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6" r:id="rId2"/>
    <p:sldId id="385" r:id="rId3"/>
    <p:sldId id="354" r:id="rId4"/>
    <p:sldId id="370" r:id="rId5"/>
    <p:sldId id="355" r:id="rId6"/>
    <p:sldId id="356" r:id="rId7"/>
    <p:sldId id="358" r:id="rId8"/>
    <p:sldId id="361" r:id="rId9"/>
    <p:sldId id="357" r:id="rId10"/>
    <p:sldId id="362" r:id="rId11"/>
    <p:sldId id="360" r:id="rId12"/>
    <p:sldId id="363" r:id="rId13"/>
    <p:sldId id="359" r:id="rId14"/>
    <p:sldId id="364" r:id="rId15"/>
    <p:sldId id="365" r:id="rId16"/>
    <p:sldId id="366" r:id="rId17"/>
    <p:sldId id="369" r:id="rId18"/>
    <p:sldId id="367" r:id="rId19"/>
    <p:sldId id="368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  <p:sldId id="27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如果元素标号没有与求和符号连用，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表示具体的标号，如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1,2…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，反之，是一个变量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98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LGH:</a:t>
            </a:r>
            <a:r>
              <a:rPr lang="zh-CN" altLang="en-US" dirty="0" smtClean="0"/>
              <a:t>提醒杨培将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netok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）调整一下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029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3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此时，为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有贡献的，不仅有</a:t>
            </a:r>
            <a:r>
              <a:rPr lang="en-US" altLang="zh-CN" dirty="0" err="1" smtClean="0"/>
              <a:t>netk</a:t>
            </a:r>
            <a:r>
              <a:rPr lang="zh-CN" altLang="en-US" baseline="0" dirty="0" smtClean="0"/>
              <a:t> （此处，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是具体的标号，不是变量），还有不是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net</a:t>
            </a:r>
            <a:r>
              <a:rPr lang="zh-CN" altLang="en-US" baseline="0" dirty="0" smtClean="0"/>
              <a:t>，这里，为了不缺乏一般性，定义一个</a:t>
            </a:r>
            <a:r>
              <a:rPr lang="en-US" altLang="zh-CN" baseline="0" dirty="0" smtClean="0"/>
              <a:t>m</a:t>
            </a:r>
            <a:r>
              <a:rPr lang="zh-CN" altLang="en-US" baseline="0" dirty="0" smtClean="0"/>
              <a:t>，还有</a:t>
            </a:r>
            <a:r>
              <a:rPr lang="en-US" altLang="zh-CN" baseline="0" dirty="0" err="1" smtClean="0"/>
              <a:t>netm</a:t>
            </a:r>
            <a:r>
              <a:rPr lang="zh-CN" altLang="en-US" baseline="0" dirty="0" smtClean="0"/>
              <a:t>等等，为此需要分别求导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</a:t>
            </a:r>
            <a:r>
              <a:rPr lang="zh-CN" altLang="en-US" dirty="0" smtClean="0"/>
              <a:t>是有多个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组成的，而每个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都含有多个不同的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，而且，每个</a:t>
            </a:r>
            <a:r>
              <a:rPr lang="en-US" altLang="zh-CN" dirty="0" err="1" smtClean="0"/>
              <a:t>neto</a:t>
            </a:r>
            <a:r>
              <a:rPr lang="zh-CN" altLang="en-US" dirty="0" smtClean="0"/>
              <a:t>之间的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都是不同的。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所以在求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的偏导数时，只需要考虑一个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，然后对</a:t>
            </a:r>
            <a:r>
              <a:rPr lang="en-US" altLang="zh-CN" dirty="0" err="1" smtClean="0"/>
              <a:t>netk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Vkj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注意：此时，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是常数，</a:t>
            </a:r>
            <a:r>
              <a:rPr lang="en-US" altLang="zh-CN" dirty="0" smtClean="0">
                <a:solidFill>
                  <a:srgbClr val="FF0000"/>
                </a:solidFill>
              </a:rPr>
              <a:t>s(t)</a:t>
            </a:r>
            <a:r>
              <a:rPr lang="zh-CN" altLang="en-US" dirty="0" smtClean="0">
                <a:solidFill>
                  <a:srgbClr val="FF0000"/>
                </a:solidFill>
              </a:rPr>
              <a:t>也是常数，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是变量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1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net1,2,3,k</a:t>
            </a:r>
            <a:r>
              <a:rPr lang="zh-CN" altLang="en-US" dirty="0" smtClean="0"/>
              <a:t>等组成的，而每个</a:t>
            </a:r>
            <a:r>
              <a:rPr lang="en-US" altLang="zh-CN" dirty="0" err="1" smtClean="0"/>
              <a:t>netok</a:t>
            </a:r>
            <a:r>
              <a:rPr lang="zh-CN" altLang="en-US" dirty="0" smtClean="0"/>
              <a:t>又是由</a:t>
            </a:r>
            <a:r>
              <a:rPr lang="en-US" altLang="zh-CN" dirty="0" smtClean="0"/>
              <a:t>s1,2,3,4</a:t>
            </a:r>
            <a:r>
              <a:rPr lang="zh-CN" altLang="en-US" dirty="0" smtClean="0"/>
              <a:t>等组成的，而每个</a:t>
            </a:r>
            <a:r>
              <a:rPr lang="en-US" altLang="zh-CN" dirty="0" err="1" smtClean="0"/>
              <a:t>sj</a:t>
            </a:r>
            <a:r>
              <a:rPr lang="zh-CN" altLang="en-US" dirty="0" smtClean="0"/>
              <a:t>又含有对应的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，所以，求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的偏导数将会是多个部分之和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7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的偏导数在前面已经求出，现在开始求</a:t>
            </a:r>
            <a:r>
              <a:rPr lang="en-US" altLang="zh-CN" dirty="0" err="1" smtClean="0"/>
              <a:t>netHj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Wjh</a:t>
            </a:r>
            <a:r>
              <a:rPr lang="zh-CN" altLang="en-US" dirty="0" smtClean="0"/>
              <a:t>的偏导数</a:t>
            </a:r>
            <a:endParaRPr lang="en-US" altLang="zh-CN" dirty="0" smtClean="0"/>
          </a:p>
          <a:p>
            <a:r>
              <a:rPr lang="zh-CN" altLang="en-US" dirty="0" smtClean="0"/>
              <a:t>注意：上面最后的一个公式中，后面的从</a:t>
            </a:r>
            <a:r>
              <a:rPr lang="en-US" altLang="zh-CN" dirty="0" smtClean="0"/>
              <a:t>1,2…</a:t>
            </a:r>
            <a:r>
              <a:rPr lang="zh-CN" altLang="en-US" dirty="0" smtClean="0"/>
              <a:t>中并没有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j</a:t>
            </a:r>
            <a:r>
              <a:rPr lang="zh-CN" altLang="en-US" dirty="0" smtClean="0"/>
              <a:t>比较特殊，所以将</a:t>
            </a:r>
            <a:r>
              <a:rPr lang="en-US" altLang="zh-CN" dirty="0" smtClean="0"/>
              <a:t>j</a:t>
            </a:r>
            <a:r>
              <a:rPr lang="zh-CN" altLang="en-US" dirty="0" smtClean="0"/>
              <a:t>提出来了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297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的偏导中，第一部分是</a:t>
            </a:r>
            <a:r>
              <a:rPr lang="en-US" altLang="zh-CN" dirty="0" smtClean="0"/>
              <a:t>t=1</a:t>
            </a:r>
            <a:r>
              <a:rPr lang="zh-CN" altLang="en-US" dirty="0" smtClean="0"/>
              <a:t>时候的等式，也就是说</a:t>
            </a:r>
            <a:r>
              <a:rPr lang="en-US" altLang="zh-CN" dirty="0" smtClean="0"/>
              <a:t>t=2</a:t>
            </a:r>
            <a:r>
              <a:rPr lang="zh-CN" altLang="en-US" dirty="0" smtClean="0"/>
              <a:t>是在</a:t>
            </a:r>
            <a:r>
              <a:rPr lang="en-US" altLang="zh-CN" dirty="0" smtClean="0"/>
              <a:t>t=1</a:t>
            </a:r>
            <a:r>
              <a:rPr lang="zh-CN" altLang="en-US" dirty="0" smtClean="0"/>
              <a:t>的基础上增加一部分得到的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2C029-9391-40AB-B781-7F2639FE8126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/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/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/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/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/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250470"/>
            <a:ext cx="53884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2016/6/8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430" indent="-2654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dml.com/2015/09/recurrent-neural-networks-tutorial-part-1-introduction-to-rnns/)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65471" y="3519114"/>
            <a:ext cx="8131584" cy="1261884"/>
          </a:xfrm>
        </p:spPr>
        <p:txBody>
          <a:bodyPr/>
          <a:lstStyle/>
          <a:p>
            <a:pPr algn="ctr"/>
            <a:r>
              <a:rPr lang="en-US" altLang="zh-CN" sz="2800" dirty="0" smtClean="0"/>
              <a:t>RNN &amp; BPTT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5140416" y="5182277"/>
            <a:ext cx="3175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pPr algn="ctr"/>
            <a:r>
              <a:rPr lang="zh-CN" altLang="en-US" sz="1800" kern="0" dirty="0" smtClean="0"/>
              <a:t>林广和</a:t>
            </a:r>
            <a:r>
              <a:rPr lang="en-US" altLang="zh-CN" sz="1800" kern="0" dirty="0" smtClean="0"/>
              <a:t/>
            </a:r>
            <a:br>
              <a:rPr lang="en-US" altLang="zh-CN" sz="1800" kern="0" dirty="0" smtClean="0"/>
            </a:br>
            <a:endParaRPr lang="zh-CN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Cost Function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Gradient Descent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NN</a:t>
            </a:r>
          </a:p>
          <a:p>
            <a:pPr lvl="1"/>
            <a:r>
              <a:rPr lang="en-US" altLang="zh-CN" dirty="0" smtClean="0"/>
              <a:t>BP Algorithm</a:t>
            </a:r>
          </a:p>
          <a:p>
            <a:endParaRPr lang="en-US" altLang="zh-CN" dirty="0"/>
          </a:p>
          <a:p>
            <a:r>
              <a:rPr lang="en-US" altLang="zh-CN" dirty="0" smtClean="0"/>
              <a:t>RNN</a:t>
            </a:r>
          </a:p>
          <a:p>
            <a:pPr lvl="1"/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 (BPTT)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RNN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797257"/>
              </p:ext>
            </p:extLst>
          </p:nvPr>
        </p:nvGraphicFramePr>
        <p:xfrm>
          <a:off x="728663" y="1774825"/>
          <a:ext cx="25209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3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774825"/>
                        <a:ext cx="25209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26875"/>
              </p:ext>
            </p:extLst>
          </p:nvPr>
        </p:nvGraphicFramePr>
        <p:xfrm>
          <a:off x="869912" y="3080344"/>
          <a:ext cx="2049231" cy="80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4" name="Equation" r:id="rId5" imgW="1002960" imgH="393480" progId="Equation.DSMT4">
                  <p:embed/>
                </p:oleObj>
              </mc:Choice>
              <mc:Fallback>
                <p:oleObj name="Equation" r:id="rId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12" y="3080344"/>
                        <a:ext cx="2049231" cy="804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354" y="2398712"/>
            <a:ext cx="3209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Chain Rule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Backpropagation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BPTT(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Through Time)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RNN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Formulas</a:t>
            </a:r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408926" y="1854367"/>
            <a:ext cx="3250429" cy="565930"/>
            <a:chOff x="359231" y="1854367"/>
            <a:chExt cx="3250429" cy="565930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8926" y="5309578"/>
            <a:ext cx="3250429" cy="565930"/>
            <a:chOff x="4269052" y="2097559"/>
            <a:chExt cx="2431915" cy="466928"/>
          </a:xfrm>
        </p:grpSpPr>
        <p:sp>
          <p:nvSpPr>
            <p:cNvPr id="46" name="圆角矩形 45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46009" y="3606723"/>
            <a:ext cx="1976263" cy="565930"/>
            <a:chOff x="996314" y="3451079"/>
            <a:chExt cx="1976263" cy="56593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5" name="直接箭头连接符 34"/>
          <p:cNvCxnSpPr>
            <a:stCxn id="47" idx="0"/>
            <a:endCxn id="32" idx="4"/>
          </p:cNvCxnSpPr>
          <p:nvPr/>
        </p:nvCxnSpPr>
        <p:spPr bwMode="auto">
          <a:xfrm flipV="1">
            <a:off x="716324" y="4065126"/>
            <a:ext cx="67392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8" idx="0"/>
            <a:endCxn id="32" idx="4"/>
          </p:cNvCxnSpPr>
          <p:nvPr/>
        </p:nvCxnSpPr>
        <p:spPr bwMode="auto">
          <a:xfrm flipV="1">
            <a:off x="1336075" y="4065126"/>
            <a:ext cx="54173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9" idx="0"/>
            <a:endCxn id="32" idx="4"/>
          </p:cNvCxnSpPr>
          <p:nvPr/>
        </p:nvCxnSpPr>
        <p:spPr bwMode="auto">
          <a:xfrm flipH="1" flipV="1">
            <a:off x="1390248" y="4065126"/>
            <a:ext cx="565578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50" idx="0"/>
            <a:endCxn id="32" idx="4"/>
          </p:cNvCxnSpPr>
          <p:nvPr/>
        </p:nvCxnSpPr>
        <p:spPr bwMode="auto">
          <a:xfrm flipH="1" flipV="1">
            <a:off x="1390248" y="4065126"/>
            <a:ext cx="1170464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1" idx="0"/>
            <a:endCxn id="32" idx="4"/>
          </p:cNvCxnSpPr>
          <p:nvPr/>
        </p:nvCxnSpPr>
        <p:spPr bwMode="auto">
          <a:xfrm flipH="1" flipV="1">
            <a:off x="1390248" y="4065126"/>
            <a:ext cx="1805080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0"/>
            <a:endCxn id="26" idx="4"/>
          </p:cNvCxnSpPr>
          <p:nvPr/>
        </p:nvCxnSpPr>
        <p:spPr bwMode="auto">
          <a:xfrm flipH="1" flipV="1">
            <a:off x="716325" y="2306778"/>
            <a:ext cx="673923" cy="1407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0"/>
            <a:endCxn id="26" idx="4"/>
          </p:cNvCxnSpPr>
          <p:nvPr/>
        </p:nvCxnSpPr>
        <p:spPr bwMode="auto">
          <a:xfrm flipH="1" flipV="1">
            <a:off x="716325" y="2306778"/>
            <a:ext cx="1263991" cy="140670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26" idx="4"/>
          </p:cNvCxnSpPr>
          <p:nvPr/>
        </p:nvCxnSpPr>
        <p:spPr bwMode="auto">
          <a:xfrm flipH="1" flipV="1">
            <a:off x="716325" y="2306778"/>
            <a:ext cx="1854060" cy="14067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98719" y="4082367"/>
                <a:ext cx="5873211" cy="839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2479" y="3120687"/>
                <a:ext cx="2458237" cy="5529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2131340"/>
                <a:ext cx="3455498" cy="878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6706" y="1475214"/>
                <a:ext cx="2456955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41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/>
          <p:cNvGrpSpPr/>
          <p:nvPr/>
        </p:nvGrpSpPr>
        <p:grpSpPr>
          <a:xfrm>
            <a:off x="4547330" y="5303586"/>
            <a:ext cx="1976263" cy="565930"/>
            <a:chOff x="996314" y="3451079"/>
            <a:chExt cx="1976263" cy="565930"/>
          </a:xfrm>
        </p:grpSpPr>
        <p:sp>
          <p:nvSpPr>
            <p:cNvPr id="63" name="圆角矩形 62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68" name="直接箭头连接符 67"/>
          <p:cNvCxnSpPr>
            <a:stCxn id="64" idx="0"/>
            <a:endCxn id="32" idx="4"/>
          </p:cNvCxnSpPr>
          <p:nvPr/>
        </p:nvCxnSpPr>
        <p:spPr bwMode="auto">
          <a:xfrm flipH="1" flipV="1">
            <a:off x="1390248" y="4065126"/>
            <a:ext cx="3501321" cy="1345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32" idx="4"/>
          </p:cNvCxnSpPr>
          <p:nvPr/>
        </p:nvCxnSpPr>
        <p:spPr bwMode="auto">
          <a:xfrm flipH="1" flipV="1">
            <a:off x="1390248" y="4065126"/>
            <a:ext cx="4091389" cy="1345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2" idx="4"/>
          </p:cNvCxnSpPr>
          <p:nvPr/>
        </p:nvCxnSpPr>
        <p:spPr bwMode="auto">
          <a:xfrm flipH="1" flipV="1">
            <a:off x="1390248" y="4065126"/>
            <a:ext cx="4680869" cy="13452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 bwMode="gray">
          <a:xfrm>
            <a:off x="1280606" y="5977043"/>
            <a:ext cx="486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 bwMode="gray">
          <a:xfrm>
            <a:off x="5212039" y="5977042"/>
            <a:ext cx="6468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 bwMode="gray">
          <a:xfrm>
            <a:off x="543945" y="3726622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 bwMode="gray">
          <a:xfrm>
            <a:off x="1275357" y="3735426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 bwMode="gray">
          <a:xfrm>
            <a:off x="571724" y="1990928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 bwMode="gray">
          <a:xfrm>
            <a:off x="576945" y="5442858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 bwMode="gray">
          <a:xfrm>
            <a:off x="293160" y="4583249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gray">
          <a:xfrm>
            <a:off x="3402479" y="495077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 bwMode="gray">
          <a:xfrm>
            <a:off x="2243003" y="2918972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69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8" grpId="0"/>
      <p:bldP spid="75" grpId="0"/>
      <p:bldP spid="76" grpId="0"/>
      <p:bldP spid="77" grpId="0"/>
      <p:bldP spid="78" grpId="0"/>
      <p:bldP spid="80" grpId="0"/>
      <p:bldP spid="2" grpId="0"/>
      <p:bldP spid="52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 Entropy Loss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One-hot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if 					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82348"/>
              </p:ext>
            </p:extLst>
          </p:nvPr>
        </p:nvGraphicFramePr>
        <p:xfrm>
          <a:off x="750888" y="1784350"/>
          <a:ext cx="39671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9" name="Equation" r:id="rId3" imgW="1790640" imgH="419040" progId="Equation.DSMT4">
                  <p:embed/>
                </p:oleObj>
              </mc:Choice>
              <mc:Fallback>
                <p:oleObj name="Equation" r:id="rId3" imgW="1790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1784350"/>
                        <a:ext cx="3967162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80404"/>
              </p:ext>
            </p:extLst>
          </p:nvPr>
        </p:nvGraphicFramePr>
        <p:xfrm>
          <a:off x="1084263" y="3570288"/>
          <a:ext cx="3409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0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4263" y="3570288"/>
                        <a:ext cx="34099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494347"/>
              </p:ext>
            </p:extLst>
          </p:nvPr>
        </p:nvGraphicFramePr>
        <p:xfrm>
          <a:off x="750888" y="4326954"/>
          <a:ext cx="1874235" cy="64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1" name="Equation" r:id="rId7" imgW="774360" imgH="266400" progId="Equation.DSMT4">
                  <p:embed/>
                </p:oleObj>
              </mc:Choice>
              <mc:Fallback>
                <p:oleObj name="Equation" r:id="rId7" imgW="774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888" y="4326954"/>
                        <a:ext cx="1874235" cy="64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33" y="2904223"/>
            <a:ext cx="4144817" cy="333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4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6990" y="2030415"/>
                <a:ext cx="3471056" cy="799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64631" y="1157994"/>
                <a:ext cx="2211375" cy="404983"/>
              </a:xfrm>
              <a:prstGeom prst="rect">
                <a:avLst/>
              </a:prstGeom>
              <a:blipFill rotWithShape="0">
                <a:blip r:embed="rId4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1424706" y="1605874"/>
            <a:ext cx="2452063" cy="441361"/>
            <a:chOff x="359231" y="1854367"/>
            <a:chExt cx="3250429" cy="565930"/>
          </a:xfrm>
        </p:grpSpPr>
        <p:grpSp>
          <p:nvGrpSpPr>
            <p:cNvPr id="4" name="组合 3"/>
            <p:cNvGrpSpPr/>
            <p:nvPr/>
          </p:nvGrpSpPr>
          <p:grpSpPr>
            <a:xfrm>
              <a:off x="359231" y="1854367"/>
              <a:ext cx="3250429" cy="565930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3200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𝑛𝑒𝑡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r>
                  <a:rPr lang="en-US" altLang="zh-CN" sz="32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𝑛𝑒𝑡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e>
                    </m:d>
                  </m:oMath>
                </a14:m>
                <a:endParaRPr lang="en-US" altLang="zh-CN" sz="3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3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6582" y="2869694"/>
                <a:ext cx="7702223" cy="34350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 bwMode="gray">
          <a:xfrm>
            <a:off x="119175" y="1683192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616" y="1169722"/>
                <a:ext cx="8661400" cy="507484"/>
              </a:xfrm>
              <a:blipFill rotWithShape="0">
                <a:blip r:embed="rId3"/>
                <a:stretch>
                  <a:fillRect b="-34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  <a:blipFill rotWithShape="0"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04827" y="2200476"/>
            <a:ext cx="2971649" cy="436938"/>
            <a:chOff x="3481113" y="1912733"/>
            <a:chExt cx="3250429" cy="565930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3481113" y="1912733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612988" y="2014268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232738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852489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457375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091991" y="201426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4827" y="4056779"/>
            <a:ext cx="2971649" cy="436938"/>
            <a:chOff x="4269052" y="2097559"/>
            <a:chExt cx="2431915" cy="4669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7270" y="3099702"/>
            <a:ext cx="1806765" cy="436938"/>
            <a:chOff x="4118196" y="3509445"/>
            <a:chExt cx="1976263" cy="565930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118196" y="3509445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286911" y="361697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4876979" y="3616209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5467048" y="3616208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3" name="直接箭头连接符 22"/>
          <p:cNvCxnSpPr>
            <a:stCxn id="13" idx="0"/>
            <a:endCxn id="20" idx="4"/>
          </p:cNvCxnSpPr>
          <p:nvPr/>
        </p:nvCxnSpPr>
        <p:spPr bwMode="auto">
          <a:xfrm flipV="1">
            <a:off x="785861" y="3453621"/>
            <a:ext cx="616124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0"/>
            <a:endCxn id="20" idx="4"/>
          </p:cNvCxnSpPr>
          <p:nvPr/>
        </p:nvCxnSpPr>
        <p:spPr bwMode="auto">
          <a:xfrm flipV="1">
            <a:off x="1352457" y="3453621"/>
            <a:ext cx="49528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0"/>
            <a:endCxn id="20" idx="4"/>
          </p:cNvCxnSpPr>
          <p:nvPr/>
        </p:nvCxnSpPr>
        <p:spPr bwMode="auto">
          <a:xfrm flipH="1" flipV="1">
            <a:off x="1401985" y="3453621"/>
            <a:ext cx="517069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20" idx="4"/>
          </p:cNvCxnSpPr>
          <p:nvPr/>
        </p:nvCxnSpPr>
        <p:spPr bwMode="auto">
          <a:xfrm flipH="1" flipV="1">
            <a:off x="1401985" y="3453621"/>
            <a:ext cx="1070075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0"/>
            <a:endCxn id="20" idx="4"/>
          </p:cNvCxnSpPr>
          <p:nvPr/>
        </p:nvCxnSpPr>
        <p:spPr bwMode="auto">
          <a:xfrm flipH="1" flipV="1">
            <a:off x="1401985" y="3453621"/>
            <a:ext cx="1650263" cy="6815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0"/>
            <a:endCxn id="6" idx="4"/>
          </p:cNvCxnSpPr>
          <p:nvPr/>
        </p:nvCxnSpPr>
        <p:spPr bwMode="auto">
          <a:xfrm flipH="1" flipV="1">
            <a:off x="785861" y="2549769"/>
            <a:ext cx="616124" cy="63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0"/>
            <a:endCxn id="6" idx="4"/>
          </p:cNvCxnSpPr>
          <p:nvPr/>
        </p:nvCxnSpPr>
        <p:spPr bwMode="auto">
          <a:xfrm flipH="1" flipV="1">
            <a:off x="785861" y="2549769"/>
            <a:ext cx="115558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2" idx="0"/>
            <a:endCxn id="6" idx="4"/>
          </p:cNvCxnSpPr>
          <p:nvPr/>
        </p:nvCxnSpPr>
        <p:spPr bwMode="auto">
          <a:xfrm flipH="1" flipV="1">
            <a:off x="785861" y="2549769"/>
            <a:ext cx="1695044" cy="6323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1" idx="4"/>
            <a:endCxn id="20" idx="4"/>
          </p:cNvCxnSpPr>
          <p:nvPr/>
        </p:nvCxnSpPr>
        <p:spPr bwMode="auto">
          <a:xfrm rot="5400000">
            <a:off x="1671420" y="3183597"/>
            <a:ext cx="589" cy="539460"/>
          </a:xfrm>
          <a:prstGeom prst="curvedConnector3">
            <a:avLst>
              <a:gd name="adj1" fmla="val 30060682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4"/>
            <a:endCxn id="20" idx="4"/>
          </p:cNvCxnSpPr>
          <p:nvPr/>
        </p:nvCxnSpPr>
        <p:spPr bwMode="auto">
          <a:xfrm rot="5400000">
            <a:off x="1941150" y="2913867"/>
            <a:ext cx="590" cy="1078920"/>
          </a:xfrm>
          <a:prstGeom prst="curvedConnector3">
            <a:avLst>
              <a:gd name="adj1" fmla="val 3002146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0" idx="0"/>
            <a:endCxn id="20" idx="2"/>
          </p:cNvCxnSpPr>
          <p:nvPr/>
        </p:nvCxnSpPr>
        <p:spPr bwMode="auto">
          <a:xfrm rot="16200000" flipH="1" flipV="1">
            <a:off x="1254025" y="3170211"/>
            <a:ext cx="135451" cy="160470"/>
          </a:xfrm>
          <a:prstGeom prst="curvedConnector4">
            <a:avLst>
              <a:gd name="adj1" fmla="val -130302"/>
              <a:gd name="adj2" fmla="val 230239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4" y="3295114"/>
                <a:ext cx="4740132" cy="6897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2883608"/>
                <a:ext cx="2481474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8543" y="2278868"/>
                <a:ext cx="3488162" cy="7211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2420" y="1911652"/>
                <a:ext cx="2480180" cy="370294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787850"/>
                <a:ext cx="8508545" cy="22289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5" grpId="0"/>
      <p:bldP spid="36" grpId="0"/>
      <p:bldP spid="37" grpId="0"/>
      <p:bldP spid="38" grpId="0"/>
      <p:bldP spid="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6964"/>
                <a:ext cx="5388427" cy="911788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6964"/>
                <a:ext cx="5388427" cy="9117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𝒆𝒙𝒑</m:t>
                                  </m:r>
                                  <m:d>
                                    <m:d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𝒏𝒆𝒕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𝑶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642" y="3808947"/>
                <a:ext cx="7838884" cy="1477657"/>
              </a:xfrm>
              <a:blipFill rotWithShape="0">
                <a:blip r:embed="rId4"/>
                <a:stretch>
                  <a:fillRect b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 smtClean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𝒏𝒆𝒕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sz="24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739434"/>
                <a:ext cx="3844761" cy="13079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6171254" y="2208762"/>
            <a:ext cx="2452063" cy="4413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738266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662109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40852" y="2287948"/>
            <a:ext cx="264824" cy="273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55154" y="2286080"/>
            <a:ext cx="280408" cy="275511"/>
            <a:chOff x="6028921" y="1589385"/>
            <a:chExt cx="280408" cy="275511"/>
          </a:xfrm>
        </p:grpSpPr>
        <p:sp>
          <p:nvSpPr>
            <p:cNvPr id="11" name="椭圆 10"/>
            <p:cNvSpPr/>
            <p:nvPr/>
          </p:nvSpPr>
          <p:spPr bwMode="auto">
            <a:xfrm>
              <a:off x="6044505" y="1591253"/>
              <a:ext cx="264824" cy="273643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 bwMode="gray">
            <a:xfrm>
              <a:off x="6028921" y="1589385"/>
              <a:ext cx="220331" cy="240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53144" y="2275920"/>
            <a:ext cx="317474" cy="307777"/>
            <a:chOff x="6926911" y="1579225"/>
            <a:chExt cx="317474" cy="307777"/>
          </a:xfrm>
        </p:grpSpPr>
        <p:sp>
          <p:nvSpPr>
            <p:cNvPr id="13" name="椭圆 12"/>
            <p:cNvSpPr/>
            <p:nvPr/>
          </p:nvSpPr>
          <p:spPr bwMode="auto">
            <a:xfrm>
              <a:off x="6979561" y="1591253"/>
              <a:ext cx="264824" cy="27364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gray">
            <a:xfrm>
              <a:off x="6926911" y="1579225"/>
              <a:ext cx="2618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 bwMode="gray">
          <a:xfrm>
            <a:off x="4841478" y="2275554"/>
            <a:ext cx="1310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Output Layer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600" b="1" i="1">
                                          <a:latin typeface="Cambria Math" panose="02040503050406030204" pitchFamily="18" charset="0"/>
                                        </a:rPr>
                                        <m:t>𝒆𝒙𝒑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𝒏𝒆𝒕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𝑶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6692" y="2056551"/>
                <a:ext cx="4010392" cy="745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4115" y="1235704"/>
                <a:ext cx="4192045" cy="678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1"/>
              <p:cNvSpPr txBox="1">
                <a:spLocks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265430" indent="-2654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cs typeface="微软雅黑" pitchFamily="34" charset="-122"/>
                  </a:defRPr>
                </a:lvl1pPr>
                <a:lvl2pPr marL="467995" indent="-21463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Font typeface="微软雅黑" pitchFamily="34" charset="-122"/>
                  <a:buChar char="◆"/>
                  <a:defRPr sz="18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8572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•"/>
                  <a:defRPr sz="160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2001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–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15430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lr>
                    <a:srgbClr val="FBB030"/>
                  </a:buClr>
                  <a:buChar char="»"/>
                  <a:defRPr sz="1050">
                    <a:solidFill>
                      <a:srgbClr val="1E1C1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18859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45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𝒏𝒆𝒕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𝒆𝒙𝒑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𝒏𝒆𝒕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lang="en-US" altLang="zh-CN" kern="0" dirty="0" smtClean="0">
                  <a:solidFill>
                    <a:schemeClr val="tx2"/>
                  </a:solidFill>
                </a:endParaRPr>
              </a:p>
              <a:p>
                <a:endParaRPr lang="zh-CN" altLang="en-US" kern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内容占位符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692" y="2402185"/>
                <a:ext cx="7145418" cy="20401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altLang="zh-CN" b="1" i="1" dirty="0" err="1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Vecterized</a:t>
                </a:r>
                <a:r>
                  <a:rPr lang="zh-CN" altLang="en-US" b="1" i="1" dirty="0" smtClean="0">
                    <a:latin typeface="Cambria Math" panose="02040503050406030204" pitchFamily="18" charset="0"/>
                    <a:ea typeface="微软雅黑" pitchFamily="34" charset="-122"/>
                    <a:cs typeface="微软雅黑" pitchFamily="34" charset="-122"/>
                  </a:rPr>
                  <a:t>：</a:t>
                </a:r>
                <a:endParaRPr lang="en-US" altLang="zh-CN" b="1" i="1" dirty="0" smtClean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𝒏𝒆𝒕</m:t>
                              </m:r>
                            </m:e>
                            <m:sub/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)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=−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𝒚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微软雅黑" pitchFamily="34" charset="-122"/>
                              <a:cs typeface="微软雅黑" pitchFamily="34" charset="-122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微软雅黑" pitchFamily="34" charset="-122"/>
                                  <a:cs typeface="微软雅黑" pitchFamily="34" charset="-122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  <a:ea typeface="微软雅黑" pitchFamily="34" charset="-122"/>
                          <a:cs typeface="微软雅黑" pitchFamily="34" charset="-122"/>
                        </a:rPr>
                        <m:t>𝜹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b="1" i="1" dirty="0">
                  <a:latin typeface="Cambria Math" panose="02040503050406030204" pitchFamily="18" charset="0"/>
                  <a:ea typeface="微软雅黑" pitchFamily="34" charset="-122"/>
                  <a:cs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1027" y="4068438"/>
                <a:ext cx="3034357" cy="1544525"/>
              </a:xfrm>
              <a:prstGeom prst="rect">
                <a:avLst/>
              </a:prstGeom>
              <a:blipFill rotWithShape="0">
                <a:blip r:embed="rId8"/>
                <a:stretch>
                  <a:fillRect l="-1807" t="-23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86964"/>
                <a:ext cx="5388427" cy="911788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86964"/>
                <a:ext cx="5388427" cy="911788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2" grpId="0"/>
      <p:bldP spid="18" grpId="0"/>
      <p:bldP spid="5" grpId="0"/>
      <p:bldP spid="21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136913"/>
                <a:ext cx="5388427" cy="811889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2811479"/>
                <a:ext cx="2762656" cy="7211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53443" y="1985905"/>
                <a:ext cx="2219390" cy="404983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:endParaRPr lang="en-US" altLang="zh-CN" sz="1600" b="1" i="1" dirty="0" smtClean="0">
                  <a:latin typeface="Cambria Math" panose="02040503050406030204" pitchFamily="18" charset="0"/>
                  <a:ea typeface="微软雅黑" pitchFamily="34" charset="-122"/>
                </a:endParaRPr>
              </a:p>
              <a:p>
                <a:pPr eaLnBrk="0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𝒌𝒋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eaLnBrk="0" hangingPunct="0"/>
                <a:endParaRPr lang="en-US" altLang="zh-CN" sz="1600" b="1" i="1" dirty="0" smtClean="0"/>
              </a:p>
              <a:p>
                <a:pPr eaLnBrk="0" hangingPunct="0">
                  <a:buFontTx/>
                  <a:buNone/>
                </a:pP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4988207"/>
                <a:ext cx="4785284" cy="15600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/>
          <p:cNvGrpSpPr/>
          <p:nvPr/>
        </p:nvGrpSpPr>
        <p:grpSpPr>
          <a:xfrm>
            <a:off x="1168392" y="3522580"/>
            <a:ext cx="1309862" cy="408462"/>
            <a:chOff x="926242" y="2694669"/>
            <a:chExt cx="1309862" cy="408462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9" name="直接箭头连接符 38"/>
          <p:cNvCxnSpPr>
            <a:stCxn id="22" idx="4"/>
            <a:endCxn id="35" idx="0"/>
          </p:cNvCxnSpPr>
          <p:nvPr/>
        </p:nvCxnSpPr>
        <p:spPr bwMode="auto">
          <a:xfrm>
            <a:off x="833276" y="2786614"/>
            <a:ext cx="563277" cy="8135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2"/>
            <a:endCxn id="36" idx="0"/>
          </p:cNvCxnSpPr>
          <p:nvPr/>
        </p:nvCxnSpPr>
        <p:spPr bwMode="auto">
          <a:xfrm>
            <a:off x="795446" y="2751134"/>
            <a:ext cx="992202" cy="8485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37" idx="0"/>
          </p:cNvCxnSpPr>
          <p:nvPr/>
        </p:nvCxnSpPr>
        <p:spPr bwMode="auto">
          <a:xfrm>
            <a:off x="833276" y="2786614"/>
            <a:ext cx="1345469" cy="8130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601380" y="2433785"/>
            <a:ext cx="2452063" cy="441361"/>
            <a:chOff x="359230" y="1605874"/>
            <a:chExt cx="2452063" cy="441361"/>
          </a:xfrm>
        </p:grpSpPr>
        <p:grpSp>
          <p:nvGrpSpPr>
            <p:cNvPr id="18" name="组合 17"/>
            <p:cNvGrpSpPr/>
            <p:nvPr/>
          </p:nvGrpSpPr>
          <p:grpSpPr>
            <a:xfrm>
              <a:off x="359230" y="1605874"/>
              <a:ext cx="2452063" cy="441361"/>
              <a:chOff x="359231" y="1854367"/>
              <a:chExt cx="3250429" cy="56593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59231" y="1854367"/>
                <a:ext cx="3250429" cy="565930"/>
                <a:chOff x="359231" y="1854367"/>
                <a:chExt cx="3250429" cy="565930"/>
              </a:xfrm>
            </p:grpSpPr>
            <p:sp>
              <p:nvSpPr>
                <p:cNvPr id="21" name="圆角矩形 20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 bwMode="gray">
              <a:xfrm>
                <a:off x="470448" y="1953507"/>
                <a:ext cx="2920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1798320" y="1650251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6" name="直接箭头连接符 45"/>
          <p:cNvCxnSpPr>
            <a:stCxn id="44" idx="2"/>
            <a:endCxn id="35" idx="0"/>
          </p:cNvCxnSpPr>
          <p:nvPr/>
        </p:nvCxnSpPr>
        <p:spPr bwMode="auto">
          <a:xfrm flipH="1">
            <a:off x="1396553" y="2785939"/>
            <a:ext cx="824415" cy="8142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6" idx="0"/>
          </p:cNvCxnSpPr>
          <p:nvPr/>
        </p:nvCxnSpPr>
        <p:spPr bwMode="auto">
          <a:xfrm flipH="1">
            <a:off x="1787648" y="2811479"/>
            <a:ext cx="406715" cy="7881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4" idx="2"/>
            <a:endCxn id="37" idx="0"/>
          </p:cNvCxnSpPr>
          <p:nvPr/>
        </p:nvCxnSpPr>
        <p:spPr bwMode="auto">
          <a:xfrm flipH="1">
            <a:off x="2178745" y="2785939"/>
            <a:ext cx="42223" cy="8136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 hidden="1"/>
          <p:cNvSpPr txBox="1"/>
          <p:nvPr/>
        </p:nvSpPr>
        <p:spPr bwMode="gray">
          <a:xfrm>
            <a:off x="1952213" y="1188904"/>
            <a:ext cx="4497129" cy="91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/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  <m:r>
                    <a:rPr lang="zh-CN" altLang="en-US" sz="1600" dirty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微软雅黑" pitchFamily="34" charset="-122"/>
                    </a:rPr>
                    <m:t> 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𝑽</m:t>
                  </m:r>
                  <m:r>
                    <a:rPr lang="en-US" altLang="zh-CN" sz="16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﷯+…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 bwMode="gray">
          <a:xfrm>
            <a:off x="5988253" y="5362283"/>
            <a:ext cx="2610908" cy="95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den>
                  </m:f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e>
                  </m:d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∗</m:t>
                  </m:r>
                  <m:sSup>
                    <m:sSupPr>
                      <m:ctrlP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e>
                    <m:sup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sup>
                  </m:sSup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𝒕</m:t>
                  </m:r>
                  <m:r>
                    <a:rPr lang="en-US" altLang="zh-CN" sz="2000" b="1" i="1">
                      <a:solidFill>
                        <a:srgbClr val="FF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lang="en-US" altLang="zh-CN" dirty="0">
              <a:solidFill>
                <a:srgbClr val="FF0000"/>
              </a:solidFill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1900744" y="4125178"/>
            <a:ext cx="4842159" cy="117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/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𝒔</m:t>
                    </m:r>
                  </m:e>
                  <m: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</m:sub>
                </m:sSub>
                <m:r>
                  <a:rPr lang="en-US" altLang="zh-CN" sz="2400" b="1" i="1">
                    <a:latin typeface="Cambria Math" panose="02040503050406030204" pitchFamily="18" charset="0"/>
                  </a:rPr>
                  <m:t>(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𝒕</m:t>
                </m:r>
                <m:r>
                  <a:rPr lang="en-US" altLang="zh-CN" sz="2400" b="1" i="1"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lang="en-US" altLang="zh-CN" sz="2400" b="1" i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                 </a:t>
            </a:r>
            <a14:m xmlns:a14="http://schemas.microsoft.com/office/drawing/2010/main">
              <m:oMath xmlns:m="http://schemas.openxmlformats.org/officeDocument/2006/math">
                <m:f>
                  <m:fPr>
                    <m:ctrlPr>
                      <a:rPr lang="en-US" altLang="zh-CN" sz="2400" b="1"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𝒏𝒆𝒕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𝑶</m:t>
                        </m:r>
                      </m:sup>
                    </m:sSubSup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num>
                  <m:den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den>
                </m:f>
                <m:r>
                  <a:rPr lang="en-US" altLang="zh-CN" sz="2400" b="1" i="1">
                    <a:latin typeface="Cambria Math" panose="02040503050406030204" pitchFamily="18" charset="0"/>
                  </a:rPr>
                  <m:t>=</m:t>
                </m:r>
                <m:r>
                  <a:rPr lang="en-US" altLang="zh-CN" sz="2400" b="1" i="1" smtClean="0">
                    <a:latin typeface="Cambria Math" panose="02040503050406030204" pitchFamily="18" charset="0"/>
                  </a:rPr>
                  <m:t>𝟎</m:t>
                </m:r>
              </m:oMath>
            </a14:m>
            <a:endParaRPr lang="en-US" altLang="zh-CN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 eaLnBrk="0" hangingPunct="0">
              <a:buFontTx/>
              <a:buNone/>
            </a:pPr>
            <a:endParaRPr lang="zh-CN" altLang="en-US" sz="2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1668064" y="3539775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401466" y="1214319"/>
            <a:ext cx="4348050" cy="68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num>
                    <m:den>
                      <m:r>
                        <a:rPr lang="zh-CN" altLang="en-US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den>
                  </m:f>
                  <m:r>
                    <a:rPr lang="en-US" altLang="zh-CN" sz="1600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∗</m:t>
                  </m:r>
                  <m:f>
                    <m:fPr>
                      <m:ctrlP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</m:num>
                    <m:den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𝝏</m:t>
                      </m:r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</m:den>
                  </m:f>
                  <m:r>
                    <a:rPr lang="en-US" altLang="zh-CN" sz="1600" b="1" i="1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+… </m:t>
                  </m:r>
                </m:oMath>
              </m:oMathPara>
            </a14:m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 build="p"/>
      <p:bldP spid="2" grpId="0"/>
      <p:bldP spid="5" grpId="0"/>
      <p:bldP spid="7" grpId="0"/>
      <p:bldP spid="8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W</a:t>
            </a:r>
            <a:r>
              <a:rPr lang="zh-CN" altLang="en-US" dirty="0" smtClean="0"/>
              <a:t>求偏导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BPTT_.pptx (from </a:t>
            </a:r>
            <a:r>
              <a:rPr lang="en-US" altLang="zh-CN" dirty="0" err="1" smtClean="0"/>
              <a:t>YangPei</a:t>
            </a:r>
            <a:r>
              <a:rPr lang="en-US" altLang="zh-CN" dirty="0" smtClean="0"/>
              <a:t>)</a:t>
            </a:r>
          </a:p>
          <a:p>
            <a:r>
              <a:rPr lang="en-US" altLang="zh-CN" b="0" cap="all" dirty="0">
                <a:hlinkClick r:id="rId2"/>
              </a:rPr>
              <a:t>RECURRENT NEURAL </a:t>
            </a:r>
            <a:r>
              <a:rPr lang="en-US" altLang="zh-CN" b="0" cap="all">
                <a:hlinkClick r:id="rId2"/>
              </a:rPr>
              <a:t>NETWORKS </a:t>
            </a:r>
            <a:r>
              <a:rPr lang="en-US" altLang="zh-CN" b="0" cap="all" smtClean="0">
                <a:hlinkClick r:id="rId2"/>
              </a:rPr>
              <a:t>TUTORIAL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>
              <a:xfrm>
                <a:off x="359231" y="28486"/>
                <a:ext cx="5388427" cy="102874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1" y="28486"/>
                <a:ext cx="5388427" cy="102874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537879" y="2323907"/>
            <a:ext cx="3250429" cy="565930"/>
            <a:chOff x="359231" y="1854367"/>
            <a:chExt cx="3250429" cy="565930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6980" y="5288371"/>
            <a:ext cx="3250429" cy="565930"/>
            <a:chOff x="4269052" y="2097559"/>
            <a:chExt cx="2431915" cy="4669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4269052" y="2097559"/>
              <a:ext cx="2431915" cy="4669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4367718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4831405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295092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747657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6222466" y="2181332"/>
              <a:ext cx="262648" cy="28949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74962" y="3735676"/>
            <a:ext cx="1976263" cy="565930"/>
            <a:chOff x="996314" y="3451079"/>
            <a:chExt cx="1976263" cy="565930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30" name="直接箭头连接符 29"/>
          <p:cNvCxnSpPr>
            <a:stCxn id="8" idx="4"/>
            <a:endCxn id="22" idx="0"/>
          </p:cNvCxnSpPr>
          <p:nvPr/>
        </p:nvCxnSpPr>
        <p:spPr bwMode="auto">
          <a:xfrm>
            <a:off x="845278" y="2776318"/>
            <a:ext cx="673923" cy="106688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4"/>
            <a:endCxn id="23" idx="0"/>
          </p:cNvCxnSpPr>
          <p:nvPr/>
        </p:nvCxnSpPr>
        <p:spPr bwMode="auto">
          <a:xfrm>
            <a:off x="845278" y="2776318"/>
            <a:ext cx="1263991" cy="1066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4"/>
            <a:endCxn id="24" idx="0"/>
          </p:cNvCxnSpPr>
          <p:nvPr/>
        </p:nvCxnSpPr>
        <p:spPr bwMode="auto">
          <a:xfrm>
            <a:off x="845278" y="2776318"/>
            <a:ext cx="1854060" cy="10661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 bwMode="gray">
              <a:xfrm>
                <a:off x="3439577" y="4031615"/>
                <a:ext cx="5306453" cy="764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39577" y="4031615"/>
                <a:ext cx="5306453" cy="7643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 bwMode="gray">
              <a:xfrm>
                <a:off x="3531432" y="3249640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1432" y="3249640"/>
                <a:ext cx="2230354" cy="506870"/>
              </a:xfrm>
              <a:prstGeom prst="rect">
                <a:avLst/>
              </a:prstGeom>
              <a:blipFill rotWithShape="0">
                <a:blip r:embed="rId4"/>
                <a:stretch>
                  <a:fillRect b="-12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3755659" y="2600880"/>
                <a:ext cx="1046247" cy="394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55659" y="2600880"/>
                <a:ext cx="1046247" cy="394019"/>
              </a:xfrm>
              <a:prstGeom prst="rect">
                <a:avLst/>
              </a:prstGeom>
              <a:blipFill rotWithShape="0">
                <a:blip r:embed="rId5"/>
                <a:stretch>
                  <a:fillRect b="-468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 bwMode="gray">
              <a:xfrm>
                <a:off x="3755659" y="1944754"/>
                <a:ext cx="79137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55659" y="1944754"/>
                <a:ext cx="79137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4567896" y="5308620"/>
            <a:ext cx="1976263" cy="565930"/>
            <a:chOff x="996314" y="3451079"/>
            <a:chExt cx="1976263" cy="565930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996314" y="3451079"/>
              <a:ext cx="1976263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1165029" y="3558606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1755097" y="3557843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345166" y="355784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42" name="直接箭头连接符 41"/>
          <p:cNvCxnSpPr>
            <a:stCxn id="48" idx="2"/>
            <a:endCxn id="39" idx="0"/>
          </p:cNvCxnSpPr>
          <p:nvPr/>
        </p:nvCxnSpPr>
        <p:spPr bwMode="auto">
          <a:xfrm>
            <a:off x="1523894" y="4172156"/>
            <a:ext cx="3388241" cy="12439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4"/>
            <a:endCxn id="40" idx="0"/>
          </p:cNvCxnSpPr>
          <p:nvPr/>
        </p:nvCxnSpPr>
        <p:spPr bwMode="auto">
          <a:xfrm>
            <a:off x="1519201" y="4194079"/>
            <a:ext cx="3983002" cy="122130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2" idx="4"/>
            <a:endCxn id="41" idx="0"/>
          </p:cNvCxnSpPr>
          <p:nvPr/>
        </p:nvCxnSpPr>
        <p:spPr bwMode="auto">
          <a:xfrm>
            <a:off x="1519201" y="4194079"/>
            <a:ext cx="4573071" cy="1221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gray">
          <a:xfrm>
            <a:off x="1438660" y="5955836"/>
            <a:ext cx="5741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(t)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 bwMode="gray">
          <a:xfrm>
            <a:off x="5176212" y="5896997"/>
            <a:ext cx="7596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 bwMode="gray">
          <a:xfrm>
            <a:off x="672898" y="3855575"/>
            <a:ext cx="4748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 bwMode="gray">
          <a:xfrm>
            <a:off x="1404310" y="3864379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 bwMode="gray">
          <a:xfrm>
            <a:off x="678647" y="2446992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k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 bwMode="gray">
          <a:xfrm>
            <a:off x="741067" y="5407689"/>
            <a:ext cx="2375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 bwMode="gray">
          <a:xfrm>
            <a:off x="585151" y="4647028"/>
            <a:ext cx="3433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 bwMode="gray">
          <a:xfrm>
            <a:off x="2865189" y="3119516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V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 bwMode="gray">
          <a:xfrm>
            <a:off x="4817582" y="4816305"/>
            <a:ext cx="4058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W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2182811" y="1256878"/>
                <a:ext cx="5224379" cy="809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82811" y="1256878"/>
                <a:ext cx="5224379" cy="8092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爆炸形 1 56"/>
          <p:cNvSpPr/>
          <p:nvPr/>
        </p:nvSpPr>
        <p:spPr bwMode="auto">
          <a:xfrm>
            <a:off x="6670431" y="2600880"/>
            <a:ext cx="1957754" cy="103727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BPTT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5008734" y="5443763"/>
                <a:ext cx="3241089" cy="741931"/>
              </a:xfrm>
            </p:spPr>
            <p:txBody>
              <a:bodyPr/>
              <a:lstStyle/>
              <a:p>
                <a:r>
                  <a:rPr lang="en-US" altLang="zh-CN" dirty="0" smtClean="0"/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734" y="5443763"/>
                <a:ext cx="3241089" cy="741931"/>
              </a:xfrm>
              <a:blipFill rotWithShape="0">
                <a:blip r:embed="rId3"/>
                <a:stretch>
                  <a:fillRect l="-2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T=1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256803" y="1208993"/>
                <a:ext cx="6694012" cy="795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03" y="1208993"/>
                <a:ext cx="6694012" cy="7955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1785544" y="2595636"/>
            <a:ext cx="1309862" cy="408462"/>
            <a:chOff x="926242" y="2694669"/>
            <a:chExt cx="1309862" cy="408462"/>
          </a:xfrm>
        </p:grpSpPr>
        <p:sp>
          <p:nvSpPr>
            <p:cNvPr id="43" name="圆角矩形 42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27871" y="4197868"/>
            <a:ext cx="2452063" cy="441361"/>
            <a:chOff x="359231" y="1854367"/>
            <a:chExt cx="3250429" cy="565930"/>
          </a:xfrm>
        </p:grpSpPr>
        <p:sp>
          <p:nvSpPr>
            <p:cNvPr id="48" name="圆角矩形 47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 bwMode="gray">
              <a:xfrm>
                <a:off x="3652755" y="2125920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52755" y="2125920"/>
                <a:ext cx="2230354" cy="506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4379152" y="4197868"/>
            <a:ext cx="1309862" cy="408462"/>
            <a:chOff x="926242" y="2694669"/>
            <a:chExt cx="1309862" cy="408462"/>
          </a:xfrm>
        </p:grpSpPr>
        <p:sp>
          <p:nvSpPr>
            <p:cNvPr id="56" name="圆角矩形 55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 bwMode="gray">
              <a:xfrm>
                <a:off x="3670595" y="2896929"/>
                <a:ext cx="4743350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70595" y="2896929"/>
                <a:ext cx="4743350" cy="6897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>
            <a:stCxn id="44" idx="4"/>
            <a:endCxn id="57" idx="0"/>
          </p:cNvCxnSpPr>
          <p:nvPr/>
        </p:nvCxnSpPr>
        <p:spPr bwMode="auto">
          <a:xfrm>
            <a:off x="2013705" y="2926490"/>
            <a:ext cx="2593608" cy="13489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4" idx="4"/>
            <a:endCxn id="49" idx="0"/>
          </p:cNvCxnSpPr>
          <p:nvPr/>
        </p:nvCxnSpPr>
        <p:spPr bwMode="auto">
          <a:xfrm flipH="1">
            <a:off x="1459767" y="2926490"/>
            <a:ext cx="553938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4" idx="4"/>
            <a:endCxn id="50" idx="0"/>
          </p:cNvCxnSpPr>
          <p:nvPr/>
        </p:nvCxnSpPr>
        <p:spPr bwMode="auto">
          <a:xfrm flipH="1">
            <a:off x="1927295" y="2926490"/>
            <a:ext cx="86410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4" idx="4"/>
            <a:endCxn id="51" idx="0"/>
          </p:cNvCxnSpPr>
          <p:nvPr/>
        </p:nvCxnSpPr>
        <p:spPr bwMode="auto">
          <a:xfrm>
            <a:off x="2013705" y="2926490"/>
            <a:ext cx="381118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52" idx="0"/>
          </p:cNvCxnSpPr>
          <p:nvPr/>
        </p:nvCxnSpPr>
        <p:spPr bwMode="auto">
          <a:xfrm>
            <a:off x="1996714" y="2925939"/>
            <a:ext cx="854424" cy="13511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4" idx="4"/>
            <a:endCxn id="53" idx="0"/>
          </p:cNvCxnSpPr>
          <p:nvPr/>
        </p:nvCxnSpPr>
        <p:spPr bwMode="auto">
          <a:xfrm>
            <a:off x="2013705" y="2926490"/>
            <a:ext cx="1316176" cy="13505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4" idx="4"/>
            <a:endCxn id="58" idx="7"/>
          </p:cNvCxnSpPr>
          <p:nvPr/>
        </p:nvCxnSpPr>
        <p:spPr bwMode="auto">
          <a:xfrm>
            <a:off x="2013705" y="2926490"/>
            <a:ext cx="3066966" cy="13855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4" idx="4"/>
            <a:endCxn id="59" idx="0"/>
          </p:cNvCxnSpPr>
          <p:nvPr/>
        </p:nvCxnSpPr>
        <p:spPr bwMode="auto">
          <a:xfrm>
            <a:off x="2013705" y="2926490"/>
            <a:ext cx="3375800" cy="13484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 bwMode="gray">
          <a:xfrm>
            <a:off x="1884142" y="2631621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 bwMode="gray">
          <a:xfrm>
            <a:off x="2633150" y="2643280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 bwMode="gray">
          <a:xfrm>
            <a:off x="4486561" y="4229667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 bwMode="gray">
          <a:xfrm>
            <a:off x="5224372" y="4255284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h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直接箭头连接符 73"/>
          <p:cNvCxnSpPr>
            <a:stCxn id="71" idx="2"/>
            <a:endCxn id="49" idx="0"/>
          </p:cNvCxnSpPr>
          <p:nvPr/>
        </p:nvCxnSpPr>
        <p:spPr bwMode="auto">
          <a:xfrm flipH="1">
            <a:off x="1459767" y="2951057"/>
            <a:ext cx="1323424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1" idx="2"/>
            <a:endCxn id="50" idx="0"/>
          </p:cNvCxnSpPr>
          <p:nvPr/>
        </p:nvCxnSpPr>
        <p:spPr bwMode="auto">
          <a:xfrm flipH="1">
            <a:off x="1927295" y="2951057"/>
            <a:ext cx="855896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51" idx="0"/>
          </p:cNvCxnSpPr>
          <p:nvPr/>
        </p:nvCxnSpPr>
        <p:spPr bwMode="auto">
          <a:xfrm flipH="1">
            <a:off x="2394823" y="2951057"/>
            <a:ext cx="388368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2"/>
            <a:endCxn id="52" idx="0"/>
          </p:cNvCxnSpPr>
          <p:nvPr/>
        </p:nvCxnSpPr>
        <p:spPr bwMode="auto">
          <a:xfrm>
            <a:off x="2783191" y="2951057"/>
            <a:ext cx="67947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1" idx="2"/>
            <a:endCxn id="53" idx="0"/>
          </p:cNvCxnSpPr>
          <p:nvPr/>
        </p:nvCxnSpPr>
        <p:spPr bwMode="auto">
          <a:xfrm>
            <a:off x="2783191" y="2951057"/>
            <a:ext cx="546690" cy="13259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1" idx="2"/>
            <a:endCxn id="72" idx="3"/>
          </p:cNvCxnSpPr>
          <p:nvPr/>
        </p:nvCxnSpPr>
        <p:spPr bwMode="auto">
          <a:xfrm>
            <a:off x="2783191" y="2951057"/>
            <a:ext cx="1942538" cy="1432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1" idx="2"/>
            <a:endCxn id="58" idx="0"/>
          </p:cNvCxnSpPr>
          <p:nvPr/>
        </p:nvCxnSpPr>
        <p:spPr bwMode="auto">
          <a:xfrm>
            <a:off x="2783191" y="2951057"/>
            <a:ext cx="2215217" cy="13238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1" idx="2"/>
            <a:endCxn id="73" idx="0"/>
          </p:cNvCxnSpPr>
          <p:nvPr/>
        </p:nvCxnSpPr>
        <p:spPr bwMode="auto">
          <a:xfrm>
            <a:off x="2783191" y="2951057"/>
            <a:ext cx="2591222" cy="13042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 bwMode="gray">
              <a:xfrm>
                <a:off x="701884" y="4973007"/>
                <a:ext cx="3504036" cy="1314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16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1884" y="4973007"/>
                <a:ext cx="3504036" cy="13147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0" grpId="0"/>
      <p:bldP spid="54" grpId="0"/>
      <p:bldP spid="60" grpId="0"/>
      <p:bldP spid="70" grpId="0"/>
      <p:bldP spid="71" grpId="0"/>
      <p:bldP spid="72" grpId="0"/>
      <p:bldP spid="73" grpId="0"/>
      <p:bldP spid="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57694" y="1225531"/>
                <a:ext cx="6180163" cy="3978729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𝑛𝑒𝑡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800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−−−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−−−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694" y="1225531"/>
                <a:ext cx="6180163" cy="3978729"/>
              </a:xfrm>
              <a:blipFill rotWithShape="0">
                <a:blip r:embed="rId2"/>
                <a:stretch>
                  <a:fillRect b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65451"/>
                <a:ext cx="5388427" cy="954813"/>
              </a:xfrm>
            </p:spPr>
            <p:txBody>
              <a:bodyPr/>
              <a:lstStyle/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65451"/>
                <a:ext cx="5388427" cy="95481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59230" y="1826829"/>
            <a:ext cx="2452063" cy="441361"/>
            <a:chOff x="359231" y="1854366"/>
            <a:chExt cx="3250429" cy="565930"/>
          </a:xfrm>
        </p:grpSpPr>
        <p:grpSp>
          <p:nvGrpSpPr>
            <p:cNvPr id="5" name="组合 4"/>
            <p:cNvGrpSpPr/>
            <p:nvPr/>
          </p:nvGrpSpPr>
          <p:grpSpPr>
            <a:xfrm>
              <a:off x="359231" y="1854366"/>
              <a:ext cx="3250429" cy="565930"/>
              <a:chOff x="359231" y="1854366"/>
              <a:chExt cx="3250429" cy="565930"/>
            </a:xfrm>
          </p:grpSpPr>
          <p:sp>
            <p:nvSpPr>
              <p:cNvPr id="7" name="圆角矩形 6"/>
              <p:cNvSpPr/>
              <p:nvPr/>
            </p:nvSpPr>
            <p:spPr bwMode="auto">
              <a:xfrm>
                <a:off x="359231" y="1854366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491106" y="1955901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173060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 bwMode="gray">
            <a:xfrm>
              <a:off x="470448" y="1953507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>
                  <a:latin typeface="微软雅黑" pitchFamily="34" charset="-122"/>
                  <a:ea typeface="微软雅黑" pitchFamily="34" charset="-122"/>
                </a:rPr>
                <a:t>k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39669" y="3512088"/>
            <a:ext cx="1309862" cy="408462"/>
            <a:chOff x="926242" y="2694669"/>
            <a:chExt cx="1309862" cy="408462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926242" y="2694669"/>
              <a:ext cx="1309862" cy="40846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038066" y="2772277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429161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820258" y="2771726"/>
              <a:ext cx="232674" cy="2532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18" name="直接箭头连接符 17"/>
          <p:cNvCxnSpPr>
            <a:stCxn id="8" idx="4"/>
            <a:endCxn id="15" idx="0"/>
          </p:cNvCxnSpPr>
          <p:nvPr/>
        </p:nvCxnSpPr>
        <p:spPr bwMode="auto">
          <a:xfrm>
            <a:off x="591126" y="2179659"/>
            <a:ext cx="576704" cy="14100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6" idx="0"/>
          </p:cNvCxnSpPr>
          <p:nvPr/>
        </p:nvCxnSpPr>
        <p:spPr bwMode="auto">
          <a:xfrm>
            <a:off x="553296" y="2144179"/>
            <a:ext cx="1005629" cy="14449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  <a:endCxn id="17" idx="0"/>
          </p:cNvCxnSpPr>
          <p:nvPr/>
        </p:nvCxnSpPr>
        <p:spPr bwMode="auto">
          <a:xfrm>
            <a:off x="591126" y="2179659"/>
            <a:ext cx="1358896" cy="14094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 bwMode="gray">
          <a:xfrm>
            <a:off x="1798320" y="1871207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>
            <a:stCxn id="21" idx="2"/>
            <a:endCxn id="15" idx="0"/>
          </p:cNvCxnSpPr>
          <p:nvPr/>
        </p:nvCxnSpPr>
        <p:spPr bwMode="auto">
          <a:xfrm flipH="1">
            <a:off x="1167830" y="2178984"/>
            <a:ext cx="810988" cy="14107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16" idx="0"/>
          </p:cNvCxnSpPr>
          <p:nvPr/>
        </p:nvCxnSpPr>
        <p:spPr bwMode="auto">
          <a:xfrm flipH="1">
            <a:off x="1558925" y="2178984"/>
            <a:ext cx="419893" cy="14101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17" idx="0"/>
          </p:cNvCxnSpPr>
          <p:nvPr/>
        </p:nvCxnSpPr>
        <p:spPr bwMode="auto">
          <a:xfrm flipH="1">
            <a:off x="1950022" y="2178984"/>
            <a:ext cx="28796" cy="14101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 bwMode="gray">
              <a:xfrm>
                <a:off x="2793452" y="2191572"/>
                <a:ext cx="791307" cy="360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2" y="2191572"/>
                <a:ext cx="791307" cy="360548"/>
              </a:xfrm>
              <a:prstGeom prst="rect">
                <a:avLst/>
              </a:prstGeom>
              <a:blipFill rotWithShape="0">
                <a:blip r:embed="rId4"/>
                <a:stretch>
                  <a:fillRect b="-16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 bwMode="gray">
              <a:xfrm>
                <a:off x="2793453" y="1365998"/>
                <a:ext cx="72577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3" y="1365998"/>
                <a:ext cx="72577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53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68569" y="4762899"/>
            <a:ext cx="2452063" cy="441361"/>
            <a:chOff x="359231" y="1854366"/>
            <a:chExt cx="3250429" cy="565930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59231" y="1854366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91106" y="1955901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173060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 bwMode="gray">
              <a:xfrm>
                <a:off x="2793453" y="3108701"/>
                <a:ext cx="671273" cy="361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93453" y="3108701"/>
                <a:ext cx="671273" cy="361830"/>
              </a:xfrm>
              <a:prstGeom prst="rect">
                <a:avLst/>
              </a:prstGeom>
              <a:blipFill rotWithShape="0">
                <a:blip r:embed="rId6"/>
                <a:stretch>
                  <a:fillRect b="-508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 bwMode="gray">
              <a:xfrm>
                <a:off x="2820632" y="3805066"/>
                <a:ext cx="961417" cy="3867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20632" y="3805066"/>
                <a:ext cx="961417" cy="386709"/>
              </a:xfrm>
              <a:prstGeom prst="rect">
                <a:avLst/>
              </a:prstGeom>
              <a:blipFill rotWithShape="0">
                <a:blip r:embed="rId7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 bwMode="gray">
          <a:xfrm>
            <a:off x="1041687" y="3552817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i="1" dirty="0" smtClean="0">
                <a:latin typeface="微软雅黑" pitchFamily="34" charset="-122"/>
                <a:ea typeface="微软雅黑" pitchFamily="34" charset="-122"/>
              </a:rPr>
              <a:t>j</a:t>
            </a:r>
            <a:endParaRPr lang="zh-CN" altLang="en-US" sz="1400" b="1" i="1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 bwMode="gray">
              <a:xfrm>
                <a:off x="1529308" y="5444029"/>
                <a:ext cx="6085384" cy="1218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sz="20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308" y="5444029"/>
                <a:ext cx="6085384" cy="1218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1" grpId="0"/>
      <p:bldP spid="25" grpId="0"/>
      <p:bldP spid="26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39517" y="914524"/>
                <a:ext cx="8661400" cy="2390531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17" y="914524"/>
                <a:ext cx="8661400" cy="2390531"/>
              </a:xfrm>
              <a:blipFill rotWithShape="0">
                <a:blip r:embed="rId2"/>
                <a:stretch>
                  <a:fillRect b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50470"/>
            <a:ext cx="5388427" cy="5847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2936" y="3518998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39665" y="3180338"/>
            <a:ext cx="5364631" cy="3041663"/>
            <a:chOff x="1333449" y="2969323"/>
            <a:chExt cx="5364631" cy="3041663"/>
          </a:xfrm>
        </p:grpSpPr>
        <p:grpSp>
          <p:nvGrpSpPr>
            <p:cNvPr id="37" name="组合 36"/>
            <p:cNvGrpSpPr/>
            <p:nvPr/>
          </p:nvGrpSpPr>
          <p:grpSpPr>
            <a:xfrm>
              <a:off x="1333449" y="2969323"/>
              <a:ext cx="5364631" cy="3041663"/>
              <a:chOff x="1333449" y="2969323"/>
              <a:chExt cx="5364631" cy="3041663"/>
            </a:xfrm>
          </p:grpSpPr>
          <p:cxnSp>
            <p:nvCxnSpPr>
              <p:cNvPr id="20" name="直接箭头连接符 19"/>
              <p:cNvCxnSpPr>
                <a:stCxn id="7" idx="2"/>
                <a:endCxn id="17" idx="0"/>
              </p:cNvCxnSpPr>
              <p:nvPr/>
            </p:nvCxnSpPr>
            <p:spPr bwMode="auto">
              <a:xfrm>
                <a:off x="1527515" y="3691655"/>
                <a:ext cx="1087954" cy="110772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4"/>
                <a:endCxn id="18" idx="0"/>
              </p:cNvCxnSpPr>
              <p:nvPr/>
            </p:nvCxnSpPr>
            <p:spPr bwMode="auto">
              <a:xfrm>
                <a:off x="1565345" y="3727135"/>
                <a:ext cx="1441221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组合 4"/>
              <p:cNvGrpSpPr/>
              <p:nvPr/>
            </p:nvGrpSpPr>
            <p:grpSpPr>
              <a:xfrm>
                <a:off x="1333449" y="3374306"/>
                <a:ext cx="2452063" cy="441361"/>
                <a:chOff x="359231" y="1854367"/>
                <a:chExt cx="3250429" cy="565930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359231" y="1854367"/>
                  <a:ext cx="3250429" cy="565930"/>
                  <a:chOff x="359231" y="1854367"/>
                  <a:chExt cx="3250429" cy="565930"/>
                </a:xfrm>
              </p:grpSpPr>
              <p:sp>
                <p:nvSpPr>
                  <p:cNvPr id="8" name="圆角矩形 7"/>
                  <p:cNvSpPr/>
                  <p:nvPr/>
                </p:nvSpPr>
                <p:spPr bwMode="auto">
                  <a:xfrm>
                    <a:off x="359231" y="1854367"/>
                    <a:ext cx="3250429" cy="565930"/>
                  </a:xfrm>
                  <a:prstGeom prst="round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 bwMode="auto">
                  <a:xfrm>
                    <a:off x="491106" y="1955902"/>
                    <a:ext cx="351048" cy="35087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 bwMode="auto">
                  <a:xfrm>
                    <a:off x="1110856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 bwMode="auto">
                  <a:xfrm>
                    <a:off x="1730607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 bwMode="auto">
                  <a:xfrm>
                    <a:off x="2335493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 bwMode="auto">
                  <a:xfrm>
                    <a:off x="2970109" y="1955902"/>
                    <a:ext cx="351048" cy="350876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355600" marR="0" indent="-355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Char char="•"/>
                      <a:tabLst/>
                    </a:pPr>
                    <a:endParaRPr kumimoji="0" lang="zh-CN" altLang="en-US" sz="1800" b="0" i="0" u="none" strike="noStrike" cap="none" normalizeH="0" baseline="0" smtClean="0">
                      <a:ln>
                        <a:noFill/>
                      </a:ln>
                      <a:solidFill>
                        <a:srgbClr val="4D4D4D"/>
                      </a:solidFill>
                      <a:effectLst/>
                      <a:latin typeface="Segoe" pitchFamily="34" charset="0"/>
                    </a:endParaRPr>
                  </a:p>
                </p:txBody>
              </p:sp>
            </p:grpSp>
            <p:sp>
              <p:nvSpPr>
                <p:cNvPr id="7" name="文本框 6"/>
                <p:cNvSpPr txBox="1"/>
                <p:nvPr/>
              </p:nvSpPr>
              <p:spPr bwMode="gray">
                <a:xfrm>
                  <a:off x="470448" y="1953507"/>
                  <a:ext cx="29206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rtlCol="0">
                  <a:spAutoFit/>
                </a:bodyPr>
                <a:lstStyle/>
                <a:p>
                  <a:pPr eaLnBrk="0" hangingPunct="0">
                    <a:buFontTx/>
                    <a:buNone/>
                  </a:pPr>
                  <a:r>
                    <a:rPr lang="en-US" altLang="zh-CN" sz="1400" b="1" i="1" dirty="0">
                      <a:latin typeface="微软雅黑" pitchFamily="34" charset="-122"/>
                      <a:ea typeface="微软雅黑" pitchFamily="34" charset="-122"/>
                    </a:rPr>
                    <a:t>k</a:t>
                  </a:r>
                  <a:endParaRPr lang="zh-CN" altLang="en-US" sz="1400" b="1" i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996213" y="4722326"/>
                <a:ext cx="1309862" cy="408462"/>
                <a:chOff x="926242" y="2694669"/>
                <a:chExt cx="1309862" cy="408462"/>
              </a:xfrm>
            </p:grpSpPr>
            <p:sp>
              <p:nvSpPr>
                <p:cNvPr id="15" name="圆角矩形 14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cxnSp>
            <p:nvCxnSpPr>
              <p:cNvPr id="19" name="直接箭头连接符 18"/>
              <p:cNvCxnSpPr>
                <a:stCxn id="9" idx="4"/>
                <a:endCxn id="16" idx="0"/>
              </p:cNvCxnSpPr>
              <p:nvPr/>
            </p:nvCxnSpPr>
            <p:spPr bwMode="auto">
              <a:xfrm>
                <a:off x="1565345" y="3727135"/>
                <a:ext cx="659029" cy="10727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4"/>
                <a:endCxn id="16" idx="0"/>
              </p:cNvCxnSpPr>
              <p:nvPr/>
            </p:nvCxnSpPr>
            <p:spPr bwMode="auto">
              <a:xfrm flipH="1">
                <a:off x="2224374" y="3727135"/>
                <a:ext cx="732342" cy="1072799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2" idx="4"/>
                <a:endCxn id="17" idx="0"/>
              </p:cNvCxnSpPr>
              <p:nvPr/>
            </p:nvCxnSpPr>
            <p:spPr bwMode="auto">
              <a:xfrm flipH="1">
                <a:off x="2615469" y="3727135"/>
                <a:ext cx="341247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2" idx="4"/>
                <a:endCxn id="18" idx="0"/>
              </p:cNvCxnSpPr>
              <p:nvPr/>
            </p:nvCxnSpPr>
            <p:spPr bwMode="auto">
              <a:xfrm>
                <a:off x="2956716" y="3727135"/>
                <a:ext cx="49850" cy="1072248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 bwMode="gray">
                  <a:xfrm>
                    <a:off x="3935424" y="3572183"/>
                    <a:ext cx="2762656" cy="7211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𝒌𝒋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oMath>
                      </m:oMathPara>
                    </a14:m>
                    <a:endParaRPr lang="zh-CN" altLang="en-US" sz="16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935424" y="3572183"/>
                    <a:ext cx="2762656" cy="72115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 bwMode="gray">
                  <a:xfrm>
                    <a:off x="3947257" y="2969323"/>
                    <a:ext cx="2006127" cy="3702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sz="16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947257" y="2969323"/>
                    <a:ext cx="2006127" cy="3702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组合 27"/>
              <p:cNvGrpSpPr/>
              <p:nvPr/>
            </p:nvGrpSpPr>
            <p:grpSpPr>
              <a:xfrm>
                <a:off x="1333449" y="5569625"/>
                <a:ext cx="2452063" cy="441361"/>
                <a:chOff x="359231" y="1854367"/>
                <a:chExt cx="3250429" cy="565930"/>
              </a:xfrm>
            </p:grpSpPr>
            <p:sp>
              <p:nvSpPr>
                <p:cNvPr id="29" name="圆角矩形 28"/>
                <p:cNvSpPr/>
                <p:nvPr/>
              </p:nvSpPr>
              <p:spPr bwMode="auto">
                <a:xfrm>
                  <a:off x="359231" y="1854367"/>
                  <a:ext cx="3250429" cy="565930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 bwMode="auto">
                <a:xfrm>
                  <a:off x="491106" y="1955902"/>
                  <a:ext cx="351048" cy="3508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 bwMode="auto">
                <a:xfrm>
                  <a:off x="1110856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 bwMode="auto">
                <a:xfrm>
                  <a:off x="1730607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 bwMode="auto">
                <a:xfrm>
                  <a:off x="2335493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 bwMode="auto">
                <a:xfrm>
                  <a:off x="2970109" y="1955902"/>
                  <a:ext cx="351048" cy="35087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 bwMode="gray">
                  <a:xfrm>
                    <a:off x="3893104" y="4350854"/>
                    <a:ext cx="2230354" cy="5068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eaLnBrk="0" hangingPunct="0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893104" y="4350854"/>
                    <a:ext cx="2230354" cy="50687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20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文本框 21"/>
            <p:cNvSpPr txBox="1"/>
            <p:nvPr/>
          </p:nvSpPr>
          <p:spPr bwMode="gray">
            <a:xfrm>
              <a:off x="2764722" y="3411644"/>
              <a:ext cx="360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m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4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 smtClean="0">
                    <a:solidFill>
                      <a:schemeClr val="tx2"/>
                    </a:solidFill>
                  </a:rPr>
                  <a:t>Info</a:t>
                </a:r>
                <a:r>
                  <a:rPr lang="zh-CN" altLang="en-US" sz="1800" dirty="0" smtClean="0">
                    <a:solidFill>
                      <a:schemeClr val="tx2"/>
                    </a:solidFill>
                  </a:rPr>
                  <a:t>：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</m:num>
                      <m:den>
                        <m:r>
                          <a:rPr lang="zh-CN" alt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err="1" smtClean="0"/>
                  <a:t>Vectorized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0680"/>
                <a:ext cx="5388427" cy="924356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0680"/>
                <a:ext cx="5388427" cy="92435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8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T=2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59889" y="4406551"/>
            <a:ext cx="2452063" cy="441361"/>
            <a:chOff x="359231" y="1854367"/>
            <a:chExt cx="3250429" cy="565930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 bwMode="gray">
              <a:xfrm>
                <a:off x="3084773" y="2334603"/>
                <a:ext cx="2230354" cy="506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84773" y="2334603"/>
                <a:ext cx="2230354" cy="5068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 bwMode="gray">
              <a:xfrm>
                <a:off x="3102613" y="2931437"/>
                <a:ext cx="4743350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02613" y="2931437"/>
                <a:ext cx="4743350" cy="6897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2150744" y="5714465"/>
            <a:ext cx="2452063" cy="441361"/>
            <a:chOff x="359231" y="1854367"/>
            <a:chExt cx="3250429" cy="565930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17562" y="2804319"/>
            <a:ext cx="1309862" cy="408462"/>
            <a:chOff x="1217562" y="2031433"/>
            <a:chExt cx="1309862" cy="408462"/>
          </a:xfrm>
        </p:grpSpPr>
        <p:grpSp>
          <p:nvGrpSpPr>
            <p:cNvPr id="4" name="组合 3"/>
            <p:cNvGrpSpPr/>
            <p:nvPr/>
          </p:nvGrpSpPr>
          <p:grpSpPr>
            <a:xfrm>
              <a:off x="1217562" y="2031433"/>
              <a:ext cx="1309862" cy="408462"/>
              <a:chOff x="926242" y="2694669"/>
              <a:chExt cx="1309862" cy="408462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 bwMode="gray">
            <a:xfrm>
              <a:off x="1318843" y="2051542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gray">
            <a:xfrm>
              <a:off x="2060632" y="2074989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11170" y="4406551"/>
            <a:ext cx="1309862" cy="408462"/>
            <a:chOff x="3811170" y="3633665"/>
            <a:chExt cx="1309862" cy="408462"/>
          </a:xfrm>
        </p:grpSpPr>
        <p:grpSp>
          <p:nvGrpSpPr>
            <p:cNvPr id="17" name="组合 16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18" name="圆角矩形 17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 bwMode="gray">
            <a:xfrm>
              <a:off x="3921369" y="3645876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 bwMode="gray">
            <a:xfrm>
              <a:off x="4663156" y="368104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730566" y="5747364"/>
            <a:ext cx="1309862" cy="408462"/>
            <a:chOff x="5730566" y="4974478"/>
            <a:chExt cx="1309862" cy="408462"/>
          </a:xfrm>
        </p:grpSpPr>
        <p:grpSp>
          <p:nvGrpSpPr>
            <p:cNvPr id="38" name="组合 37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39" name="圆角矩形 38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48" name="文本框 47"/>
            <p:cNvSpPr txBox="1"/>
            <p:nvPr/>
          </p:nvSpPr>
          <p:spPr bwMode="gray">
            <a:xfrm>
              <a:off x="6585739" y="501747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 bwMode="gray">
            <a:xfrm>
              <a:off x="5832227" y="4994024"/>
              <a:ext cx="2391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 bwMode="gray">
          <a:xfrm>
            <a:off x="399872" y="2847874"/>
            <a:ext cx="4876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 bwMode="gray">
          <a:xfrm>
            <a:off x="55022" y="4468669"/>
            <a:ext cx="5052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x(t)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 bwMode="gray">
          <a:xfrm>
            <a:off x="5398749" y="4483608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 bwMode="gray">
          <a:xfrm>
            <a:off x="1162517" y="5792552"/>
            <a:ext cx="6855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x(t-1)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 bwMode="gray">
          <a:xfrm>
            <a:off x="7353367" y="5776583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6" idx="4"/>
            <a:endCxn id="19" idx="0"/>
          </p:cNvCxnSpPr>
          <p:nvPr/>
        </p:nvCxnSpPr>
        <p:spPr bwMode="auto">
          <a:xfrm>
            <a:off x="1445723" y="3135173"/>
            <a:ext cx="2593608" cy="13489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" idx="4"/>
            <a:endCxn id="47" idx="0"/>
          </p:cNvCxnSpPr>
          <p:nvPr/>
        </p:nvCxnSpPr>
        <p:spPr bwMode="auto">
          <a:xfrm>
            <a:off x="1445723" y="3135173"/>
            <a:ext cx="3367474" cy="1318759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2"/>
            <a:endCxn id="45" idx="3"/>
          </p:cNvCxnSpPr>
          <p:nvPr/>
        </p:nvCxnSpPr>
        <p:spPr bwMode="auto">
          <a:xfrm>
            <a:off x="2210673" y="3155652"/>
            <a:ext cx="1949864" cy="14169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9" idx="4"/>
            <a:endCxn id="48" idx="0"/>
          </p:cNvCxnSpPr>
          <p:nvPr/>
        </p:nvCxnSpPr>
        <p:spPr bwMode="auto">
          <a:xfrm>
            <a:off x="4039331" y="4737405"/>
            <a:ext cx="2696449" cy="1052957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988223" y="1186385"/>
                <a:ext cx="7414529" cy="87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3" y="1186385"/>
                <a:ext cx="7414529" cy="873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649589" y="1273276"/>
                <a:ext cx="5637066" cy="36190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sSubSup>
                                <m:sSubSupPr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9589" y="1273276"/>
                <a:ext cx="5637066" cy="361905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gray">
              <a:xfrm>
                <a:off x="574768" y="5149927"/>
                <a:ext cx="8007833" cy="1349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         +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768" y="5149927"/>
                <a:ext cx="8007833" cy="1349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88029" y="2671438"/>
            <a:ext cx="1494439" cy="321558"/>
            <a:chOff x="359231" y="1854367"/>
            <a:chExt cx="3250429" cy="565930"/>
          </a:xfrm>
        </p:grpSpPr>
        <p:sp>
          <p:nvSpPr>
            <p:cNvPr id="57" name="圆角矩形 56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 bwMode="gray">
              <a:xfrm>
                <a:off x="1806750" y="1053580"/>
                <a:ext cx="610424" cy="3281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6750" y="1053580"/>
                <a:ext cx="610424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 bwMode="gray">
              <a:xfrm>
                <a:off x="1802893" y="1508877"/>
                <a:ext cx="862094" cy="34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2893" y="1508877"/>
                <a:ext cx="862094" cy="349839"/>
              </a:xfrm>
              <a:prstGeom prst="rect">
                <a:avLst/>
              </a:prstGeom>
              <a:blipFill rotWithShape="0">
                <a:blip r:embed="rId7"/>
                <a:stretch>
                  <a:fillRect b="-17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430341" y="4138891"/>
            <a:ext cx="1527172" cy="343111"/>
            <a:chOff x="359231" y="1854367"/>
            <a:chExt cx="3250429" cy="565930"/>
          </a:xfrm>
        </p:grpSpPr>
        <p:sp>
          <p:nvSpPr>
            <p:cNvPr id="66" name="圆角矩形 65"/>
            <p:cNvSpPr/>
            <p:nvPr/>
          </p:nvSpPr>
          <p:spPr bwMode="auto">
            <a:xfrm>
              <a:off x="359231" y="1854367"/>
              <a:ext cx="3250429" cy="56593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491106" y="1955902"/>
              <a:ext cx="351048" cy="350876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1110856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1730607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2335493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2970109" y="1955902"/>
              <a:ext cx="351048" cy="3508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18883" y="1352541"/>
            <a:ext cx="1199317" cy="319133"/>
            <a:chOff x="1217562" y="2031433"/>
            <a:chExt cx="1309862" cy="408462"/>
          </a:xfrm>
        </p:grpSpPr>
        <p:grpSp>
          <p:nvGrpSpPr>
            <p:cNvPr id="73" name="组合 72"/>
            <p:cNvGrpSpPr/>
            <p:nvPr/>
          </p:nvGrpSpPr>
          <p:grpSpPr>
            <a:xfrm>
              <a:off x="1217562" y="2031433"/>
              <a:ext cx="1309862" cy="408462"/>
              <a:chOff x="926242" y="2694669"/>
              <a:chExt cx="1309862" cy="408462"/>
            </a:xfrm>
          </p:grpSpPr>
          <p:sp>
            <p:nvSpPr>
              <p:cNvPr id="76" name="圆角矩形 75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 bwMode="gray">
            <a:xfrm>
              <a:off x="1306039" y="2036537"/>
              <a:ext cx="252460" cy="354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 bwMode="gray">
            <a:xfrm>
              <a:off x="2073436" y="2059984"/>
              <a:ext cx="310234" cy="354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23690" y="2668978"/>
            <a:ext cx="1044524" cy="312246"/>
            <a:chOff x="3811170" y="3630419"/>
            <a:chExt cx="1309862" cy="411708"/>
          </a:xfrm>
        </p:grpSpPr>
        <p:grpSp>
          <p:nvGrpSpPr>
            <p:cNvPr id="81" name="组合 80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84" name="圆角矩形 83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82" name="文本框 81"/>
            <p:cNvSpPr txBox="1"/>
            <p:nvPr/>
          </p:nvSpPr>
          <p:spPr bwMode="gray">
            <a:xfrm>
              <a:off x="3891967" y="3630419"/>
              <a:ext cx="289874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 bwMode="gray">
            <a:xfrm>
              <a:off x="4663156" y="368104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09123" y="4157415"/>
            <a:ext cx="1004788" cy="324587"/>
            <a:chOff x="5730566" y="4974478"/>
            <a:chExt cx="1309862" cy="408462"/>
          </a:xfrm>
        </p:grpSpPr>
        <p:grpSp>
          <p:nvGrpSpPr>
            <p:cNvPr id="89" name="组合 88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92" name="圆角矩形 91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 bwMode="gray">
            <a:xfrm>
              <a:off x="6585739" y="5017476"/>
              <a:ext cx="3000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 bwMode="gray">
            <a:xfrm>
              <a:off x="5801663" y="4979271"/>
              <a:ext cx="301337" cy="348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6" name="文本框 95"/>
          <p:cNvSpPr txBox="1"/>
          <p:nvPr/>
        </p:nvSpPr>
        <p:spPr bwMode="gray">
          <a:xfrm>
            <a:off x="57452" y="1729238"/>
            <a:ext cx="4539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s(t)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 bwMode="gray">
          <a:xfrm>
            <a:off x="53444" y="3050688"/>
            <a:ext cx="4619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x(t)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 bwMode="gray">
          <a:xfrm>
            <a:off x="3166444" y="2664766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 bwMode="gray">
          <a:xfrm>
            <a:off x="101873" y="4584553"/>
            <a:ext cx="6340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 bwMode="gray">
          <a:xfrm>
            <a:off x="3443707" y="4191584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1" name="直接箭头连接符 100"/>
          <p:cNvCxnSpPr>
            <a:stCxn id="77" idx="4"/>
            <a:endCxn id="85" idx="0"/>
          </p:cNvCxnSpPr>
          <p:nvPr/>
        </p:nvCxnSpPr>
        <p:spPr bwMode="auto">
          <a:xfrm>
            <a:off x="627789" y="1611038"/>
            <a:ext cx="1677844" cy="11192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7" idx="4"/>
            <a:endCxn id="83" idx="0"/>
          </p:cNvCxnSpPr>
          <p:nvPr/>
        </p:nvCxnSpPr>
        <p:spPr bwMode="auto">
          <a:xfrm>
            <a:off x="627789" y="1611038"/>
            <a:ext cx="2294949" cy="1096334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5" idx="2"/>
            <a:endCxn id="82" idx="3"/>
          </p:cNvCxnSpPr>
          <p:nvPr/>
        </p:nvCxnSpPr>
        <p:spPr bwMode="auto">
          <a:xfrm>
            <a:off x="1344552" y="1651847"/>
            <a:ext cx="1074722" cy="115563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5" idx="4"/>
            <a:endCxn id="90" idx="0"/>
          </p:cNvCxnSpPr>
          <p:nvPr/>
        </p:nvCxnSpPr>
        <p:spPr bwMode="auto">
          <a:xfrm>
            <a:off x="2305633" y="2922363"/>
            <a:ext cx="874585" cy="1269221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3" grpId="0"/>
      <p:bldP spid="64" grpId="0"/>
      <p:bldP spid="96" grpId="0"/>
      <p:bldP spid="97" grpId="0"/>
      <p:bldP spid="98" grpId="0"/>
      <p:bldP spid="99" grpId="0"/>
      <p:bldP spid="10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14563" y="2550491"/>
                <a:ext cx="8661400" cy="430750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b="1" i="0" smtClean="0">
                          <a:solidFill>
                            <a:srgbClr val="0070AF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0070AF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rgbClr val="0070AF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1" dirty="0" smtClean="0">
                  <a:solidFill>
                    <a:srgbClr val="0070AF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563" y="2550491"/>
                <a:ext cx="8661400" cy="430750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 bwMode="gray">
              <a:xfrm>
                <a:off x="359230" y="1341782"/>
                <a:ext cx="3995004" cy="1617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𝒋𝒉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9230" y="1341782"/>
                <a:ext cx="3995004" cy="1617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 bwMode="gray">
              <a:xfrm>
                <a:off x="4474925" y="1341782"/>
                <a:ext cx="4301755" cy="16178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𝒏𝒆𝒕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sSubSup>
                                <m:sSub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𝒋𝒉</m:t>
                                      </m:r>
                                    </m:sub>
                                  </m:s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eaLnBrk="0" hangingPunct="0">
                  <a:buFontTx/>
                  <a:buNone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4925" y="1341782"/>
                <a:ext cx="4301755" cy="1617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59230" y="1298332"/>
                <a:ext cx="8661400" cy="490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en-US" altLang="zh-CN" sz="16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60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𝒏𝒆𝒕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=…+(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𝒏𝒆𝒕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)∗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30" y="1298332"/>
                <a:ext cx="8661400" cy="490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</p:spPr>
            <p:txBody>
              <a:bodyPr/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𝒏𝒆𝒕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12936"/>
                <a:ext cx="5388427" cy="105984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5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0" y="3521157"/>
                <a:ext cx="8661400" cy="490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521157"/>
                <a:ext cx="8661400" cy="49022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>
              <a:xfrm>
                <a:off x="359230" y="80679"/>
                <a:ext cx="5388427" cy="924356"/>
              </a:xfrm>
            </p:spPr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𝒋𝒉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230" y="80679"/>
                <a:ext cx="5388427" cy="92435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40451" y="1379307"/>
            <a:ext cx="1235482" cy="315644"/>
            <a:chOff x="3811170" y="3633665"/>
            <a:chExt cx="1309862" cy="408462"/>
          </a:xfrm>
        </p:grpSpPr>
        <p:grpSp>
          <p:nvGrpSpPr>
            <p:cNvPr id="5" name="组合 4"/>
            <p:cNvGrpSpPr/>
            <p:nvPr/>
          </p:nvGrpSpPr>
          <p:grpSpPr>
            <a:xfrm>
              <a:off x="3811170" y="3633665"/>
              <a:ext cx="1309862" cy="408462"/>
              <a:chOff x="926242" y="2694669"/>
              <a:chExt cx="1309862" cy="408462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1038066" y="2772277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 bwMode="gray">
            <a:xfrm>
              <a:off x="3913262" y="3647699"/>
              <a:ext cx="289874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 bwMode="gray">
            <a:xfrm>
              <a:off x="4655049" y="3662777"/>
              <a:ext cx="356209" cy="365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2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2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11382" y="2802468"/>
            <a:ext cx="1270017" cy="347138"/>
            <a:chOff x="5730566" y="4974478"/>
            <a:chExt cx="1309862" cy="408462"/>
          </a:xfrm>
        </p:grpSpPr>
        <p:grpSp>
          <p:nvGrpSpPr>
            <p:cNvPr id="13" name="组合 12"/>
            <p:cNvGrpSpPr/>
            <p:nvPr/>
          </p:nvGrpSpPr>
          <p:grpSpPr>
            <a:xfrm>
              <a:off x="5730566" y="4974478"/>
              <a:ext cx="1309862" cy="408462"/>
              <a:chOff x="926242" y="2694669"/>
              <a:chExt cx="1309862" cy="408462"/>
            </a:xfrm>
          </p:grpSpPr>
          <p:sp>
            <p:nvSpPr>
              <p:cNvPr id="16" name="圆角矩形 15"/>
              <p:cNvSpPr/>
              <p:nvPr/>
            </p:nvSpPr>
            <p:spPr bwMode="auto">
              <a:xfrm>
                <a:off x="926242" y="2694669"/>
                <a:ext cx="1309862" cy="4084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1038067" y="2772282"/>
                <a:ext cx="232674" cy="25324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1429161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1820258" y="2771726"/>
                <a:ext cx="232674" cy="25324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 bwMode="gray">
            <a:xfrm>
              <a:off x="6549619" y="5008759"/>
              <a:ext cx="309497" cy="36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gray">
            <a:xfrm>
              <a:off x="5822603" y="4994023"/>
              <a:ext cx="246672" cy="362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b="1" i="1" dirty="0" smtClean="0">
                  <a:latin typeface="微软雅黑" pitchFamily="34" charset="-122"/>
                  <a:ea typeface="微软雅黑" pitchFamily="34" charset="-122"/>
                </a:rPr>
                <a:t>j</a:t>
              </a:r>
              <a:endParaRPr lang="zh-CN" altLang="en-US" sz="1400" b="1" i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0" name="直接箭头连接符 19"/>
          <p:cNvCxnSpPr>
            <a:stCxn id="9" idx="3"/>
            <a:endCxn id="14" idx="0"/>
          </p:cNvCxnSpPr>
          <p:nvPr/>
        </p:nvCxnSpPr>
        <p:spPr bwMode="auto">
          <a:xfrm>
            <a:off x="1078064" y="1606320"/>
            <a:ext cx="2177497" cy="122528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 bwMode="gray">
              <a:xfrm>
                <a:off x="2311383" y="1539055"/>
                <a:ext cx="5480346" cy="6897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𝒋𝒉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11383" y="1539055"/>
                <a:ext cx="5480346" cy="6897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 bwMode="gray">
          <a:xfrm>
            <a:off x="172154" y="1385167"/>
            <a:ext cx="6679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 bwMode="gray">
          <a:xfrm>
            <a:off x="1466975" y="2803636"/>
            <a:ext cx="8442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4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T</a:t>
            </a:r>
            <a:r>
              <a:rPr lang="en-US" altLang="zh-CN" b="0" dirty="0" smtClean="0"/>
              <a:t>raditional Neural Network</a:t>
            </a:r>
          </a:p>
          <a:p>
            <a:pPr lvl="1"/>
            <a:r>
              <a:rPr lang="en-US" altLang="zh-CN" dirty="0" smtClean="0"/>
              <a:t>Shortcoming: </a:t>
            </a:r>
            <a:r>
              <a:rPr lang="en-US" altLang="zh-CN" b="0" dirty="0" smtClean="0"/>
              <a:t>all </a:t>
            </a:r>
            <a:r>
              <a:rPr lang="en-US" altLang="zh-CN" b="0" dirty="0"/>
              <a:t>inputs (and outputs) are independent of each </a:t>
            </a:r>
            <a:r>
              <a:rPr lang="en-US" altLang="zh-CN" b="0" dirty="0" smtClean="0"/>
              <a:t>other</a:t>
            </a:r>
          </a:p>
          <a:p>
            <a:pPr lvl="1"/>
            <a:r>
              <a:rPr lang="en-US" altLang="zh-CN" dirty="0" smtClean="0"/>
              <a:t>Example: predict </a:t>
            </a:r>
            <a:r>
              <a:rPr lang="en-US" altLang="zh-CN" dirty="0"/>
              <a:t>the next word in a </a:t>
            </a:r>
            <a:r>
              <a:rPr lang="en-US" altLang="zh-CN" dirty="0" smtClean="0"/>
              <a:t>sentence without context</a:t>
            </a: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endParaRPr lang="zh-CN" altLang="en-US" dirty="0"/>
          </a:p>
        </p:txBody>
      </p:sp>
      <p:pic>
        <p:nvPicPr>
          <p:cNvPr id="124932" name="Picture 4" descr="http://www.jdon.com/simgs/bigdata/ml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4" y="2897008"/>
            <a:ext cx="2526892" cy="30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272538" y="1561911"/>
                <a:ext cx="8661400" cy="281414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𝒋𝒉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=…+(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)∗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𝒏𝒆𝒕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000000"/>
                    </a:solidFill>
                  </a:rPr>
                  <a:t>向量化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𝒏𝒆𝒕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同理</a:t>
                </a:r>
                <a:r>
                  <a:rPr lang="zh-CN" altLang="en-US" dirty="0" smtClean="0">
                    <a:solidFill>
                      <a:srgbClr val="000000"/>
                    </a:solidFill>
                  </a:rPr>
                  <a:t>：</a:t>
                </a:r>
                <a:endParaRPr lang="en-US" altLang="zh-CN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  <m:sup/>
                    </m:sSup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38" y="1561911"/>
                <a:ext cx="8661400" cy="2814146"/>
              </a:xfrm>
              <a:blipFill rotWithShape="0">
                <a:blip r:embed="rId3"/>
                <a:stretch>
                  <a:fillRect l="-1126" b="-70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Vectorized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250470"/>
            <a:ext cx="5388427" cy="584775"/>
          </a:xfrm>
        </p:spPr>
        <p:txBody>
          <a:bodyPr/>
          <a:lstStyle/>
          <a:p>
            <a:r>
              <a:rPr lang="en-US" altLang="zh-CN" dirty="0" smtClean="0"/>
              <a:t>t=3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99872" y="1570917"/>
            <a:ext cx="2127552" cy="408462"/>
            <a:chOff x="399872" y="1266117"/>
            <a:chExt cx="2127552" cy="408462"/>
          </a:xfrm>
        </p:grpSpPr>
        <p:grpSp>
          <p:nvGrpSpPr>
            <p:cNvPr id="20" name="组合 19"/>
            <p:cNvGrpSpPr/>
            <p:nvPr/>
          </p:nvGrpSpPr>
          <p:grpSpPr>
            <a:xfrm>
              <a:off x="1217562" y="1266117"/>
              <a:ext cx="1309862" cy="408462"/>
              <a:chOff x="1217562" y="2031433"/>
              <a:chExt cx="1309862" cy="40846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217562" y="2031433"/>
                <a:ext cx="1309862" cy="408462"/>
                <a:chOff x="926242" y="2694669"/>
                <a:chExt cx="1309862" cy="408462"/>
              </a:xfrm>
            </p:grpSpPr>
            <p:sp>
              <p:nvSpPr>
                <p:cNvPr id="24" name="圆角矩形 23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 bwMode="gray">
              <a:xfrm>
                <a:off x="1318843" y="2051542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 bwMode="gray">
              <a:xfrm>
                <a:off x="2060632" y="2074989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 bwMode="gray">
            <a:xfrm>
              <a:off x="399872" y="1309672"/>
              <a:ext cx="4539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s(t)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84751" y="2613528"/>
            <a:ext cx="5066010" cy="441361"/>
            <a:chOff x="55022" y="2868349"/>
            <a:chExt cx="5066010" cy="441361"/>
          </a:xfrm>
        </p:grpSpPr>
        <p:grpSp>
          <p:nvGrpSpPr>
            <p:cNvPr id="4" name="组合 3"/>
            <p:cNvGrpSpPr/>
            <p:nvPr/>
          </p:nvGrpSpPr>
          <p:grpSpPr>
            <a:xfrm>
              <a:off x="659889" y="2868349"/>
              <a:ext cx="2452063" cy="441361"/>
              <a:chOff x="359231" y="1854367"/>
              <a:chExt cx="3250429" cy="565930"/>
            </a:xfrm>
          </p:grpSpPr>
          <p:sp>
            <p:nvSpPr>
              <p:cNvPr id="5" name="圆角矩形 4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11170" y="2868349"/>
              <a:ext cx="1309862" cy="408462"/>
              <a:chOff x="3811170" y="3633665"/>
              <a:chExt cx="1309862" cy="40846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811170" y="3633665"/>
                <a:ext cx="1309862" cy="408462"/>
                <a:chOff x="926242" y="2694669"/>
                <a:chExt cx="1309862" cy="408462"/>
              </a:xfrm>
            </p:grpSpPr>
            <p:sp>
              <p:nvSpPr>
                <p:cNvPr id="32" name="圆角矩形 31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 bwMode="gray">
              <a:xfrm>
                <a:off x="3921369" y="3645876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gray">
              <a:xfrm>
                <a:off x="4663156" y="368104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 bwMode="gray">
            <a:xfrm>
              <a:off x="55022" y="2930467"/>
              <a:ext cx="4619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 bwMode="gray">
          <a:xfrm>
            <a:off x="5636976" y="2665361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s(t-1)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17562" y="3842508"/>
            <a:ext cx="5877911" cy="441361"/>
            <a:chOff x="1162517" y="4176263"/>
            <a:chExt cx="5877911" cy="4413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150744" y="4176263"/>
              <a:ext cx="2452063" cy="441361"/>
              <a:chOff x="359231" y="1854367"/>
              <a:chExt cx="3250429" cy="565930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730566" y="4209162"/>
              <a:ext cx="1309862" cy="408462"/>
              <a:chOff x="5730566" y="4974478"/>
              <a:chExt cx="1309862" cy="40846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730566" y="4974478"/>
                <a:ext cx="1309862" cy="408462"/>
                <a:chOff x="926242" y="2694669"/>
                <a:chExt cx="1309862" cy="408462"/>
              </a:xfrm>
            </p:grpSpPr>
            <p:sp>
              <p:nvSpPr>
                <p:cNvPr id="40" name="圆角矩形 39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 bwMode="gray">
              <a:xfrm>
                <a:off x="6585739" y="501747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 bwMode="gray">
              <a:xfrm>
                <a:off x="5832227" y="4994024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 bwMode="gray">
            <a:xfrm>
              <a:off x="1162517" y="4254350"/>
              <a:ext cx="6340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x(t-1)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 bwMode="gray">
          <a:xfrm>
            <a:off x="7393814" y="3918404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s(t-2)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箭头连接符 48"/>
          <p:cNvCxnSpPr>
            <a:stCxn id="25" idx="4"/>
            <a:endCxn id="33" idx="0"/>
          </p:cNvCxnSpPr>
          <p:nvPr/>
        </p:nvCxnSpPr>
        <p:spPr bwMode="auto">
          <a:xfrm>
            <a:off x="1445723" y="1901771"/>
            <a:ext cx="2723337" cy="7893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2"/>
            <a:endCxn id="34" idx="0"/>
          </p:cNvCxnSpPr>
          <p:nvPr/>
        </p:nvCxnSpPr>
        <p:spPr bwMode="auto">
          <a:xfrm>
            <a:off x="1438427" y="1898803"/>
            <a:ext cx="3121728" cy="7917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4"/>
            <a:endCxn id="31" idx="0"/>
          </p:cNvCxnSpPr>
          <p:nvPr/>
        </p:nvCxnSpPr>
        <p:spPr bwMode="auto">
          <a:xfrm>
            <a:off x="1445723" y="1901771"/>
            <a:ext cx="3497203" cy="75913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" idx="2"/>
            <a:endCxn id="30" idx="3"/>
          </p:cNvCxnSpPr>
          <p:nvPr/>
        </p:nvCxnSpPr>
        <p:spPr bwMode="auto">
          <a:xfrm>
            <a:off x="2210673" y="1922250"/>
            <a:ext cx="2079593" cy="85737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3" idx="2"/>
            <a:endCxn id="34" idx="0"/>
          </p:cNvCxnSpPr>
          <p:nvPr/>
        </p:nvCxnSpPr>
        <p:spPr bwMode="auto">
          <a:xfrm>
            <a:off x="2210673" y="1922250"/>
            <a:ext cx="2349482" cy="7683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3" idx="2"/>
            <a:endCxn id="31" idx="0"/>
          </p:cNvCxnSpPr>
          <p:nvPr/>
        </p:nvCxnSpPr>
        <p:spPr bwMode="auto">
          <a:xfrm>
            <a:off x="2210673" y="1922250"/>
            <a:ext cx="2732253" cy="7386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4"/>
            <a:endCxn id="38" idx="0"/>
          </p:cNvCxnSpPr>
          <p:nvPr/>
        </p:nvCxnSpPr>
        <p:spPr bwMode="auto">
          <a:xfrm>
            <a:off x="4169060" y="2944382"/>
            <a:ext cx="2621765" cy="974023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846655" y="5218152"/>
            <a:ext cx="5877911" cy="441361"/>
            <a:chOff x="1162517" y="4176263"/>
            <a:chExt cx="5877911" cy="441361"/>
          </a:xfrm>
        </p:grpSpPr>
        <p:grpSp>
          <p:nvGrpSpPr>
            <p:cNvPr id="60" name="组合 59"/>
            <p:cNvGrpSpPr/>
            <p:nvPr/>
          </p:nvGrpSpPr>
          <p:grpSpPr>
            <a:xfrm>
              <a:off x="2150744" y="4176263"/>
              <a:ext cx="2452063" cy="441361"/>
              <a:chOff x="359231" y="1854367"/>
              <a:chExt cx="3250429" cy="565930"/>
            </a:xfrm>
          </p:grpSpPr>
          <p:sp>
            <p:nvSpPr>
              <p:cNvPr id="70" name="圆角矩形 69"/>
              <p:cNvSpPr/>
              <p:nvPr/>
            </p:nvSpPr>
            <p:spPr bwMode="auto">
              <a:xfrm>
                <a:off x="359231" y="1854367"/>
                <a:ext cx="3250429" cy="56593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 bwMode="auto">
              <a:xfrm>
                <a:off x="491106" y="1955902"/>
                <a:ext cx="351048" cy="350876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1110856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1730607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 bwMode="auto">
              <a:xfrm>
                <a:off x="2335493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2970109" y="1955902"/>
                <a:ext cx="351048" cy="3508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55600" marR="0" indent="-35560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730566" y="4209162"/>
              <a:ext cx="1309862" cy="408462"/>
              <a:chOff x="5730566" y="4974478"/>
              <a:chExt cx="1309862" cy="40846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730566" y="4974478"/>
                <a:ext cx="1309862" cy="408462"/>
                <a:chOff x="926242" y="2694669"/>
                <a:chExt cx="1309862" cy="408462"/>
              </a:xfrm>
            </p:grpSpPr>
            <p:sp>
              <p:nvSpPr>
                <p:cNvPr id="66" name="圆角矩形 65"/>
                <p:cNvSpPr/>
                <p:nvPr/>
              </p:nvSpPr>
              <p:spPr bwMode="auto">
                <a:xfrm>
                  <a:off x="926242" y="2694669"/>
                  <a:ext cx="1309862" cy="408462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 bwMode="auto">
                <a:xfrm>
                  <a:off x="1038066" y="2772277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 bwMode="auto">
                <a:xfrm>
                  <a:off x="1429161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 bwMode="auto">
                <a:xfrm>
                  <a:off x="1820258" y="2771726"/>
                  <a:ext cx="232674" cy="253246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55600" marR="0" indent="-3556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rgbClr val="4D4D4D"/>
                    </a:solidFill>
                    <a:effectLst/>
                    <a:latin typeface="Segoe" pitchFamily="34" charset="0"/>
                  </a:endParaRPr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 bwMode="gray">
              <a:xfrm>
                <a:off x="6585739" y="5017476"/>
                <a:ext cx="3000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h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 bwMode="gray">
              <a:xfrm>
                <a:off x="5832227" y="4994024"/>
                <a:ext cx="23916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rtlCol="0">
                <a:spAutoFit/>
              </a:bodyPr>
              <a:lstStyle/>
              <a:p>
                <a:pPr eaLnBrk="0" hangingPunct="0">
                  <a:buFontTx/>
                  <a:buNone/>
                </a:pPr>
                <a:r>
                  <a:rPr lang="en-US" altLang="zh-CN" sz="1400" b="1" i="1" dirty="0" smtClean="0">
                    <a:latin typeface="微软雅黑" pitchFamily="34" charset="-122"/>
                    <a:ea typeface="微软雅黑" pitchFamily="34" charset="-122"/>
                  </a:rPr>
                  <a:t>j</a:t>
                </a:r>
                <a:endParaRPr lang="zh-CN" altLang="en-US" sz="1400" b="1" i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 bwMode="gray">
            <a:xfrm>
              <a:off x="1162517" y="4254350"/>
              <a:ext cx="6340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x(t-1)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6" name="直接箭头连接符 75"/>
          <p:cNvCxnSpPr>
            <a:stCxn id="39" idx="2"/>
            <a:endCxn id="64" idx="0"/>
          </p:cNvCxnSpPr>
          <p:nvPr/>
        </p:nvCxnSpPr>
        <p:spPr bwMode="auto">
          <a:xfrm>
            <a:off x="6006856" y="4202730"/>
            <a:ext cx="2413062" cy="1091319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0" idx="2"/>
          </p:cNvCxnSpPr>
          <p:nvPr/>
        </p:nvCxnSpPr>
        <p:spPr bwMode="auto">
          <a:xfrm>
            <a:off x="4170682" y="2933516"/>
            <a:ext cx="1970409" cy="109805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31" idx="2"/>
          </p:cNvCxnSpPr>
          <p:nvPr/>
        </p:nvCxnSpPr>
        <p:spPr bwMode="auto">
          <a:xfrm>
            <a:off x="4942926" y="2968686"/>
            <a:ext cx="1198165" cy="10485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 bwMode="gray">
          <a:xfrm>
            <a:off x="7938814" y="5829300"/>
            <a:ext cx="626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s(t-3)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6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15947" y="1351085"/>
                <a:ext cx="8258422" cy="490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t=1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sz="1800" dirty="0" smtClean="0">
                    <a:latin typeface="Cambria Math" panose="02040503050406030204" pitchFamily="18" charset="0"/>
                  </a:rPr>
                  <a:t>t=2</a:t>
                </a:r>
                <a:r>
                  <a:rPr lang="zh-CN" altLang="en-US" sz="1800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t=3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)∗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当</a:t>
                </a:r>
                <a:r>
                  <a:rPr lang="en-US" altLang="zh-CN" sz="1800" dirty="0" smtClean="0"/>
                  <a:t>t=4</a:t>
                </a:r>
                <a:r>
                  <a:rPr lang="zh-CN" altLang="en-US" sz="1800" dirty="0" smtClean="0"/>
                  <a:t>时：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:r>
                  <a:rPr lang="en-US" altLang="zh-CN" sz="1800" dirty="0" smtClean="0"/>
                  <a:t>…</a:t>
                </a: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85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947" y="1351085"/>
                <a:ext cx="8258422" cy="4902200"/>
              </a:xfrm>
              <a:blipFill rotWithShape="0">
                <a:blip r:embed="rId3"/>
                <a:stretch>
                  <a:fillRect l="-1107" t="-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 &amp; NN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 bwMode="gray">
          <a:xfrm>
            <a:off x="2068286" y="5085116"/>
            <a:ext cx="476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270170" y="5088091"/>
            <a:ext cx="5934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RNN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内容占位符 97"/>
          <p:cNvPicPr>
            <a:picLocks noChangeAspect="1"/>
          </p:cNvPicPr>
          <p:nvPr/>
        </p:nvPicPr>
        <p:blipFill rotWithShape="1">
          <a:blip r:embed="rId2"/>
          <a:srcRect r="79510" b="22992"/>
          <a:stretch/>
        </p:blipFill>
        <p:spPr bwMode="auto">
          <a:xfrm>
            <a:off x="5910570" y="1605977"/>
            <a:ext cx="1617431" cy="315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3" r="23433" b="22657"/>
          <a:stretch/>
        </p:blipFill>
        <p:spPr>
          <a:xfrm>
            <a:off x="1909164" y="1605977"/>
            <a:ext cx="1034142" cy="31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pPr lvl="1"/>
            <a:r>
              <a:rPr lang="en-US" altLang="zh-CN" dirty="0" smtClean="0"/>
              <a:t>Recurrent:</a:t>
            </a:r>
          </a:p>
          <a:p>
            <a:pPr lvl="2"/>
            <a:r>
              <a:rPr lang="en-US" altLang="zh-CN" dirty="0" smtClean="0"/>
              <a:t>perform </a:t>
            </a:r>
            <a:r>
              <a:rPr lang="en-US" altLang="zh-CN" dirty="0"/>
              <a:t>the same task for every element of a </a:t>
            </a:r>
            <a:r>
              <a:rPr lang="en-US" altLang="zh-CN" dirty="0" smtClean="0"/>
              <a:t>sequence</a:t>
            </a:r>
            <a:r>
              <a:rPr lang="en-US" altLang="zh-CN" dirty="0"/>
              <a:t>, with the output being depended on the previous </a:t>
            </a:r>
            <a:r>
              <a:rPr lang="en-US" altLang="zh-CN" dirty="0" smtClean="0"/>
              <a:t>computations.</a:t>
            </a:r>
          </a:p>
          <a:p>
            <a:pPr lvl="2"/>
            <a:r>
              <a:rPr lang="en-US" altLang="zh-CN" dirty="0" smtClean="0"/>
              <a:t>RNNs </a:t>
            </a:r>
            <a:r>
              <a:rPr lang="en-US" altLang="zh-CN" dirty="0"/>
              <a:t> have a “memory” which captures information about what has been calculated so </a:t>
            </a:r>
            <a:r>
              <a:rPr lang="en-US" altLang="zh-CN" dirty="0" smtClean="0"/>
              <a:t>far.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45" y="3482297"/>
            <a:ext cx="6861928" cy="27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Note that:</a:t>
            </a:r>
          </a:p>
          <a:p>
            <a:pPr lvl="1"/>
            <a:r>
              <a:rPr lang="en-US" altLang="zh-CN" b="0" dirty="0" smtClean="0"/>
              <a:t>a </a:t>
            </a:r>
            <a:r>
              <a:rPr lang="en-US" altLang="zh-CN" b="0" dirty="0"/>
              <a:t>RNN shares the same parameters </a:t>
            </a:r>
            <a:r>
              <a:rPr lang="en-US" altLang="zh-CN" b="0" dirty="0" smtClean="0"/>
              <a:t>(W,U ,V)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882" name="Picture 2" descr="A recurrent neural network and the unfolding in time of the computation involved in its forward comput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958" y="4149794"/>
            <a:ext cx="5198414" cy="20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_t=f(Ux_t + Ws_{t-1}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050711"/>
            <a:ext cx="21050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1" name="Picture 7" descr="o_t = \mathrm{softmax}(Vs_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3" y="2528379"/>
            <a:ext cx="1819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Language Modeling and Generating Text</a:t>
            </a:r>
          </a:p>
          <a:p>
            <a:pPr lvl="1"/>
            <a:r>
              <a:rPr lang="en-US" altLang="zh-CN" dirty="0" smtClean="0"/>
              <a:t>Example: Given </a:t>
            </a:r>
            <a:r>
              <a:rPr lang="en-US" altLang="zh-CN" dirty="0"/>
              <a:t>a sequence of words we want to predict the probability of each word given the previous words. </a:t>
            </a:r>
          </a:p>
          <a:p>
            <a:r>
              <a:rPr lang="en-US" altLang="zh-CN" dirty="0" smtClean="0"/>
              <a:t>Machine Translation</a:t>
            </a:r>
            <a:endParaRPr lang="en-US" altLang="zh-CN" dirty="0"/>
          </a:p>
          <a:p>
            <a:pPr lvl="1"/>
            <a:r>
              <a:rPr lang="en-US" altLang="zh-CN" dirty="0"/>
              <a:t>Example </a:t>
            </a:r>
            <a:r>
              <a:rPr lang="en-US" altLang="zh-CN" dirty="0" smtClean="0"/>
              <a:t>: German -&gt;  English</a:t>
            </a:r>
            <a:endParaRPr lang="en-US" altLang="zh-CN" dirty="0"/>
          </a:p>
          <a:p>
            <a:r>
              <a:rPr lang="en-US" altLang="zh-CN" dirty="0" smtClean="0"/>
              <a:t>Speech Recognition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882" name="Picture 2" descr="RNN for Machine 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40" y="3359475"/>
            <a:ext cx="5287710" cy="28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3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Generating Image Descriptions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3906" name="Picture 2" descr="Deep Visual-Semantic Alignments for Generating Image Descri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9" y="2365263"/>
            <a:ext cx="8328942" cy="283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2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vocabulary =</a:t>
            </a:r>
            <a:r>
              <a:rPr lang="zh-CN" altLang="en-US" b="0" dirty="0" smtClean="0"/>
              <a:t>｛</a:t>
            </a:r>
            <a:r>
              <a:rPr lang="en-US" altLang="zh-CN" b="0" dirty="0" smtClean="0"/>
              <a:t>h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l</a:t>
            </a:r>
            <a:r>
              <a:rPr lang="zh-CN" altLang="en-US" b="0" dirty="0" smtClean="0"/>
              <a:t>，</a:t>
            </a:r>
            <a:r>
              <a:rPr lang="en-US" altLang="zh-CN" b="0" dirty="0" smtClean="0"/>
              <a:t>o</a:t>
            </a:r>
            <a:r>
              <a:rPr lang="zh-CN" altLang="en-US" b="0" dirty="0" smtClean="0"/>
              <a:t>｝</a:t>
            </a:r>
            <a:endParaRPr lang="en-US" altLang="zh-CN" b="0" dirty="0" smtClean="0"/>
          </a:p>
          <a:p>
            <a:r>
              <a:rPr lang="en-US" altLang="zh-CN" b="0" dirty="0" smtClean="0"/>
              <a:t>the </a:t>
            </a:r>
            <a:r>
              <a:rPr lang="en-US" altLang="zh-CN" b="0" dirty="0"/>
              <a:t>training sequence “hello</a:t>
            </a:r>
            <a:r>
              <a:rPr lang="en-US" altLang="zh-CN" b="0" dirty="0" smtClean="0"/>
              <a:t>”</a:t>
            </a:r>
          </a:p>
          <a:p>
            <a:r>
              <a:rPr lang="en-US" altLang="zh-CN" b="0" dirty="0" smtClean="0"/>
              <a:t>1-of-k encoding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124930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8" y="2221239"/>
            <a:ext cx="4990860" cy="40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 bwMode="gray">
          <a:xfrm>
            <a:off x="5294941" y="6055127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t=1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 bwMode="gray">
          <a:xfrm>
            <a:off x="6144404" y="6087493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t=2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 bwMode="gray">
          <a:xfrm>
            <a:off x="7069827" y="6104335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t=3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7958347" y="6055128"/>
            <a:ext cx="552091" cy="30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t=4            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650</Words>
  <Application>Microsoft Office PowerPoint</Application>
  <PresentationFormat>全屏显示(4:3)</PresentationFormat>
  <Paragraphs>304</Paragraphs>
  <Slides>33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ＭＳ Ｐゴシック</vt:lpstr>
      <vt:lpstr>Segoe</vt:lpstr>
      <vt:lpstr>Segoe Semibold</vt:lpstr>
      <vt:lpstr>宋体</vt:lpstr>
      <vt:lpstr>微软雅黑</vt:lpstr>
      <vt:lpstr>Calibri</vt:lpstr>
      <vt:lpstr>Cambria Math</vt:lpstr>
      <vt:lpstr>Wingdings</vt:lpstr>
      <vt:lpstr>主题1</vt:lpstr>
      <vt:lpstr>Equation</vt:lpstr>
      <vt:lpstr>RNN &amp; BPTT </vt:lpstr>
      <vt:lpstr>Reference</vt:lpstr>
      <vt:lpstr>NN</vt:lpstr>
      <vt:lpstr>RNN &amp; NN</vt:lpstr>
      <vt:lpstr>PowerPoint 演示文稿</vt:lpstr>
      <vt:lpstr>PowerPoint 演示文稿</vt:lpstr>
      <vt:lpstr>Applications</vt:lpstr>
      <vt:lpstr>PowerPoint 演示文稿</vt:lpstr>
      <vt:lpstr>Applications </vt:lpstr>
      <vt:lpstr>Training RNN</vt:lpstr>
      <vt:lpstr>Training RNN</vt:lpstr>
      <vt:lpstr>Formulas</vt:lpstr>
      <vt:lpstr>PowerPoint 演示文稿</vt:lpstr>
      <vt:lpstr>PowerPoint 演示文稿</vt:lpstr>
      <vt:lpstr>∂E/∂V, ∂E/∂U, ∂E/∂W</vt:lpstr>
      <vt:lpstr> ∂E/(∂〖net〗_k^O (t))</vt:lpstr>
      <vt:lpstr> ∂E/(∂〖net〗_m^O (t))</vt:lpstr>
      <vt:lpstr> ∂E/∂V</vt:lpstr>
      <vt:lpstr>E对W求偏导</vt:lpstr>
      <vt:lpstr>∂E/∂W</vt:lpstr>
      <vt:lpstr>T=1</vt:lpstr>
      <vt:lpstr>   ∂E/(∂〖net〗_j^H (t))</vt:lpstr>
      <vt:lpstr>PowerPoint 演示文稿</vt:lpstr>
      <vt:lpstr> ∂E/(∂W_jh )</vt:lpstr>
      <vt:lpstr>T=2</vt:lpstr>
      <vt:lpstr> (∂〖net〗_j^H (t))/(∂W_jh )</vt:lpstr>
      <vt:lpstr> (∂〖net〗_j^H (t))/(∂W_jh )</vt:lpstr>
      <vt:lpstr> (∂〖net〗_j^H (t))/(∂W_jh )</vt:lpstr>
      <vt:lpstr> ∂E/(∂W_jh )</vt:lpstr>
      <vt:lpstr>Vectorized</vt:lpstr>
      <vt:lpstr>t=3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林广和</dc:creator>
  <cp:lastModifiedBy>B907-LGH</cp:lastModifiedBy>
  <cp:revision>782</cp:revision>
  <dcterms:created xsi:type="dcterms:W3CDTF">2015-03-19T00:40:00Z</dcterms:created>
  <dcterms:modified xsi:type="dcterms:W3CDTF">2016-06-08T05:45:57Z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