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76" r:id="rId2"/>
    <p:sldId id="354" r:id="rId3"/>
    <p:sldId id="355" r:id="rId4"/>
    <p:sldId id="356" r:id="rId5"/>
    <p:sldId id="358" r:id="rId6"/>
    <p:sldId id="357" r:id="rId7"/>
    <p:sldId id="360" r:id="rId8"/>
    <p:sldId id="359" r:id="rId9"/>
    <p:sldId id="277" r:id="rId10"/>
    <p:sldId id="278" r:id="rId11"/>
    <p:sldId id="279" r:id="rId12"/>
    <p:sldId id="280" r:id="rId13"/>
    <p:sldId id="281" r:id="rId14"/>
    <p:sldId id="282" r:id="rId15"/>
    <p:sldId id="299" r:id="rId16"/>
    <p:sldId id="339" r:id="rId17"/>
    <p:sldId id="340" r:id="rId18"/>
    <p:sldId id="283" r:id="rId19"/>
    <p:sldId id="315" r:id="rId20"/>
    <p:sldId id="334" r:id="rId21"/>
    <p:sldId id="337" r:id="rId22"/>
    <p:sldId id="341" r:id="rId23"/>
    <p:sldId id="336" r:id="rId24"/>
    <p:sldId id="296" r:id="rId25"/>
    <p:sldId id="297" r:id="rId26"/>
    <p:sldId id="346" r:id="rId27"/>
    <p:sldId id="350" r:id="rId28"/>
    <p:sldId id="347" r:id="rId29"/>
    <p:sldId id="348" r:id="rId30"/>
    <p:sldId id="349" r:id="rId31"/>
    <p:sldId id="351" r:id="rId32"/>
    <p:sldId id="352" r:id="rId33"/>
    <p:sldId id="353" r:id="rId34"/>
    <p:sldId id="335" r:id="rId35"/>
    <p:sldId id="343" r:id="rId36"/>
    <p:sldId id="338" r:id="rId37"/>
    <p:sldId id="295" r:id="rId38"/>
    <p:sldId id="333" r:id="rId39"/>
    <p:sldId id="332" r:id="rId40"/>
    <p:sldId id="342" r:id="rId41"/>
    <p:sldId id="285" r:id="rId42"/>
    <p:sldId id="291" r:id="rId43"/>
    <p:sldId id="292" r:id="rId44"/>
    <p:sldId id="293" r:id="rId45"/>
    <p:sldId id="290" r:id="rId46"/>
    <p:sldId id="289" r:id="rId47"/>
    <p:sldId id="344" r:id="rId48"/>
    <p:sldId id="287" r:id="rId49"/>
    <p:sldId id="288" r:id="rId50"/>
    <p:sldId id="345" r:id="rId51"/>
    <p:sldId id="294" r:id="rId52"/>
    <p:sldId id="275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60"/>
      </p:cViewPr>
      <p:guideLst>
        <p:guide orient="horz" pos="2160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/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/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/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/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/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/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/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/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/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/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/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/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/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250470"/>
            <a:ext cx="538842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2016/6/6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430" indent="-2654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95" indent="-2146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slide" Target="slide32.xml"/><Relationship Id="rId4" Type="http://schemas.openxmlformats.org/officeDocument/2006/relationships/slide" Target="slide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4" Type="http://schemas.openxmlformats.org/officeDocument/2006/relationships/slide" Target="slide3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7.bin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1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0.bin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.png"/><Relationship Id="rId9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1.png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.png"/><Relationship Id="rId9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1.png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.png"/><Relationship Id="rId9" Type="http://schemas.openxmlformats.org/officeDocument/2006/relationships/image" Target="../media/image42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5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65471" y="3519114"/>
            <a:ext cx="8131584" cy="1261884"/>
          </a:xfrm>
        </p:spPr>
        <p:txBody>
          <a:bodyPr/>
          <a:lstStyle/>
          <a:p>
            <a:pPr algn="ctr"/>
            <a:r>
              <a:rPr lang="en-US" altLang="zh-CN" sz="2800" dirty="0" smtClean="0"/>
              <a:t>RNN &amp; BPTT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Named Entity Recognition (NER) </a:t>
            </a:r>
          </a:p>
          <a:p>
            <a:pPr lvl="1"/>
            <a:r>
              <a:rPr lang="en-US" altLang="zh-CN" dirty="0" smtClean="0"/>
              <a:t>an important problem in natural language processing and has been investigated for many years. </a:t>
            </a:r>
          </a:p>
          <a:p>
            <a:r>
              <a:rPr lang="en-US" altLang="zh-CN" dirty="0" smtClean="0"/>
              <a:t>Research Background</a:t>
            </a:r>
          </a:p>
          <a:p>
            <a:pPr lvl="1"/>
            <a:r>
              <a:rPr lang="en-US" altLang="zh-CN" dirty="0" smtClean="0"/>
              <a:t>There have been a lot of works on this task, especially for major languages such as English, Chinese, etc.</a:t>
            </a:r>
          </a:p>
          <a:p>
            <a:pPr lvl="1"/>
            <a:r>
              <a:rPr lang="en-US" altLang="zh-CN" dirty="0" smtClean="0"/>
              <a:t>For the Vietnamese language, several authors have attempted to tackle the NER problem using both supervised and semi-supervised methods.</a:t>
            </a:r>
          </a:p>
          <a:p>
            <a:pPr lvl="1"/>
            <a:r>
              <a:rPr lang="en-US" altLang="zh-CN" dirty="0" smtClean="0"/>
              <a:t>However, previous works for NER in the Vietnamese language mainly used offline supervised learning methods, where all the training data are gathered before a model is trained.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dominant approach for NER in the Vietnamese language </a:t>
            </a:r>
          </a:p>
          <a:p>
            <a:pPr lvl="1"/>
            <a:r>
              <a:rPr lang="en-US" altLang="zh-CN" dirty="0" smtClean="0"/>
              <a:t>supervised learning with conditional random fields(CRFs)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Attractive semi-supervised learning approaches</a:t>
            </a:r>
          </a:p>
          <a:p>
            <a:pPr lvl="1"/>
            <a:r>
              <a:rPr lang="en-US" altLang="zh-CN" dirty="0" smtClean="0"/>
              <a:t>Reason: it is expensive to get a large amount of labeled data. </a:t>
            </a:r>
          </a:p>
          <a:p>
            <a:pPr lvl="1"/>
            <a:r>
              <a:rPr lang="en-US" altLang="zh-CN" dirty="0" smtClean="0"/>
              <a:t>Especially, using bootstrapping methods, 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Grishman</a:t>
            </a:r>
            <a:r>
              <a:rPr lang="en-US" altLang="zh-CN" dirty="0" smtClean="0"/>
              <a:t> (2006) were able to improve the performance of existing NER systems.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the Vietnamese language, in supervised learning</a:t>
            </a:r>
          </a:p>
          <a:p>
            <a:pPr lvl="1"/>
            <a:r>
              <a:rPr lang="en-US" altLang="zh-CN" dirty="0" smtClean="0"/>
              <a:t>Using  CRFs  87.90%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as their highest performance. </a:t>
            </a:r>
          </a:p>
          <a:p>
            <a:pPr lvl="1"/>
            <a:r>
              <a:rPr lang="en-US" altLang="zh-CN" dirty="0" smtClean="0"/>
              <a:t>Using SVMs  87.75%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for the task.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semi-supervised learning</a:t>
            </a:r>
          </a:p>
          <a:p>
            <a:pPr lvl="1"/>
            <a:r>
              <a:rPr lang="en-US" altLang="zh-CN" dirty="0" smtClean="0"/>
              <a:t>90.14%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using CRFs with the generalized expectation criteria</a:t>
            </a:r>
          </a:p>
          <a:p>
            <a:pPr lvl="1"/>
            <a:r>
              <a:rPr lang="en-US" altLang="zh-CN" dirty="0" smtClean="0"/>
              <a:t>95%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using bootstrapping and rule-based models.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Works</a:t>
            </a:r>
          </a:p>
          <a:p>
            <a:pPr lvl="1"/>
            <a:r>
              <a:rPr lang="en-US" altLang="zh-CN" dirty="0" smtClean="0"/>
              <a:t>Using MIRA to learn CRFs instead of the traditional offline method would increase the performance of our system.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Proposing a set of features that is useful for this task , does not need human work for processing unlabeled data and gives competitive performance.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Using  the bootstrapping method on top of the CRF models to gradually increase the number of labeled data.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Conditional Random Fields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MIRA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MIRA for CRFs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68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r>
              <a:rPr lang="en-US" altLang="zh-CN" dirty="0" smtClean="0"/>
              <a:t>Probabilistic Graphical Model</a:t>
            </a:r>
          </a:p>
          <a:p>
            <a:pPr lvl="1"/>
            <a:r>
              <a:rPr lang="en-US" altLang="zh-CN" i="1" dirty="0" smtClean="0"/>
              <a:t>Let G </a:t>
            </a:r>
            <a:r>
              <a:rPr lang="en-US" altLang="zh-CN" dirty="0" smtClean="0"/>
              <a:t>= (</a:t>
            </a:r>
            <a:r>
              <a:rPr lang="en-US" altLang="zh-CN" i="1" dirty="0" smtClean="0"/>
              <a:t>V, E 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be a graph such that</a:t>
            </a:r>
            <a:r>
              <a:rPr lang="en-US" altLang="zh-CN" dirty="0" smtClean="0"/>
              <a:t>           </a:t>
            </a:r>
            <a:r>
              <a:rPr lang="en-US" altLang="zh-CN" i="1" dirty="0" smtClean="0"/>
              <a:t>         , so that  </a:t>
            </a:r>
            <a:r>
              <a:rPr lang="en-US" altLang="zh-CN" dirty="0" smtClean="0"/>
              <a:t>Y </a:t>
            </a:r>
            <a:r>
              <a:rPr lang="en-US" altLang="zh-CN" i="1" dirty="0" smtClean="0"/>
              <a:t>is indexed by the vertices of G. The node v  represents  the random variables </a:t>
            </a:r>
            <a:r>
              <a:rPr lang="en-US" altLang="zh-CN" dirty="0" err="1" smtClean="0"/>
              <a:t>Y</a:t>
            </a:r>
            <a:r>
              <a:rPr lang="en-US" altLang="zh-CN" i="1" baseline="-25000" dirty="0" err="1" smtClean="0"/>
              <a:t>v</a:t>
            </a:r>
            <a:r>
              <a:rPr lang="en-US" altLang="zh-CN" i="1" baseline="-25000" dirty="0" smtClean="0"/>
              <a:t>  </a:t>
            </a:r>
            <a:r>
              <a:rPr lang="en-US" altLang="zh-CN" i="1" dirty="0" smtClean="0"/>
              <a:t>,the edge  e      </a:t>
            </a:r>
            <a:r>
              <a:rPr lang="en-US" altLang="zh-CN" i="1" dirty="0" err="1" smtClean="0"/>
              <a:t>E</a:t>
            </a:r>
            <a:r>
              <a:rPr lang="en-US" altLang="zh-CN" i="1" dirty="0" smtClean="0"/>
              <a:t>  represents  the  </a:t>
            </a:r>
            <a:r>
              <a:rPr lang="en-US" altLang="zh-CN" dirty="0" smtClean="0"/>
              <a:t>probability dependence  between random variables .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i="1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4717022" y="1797715"/>
          <a:ext cx="1285573" cy="49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3" imgW="660240" imgH="253800" progId="Equation.DSMT4">
                  <p:embed/>
                </p:oleObj>
              </mc:Choice>
              <mc:Fallback>
                <p:oleObj name="Equation" r:id="rId3" imgW="66024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022" y="1797715"/>
                        <a:ext cx="1285573" cy="494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1709584" y="2384842"/>
          <a:ext cx="237203" cy="33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Equation" r:id="rId5" imgW="126720" imgH="126720" progId="Equation.DSMT4">
                  <p:embed/>
                </p:oleObj>
              </mc:Choice>
              <mc:Fallback>
                <p:oleObj name="Equation" r:id="rId5" imgW="126720" imgH="126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584" y="2384842"/>
                        <a:ext cx="237203" cy="338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椭圆 70"/>
          <p:cNvSpPr/>
          <p:nvPr/>
        </p:nvSpPr>
        <p:spPr bwMode="auto">
          <a:xfrm flipH="1" flipV="1">
            <a:off x="3904099" y="4676864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4850439" y="560660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133950" y="377497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633860" y="5195381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3231964" y="3792864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156550" y="354841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880710" y="4243693"/>
            <a:ext cx="414655" cy="5118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984335" y="4330053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4256573" y="489344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638265" y="3359824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1" name="直接连接符 80"/>
          <p:cNvCxnSpPr>
            <a:stCxn id="75" idx="5"/>
            <a:endCxn id="73" idx="2"/>
          </p:cNvCxnSpPr>
          <p:nvPr/>
        </p:nvCxnSpPr>
        <p:spPr>
          <a:xfrm flipV="1">
            <a:off x="3595108" y="4024434"/>
            <a:ext cx="538842" cy="20016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直接连接符 81"/>
          <p:cNvCxnSpPr>
            <a:stCxn id="72" idx="0"/>
            <a:endCxn id="79" idx="5"/>
          </p:cNvCxnSpPr>
          <p:nvPr/>
        </p:nvCxnSpPr>
        <p:spPr>
          <a:xfrm flipH="1" flipV="1">
            <a:off x="4610503" y="5319301"/>
            <a:ext cx="452661" cy="28730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直接连接符 82"/>
          <p:cNvCxnSpPr>
            <a:stCxn id="73" idx="5"/>
            <a:endCxn id="77" idx="1"/>
          </p:cNvCxnSpPr>
          <p:nvPr/>
        </p:nvCxnSpPr>
        <p:spPr>
          <a:xfrm>
            <a:off x="4487880" y="4200831"/>
            <a:ext cx="453555" cy="11782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直接连接符 83"/>
          <p:cNvCxnSpPr>
            <a:stCxn id="77" idx="6"/>
            <a:endCxn id="78" idx="2"/>
          </p:cNvCxnSpPr>
          <p:nvPr/>
        </p:nvCxnSpPr>
        <p:spPr>
          <a:xfrm>
            <a:off x="5295365" y="4499639"/>
            <a:ext cx="688970" cy="7987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直接连接符 84"/>
          <p:cNvCxnSpPr>
            <a:stCxn id="77" idx="7"/>
            <a:endCxn id="80" idx="3"/>
          </p:cNvCxnSpPr>
          <p:nvPr/>
        </p:nvCxnSpPr>
        <p:spPr>
          <a:xfrm flipV="1">
            <a:off x="5234640" y="3785684"/>
            <a:ext cx="464350" cy="53297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直接连接符 85"/>
          <p:cNvCxnSpPr>
            <a:stCxn id="79" idx="6"/>
            <a:endCxn id="77" idx="3"/>
          </p:cNvCxnSpPr>
          <p:nvPr/>
        </p:nvCxnSpPr>
        <p:spPr>
          <a:xfrm flipV="1">
            <a:off x="4671228" y="4680620"/>
            <a:ext cx="270207" cy="46228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直接连接符 86"/>
          <p:cNvCxnSpPr>
            <a:stCxn id="80" idx="6"/>
            <a:endCxn id="76" idx="3"/>
          </p:cNvCxnSpPr>
          <p:nvPr/>
        </p:nvCxnSpPr>
        <p:spPr>
          <a:xfrm>
            <a:off x="6052920" y="3609379"/>
            <a:ext cx="1165860" cy="37084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直接连接符 87"/>
          <p:cNvCxnSpPr>
            <a:stCxn id="78" idx="5"/>
            <a:endCxn id="74" idx="1"/>
          </p:cNvCxnSpPr>
          <p:nvPr/>
        </p:nvCxnSpPr>
        <p:spPr>
          <a:xfrm>
            <a:off x="6338265" y="4755913"/>
            <a:ext cx="357901" cy="513542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直接连接符 88"/>
          <p:cNvCxnSpPr>
            <a:stCxn id="78" idx="6"/>
            <a:endCxn id="76" idx="3"/>
          </p:cNvCxnSpPr>
          <p:nvPr/>
        </p:nvCxnSpPr>
        <p:spPr>
          <a:xfrm flipV="1">
            <a:off x="6398990" y="3980153"/>
            <a:ext cx="819866" cy="599363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椭圆 89"/>
          <p:cNvSpPr/>
          <p:nvPr/>
        </p:nvSpPr>
        <p:spPr>
          <a:xfrm>
            <a:off x="4737712" y="307961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91" name="直接连接符 90"/>
          <p:cNvCxnSpPr>
            <a:stCxn id="90" idx="3"/>
            <a:endCxn id="73" idx="7"/>
          </p:cNvCxnSpPr>
          <p:nvPr/>
        </p:nvCxnSpPr>
        <p:spPr>
          <a:xfrm flipH="1">
            <a:off x="4487880" y="3511349"/>
            <a:ext cx="312138" cy="33668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椭圆 91"/>
          <p:cNvSpPr/>
          <p:nvPr/>
        </p:nvSpPr>
        <p:spPr>
          <a:xfrm>
            <a:off x="8031742" y="5471245"/>
            <a:ext cx="425450" cy="51723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O</a:t>
            </a:r>
          </a:p>
        </p:txBody>
      </p:sp>
      <p:sp>
        <p:nvSpPr>
          <p:cNvPr id="93" name="椭圆 92"/>
          <p:cNvSpPr/>
          <p:nvPr/>
        </p:nvSpPr>
        <p:spPr>
          <a:xfrm>
            <a:off x="8013962" y="4637490"/>
            <a:ext cx="414655" cy="5118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W</a:t>
            </a:r>
          </a:p>
        </p:txBody>
      </p:sp>
      <p:sp>
        <p:nvSpPr>
          <p:cNvPr id="94" name="椭圆 93"/>
          <p:cNvSpPr/>
          <p:nvPr/>
        </p:nvSpPr>
        <p:spPr>
          <a:xfrm>
            <a:off x="8019677" y="3866600"/>
            <a:ext cx="414655" cy="5156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 flipH="1" flipV="1">
            <a:off x="3904099" y="4676864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50439" y="560660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33950" y="377497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33860" y="5195381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31964" y="3792864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156550" y="354841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80710" y="4243693"/>
            <a:ext cx="414655" cy="5118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84335" y="4330053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256573" y="489344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638265" y="3359824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19" name="直接连接符 18"/>
          <p:cNvCxnSpPr>
            <a:stCxn id="13" idx="5"/>
            <a:endCxn id="11" idx="2"/>
          </p:cNvCxnSpPr>
          <p:nvPr/>
        </p:nvCxnSpPr>
        <p:spPr>
          <a:xfrm flipV="1">
            <a:off x="3595108" y="4024434"/>
            <a:ext cx="538842" cy="20016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>
            <a:stCxn id="9" idx="0"/>
            <a:endCxn id="17" idx="5"/>
          </p:cNvCxnSpPr>
          <p:nvPr/>
        </p:nvCxnSpPr>
        <p:spPr>
          <a:xfrm flipH="1" flipV="1">
            <a:off x="4610503" y="5319301"/>
            <a:ext cx="452661" cy="28730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>
            <a:stCxn id="11" idx="5"/>
            <a:endCxn id="15" idx="1"/>
          </p:cNvCxnSpPr>
          <p:nvPr/>
        </p:nvCxnSpPr>
        <p:spPr>
          <a:xfrm>
            <a:off x="4487880" y="4200831"/>
            <a:ext cx="453555" cy="11782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>
            <a:stCxn id="15" idx="6"/>
            <a:endCxn id="16" idx="2"/>
          </p:cNvCxnSpPr>
          <p:nvPr/>
        </p:nvCxnSpPr>
        <p:spPr>
          <a:xfrm>
            <a:off x="5295365" y="4499639"/>
            <a:ext cx="688970" cy="7987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>
            <a:stCxn id="15" idx="7"/>
            <a:endCxn id="18" idx="3"/>
          </p:cNvCxnSpPr>
          <p:nvPr/>
        </p:nvCxnSpPr>
        <p:spPr>
          <a:xfrm flipV="1">
            <a:off x="5234640" y="3785684"/>
            <a:ext cx="464350" cy="53297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>
            <a:stCxn id="17" idx="6"/>
            <a:endCxn id="15" idx="3"/>
          </p:cNvCxnSpPr>
          <p:nvPr/>
        </p:nvCxnSpPr>
        <p:spPr>
          <a:xfrm flipV="1">
            <a:off x="4671228" y="4680620"/>
            <a:ext cx="270207" cy="46228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>
            <a:stCxn id="18" idx="6"/>
            <a:endCxn id="14" idx="3"/>
          </p:cNvCxnSpPr>
          <p:nvPr/>
        </p:nvCxnSpPr>
        <p:spPr>
          <a:xfrm>
            <a:off x="6052920" y="3609379"/>
            <a:ext cx="1165860" cy="37084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>
            <a:stCxn id="16" idx="5"/>
            <a:endCxn id="12" idx="1"/>
          </p:cNvCxnSpPr>
          <p:nvPr/>
        </p:nvCxnSpPr>
        <p:spPr>
          <a:xfrm>
            <a:off x="6338265" y="4755913"/>
            <a:ext cx="357901" cy="513542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连接符 26"/>
          <p:cNvCxnSpPr>
            <a:stCxn id="16" idx="6"/>
            <a:endCxn id="14" idx="3"/>
          </p:cNvCxnSpPr>
          <p:nvPr/>
        </p:nvCxnSpPr>
        <p:spPr>
          <a:xfrm flipV="1">
            <a:off x="6398990" y="3980153"/>
            <a:ext cx="819866" cy="599363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椭圆 27"/>
          <p:cNvSpPr/>
          <p:nvPr/>
        </p:nvSpPr>
        <p:spPr>
          <a:xfrm>
            <a:off x="4737712" y="307961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29" name="直接连接符 28"/>
          <p:cNvCxnSpPr>
            <a:stCxn id="28" idx="3"/>
            <a:endCxn id="11" idx="7"/>
          </p:cNvCxnSpPr>
          <p:nvPr/>
        </p:nvCxnSpPr>
        <p:spPr>
          <a:xfrm flipH="1">
            <a:off x="4487880" y="3511349"/>
            <a:ext cx="312138" cy="33668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椭圆 29"/>
          <p:cNvSpPr/>
          <p:nvPr/>
        </p:nvSpPr>
        <p:spPr>
          <a:xfrm>
            <a:off x="8031742" y="5471245"/>
            <a:ext cx="425450" cy="51723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O</a:t>
            </a:r>
          </a:p>
        </p:txBody>
      </p:sp>
      <p:sp>
        <p:nvSpPr>
          <p:cNvPr id="31" name="椭圆 30"/>
          <p:cNvSpPr/>
          <p:nvPr/>
        </p:nvSpPr>
        <p:spPr>
          <a:xfrm>
            <a:off x="8013962" y="4637490"/>
            <a:ext cx="414655" cy="5118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W</a:t>
            </a:r>
          </a:p>
        </p:txBody>
      </p:sp>
      <p:sp>
        <p:nvSpPr>
          <p:cNvPr id="32" name="椭圆 31"/>
          <p:cNvSpPr/>
          <p:nvPr/>
        </p:nvSpPr>
        <p:spPr>
          <a:xfrm>
            <a:off x="8019677" y="3866600"/>
            <a:ext cx="414655" cy="5156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v</a:t>
            </a:r>
          </a:p>
        </p:txBody>
      </p:sp>
      <p:graphicFrame>
        <p:nvGraphicFramePr>
          <p:cNvPr id="33" name="内容占位符 32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547873" y="1740158"/>
          <a:ext cx="409257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8" r:id="rId3" imgW="2476440" imgH="241200" progId="Equation.3">
                  <p:embed/>
                </p:oleObj>
              </mc:Choice>
              <mc:Fallback>
                <p:oleObj r:id="rId3" imgW="2476440" imgH="241200" progId="Equation.3">
                  <p:embed/>
                  <p:pic>
                    <p:nvPicPr>
                      <p:cNvPr id="0" name="Object 2" descr="image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73" y="1740158"/>
                        <a:ext cx="4092575" cy="398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0438" y="2409733"/>
          <a:ext cx="510095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9" r:id="rId5" imgW="3085920" imgH="241200" progId="Equation.3">
                  <p:embed/>
                </p:oleObj>
              </mc:Choice>
              <mc:Fallback>
                <p:oleObj r:id="rId5" imgW="3085920" imgH="241200" progId="Equation.3">
                  <p:embed/>
                  <p:pic>
                    <p:nvPicPr>
                      <p:cNvPr id="0" name="图片 4096" descr="image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438" y="2409733"/>
                        <a:ext cx="5100955" cy="398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内容占位符 1"/>
          <p:cNvSpPr txBox="1">
            <a:spLocks/>
          </p:cNvSpPr>
          <p:nvPr/>
        </p:nvSpPr>
        <p:spPr bwMode="auto">
          <a:xfrm>
            <a:off x="264488" y="1195357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65430" indent="-265430" fontAlgn="base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itchFamily="2" charset="2"/>
              <a:buChar char="l"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en-US" altLang="zh-CN" sz="2400" b="1" i="1" kern="0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  <a:sym typeface="+mn-ea"/>
              </a:rPr>
              <a:t>Markov property </a:t>
            </a:r>
            <a:endParaRPr lang="en-US" altLang="zh-CN" sz="2400" b="1" i="1" kern="0" dirty="0" smtClean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467995" marR="0" lvl="1" indent="-21463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/>
            </a:r>
            <a:b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/>
            </a:r>
            <a:b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b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Definition. </a:t>
            </a:r>
            <a:r>
              <a:rPr lang="en-US" altLang="zh-CN" i="1" dirty="0" smtClean="0"/>
              <a:t>Let G </a:t>
            </a:r>
            <a:r>
              <a:rPr lang="en-US" altLang="zh-CN" dirty="0" smtClean="0"/>
              <a:t>= (</a:t>
            </a:r>
            <a:r>
              <a:rPr lang="en-US" altLang="zh-CN" i="1" dirty="0" smtClean="0"/>
              <a:t>V, E 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be a graph such that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</a:t>
            </a:r>
            <a:r>
              <a:rPr lang="en-US" altLang="zh-CN" i="1" dirty="0" smtClean="0"/>
              <a:t> , so that </a:t>
            </a:r>
            <a:r>
              <a:rPr lang="en-US" altLang="zh-CN" dirty="0" smtClean="0"/>
              <a:t>Y </a:t>
            </a:r>
            <a:r>
              <a:rPr lang="en-US" altLang="zh-CN" i="1" dirty="0" smtClean="0"/>
              <a:t>is indexed by the vertices of G. Then </a:t>
            </a:r>
            <a:r>
              <a:rPr lang="en-US" altLang="zh-CN" dirty="0" smtClean="0"/>
              <a:t>(X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Y) </a:t>
            </a:r>
            <a:r>
              <a:rPr lang="en-US" altLang="zh-CN" i="1" dirty="0" smtClean="0"/>
              <a:t>is a </a:t>
            </a:r>
            <a:r>
              <a:rPr lang="en-US" altLang="zh-CN" i="1" dirty="0" smtClean="0">
                <a:solidFill>
                  <a:srgbClr val="FF0000"/>
                </a:solidFill>
              </a:rPr>
              <a:t>conditional random field </a:t>
            </a:r>
            <a:r>
              <a:rPr lang="en-US" altLang="zh-CN" i="1" dirty="0" smtClean="0"/>
              <a:t>in case, when conditioned on </a:t>
            </a:r>
            <a:r>
              <a:rPr lang="en-US" altLang="zh-CN" dirty="0" smtClean="0"/>
              <a:t>X</a:t>
            </a:r>
            <a:r>
              <a:rPr lang="en-US" altLang="zh-CN" i="1" dirty="0" smtClean="0"/>
              <a:t>, the random variables </a:t>
            </a:r>
            <a:r>
              <a:rPr lang="en-US" altLang="zh-CN" dirty="0" err="1" smtClean="0"/>
              <a:t>Y</a:t>
            </a:r>
            <a:r>
              <a:rPr lang="en-US" altLang="zh-CN" i="1" baseline="-25000" dirty="0" err="1" smtClean="0"/>
              <a:t>v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obey the Markov property with respect to the graph: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                                                                            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where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w ∼ v means that w and v are neighbors in G.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2080" y="1666569"/>
          <a:ext cx="1605068" cy="54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2" name="Equation" r:id="rId3" imgW="15849600" imgH="6096000" progId="Equation.DSMT4">
                  <p:embed/>
                </p:oleObj>
              </mc:Choice>
              <mc:Fallback>
                <p:oleObj name="Equation" r:id="rId3" imgW="15849600" imgH="6096000" progId="Equation.DSMT4">
                  <p:embed/>
                  <p:pic>
                    <p:nvPicPr>
                      <p:cNvPr id="0" name="Picture 2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80" y="1666569"/>
                        <a:ext cx="1605068" cy="545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03496" y="3112371"/>
          <a:ext cx="7018184" cy="55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3" name="Equation" r:id="rId5" imgW="55473600" imgH="6705600" progId="Equation.DSMT4">
                  <p:embed/>
                </p:oleObj>
              </mc:Choice>
              <mc:Fallback>
                <p:oleObj name="Equation" r:id="rId5" imgW="55473600" imgH="6705600" progId="Equation.DSMT4">
                  <p:embed/>
                  <p:pic>
                    <p:nvPicPr>
                      <p:cNvPr id="0" name="Picture 3" descr="image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96" y="3112371"/>
                        <a:ext cx="7018184" cy="559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A linear-chain CRF defines the conditional distribution                as  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where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is the normalization constant.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45138" y="1692930"/>
          <a:ext cx="1104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name="Equation" r:id="rId3" imgW="12192000" imgH="6096000" progId="Equation.DSMT4">
                  <p:embed/>
                </p:oleObj>
              </mc:Choice>
              <mc:Fallback>
                <p:oleObj name="Equation" r:id="rId3" imgW="12192000" imgH="6096000" progId="Equation.DSMT4">
                  <p:embed/>
                  <p:pic>
                    <p:nvPicPr>
                      <p:cNvPr id="0" name="Picture 3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138" y="1692930"/>
                        <a:ext cx="11049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36121" y="2336800"/>
          <a:ext cx="5854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2" name="Equation" r:id="rId5" imgW="64617600" imgH="11277600" progId="Equation.DSMT4">
                  <p:embed/>
                </p:oleObj>
              </mc:Choice>
              <mc:Fallback>
                <p:oleObj name="Equation" r:id="rId5" imgW="64617600" imgH="11277600" progId="Equation.DSMT4">
                  <p:embed/>
                  <p:pic>
                    <p:nvPicPr>
                      <p:cNvPr id="0" name="Picture 2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21" y="2336800"/>
                        <a:ext cx="585470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0944" y="3964548"/>
          <a:ext cx="5576420" cy="105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3" name="Equation" r:id="rId7" imgW="58216800" imgH="10972800" progId="Equation.DSMT4">
                  <p:embed/>
                </p:oleObj>
              </mc:Choice>
              <mc:Fallback>
                <p:oleObj name="Equation" r:id="rId7" imgW="58216800" imgH="10972800" progId="Equation.DSMT4">
                  <p:embed/>
                  <p:pic>
                    <p:nvPicPr>
                      <p:cNvPr id="0" name="Picture 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44" y="3964548"/>
                        <a:ext cx="5576420" cy="1051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 flipH="1" flipV="1">
            <a:off x="1470679" y="4219676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7150" y="157353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25" name="直接连接符 24"/>
          <p:cNvCxnSpPr>
            <a:stCxn id="13" idx="6"/>
            <a:endCxn id="5" idx="2"/>
          </p:cNvCxnSpPr>
          <p:nvPr/>
        </p:nvCxnSpPr>
        <p:spPr>
          <a:xfrm flipV="1">
            <a:off x="482600" y="1821815"/>
            <a:ext cx="609600" cy="508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椭圆 4"/>
          <p:cNvSpPr/>
          <p:nvPr/>
        </p:nvSpPr>
        <p:spPr>
          <a:xfrm>
            <a:off x="1092200" y="156845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6" name="直接连接符 5"/>
          <p:cNvCxnSpPr>
            <a:stCxn id="5" idx="6"/>
            <a:endCxn id="49" idx="1"/>
          </p:cNvCxnSpPr>
          <p:nvPr/>
        </p:nvCxnSpPr>
        <p:spPr>
          <a:xfrm>
            <a:off x="1517650" y="1821815"/>
            <a:ext cx="568325" cy="5715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>
            <a:endCxn id="10" idx="2"/>
          </p:cNvCxnSpPr>
          <p:nvPr/>
        </p:nvCxnSpPr>
        <p:spPr>
          <a:xfrm>
            <a:off x="2396490" y="1802130"/>
            <a:ext cx="862330" cy="635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椭圆 9"/>
          <p:cNvSpPr/>
          <p:nvPr/>
        </p:nvSpPr>
        <p:spPr>
          <a:xfrm>
            <a:off x="3258820" y="155511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33" name="直接连接符 32"/>
          <p:cNvCxnSpPr>
            <a:stCxn id="99" idx="3"/>
            <a:endCxn id="34" idx="2"/>
          </p:cNvCxnSpPr>
          <p:nvPr/>
        </p:nvCxnSpPr>
        <p:spPr>
          <a:xfrm>
            <a:off x="3997960" y="1811655"/>
            <a:ext cx="373380" cy="444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椭圆 33"/>
          <p:cNvSpPr/>
          <p:nvPr/>
        </p:nvSpPr>
        <p:spPr>
          <a:xfrm>
            <a:off x="4371340" y="156273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4135" y="280606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99185" y="280098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265805" y="2787650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391660" y="278066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44" name="直接箭头连接符 43"/>
          <p:cNvCxnSpPr>
            <a:stCxn id="35" idx="0"/>
            <a:endCxn id="13" idx="4"/>
          </p:cNvCxnSpPr>
          <p:nvPr/>
        </p:nvCxnSpPr>
        <p:spPr>
          <a:xfrm flipH="1" flipV="1">
            <a:off x="257175" y="2079625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5" name="直接箭头连接符 44"/>
          <p:cNvCxnSpPr>
            <a:stCxn id="37" idx="0"/>
            <a:endCxn id="5" idx="4"/>
          </p:cNvCxnSpPr>
          <p:nvPr/>
        </p:nvCxnSpPr>
        <p:spPr>
          <a:xfrm flipH="1" flipV="1">
            <a:off x="1292225" y="2074545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7" name="直接箭头连接符 46"/>
          <p:cNvCxnSpPr>
            <a:stCxn id="41" idx="0"/>
            <a:endCxn id="10" idx="4"/>
          </p:cNvCxnSpPr>
          <p:nvPr/>
        </p:nvCxnSpPr>
        <p:spPr>
          <a:xfrm flipH="1" flipV="1">
            <a:off x="3458845" y="2061210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8" name="直接箭头连接符 47"/>
          <p:cNvCxnSpPr>
            <a:stCxn id="43" idx="0"/>
            <a:endCxn id="34" idx="4"/>
          </p:cNvCxnSpPr>
          <p:nvPr/>
        </p:nvCxnSpPr>
        <p:spPr>
          <a:xfrm flipH="1" flipV="1">
            <a:off x="4571365" y="2068830"/>
            <a:ext cx="20320" cy="71183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9" name="文本框 48"/>
          <p:cNvSpPr txBox="1"/>
          <p:nvPr/>
        </p:nvSpPr>
        <p:spPr>
          <a:xfrm>
            <a:off x="2085975" y="1667510"/>
            <a:ext cx="31051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9850" y="1264920"/>
            <a:ext cx="459867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Y</a:t>
            </a:r>
            <a:r>
              <a:rPr lang="en-US" altLang="zh-CN" sz="1400" baseline="-25000" dirty="0">
                <a:solidFill>
                  <a:schemeClr val="tx1"/>
                </a:solidFill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2715" y="3301365"/>
            <a:ext cx="460629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</a:p>
        </p:txBody>
      </p:sp>
      <p:sp>
        <p:nvSpPr>
          <p:cNvPr id="74" name="椭圆 73"/>
          <p:cNvSpPr/>
          <p:nvPr/>
        </p:nvSpPr>
        <p:spPr>
          <a:xfrm>
            <a:off x="126078" y="412623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75" name="直接连接符 74"/>
          <p:cNvCxnSpPr>
            <a:stCxn id="74" idx="6"/>
            <a:endCxn id="76" idx="2"/>
          </p:cNvCxnSpPr>
          <p:nvPr/>
        </p:nvCxnSpPr>
        <p:spPr>
          <a:xfrm flipV="1">
            <a:off x="551528" y="4374515"/>
            <a:ext cx="609600" cy="508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椭圆 75"/>
          <p:cNvSpPr/>
          <p:nvPr/>
        </p:nvSpPr>
        <p:spPr>
          <a:xfrm>
            <a:off x="1161128" y="412115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77" name="直接连接符 76"/>
          <p:cNvCxnSpPr>
            <a:stCxn id="76" idx="6"/>
          </p:cNvCxnSpPr>
          <p:nvPr/>
        </p:nvCxnSpPr>
        <p:spPr>
          <a:xfrm flipV="1">
            <a:off x="1573878" y="4361815"/>
            <a:ext cx="565150" cy="1270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直接连接符 77"/>
          <p:cNvCxnSpPr>
            <a:endCxn id="79" idx="2"/>
          </p:cNvCxnSpPr>
          <p:nvPr/>
        </p:nvCxnSpPr>
        <p:spPr>
          <a:xfrm flipV="1">
            <a:off x="2424778" y="4361180"/>
            <a:ext cx="750570" cy="63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椭圆 78"/>
          <p:cNvSpPr/>
          <p:nvPr/>
        </p:nvSpPr>
        <p:spPr>
          <a:xfrm>
            <a:off x="3188048" y="410781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0" name="直接连接符 79"/>
          <p:cNvCxnSpPr>
            <a:endCxn id="81" idx="2"/>
          </p:cNvCxnSpPr>
          <p:nvPr/>
        </p:nvCxnSpPr>
        <p:spPr>
          <a:xfrm flipV="1">
            <a:off x="3981798" y="4368800"/>
            <a:ext cx="458470" cy="63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椭圆 80"/>
          <p:cNvSpPr/>
          <p:nvPr/>
        </p:nvSpPr>
        <p:spPr>
          <a:xfrm>
            <a:off x="4440268" y="411543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2397473" y="534479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6" name="直接箭头连接符 85"/>
          <p:cNvCxnSpPr>
            <a:stCxn id="82" idx="0"/>
            <a:endCxn id="74" idx="4"/>
          </p:cNvCxnSpPr>
          <p:nvPr/>
        </p:nvCxnSpPr>
        <p:spPr>
          <a:xfrm flipH="1" flipV="1">
            <a:off x="338803" y="4632325"/>
            <a:ext cx="2271395" cy="71247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0" name="文本框 89"/>
          <p:cNvSpPr txBox="1"/>
          <p:nvPr/>
        </p:nvSpPr>
        <p:spPr>
          <a:xfrm>
            <a:off x="2154903" y="4220210"/>
            <a:ext cx="35306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....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87118" y="3830320"/>
            <a:ext cx="459867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1610708" y="5968365"/>
            <a:ext cx="150177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X=(X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,...X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3624293" y="4191000"/>
            <a:ext cx="35306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....</a:t>
            </a:r>
          </a:p>
        </p:txBody>
      </p:sp>
      <p:cxnSp>
        <p:nvCxnSpPr>
          <p:cNvPr id="96" name="直接箭头连接符 95"/>
          <p:cNvCxnSpPr>
            <a:stCxn id="82" idx="0"/>
          </p:cNvCxnSpPr>
          <p:nvPr/>
        </p:nvCxnSpPr>
        <p:spPr>
          <a:xfrm flipH="1" flipV="1">
            <a:off x="1281778" y="4640580"/>
            <a:ext cx="1328420" cy="70421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7" name="直接箭头连接符 96"/>
          <p:cNvCxnSpPr>
            <a:stCxn id="82" idx="0"/>
            <a:endCxn id="79" idx="4"/>
          </p:cNvCxnSpPr>
          <p:nvPr/>
        </p:nvCxnSpPr>
        <p:spPr>
          <a:xfrm flipV="1">
            <a:off x="2610198" y="4613910"/>
            <a:ext cx="790575" cy="73088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8" name="直接箭头连接符 97"/>
          <p:cNvCxnSpPr>
            <a:stCxn id="82" idx="0"/>
            <a:endCxn id="81" idx="3"/>
          </p:cNvCxnSpPr>
          <p:nvPr/>
        </p:nvCxnSpPr>
        <p:spPr>
          <a:xfrm flipV="1">
            <a:off x="2610198" y="4547235"/>
            <a:ext cx="1892300" cy="79756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9" name="文本框 98"/>
          <p:cNvSpPr txBox="1"/>
          <p:nvPr/>
        </p:nvSpPr>
        <p:spPr>
          <a:xfrm>
            <a:off x="3687445" y="1651635"/>
            <a:ext cx="31051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800871" y="2658036"/>
          <a:ext cx="2856432" cy="131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9" name="Equation" r:id="rId3" imgW="1765080" imgH="723600" progId="Equation.DSMT4">
                  <p:embed/>
                </p:oleObj>
              </mc:Choice>
              <mc:Fallback>
                <p:oleObj name="Equation" r:id="rId3" imgW="1765080" imgH="723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871" y="2658036"/>
                        <a:ext cx="2856432" cy="1318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内容占位符 1"/>
          <p:cNvSpPr>
            <a:spLocks noGrp="1"/>
          </p:cNvSpPr>
          <p:nvPr>
            <p:ph idx="1"/>
          </p:nvPr>
        </p:nvSpPr>
        <p:spPr>
          <a:xfrm>
            <a:off x="5220932" y="1362997"/>
            <a:ext cx="3731340" cy="4728087"/>
          </a:xfrm>
        </p:spPr>
        <p:txBody>
          <a:bodyPr/>
          <a:lstStyle/>
          <a:p>
            <a:r>
              <a:rPr lang="en-US" altLang="zh-CN" dirty="0" smtClean="0"/>
              <a:t>Linear Chain CRF </a:t>
            </a:r>
          </a:p>
          <a:p>
            <a:pPr lvl="1"/>
            <a:r>
              <a:rPr lang="en-US" altLang="zh-CN" i="1" dirty="0" smtClean="0"/>
              <a:t>obey the Markov property </a:t>
            </a:r>
          </a:p>
          <a:p>
            <a:pPr lvl="1">
              <a:buNone/>
            </a:pPr>
            <a:r>
              <a:rPr lang="en-US" altLang="zh-CN" i="1" dirty="0" smtClean="0"/>
              <a:t>	with respect to the graph: </a:t>
            </a:r>
            <a:br>
              <a:rPr lang="en-US" altLang="zh-CN" i="1" dirty="0" smtClean="0"/>
            </a:br>
            <a:r>
              <a:rPr lang="en-US" altLang="zh-CN" i="1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traditional </a:t>
            </a:r>
            <a:r>
              <a:rPr lang="en-US" altLang="zh-CN" b="0" dirty="0" smtClean="0"/>
              <a:t>Neural Network</a:t>
            </a:r>
          </a:p>
          <a:p>
            <a:pPr lvl="1"/>
            <a:r>
              <a:rPr lang="en-US" altLang="zh-CN" dirty="0" err="1" smtClean="0"/>
              <a:t>Shortcoming:</a:t>
            </a:r>
            <a:r>
              <a:rPr lang="en-US" altLang="zh-CN" b="0" dirty="0" err="1" smtClean="0"/>
              <a:t>all</a:t>
            </a:r>
            <a:r>
              <a:rPr lang="en-US" altLang="zh-CN" b="0" dirty="0" smtClean="0"/>
              <a:t> </a:t>
            </a:r>
            <a:r>
              <a:rPr lang="en-US" altLang="zh-CN" b="0" dirty="0"/>
              <a:t>inputs (and outputs) are independent of each </a:t>
            </a:r>
            <a:r>
              <a:rPr lang="en-US" altLang="zh-CN" b="0" dirty="0" smtClean="0"/>
              <a:t>other</a:t>
            </a:r>
          </a:p>
          <a:p>
            <a:pPr lvl="1"/>
            <a:r>
              <a:rPr lang="en-US" altLang="zh-CN" dirty="0" err="1" smtClean="0"/>
              <a:t>Example:</a:t>
            </a:r>
            <a:r>
              <a:rPr lang="en-US" altLang="zh-CN" dirty="0" err="1"/>
              <a:t>predict</a:t>
            </a:r>
            <a:r>
              <a:rPr lang="en-US" altLang="zh-CN" dirty="0"/>
              <a:t> the next word in a </a:t>
            </a:r>
            <a:r>
              <a:rPr lang="en-US" altLang="zh-CN" dirty="0" smtClean="0"/>
              <a:t>sentence without context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（缺少前馈神经网络的图）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83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A linear-chain CRF defines the conditional distribution                as  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where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is the normalization constant.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CRFs(Parametric  form)</a:t>
            </a:r>
            <a:endParaRPr lang="zh-CN" alt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45138" y="1692930"/>
          <a:ext cx="1104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2" name="Equation" r:id="rId3" imgW="12192000" imgH="6096000" progId="Equation.DSMT4">
                  <p:embed/>
                </p:oleObj>
              </mc:Choice>
              <mc:Fallback>
                <p:oleObj name="Equation" r:id="rId3" imgW="12192000" imgH="6096000" progId="Equation.DSMT4">
                  <p:embed/>
                  <p:pic>
                    <p:nvPicPr>
                      <p:cNvPr id="0" name="Object 3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138" y="1692930"/>
                        <a:ext cx="11049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06479" y="2389239"/>
          <a:ext cx="5167831" cy="79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3" name="Equation" r:id="rId5" imgW="3555720" imgH="482400" progId="Equation.DSMT4">
                  <p:embed/>
                </p:oleObj>
              </mc:Choice>
              <mc:Fallback>
                <p:oleObj name="Equation" r:id="rId5" imgW="3555720" imgH="482400" progId="Equation.DSMT4">
                  <p:embed/>
                  <p:pic>
                    <p:nvPicPr>
                      <p:cNvPr id="0" name="Object 2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79" y="2389239"/>
                        <a:ext cx="5167831" cy="79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3459" y="4055806"/>
          <a:ext cx="5446556" cy="89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4" name="Equation" r:id="rId7" imgW="3314520" imgH="482400" progId="Equation.DSMT4">
                  <p:embed/>
                </p:oleObj>
              </mc:Choice>
              <mc:Fallback>
                <p:oleObj name="Equation" r:id="rId7" imgW="3314520" imgH="482400" progId="Equation.DSMT4">
                  <p:embed/>
                  <p:pic>
                    <p:nvPicPr>
                      <p:cNvPr id="0" name="Object 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59" y="4055806"/>
                        <a:ext cx="5446556" cy="899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3665" y="1759668"/>
            <a:ext cx="3790335" cy="188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Let K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,K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be the number of transition and state feature respectively.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 (Vector form)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30579" y="2141015"/>
          <a:ext cx="5559970" cy="74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3" name="Equation" r:id="rId3" imgW="2260440" imgH="304560" progId="Equation.DSMT4">
                  <p:embed/>
                </p:oleObj>
              </mc:Choice>
              <mc:Fallback>
                <p:oleObj name="Equation" r:id="rId3" imgW="226044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579" y="2141015"/>
                        <a:ext cx="5559970" cy="749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06883" y="3410240"/>
          <a:ext cx="47485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4" name="Equation" r:id="rId5" imgW="2527200" imgH="431640" progId="Equation.DSMT4">
                  <p:embed/>
                </p:oleObj>
              </mc:Choice>
              <mc:Fallback>
                <p:oleObj name="Equation" r:id="rId5" imgW="252720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83" y="3410240"/>
                        <a:ext cx="4748575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065252" y="3483105"/>
          <a:ext cx="3887019" cy="89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5" name="Equation" r:id="rId7" imgW="1320480" imgH="304560" progId="Equation.DSMT4">
                  <p:embed/>
                </p:oleObj>
              </mc:Choice>
              <mc:Fallback>
                <p:oleObj name="Equation" r:id="rId7" imgW="132048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252" y="3483105"/>
                        <a:ext cx="3887019" cy="8970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6476" y="4889966"/>
          <a:ext cx="8850211" cy="89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6" name="Equation" r:id="rId9" imgW="4622760" imgH="469800" progId="Equation.DSMT4">
                  <p:embed/>
                </p:oleObj>
              </mc:Choice>
              <mc:Fallback>
                <p:oleObj name="Equation" r:id="rId9" imgW="4622760" imgH="469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76" y="4889966"/>
                        <a:ext cx="8850211" cy="8997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94352" y="2297102"/>
          <a:ext cx="2153880" cy="475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7" name="Equation" r:id="rId11" imgW="774360" imgH="228600" progId="Equation.DSMT4">
                  <p:embed/>
                </p:oleObj>
              </mc:Choice>
              <mc:Fallback>
                <p:oleObj name="Equation" r:id="rId11" imgW="77436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52" y="2297102"/>
                        <a:ext cx="2153880" cy="475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Let w be weight vector ,F(y , x) represent global feature vector , in other words,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 (Vector form)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25220" y="2380015"/>
          <a:ext cx="86391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1" name="Equation" r:id="rId3" imgW="3720960" imgH="241200" progId="Equation.DSMT4">
                  <p:embed/>
                </p:oleObj>
              </mc:Choice>
              <mc:Fallback>
                <p:oleObj name="Equation" r:id="rId3" imgW="372096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20" y="2380015"/>
                        <a:ext cx="86391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48431" y="3333188"/>
          <a:ext cx="7768275" cy="92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2" name="Equation" r:id="rId5" imgW="3822480" imgH="457200" progId="Equation.DSMT4">
                  <p:embed/>
                </p:oleObj>
              </mc:Choice>
              <mc:Fallback>
                <p:oleObj name="Equation" r:id="rId5" imgW="382248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31" y="3333188"/>
                        <a:ext cx="7768275" cy="929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A linear-chain CRF defines the conditional distribution                as  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where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is the normalization constant.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45138" y="1692930"/>
          <a:ext cx="1104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0" name="Equation" r:id="rId3" imgW="12192000" imgH="6096000" progId="Equation.DSMT4">
                  <p:embed/>
                </p:oleObj>
              </mc:Choice>
              <mc:Fallback>
                <p:oleObj name="Equation" r:id="rId3" imgW="12192000" imgH="6096000" progId="Equation.DSMT4">
                  <p:embed/>
                  <p:pic>
                    <p:nvPicPr>
                      <p:cNvPr id="0" name="Object 3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138" y="1692930"/>
                        <a:ext cx="11049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36121" y="2336800"/>
          <a:ext cx="5854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1" name="Equation" r:id="rId5" imgW="64617600" imgH="11277600" progId="Equation.DSMT4">
                  <p:embed/>
                </p:oleObj>
              </mc:Choice>
              <mc:Fallback>
                <p:oleObj name="Equation" r:id="rId5" imgW="64617600" imgH="11277600" progId="Equation.DSMT4">
                  <p:embed/>
                  <p:pic>
                    <p:nvPicPr>
                      <p:cNvPr id="0" name="Object 2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21" y="2336800"/>
                        <a:ext cx="585470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0944" y="3964548"/>
          <a:ext cx="5576420" cy="105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2" name="Equation" r:id="rId7" imgW="58216800" imgH="10972800" progId="Equation.DSMT4">
                  <p:embed/>
                </p:oleObj>
              </mc:Choice>
              <mc:Fallback>
                <p:oleObj name="Equation" r:id="rId7" imgW="58216800" imgH="10972800" progId="Equation.DSMT4">
                  <p:embed/>
                  <p:pic>
                    <p:nvPicPr>
                      <p:cNvPr id="0" name="Object 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44" y="3964548"/>
                        <a:ext cx="5576420" cy="1051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 bwMode="auto">
          <a:xfrm>
            <a:off x="1268361" y="2212258"/>
            <a:ext cx="457200" cy="457200"/>
          </a:xfrm>
          <a:prstGeom prst="flowChartConnecto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5" name="流程图: 联系 4"/>
          <p:cNvSpPr/>
          <p:nvPr/>
        </p:nvSpPr>
        <p:spPr bwMode="auto">
          <a:xfrm>
            <a:off x="1725561" y="2138516"/>
            <a:ext cx="457200" cy="457200"/>
          </a:xfrm>
          <a:prstGeom prst="flowChartConnecto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932039" y="2580968"/>
            <a:ext cx="1268361" cy="103238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6798" y="1716954"/>
            <a:ext cx="37719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795" y="1751678"/>
            <a:ext cx="36004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gray">
          <a:xfrm>
            <a:off x="3156155" y="4940710"/>
            <a:ext cx="248818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Linear –Chain CRF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normal method of training a CRF:</a:t>
            </a:r>
          </a:p>
          <a:p>
            <a:pPr lvl="1"/>
            <a:r>
              <a:rPr lang="en-US" altLang="zh-CN" dirty="0" smtClean="0"/>
              <a:t>IIS</a:t>
            </a:r>
          </a:p>
          <a:p>
            <a:pPr lvl="1"/>
            <a:r>
              <a:rPr lang="zh-CN" altLang="en-US" dirty="0" smtClean="0"/>
              <a:t>Quasi-Newton methods such as the L-BFGS algorithm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this paper , we introduce MIRA to train the model.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by MIRA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 Learning</a:t>
            </a:r>
          </a:p>
          <a:p>
            <a:pPr lvl="1"/>
            <a:r>
              <a:rPr lang="en-US" altLang="zh-CN" dirty="0" smtClean="0">
                <a:hlinkClick r:id="rId3" action="ppaction://hlinksldjump"/>
              </a:rPr>
              <a:t>Perceptron  Learning Algorithm(PLA)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 action="ppaction://hlinksldjump"/>
              </a:rPr>
              <a:t>PLA(another form)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 action="ppaction://hlinksldjump"/>
              </a:rPr>
              <a:t>Multiclass Problem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Error-Set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by MIRA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4938" y="4196749"/>
          <a:ext cx="8395322" cy="1112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8" name="Equation" r:id="rId6" imgW="4216320" imgH="558720" progId="Equation.DSMT4">
                  <p:embed/>
                </p:oleObj>
              </mc:Choice>
              <mc:Fallback>
                <p:oleObj name="Equation" r:id="rId6" imgW="4216320" imgH="55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38" y="4196749"/>
                        <a:ext cx="8395322" cy="1112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Ultraconservative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MIRA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 action="ppaction://hlinksldjump"/>
              </a:rPr>
              <a:t>My confusion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by MIRA</a:t>
            </a:r>
            <a:endParaRPr lang="zh-CN" altLang="en-US" dirty="0"/>
          </a:p>
        </p:txBody>
      </p:sp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615490" y="1818304"/>
          <a:ext cx="83216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3" name="Equation" r:id="rId5" imgW="5549760" imgH="774360" progId="Equation.DSMT4">
                  <p:embed/>
                </p:oleObj>
              </mc:Choice>
              <mc:Fallback>
                <p:oleObj name="Equation" r:id="rId5" imgW="5549760" imgH="774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90" y="1818304"/>
                        <a:ext cx="8321675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46529" y="1231129"/>
          <a:ext cx="5874052" cy="4816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52"/>
              </a:tblGrid>
              <a:tr h="4421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3 A feature selection step</a:t>
                      </a:r>
                      <a:endParaRPr lang="zh-CN" altLang="en-US" sz="2400" b="1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2146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weight vector w</a:t>
                      </a:r>
                      <a:endParaRPr lang="zh-CN" altLang="en-US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01921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 t = 0,1,…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find a mistake of w</a:t>
                      </a:r>
                      <a:r>
                        <a:rPr lang="en-US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called</a:t>
                      </a:r>
                    </a:p>
                    <a:p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</a:p>
                    <a:p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(try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)correct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mistake by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…until no more mistakes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 w</a:t>
                      </a:r>
                      <a:endParaRPr lang="zh-CN" altLang="en-US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98122" y="3450753"/>
          <a:ext cx="2510202" cy="52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6" name="Equation" r:id="rId5" imgW="1206360" imgH="253800" progId="Equation.DSMT4">
                  <p:embed/>
                </p:oleObj>
              </mc:Choice>
              <mc:Fallback>
                <p:oleObj name="Equation" r:id="rId5" imgW="120636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122" y="3450753"/>
                        <a:ext cx="2510202" cy="5284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98226" y="4291697"/>
          <a:ext cx="2660819" cy="51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7" name="Equation" r:id="rId7" imgW="1257120" imgH="241200" progId="Equation.DSMT4">
                  <p:embed/>
                </p:oleObj>
              </mc:Choice>
              <mc:Fallback>
                <p:oleObj name="Equation" r:id="rId7" imgW="12571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226" y="4291697"/>
                        <a:ext cx="2660819" cy="51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80134" y="2929631"/>
          <a:ext cx="3165956" cy="50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8" name="Equation" r:id="rId9" imgW="1511280" imgH="241200" progId="Equation.DSMT4">
                  <p:embed/>
                </p:oleObj>
              </mc:Choice>
              <mc:Fallback>
                <p:oleObj name="Equation" r:id="rId9" imgW="151128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34" y="2929631"/>
                        <a:ext cx="3165956" cy="5054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99443" y="1311070"/>
            <a:ext cx="2257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  <a:endParaRPr lang="zh-CN" altLang="en-US" dirty="0"/>
          </a:p>
        </p:txBody>
      </p:sp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9443" y="1311070"/>
            <a:ext cx="2257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226" y="1299241"/>
            <a:ext cx="5973097" cy="486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RNN(Recurrent Neural Network)</a:t>
            </a:r>
          </a:p>
          <a:p>
            <a:pPr lvl="1"/>
            <a:r>
              <a:rPr lang="en-US" altLang="zh-CN" dirty="0" smtClean="0"/>
              <a:t>Recurrent:</a:t>
            </a:r>
          </a:p>
          <a:p>
            <a:pPr lvl="2"/>
            <a:r>
              <a:rPr lang="en-US" altLang="zh-CN" dirty="0" smtClean="0"/>
              <a:t>perform </a:t>
            </a:r>
            <a:r>
              <a:rPr lang="en-US" altLang="zh-CN" dirty="0"/>
              <a:t>the same task for every element of a </a:t>
            </a:r>
            <a:r>
              <a:rPr lang="en-US" altLang="zh-CN" dirty="0" smtClean="0"/>
              <a:t>sequence</a:t>
            </a:r>
            <a:r>
              <a:rPr lang="en-US" altLang="zh-CN" dirty="0"/>
              <a:t>, with the output being depended on the previous </a:t>
            </a:r>
            <a:r>
              <a:rPr lang="en-US" altLang="zh-CN" dirty="0" smtClean="0"/>
              <a:t>computations.</a:t>
            </a:r>
          </a:p>
          <a:p>
            <a:pPr lvl="2"/>
            <a:r>
              <a:rPr lang="en-US" altLang="zh-CN" dirty="0" smtClean="0"/>
              <a:t>RNNs </a:t>
            </a:r>
            <a:r>
              <a:rPr lang="en-US" altLang="zh-CN" dirty="0"/>
              <a:t> have a “memory” which captures information about what has been calculated so </a:t>
            </a:r>
            <a:r>
              <a:rPr lang="en-US" altLang="zh-CN" dirty="0" smtClean="0"/>
              <a:t>far.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882" name="Picture 2" descr="A recurrent neural network and the unfolding in time of the computation involved in its forward compu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45" y="3482297"/>
            <a:ext cx="6861928" cy="27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4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another form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4175" y="1457325"/>
          <a:ext cx="813117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4" name="Equation" r:id="rId5" imgW="4203360" imgH="863280" progId="Equation.DSMT4">
                  <p:embed/>
                </p:oleObj>
              </mc:Choice>
              <mc:Fallback>
                <p:oleObj name="Equation" r:id="rId5" imgW="4203360" imgH="863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457325"/>
                        <a:ext cx="8131175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33973" y="3169111"/>
          <a:ext cx="2138723" cy="318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5" name="Equation" r:id="rId7" imgW="1460160" imgH="2171520" progId="Equation.DSMT4">
                  <p:embed/>
                </p:oleObj>
              </mc:Choice>
              <mc:Fallback>
                <p:oleObj name="Equation" r:id="rId7" imgW="1460160" imgH="2171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73" y="3169111"/>
                        <a:ext cx="2138723" cy="318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4721" y="3080568"/>
            <a:ext cx="44767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Multiclass Problem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43450" y="1863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0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8637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5088" y="1893272"/>
            <a:ext cx="4091778" cy="335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1765" y="1229084"/>
          <a:ext cx="3382093" cy="501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1" name="Equation" r:id="rId8" imgW="1587240" imgH="3809880" progId="Equation.DSMT4">
                  <p:embed/>
                </p:oleObj>
              </mc:Choice>
              <mc:Fallback>
                <p:oleObj name="Equation" r:id="rId8" imgW="1587240" imgH="3809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65" y="1229084"/>
                        <a:ext cx="3382093" cy="5012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Multiclass Problem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43450" y="1863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8637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2488" y="2984624"/>
            <a:ext cx="4091778" cy="335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6477" y="1250489"/>
          <a:ext cx="7112101" cy="456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3" name="Equation" r:id="rId8" imgW="2946240" imgH="3060360" progId="Equation.DSMT4">
                  <p:embed/>
                </p:oleObj>
              </mc:Choice>
              <mc:Fallback>
                <p:oleObj name="Equation" r:id="rId8" imgW="2946240" imgH="3060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77" y="1250489"/>
                        <a:ext cx="7112101" cy="4560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09" y="1415230"/>
            <a:ext cx="7633502" cy="460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MIRA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4335" y="1120141"/>
          <a:ext cx="6014591" cy="508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4591"/>
              </a:tblGrid>
              <a:tr h="446664">
                <a:tc>
                  <a:txBody>
                    <a:bodyPr/>
                    <a:lstStyle/>
                    <a:p>
                      <a:r>
                        <a:rPr lang="en-US" altLang="zh-CN" sz="23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1 MIRA</a:t>
                      </a:r>
                      <a:endParaRPr lang="zh-CN" altLang="en-US" sz="2300" dirty="0"/>
                    </a:p>
                  </a:txBody>
                  <a:tcPr marL="89333" marR="89333" marT="44666" marB="44666"/>
                </a:tc>
              </a:tr>
              <a:tr h="841217">
                <a:tc>
                  <a:txBody>
                    <a:bodyPr/>
                    <a:lstStyle/>
                    <a:p>
                      <a:r>
                        <a:rPr lang="en-US" altLang="zh-CN" sz="23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Training Data                </a:t>
                      </a:r>
                      <a:r>
                        <a:rPr lang="zh-CN" altLang="en-US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 of iterations</a:t>
                      </a:r>
                      <a:r>
                        <a:rPr lang="en-US" altLang="zh-CN" sz="23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      </a:t>
                      </a:r>
                    </a:p>
                  </a:txBody>
                  <a:tcPr marL="89333" marR="89333" marT="44666" marB="44666"/>
                </a:tc>
              </a:tr>
              <a:tr h="3794658">
                <a:tc>
                  <a:txBody>
                    <a:bodyPr/>
                    <a:lstStyle/>
                    <a:p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</a:t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for n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=1 to N do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    for t =1 to |D|  do</a:t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                                                                 </a:t>
                      </a:r>
                      <a:endParaRPr lang="en-US" altLang="zh-CN" sz="23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23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5: 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6: 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 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end for</a:t>
                      </a:r>
                    </a:p>
                    <a:p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8: end for</a:t>
                      </a:r>
                    </a:p>
                    <a:p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9: return  </a:t>
                      </a:r>
                      <a:r>
                        <a:rPr lang="en-US" altLang="zh-CN" sz="1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300" dirty="0"/>
                    </a:p>
                  </a:txBody>
                  <a:tcPr marL="89333" marR="89333" marT="44666" marB="44666"/>
                </a:tc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56568" y="1504404"/>
          <a:ext cx="1828688" cy="56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4" name="Equation" r:id="rId3" imgW="977760" imgH="304560" progId="Equation.DSMT4">
                  <p:embed/>
                </p:oleObj>
              </mc:Choice>
              <mc:Fallback>
                <p:oleObj name="Equation" r:id="rId3" imgW="97776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568" y="1504404"/>
                        <a:ext cx="1828688" cy="569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31296" y="2416638"/>
          <a:ext cx="2215779" cy="39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5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296" y="2416638"/>
                        <a:ext cx="2215779" cy="391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68592" y="3504540"/>
          <a:ext cx="3075544" cy="55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6" name="Equation" r:id="rId7" imgW="1549080" imgH="279360" progId="Equation.DSMT4">
                  <p:embed/>
                </p:oleObj>
              </mc:Choice>
              <mc:Fallback>
                <p:oleObj name="Equation" r:id="rId7" imgW="154908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592" y="3504540"/>
                        <a:ext cx="3075544" cy="554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76401" y="3942716"/>
          <a:ext cx="4529837" cy="40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7" name="Equation" r:id="rId9" imgW="2552400" imgH="228600" progId="Equation.DSMT4">
                  <p:embed/>
                </p:oleObj>
              </mc:Choice>
              <mc:Fallback>
                <p:oleObj name="Equation" r:id="rId9" imgW="25524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3942716"/>
                        <a:ext cx="4529837" cy="406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48792" y="4284316"/>
          <a:ext cx="1752356" cy="49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8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792" y="4284316"/>
                        <a:ext cx="1752356" cy="49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724531" y="4691462"/>
          <a:ext cx="1161546" cy="412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9" name="Equation" r:id="rId13" imgW="571320" imgH="203040" progId="Equation.DSMT4">
                  <p:embed/>
                </p:oleObj>
              </mc:Choice>
              <mc:Fallback>
                <p:oleObj name="Equation" r:id="rId13" imgW="57132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531" y="4691462"/>
                        <a:ext cx="1161546" cy="4129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45673" y="5576453"/>
          <a:ext cx="1245113" cy="39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0" name="Equation" r:id="rId15" imgW="634680" imgH="203040" progId="Equation.DSMT4">
                  <p:embed/>
                </p:oleObj>
              </mc:Choice>
              <mc:Fallback>
                <p:oleObj name="Equation" r:id="rId15" imgW="63468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673" y="5576453"/>
                        <a:ext cx="1245113" cy="3984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gray">
          <a:xfrm>
            <a:off x="6309360" y="1342103"/>
            <a:ext cx="2834640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800" b="1" i="1" dirty="0" smtClean="0"/>
              <a:t>s(x, y)</a:t>
            </a:r>
            <a:r>
              <a:rPr lang="en-US" altLang="zh-CN" sz="2800" dirty="0" smtClean="0"/>
              <a:t>is a scoring function and </a:t>
            </a:r>
            <a:r>
              <a:rPr lang="en-US" altLang="zh-CN" sz="2800" b="1" i="1" dirty="0" smtClean="0"/>
              <a:t>L(y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i="1" dirty="0" smtClean="0"/>
              <a:t>, y) </a:t>
            </a:r>
            <a:r>
              <a:rPr lang="en-US" altLang="zh-CN" sz="2800" dirty="0" smtClean="0"/>
              <a:t>is a loss function.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MIRA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gray">
          <a:xfrm>
            <a:off x="6309360" y="1342103"/>
            <a:ext cx="2834640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800" b="1" i="1" dirty="0" smtClean="0"/>
              <a:t>s(x, y)</a:t>
            </a:r>
            <a:r>
              <a:rPr lang="en-US" altLang="zh-CN" sz="2800" dirty="0" smtClean="0"/>
              <a:t>is a scoring function and </a:t>
            </a:r>
            <a:r>
              <a:rPr lang="en-US" altLang="zh-CN" sz="2800" b="1" i="1" dirty="0" smtClean="0"/>
              <a:t>L(y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i="1" dirty="0" smtClean="0"/>
              <a:t>, y) </a:t>
            </a:r>
            <a:r>
              <a:rPr lang="en-US" altLang="zh-CN" sz="2800" dirty="0" smtClean="0"/>
              <a:t>is a loss function.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>
              <a:solidFill>
                <a:schemeClr val="dk1"/>
              </a:solidFill>
            </a:endParaRPr>
          </a:p>
        </p:txBody>
      </p:sp>
      <p:pic>
        <p:nvPicPr>
          <p:cNvPr id="9421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" y="1165674"/>
            <a:ext cx="6087397" cy="516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During testing, the label sequence for a new test instance is determined by a </a:t>
            </a:r>
            <a:r>
              <a:rPr lang="en-US" altLang="zh-CN" dirty="0" smtClean="0">
                <a:solidFill>
                  <a:srgbClr val="FF0000"/>
                </a:solidFill>
              </a:rPr>
              <a:t>Viterbi</a:t>
            </a:r>
            <a:r>
              <a:rPr lang="en-US" altLang="zh-CN" dirty="0" smtClean="0"/>
              <a:t>-like algorithm, which returns the label sequence with the highest probability according to the trained model (Sutton and McCallum, 2006).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 of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The Viterbi algorithm is a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dynamic programming</a:t>
            </a:r>
            <a:r>
              <a:rPr lang="en-US" altLang="zh-CN" dirty="0" smtClean="0">
                <a:sym typeface="+mn-ea"/>
              </a:rPr>
              <a:t> algorithm for finding the most likely path.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According to                                  ,</a:t>
            </a:r>
          </a:p>
          <a:p>
            <a:pPr>
              <a:buNone/>
            </a:pPr>
            <a:r>
              <a:rPr lang="en-US" altLang="zh-CN" dirty="0" smtClean="0"/>
              <a:t>where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43480" y="2134235"/>
          <a:ext cx="2819400" cy="69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7" r:id="rId3" imgW="1752480" imgH="431640" progId="Equation.3">
                  <p:embed/>
                </p:oleObj>
              </mc:Choice>
              <mc:Fallback>
                <p:oleObj r:id="rId3" imgW="1752480" imgH="43164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480" y="2134235"/>
                        <a:ext cx="2819400" cy="694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92555" y="2750185"/>
          <a:ext cx="3084830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" r:id="rId5" imgW="1739880" imgH="355320" progId="Equation.3">
                  <p:embed/>
                </p:oleObj>
              </mc:Choice>
              <mc:Fallback>
                <p:oleObj r:id="rId5" imgW="1739880" imgH="35532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555" y="2750185"/>
                        <a:ext cx="3084830" cy="630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9735" y="3402330"/>
          <a:ext cx="3909695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9" r:id="rId7" imgW="3531240" imgH="2381760" progId="Equation.3">
                  <p:embed/>
                </p:oleObj>
              </mc:Choice>
              <mc:Fallback>
                <p:oleObj r:id="rId7" imgW="3531240" imgH="2381760" progId="Equation.3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" y="3402330"/>
                        <a:ext cx="3909695" cy="263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34229" y="3333137"/>
          <a:ext cx="4709771" cy="188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Equation" r:id="rId9" imgW="2539800" imgH="952200" progId="Equation.DSMT4">
                  <p:embed/>
                </p:oleObj>
              </mc:Choice>
              <mc:Fallback>
                <p:oleObj name="Equation" r:id="rId9" imgW="2539800" imgH="952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229" y="3333137"/>
                        <a:ext cx="4709771" cy="1887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1624" y="1767235"/>
          <a:ext cx="6380740" cy="317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3" imgW="4038480" imgH="1879560" progId="Equation.DSMT4">
                  <p:embed/>
                </p:oleObj>
              </mc:Choice>
              <mc:Fallback>
                <p:oleObj name="Equation" r:id="rId3" imgW="4038480" imgH="1879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4" y="1767235"/>
                        <a:ext cx="6380740" cy="31734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gray">
          <a:xfrm>
            <a:off x="250723" y="5102931"/>
            <a:ext cx="404105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which is a local feature vector</a:t>
            </a:r>
            <a:endParaRPr lang="zh-CN" altLang="en-US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270389" y="1288015"/>
            <a:ext cx="46408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Note: path represents label  </a:t>
            </a: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sequence</a:t>
            </a:r>
            <a:r>
              <a:rPr lang="en-US" altLang="zh-CN" dirty="0" smtClean="0">
                <a:sym typeface="+mn-ea"/>
              </a:rPr>
              <a:t> </a:t>
            </a:r>
            <a:endParaRPr lang="zh-CN" altLang="en-US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0606" y="1050702"/>
          <a:ext cx="9611032" cy="6146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1032"/>
              </a:tblGrid>
              <a:tr h="485264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2 Viterbi</a:t>
                      </a:r>
                      <a:r>
                        <a:rPr lang="en-US" altLang="zh-CN" sz="24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Algorithm</a:t>
                      </a:r>
                      <a:endParaRPr lang="zh-CN" altLang="en-US" sz="2400" dirty="0"/>
                    </a:p>
                  </a:txBody>
                  <a:tcPr/>
                </a:tc>
              </a:tr>
              <a:tr h="1188246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 Vector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F(y,x)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weight vector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observation sequence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most likely label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i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72527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 Initialize 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 for i=2,3,…,n do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5:  end for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6: 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  for  i=n-1,n-2,…,1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8: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9:  end for 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10: return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74007" y="2267420"/>
          <a:ext cx="1788963" cy="47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" name="Equation" r:id="rId3" imgW="1193760" imgH="317160" progId="Equation.DSMT4">
                  <p:embed/>
                </p:oleObj>
              </mc:Choice>
              <mc:Fallback>
                <p:oleObj name="Equation" r:id="rId3" imgW="1193760" imgH="3171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007" y="2267420"/>
                        <a:ext cx="1788963" cy="47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31420" y="1976289"/>
          <a:ext cx="1890954" cy="44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6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420" y="1976289"/>
                        <a:ext cx="1890954" cy="449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56584" y="3506493"/>
          <a:ext cx="4967514" cy="387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7" name="Equation" r:id="rId7" imgW="2933640" imgH="228600" progId="Equation.DSMT4">
                  <p:embed/>
                </p:oleObj>
              </mc:Choice>
              <mc:Fallback>
                <p:oleObj name="Equation" r:id="rId7" imgW="29336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584" y="3506493"/>
                        <a:ext cx="4967514" cy="387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859434" y="2794886"/>
          <a:ext cx="70469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8" name="Equation" r:id="rId9" imgW="3720960" imgH="304560" progId="Equation.DSMT4">
                  <p:embed/>
                </p:oleObj>
              </mc:Choice>
              <mc:Fallback>
                <p:oleObj name="Equation" r:id="rId9" imgW="372096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434" y="2794886"/>
                        <a:ext cx="7046913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455728" y="3881094"/>
          <a:ext cx="74549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9" name="Equation" r:id="rId11" imgW="3936960" imgH="304560" progId="Equation.DSMT4">
                  <p:embed/>
                </p:oleObj>
              </mc:Choice>
              <mc:Fallback>
                <p:oleObj name="Equation" r:id="rId11" imgW="393696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28" y="3881094"/>
                        <a:ext cx="74549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23151" y="4529668"/>
          <a:ext cx="6389391" cy="60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0" name="Equation" r:id="rId13" imgW="3238200" imgH="304560" progId="Equation.DSMT4">
                  <p:embed/>
                </p:oleObj>
              </mc:Choice>
              <mc:Fallback>
                <p:oleObj name="Equation" r:id="rId13" imgW="323820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51" y="4529668"/>
                        <a:ext cx="6389391" cy="602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49825" y="5358442"/>
          <a:ext cx="1694836" cy="460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1" name="Equation" r:id="rId15" imgW="888840" imgH="241200" progId="Equation.DSMT4">
                  <p:embed/>
                </p:oleObj>
              </mc:Choice>
              <mc:Fallback>
                <p:oleObj name="Equation" r:id="rId15" imgW="88884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825" y="5358442"/>
                        <a:ext cx="1694836" cy="460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261963" y="6036957"/>
          <a:ext cx="17891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2" name="Equation" r:id="rId17" imgW="1193760" imgH="317160" progId="Equation.DSMT4">
                  <p:embed/>
                </p:oleObj>
              </mc:Choice>
              <mc:Fallback>
                <p:oleObj name="Equation" r:id="rId17" imgW="1193760" imgH="3171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963" y="6036957"/>
                        <a:ext cx="178911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RNN(Recurrent Neural Network)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Note that:</a:t>
            </a:r>
          </a:p>
          <a:p>
            <a:pPr lvl="1"/>
            <a:r>
              <a:rPr lang="en-US" altLang="zh-CN" b="0" dirty="0" smtClean="0"/>
              <a:t>a </a:t>
            </a:r>
            <a:r>
              <a:rPr lang="en-US" altLang="zh-CN" b="0" dirty="0"/>
              <a:t>RNN shares the same parameters </a:t>
            </a:r>
            <a:r>
              <a:rPr lang="en-US" altLang="zh-CN" b="0" dirty="0" smtClean="0"/>
              <a:t>(W,U ,V)</a:t>
            </a:r>
          </a:p>
          <a:p>
            <a:pPr lvl="1"/>
            <a:r>
              <a:rPr lang="en-US" altLang="zh-CN" dirty="0" smtClean="0"/>
              <a:t>Output may </a:t>
            </a:r>
            <a:r>
              <a:rPr lang="en-US" altLang="zh-CN" dirty="0"/>
              <a:t>not be </a:t>
            </a:r>
            <a:r>
              <a:rPr lang="en-US" altLang="zh-CN" dirty="0" smtClean="0"/>
              <a:t>necessary.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882" name="Picture 2" descr="A recurrent neural network and the unfolding in time of the computation involved in its forward compu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58" y="4149794"/>
            <a:ext cx="5198414" cy="20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09" name="Picture 5" descr="s_t=f(Ux_t + Ws_{t-1}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3" y="2050711"/>
            <a:ext cx="21050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11" name="Picture 7" descr="o_t = \mathrm{softmax}(Vs_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3" y="2528379"/>
            <a:ext cx="18192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607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pic>
        <p:nvPicPr>
          <p:cNvPr id="931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445" y="1167580"/>
            <a:ext cx="8067368" cy="510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5 possible tags that we are interested</a:t>
            </a:r>
            <a:br>
              <a:rPr lang="en-US" altLang="zh-CN" dirty="0" smtClean="0"/>
            </a:br>
            <a:r>
              <a:rPr lang="en-US" altLang="zh-CN" dirty="0" smtClean="0"/>
              <a:t>in: </a:t>
            </a:r>
          </a:p>
          <a:p>
            <a:pPr lvl="1"/>
            <a:r>
              <a:rPr lang="en-US" altLang="zh-CN" i="1" dirty="0" smtClean="0"/>
              <a:t>person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organization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location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miscellaneous </a:t>
            </a:r>
            <a:r>
              <a:rPr lang="en-US" altLang="zh-CN" dirty="0" smtClean="0"/>
              <a:t>(proper names), and </a:t>
            </a:r>
            <a:r>
              <a:rPr lang="en-US" altLang="zh-CN" i="1" dirty="0" smtClean="0"/>
              <a:t>none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i="1" dirty="0" smtClean="0"/>
              <a:t>none  </a:t>
            </a:r>
            <a:r>
              <a:rPr lang="en-US" altLang="zh-CN" dirty="0" smtClean="0"/>
              <a:t>tag indicates that the corresponding word is not a part of any</a:t>
            </a:r>
            <a:br>
              <a:rPr lang="en-US" altLang="zh-CN" dirty="0" smtClean="0"/>
            </a:br>
            <a:r>
              <a:rPr lang="en-US" altLang="zh-CN" dirty="0" smtClean="0"/>
              <a:t>named entity. </a:t>
            </a:r>
          </a:p>
          <a:p>
            <a:pPr lvl="1"/>
            <a:r>
              <a:rPr lang="en-US" altLang="zh-CN" dirty="0" smtClean="0"/>
              <a:t>For instance, it may be a verb or an adjective.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Three types of features</a:t>
            </a:r>
          </a:p>
          <a:p>
            <a:pPr lvl="1"/>
            <a:r>
              <a:rPr lang="en-US" altLang="zh-CN" dirty="0" smtClean="0"/>
              <a:t>the identity of words (W) in a window of size 5 and their combinations. </a:t>
            </a:r>
          </a:p>
          <a:p>
            <a:pPr lvl="1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Features for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Orthographic features (O) in a window of size 5 :</a:t>
            </a:r>
          </a:p>
          <a:p>
            <a:pPr lvl="2"/>
            <a:r>
              <a:rPr lang="en-US" altLang="zh-CN" dirty="0" smtClean="0"/>
              <a:t>whether a word is in lower case,</a:t>
            </a:r>
          </a:p>
          <a:p>
            <a:pPr lvl="2"/>
            <a:r>
              <a:rPr lang="en-US" altLang="zh-CN" dirty="0" smtClean="0"/>
              <a:t>whether it has the first letter capitalized</a:t>
            </a:r>
          </a:p>
          <a:p>
            <a:pPr lvl="2"/>
            <a:r>
              <a:rPr lang="en-US" altLang="zh-CN" dirty="0" smtClean="0"/>
              <a:t>whether all of its letters are capitalized</a:t>
            </a:r>
          </a:p>
          <a:p>
            <a:pPr lvl="2"/>
            <a:r>
              <a:rPr lang="en-US" altLang="zh-CN" dirty="0" smtClean="0"/>
              <a:t>whether it contains numeric letters or not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The part-of-speech (P) of the word and the combination of W and P to better describe the context of the sentence.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Features for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sz="1200" dirty="0" err="1" smtClean="0"/>
              <a:t>Note:word</a:t>
            </a:r>
            <a:r>
              <a:rPr lang="en-US" altLang="zh-CN" sz="1200" dirty="0" smtClean="0"/>
              <a:t> identity (W), part-of-speech (P), and orthographic information (O);</a:t>
            </a:r>
          </a:p>
          <a:p>
            <a:pPr lvl="1">
              <a:buNone/>
            </a:pPr>
            <a:r>
              <a:rPr lang="en-US" altLang="zh-CN" sz="1200" dirty="0" smtClean="0"/>
              <a:t>The subscripts indicate the position of the features relatively to the current position.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A feature selection step</a:t>
            </a:r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 bwMode="auto">
          <a:xfrm>
            <a:off x="2227006" y="4395019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1076632" y="4424516"/>
            <a:ext cx="914400" cy="612648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流程图: 决策 11"/>
          <p:cNvSpPr/>
          <p:nvPr/>
        </p:nvSpPr>
        <p:spPr bwMode="auto">
          <a:xfrm>
            <a:off x="4011561" y="3746090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流程图: 决策 12"/>
          <p:cNvSpPr/>
          <p:nvPr/>
        </p:nvSpPr>
        <p:spPr bwMode="auto">
          <a:xfrm>
            <a:off x="4011561" y="3672348"/>
            <a:ext cx="914400" cy="733663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6" name="流程图: 决策 15"/>
          <p:cNvSpPr/>
          <p:nvPr/>
        </p:nvSpPr>
        <p:spPr bwMode="auto">
          <a:xfrm>
            <a:off x="6194323" y="3849329"/>
            <a:ext cx="1312606" cy="811161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8" name="流程图: 决策 17"/>
          <p:cNvSpPr/>
          <p:nvPr/>
        </p:nvSpPr>
        <p:spPr bwMode="auto">
          <a:xfrm>
            <a:off x="3893574" y="4026310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23" name="流程图: 决策 22"/>
          <p:cNvSpPr/>
          <p:nvPr/>
        </p:nvSpPr>
        <p:spPr bwMode="auto">
          <a:xfrm>
            <a:off x="4527755" y="3510116"/>
            <a:ext cx="1873045" cy="1548581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24" name="流程图: 决策 23"/>
          <p:cNvSpPr/>
          <p:nvPr/>
        </p:nvSpPr>
        <p:spPr bwMode="auto">
          <a:xfrm>
            <a:off x="3170903" y="3274142"/>
            <a:ext cx="1356852" cy="1371600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91614" y="1165127"/>
          <a:ext cx="8091947" cy="526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1947"/>
              </a:tblGrid>
              <a:tr h="40774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3 </a:t>
                      </a:r>
                      <a:r>
                        <a:rPr lang="en-US" altLang="zh-CN" sz="2400" dirty="0" smtClean="0"/>
                        <a:t>A feature selection step</a:t>
                      </a:r>
                      <a:endParaRPr lang="zh-CN" altLang="en-US" sz="2400" dirty="0"/>
                    </a:p>
                  </a:txBody>
                  <a:tcPr/>
                </a:tc>
              </a:tr>
              <a:tr h="1017634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 Set </a:t>
                      </a:r>
                      <a:r>
                        <a:rPr lang="en-US" altLang="zh-CN" sz="24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to be verified feature set </a:t>
                      </a:r>
                      <a:r>
                        <a:rPr lang="en-US" altLang="zh-CN" sz="24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validation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/>
                </a:tc>
              </a:tr>
              <a:tr h="3384317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1.Add the O</a:t>
                      </a:r>
                      <a:r>
                        <a:rPr lang="en-US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W</a:t>
                      </a:r>
                      <a:r>
                        <a:rPr lang="en-US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2.For u in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   Build a model with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u, measure the performance on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   If  performance increases</a:t>
                      </a: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u;</a:t>
                      </a: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End</a:t>
                      </a: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/u;</a:t>
                      </a: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End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28600" y="1333500"/>
          <a:ext cx="8661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350"/>
                <a:gridCol w="6496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−2,−1,0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0,1,2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, 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−1,0, 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b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2400" i="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Feature Selection Result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gray">
          <a:xfrm>
            <a:off x="884902" y="5014452"/>
            <a:ext cx="5147187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Table 1: Features for training the CRFs.</a:t>
            </a:r>
            <a:b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Difficulty:</a:t>
            </a:r>
          </a:p>
          <a:p>
            <a:pPr lvl="1"/>
            <a:r>
              <a:rPr lang="en-US" altLang="zh-CN" dirty="0" smtClean="0"/>
              <a:t>the lack of labeled data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One way to address this problem </a:t>
            </a:r>
          </a:p>
          <a:p>
            <a:pPr lvl="1"/>
            <a:r>
              <a:rPr lang="en-US" altLang="zh-CN" dirty="0" smtClean="0"/>
              <a:t>to gradually create more labeled data with just a small amount of labeled data via semi-supervised learning.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More specifically, we use the bootstrapping</a:t>
            </a:r>
            <a:br>
              <a:rPr lang="en-US" altLang="zh-CN" dirty="0" smtClean="0"/>
            </a:br>
            <a:r>
              <a:rPr lang="en-US" altLang="zh-CN" dirty="0" smtClean="0"/>
              <a:t>method in this paper.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4129" y="1198182"/>
          <a:ext cx="8431161" cy="50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161"/>
              </a:tblGrid>
              <a:tr h="455273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4 Bootstrapping with CRFs</a:t>
                      </a:r>
                      <a:endParaRPr lang="zh-CN" altLang="en-US" sz="2400" dirty="0"/>
                    </a:p>
                  </a:txBody>
                  <a:tcPr/>
                </a:tc>
              </a:tr>
              <a:tr h="1323796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Labeled data set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unlabeled data set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iterations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 amount of sentences per round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  <a:tr h="3209677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for i  = 0 to n do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Train CRF model Mi on data set L.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Use Mi to label U.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Choose k labeled sentences X =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highest confidence from U.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5: L ← L ∪ X; U ← U \ X.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6: end for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 return </a:t>
                      </a:r>
                      <a:r>
                        <a:rPr lang="en-US" altLang="zh-CN" sz="24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zh-CN" sz="2400" i="0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615705" y="4045558"/>
          <a:ext cx="7254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Equation" r:id="rId3" imgW="10972800" imgH="7924800" progId="Equation.DSMT4">
                  <p:embed/>
                </p:oleObj>
              </mc:Choice>
              <mc:Fallback>
                <p:oleObj name="Equation" r:id="rId3" imgW="10972800" imgH="7924800" progId="Equation.DSMT4">
                  <p:embed/>
                  <p:pic>
                    <p:nvPicPr>
                      <p:cNvPr id="0" name="Object 1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705" y="4045558"/>
                        <a:ext cx="725487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099" y="1195540"/>
            <a:ext cx="8222591" cy="480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</a:p>
          <a:p>
            <a:pPr lvl="1"/>
            <a:r>
              <a:rPr lang="en-US" altLang="zh-CN" dirty="0" smtClean="0"/>
              <a:t>Corpus:1,911 sentences(labeled,411 for testing,1500 for training)</a:t>
            </a:r>
          </a:p>
          <a:p>
            <a:pPr lvl="1"/>
            <a:r>
              <a:rPr lang="en-US" altLang="zh-CN" dirty="0" smtClean="0"/>
              <a:t>17,500 sentences(unlabeled)</a:t>
            </a:r>
          </a:p>
          <a:p>
            <a:pPr lvl="1"/>
            <a:r>
              <a:rPr lang="en-US" altLang="zh-CN" dirty="0" smtClean="0"/>
              <a:t>Both data sets are collected from online newspaper articles.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We train 3 initial models using </a:t>
            </a:r>
            <a:r>
              <a:rPr lang="en-US" altLang="zh-CN" dirty="0" smtClean="0">
                <a:solidFill>
                  <a:srgbClr val="FF0000"/>
                </a:solidFill>
              </a:rPr>
              <a:t>500, 1000, and 1500 </a:t>
            </a:r>
            <a:r>
              <a:rPr lang="en-US" altLang="zh-CN" dirty="0" smtClean="0"/>
              <a:t>sentences respectively and apply the bootstrapping algorithm to each trained model, with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maximum number of iterations </a:t>
            </a:r>
            <a:r>
              <a:rPr lang="en-US" altLang="zh-CN" i="1" dirty="0" smtClean="0"/>
              <a:t>n  </a:t>
            </a:r>
            <a:r>
              <a:rPr lang="en-US" altLang="zh-CN" dirty="0" smtClean="0"/>
              <a:t>is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en-US" altLang="zh-CN" dirty="0" smtClean="0"/>
              <a:t>. In each iteration, the model selects the </a:t>
            </a:r>
            <a:r>
              <a:rPr lang="en-US" altLang="zh-CN" dirty="0" smtClean="0">
                <a:solidFill>
                  <a:srgbClr val="FF0000"/>
                </a:solidFill>
              </a:rPr>
              <a:t>top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k </a:t>
            </a:r>
            <a:r>
              <a:rPr lang="en-US" altLang="zh-CN" dirty="0" smtClean="0">
                <a:solidFill>
                  <a:srgbClr val="FF0000"/>
                </a:solidFill>
              </a:rPr>
              <a:t>= 10 highest confidence </a:t>
            </a:r>
            <a:r>
              <a:rPr lang="en-US" altLang="zh-CN" dirty="0" smtClean="0"/>
              <a:t>sentences to add into its training set.</a:t>
            </a:r>
          </a:p>
          <a:p>
            <a:pPr lvl="1"/>
            <a:r>
              <a:rPr lang="en-US" altLang="zh-CN" dirty="0" smtClean="0"/>
              <a:t>Finally, we compare the results of these models after 5, 10, and 15 rounds of bootstrapping with the initial models. 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Experimental Results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Table 2: Results of bootstrapping with different initial training sizes after 0, 5, 10, and 15 rounds of bootstrapping. The bold figures are the best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scores with respect to a training size.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Experimental Results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2335" y="1927943"/>
          <a:ext cx="7434630" cy="231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</a:tblGrid>
              <a:tr h="4634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#Data</a:t>
                      </a:r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CRF with</a:t>
                      </a:r>
                      <a:r>
                        <a:rPr lang="en-US" altLang="zh-CN" baseline="0" dirty="0" smtClean="0"/>
                        <a:t> MIRA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Normal(offline) CRF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6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84.78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85.69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84.60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82.93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82.90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85.91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88.34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87.59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89.16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88.58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88.16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Language Modeling and </a:t>
            </a:r>
            <a:r>
              <a:rPr lang="en-US" altLang="zh-CN" smtClean="0"/>
              <a:t>Generating Text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315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confusion: a person name ,a location name and organization name.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726" y="2242678"/>
            <a:ext cx="4276183" cy="210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9404" y="2233151"/>
            <a:ext cx="4354844" cy="214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 bwMode="gray">
          <a:xfrm>
            <a:off x="353962" y="4365521"/>
            <a:ext cx="3436373" cy="14157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dirty="0" err="1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word“Trần_Thế_Luân</a:t>
            </a: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” refers to a person name rather than a location name as predicted above. 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724400" y="4503172"/>
            <a:ext cx="4050890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The model could not recognize</a:t>
            </a:r>
            <a:b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“ACB” as an organization name.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Koby</a:t>
            </a:r>
            <a:r>
              <a:rPr lang="en-US" altLang="zh-CN" dirty="0" smtClean="0"/>
              <a:t> Crammer and </a:t>
            </a:r>
            <a:r>
              <a:rPr lang="en-US" altLang="zh-CN" dirty="0" err="1" smtClean="0"/>
              <a:t>Yoram</a:t>
            </a:r>
            <a:r>
              <a:rPr lang="en-US" altLang="zh-CN" dirty="0" smtClean="0"/>
              <a:t> Singer. 2003. Ultraconservative online algorithms for multiclass </a:t>
            </a:r>
            <a:r>
              <a:rPr lang="en-US" altLang="zh-CN" dirty="0" err="1" smtClean="0"/>
              <a:t>problems.Journal</a:t>
            </a:r>
            <a:r>
              <a:rPr lang="en-US" altLang="zh-CN" dirty="0" smtClean="0"/>
              <a:t> of Machine Learning Research, 3:951–991.</a:t>
            </a:r>
          </a:p>
          <a:p>
            <a:r>
              <a:rPr lang="en-US" altLang="zh-CN" dirty="0" smtClean="0"/>
              <a:t>John Lafferty, Andrew McCallum, and Fernando </a:t>
            </a:r>
            <a:r>
              <a:rPr lang="en-US" altLang="zh-CN" dirty="0" err="1" smtClean="0"/>
              <a:t>C.N.Pereira</a:t>
            </a:r>
            <a:r>
              <a:rPr lang="en-US" altLang="zh-CN" dirty="0" smtClean="0"/>
              <a:t>. 2001. Conditional random fields: Probabilistic models for segmenting and labeling sequence data. In International Conference on Machine Learning (ICML).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vocabulary =</a:t>
            </a:r>
            <a:r>
              <a:rPr lang="zh-CN" altLang="en-US" b="0" dirty="0" smtClean="0"/>
              <a:t>｛</a:t>
            </a:r>
            <a:r>
              <a:rPr lang="en-US" altLang="zh-CN" b="0" dirty="0" smtClean="0"/>
              <a:t>h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e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l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o</a:t>
            </a:r>
            <a:r>
              <a:rPr lang="zh-CN" altLang="en-US" b="0" dirty="0" smtClean="0"/>
              <a:t>｝</a:t>
            </a:r>
            <a:endParaRPr lang="en-US" altLang="zh-CN" b="0" dirty="0" smtClean="0"/>
          </a:p>
          <a:p>
            <a:r>
              <a:rPr lang="en-US" altLang="zh-CN" b="0" dirty="0" smtClean="0"/>
              <a:t>the </a:t>
            </a:r>
            <a:r>
              <a:rPr lang="en-US" altLang="zh-CN" b="0" dirty="0"/>
              <a:t>training sequence “hello</a:t>
            </a:r>
            <a:r>
              <a:rPr lang="en-US" altLang="zh-CN" b="0" dirty="0" smtClean="0"/>
              <a:t>”</a:t>
            </a:r>
          </a:p>
          <a:p>
            <a:r>
              <a:rPr lang="en-US" altLang="zh-CN" b="0" dirty="0" smtClean="0"/>
              <a:t>1-of-k encoding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pic>
        <p:nvPicPr>
          <p:cNvPr id="124930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140" y="2224200"/>
            <a:ext cx="4990860" cy="40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8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45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2492474" y="2779986"/>
            <a:ext cx="5309419" cy="452492"/>
          </a:xfrm>
        </p:spPr>
        <p:txBody>
          <a:bodyPr/>
          <a:lstStyle/>
          <a:p>
            <a:r>
              <a:rPr lang="en-US" altLang="zh-CN" b="1" dirty="0" smtClean="0"/>
              <a:t>Margin Infused Relaxed Algorithm for CRFs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endParaRPr lang="zh-CN" altLang="en-US" b="1" dirty="0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 smtClean="0"/>
              <a:t>Experimental Results &amp; Discussions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1318</Words>
  <Application>Microsoft Office PowerPoint</Application>
  <PresentationFormat>全屏显示(4:3)</PresentationFormat>
  <Paragraphs>330</Paragraphs>
  <Slides>52</Slides>
  <Notes>0</Notes>
  <HiddenSlides>9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MS PGothic</vt:lpstr>
      <vt:lpstr>Segoe</vt:lpstr>
      <vt:lpstr>Segoe Semibold</vt:lpstr>
      <vt:lpstr>宋体</vt:lpstr>
      <vt:lpstr>微软雅黑</vt:lpstr>
      <vt:lpstr>Arial</vt:lpstr>
      <vt:lpstr>Calibri</vt:lpstr>
      <vt:lpstr>Wingdings</vt:lpstr>
      <vt:lpstr>主题1</vt:lpstr>
      <vt:lpstr>Equation</vt:lpstr>
      <vt:lpstr>Microsoft 公式 3.0</vt:lpstr>
      <vt:lpstr>RNN &amp; BPTT </vt:lpstr>
      <vt:lpstr>RNN</vt:lpstr>
      <vt:lpstr>PowerPoint 演示文稿</vt:lpstr>
      <vt:lpstr>PowerPoint 演示文稿</vt:lpstr>
      <vt:lpstr>Applications</vt:lpstr>
      <vt:lpstr>Applications </vt:lpstr>
      <vt:lpstr>PowerPoint 演示文稿</vt:lpstr>
      <vt:lpstr>PowerPoint 演示文稿</vt:lpstr>
      <vt:lpstr>Outline</vt:lpstr>
      <vt:lpstr>Introduction</vt:lpstr>
      <vt:lpstr>Introduction</vt:lpstr>
      <vt:lpstr>Introduction</vt:lpstr>
      <vt:lpstr>Introduction</vt:lpstr>
      <vt:lpstr>MIRA for CRFs</vt:lpstr>
      <vt:lpstr>CRFs</vt:lpstr>
      <vt:lpstr>CRFs</vt:lpstr>
      <vt:lpstr>CRFs</vt:lpstr>
      <vt:lpstr>CRFs</vt:lpstr>
      <vt:lpstr>CRFs</vt:lpstr>
      <vt:lpstr>CRFs(Parametric  form)</vt:lpstr>
      <vt:lpstr>CRFs (Vector form)</vt:lpstr>
      <vt:lpstr>CRFs (Vector form)</vt:lpstr>
      <vt:lpstr>CRFs</vt:lpstr>
      <vt:lpstr>CRFs</vt:lpstr>
      <vt:lpstr>Training by MIRA</vt:lpstr>
      <vt:lpstr>Training by MIRA</vt:lpstr>
      <vt:lpstr>Training by MIRA</vt:lpstr>
      <vt:lpstr>PLA</vt:lpstr>
      <vt:lpstr>PLA</vt:lpstr>
      <vt:lpstr>PLA（another form）</vt:lpstr>
      <vt:lpstr>Multiclass Problem</vt:lpstr>
      <vt:lpstr>Multiclass Problem</vt:lpstr>
      <vt:lpstr>MIRA</vt:lpstr>
      <vt:lpstr>MIRA</vt:lpstr>
      <vt:lpstr>MIRA</vt:lpstr>
      <vt:lpstr>Prediction of CRFs</vt:lpstr>
      <vt:lpstr>Viterbi Algorithm</vt:lpstr>
      <vt:lpstr>Viterbi Algorithm</vt:lpstr>
      <vt:lpstr>Viterbi Algorithm</vt:lpstr>
      <vt:lpstr>Viterbi Algorithm</vt:lpstr>
      <vt:lpstr>Features for CRFs</vt:lpstr>
      <vt:lpstr>Features for CRFs</vt:lpstr>
      <vt:lpstr>A feature selection step</vt:lpstr>
      <vt:lpstr>Feature Selection Result</vt:lpstr>
      <vt:lpstr>Bootstrapping with CRFs</vt:lpstr>
      <vt:lpstr>Bootstrapping with CRFs</vt:lpstr>
      <vt:lpstr>Bootstrapping with CRFs</vt:lpstr>
      <vt:lpstr>Experimental Results</vt:lpstr>
      <vt:lpstr>Experimental Results</vt:lpstr>
      <vt:lpstr>Discussion</vt:lpstr>
      <vt:lpstr>References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B907-LGH</cp:lastModifiedBy>
  <cp:revision>639</cp:revision>
  <dcterms:created xsi:type="dcterms:W3CDTF">2015-03-19T00:40:00Z</dcterms:created>
  <dcterms:modified xsi:type="dcterms:W3CDTF">2016-06-06T10:27:54Z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