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354" r:id="rId3"/>
    <p:sldId id="370" r:id="rId4"/>
    <p:sldId id="355" r:id="rId5"/>
    <p:sldId id="356" r:id="rId6"/>
    <p:sldId id="358" r:id="rId7"/>
    <p:sldId id="361" r:id="rId8"/>
    <p:sldId id="357" r:id="rId9"/>
    <p:sldId id="362" r:id="rId10"/>
    <p:sldId id="360" r:id="rId11"/>
    <p:sldId id="363" r:id="rId12"/>
    <p:sldId id="359" r:id="rId13"/>
    <p:sldId id="364" r:id="rId14"/>
    <p:sldId id="365" r:id="rId15"/>
    <p:sldId id="366" r:id="rId16"/>
    <p:sldId id="369" r:id="rId17"/>
    <p:sldId id="367" r:id="rId18"/>
    <p:sldId id="368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如果元素标号没有与求和符号连用，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表示具体的标号，如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1,2…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，反之，是一个变量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LGH:</a:t>
            </a:r>
            <a:r>
              <a:rPr lang="zh-CN" altLang="en-US" dirty="0" smtClean="0"/>
              <a:t>提醒杨培将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netok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）调整一下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</a:t>
            </a:r>
            <a:r>
              <a:rPr lang="zh-CN" altLang="en-US" dirty="0" smtClean="0"/>
              <a:t>是有多个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组成的，而每个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都含有多个不同的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，而且，每个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之间的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都是不同的。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所以在求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的偏导数时，只需要考虑一个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，然后对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注意：此时，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是常数，</a:t>
            </a:r>
            <a:r>
              <a:rPr lang="en-US" altLang="zh-CN" dirty="0" smtClean="0">
                <a:solidFill>
                  <a:srgbClr val="FF0000"/>
                </a:solidFill>
              </a:rPr>
              <a:t>s(t)</a:t>
            </a:r>
            <a:r>
              <a:rPr lang="zh-CN" altLang="en-US" dirty="0" smtClean="0">
                <a:solidFill>
                  <a:srgbClr val="FF0000"/>
                </a:solidFill>
              </a:rPr>
              <a:t>也是常数，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是变量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140416" y="5182277"/>
            <a:ext cx="3175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1800" kern="0" dirty="0" smtClean="0"/>
              <a:t>林广和</a:t>
            </a:r>
            <a:r>
              <a:rPr lang="en-US" altLang="zh-CN" sz="1800" kern="0" dirty="0" smtClean="0"/>
              <a:t/>
            </a:r>
            <a:br>
              <a:rPr lang="en-US" altLang="zh-CN" sz="1800" kern="0" dirty="0" smtClean="0"/>
            </a:b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BPTT(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Formulas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408926" y="1854367"/>
            <a:ext cx="3250429" cy="565930"/>
            <a:chOff x="359231" y="1854367"/>
            <a:chExt cx="3250429" cy="5659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926" y="5309578"/>
            <a:ext cx="3250429" cy="565930"/>
            <a:chOff x="4269052" y="2097559"/>
            <a:chExt cx="2431915" cy="466928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46009" y="3606723"/>
            <a:ext cx="1976263" cy="565930"/>
            <a:chOff x="996314" y="3451079"/>
            <a:chExt cx="1976263" cy="56593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5" name="直接箭头连接符 34"/>
          <p:cNvCxnSpPr>
            <a:stCxn id="47" idx="0"/>
            <a:endCxn id="32" idx="4"/>
          </p:cNvCxnSpPr>
          <p:nvPr/>
        </p:nvCxnSpPr>
        <p:spPr bwMode="auto">
          <a:xfrm flipV="1">
            <a:off x="716324" y="4065126"/>
            <a:ext cx="67392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8" idx="0"/>
            <a:endCxn id="32" idx="4"/>
          </p:cNvCxnSpPr>
          <p:nvPr/>
        </p:nvCxnSpPr>
        <p:spPr bwMode="auto">
          <a:xfrm flipV="1">
            <a:off x="1336075" y="4065126"/>
            <a:ext cx="54173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9" idx="0"/>
            <a:endCxn id="32" idx="4"/>
          </p:cNvCxnSpPr>
          <p:nvPr/>
        </p:nvCxnSpPr>
        <p:spPr bwMode="auto">
          <a:xfrm flipH="1" flipV="1">
            <a:off x="1390248" y="4065126"/>
            <a:ext cx="565578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0" idx="0"/>
            <a:endCxn id="32" idx="4"/>
          </p:cNvCxnSpPr>
          <p:nvPr/>
        </p:nvCxnSpPr>
        <p:spPr bwMode="auto">
          <a:xfrm flipH="1" flipV="1">
            <a:off x="1390248" y="4065126"/>
            <a:ext cx="117046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1" idx="0"/>
            <a:endCxn id="32" idx="4"/>
          </p:cNvCxnSpPr>
          <p:nvPr/>
        </p:nvCxnSpPr>
        <p:spPr bwMode="auto">
          <a:xfrm flipH="1" flipV="1">
            <a:off x="1390248" y="4065126"/>
            <a:ext cx="1805080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0"/>
            <a:endCxn id="26" idx="4"/>
          </p:cNvCxnSpPr>
          <p:nvPr/>
        </p:nvCxnSpPr>
        <p:spPr bwMode="auto">
          <a:xfrm flipH="1" flipV="1">
            <a:off x="716325" y="2306778"/>
            <a:ext cx="673923" cy="1407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0"/>
            <a:endCxn id="26" idx="4"/>
          </p:cNvCxnSpPr>
          <p:nvPr/>
        </p:nvCxnSpPr>
        <p:spPr bwMode="auto">
          <a:xfrm flipH="1" flipV="1">
            <a:off x="716325" y="2306778"/>
            <a:ext cx="1263991" cy="14067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26" idx="4"/>
          </p:cNvCxnSpPr>
          <p:nvPr/>
        </p:nvCxnSpPr>
        <p:spPr bwMode="auto">
          <a:xfrm flipH="1" flipV="1">
            <a:off x="716325" y="2306778"/>
            <a:ext cx="1854060" cy="1406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41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4547330" y="5303586"/>
            <a:ext cx="1976263" cy="565930"/>
            <a:chOff x="996314" y="3451079"/>
            <a:chExt cx="1976263" cy="56593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68" name="直接箭头连接符 67"/>
          <p:cNvCxnSpPr>
            <a:stCxn id="64" idx="0"/>
            <a:endCxn id="32" idx="4"/>
          </p:cNvCxnSpPr>
          <p:nvPr/>
        </p:nvCxnSpPr>
        <p:spPr bwMode="auto">
          <a:xfrm flipH="1" flipV="1">
            <a:off x="1390248" y="4065126"/>
            <a:ext cx="3501321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32" idx="4"/>
          </p:cNvCxnSpPr>
          <p:nvPr/>
        </p:nvCxnSpPr>
        <p:spPr bwMode="auto">
          <a:xfrm flipH="1" flipV="1">
            <a:off x="1390248" y="4065126"/>
            <a:ext cx="4091389" cy="1345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2" idx="4"/>
          </p:cNvCxnSpPr>
          <p:nvPr/>
        </p:nvCxnSpPr>
        <p:spPr bwMode="auto">
          <a:xfrm flipH="1" flipV="1">
            <a:off x="1390248" y="4065126"/>
            <a:ext cx="4680869" cy="1345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 bwMode="gray">
          <a:xfrm>
            <a:off x="1280606" y="5977043"/>
            <a:ext cx="486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 bwMode="gray">
          <a:xfrm>
            <a:off x="5212039" y="5977042"/>
            <a:ext cx="6468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 bwMode="gray">
          <a:xfrm>
            <a:off x="543945" y="3726622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 bwMode="gray">
          <a:xfrm>
            <a:off x="1275357" y="3735426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 bwMode="gray">
          <a:xfrm>
            <a:off x="571724" y="1990928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gray">
          <a:xfrm>
            <a:off x="576945" y="5442858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 bwMode="gray">
          <a:xfrm>
            <a:off x="293160" y="4583249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gray">
          <a:xfrm>
            <a:off x="3402479" y="495077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 bwMode="gray">
          <a:xfrm>
            <a:off x="2243003" y="2918972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6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8" grpId="0"/>
      <p:bldP spid="75" grpId="0"/>
      <p:bldP spid="76" grpId="0"/>
      <p:bldP spid="77" grpId="0"/>
      <p:bldP spid="78" grpId="0"/>
      <p:bldP spid="8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Entropy Loss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One-hot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 					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82348"/>
              </p:ext>
            </p:extLst>
          </p:nvPr>
        </p:nvGraphicFramePr>
        <p:xfrm>
          <a:off x="750888" y="1784350"/>
          <a:ext cx="39671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4" name="Equation" r:id="rId3" imgW="1790640" imgH="419040" progId="Equation.DSMT4">
                  <p:embed/>
                </p:oleObj>
              </mc:Choice>
              <mc:Fallback>
                <p:oleObj name="Equation" r:id="rId3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1784350"/>
                        <a:ext cx="39671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404"/>
              </p:ext>
            </p:extLst>
          </p:nvPr>
        </p:nvGraphicFramePr>
        <p:xfrm>
          <a:off x="1084263" y="3570288"/>
          <a:ext cx="3409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5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263" y="3570288"/>
                        <a:ext cx="34099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84977"/>
              </p:ext>
            </p:extLst>
          </p:nvPr>
        </p:nvGraphicFramePr>
        <p:xfrm>
          <a:off x="750888" y="4326954"/>
          <a:ext cx="1874235" cy="6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6" name="Equation" r:id="rId7" imgW="774360" imgH="266400" progId="Equation.DSMT4">
                  <p:embed/>
                </p:oleObj>
              </mc:Choice>
              <mc:Fallback>
                <p:oleObj name="Equation" r:id="rId7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888" y="4326954"/>
                        <a:ext cx="1874235" cy="64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33" y="2904223"/>
            <a:ext cx="4144817" cy="33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312568" y="1605874"/>
            <a:ext cx="2452063" cy="441361"/>
            <a:chOff x="359231" y="1854367"/>
            <a:chExt cx="3250429" cy="565930"/>
          </a:xfrm>
        </p:grpSpPr>
        <p:grpSp>
          <p:nvGrpSpPr>
            <p:cNvPr id="4" name="组合 3"/>
            <p:cNvGrpSpPr/>
            <p:nvPr/>
          </p:nvGrpSpPr>
          <p:grpSpPr>
            <a:xfrm>
              <a:off x="359231" y="1854367"/>
              <a:ext cx="3250429" cy="565930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3200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3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 bwMode="gray">
          <a:xfrm>
            <a:off x="386589" y="1683192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  <a:blipFill rotWithShape="0">
                <a:blip r:embed="rId3"/>
                <a:stretch>
                  <a:fillRect b="-34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V,W,U</a:t>
            </a:r>
            <a:r>
              <a:rPr lang="zh-CN" altLang="en-US" dirty="0" smtClean="0"/>
              <a:t>的梯度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4827" y="2200476"/>
            <a:ext cx="2971649" cy="436938"/>
            <a:chOff x="3481113" y="1912733"/>
            <a:chExt cx="3250429" cy="56593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481113" y="1912733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612988" y="2014268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232738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852489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457375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091991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4827" y="4056779"/>
            <a:ext cx="2971649" cy="436938"/>
            <a:chOff x="4269052" y="2097559"/>
            <a:chExt cx="2431915" cy="4669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7270" y="3099702"/>
            <a:ext cx="1806765" cy="436938"/>
            <a:chOff x="4118196" y="3509445"/>
            <a:chExt cx="1976263" cy="565930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118196" y="3509445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286911" y="361697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76979" y="3616209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467048" y="361620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3" name="直接箭头连接符 22"/>
          <p:cNvCxnSpPr>
            <a:stCxn id="13" idx="0"/>
            <a:endCxn id="20" idx="4"/>
          </p:cNvCxnSpPr>
          <p:nvPr/>
        </p:nvCxnSpPr>
        <p:spPr bwMode="auto">
          <a:xfrm flipV="1">
            <a:off x="785861" y="3453621"/>
            <a:ext cx="616124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  <a:endCxn id="20" idx="4"/>
          </p:cNvCxnSpPr>
          <p:nvPr/>
        </p:nvCxnSpPr>
        <p:spPr bwMode="auto">
          <a:xfrm flipV="1">
            <a:off x="1352457" y="3453621"/>
            <a:ext cx="49528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20" idx="4"/>
          </p:cNvCxnSpPr>
          <p:nvPr/>
        </p:nvCxnSpPr>
        <p:spPr bwMode="auto">
          <a:xfrm flipH="1" flipV="1">
            <a:off x="1401985" y="3453621"/>
            <a:ext cx="517069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0" idx="4"/>
          </p:cNvCxnSpPr>
          <p:nvPr/>
        </p:nvCxnSpPr>
        <p:spPr bwMode="auto">
          <a:xfrm flipH="1" flipV="1">
            <a:off x="1401985" y="3453621"/>
            <a:ext cx="1070075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0"/>
            <a:endCxn id="20" idx="4"/>
          </p:cNvCxnSpPr>
          <p:nvPr/>
        </p:nvCxnSpPr>
        <p:spPr bwMode="auto">
          <a:xfrm flipH="1" flipV="1">
            <a:off x="1401985" y="3453621"/>
            <a:ext cx="1650263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0"/>
            <a:endCxn id="6" idx="4"/>
          </p:cNvCxnSpPr>
          <p:nvPr/>
        </p:nvCxnSpPr>
        <p:spPr bwMode="auto">
          <a:xfrm flipH="1" flipV="1">
            <a:off x="785861" y="2549769"/>
            <a:ext cx="616124" cy="63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  <a:endCxn id="6" idx="4"/>
          </p:cNvCxnSpPr>
          <p:nvPr/>
        </p:nvCxnSpPr>
        <p:spPr bwMode="auto">
          <a:xfrm flipH="1" flipV="1">
            <a:off x="785861" y="2549769"/>
            <a:ext cx="115558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  <a:endCxn id="6" idx="4"/>
          </p:cNvCxnSpPr>
          <p:nvPr/>
        </p:nvCxnSpPr>
        <p:spPr bwMode="auto">
          <a:xfrm flipH="1" flipV="1">
            <a:off x="785861" y="2549769"/>
            <a:ext cx="169504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1" idx="4"/>
            <a:endCxn id="20" idx="4"/>
          </p:cNvCxnSpPr>
          <p:nvPr/>
        </p:nvCxnSpPr>
        <p:spPr bwMode="auto">
          <a:xfrm rot="5400000">
            <a:off x="1671420" y="3183597"/>
            <a:ext cx="589" cy="539460"/>
          </a:xfrm>
          <a:prstGeom prst="curvedConnector3">
            <a:avLst>
              <a:gd name="adj1" fmla="val 30060682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4"/>
            <a:endCxn id="20" idx="4"/>
          </p:cNvCxnSpPr>
          <p:nvPr/>
        </p:nvCxnSpPr>
        <p:spPr bwMode="auto">
          <a:xfrm rot="5400000">
            <a:off x="1941150" y="2913867"/>
            <a:ext cx="590" cy="1078920"/>
          </a:xfrm>
          <a:prstGeom prst="curvedConnector3">
            <a:avLst>
              <a:gd name="adj1" fmla="val 3002146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0" idx="0"/>
            <a:endCxn id="20" idx="2"/>
          </p:cNvCxnSpPr>
          <p:nvPr/>
        </p:nvCxnSpPr>
        <p:spPr bwMode="auto">
          <a:xfrm rot="16200000" flipH="1" flipV="1">
            <a:off x="1254025" y="3170211"/>
            <a:ext cx="135451" cy="160470"/>
          </a:xfrm>
          <a:prstGeom prst="curvedConnector4">
            <a:avLst>
              <a:gd name="adj1" fmla="val -130302"/>
              <a:gd name="adj2" fmla="val 230239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 bwMode="auto">
          <a:xfrm>
            <a:off x="576835" y="3208989"/>
            <a:ext cx="320940" cy="2709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1" name="直接箭头连接符 40"/>
          <p:cNvCxnSpPr>
            <a:endCxn id="6" idx="4"/>
          </p:cNvCxnSpPr>
          <p:nvPr/>
        </p:nvCxnSpPr>
        <p:spPr bwMode="auto">
          <a:xfrm flipV="1">
            <a:off x="768013" y="2549769"/>
            <a:ext cx="17848" cy="6679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gray">
          <a:xfrm>
            <a:off x="504827" y="3212087"/>
            <a:ext cx="4967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endCxn id="7" idx="4"/>
          </p:cNvCxnSpPr>
          <p:nvPr/>
        </p:nvCxnSpPr>
        <p:spPr bwMode="auto">
          <a:xfrm flipV="1">
            <a:off x="812997" y="2549769"/>
            <a:ext cx="539460" cy="659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0"/>
            <a:endCxn id="8" idx="4"/>
          </p:cNvCxnSpPr>
          <p:nvPr/>
        </p:nvCxnSpPr>
        <p:spPr bwMode="auto">
          <a:xfrm flipV="1">
            <a:off x="753226" y="2549769"/>
            <a:ext cx="1165828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0"/>
          </p:cNvCxnSpPr>
          <p:nvPr/>
        </p:nvCxnSpPr>
        <p:spPr bwMode="auto">
          <a:xfrm flipV="1">
            <a:off x="753226" y="2549769"/>
            <a:ext cx="1754815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0"/>
            <a:endCxn id="10" idx="4"/>
          </p:cNvCxnSpPr>
          <p:nvPr/>
        </p:nvCxnSpPr>
        <p:spPr bwMode="auto">
          <a:xfrm flipV="1">
            <a:off x="753226" y="2549769"/>
            <a:ext cx="2299021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5" grpId="0"/>
      <p:bldP spid="36" grpId="0"/>
      <p:bldP spid="37" grpId="0"/>
      <p:bldP spid="38" grpId="0"/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228477"/>
                <a:ext cx="5388427" cy="628762"/>
              </a:xfrm>
            </p:spPr>
            <p:txBody>
              <a:bodyPr/>
              <a:lstStyle/>
              <a:p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求偏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待修改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228477"/>
                <a:ext cx="5388427" cy="628762"/>
              </a:xfrm>
              <a:blipFill rotWithShape="0">
                <a:blip r:embed="rId3"/>
                <a:stretch>
                  <a:fillRect l="-2941" t="-5769" b="-29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𝒆𝒙𝒑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𝒏𝒆𝒕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  <a:blipFill rotWithShape="0">
                <a:blip r:embed="rId4"/>
                <a:stretch>
                  <a:fillRect b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𝒏𝒆𝒕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228477"/>
                <a:ext cx="5388427" cy="628762"/>
              </a:xfrm>
            </p:spPr>
            <p:txBody>
              <a:bodyPr/>
              <a:lstStyle/>
              <a:p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求偏</a:t>
                </a:r>
                <a:r>
                  <a:rPr lang="zh-CN" altLang="en-US" dirty="0" smtClean="0"/>
                  <a:t>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待修改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228477"/>
                <a:ext cx="5388427" cy="628762"/>
              </a:xfrm>
              <a:blipFill rotWithShape="0">
                <a:blip r:embed="rId3"/>
                <a:stretch>
                  <a:fillRect l="-2941" t="-5769" b="-29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1"/>
              <p:cNvSpPr txBox="1">
                <a:spLocks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265430" indent="-2654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微软雅黑" pitchFamily="34" charset="-122"/>
                  </a:defRPr>
                </a:lvl1pPr>
                <a:lvl2pPr marL="467995" indent="-2146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微软雅黑" pitchFamily="34" charset="-122"/>
                  <a:buChar char="◆"/>
                  <a:defRPr sz="18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8572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•"/>
                  <a:defRPr sz="16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2001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–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15430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»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18859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𝒏𝒆𝒕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endParaRPr lang="zh-CN" altLang="en-US" kern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altLang="zh-CN" b="1" i="1" dirty="0" err="1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Vecterized</a:t>
                </a:r>
                <a:r>
                  <a:rPr lang="zh-CN" altLang="en-US" b="1" i="1" dirty="0" smtClean="0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：</a:t>
                </a:r>
                <a:endParaRPr lang="en-US" altLang="zh-CN" b="1" i="1" dirty="0" smtClean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𝒏𝒆𝒕</m:t>
                              </m:r>
                            </m:e>
                            <m:sub/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𝒚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𝜹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blipFill rotWithShape="0">
                <a:blip r:embed="rId8"/>
                <a:stretch>
                  <a:fillRect l="-1807" t="-23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1" grpId="0" build="p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的偏导数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endParaRPr lang="en-US" altLang="zh-CN" sz="1600" b="1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0" hangingPunct="0"/>
                <a:endParaRPr lang="en-US" altLang="zh-CN" sz="1600" b="1" i="1" dirty="0" smtClean="0"/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1168392" y="3522580"/>
            <a:ext cx="1309862" cy="408462"/>
            <a:chOff x="926242" y="2694669"/>
            <a:chExt cx="1309862" cy="40846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9" name="直接箭头连接符 38"/>
          <p:cNvCxnSpPr>
            <a:stCxn id="22" idx="4"/>
            <a:endCxn id="35" idx="0"/>
          </p:cNvCxnSpPr>
          <p:nvPr/>
        </p:nvCxnSpPr>
        <p:spPr bwMode="auto">
          <a:xfrm>
            <a:off x="833276" y="2786614"/>
            <a:ext cx="563277" cy="8135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6" idx="0"/>
          </p:cNvCxnSpPr>
          <p:nvPr/>
        </p:nvCxnSpPr>
        <p:spPr bwMode="auto">
          <a:xfrm>
            <a:off x="795446" y="2751134"/>
            <a:ext cx="992202" cy="8485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37" idx="0"/>
          </p:cNvCxnSpPr>
          <p:nvPr/>
        </p:nvCxnSpPr>
        <p:spPr bwMode="auto">
          <a:xfrm>
            <a:off x="833276" y="2786614"/>
            <a:ext cx="1345469" cy="813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01380" y="2433785"/>
            <a:ext cx="2452063" cy="441361"/>
            <a:chOff x="359230" y="1605874"/>
            <a:chExt cx="2452063" cy="441361"/>
          </a:xfrm>
        </p:grpSpPr>
        <p:grpSp>
          <p:nvGrpSpPr>
            <p:cNvPr id="18" name="组合 17"/>
            <p:cNvGrpSpPr/>
            <p:nvPr/>
          </p:nvGrpSpPr>
          <p:grpSpPr>
            <a:xfrm>
              <a:off x="359230" y="1605874"/>
              <a:ext cx="2452063" cy="441361"/>
              <a:chOff x="359231" y="1854367"/>
              <a:chExt cx="3250429" cy="56593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59231" y="1854367"/>
                <a:ext cx="3250429" cy="565930"/>
                <a:chOff x="359231" y="1854367"/>
                <a:chExt cx="3250429" cy="565930"/>
              </a:xfrm>
            </p:grpSpPr>
            <p:sp>
              <p:nvSpPr>
                <p:cNvPr id="21" name="圆角矩形 20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 bwMode="gray">
              <a:xfrm>
                <a:off x="470448" y="1953507"/>
                <a:ext cx="2920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1798320" y="1650251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6" name="直接箭头连接符 45"/>
          <p:cNvCxnSpPr>
            <a:stCxn id="44" idx="2"/>
            <a:endCxn id="35" idx="0"/>
          </p:cNvCxnSpPr>
          <p:nvPr/>
        </p:nvCxnSpPr>
        <p:spPr bwMode="auto">
          <a:xfrm flipH="1">
            <a:off x="1396553" y="2785939"/>
            <a:ext cx="824415" cy="8142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6" idx="0"/>
          </p:cNvCxnSpPr>
          <p:nvPr/>
        </p:nvCxnSpPr>
        <p:spPr bwMode="auto">
          <a:xfrm flipH="1">
            <a:off x="1787648" y="2811479"/>
            <a:ext cx="406715" cy="7881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37" idx="0"/>
          </p:cNvCxnSpPr>
          <p:nvPr/>
        </p:nvCxnSpPr>
        <p:spPr bwMode="auto">
          <a:xfrm flipH="1">
            <a:off x="2178745" y="2785939"/>
            <a:ext cx="42223" cy="813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 hidden="1"/>
          <p:cNvSpPr txBox="1"/>
          <p:nvPr/>
        </p:nvSpPr>
        <p:spPr bwMode="gray">
          <a:xfrm>
            <a:off x="1952213" y="1188904"/>
            <a:ext cx="4497129" cy="91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/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  <m:r>
                    <a:rPr lang="zh-CN" altLang="en-US" sz="1600" dirty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微软雅黑" pitchFamily="34" charset="-122"/>
                    </a:rPr>
                    <m:t> 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𝑽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﷯+…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 bwMode="gray">
          <a:xfrm>
            <a:off x="5988253" y="5362283"/>
            <a:ext cx="2610908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e>
                  </m:d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∗</m:t>
                  </m:r>
                  <m:sSup>
                    <m:sSup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e>
                    <m:sup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sup>
                  </m:sSup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𝒕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lang="en-US" altLang="zh-CN" dirty="0">
              <a:solidFill>
                <a:srgbClr val="FF0000"/>
              </a:solidFill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1900744" y="4125178"/>
            <a:ext cx="4842159" cy="11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𝒔</m:t>
                    </m:r>
                  </m:e>
                  <m: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</m:sub>
                </m:sSub>
                <m:r>
                  <a:rPr lang="en-US" altLang="zh-CN" sz="2400" b="1" i="1">
                    <a:latin typeface="Cambria Math" panose="02040503050406030204" pitchFamily="18" charset="0"/>
                  </a:rPr>
                  <m:t>(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𝒕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               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1" i="1" smtClean="0">
                    <a:latin typeface="Cambria Math" panose="02040503050406030204" pitchFamily="18" charset="0"/>
                  </a:rPr>
                  <m:t>𝟎</m:t>
                </m:r>
              </m:oMath>
            </a14:m>
            <a:endParaRPr lang="en-US" altLang="zh-CN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0" hangingPunct="0">
              <a:buFontTx/>
              <a:buNone/>
            </a:pP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1668064" y="3539775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401466" y="1214319"/>
            <a:ext cx="4348050" cy="68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 build="p"/>
      <p:bldP spid="2" grpId="0"/>
      <p:bldP spid="5" grpId="0"/>
      <p:bldP spid="7" grpId="0"/>
      <p:bldP spid="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求偏导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</a:t>
            </a:r>
            <a:r>
              <a:rPr lang="en-US" altLang="zh-CN" b="0" dirty="0" smtClean="0"/>
              <a:t>raditional Neural Network</a:t>
            </a:r>
          </a:p>
          <a:p>
            <a:pPr lvl="1"/>
            <a:r>
              <a:rPr lang="en-US" altLang="zh-CN" dirty="0" smtClean="0"/>
              <a:t>Shortcoming: </a:t>
            </a:r>
            <a:r>
              <a:rPr lang="en-US" altLang="zh-CN" b="0" dirty="0" smtClean="0"/>
              <a:t>all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smtClean="0"/>
              <a:t>Example: predict </a:t>
            </a:r>
            <a:r>
              <a:rPr lang="en-US" altLang="zh-CN" dirty="0"/>
              <a:t>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（缺少前馈神经网络的图）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 bwMode="gray">
          <a:xfrm>
            <a:off x="2068286" y="5085116"/>
            <a:ext cx="47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270170" y="5088091"/>
            <a:ext cx="59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内容占位符 97"/>
          <p:cNvPicPr>
            <a:picLocks noChangeAspect="1"/>
          </p:cNvPicPr>
          <p:nvPr/>
        </p:nvPicPr>
        <p:blipFill rotWithShape="1">
          <a:blip r:embed="rId2"/>
          <a:srcRect r="79510" b="22992"/>
          <a:stretch/>
        </p:blipFill>
        <p:spPr bwMode="auto">
          <a:xfrm>
            <a:off x="5910570" y="1605977"/>
            <a:ext cx="1617431" cy="315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23433" b="22657"/>
          <a:stretch/>
        </p:blipFill>
        <p:spPr>
          <a:xfrm>
            <a:off x="1909164" y="1605977"/>
            <a:ext cx="1034142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skip</a:t>
            </a:r>
            <a:r>
              <a:rPr lang="en-US" altLang="zh-CN" dirty="0" smtClean="0"/>
              <a:t>) Output </a:t>
            </a:r>
            <a:r>
              <a:rPr lang="en-US" altLang="zh-CN" dirty="0" smtClean="0"/>
              <a:t>may </a:t>
            </a:r>
            <a:r>
              <a:rPr lang="en-US" altLang="zh-CN" dirty="0"/>
              <a:t>not be </a:t>
            </a:r>
            <a:r>
              <a:rPr lang="en-US" altLang="zh-CN" dirty="0" smtClean="0"/>
              <a:t>necessary.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Generating Text</a:t>
            </a:r>
          </a:p>
          <a:p>
            <a:pPr lvl="1"/>
            <a:r>
              <a:rPr lang="en-US" altLang="zh-CN" dirty="0" smtClean="0"/>
              <a:t>Example: Given </a:t>
            </a:r>
            <a:r>
              <a:rPr lang="en-US" altLang="zh-CN" dirty="0"/>
              <a:t>a sequence of words we want to predict the probability of each word given the previous words. </a:t>
            </a:r>
          </a:p>
          <a:p>
            <a:r>
              <a:rPr lang="en-US" altLang="zh-CN" dirty="0" smtClean="0"/>
              <a:t>Machine Translation</a:t>
            </a:r>
            <a:endParaRPr lang="en-US" altLang="zh-CN" dirty="0"/>
          </a:p>
          <a:p>
            <a:pPr lvl="1"/>
            <a:r>
              <a:rPr lang="en-US" altLang="zh-CN" dirty="0"/>
              <a:t>Example </a:t>
            </a:r>
            <a:r>
              <a:rPr lang="en-US" altLang="zh-CN" dirty="0" smtClean="0"/>
              <a:t>: German -&gt;  English</a:t>
            </a:r>
            <a:endParaRPr lang="en-US" altLang="zh-CN" dirty="0"/>
          </a:p>
          <a:p>
            <a:r>
              <a:rPr lang="en-US" altLang="zh-CN" dirty="0" smtClean="0"/>
              <a:t>Speech Recognition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882" name="Picture 2" descr="RNN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40" y="3359475"/>
            <a:ext cx="5287710" cy="2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Generating Image Descriptions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6" name="Picture 2" descr="Deep Visual-Semantic Alignments for Generating Image Descri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" y="2365263"/>
            <a:ext cx="8328942" cy="2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221239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 bwMode="gray">
          <a:xfrm>
            <a:off x="5294941" y="6055127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t=1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144404" y="6087493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t=2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7069827" y="6104335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t=3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7958347" y="605512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t=4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Gradient Descent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BP </a:t>
            </a:r>
            <a:r>
              <a:rPr lang="en-US" altLang="zh-CN" dirty="0" smtClean="0"/>
              <a:t>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RNN</a:t>
            </a:r>
          </a:p>
          <a:p>
            <a:pPr lvl="1"/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 (BPTT)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RNN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97257"/>
              </p:ext>
            </p:extLst>
          </p:nvPr>
        </p:nvGraphicFramePr>
        <p:xfrm>
          <a:off x="728663" y="1774825"/>
          <a:ext cx="2520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3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774825"/>
                        <a:ext cx="25209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23327"/>
              </p:ext>
            </p:extLst>
          </p:nvPr>
        </p:nvGraphicFramePr>
        <p:xfrm>
          <a:off x="869912" y="2649026"/>
          <a:ext cx="2049231" cy="80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4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12" y="2649026"/>
                        <a:ext cx="2049231" cy="80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416</Words>
  <Application>Microsoft Office PowerPoint</Application>
  <PresentationFormat>全屏显示(4:3)</PresentationFormat>
  <Paragraphs>141</Paragraphs>
  <Slides>19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ＭＳ Ｐゴシック</vt:lpstr>
      <vt:lpstr>Segoe</vt:lpstr>
      <vt:lpstr>Segoe Semibold</vt:lpstr>
      <vt:lpstr>宋体</vt:lpstr>
      <vt:lpstr>微软雅黑</vt:lpstr>
      <vt:lpstr>Calibri</vt:lpstr>
      <vt:lpstr>Cambria Math</vt:lpstr>
      <vt:lpstr>Wingdings</vt:lpstr>
      <vt:lpstr>主题1</vt:lpstr>
      <vt:lpstr>MathType 6.0 Equation</vt:lpstr>
      <vt:lpstr>Equation</vt:lpstr>
      <vt:lpstr>RNN &amp; BPTT </vt:lpstr>
      <vt:lpstr>RNN</vt:lpstr>
      <vt:lpstr>RNN和NN</vt:lpstr>
      <vt:lpstr>PowerPoint 演示文稿</vt:lpstr>
      <vt:lpstr>PowerPoint 演示文稿</vt:lpstr>
      <vt:lpstr>Applications</vt:lpstr>
      <vt:lpstr>PowerPoint 演示文稿</vt:lpstr>
      <vt:lpstr>Applications </vt:lpstr>
      <vt:lpstr>Training RNN</vt:lpstr>
      <vt:lpstr>Training RNN</vt:lpstr>
      <vt:lpstr>Formulas</vt:lpstr>
      <vt:lpstr>PowerPoint 演示文稿</vt:lpstr>
      <vt:lpstr>PowerPoint 演示文稿</vt:lpstr>
      <vt:lpstr>V,W,U的梯度</vt:lpstr>
      <vt:lpstr>E对〖net〗_k^O (t)求偏导(待修改)</vt:lpstr>
      <vt:lpstr>E对〖net〗_k^O (t)求偏导(待修改)</vt:lpstr>
      <vt:lpstr>E对V的偏导数</vt:lpstr>
      <vt:lpstr>E对W求偏导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B907-LGH</cp:lastModifiedBy>
  <cp:revision>715</cp:revision>
  <dcterms:created xsi:type="dcterms:W3CDTF">2015-03-19T00:40:00Z</dcterms:created>
  <dcterms:modified xsi:type="dcterms:W3CDTF">2016-06-08T03:16:31Z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