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3" r:id="rId2"/>
    <p:sldId id="257" r:id="rId3"/>
    <p:sldId id="335" r:id="rId4"/>
    <p:sldId id="334" r:id="rId5"/>
    <p:sldId id="304" r:id="rId6"/>
    <p:sldId id="305" r:id="rId7"/>
    <p:sldId id="306" r:id="rId8"/>
    <p:sldId id="308" r:id="rId9"/>
    <p:sldId id="310" r:id="rId10"/>
    <p:sldId id="307" r:id="rId11"/>
    <p:sldId id="311" r:id="rId12"/>
    <p:sldId id="333" r:id="rId13"/>
    <p:sldId id="314" r:id="rId14"/>
    <p:sldId id="317" r:id="rId15"/>
    <p:sldId id="330" r:id="rId16"/>
    <p:sldId id="316" r:id="rId17"/>
    <p:sldId id="318" r:id="rId18"/>
    <p:sldId id="315" r:id="rId19"/>
    <p:sldId id="319" r:id="rId20"/>
    <p:sldId id="313" r:id="rId21"/>
    <p:sldId id="331" r:id="rId22"/>
    <p:sldId id="320" r:id="rId23"/>
    <p:sldId id="321" r:id="rId24"/>
    <p:sldId id="312" r:id="rId25"/>
    <p:sldId id="325" r:id="rId26"/>
    <p:sldId id="324" r:id="rId27"/>
    <p:sldId id="322" r:id="rId28"/>
    <p:sldId id="332" r:id="rId29"/>
    <p:sldId id="326" r:id="rId30"/>
    <p:sldId id="327" r:id="rId31"/>
    <p:sldId id="328" r:id="rId32"/>
    <p:sldId id="329" r:id="rId33"/>
    <p:sldId id="293" r:id="rId34"/>
    <p:sldId id="27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2015/12/5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00747"/>
            <a:ext cx="6681019" cy="2123658"/>
          </a:xfrm>
        </p:spPr>
        <p:txBody>
          <a:bodyPr/>
          <a:lstStyle/>
          <a:p>
            <a:pPr algn="ctr"/>
            <a:r>
              <a:rPr lang="zh-CN" altLang="en-US" sz="4400" dirty="0" smtClean="0"/>
              <a:t>基于统计和规则混合策略的维吾尔人名识别研究</a:t>
            </a:r>
            <a:endParaRPr lang="zh-CN" altLang="en-US" sz="4400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486400" y="4748981"/>
            <a:ext cx="32151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zh-CN" altLang="en-US" sz="2400" dirty="0" smtClean="0"/>
              <a:t>林广和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2015-12-04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ransition advTm="24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系统流程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2543"/>
            <a:ext cx="9144000" cy="42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79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关键技术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候选人名的提取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特征提取和规则施加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消除歧义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787" y="1533833"/>
            <a:ext cx="3959845" cy="479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8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基本思路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首先用边界模板对候选人名定界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然后利用局部统计量和一些识别规则对候选人名进行纠正。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算法的一些定义、说明及所需资源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 </a:t>
            </a:r>
            <a:r>
              <a:rPr lang="zh-CN" altLang="en-US" sz="2000" dirty="0" smtClean="0"/>
              <a:t>四条假设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边界模板和统计量的定义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人名识别所需资源及其提取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19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算法的四条假设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维人名字一般不超过三个单词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长度超过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的字符串若有一次为人名，则全文出现位置都为人名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单词最小长度为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Eli</a:t>
            </a:r>
            <a:r>
              <a:rPr lang="zh-CN" altLang="en-US" sz="2000" dirty="0" smtClean="0"/>
              <a:t>（艾力）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以单词为最小统计单位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4341" y="3005905"/>
            <a:ext cx="3287495" cy="304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sz="2150" b="1" dirty="0" smtClean="0">
                <a:solidFill>
                  <a:schemeClr val="tx1"/>
                </a:solidFill>
              </a:rPr>
              <a:t>边界模板和统计量的定义</a:t>
            </a:r>
            <a:endParaRPr lang="en-US" altLang="zh-CN" sz="21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单词序列 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PW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/W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右边界 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人名边界模板为四元组</a:t>
            </a:r>
            <a:r>
              <a:rPr lang="en-US" altLang="zh-CN" sz="2000" dirty="0" smtClean="0"/>
              <a:t>q={W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LB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RB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，边界频度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2000" dirty="0" smtClean="0"/>
              <a:t>Flocal(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l-GR" altLang="zh-CN" sz="2000" dirty="0" smtClean="0"/>
              <a:t>β</a:t>
            </a:r>
            <a:r>
              <a:rPr lang="zh-CN" altLang="en-US" sz="2000" dirty="0" smtClean="0"/>
              <a:t>的局部统计量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</a:t>
            </a:r>
            <a:r>
              <a:rPr lang="el-GR" altLang="zh-CN" sz="2000" dirty="0" smtClean="0"/>
              <a:t>γ=</a:t>
            </a:r>
            <a:r>
              <a:rPr lang="en-US" altLang="zh-CN" sz="2000" dirty="0" smtClean="0"/>
              <a:t>c+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c </a:t>
            </a:r>
            <a:r>
              <a:rPr lang="zh-CN" altLang="en-US" sz="2000" dirty="0" smtClean="0"/>
              <a:t>为本名，</a:t>
            </a:r>
            <a:r>
              <a:rPr lang="el-GR" altLang="zh-CN" sz="2000" dirty="0" smtClean="0"/>
              <a:t> |γ|&lt;=3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则所有出现</a:t>
            </a:r>
            <a:r>
              <a:rPr lang="el-GR" altLang="zh-CN" sz="2000" dirty="0" smtClean="0"/>
              <a:t>γ</a:t>
            </a:r>
            <a:r>
              <a:rPr lang="zh-CN" altLang="en-US" sz="2000" dirty="0" smtClean="0"/>
              <a:t>的地方都为人名；</a:t>
            </a:r>
            <a:r>
              <a:rPr lang="en-US" altLang="zh-CN" sz="2000" dirty="0" smtClean="0"/>
              <a:t> |c|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|</a:t>
            </a:r>
            <a:r>
              <a:rPr lang="el-GR" altLang="zh-CN" sz="2000" dirty="0" smtClean="0"/>
              <a:t>σ</a:t>
            </a:r>
            <a:r>
              <a:rPr lang="en-US" altLang="zh-CN" sz="2000" dirty="0" smtClean="0"/>
              <a:t>|=2</a:t>
            </a:r>
            <a:r>
              <a:rPr lang="zh-CN" altLang="en-US" sz="2000" dirty="0" smtClean="0"/>
              <a:t>，出现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或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的地方都是人名（扩散操作）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754" y="2389239"/>
            <a:ext cx="6902245" cy="82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186295"/>
            <a:ext cx="8258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  <a:endParaRPr lang="zh-CN" altLang="en-US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67" y="1903157"/>
            <a:ext cx="8123427" cy="413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906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人名识别所需资源及其提取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统计 边界频度 边界模板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语料中维吾尔人名和左右边界的结构大概三种：</a:t>
            </a:r>
            <a:endParaRPr lang="en-US" altLang="zh-CN" sz="200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右边界（见实例）</a:t>
            </a:r>
            <a:endParaRPr lang="en-US" altLang="zh-CN" sz="185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如 </a:t>
            </a: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qildi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700" dirty="0" smtClean="0"/>
              <a:t>（记者）：</a:t>
            </a:r>
            <a:r>
              <a:rPr lang="zh-CN" altLang="en-US" sz="1700" dirty="0" smtClean="0">
                <a:solidFill>
                  <a:srgbClr val="92D050"/>
                </a:solidFill>
              </a:rPr>
              <a:t>左边界</a:t>
            </a:r>
            <a:endParaRPr lang="en-US" altLang="zh-CN" sz="17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70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700" dirty="0" smtClean="0"/>
              <a:t>（迪力夏提</a:t>
            </a:r>
            <a:r>
              <a:rPr lang="en-US" altLang="zh-CN" sz="1700" dirty="0" smtClean="0"/>
              <a:t>·</a:t>
            </a:r>
            <a:r>
              <a:rPr lang="zh-CN" altLang="en-US" sz="1700" dirty="0" smtClean="0"/>
              <a:t>巴拉提）：</a:t>
            </a:r>
            <a:r>
              <a:rPr lang="zh-CN" altLang="en-US" sz="1700" dirty="0" smtClean="0">
                <a:solidFill>
                  <a:srgbClr val="FF0000"/>
                </a:solidFill>
              </a:rPr>
              <a:t>人名</a:t>
            </a:r>
            <a:endParaRPr lang="en-US" altLang="zh-CN" sz="1700" dirty="0" smtClean="0">
              <a:solidFill>
                <a:srgbClr val="FF0000"/>
              </a:solidFill>
            </a:endParaRPr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700" dirty="0" smtClean="0">
                <a:solidFill>
                  <a:srgbClr val="00B0F0"/>
                </a:solidFill>
              </a:rPr>
              <a:t> </a:t>
            </a:r>
            <a:r>
              <a:rPr lang="en-US" altLang="zh-CN" sz="170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700" dirty="0" smtClean="0"/>
              <a:t>（报道）：</a:t>
            </a:r>
            <a:r>
              <a:rPr lang="zh-CN" altLang="en-US" sz="1700" dirty="0" smtClean="0">
                <a:solidFill>
                  <a:srgbClr val="00B0F0"/>
                </a:solidFill>
              </a:rPr>
              <a:t>右边界</a:t>
            </a:r>
            <a:endParaRPr lang="zh-CN" altLang="en-US" sz="170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81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左边界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人名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右边界（例）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None/>
            </a:pP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>
                <a:solidFill>
                  <a:srgbClr val="00B0F0"/>
                </a:solidFill>
              </a:rPr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qildi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850" dirty="0" smtClean="0"/>
              <a:t>（记者）：</a:t>
            </a:r>
            <a:r>
              <a:rPr lang="zh-CN" altLang="en-US" sz="1850" dirty="0" smtClean="0">
                <a:solidFill>
                  <a:srgbClr val="92D050"/>
                </a:solidFill>
              </a:rPr>
              <a:t>左边界</a:t>
            </a:r>
            <a:r>
              <a:rPr lang="zh-CN" altLang="en-US" sz="1850" dirty="0" smtClean="0"/>
              <a:t>，</a:t>
            </a:r>
            <a:endParaRPr lang="en-US" altLang="zh-CN" sz="185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85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850" dirty="0" smtClean="0"/>
              <a:t>（迪力夏提</a:t>
            </a:r>
            <a:r>
              <a:rPr lang="en-US" altLang="zh-CN" sz="1850" dirty="0" smtClean="0"/>
              <a:t>·</a:t>
            </a:r>
            <a:r>
              <a:rPr lang="zh-CN" altLang="en-US" sz="1850" dirty="0" smtClean="0"/>
              <a:t>巴拉提）：</a:t>
            </a:r>
            <a:r>
              <a:rPr lang="zh-CN" altLang="en-US" sz="1850" dirty="0" smtClean="0">
                <a:solidFill>
                  <a:srgbClr val="FF0000"/>
                </a:solidFill>
              </a:rPr>
              <a:t>人名</a:t>
            </a:r>
            <a:endParaRPr lang="en-US" altLang="zh-CN" sz="1850" dirty="0" smtClean="0">
              <a:solidFill>
                <a:srgbClr val="FF0000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850" dirty="0" smtClean="0">
                <a:solidFill>
                  <a:srgbClr val="00B0F0"/>
                </a:solidFill>
              </a:rPr>
              <a:t> </a:t>
            </a:r>
            <a:r>
              <a:rPr lang="en-US" altLang="zh-CN" sz="185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850" dirty="0" smtClean="0"/>
              <a:t>（报道）：</a:t>
            </a:r>
            <a:r>
              <a:rPr lang="zh-CN" altLang="en-US" sz="1850" dirty="0" smtClean="0">
                <a:solidFill>
                  <a:srgbClr val="00B0F0"/>
                </a:solidFill>
              </a:rPr>
              <a:t>右边界</a:t>
            </a:r>
            <a:r>
              <a:rPr lang="zh-CN" altLang="en-US" sz="1850" dirty="0" smtClean="0"/>
              <a:t>。 </a:t>
            </a:r>
          </a:p>
          <a:p>
            <a:pPr marL="253603" lvl="1" indent="0">
              <a:buFont typeface="Wingdings" pitchFamily="2" charset="2"/>
              <a:buChar char="l"/>
            </a:pPr>
            <a:endParaRPr lang="en-US" altLang="zh-CN" sz="2000" dirty="0" smtClean="0"/>
          </a:p>
          <a:p>
            <a:pPr lvl="3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4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流程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44" y="1863520"/>
            <a:ext cx="8529312" cy="368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88" y="1839402"/>
            <a:ext cx="7699733" cy="433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19" y="1756441"/>
            <a:ext cx="80581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819275"/>
            <a:ext cx="8067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823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分析人名和上下文的规律性信息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总结人名的特征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提取相应的识别规则</a:t>
            </a:r>
          </a:p>
          <a:p>
            <a:pPr lvl="2"/>
            <a:r>
              <a:rPr lang="zh-CN" altLang="en-US" sz="2000" dirty="0" smtClean="0"/>
              <a:t>特征与识别规则的合理使用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404" y="3111909"/>
            <a:ext cx="4363719" cy="308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278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维吾尔人名的特征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假设，可能作为候选人名的单词为 </a:t>
            </a:r>
            <a:r>
              <a:rPr lang="en-US" altLang="zh-CN" sz="2000" dirty="0" smtClean="0"/>
              <a:t>PWC</a:t>
            </a:r>
            <a:r>
              <a:rPr lang="zh-CN" altLang="en-US" sz="2000" dirty="0" smtClean="0"/>
              <a:t>，它是通过候选人名提取过程提取出来的，并且 </a:t>
            </a:r>
            <a:r>
              <a:rPr lang="en-US" altLang="zh-CN" sz="2000" dirty="0" err="1" smtClean="0"/>
              <a:t>PWC∈context</a:t>
            </a:r>
            <a:r>
              <a:rPr lang="zh-CN" altLang="en-US" sz="2000" dirty="0" smtClean="0"/>
              <a:t>，其中 </a:t>
            </a:r>
            <a:r>
              <a:rPr lang="en-US" altLang="zh-CN" sz="2000" dirty="0" smtClean="0"/>
              <a:t>context </a:t>
            </a:r>
            <a:r>
              <a:rPr lang="zh-CN" altLang="en-US" sz="2000" dirty="0" smtClean="0"/>
              <a:t>为包含 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的文本。根据维吾尔人名自身的特点，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的内部具有一定的特征，归纳如下：</a:t>
            </a:r>
            <a:endParaRPr lang="en-US" altLang="zh-CN" sz="2000" dirty="0" smtClean="0"/>
          </a:p>
          <a:p>
            <a:pPr lvl="3"/>
            <a:r>
              <a:rPr lang="zh-CN" altLang="en-US" sz="1850" dirty="0" smtClean="0"/>
              <a:t>著名人物词典特征 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普通人名特征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词缀特征</a:t>
            </a:r>
            <a:endParaRPr lang="en-US" altLang="zh-CN" sz="1850" dirty="0" smtClean="0"/>
          </a:p>
          <a:p>
            <a:pPr lvl="4"/>
            <a:r>
              <a:rPr lang="zh-CN" altLang="en-US" sz="1850" dirty="0" smtClean="0">
                <a:solidFill>
                  <a:srgbClr val="FF0000"/>
                </a:solidFill>
              </a:rPr>
              <a:t>古力</a:t>
            </a:r>
            <a:r>
              <a:rPr lang="zh-CN" altLang="en-US" sz="1850" dirty="0" smtClean="0"/>
              <a:t>娜扎（</a:t>
            </a:r>
            <a:r>
              <a:rPr lang="en-US" sz="1850" dirty="0" err="1" smtClean="0">
                <a:solidFill>
                  <a:srgbClr val="FF0000"/>
                </a:solidFill>
              </a:rPr>
              <a:t>Gul</a:t>
            </a:r>
            <a:r>
              <a:rPr lang="en-US" sz="1850" dirty="0" err="1" smtClean="0"/>
              <a:t>nazar</a:t>
            </a:r>
            <a:r>
              <a:rPr lang="en-US" sz="1850" dirty="0" smtClean="0"/>
              <a:t>） </a:t>
            </a:r>
            <a:endParaRPr lang="zh-CN" altLang="en-US" sz="1850" dirty="0" smtClean="0"/>
          </a:p>
          <a:p>
            <a:pPr lvl="3"/>
            <a:r>
              <a:rPr lang="zh-CN" altLang="en-US" sz="1850" dirty="0" smtClean="0"/>
              <a:t>长度特征：</a:t>
            </a:r>
            <a:r>
              <a:rPr lang="en-US" altLang="zh-CN" sz="1700" dirty="0" smtClean="0"/>
              <a:t>[3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20] 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识别规则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）分析人名和上下文的规律性信息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）总结人名的特征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）提取相应的识别规则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）特征与识别规则的合理使用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：维吾尔人名识别规则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名人名字，普通人名</a:t>
            </a:r>
            <a:r>
              <a:rPr lang="en-US" altLang="zh-CN" sz="1800" dirty="0" smtClean="0"/>
              <a:t>]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：长度限制规则  </a:t>
            </a:r>
            <a:r>
              <a:rPr lang="en-US" altLang="zh-CN" sz="1800" dirty="0" smtClean="0"/>
              <a:t>[3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20]</a:t>
            </a:r>
            <a:endParaRPr lang="zh-CN" altLang="en-US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：人名前缀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后缀规则</a:t>
            </a:r>
            <a:endParaRPr lang="en-US" altLang="zh-CN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：二义性规则 </a:t>
            </a:r>
            <a:endParaRPr lang="en-US" altLang="zh-CN" sz="18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50" dirty="0" smtClean="0"/>
              <a:t>歧义人名词典 由消除歧义处理</a:t>
            </a: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zh-CN" altLang="en-US" sz="165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80" y="1762123"/>
            <a:ext cx="8400120" cy="1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846" y="3053838"/>
            <a:ext cx="8407154" cy="6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885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分析歧义性人名的词法、语法特性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总结了消除歧义的以下几个规则</a:t>
            </a:r>
            <a:endParaRPr lang="en-US" altLang="zh-CN" sz="2000" dirty="0" smtClean="0"/>
          </a:p>
          <a:p>
            <a:pPr lvl="2"/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56304" y="2507226"/>
            <a:ext cx="4254500" cy="4350774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人名类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并列词规则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称谓词规则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后缀词规则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人名复数规则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句子成分规则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人称规则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14275" y="2477729"/>
            <a:ext cx="4254500" cy="4380271"/>
          </a:xfrm>
        </p:spPr>
        <p:txBody>
          <a:bodyPr/>
          <a:lstStyle/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淘汰类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否定规则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地名</a:t>
            </a:r>
            <a:r>
              <a:rPr lang="en-US" altLang="zh-CN" sz="1850" dirty="0" smtClean="0"/>
              <a:t>/</a:t>
            </a:r>
            <a:r>
              <a:rPr lang="zh-CN" altLang="en-US" sz="1850" dirty="0" smtClean="0"/>
              <a:t>机构名规则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241300" y="1200765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3603" marR="0" lvl="1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步骤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分析歧义性人名的词法、语法特性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总结了消除歧义的以下几个规则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消除歧义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消歧的几个规则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确定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）并列词规则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）称谓词规则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）后缀词规则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</a:t>
            </a:r>
            <a:r>
              <a:rPr lang="zh-CN" altLang="en-US" sz="2000" dirty="0" smtClean="0"/>
              <a:t>）人名复数规则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zh-CN" altLang="en-US" sz="2000" dirty="0" smtClean="0"/>
              <a:t>）句子成分规则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</a:t>
            </a:r>
            <a:r>
              <a:rPr lang="zh-CN" altLang="en-US" sz="2000" dirty="0" smtClean="0"/>
              <a:t>）人称规则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淘汰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7</a:t>
            </a:r>
            <a:r>
              <a:rPr lang="zh-CN" altLang="en-US" sz="2000" dirty="0" smtClean="0"/>
              <a:t>）否定规则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</a:t>
            </a:r>
            <a:r>
              <a:rPr lang="zh-CN" altLang="en-US" sz="2000" dirty="0" smtClean="0"/>
              <a:t>）地名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机构名规则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5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3603" lvl="1" indent="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介绍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218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实验数据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 “人民日报”和“天山网”采集维吾尔人名较多的</a:t>
            </a:r>
            <a:r>
              <a:rPr lang="en-US" sz="2000" dirty="0" smtClean="0"/>
              <a:t> 1453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9.41MB</a:t>
            </a:r>
            <a:r>
              <a:rPr lang="zh-CN" altLang="en-US" sz="2000" dirty="0" smtClean="0"/>
              <a:t>）篇新闻作为封闭测试语料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从“新疆维吾尔作家协会”、“维吾尔作家论坛”等网站下载维吾尔人名较多的</a:t>
            </a:r>
            <a:r>
              <a:rPr lang="en-US" altLang="en-US" sz="2000" dirty="0" smtClean="0"/>
              <a:t> 500</a:t>
            </a:r>
            <a:r>
              <a:rPr lang="zh-CN" altLang="en-US" sz="2000" dirty="0" smtClean="0"/>
              <a:t>（</a:t>
            </a:r>
            <a:r>
              <a:rPr lang="en-US" altLang="en-US" sz="2000" dirty="0" smtClean="0"/>
              <a:t>3.18MB</a:t>
            </a:r>
            <a:r>
              <a:rPr lang="zh-CN" altLang="en-US" sz="2000" dirty="0" smtClean="0"/>
              <a:t>）篇文章作为开放测试语料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分析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250" b="1" dirty="0" smtClean="0">
                <a:solidFill>
                  <a:schemeClr val="tx1"/>
                </a:solidFill>
              </a:rPr>
              <a:t>采用消歧操作的评测结果比不进行消歧操作的评测结果好</a:t>
            </a:r>
            <a:r>
              <a:rPr lang="en-US" altLang="zh-CN" sz="2250" b="1" dirty="0" smtClean="0">
                <a:solidFill>
                  <a:schemeClr val="tx1"/>
                </a:solidFill>
              </a:rPr>
              <a:t>1%</a:t>
            </a:r>
          </a:p>
          <a:p>
            <a:pPr marL="985837" lvl="3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1880" y="1768987"/>
          <a:ext cx="7654416" cy="179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04"/>
                <a:gridCol w="1913604"/>
                <a:gridCol w="1913604"/>
                <a:gridCol w="1913604"/>
              </a:tblGrid>
              <a:tr h="3105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人民日报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天山网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新疆维吾尔作家协会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维吾尔作家论坛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65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实验结果及分析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不进行消歧操作的评测数据如表 </a:t>
            </a:r>
            <a:r>
              <a:rPr lang="en-US" altLang="zh-CN" sz="2000" dirty="0" smtClean="0"/>
              <a:t>6.2.1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用同样的语料做了消歧实验，评测数据如表</a:t>
            </a:r>
            <a:r>
              <a:rPr lang="en-US" sz="2000" dirty="0" smtClean="0"/>
              <a:t> 6.2.2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893" y="2089510"/>
            <a:ext cx="6934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396" y="4159967"/>
            <a:ext cx="7296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1109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总结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预处理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基于统计和规则混合策略的维吾尔人名识别方法。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消歧规则进行消除歧义，最后把结果输出给用户。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开放和封闭方式测试。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展望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总结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展望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617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[1]</a:t>
            </a:r>
            <a:r>
              <a:rPr lang="zh-CN" altLang="en-US" sz="2400" dirty="0" smtClean="0"/>
              <a:t>哈里旦木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阿布都克里木．基于统计和规则混合策略的维吾尔人名识别研究</a:t>
            </a:r>
            <a:r>
              <a:rPr lang="en-US" altLang="zh-CN" sz="2400" dirty="0" smtClean="0"/>
              <a:t>[D]</a:t>
            </a:r>
            <a:r>
              <a:rPr lang="zh-CN" altLang="en-US" sz="2400" dirty="0" smtClean="0"/>
              <a:t>．新疆大学．</a:t>
            </a:r>
            <a:r>
              <a:rPr lang="en-US" altLang="zh-CN" sz="2400" dirty="0" smtClean="0"/>
              <a:t>2014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ransition advTm="1843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需要解决的问题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初级阶段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 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人名长度不固定。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如</a:t>
            </a:r>
            <a:r>
              <a:rPr lang="en-US" altLang="zh-CN" sz="1600" dirty="0" smtClean="0"/>
              <a:t>Abu</a:t>
            </a:r>
            <a:r>
              <a:rPr lang="en-US" altLang="zh-CN" sz="1600" dirty="0" smtClean="0"/>
              <a:t> Eli </a:t>
            </a:r>
            <a:r>
              <a:rPr lang="en-US" altLang="zh-CN" sz="1600" dirty="0" err="1" smtClean="0"/>
              <a:t>Ibn</a:t>
            </a:r>
            <a:r>
              <a:rPr lang="en-US" altLang="zh-CN" sz="1600" dirty="0" smtClean="0"/>
              <a:t> </a:t>
            </a:r>
            <a:r>
              <a:rPr lang="en-US" altLang="zh-CN" sz="1600" dirty="0" err="1" smtClean="0"/>
              <a:t>Sina</a:t>
            </a:r>
            <a:r>
              <a:rPr lang="zh-CN" altLang="en-US" sz="1600" dirty="0" smtClean="0"/>
              <a:t>（阿伯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阿里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本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斯纳）一共 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个单词构成的</a:t>
            </a:r>
            <a:endParaRPr lang="en-US" altLang="zh-CN" sz="1600" dirty="0" smtClean="0"/>
          </a:p>
          <a:p>
            <a:pPr lvl="2"/>
            <a:r>
              <a:rPr lang="zh-CN" altLang="en-US" sz="2000" dirty="0" smtClean="0"/>
              <a:t>人名词性复杂。</a:t>
            </a:r>
          </a:p>
          <a:p>
            <a:pPr lvl="2"/>
            <a:r>
              <a:rPr lang="zh-CN" altLang="en-US" sz="2000" dirty="0" smtClean="0"/>
              <a:t>机构名、地名中出现人名。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黏着性导致派生词。</a:t>
            </a:r>
          </a:p>
          <a:p>
            <a:pPr marL="642937" lvl="2" indent="0">
              <a:buFont typeface="Wingdings" pitchFamily="2" charset="2"/>
              <a:buChar char="ü"/>
            </a:pP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56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1</a:t>
            </a:r>
            <a:r>
              <a:rPr lang="zh-CN" altLang="en-US" sz="2000" dirty="0" smtClean="0"/>
              <a:t>）人名长度不固定。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一个单词或几个单词可以代表维吾尔人名。</a:t>
            </a:r>
          </a:p>
          <a:p>
            <a:pPr lvl="2"/>
            <a:r>
              <a:rPr lang="en-US" altLang="en-US" sz="2000" dirty="0" smtClean="0"/>
              <a:t>2</a:t>
            </a:r>
            <a:r>
              <a:rPr lang="zh-CN" altLang="en-US" sz="2000" dirty="0" smtClean="0"/>
              <a:t>）人名词性复杂。</a:t>
            </a:r>
          </a:p>
          <a:p>
            <a:pPr lvl="2"/>
            <a:r>
              <a:rPr lang="en-US" alt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 </a:t>
            </a:r>
            <a:r>
              <a:rPr lang="zh-CN" altLang="en-US" sz="2000" dirty="0" smtClean="0"/>
              <a:t>机构名、地名中出现人名。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）存在二义性。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比如，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sinipimizning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oqoghuchisi</a:t>
            </a:r>
            <a:r>
              <a:rPr lang="zh-CN" altLang="en-US" sz="2000" dirty="0" smtClean="0"/>
              <a:t>（阿迪力是我们班的学生）这个句子中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2000" dirty="0" smtClean="0"/>
              <a:t>（阿迪力）作为人名</a:t>
            </a:r>
            <a:endParaRPr lang="en-US" altLang="zh-CN" sz="2000" dirty="0" smtClean="0"/>
          </a:p>
          <a:p>
            <a:pPr lvl="3"/>
            <a:r>
              <a:rPr lang="en-US" altLang="en-US" sz="2000" dirty="0" err="1" smtClean="0"/>
              <a:t>Hemme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ademge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bolayli</a:t>
            </a:r>
            <a:r>
              <a:rPr lang="zh-CN" altLang="en-US" sz="2000" dirty="0" smtClean="0"/>
              <a:t>（我们要公平对待每个人）这个句子中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2000" dirty="0" smtClean="0"/>
              <a:t>（阿迪力）作动词。</a:t>
            </a:r>
          </a:p>
          <a:p>
            <a:pPr marL="642937" lvl="2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1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面临的困难（续）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存在二义性。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比如，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sinipimizning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oqoghuchisi</a:t>
            </a:r>
            <a:r>
              <a:rPr lang="zh-CN" altLang="en-US" sz="1600" dirty="0" smtClean="0"/>
              <a:t>（阿迪力是我们班的学生）这个句子中 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1600" dirty="0" smtClean="0"/>
              <a:t>（阿迪力）作为人名</a:t>
            </a:r>
            <a:endParaRPr lang="en-US" altLang="zh-CN" sz="1600" dirty="0" smtClean="0"/>
          </a:p>
          <a:p>
            <a:pPr lvl="3"/>
            <a:r>
              <a:rPr lang="en-US" altLang="en-US" sz="1600" dirty="0" err="1" smtClean="0"/>
              <a:t>Hemme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ademge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bolayli</a:t>
            </a:r>
            <a:r>
              <a:rPr lang="zh-CN" altLang="en-US" sz="1600" dirty="0" smtClean="0"/>
              <a:t>（我们要公平对待每个人）这个句子中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1600" dirty="0" smtClean="0"/>
              <a:t>（阿迪力）作动词。</a:t>
            </a:r>
            <a:r>
              <a:rPr lang="en-US" altLang="en-US" sz="1600" dirty="0" smtClean="0"/>
              <a:t> </a:t>
            </a:r>
            <a:endParaRPr lang="zh-CN" altLang="en-US" sz="1600" dirty="0" smtClean="0"/>
          </a:p>
          <a:p>
            <a:pPr lvl="2"/>
            <a:r>
              <a:rPr lang="zh-CN" altLang="en-US" sz="2000" dirty="0" smtClean="0"/>
              <a:t>人名写法不一致。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同一个人名的不同写法出现在真实语料库中。比如：</a:t>
            </a:r>
            <a:r>
              <a:rPr lang="en-US" altLang="en-US" sz="1600" dirty="0" err="1" smtClean="0"/>
              <a:t>Hebibulla</a:t>
            </a:r>
            <a:r>
              <a:rPr lang="zh-CN" altLang="en-US" sz="1600" dirty="0" smtClean="0"/>
              <a:t>（艾比布拉）在语料库中写法很多，如，</a:t>
            </a:r>
            <a:r>
              <a:rPr lang="en-US" altLang="en-US" sz="1600" dirty="0" err="1" smtClean="0"/>
              <a:t>Hëbibilla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Hebuq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Hebi</a:t>
            </a:r>
            <a:r>
              <a:rPr lang="en-US" altLang="en-US" sz="1600" dirty="0" smtClean="0"/>
              <a:t> </a:t>
            </a:r>
            <a:r>
              <a:rPr lang="zh-CN" altLang="en-US" sz="1600" dirty="0" smtClean="0"/>
              <a:t>等等。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2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</a:t>
            </a:r>
            <a:endParaRPr lang="zh-CN" altLang="en-US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给予基于统计和规则相结合的方法</a:t>
            </a:r>
            <a:endParaRPr lang="en-US" altLang="zh-CN" sz="20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人名提取：基于边界模板为基础的局部统计的算法</a:t>
            </a:r>
            <a:endParaRPr lang="en-US" altLang="zh-CN" sz="16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人名识别、消除歧义：基于各自规则的算法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词干提取工具（未公开）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维吾尔文分词工具（未公开）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知识库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维吾尔人名库</a:t>
            </a:r>
            <a:r>
              <a:rPr lang="en-US" altLang="zh-CN" sz="1600" dirty="0" smtClean="0"/>
              <a:t> 《</a:t>
            </a:r>
            <a:r>
              <a:rPr lang="zh-CN" altLang="en-US" sz="1600" dirty="0" smtClean="0"/>
              <a:t>常用的维吾尔人名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（暂时没有销售）</a:t>
            </a:r>
            <a:endParaRPr lang="en-US" altLang="zh-CN" sz="16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著名人物的名字库、地名库、机构名库（均未给出出处）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辅助语料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人名边界词知识库（语料来自天山网等）、人名前缀后缀词库、歧义性人名库</a:t>
            </a:r>
            <a:r>
              <a:rPr lang="en-US" altLang="en-US" sz="1600" dirty="0" smtClean="0"/>
              <a:t> </a:t>
            </a:r>
            <a:r>
              <a:rPr lang="zh-CN" altLang="en-US" sz="1600" dirty="0" smtClean="0"/>
              <a:t>、称谓词库、地名特征词库、机构名特征词库（均未给出出处）。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2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相关技术、工具的选择（续）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03" y="1976284"/>
            <a:ext cx="8288594" cy="343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1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1139</TotalTime>
  <Words>1032</Words>
  <Application>Microsoft Office PowerPoint</Application>
  <PresentationFormat>全屏显示(4:3)</PresentationFormat>
  <Paragraphs>216</Paragraphs>
  <Slides>34</Slides>
  <Notes>0</Notes>
  <HiddenSlides>14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基于统计和规则混合策略的维吾尔人名识别研究</vt:lpstr>
      <vt:lpstr>概要</vt:lpstr>
      <vt:lpstr>概要</vt:lpstr>
      <vt:lpstr>概要</vt:lpstr>
      <vt:lpstr>背景介绍</vt:lpstr>
      <vt:lpstr>背景介绍</vt:lpstr>
      <vt:lpstr>背景介绍</vt:lpstr>
      <vt:lpstr>解决方案</vt:lpstr>
      <vt:lpstr>解决方案</vt:lpstr>
      <vt:lpstr>解决方案</vt:lpstr>
      <vt:lpstr>解决方案</vt:lpstr>
      <vt:lpstr>幻灯片 12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特征提取和规则制定</vt:lpstr>
      <vt:lpstr>特征提取和规则制定</vt:lpstr>
      <vt:lpstr>特征提取和规则制定</vt:lpstr>
      <vt:lpstr>消除歧义</vt:lpstr>
      <vt:lpstr>幻灯片 28</vt:lpstr>
      <vt:lpstr>消除歧义</vt:lpstr>
      <vt:lpstr>实验与结果分析</vt:lpstr>
      <vt:lpstr>实验与结果分析</vt:lpstr>
      <vt:lpstr>总结 &amp;展望</vt:lpstr>
      <vt:lpstr>参考文献</vt:lpstr>
      <vt:lpstr>幻灯片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467</cp:revision>
  <dcterms:created xsi:type="dcterms:W3CDTF">2015-03-19T00:40:54Z</dcterms:created>
  <dcterms:modified xsi:type="dcterms:W3CDTF">2015-12-04T17:49:59Z</dcterms:modified>
</cp:coreProperties>
</file>