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98" r:id="rId11"/>
    <p:sldId id="299" r:id="rId12"/>
    <p:sldId id="283" r:id="rId13"/>
    <p:sldId id="315" r:id="rId14"/>
    <p:sldId id="296" r:id="rId15"/>
    <p:sldId id="297" r:id="rId16"/>
    <p:sldId id="295" r:id="rId17"/>
    <p:sldId id="284" r:id="rId18"/>
    <p:sldId id="285" r:id="rId19"/>
    <p:sldId id="291" r:id="rId20"/>
    <p:sldId id="292" r:id="rId21"/>
    <p:sldId id="293" r:id="rId22"/>
    <p:sldId id="290" r:id="rId23"/>
    <p:sldId id="289" r:id="rId24"/>
    <p:sldId id="287" r:id="rId25"/>
    <p:sldId id="288" r:id="rId26"/>
    <p:sldId id="294" r:id="rId27"/>
    <p:sldId id="27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500" y="-114"/>
      </p:cViewPr>
      <p:guideLst>
        <p:guide orient="horz" pos="218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5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5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/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/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/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/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/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7200" b="1" spc="225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250470"/>
            <a:ext cx="53884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2.png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  <a:endParaRPr lang="en-US" altLang="zh-CN" smtClean="0"/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  <a:endParaRPr lang="en-US" altLang="zh-CN" smtClean="0"/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430" indent="-2654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/>
              <a:t>林广和</a:t>
            </a:r>
            <a:endParaRPr lang="en-US" altLang="zh-CN" sz="2400" dirty="0" smtClean="0"/>
          </a:p>
          <a:p>
            <a:r>
              <a:rPr lang="en-US" altLang="zh-CN" sz="2400" dirty="0" smtClean="0"/>
              <a:t>2016/3/14</a:t>
            </a:r>
            <a:r>
              <a:rPr lang="zh-CN" altLang="en-US" sz="2400" dirty="0" smtClean="0"/>
              <a:t>完成</a:t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1470679" y="4219676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4315" y="51936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00530" y="2934335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4100" y="501840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840" y="2288540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23130" y="269303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47290" y="3786505"/>
            <a:ext cx="414655" cy="5118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40835" y="3872865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292225" y="4421505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204845" y="2504440"/>
            <a:ext cx="414655" cy="4989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19" name="直接连接符 18"/>
          <p:cNvCxnSpPr>
            <a:stCxn id="13" idx="5"/>
            <a:endCxn id="11" idx="2"/>
          </p:cNvCxnSpPr>
          <p:nvPr/>
        </p:nvCxnSpPr>
        <p:spPr>
          <a:xfrm>
            <a:off x="734060" y="2720340"/>
            <a:ext cx="966470" cy="46355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>
            <a:stCxn id="9" idx="7"/>
            <a:endCxn id="17" idx="3"/>
          </p:cNvCxnSpPr>
          <p:nvPr/>
        </p:nvCxnSpPr>
        <p:spPr>
          <a:xfrm flipV="1">
            <a:off x="597535" y="4847590"/>
            <a:ext cx="755650" cy="42037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stCxn id="11" idx="5"/>
            <a:endCxn id="15" idx="1"/>
          </p:cNvCxnSpPr>
          <p:nvPr/>
        </p:nvCxnSpPr>
        <p:spPr>
          <a:xfrm>
            <a:off x="2054225" y="3360420"/>
            <a:ext cx="454025" cy="50101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stCxn id="15" idx="6"/>
            <a:endCxn id="16" idx="2"/>
          </p:cNvCxnSpPr>
          <p:nvPr/>
        </p:nvCxnSpPr>
        <p:spPr>
          <a:xfrm>
            <a:off x="2861945" y="4042410"/>
            <a:ext cx="1278890" cy="8001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stCxn id="15" idx="7"/>
            <a:endCxn id="18" idx="3"/>
          </p:cNvCxnSpPr>
          <p:nvPr/>
        </p:nvCxnSpPr>
        <p:spPr>
          <a:xfrm flipV="1">
            <a:off x="2800985" y="2930525"/>
            <a:ext cx="464820" cy="93091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>
            <a:stCxn id="17" idx="6"/>
            <a:endCxn id="15" idx="3"/>
          </p:cNvCxnSpPr>
          <p:nvPr/>
        </p:nvCxnSpPr>
        <p:spPr>
          <a:xfrm flipV="1">
            <a:off x="1706880" y="4223385"/>
            <a:ext cx="801370" cy="44767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>
            <a:stCxn id="18" idx="6"/>
            <a:endCxn id="14" idx="3"/>
          </p:cNvCxnSpPr>
          <p:nvPr/>
        </p:nvCxnSpPr>
        <p:spPr>
          <a:xfrm>
            <a:off x="3619500" y="2753995"/>
            <a:ext cx="1165860" cy="37084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>
            <a:stCxn id="16" idx="5"/>
            <a:endCxn id="12" idx="1"/>
          </p:cNvCxnSpPr>
          <p:nvPr/>
        </p:nvCxnSpPr>
        <p:spPr>
          <a:xfrm>
            <a:off x="4494530" y="4298950"/>
            <a:ext cx="431800" cy="79375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>
            <a:stCxn id="16" idx="6"/>
            <a:endCxn id="14" idx="3"/>
          </p:cNvCxnSpPr>
          <p:nvPr/>
        </p:nvCxnSpPr>
        <p:spPr>
          <a:xfrm flipV="1">
            <a:off x="4555490" y="3124835"/>
            <a:ext cx="229870" cy="99758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椭圆 27"/>
          <p:cNvSpPr/>
          <p:nvPr/>
        </p:nvSpPr>
        <p:spPr>
          <a:xfrm>
            <a:off x="2643505" y="2047240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9" name="直接连接符 28"/>
          <p:cNvCxnSpPr>
            <a:stCxn id="28" idx="3"/>
            <a:endCxn id="11" idx="7"/>
          </p:cNvCxnSpPr>
          <p:nvPr/>
        </p:nvCxnSpPr>
        <p:spPr>
          <a:xfrm flipH="1">
            <a:off x="2054225" y="2479040"/>
            <a:ext cx="651510" cy="52832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椭圆 29"/>
          <p:cNvSpPr/>
          <p:nvPr/>
        </p:nvSpPr>
        <p:spPr>
          <a:xfrm>
            <a:off x="7087870" y="4807585"/>
            <a:ext cx="425450" cy="517236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70090" y="3973830"/>
            <a:ext cx="414655" cy="5118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075805" y="3202940"/>
            <a:ext cx="414655" cy="5156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v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33" name="内容占位符 32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4313555" y="1386205"/>
          <a:ext cx="409257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476500" imgH="241300" progId="Equation.KSEE3">
                  <p:embed/>
                </p:oleObj>
              </mc:Choice>
              <mc:Fallback>
                <p:oleObj name="" r:id="rId1" imgW="2476500" imgH="241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13555" y="1386205"/>
                        <a:ext cx="4092575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3660" y="2026285"/>
          <a:ext cx="510095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086100" imgH="241300" progId="Equation.KSEE3">
                  <p:embed/>
                </p:oleObj>
              </mc:Choice>
              <mc:Fallback>
                <p:oleObj name="" r:id="rId3" imgW="3086100" imgH="241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3660" y="2026285"/>
                        <a:ext cx="5100955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227330" y="1421130"/>
            <a:ext cx="288353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indent="0" algn="l" fontAlgn="base">
              <a:spcBef>
                <a:spcPct val="45000"/>
              </a:spcBef>
              <a:buClr>
                <a:srgbClr val="FBB030"/>
              </a:buClr>
              <a:buFont typeface="Wingdings" pitchFamily="2" charset="2"/>
              <a:buNone/>
            </a:pPr>
            <a:r>
              <a:rPr lang="en-US" altLang="zh-CN" sz="2400" b="1" i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Markov property </a:t>
            </a:r>
            <a:endParaRPr lang="en-US" altLang="zh-CN" sz="2400" b="1" i="1" kern="0" dirty="0" smtClean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A linear-chain CRF defines the conditional distribution                as  :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where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is the normalization constant.</a:t>
            </a:r>
            <a:endParaRPr lang="en-US" altLang="zh-CN" dirty="0" smtClean="0"/>
          </a:p>
          <a:p>
            <a:pPr>
              <a:buNone/>
            </a:pP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45138" y="1692930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2192000" imgH="6096000" progId="Equation.DSMT4">
                  <p:embed/>
                </p:oleObj>
              </mc:Choice>
              <mc:Fallback>
                <p:oleObj name="Equation" r:id="rId1" imgW="12192000" imgH="60960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5138" y="1692930"/>
                        <a:ext cx="1104900" cy="554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36121" y="2336800"/>
          <a:ext cx="58547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4617600" imgH="11277600" progId="Equation.DSMT4">
                  <p:embed/>
                </p:oleObj>
              </mc:Choice>
              <mc:Fallback>
                <p:oleObj name="Equation" r:id="rId3" imgW="64617600" imgH="11277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121" y="2336800"/>
                        <a:ext cx="5854700" cy="1023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80944" y="3964548"/>
          <a:ext cx="5576420" cy="105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58216800" imgH="10972800" progId="Equation.DSMT4">
                  <p:embed/>
                </p:oleObj>
              </mc:Choice>
              <mc:Fallback>
                <p:oleObj name="Equation" r:id="rId5" imgW="58216800" imgH="109728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944" y="3964548"/>
                        <a:ext cx="5576420" cy="10510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 flipH="1" flipV="1">
            <a:off x="1470679" y="4219676"/>
            <a:ext cx="589936" cy="51935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150" y="15735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25" name="直接连接符 24"/>
          <p:cNvCxnSpPr>
            <a:stCxn id="13" idx="6"/>
            <a:endCxn id="5" idx="2"/>
          </p:cNvCxnSpPr>
          <p:nvPr/>
        </p:nvCxnSpPr>
        <p:spPr>
          <a:xfrm flipV="1">
            <a:off x="482600" y="18218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椭圆 4"/>
          <p:cNvSpPr/>
          <p:nvPr/>
        </p:nvSpPr>
        <p:spPr>
          <a:xfrm>
            <a:off x="1092200" y="15684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6" name="直接连接符 5"/>
          <p:cNvCxnSpPr>
            <a:stCxn id="5" idx="6"/>
            <a:endCxn id="49" idx="1"/>
          </p:cNvCxnSpPr>
          <p:nvPr/>
        </p:nvCxnSpPr>
        <p:spPr>
          <a:xfrm>
            <a:off x="1517650" y="1821815"/>
            <a:ext cx="568325" cy="571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>
            <a:endCxn id="10" idx="2"/>
          </p:cNvCxnSpPr>
          <p:nvPr/>
        </p:nvCxnSpPr>
        <p:spPr>
          <a:xfrm>
            <a:off x="2396490" y="1802130"/>
            <a:ext cx="862330" cy="63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椭圆 9"/>
          <p:cNvSpPr/>
          <p:nvPr/>
        </p:nvSpPr>
        <p:spPr>
          <a:xfrm>
            <a:off x="3258820" y="15551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33" name="直接连接符 32"/>
          <p:cNvCxnSpPr>
            <a:stCxn id="99" idx="3"/>
            <a:endCxn id="34" idx="2"/>
          </p:cNvCxnSpPr>
          <p:nvPr/>
        </p:nvCxnSpPr>
        <p:spPr>
          <a:xfrm>
            <a:off x="3997960" y="1811655"/>
            <a:ext cx="373380" cy="44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椭圆 33"/>
          <p:cNvSpPr/>
          <p:nvPr/>
        </p:nvSpPr>
        <p:spPr>
          <a:xfrm>
            <a:off x="4371340" y="15627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4135" y="28060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99185" y="280098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265805" y="2787650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391660" y="278066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44" name="直接箭头连接符 43"/>
          <p:cNvCxnSpPr>
            <a:stCxn id="35" idx="0"/>
            <a:endCxn id="13" idx="4"/>
          </p:cNvCxnSpPr>
          <p:nvPr/>
        </p:nvCxnSpPr>
        <p:spPr>
          <a:xfrm flipH="1" flipV="1">
            <a:off x="257175" y="207962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5" name="直接箭头连接符 44"/>
          <p:cNvCxnSpPr>
            <a:stCxn id="37" idx="0"/>
            <a:endCxn id="5" idx="4"/>
          </p:cNvCxnSpPr>
          <p:nvPr/>
        </p:nvCxnSpPr>
        <p:spPr>
          <a:xfrm flipH="1" flipV="1">
            <a:off x="1292225" y="2074545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7" name="直接箭头连接符 46"/>
          <p:cNvCxnSpPr>
            <a:stCxn id="41" idx="0"/>
            <a:endCxn id="10" idx="4"/>
          </p:cNvCxnSpPr>
          <p:nvPr/>
        </p:nvCxnSpPr>
        <p:spPr>
          <a:xfrm flipH="1" flipV="1">
            <a:off x="3458845" y="2061210"/>
            <a:ext cx="6985" cy="72644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8" name="直接箭头连接符 47"/>
          <p:cNvCxnSpPr>
            <a:stCxn id="43" idx="0"/>
            <a:endCxn id="34" idx="4"/>
          </p:cNvCxnSpPr>
          <p:nvPr/>
        </p:nvCxnSpPr>
        <p:spPr>
          <a:xfrm flipH="1" flipV="1">
            <a:off x="4571365" y="2068830"/>
            <a:ext cx="20320" cy="71183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9" name="文本框 48"/>
          <p:cNvSpPr txBox="1"/>
          <p:nvPr/>
        </p:nvSpPr>
        <p:spPr>
          <a:xfrm>
            <a:off x="2085975" y="1667510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850" y="12649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solidFill>
                  <a:schemeClr val="tx1"/>
                </a:solidFill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2715" y="3301365"/>
            <a:ext cx="460629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endParaRPr lang="en-US" altLang="zh-CN" sz="1400" baseline="-25000" dirty="0">
              <a:uFillTx/>
              <a:latin typeface="微软雅黑" charset="0"/>
              <a:ea typeface="微软雅黑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019550" y="412623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5" name="直接连接符 74"/>
          <p:cNvCxnSpPr>
            <a:stCxn id="74" idx="6"/>
            <a:endCxn id="76" idx="2"/>
          </p:cNvCxnSpPr>
          <p:nvPr/>
        </p:nvCxnSpPr>
        <p:spPr>
          <a:xfrm flipV="1">
            <a:off x="4445000" y="4374515"/>
            <a:ext cx="609600" cy="508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椭圆 75"/>
          <p:cNvSpPr/>
          <p:nvPr/>
        </p:nvSpPr>
        <p:spPr>
          <a:xfrm>
            <a:off x="5054600" y="4121150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77" name="直接连接符 76"/>
          <p:cNvCxnSpPr>
            <a:stCxn id="76" idx="6"/>
          </p:cNvCxnSpPr>
          <p:nvPr/>
        </p:nvCxnSpPr>
        <p:spPr>
          <a:xfrm flipV="1">
            <a:off x="5467350" y="4361815"/>
            <a:ext cx="565150" cy="1270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直接连接符 77"/>
          <p:cNvCxnSpPr>
            <a:endCxn id="79" idx="2"/>
          </p:cNvCxnSpPr>
          <p:nvPr/>
        </p:nvCxnSpPr>
        <p:spPr>
          <a:xfrm flipV="1">
            <a:off x="6318250" y="4361180"/>
            <a:ext cx="7505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椭圆 78"/>
          <p:cNvSpPr/>
          <p:nvPr/>
        </p:nvSpPr>
        <p:spPr>
          <a:xfrm>
            <a:off x="7081520" y="410781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0" name="直接连接符 79"/>
          <p:cNvCxnSpPr>
            <a:endCxn id="81" idx="2"/>
          </p:cNvCxnSpPr>
          <p:nvPr/>
        </p:nvCxnSpPr>
        <p:spPr>
          <a:xfrm flipV="1">
            <a:off x="7875270" y="4368800"/>
            <a:ext cx="458470" cy="63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椭圆 80"/>
          <p:cNvSpPr/>
          <p:nvPr/>
        </p:nvSpPr>
        <p:spPr>
          <a:xfrm>
            <a:off x="8333740" y="4115435"/>
            <a:ext cx="425450" cy="505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290945" y="5344795"/>
            <a:ext cx="425450" cy="505808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cxnSp>
        <p:nvCxnSpPr>
          <p:cNvPr id="86" name="直接箭头连接符 85"/>
          <p:cNvCxnSpPr>
            <a:stCxn id="82" idx="0"/>
            <a:endCxn id="74" idx="4"/>
          </p:cNvCxnSpPr>
          <p:nvPr/>
        </p:nvCxnSpPr>
        <p:spPr>
          <a:xfrm flipH="1" flipV="1">
            <a:off x="4232275" y="4632325"/>
            <a:ext cx="2271395" cy="71247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0" name="文本框 89"/>
          <p:cNvSpPr txBox="1"/>
          <p:nvPr/>
        </p:nvSpPr>
        <p:spPr>
          <a:xfrm>
            <a:off x="6048375" y="422021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006850" y="3830320"/>
            <a:ext cx="459867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          Y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endParaRPr lang="en-US" altLang="zh-CN" sz="1400" baseline="-25000" dirty="0">
              <a:uFillTx/>
              <a:latin typeface="微软雅黑" charset="0"/>
              <a:ea typeface="微软雅黑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504180" y="5968365"/>
            <a:ext cx="150177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X=(X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2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,...X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,X</a:t>
            </a:r>
            <a:r>
              <a:rPr lang="en-US" altLang="zh-CN" sz="1400" baseline="-25000" dirty="0">
                <a:uFillTx/>
                <a:latin typeface="微软雅黑" charset="0"/>
                <a:ea typeface="微软雅黑" pitchFamily="34" charset="-122"/>
              </a:rPr>
              <a:t>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517765" y="4191000"/>
            <a:ext cx="353060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....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箭头连接符 95"/>
          <p:cNvCxnSpPr>
            <a:stCxn id="82" idx="0"/>
          </p:cNvCxnSpPr>
          <p:nvPr/>
        </p:nvCxnSpPr>
        <p:spPr>
          <a:xfrm flipH="1" flipV="1">
            <a:off x="5175250" y="4640580"/>
            <a:ext cx="1328420" cy="70421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7" name="直接箭头连接符 96"/>
          <p:cNvCxnSpPr>
            <a:stCxn id="82" idx="0"/>
            <a:endCxn id="79" idx="4"/>
          </p:cNvCxnSpPr>
          <p:nvPr/>
        </p:nvCxnSpPr>
        <p:spPr>
          <a:xfrm flipV="1">
            <a:off x="6503670" y="4613910"/>
            <a:ext cx="790575" cy="73088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8" name="直接箭头连接符 97"/>
          <p:cNvCxnSpPr>
            <a:stCxn id="82" idx="0"/>
            <a:endCxn id="81" idx="3"/>
          </p:cNvCxnSpPr>
          <p:nvPr/>
        </p:nvCxnSpPr>
        <p:spPr>
          <a:xfrm flipV="1">
            <a:off x="6503670" y="4547235"/>
            <a:ext cx="1892300" cy="79756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9" name="文本框 98"/>
          <p:cNvSpPr txBox="1"/>
          <p:nvPr/>
        </p:nvSpPr>
        <p:spPr>
          <a:xfrm>
            <a:off x="3687445" y="1651635"/>
            <a:ext cx="310515" cy="31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...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546090" y="1367790"/>
            <a:ext cx="332867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buFontTx/>
              <a:buNone/>
            </a:pPr>
            <a:r>
              <a:rPr lang="en-US" altLang="zh-CN" sz="2400" b="1" kern="0" dirty="0" smtClean="0"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Linear Chain CRF</a:t>
            </a:r>
            <a:endParaRPr lang="en-US" altLang="zh-CN" sz="2400" b="1" kern="0" dirty="0" smtClean="0"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br>
              <a:rPr lang="en-US" altLang="zh-CN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 bwMode="auto">
          <a:xfrm>
            <a:off x="1268361" y="2212258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5" name="流程图: 联系 4"/>
          <p:cNvSpPr/>
          <p:nvPr/>
        </p:nvSpPr>
        <p:spPr bwMode="auto">
          <a:xfrm>
            <a:off x="1725561" y="2138516"/>
            <a:ext cx="457200" cy="457200"/>
          </a:xfrm>
          <a:prstGeom prst="flowChartConnec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32039" y="2580968"/>
            <a:ext cx="1268361" cy="103238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86798" y="1716954"/>
            <a:ext cx="3771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95" y="1751678"/>
            <a:ext cx="36004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gray">
          <a:xfrm>
            <a:off x="3156155" y="4940710"/>
            <a:ext cx="248818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Linear –Chain CRF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Normally, training a CRF is an iterative process</a:t>
            </a:r>
            <a:br>
              <a:rPr lang="en-US" altLang="zh-CN" dirty="0" smtClean="0"/>
            </a:br>
            <a:r>
              <a:rPr lang="en-US" altLang="zh-CN" dirty="0" smtClean="0"/>
              <a:t>where all the parameters are updated after each iteration to maximize the conditional log-likelihood</a:t>
            </a:r>
            <a:br>
              <a:rPr lang="en-US" altLang="zh-CN" dirty="0" smtClean="0"/>
            </a:br>
            <a:r>
              <a:rPr lang="en-US" altLang="zh-CN" dirty="0" smtClean="0"/>
              <a:t>of the training data. </a:t>
            </a:r>
            <a:endParaRPr lang="en-US" altLang="zh-CN" dirty="0" smtClean="0"/>
          </a:p>
          <a:p>
            <a:r>
              <a:rPr lang="en-US" altLang="zh-CN" dirty="0" smtClean="0"/>
              <a:t>The method of training a CRF:IIS,Quasi-Newton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such that L-BFGS</a:t>
            </a:r>
            <a:endParaRPr lang="en-US" altLang="zh-CN" dirty="0" smtClean="0"/>
          </a:p>
          <a:p>
            <a:r>
              <a:rPr lang="en-US" altLang="zh-CN" dirty="0" smtClean="0"/>
              <a:t>During testing, the label sequence for a new test instance is determined by a </a:t>
            </a:r>
            <a:r>
              <a:rPr lang="en-US" altLang="zh-CN" dirty="0" err="1" smtClean="0"/>
              <a:t>Viterbi</a:t>
            </a:r>
            <a:r>
              <a:rPr lang="en-US" altLang="zh-CN" dirty="0" smtClean="0"/>
              <a:t>-like algorithm, which returns the label sequence with the highest probability according to the trained model (Sutton and McCallum, 2006).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Conditional Random Fields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MIRA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MIRA for CRFs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MIRA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5 possible tags that we are interested</a:t>
            </a:r>
            <a:br>
              <a:rPr lang="en-US" altLang="zh-CN" dirty="0" smtClean="0"/>
            </a:br>
            <a:r>
              <a:rPr lang="en-US" altLang="zh-CN" dirty="0" smtClean="0"/>
              <a:t>in: 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person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organization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location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miscellaneous </a:t>
            </a:r>
            <a:r>
              <a:rPr lang="en-US" altLang="zh-CN" dirty="0" smtClean="0"/>
              <a:t>(proper names), and </a:t>
            </a:r>
            <a:r>
              <a:rPr lang="en-US" altLang="zh-CN" i="1" dirty="0" smtClean="0"/>
              <a:t>none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i="1" dirty="0" smtClean="0"/>
              <a:t>none  </a:t>
            </a:r>
            <a:r>
              <a:rPr lang="en-US" altLang="zh-CN" dirty="0" smtClean="0"/>
              <a:t>tag indicates that the corresponding word is not a part of any</a:t>
            </a:r>
            <a:br>
              <a:rPr lang="en-US" altLang="zh-CN" dirty="0" smtClean="0"/>
            </a:br>
            <a:r>
              <a:rPr lang="en-US" altLang="zh-CN" dirty="0" smtClean="0"/>
              <a:t>named entity.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instance, it may be a verb or an adjective.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Three types of features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identity of words (W) in a window of size 5 and their combinations. </a:t>
            </a:r>
            <a:endParaRPr lang="en-US" altLang="zh-CN" dirty="0" smtClean="0"/>
          </a:p>
          <a:p>
            <a:pPr lvl="1">
              <a:buNone/>
            </a:pP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orthographic features (O) in a window of size 5 :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whether a word is in lower case,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whether it has the first letter capitalized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whether all of its letters are capitalized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whether it contains numeric letters or not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The part-of-speech (P) of the word and the combination of W and P to better describe the context of the sentence.</a:t>
            </a:r>
            <a:endParaRPr lang="en-US" altLang="zh-CN" dirty="0" smtClean="0"/>
          </a:p>
          <a:p>
            <a:pPr>
              <a:buNone/>
            </a:pP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Features for CRFs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sz="1200" dirty="0" err="1" smtClean="0"/>
              <a:t>Note:word</a:t>
            </a:r>
            <a:r>
              <a:rPr lang="en-US" altLang="zh-CN" sz="1200" dirty="0" smtClean="0"/>
              <a:t> identity (W), part-of-speech (P), and orthographic information (O);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The subscripts indicate the position of the features relatively to the current position.</a:t>
            </a:r>
            <a:br>
              <a:rPr lang="en-US" altLang="zh-CN" dirty="0" smtClean="0"/>
            </a:br>
            <a:endParaRPr lang="en-US" altLang="zh-CN" dirty="0" smtClean="0"/>
          </a:p>
          <a:p>
            <a:pPr lvl="1">
              <a:buNone/>
            </a:pP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A feature selection step</a:t>
            </a:r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2227006" y="4395019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1076632" y="4424516"/>
            <a:ext cx="914400" cy="612648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流程图: 决策 11"/>
          <p:cNvSpPr/>
          <p:nvPr/>
        </p:nvSpPr>
        <p:spPr bwMode="auto">
          <a:xfrm>
            <a:off x="4011561" y="374609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流程图: 决策 12"/>
          <p:cNvSpPr/>
          <p:nvPr/>
        </p:nvSpPr>
        <p:spPr bwMode="auto">
          <a:xfrm>
            <a:off x="4011561" y="3672348"/>
            <a:ext cx="914400" cy="733663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6" name="流程图: 决策 15"/>
          <p:cNvSpPr/>
          <p:nvPr/>
        </p:nvSpPr>
        <p:spPr bwMode="auto">
          <a:xfrm>
            <a:off x="6194323" y="3849329"/>
            <a:ext cx="1312606" cy="81116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8" name="流程图: 决策 17"/>
          <p:cNvSpPr/>
          <p:nvPr/>
        </p:nvSpPr>
        <p:spPr bwMode="auto">
          <a:xfrm>
            <a:off x="3893574" y="4026310"/>
            <a:ext cx="914400" cy="612648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3" name="流程图: 决策 22"/>
          <p:cNvSpPr/>
          <p:nvPr/>
        </p:nvSpPr>
        <p:spPr bwMode="auto">
          <a:xfrm>
            <a:off x="4527755" y="3510116"/>
            <a:ext cx="1873045" cy="1548581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24" name="流程图: 决策 23"/>
          <p:cNvSpPr/>
          <p:nvPr/>
        </p:nvSpPr>
        <p:spPr bwMode="auto">
          <a:xfrm>
            <a:off x="3170903" y="3274142"/>
            <a:ext cx="1356852" cy="1371600"/>
          </a:xfrm>
          <a:prstGeom prst="flowChartDecis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91614" y="1297857"/>
          <a:ext cx="7339779" cy="47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779"/>
              </a:tblGrid>
              <a:tr h="51586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2 </a:t>
                      </a:r>
                      <a:r>
                        <a:rPr lang="en-US" altLang="zh-CN" sz="2400" dirty="0" smtClean="0"/>
                        <a:t>A feature selection step</a:t>
                      </a:r>
                      <a:endParaRPr lang="zh-CN" altLang="en-US" sz="2400" dirty="0"/>
                    </a:p>
                  </a:txBody>
                  <a:tcPr/>
                </a:tc>
              </a:tr>
              <a:tr h="742240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to be verified feature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validation</a:t>
                      </a: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V</a:t>
                      </a:r>
                      <a:endParaRPr lang="en-US" altLang="zh-CN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OUTPUT:L</a:t>
                      </a:r>
                      <a:endParaRPr lang="en-US" altLang="zh-CN" sz="24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92667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1.Add the O0 and W0 to L</a:t>
                      </a:r>
                      <a:endParaRPr lang="en-US" altLang="zh-CN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2.For  u in U</a:t>
                      </a:r>
                      <a:endParaRPr lang="en-US" altLang="zh-CN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   Build a model with L + u, measure the performance on V</a:t>
                      </a:r>
                      <a:endParaRPr lang="en-US" altLang="zh-CN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    If  performance increases</a:t>
                      </a:r>
                      <a:endParaRPr lang="en-US" altLang="zh-CN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L=L + u;</a:t>
                      </a:r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AutoNum type="arabicPeriod" startAt="5"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U=U/u;</a:t>
                      </a:r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None/>
                      </a:pP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End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5471" y="3088227"/>
            <a:ext cx="8131584" cy="2123658"/>
          </a:xfrm>
        </p:spPr>
        <p:txBody>
          <a:bodyPr/>
          <a:lstStyle/>
          <a:p>
            <a:pPr algn="ctr"/>
            <a:r>
              <a:rPr lang="en-US" altLang="zh-CN" sz="2800" dirty="0" smtClean="0"/>
              <a:t>Semi-supervised Learning for Vietnamese Named Entity Recognition using Online </a:t>
            </a:r>
            <a:br>
              <a:rPr lang="en-US" altLang="zh-CN" sz="2800" dirty="0" smtClean="0"/>
            </a:br>
            <a:r>
              <a:rPr lang="en-US" altLang="zh-CN" sz="2800" dirty="0" smtClean="0"/>
              <a:t>Conditional Random Fields</a:t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4" name="标题 2"/>
          <p:cNvSpPr txBox="1"/>
          <p:nvPr/>
        </p:nvSpPr>
        <p:spPr bwMode="auto">
          <a:xfrm>
            <a:off x="4380271" y="4439417"/>
            <a:ext cx="449574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r"/>
            <a:r>
              <a:rPr lang="en-US" altLang="zh-CN" sz="1800" dirty="0" err="1" smtClean="0"/>
              <a:t>Quang</a:t>
            </a:r>
            <a:r>
              <a:rPr lang="en-US" altLang="zh-CN" sz="1800" dirty="0" smtClean="0"/>
              <a:t> H. Pham</a:t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 algn="r"/>
            <a:r>
              <a:rPr lang="en-US" altLang="zh-CN" sz="1800" dirty="0" smtClean="0"/>
              <a:t>Proceedings of NEWS 2015 </a:t>
            </a:r>
            <a:endParaRPr lang="en-US" altLang="zh-CN" sz="1800" dirty="0" smtClean="0"/>
          </a:p>
          <a:p>
            <a:pPr algn="r"/>
            <a:r>
              <a:rPr lang="en-US" altLang="zh-CN" sz="1800" dirty="0" smtClean="0"/>
              <a:t>The Fifth Named Entities Workshop</a:t>
            </a:r>
            <a:br>
              <a:rPr lang="en-US" altLang="zh-CN" sz="2400" dirty="0" smtClean="0"/>
            </a:br>
            <a:br>
              <a:rPr lang="en-US" altLang="zh-CN" sz="2400" dirty="0" smtClean="0"/>
            </a:b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28600" y="1333500"/>
          <a:ext cx="8661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350"/>
                <a:gridCol w="6496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zh-CN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−2,−1,0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0,1,2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, 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−1,0, 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−2,−1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b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l-PL" altLang="zh-CN" sz="2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br>
                        <a:rPr lang="pl-PL" altLang="zh-CN" sz="24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240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Feature Selection Result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gray">
          <a:xfrm>
            <a:off x="884902" y="5014452"/>
            <a:ext cx="514718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  <a:t>Table 1: Features for training the CRFs.</a:t>
            </a:r>
            <a:br>
              <a:rPr lang="en-US" altLang="zh-CN" dirty="0" smtClean="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rgbClr val="1E1C1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Difficulty: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lack of labeled data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One way to address this problem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 gradually create more labeled data with just a small amount of labeled data via semi-supervised learning.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More specifically, we use the bootstrapping</a:t>
            </a:r>
            <a:br>
              <a:rPr lang="en-US" altLang="zh-CN" dirty="0" smtClean="0"/>
            </a:br>
            <a:r>
              <a:rPr lang="en-US" altLang="zh-CN" dirty="0" smtClean="0"/>
              <a:t>method in this paper.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4129" y="1360410"/>
          <a:ext cx="8431161" cy="4864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1161"/>
              </a:tblGrid>
              <a:tr h="455273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 2 Bootstrapping with CRFs</a:t>
                      </a:r>
                      <a:endParaRPr lang="zh-CN" altLang="en-US" sz="2400" dirty="0"/>
                    </a:p>
                  </a:txBody>
                  <a:tcPr/>
                </a:tc>
              </a:tr>
              <a:tr h="1183711">
                <a:tc>
                  <a:txBody>
                    <a:bodyPr/>
                    <a:lstStyle/>
                    <a:p>
                      <a:r>
                        <a:rPr lang="en-US" altLang="zh-CN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unlabeled data set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zh-CN" sz="240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iterations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amount of sentences per round </a:t>
                      </a:r>
                      <a:r>
                        <a:rPr lang="en-US" altLang="zh-CN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  <a:tr h="3209677">
                <a:tc>
                  <a:txBody>
                    <a:bodyPr/>
                    <a:lstStyle/>
                    <a:p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 for </a:t>
                      </a:r>
                      <a:r>
                        <a:rPr lang="en-US" altLang="zh-CN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= 0 to n do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2: Train CRF model Mi on data set L.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3: Use Mi to label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 Choose k labeled sentences X = 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highest confidence from U.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5: L ← L ∪ X; U ← U \ X.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6: end for</a:t>
                      </a:r>
                      <a:b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 return </a:t>
                      </a:r>
                      <a:r>
                        <a:rPr lang="en-US" altLang="zh-CN" sz="24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2400" i="0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zh-CN" sz="135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713163" y="4030808"/>
          <a:ext cx="7254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0972800" imgH="7924800" progId="Equation.DSMT4">
                  <p:embed/>
                </p:oleObj>
              </mc:Choice>
              <mc:Fallback>
                <p:oleObj name="Equation" r:id="rId1" imgW="10972800" imgH="7924800" progId="Equation.DSMT4">
                  <p:embed/>
                  <p:pic>
                    <p:nvPicPr>
                      <p:cNvPr id="0" name="Object 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3163" y="4030808"/>
                        <a:ext cx="725487" cy="525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Corpus:1,911 sentences(labeled,411 for testing,1500 for training)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17,500 sentences(unlabeled)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Both data sets are collected from online newspaper articles.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Table 2: Results of bootstrapping with different initial training sizes after 0, 5, 10, and 15 rounds of bootstrapping. The bold figures are the best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scores with respect to a training size.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2335" y="1927943"/>
          <a:ext cx="7434630" cy="231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  <a:gridCol w="826070"/>
              </a:tblGrid>
              <a:tr h="4634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#Data</a:t>
                      </a:r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CRF with</a:t>
                      </a:r>
                      <a:r>
                        <a:rPr lang="en-US" altLang="zh-CN" baseline="0" dirty="0" smtClean="0"/>
                        <a:t> MIRA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Normal(offline) CRF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3456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85.69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82.90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85.91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88.34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87.59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89.16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88.16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Koby</a:t>
            </a:r>
            <a:r>
              <a:rPr lang="en-US" altLang="zh-CN" dirty="0" smtClean="0"/>
              <a:t> Crammer and </a:t>
            </a:r>
            <a:r>
              <a:rPr lang="en-US" altLang="zh-CN" dirty="0" err="1" smtClean="0"/>
              <a:t>Yoram</a:t>
            </a:r>
            <a:r>
              <a:rPr lang="en-US" altLang="zh-CN" dirty="0" smtClean="0"/>
              <a:t> Singer. 2003. Ultraconservative online algorithms for multiclass </a:t>
            </a:r>
            <a:r>
              <a:rPr lang="en-US" altLang="zh-CN" dirty="0" err="1" smtClean="0"/>
              <a:t>problems.Journal</a:t>
            </a:r>
            <a:r>
              <a:rPr lang="en-US" altLang="zh-CN" dirty="0" smtClean="0"/>
              <a:t> of Machine Learning Research, 3:951–991.</a:t>
            </a:r>
            <a:endParaRPr lang="en-US" altLang="zh-CN" dirty="0" smtClean="0"/>
          </a:p>
          <a:p>
            <a:r>
              <a:rPr lang="en-US" altLang="zh-CN" dirty="0" smtClean="0"/>
              <a:t>John Lafferty, Andrew McCallum, and Fernando </a:t>
            </a:r>
            <a:r>
              <a:rPr lang="en-US" altLang="zh-CN" dirty="0" err="1" smtClean="0"/>
              <a:t>C.N.Pereira</a:t>
            </a:r>
            <a:r>
              <a:rPr lang="en-US" altLang="zh-CN" dirty="0" smtClean="0"/>
              <a:t>. 2001. Conditional random fields: Probabilistic models for segmenting and labeling sequence data. In International Conference on Machine Learning (ICML).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Bootstrapping with CRFs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Margin Infused Relaxed Algorithm for CRFs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Named Entity Recognition (NER)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 important problem in natural language processing and has been investigated for many years. </a:t>
            </a:r>
            <a:endParaRPr lang="en-US" altLang="zh-CN" dirty="0" smtClean="0"/>
          </a:p>
          <a:p>
            <a:r>
              <a:rPr lang="en-US" altLang="zh-CN" dirty="0" smtClean="0"/>
              <a:t>Research Background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have been a lot of works on this task, especially for major languages such as English, Chinese, etc.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the Vietnamese language, several authors have attempted to tackle the NER problem using both supervised and semi-supervised methods.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However, previous works for NER in the Vietnamese language mainly used offline supervised learning methods, where all the training data are gathered before a model is trained.</a:t>
            </a: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dominant approach for NER in the Vietnamese language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supervised learning with conditional random fields(CRFs)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Attractive semi-supervised learning approaches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Reason: it is expensive to get a large amount of labeled data.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Especially, using bootstrapping methods,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Grishman</a:t>
            </a:r>
            <a:r>
              <a:rPr lang="en-US" altLang="zh-CN" dirty="0" smtClean="0"/>
              <a:t> (2006) were able to improve the performance of existing NER systems.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Vietnamese language, in supervised learning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 CRFs  87.90%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1 score as their highest performance.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SVMs  87.75%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1 score for the task.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 semi-supervised learning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90.14%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1 score using CRFs with the generalized expectation criteria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95% F1 score using bootstrapping and rule-based models.</a:t>
            </a: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MIRA to learn CRFs instead of the traditional offline method would increase the performance of our system.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Proposing a set of features that is useful for this task , does not need human work for processing unlabeled data and gives competitive performance.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 the bootstrapping method on top of the CRF models to gradually increase the number of labeled data.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Conditional Random Fields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MIRA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50470"/>
            <a:ext cx="5388427" cy="584775"/>
          </a:xfrm>
        </p:spPr>
        <p:txBody>
          <a:bodyPr/>
          <a:lstStyle/>
          <a:p>
            <a:r>
              <a:rPr lang="en-US" altLang="zh-CN" b="1" dirty="0" smtClean="0"/>
              <a:t>MIRA for CRFs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Definition. </a:t>
            </a:r>
            <a:r>
              <a:rPr lang="en-US" altLang="zh-CN" i="1" dirty="0" smtClean="0"/>
              <a:t>Let G </a:t>
            </a:r>
            <a:r>
              <a:rPr lang="en-US" altLang="zh-CN" dirty="0" smtClean="0"/>
              <a:t>= (</a:t>
            </a:r>
            <a:r>
              <a:rPr lang="en-US" altLang="zh-CN" i="1" dirty="0" smtClean="0"/>
              <a:t>V, E 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be a graph such that</a:t>
            </a:r>
            <a:br>
              <a:rPr lang="en-US" altLang="zh-CN" dirty="0" smtClean="0"/>
            </a:br>
            <a:r>
              <a:rPr lang="en-US" altLang="zh-CN" dirty="0" smtClean="0"/>
              <a:t>                 </a:t>
            </a:r>
            <a:r>
              <a:rPr lang="en-US" altLang="zh-CN" i="1" dirty="0" smtClean="0"/>
              <a:t> , so that </a:t>
            </a:r>
            <a:r>
              <a:rPr lang="en-US" altLang="zh-CN" dirty="0" smtClean="0"/>
              <a:t>Y </a:t>
            </a:r>
            <a:r>
              <a:rPr lang="en-US" altLang="zh-CN" i="1" dirty="0" smtClean="0"/>
              <a:t>is indexed by the vertices of G. Then </a:t>
            </a:r>
            <a:r>
              <a:rPr lang="en-US" altLang="zh-CN" dirty="0" smtClean="0"/>
              <a:t>(X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Y) </a:t>
            </a:r>
            <a:r>
              <a:rPr lang="en-US" altLang="zh-CN" i="1" dirty="0" smtClean="0"/>
              <a:t>is a conditional random field in case, when conditioned on </a:t>
            </a:r>
            <a:r>
              <a:rPr lang="en-US" altLang="zh-CN" dirty="0" smtClean="0"/>
              <a:t>X</a:t>
            </a:r>
            <a:r>
              <a:rPr lang="en-US" altLang="zh-CN" i="1" dirty="0" smtClean="0"/>
              <a:t>, the random variables </a:t>
            </a:r>
            <a:r>
              <a:rPr lang="en-US" altLang="zh-CN" dirty="0" err="1" smtClean="0"/>
              <a:t>Y</a:t>
            </a:r>
            <a:r>
              <a:rPr lang="en-US" altLang="zh-CN" i="1" baseline="-25000" dirty="0" err="1" smtClean="0"/>
              <a:t>v</a:t>
            </a:r>
            <a:br>
              <a:rPr lang="en-US" altLang="zh-CN" dirty="0" smtClean="0"/>
            </a:br>
            <a:r>
              <a:rPr lang="en-US" altLang="zh-CN" i="1" dirty="0" smtClean="0"/>
              <a:t>obey </a:t>
            </a:r>
            <a:r>
              <a:rPr lang="en-US" altLang="zh-CN" i="1" dirty="0" smtClean="0">
                <a:solidFill>
                  <a:srgbClr val="FF0000"/>
                </a:solidFill>
              </a:rPr>
              <a:t>the Markov property</a:t>
            </a:r>
            <a:r>
              <a:rPr lang="en-US" altLang="zh-CN" i="1" dirty="0" smtClean="0"/>
              <a:t> with respect to the graph:</a:t>
            </a:r>
            <a:br>
              <a:rPr lang="en-US" altLang="zh-CN" dirty="0" smtClean="0"/>
            </a:br>
            <a:r>
              <a:rPr lang="en-US" altLang="zh-CN" i="1" dirty="0" smtClean="0"/>
              <a:t>                                                                            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where</a:t>
            </a:r>
            <a:br>
              <a:rPr lang="en-US" altLang="zh-CN" dirty="0" smtClean="0"/>
            </a:br>
            <a:r>
              <a:rPr lang="en-US" altLang="zh-CN" i="1" dirty="0" smtClean="0"/>
              <a:t>w ∼ v means that w and v are neighbors in G.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CRFs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2080" y="1666569"/>
          <a:ext cx="1605068" cy="5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5849600" imgH="6096000" progId="Equation.DSMT4">
                  <p:embed/>
                </p:oleObj>
              </mc:Choice>
              <mc:Fallback>
                <p:oleObj name="Equation" r:id="rId1" imgW="15849600" imgH="60960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2080" y="1666569"/>
                        <a:ext cx="1605068" cy="5456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03496" y="3112371"/>
          <a:ext cx="7018184" cy="55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5473600" imgH="6705600" progId="Equation.DSMT4">
                  <p:embed/>
                </p:oleObj>
              </mc:Choice>
              <mc:Fallback>
                <p:oleObj name="Equation" r:id="rId3" imgW="55473600" imgH="67056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496" y="3112371"/>
                        <a:ext cx="7018184" cy="5599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6378</Words>
  <Application>WPS 演示</Application>
  <PresentationFormat>全屏显示(4:3)</PresentationFormat>
  <Paragraphs>335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主题1</vt:lpstr>
      <vt:lpstr>Equation.DSMT4</vt:lpstr>
      <vt:lpstr>Equation.KSEE3</vt:lpstr>
      <vt:lpstr>汇报</vt:lpstr>
      <vt:lpstr>Semi-supervised Learning for Vietnamese Named Entity Recognition using Online  Conditional Random Fields </vt:lpstr>
      <vt:lpstr>Outline</vt:lpstr>
      <vt:lpstr>Introduction</vt:lpstr>
      <vt:lpstr>Introduction</vt:lpstr>
      <vt:lpstr>Introduction</vt:lpstr>
      <vt:lpstr>Introduction</vt:lpstr>
      <vt:lpstr>MIRA for CRFs</vt:lpstr>
      <vt:lpstr>CRFs</vt:lpstr>
      <vt:lpstr>CRFs</vt:lpstr>
      <vt:lpstr>CRFs</vt:lpstr>
      <vt:lpstr>CRFs</vt:lpstr>
      <vt:lpstr>CRFs</vt:lpstr>
      <vt:lpstr>PowerPoint 演示文稿</vt:lpstr>
      <vt:lpstr>MIRA for CRFs</vt:lpstr>
      <vt:lpstr>MIRA</vt:lpstr>
      <vt:lpstr>Features for CRFs</vt:lpstr>
      <vt:lpstr>Features for CRFs</vt:lpstr>
      <vt:lpstr>A feature selection step</vt:lpstr>
      <vt:lpstr>Feature Selection Result</vt:lpstr>
      <vt:lpstr>Bootstrapping with CRFs</vt:lpstr>
      <vt:lpstr>Bootstrapping with CRFs</vt:lpstr>
      <vt:lpstr>Experimental Results</vt:lpstr>
      <vt:lpstr>Experimental Results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358</cp:revision>
  <dcterms:created xsi:type="dcterms:W3CDTF">2015-03-19T00:40:00Z</dcterms:created>
  <dcterms:modified xsi:type="dcterms:W3CDTF">2016-03-29T15:05:55Z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