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9" r:id="rId10"/>
    <p:sldId id="339" r:id="rId11"/>
    <p:sldId id="340" r:id="rId12"/>
    <p:sldId id="283" r:id="rId13"/>
    <p:sldId id="315" r:id="rId14"/>
    <p:sldId id="334" r:id="rId15"/>
    <p:sldId id="337" r:id="rId16"/>
    <p:sldId id="341" r:id="rId17"/>
    <p:sldId id="336" r:id="rId18"/>
    <p:sldId id="296" r:id="rId19"/>
    <p:sldId id="297" r:id="rId20"/>
    <p:sldId id="346" r:id="rId21"/>
    <p:sldId id="350" r:id="rId22"/>
    <p:sldId id="347" r:id="rId23"/>
    <p:sldId id="348" r:id="rId24"/>
    <p:sldId id="349" r:id="rId25"/>
    <p:sldId id="351" r:id="rId26"/>
    <p:sldId id="352" r:id="rId27"/>
    <p:sldId id="353" r:id="rId28"/>
    <p:sldId id="335" r:id="rId29"/>
    <p:sldId id="343" r:id="rId30"/>
    <p:sldId id="338" r:id="rId31"/>
    <p:sldId id="295" r:id="rId32"/>
    <p:sldId id="333" r:id="rId33"/>
    <p:sldId id="332" r:id="rId34"/>
    <p:sldId id="342" r:id="rId35"/>
    <p:sldId id="285" r:id="rId36"/>
    <p:sldId id="291" r:id="rId37"/>
    <p:sldId id="292" r:id="rId38"/>
    <p:sldId id="293" r:id="rId39"/>
    <p:sldId id="290" r:id="rId40"/>
    <p:sldId id="289" r:id="rId41"/>
    <p:sldId id="344" r:id="rId42"/>
    <p:sldId id="287" r:id="rId43"/>
    <p:sldId id="288" r:id="rId44"/>
    <p:sldId id="345" r:id="rId45"/>
    <p:sldId id="294" r:id="rId46"/>
    <p:sldId id="27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2016/3/31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8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4.png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2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4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2016/3/14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9" name="直接连接符 18"/>
          <p:cNvCxnSpPr>
            <a:stCxn id="13" idx="5"/>
            <a:endCxn id="11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9" idx="0"/>
            <a:endCxn id="17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5"/>
            <a:endCxn id="15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5" idx="6"/>
            <a:endCxn id="16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7" idx="6"/>
            <a:endCxn id="15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8" idx="6"/>
            <a:endCxn id="14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16" idx="5"/>
            <a:endCxn id="12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6" idx="6"/>
            <a:endCxn id="14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椭圆 27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9" name="直接连接符 28"/>
          <p:cNvCxnSpPr>
            <a:stCxn id="28" idx="3"/>
            <a:endCxn id="11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31" name="椭圆 30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32" name="椭圆 31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  <p:graphicFrame>
        <p:nvGraphicFramePr>
          <p:cNvPr id="33" name="内容占位符 3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47873" y="1740158"/>
          <a:ext cx="4092575" cy="398780"/>
        </p:xfrm>
        <a:graphic>
          <a:graphicData uri="http://schemas.openxmlformats.org/presentationml/2006/ole">
            <p:oleObj spid="_x0000_s90114" r:id="rId3" imgW="2476440" imgH="241200" progId="Equation.3">
              <p:embed/>
            </p:oleObj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0438" y="2409733"/>
          <a:ext cx="5100955" cy="398780"/>
        </p:xfrm>
        <a:graphic>
          <a:graphicData uri="http://schemas.openxmlformats.org/presentationml/2006/ole">
            <p:oleObj spid="_x0000_s90115" r:id="rId4" imgW="3085920" imgH="241200" progId="Equation.3">
              <p:embed/>
            </p:oleObj>
          </a:graphicData>
        </a:graphic>
      </p:graphicFrame>
      <p:sp>
        <p:nvSpPr>
          <p:cNvPr id="36" name="内容占位符 1"/>
          <p:cNvSpPr txBox="1">
            <a:spLocks/>
          </p:cNvSpPr>
          <p:nvPr/>
        </p:nvSpPr>
        <p:spPr bwMode="auto">
          <a:xfrm>
            <a:off x="264488" y="1195357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65430" indent="-265430" fontAlgn="base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en-US" altLang="zh-CN" sz="2400" b="1" i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Markov property </a:t>
            </a:r>
            <a:endParaRPr lang="en-US" altLang="zh-CN" sz="2400" b="1" i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467995" marR="0" lvl="1" indent="-21463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Definition. </a:t>
            </a:r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i="1" dirty="0" smtClean="0"/>
              <a:t> , so that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Then </a:t>
            </a:r>
            <a:r>
              <a:rPr lang="en-US" altLang="zh-CN" dirty="0" smtClean="0"/>
              <a:t>(X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Y) </a:t>
            </a:r>
            <a:r>
              <a:rPr lang="en-US" altLang="zh-CN" i="1" dirty="0" smtClean="0"/>
              <a:t>is a </a:t>
            </a:r>
            <a:r>
              <a:rPr lang="en-US" altLang="zh-CN" i="1" dirty="0" smtClean="0">
                <a:solidFill>
                  <a:srgbClr val="FF0000"/>
                </a:solidFill>
              </a:rPr>
              <a:t>conditional random field </a:t>
            </a:r>
            <a:r>
              <a:rPr lang="en-US" altLang="zh-CN" i="1" dirty="0" smtClean="0"/>
              <a:t>in case, when conditioned on </a:t>
            </a:r>
            <a:r>
              <a:rPr lang="en-US" altLang="zh-CN" dirty="0" smtClean="0"/>
              <a:t>X</a:t>
            </a:r>
            <a:r>
              <a:rPr lang="en-US" altLang="zh-CN" i="1" dirty="0" smtClean="0"/>
              <a:t>,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obey the Markov property with respect to the graph: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                                                                            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where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w ∼ v means that w and v are neighbors in G.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2080" y="1666569"/>
          <a:ext cx="1605068" cy="545690"/>
        </p:xfrm>
        <a:graphic>
          <a:graphicData uri="http://schemas.openxmlformats.org/presentationml/2006/ole">
            <p:oleObj spid="_x0000_s91138" name="Equation" r:id="rId3" imgW="15849600" imgH="60960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3496" y="3112371"/>
          <a:ext cx="7018184" cy="559977"/>
        </p:xfrm>
        <a:graphic>
          <a:graphicData uri="http://schemas.openxmlformats.org/presentationml/2006/ole">
            <p:oleObj spid="_x0000_s91139" name="Equation" r:id="rId4" imgW="55473600" imgH="670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p:oleObj spid="_x0000_s36867" name="Equation" r:id="rId3" imgW="12192000" imgH="6096000" progId="Equation.DSMT4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p:oleObj spid="_x0000_s36866" name="Equation" r:id="rId4" imgW="64617600" imgH="11277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p:oleObj spid="_x0000_s36865" name="Equation" r:id="rId5" imgW="58216800" imgH="10972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50" y="15735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5" name="直接连接符 24"/>
          <p:cNvCxnSpPr>
            <a:stCxn id="13" idx="6"/>
            <a:endCxn id="5" idx="2"/>
          </p:cNvCxnSpPr>
          <p:nvPr/>
        </p:nvCxnSpPr>
        <p:spPr>
          <a:xfrm flipV="1">
            <a:off x="482600" y="18218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椭圆 4"/>
          <p:cNvSpPr/>
          <p:nvPr/>
        </p:nvSpPr>
        <p:spPr>
          <a:xfrm>
            <a:off x="1092200" y="15684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6" name="直接连接符 5"/>
          <p:cNvCxnSpPr>
            <a:stCxn id="5" idx="6"/>
            <a:endCxn id="49" idx="1"/>
          </p:cNvCxnSpPr>
          <p:nvPr/>
        </p:nvCxnSpPr>
        <p:spPr>
          <a:xfrm>
            <a:off x="1517650" y="1821815"/>
            <a:ext cx="568325" cy="57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>
            <a:endCxn id="10" idx="2"/>
          </p:cNvCxnSpPr>
          <p:nvPr/>
        </p:nvCxnSpPr>
        <p:spPr>
          <a:xfrm>
            <a:off x="2396490" y="1802130"/>
            <a:ext cx="862330" cy="63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>
          <a:xfrm>
            <a:off x="3258820" y="15551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3" name="直接连接符 32"/>
          <p:cNvCxnSpPr>
            <a:stCxn id="99" idx="3"/>
            <a:endCxn id="34" idx="2"/>
          </p:cNvCxnSpPr>
          <p:nvPr/>
        </p:nvCxnSpPr>
        <p:spPr>
          <a:xfrm>
            <a:off x="3997960" y="1811655"/>
            <a:ext cx="373380" cy="44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椭圆 33"/>
          <p:cNvSpPr/>
          <p:nvPr/>
        </p:nvSpPr>
        <p:spPr>
          <a:xfrm>
            <a:off x="4371340" y="15627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135" y="28060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99185" y="280098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65805" y="278765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91660" y="2780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4" name="直接箭头连接符 43"/>
          <p:cNvCxnSpPr>
            <a:stCxn id="35" idx="0"/>
            <a:endCxn id="13" idx="4"/>
          </p:cNvCxnSpPr>
          <p:nvPr/>
        </p:nvCxnSpPr>
        <p:spPr>
          <a:xfrm flipH="1" flipV="1">
            <a:off x="257175" y="207962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直接箭头连接符 44"/>
          <p:cNvCxnSpPr>
            <a:stCxn id="37" idx="0"/>
            <a:endCxn id="5" idx="4"/>
          </p:cNvCxnSpPr>
          <p:nvPr/>
        </p:nvCxnSpPr>
        <p:spPr>
          <a:xfrm flipH="1" flipV="1">
            <a:off x="1292225" y="207454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1" idx="0"/>
            <a:endCxn id="10" idx="4"/>
          </p:cNvCxnSpPr>
          <p:nvPr/>
        </p:nvCxnSpPr>
        <p:spPr>
          <a:xfrm flipH="1" flipV="1">
            <a:off x="3458845" y="2061210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3" idx="0"/>
            <a:endCxn id="34" idx="4"/>
          </p:cNvCxnSpPr>
          <p:nvPr/>
        </p:nvCxnSpPr>
        <p:spPr>
          <a:xfrm flipH="1" flipV="1">
            <a:off x="4571365" y="2068830"/>
            <a:ext cx="20320" cy="71183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2085975" y="1667510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850" y="12649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solidFill>
                  <a:schemeClr val="tx1"/>
                </a:solidFill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2715" y="3301365"/>
            <a:ext cx="460629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74" name="椭圆 73"/>
          <p:cNvSpPr/>
          <p:nvPr/>
        </p:nvSpPr>
        <p:spPr>
          <a:xfrm>
            <a:off x="126078" y="41262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5" name="直接连接符 74"/>
          <p:cNvCxnSpPr>
            <a:stCxn id="74" idx="6"/>
            <a:endCxn id="76" idx="2"/>
          </p:cNvCxnSpPr>
          <p:nvPr/>
        </p:nvCxnSpPr>
        <p:spPr>
          <a:xfrm flipV="1">
            <a:off x="551528" y="43745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椭圆 75"/>
          <p:cNvSpPr/>
          <p:nvPr/>
        </p:nvSpPr>
        <p:spPr>
          <a:xfrm>
            <a:off x="1161128" y="41211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7" name="直接连接符 76"/>
          <p:cNvCxnSpPr>
            <a:stCxn id="76" idx="6"/>
          </p:cNvCxnSpPr>
          <p:nvPr/>
        </p:nvCxnSpPr>
        <p:spPr>
          <a:xfrm flipV="1">
            <a:off x="1573878" y="4361815"/>
            <a:ext cx="565150" cy="127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直接连接符 77"/>
          <p:cNvCxnSpPr>
            <a:endCxn id="79" idx="2"/>
          </p:cNvCxnSpPr>
          <p:nvPr/>
        </p:nvCxnSpPr>
        <p:spPr>
          <a:xfrm flipV="1">
            <a:off x="2424778" y="4361180"/>
            <a:ext cx="7505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3188048" y="41078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0" name="直接连接符 79"/>
          <p:cNvCxnSpPr>
            <a:endCxn id="81" idx="2"/>
          </p:cNvCxnSpPr>
          <p:nvPr/>
        </p:nvCxnSpPr>
        <p:spPr>
          <a:xfrm flipV="1">
            <a:off x="3981798" y="4368800"/>
            <a:ext cx="4584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椭圆 80"/>
          <p:cNvSpPr/>
          <p:nvPr/>
        </p:nvSpPr>
        <p:spPr>
          <a:xfrm>
            <a:off x="4440268" y="41154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397473" y="534479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6" name="直接箭头连接符 85"/>
          <p:cNvCxnSpPr>
            <a:stCxn id="82" idx="0"/>
            <a:endCxn id="74" idx="4"/>
          </p:cNvCxnSpPr>
          <p:nvPr/>
        </p:nvCxnSpPr>
        <p:spPr>
          <a:xfrm flipH="1" flipV="1">
            <a:off x="338803" y="4632325"/>
            <a:ext cx="2271395" cy="7124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2154903" y="422021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87118" y="38303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610708" y="5968365"/>
            <a:ext cx="150177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X=(X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,...X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3624293" y="419100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cxnSp>
        <p:nvCxnSpPr>
          <p:cNvPr id="96" name="直接箭头连接符 95"/>
          <p:cNvCxnSpPr>
            <a:stCxn id="82" idx="0"/>
          </p:cNvCxnSpPr>
          <p:nvPr/>
        </p:nvCxnSpPr>
        <p:spPr>
          <a:xfrm flipH="1" flipV="1">
            <a:off x="1281778" y="4640580"/>
            <a:ext cx="1328420" cy="7042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7" name="直接箭头连接符 96"/>
          <p:cNvCxnSpPr>
            <a:stCxn id="82" idx="0"/>
            <a:endCxn id="79" idx="4"/>
          </p:cNvCxnSpPr>
          <p:nvPr/>
        </p:nvCxnSpPr>
        <p:spPr>
          <a:xfrm flipV="1">
            <a:off x="2610198" y="4613910"/>
            <a:ext cx="790575" cy="7308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8" name="直接箭头连接符 97"/>
          <p:cNvCxnSpPr>
            <a:stCxn id="82" idx="0"/>
            <a:endCxn id="81" idx="3"/>
          </p:cNvCxnSpPr>
          <p:nvPr/>
        </p:nvCxnSpPr>
        <p:spPr>
          <a:xfrm flipV="1">
            <a:off x="2610198" y="4547235"/>
            <a:ext cx="1892300" cy="7975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3687445" y="1651635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00871" y="2658036"/>
          <a:ext cx="2856432" cy="1318354"/>
        </p:xfrm>
        <a:graphic>
          <a:graphicData uri="http://schemas.openxmlformats.org/presentationml/2006/ole">
            <p:oleObj spid="_x0000_s55297" name="Equation" r:id="rId3" imgW="1765080" imgH="723600" progId="Equation.DSMT4">
              <p:embed/>
            </p:oleObj>
          </a:graphicData>
        </a:graphic>
      </p:graphicFrame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5220932" y="1362997"/>
            <a:ext cx="3731340" cy="4728087"/>
          </a:xfrm>
        </p:spPr>
        <p:txBody>
          <a:bodyPr/>
          <a:lstStyle/>
          <a:p>
            <a:r>
              <a:rPr lang="en-US" altLang="zh-CN" dirty="0" smtClean="0"/>
              <a:t>Linear Chain CRF </a:t>
            </a:r>
          </a:p>
          <a:p>
            <a:pPr lvl="1"/>
            <a:r>
              <a:rPr lang="en-US" altLang="zh-CN" i="1" dirty="0" smtClean="0"/>
              <a:t>obey the Markov property </a:t>
            </a:r>
          </a:p>
          <a:p>
            <a:pPr lvl="1">
              <a:buNone/>
            </a:pPr>
            <a:r>
              <a:rPr lang="en-US" altLang="zh-CN" i="1" dirty="0" smtClean="0"/>
              <a:t>	with respect to the graph: </a:t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CRFs(Parametric  form)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p:oleObj spid="_x0000_s52226" name="Equation" r:id="rId3" imgW="12192000" imgH="6096000" progId="Equation.DSMT4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06479" y="2389239"/>
          <a:ext cx="5167831" cy="796413"/>
        </p:xfrm>
        <a:graphic>
          <a:graphicData uri="http://schemas.openxmlformats.org/presentationml/2006/ole">
            <p:oleObj spid="_x0000_s52227" name="Equation" r:id="rId4" imgW="3555720" imgH="4824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3459" y="4055806"/>
          <a:ext cx="5446556" cy="899651"/>
        </p:xfrm>
        <a:graphic>
          <a:graphicData uri="http://schemas.openxmlformats.org/presentationml/2006/ole">
            <p:oleObj spid="_x0000_s52228" name="Equation" r:id="rId5" imgW="3314520" imgH="482400" progId="Equation.DSMT4">
              <p:embed/>
            </p:oleObj>
          </a:graphicData>
        </a:graphic>
      </p:graphicFrame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3665" y="1759668"/>
            <a:ext cx="3790335" cy="18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be the number of transition and state feature respectively.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30579" y="2141015"/>
          <a:ext cx="5559970" cy="749659"/>
        </p:xfrm>
        <a:graphic>
          <a:graphicData uri="http://schemas.openxmlformats.org/presentationml/2006/ole">
            <p:oleObj spid="_x0000_s65541" name="Equation" r:id="rId3" imgW="2260440" imgH="304560" progId="Equation.DSMT4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06883" y="3410240"/>
          <a:ext cx="4748575" cy="1063625"/>
        </p:xfrm>
        <a:graphic>
          <a:graphicData uri="http://schemas.openxmlformats.org/presentationml/2006/ole">
            <p:oleObj spid="_x0000_s65542" name="Equation" r:id="rId4" imgW="2527200" imgH="4316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65252" y="3483105"/>
          <a:ext cx="3887019" cy="897004"/>
        </p:xfrm>
        <a:graphic>
          <a:graphicData uri="http://schemas.openxmlformats.org/presentationml/2006/ole">
            <p:oleObj spid="_x0000_s65543" name="Equation" r:id="rId5" imgW="1320480" imgH="30456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6476" y="4889966"/>
          <a:ext cx="8850211" cy="899758"/>
        </p:xfrm>
        <a:graphic>
          <a:graphicData uri="http://schemas.openxmlformats.org/presentationml/2006/ole">
            <p:oleObj spid="_x0000_s65544" name="Equation" r:id="rId6" imgW="4622760" imgH="4698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4352" y="2297102"/>
          <a:ext cx="2153880" cy="475583"/>
        </p:xfrm>
        <a:graphic>
          <a:graphicData uri="http://schemas.openxmlformats.org/presentationml/2006/ole">
            <p:oleObj spid="_x0000_s65547" name="Equation" r:id="rId7" imgW="7743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w be weight vector ,F(y , x) represent global feature vector , in other words,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5220" y="2380015"/>
          <a:ext cx="8639175" cy="642938"/>
        </p:xfrm>
        <a:graphic>
          <a:graphicData uri="http://schemas.openxmlformats.org/presentationml/2006/ole">
            <p:oleObj spid="_x0000_s92167" name="Equation" r:id="rId3" imgW="3720960" imgH="2412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8431" y="3333188"/>
          <a:ext cx="7768275" cy="929096"/>
        </p:xfrm>
        <a:graphic>
          <a:graphicData uri="http://schemas.openxmlformats.org/presentationml/2006/ole">
            <p:oleObj spid="_x0000_s92168" name="Equation" r:id="rId4" imgW="38224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p:oleObj spid="_x0000_s64514" name="Equation" r:id="rId3" imgW="12192000" imgH="6096000" progId="Equation.DSMT4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p:oleObj spid="_x0000_s64515" name="Equation" r:id="rId4" imgW="64617600" imgH="11277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p:oleObj spid="_x0000_s64516" name="Equation" r:id="rId5" imgW="58216800" imgH="10972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 bwMode="auto">
          <a:xfrm>
            <a:off x="1268361" y="2212258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725561" y="2138516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32039" y="2580968"/>
            <a:ext cx="1268361" cy="103238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798" y="1716954"/>
            <a:ext cx="377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95" y="1751678"/>
            <a:ext cx="3600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gray">
          <a:xfrm>
            <a:off x="3156155" y="4940710"/>
            <a:ext cx="24881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–Chain CRF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normal method of training a CRF:</a:t>
            </a:r>
          </a:p>
          <a:p>
            <a:pPr lvl="1"/>
            <a:r>
              <a:rPr lang="en-US" altLang="zh-CN" dirty="0" smtClean="0"/>
              <a:t>IIS</a:t>
            </a:r>
          </a:p>
          <a:p>
            <a:pPr lvl="1"/>
            <a:r>
              <a:rPr lang="zh-CN" altLang="en-US" dirty="0" smtClean="0"/>
              <a:t>Quasi-Newton methods such as the L-BFGS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this paper , we introduce MIRA to train the model.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088227"/>
            <a:ext cx="8131584" cy="2123658"/>
          </a:xfrm>
        </p:spPr>
        <p:txBody>
          <a:bodyPr/>
          <a:lstStyle/>
          <a:p>
            <a:pPr algn="ctr"/>
            <a:r>
              <a:rPr lang="en-US" altLang="zh-CN" sz="2800" dirty="0" smtClean="0"/>
              <a:t>Semi-supervised Learning for Vietnamese Named Entity Recognition using Online </a:t>
            </a:r>
            <a:br>
              <a:rPr lang="en-US" altLang="zh-CN" sz="2800" dirty="0" smtClean="0"/>
            </a:br>
            <a:r>
              <a:rPr lang="en-US" altLang="zh-CN" sz="2800" dirty="0" smtClean="0"/>
              <a:t>Conditional Random Fields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4380271" y="4439417"/>
            <a:ext cx="44957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en-US" altLang="zh-CN" sz="1800" dirty="0" err="1" smtClean="0"/>
              <a:t>Quang</a:t>
            </a:r>
            <a:r>
              <a:rPr lang="en-US" altLang="zh-CN" sz="1800" dirty="0" smtClean="0"/>
              <a:t> H. Pham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algn="r"/>
            <a:r>
              <a:rPr lang="en-US" altLang="zh-CN" sz="1800" dirty="0" smtClean="0"/>
              <a:t>Proceedings of NEWS 2015 </a:t>
            </a:r>
          </a:p>
          <a:p>
            <a:pPr algn="r"/>
            <a:r>
              <a:rPr lang="en-US" altLang="zh-CN" sz="1800" dirty="0" smtClean="0"/>
              <a:t>The Fifth Named Entities Workshop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Learning</a:t>
            </a:r>
          </a:p>
          <a:p>
            <a:pPr lvl="1"/>
            <a:r>
              <a:rPr lang="en-US" altLang="zh-CN" dirty="0" smtClean="0">
                <a:hlinkClick r:id="rId3" action="ppaction://hlinksldjump"/>
              </a:rPr>
              <a:t>Perceptron  Learning Algorithm(PLA)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PLA(another form)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sldjump"/>
              </a:rPr>
              <a:t>Multiclass </a:t>
            </a:r>
            <a:r>
              <a:rPr lang="en-US" altLang="zh-CN" dirty="0" smtClean="0">
                <a:hlinkClick r:id="rId5" action="ppaction://hlinksldjump"/>
              </a:rPr>
              <a:t>Problem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Error-Set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4938" y="4196749"/>
          <a:ext cx="8395322" cy="1112633"/>
        </p:xfrm>
        <a:graphic>
          <a:graphicData uri="http://schemas.openxmlformats.org/presentationml/2006/ole">
            <p:oleObj spid="_x0000_s118786" name="Equation" r:id="rId6" imgW="421632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Ultraconservative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MIRA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My confusion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615490" y="1818304"/>
          <a:ext cx="8321675" cy="1160462"/>
        </p:xfrm>
        <a:graphic>
          <a:graphicData uri="http://schemas.openxmlformats.org/presentationml/2006/ole">
            <p:oleObj spid="_x0000_s119811" name="Equation" r:id="rId5" imgW="5549760" imgH="774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6529" y="1231129"/>
          <a:ext cx="5874052" cy="481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52"/>
              </a:tblGrid>
              <a:tr h="4421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A feature selection step</a:t>
                      </a:r>
                      <a:endParaRPr lang="zh-CN" altLang="en-US" sz="24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21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weight vector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01921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 t = 0,1,…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find a mistake of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called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(try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)correct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mistake by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…until no more mistakes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8122" y="3450753"/>
          <a:ext cx="2510202" cy="528464"/>
        </p:xfrm>
        <a:graphic>
          <a:graphicData uri="http://schemas.openxmlformats.org/presentationml/2006/ole">
            <p:oleObj spid="_x0000_s114690" name="Equation" r:id="rId5" imgW="1206360" imgH="2538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98226" y="4291697"/>
          <a:ext cx="2660819" cy="510663"/>
        </p:xfrm>
        <a:graphic>
          <a:graphicData uri="http://schemas.openxmlformats.org/presentationml/2006/ole">
            <p:oleObj spid="_x0000_s114691" name="Equation" r:id="rId6" imgW="1257120" imgH="241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0134" y="2929631"/>
          <a:ext cx="3165956" cy="505489"/>
        </p:xfrm>
        <a:graphic>
          <a:graphicData uri="http://schemas.openxmlformats.org/presentationml/2006/ole">
            <p:oleObj spid="_x0000_s114692" name="Equation" r:id="rId7" imgW="1511280" imgH="241200" progId="Equation.DSMT4">
              <p:embed/>
            </p:oleObj>
          </a:graphicData>
        </a:graphic>
      </p:graphicFrame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226" y="1299241"/>
            <a:ext cx="5973097" cy="48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another 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4175" y="1457325"/>
          <a:ext cx="8131175" cy="1670050"/>
        </p:xfrm>
        <a:graphic>
          <a:graphicData uri="http://schemas.openxmlformats.org/presentationml/2006/ole">
            <p:oleObj spid="_x0000_s116738" name="Equation" r:id="rId5" imgW="4203360" imgH="863280" progId="Equation.DSMT4">
              <p:embed/>
            </p:oleObj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3973" y="3169111"/>
          <a:ext cx="2138723" cy="3180188"/>
        </p:xfrm>
        <a:graphic>
          <a:graphicData uri="http://schemas.openxmlformats.org/presentationml/2006/ole">
            <p:oleObj spid="_x0000_s116741" name="Equation" r:id="rId6" imgW="1460160" imgH="2171520" progId="Equation.DSMT4">
              <p:embed/>
            </p:oleObj>
          </a:graphicData>
        </a:graphic>
      </p:graphicFrame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4721" y="3080568"/>
            <a:ext cx="4476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</a:t>
            </a:r>
            <a:r>
              <a:rPr lang="en-US" altLang="zh-CN" dirty="0" smtClean="0"/>
              <a:t>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p:oleObj spid="_x0000_s120835" name="Equation" r:id="rId5" imgW="114120" imgH="177480" progId="Equation.DSMT4">
              <p:embed/>
            </p:oleObj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5088" y="1893272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1765" y="1229084"/>
          <a:ext cx="3382093" cy="5012104"/>
        </p:xfrm>
        <a:graphic>
          <a:graphicData uri="http://schemas.openxmlformats.org/presentationml/2006/ole">
            <p:oleObj spid="_x0000_s120837" name="Equation" r:id="rId7" imgW="1587240" imgH="380988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</a:t>
            </a:r>
            <a:r>
              <a:rPr lang="en-US" altLang="zh-CN" dirty="0" smtClean="0"/>
              <a:t>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p:oleObj spid="_x0000_s121858" name="Equation" r:id="rId5" imgW="114120" imgH="177480" progId="Equation.DSMT4">
              <p:embed/>
            </p:oleObj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2488" y="2984624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6477" y="1250489"/>
          <a:ext cx="7112101" cy="4560376"/>
        </p:xfrm>
        <a:graphic>
          <a:graphicData uri="http://schemas.openxmlformats.org/presentationml/2006/ole">
            <p:oleObj spid="_x0000_s121859" name="Equation" r:id="rId7" imgW="2946240" imgH="306036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09" y="1415230"/>
            <a:ext cx="7633502" cy="46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4335" y="1120141"/>
          <a:ext cx="6014591" cy="508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591"/>
              </a:tblGrid>
              <a:tr h="446664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1 MIRA</a:t>
                      </a:r>
                      <a:endParaRPr lang="zh-CN" altLang="en-US" sz="2300" dirty="0"/>
                    </a:p>
                  </a:txBody>
                  <a:tcPr marL="89333" marR="89333" marT="44666" marB="44666"/>
                </a:tc>
              </a:tr>
              <a:tr h="841217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               </a:t>
                      </a:r>
                      <a:r>
                        <a:rPr lang="zh-CN" altLang="en-US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 of iterations</a:t>
                      </a:r>
                      <a:r>
                        <a:rPr lang="en-US" altLang="zh-CN" sz="23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     </a:t>
                      </a:r>
                    </a:p>
                  </a:txBody>
                  <a:tcPr marL="89333" marR="89333" marT="44666" marB="44666"/>
                </a:tc>
              </a:tr>
              <a:tr h="3794658">
                <a:tc>
                  <a:txBody>
                    <a:bodyPr/>
                    <a:lstStyle/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for n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=1 to N do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    for t =1 to |D|  do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                                                                 </a:t>
                      </a:r>
                      <a:endParaRPr lang="en-US" altLang="zh-CN" sz="23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3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return  </a:t>
                      </a:r>
                      <a: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300" dirty="0"/>
                    </a:p>
                  </a:txBody>
                  <a:tcPr marL="89333" marR="89333" marT="44666" marB="44666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56568" y="1504404"/>
          <a:ext cx="1828688" cy="569980"/>
        </p:xfrm>
        <a:graphic>
          <a:graphicData uri="http://schemas.openxmlformats.org/presentationml/2006/ole">
            <p:oleObj spid="_x0000_s53250" name="Equation" r:id="rId3" imgW="977760" imgH="30456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1296" y="2416638"/>
          <a:ext cx="2215779" cy="391020"/>
        </p:xfrm>
        <a:graphic>
          <a:graphicData uri="http://schemas.openxmlformats.org/presentationml/2006/ole">
            <p:oleObj spid="_x0000_s53251" name="Equation" r:id="rId4" imgW="129528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68592" y="3504540"/>
          <a:ext cx="3075544" cy="554606"/>
        </p:xfrm>
        <a:graphic>
          <a:graphicData uri="http://schemas.openxmlformats.org/presentationml/2006/ole">
            <p:oleObj spid="_x0000_s53252" name="Equation" r:id="rId5" imgW="1549080" imgH="27936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6401" y="3942716"/>
          <a:ext cx="4529837" cy="406340"/>
        </p:xfrm>
        <a:graphic>
          <a:graphicData uri="http://schemas.openxmlformats.org/presentationml/2006/ole">
            <p:oleObj spid="_x0000_s53253" name="Equation" r:id="rId6" imgW="255240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48792" y="4284316"/>
          <a:ext cx="1752356" cy="492850"/>
        </p:xfrm>
        <a:graphic>
          <a:graphicData uri="http://schemas.openxmlformats.org/presentationml/2006/ole">
            <p:oleObj spid="_x0000_s53254" name="Equation" r:id="rId7" imgW="81252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24531" y="4691462"/>
          <a:ext cx="1161546" cy="412994"/>
        </p:xfrm>
        <a:graphic>
          <a:graphicData uri="http://schemas.openxmlformats.org/presentationml/2006/ole">
            <p:oleObj spid="_x0000_s53255" name="Equation" r:id="rId8" imgW="571320" imgH="2030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45673" y="5576453"/>
          <a:ext cx="1245113" cy="398436"/>
        </p:xfrm>
        <a:graphic>
          <a:graphicData uri="http://schemas.openxmlformats.org/presentationml/2006/ole">
            <p:oleObj spid="_x0000_s53256" name="Equation" r:id="rId9" imgW="63468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" y="1165674"/>
            <a:ext cx="6087397" cy="516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2492474" y="2779986"/>
            <a:ext cx="5309419" cy="452492"/>
          </a:xfrm>
        </p:spPr>
        <p:txBody>
          <a:bodyPr/>
          <a:lstStyle/>
          <a:p>
            <a:r>
              <a:rPr lang="en-US" altLang="zh-CN" b="1" dirty="0" smtClean="0"/>
              <a:t>Margin Infused Relaxed Algorithm for CRFs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 &amp; Discussions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During testing, the label sequence for a new test instance is determined by a </a:t>
            </a:r>
            <a:r>
              <a:rPr lang="en-US" altLang="zh-CN" dirty="0" smtClean="0">
                <a:solidFill>
                  <a:srgbClr val="FF0000"/>
                </a:solidFill>
              </a:rPr>
              <a:t>Viterbi</a:t>
            </a:r>
            <a:r>
              <a:rPr lang="en-US" altLang="zh-CN" dirty="0" smtClean="0"/>
              <a:t>-like algorithm, which returns the label sequence with the highest probability according to the trained model (Sutton and McCallum, 2006).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 </a:t>
            </a:r>
            <a:r>
              <a:rPr lang="en-US" altLang="zh-CN" dirty="0" smtClean="0"/>
              <a:t>of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The Viterbi algorithm is 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dynamic programming</a:t>
            </a:r>
            <a:r>
              <a:rPr lang="en-US" altLang="zh-CN" dirty="0" smtClean="0">
                <a:sym typeface="+mn-ea"/>
              </a:rPr>
              <a:t> algorithm for finding the most likely path.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According to                                  ,</a:t>
            </a:r>
          </a:p>
          <a:p>
            <a:pPr>
              <a:buNone/>
            </a:pPr>
            <a:r>
              <a:rPr lang="en-US" altLang="zh-CN" dirty="0" smtClean="0"/>
              <a:t>where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3480" y="2134235"/>
          <a:ext cx="2819400" cy="694690"/>
        </p:xfrm>
        <a:graphic>
          <a:graphicData uri="http://schemas.openxmlformats.org/presentationml/2006/ole">
            <p:oleObj spid="_x0000_s37891" r:id="rId3" imgW="1752480" imgH="431640" progId="Equation.3">
              <p:embed/>
            </p:oleObj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2555" y="2750185"/>
          <a:ext cx="3084830" cy="630555"/>
        </p:xfrm>
        <a:graphic>
          <a:graphicData uri="http://schemas.openxmlformats.org/presentationml/2006/ole">
            <p:oleObj spid="_x0000_s37890" r:id="rId4" imgW="1739880" imgH="355320" progId="Equation.3">
              <p:embed/>
            </p:oleObj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735" y="3402330"/>
          <a:ext cx="3909695" cy="2638425"/>
        </p:xfrm>
        <a:graphic>
          <a:graphicData uri="http://schemas.openxmlformats.org/presentationml/2006/ole">
            <p:oleObj spid="_x0000_s37889" r:id="rId5" imgW="3531240" imgH="238176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34229" y="3333137"/>
          <a:ext cx="4709771" cy="1887792"/>
        </p:xfrm>
        <a:graphic>
          <a:graphicData uri="http://schemas.openxmlformats.org/presentationml/2006/ole">
            <p:oleObj spid="_x0000_s37892" name="Equation" r:id="rId6" imgW="253980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1624" y="1767235"/>
          <a:ext cx="6380740" cy="3173461"/>
        </p:xfrm>
        <a:graphic>
          <a:graphicData uri="http://schemas.openxmlformats.org/presentationml/2006/ole">
            <p:oleObj spid="_x0000_s51205" name="Equation" r:id="rId3" imgW="4038480" imgH="18795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gray">
          <a:xfrm>
            <a:off x="250723" y="5102931"/>
            <a:ext cx="404105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which is a local feature vector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0389" y="1288015"/>
            <a:ext cx="46408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Note: path represents label  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sequence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0606" y="1050702"/>
          <a:ext cx="9611032" cy="61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1032"/>
              </a:tblGrid>
              <a:tr h="48526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Viterbi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zh-CN" altLang="en-US" sz="2400" dirty="0"/>
                    </a:p>
                  </a:txBody>
                  <a:tcPr/>
                </a:tc>
              </a:tr>
              <a:tr h="11882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Vector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F(y,x)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weight vector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 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likely label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252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 Initialize 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 for i=2,3,…,n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 end for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 for  i=n-1,n-2,…,1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 end for 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10: return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74007" y="2267420"/>
          <a:ext cx="1788963" cy="475788"/>
        </p:xfrm>
        <a:graphic>
          <a:graphicData uri="http://schemas.openxmlformats.org/presentationml/2006/ole">
            <p:oleObj spid="_x0000_s50177" name="Equation" r:id="rId3" imgW="1193760" imgH="31716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1420" y="1976289"/>
          <a:ext cx="1890954" cy="449101"/>
        </p:xfrm>
        <a:graphic>
          <a:graphicData uri="http://schemas.openxmlformats.org/presentationml/2006/ole">
            <p:oleObj spid="_x0000_s50178" name="Equation" r:id="rId4" imgW="1015920" imgH="241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56584" y="3506493"/>
          <a:ext cx="4967514" cy="387079"/>
        </p:xfrm>
        <a:graphic>
          <a:graphicData uri="http://schemas.openxmlformats.org/presentationml/2006/ole">
            <p:oleObj spid="_x0000_s50179" name="Equation" r:id="rId5" imgW="2933640" imgH="228600" progId="Equation.DSMT4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59434" y="2794886"/>
          <a:ext cx="7046913" cy="496887"/>
        </p:xfrm>
        <a:graphic>
          <a:graphicData uri="http://schemas.openxmlformats.org/presentationml/2006/ole">
            <p:oleObj spid="_x0000_s50180" name="Equation" r:id="rId6" imgW="3720960" imgH="304560" progId="Equation.DSMT4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455728" y="3881094"/>
          <a:ext cx="7454900" cy="496888"/>
        </p:xfrm>
        <a:graphic>
          <a:graphicData uri="http://schemas.openxmlformats.org/presentationml/2006/ole">
            <p:oleObj spid="_x0000_s50181" name="Equation" r:id="rId7" imgW="3936960" imgH="30456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23151" y="4529668"/>
          <a:ext cx="6389391" cy="602772"/>
        </p:xfrm>
        <a:graphic>
          <a:graphicData uri="http://schemas.openxmlformats.org/presentationml/2006/ole">
            <p:oleObj spid="_x0000_s50182" name="Equation" r:id="rId8" imgW="3238200" imgH="30456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9825" y="5358442"/>
          <a:ext cx="1694836" cy="460027"/>
        </p:xfrm>
        <a:graphic>
          <a:graphicData uri="http://schemas.openxmlformats.org/presentationml/2006/ole">
            <p:oleObj spid="_x0000_s50183" name="Equation" r:id="rId9" imgW="888840" imgH="241200" progId="Equation.DSMT4">
              <p:embed/>
            </p:oleObj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61963" y="6036957"/>
          <a:ext cx="1789112" cy="476250"/>
        </p:xfrm>
        <a:graphic>
          <a:graphicData uri="http://schemas.openxmlformats.org/presentationml/2006/ole">
            <p:oleObj spid="_x0000_s50186" name="Equation" r:id="rId10" imgW="1193760" imgH="31716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pic>
        <p:nvPicPr>
          <p:cNvPr id="93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45" y="1167580"/>
            <a:ext cx="8067368" cy="51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5 possible tags that we are interested</a:t>
            </a:r>
            <a:br>
              <a:rPr lang="en-US" altLang="zh-CN" dirty="0" smtClean="0"/>
            </a:br>
            <a:r>
              <a:rPr lang="en-US" altLang="zh-CN" dirty="0" smtClean="0"/>
              <a:t>in: </a:t>
            </a:r>
          </a:p>
          <a:p>
            <a:pPr lvl="1"/>
            <a:r>
              <a:rPr lang="en-US" altLang="zh-CN" i="1" dirty="0" smtClean="0"/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organization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miscellaneous </a:t>
            </a:r>
            <a:r>
              <a:rPr lang="en-US" altLang="zh-CN" dirty="0" smtClean="0"/>
              <a:t>(proper names), and </a:t>
            </a:r>
            <a:r>
              <a:rPr lang="en-US" altLang="zh-CN" i="1" dirty="0" smtClean="0"/>
              <a:t>none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smtClean="0"/>
              <a:t>none  </a:t>
            </a:r>
            <a:r>
              <a:rPr lang="en-US" altLang="zh-CN" dirty="0" smtClean="0"/>
              <a:t>tag indicates that the corresponding word is not a part of any</a:t>
            </a:r>
            <a:br>
              <a:rPr lang="en-US" altLang="zh-CN" dirty="0" smtClean="0"/>
            </a:br>
            <a:r>
              <a:rPr lang="en-US" altLang="zh-CN" dirty="0" smtClean="0"/>
              <a:t>named entity. </a:t>
            </a:r>
          </a:p>
          <a:p>
            <a:pPr lvl="1"/>
            <a:r>
              <a:rPr lang="en-US" altLang="zh-CN" dirty="0" smtClean="0"/>
              <a:t>For instance, it may be a verb or an adjective.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Three types of features</a:t>
            </a:r>
          </a:p>
          <a:p>
            <a:pPr lvl="1"/>
            <a:r>
              <a:rPr lang="en-US" altLang="zh-CN" dirty="0" smtClean="0"/>
              <a:t>the identity of words (W) in a window of size 5 and their combinations. </a:t>
            </a:r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Orthographic features (O) in a window of size 5 :</a:t>
            </a:r>
          </a:p>
          <a:p>
            <a:pPr lvl="2"/>
            <a:r>
              <a:rPr lang="en-US" altLang="zh-CN" dirty="0" smtClean="0"/>
              <a:t>whether a word is in lower case,</a:t>
            </a:r>
          </a:p>
          <a:p>
            <a:pPr lvl="2"/>
            <a:r>
              <a:rPr lang="en-US" altLang="zh-CN" dirty="0" smtClean="0"/>
              <a:t>whether it has the first letter capitalized</a:t>
            </a:r>
          </a:p>
          <a:p>
            <a:pPr lvl="2"/>
            <a:r>
              <a:rPr lang="en-US" altLang="zh-CN" dirty="0" smtClean="0"/>
              <a:t>whether all of its letters are capitalized</a:t>
            </a:r>
          </a:p>
          <a:p>
            <a:pPr lvl="2"/>
            <a:r>
              <a:rPr lang="en-US" altLang="zh-CN" dirty="0" smtClean="0"/>
              <a:t>whether it contains numeric letters or not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part-of-speech (P) of the word and the combination of W and P to better describe the context of the sentence.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/>
              <a:t>Note:word</a:t>
            </a:r>
            <a:r>
              <a:rPr lang="en-US" altLang="zh-CN" sz="1200" dirty="0" smtClean="0"/>
              <a:t> identity (W), part-of-speech (P), and orthographic information (O);</a:t>
            </a:r>
          </a:p>
          <a:p>
            <a:pPr lvl="1">
              <a:buNone/>
            </a:pPr>
            <a:r>
              <a:rPr lang="en-US" altLang="zh-CN" sz="1200" dirty="0" smtClean="0"/>
              <a:t>The subscripts indicate the position of the features relatively to the current position.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A feature selection step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2227006" y="4395019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076632" y="442451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4011561" y="374609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流程图: 决策 12"/>
          <p:cNvSpPr/>
          <p:nvPr/>
        </p:nvSpPr>
        <p:spPr bwMode="auto">
          <a:xfrm>
            <a:off x="4011561" y="3672348"/>
            <a:ext cx="914400" cy="733663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6194323" y="3849329"/>
            <a:ext cx="1312606" cy="81116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流程图: 决策 17"/>
          <p:cNvSpPr/>
          <p:nvPr/>
        </p:nvSpPr>
        <p:spPr bwMode="auto">
          <a:xfrm>
            <a:off x="3893574" y="402631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3" name="流程图: 决策 22"/>
          <p:cNvSpPr/>
          <p:nvPr/>
        </p:nvSpPr>
        <p:spPr bwMode="auto">
          <a:xfrm>
            <a:off x="4527755" y="3510116"/>
            <a:ext cx="1873045" cy="154858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170903" y="3274142"/>
            <a:ext cx="1356852" cy="1371600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1614" y="1165127"/>
          <a:ext cx="8091947" cy="52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947"/>
              </a:tblGrid>
              <a:tr h="40774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</a:t>
                      </a:r>
                      <a:r>
                        <a:rPr lang="en-US" altLang="zh-CN" sz="2400" dirty="0" smtClean="0"/>
                        <a:t>A feature selection step</a:t>
                      </a:r>
                      <a:endParaRPr lang="zh-CN" altLang="en-US" sz="2400" dirty="0"/>
                    </a:p>
                  </a:txBody>
                  <a:tcPr/>
                </a:tc>
              </a:tr>
              <a:tr h="101763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to be verified 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validation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</a:tr>
              <a:tr h="3384317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1.Add the O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2.For u in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 Build a model with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u, measure the performance on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  If  performance increases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u;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End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/u;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End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1333500"/>
          <a:ext cx="866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6496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, 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 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b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 Selection Result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gray">
          <a:xfrm>
            <a:off x="884902" y="5014452"/>
            <a:ext cx="51471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Table 1: Features for training the CRFs.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</a:p>
          <a:p>
            <a:pPr lvl="1"/>
            <a:r>
              <a:rPr lang="en-US" altLang="zh-CN" dirty="0" smtClean="0"/>
              <a:t>the lack of labeled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One way to address this problem </a:t>
            </a:r>
          </a:p>
          <a:p>
            <a:pPr lvl="1"/>
            <a:r>
              <a:rPr lang="en-US" altLang="zh-CN" dirty="0" smtClean="0"/>
              <a:t>to gradually create more labeled data with just a small amount of labeled data via semi-supervised learning.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More specifically, we use the bootstrapping</a:t>
            </a:r>
            <a:br>
              <a:rPr lang="en-US" altLang="zh-CN" dirty="0" smtClean="0"/>
            </a:br>
            <a:r>
              <a:rPr lang="en-US" altLang="zh-CN" dirty="0" smtClean="0"/>
              <a:t>method in this paper.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Recognition (NER) </a:t>
            </a:r>
          </a:p>
          <a:p>
            <a:pPr lvl="1"/>
            <a:r>
              <a:rPr lang="en-US" altLang="zh-CN" dirty="0" smtClean="0"/>
              <a:t>an important problem in natural language processing and has been investigated for many years. </a:t>
            </a:r>
          </a:p>
          <a:p>
            <a:r>
              <a:rPr lang="en-US" altLang="zh-CN" dirty="0" smtClean="0"/>
              <a:t>Research Background</a:t>
            </a:r>
          </a:p>
          <a:p>
            <a:pPr lvl="1"/>
            <a:r>
              <a:rPr lang="en-US" altLang="zh-CN" dirty="0" smtClean="0"/>
              <a:t>There have been a lot of works on this task, especially for major languages such as English, Chinese, etc.</a:t>
            </a:r>
          </a:p>
          <a:p>
            <a:pPr lvl="1"/>
            <a:r>
              <a:rPr lang="en-US" altLang="zh-CN" dirty="0" smtClean="0"/>
              <a:t>For the Vietnamese language, several authors have attempted to tackle the NER problem using both supervised and semi-supervised methods.</a:t>
            </a:r>
          </a:p>
          <a:p>
            <a:pPr lvl="1"/>
            <a:r>
              <a:rPr lang="en-US" altLang="zh-CN" dirty="0" smtClean="0"/>
              <a:t>However, previous works for NER in the Vietnamese language mainly used offline supervised learning methods, where all the training data are gathered before a model is trained.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4129" y="1198182"/>
          <a:ext cx="8431161" cy="50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161"/>
              </a:tblGrid>
              <a:tr h="455273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4 Bootstrapping with CRFs</a:t>
                      </a:r>
                      <a:endParaRPr lang="zh-CN" altLang="en-US" sz="2400" dirty="0"/>
                    </a:p>
                  </a:txBody>
                  <a:tcPr/>
                </a:tc>
              </a:tr>
              <a:tr h="132379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iterations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amount of sentences per round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20967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for i  = 0 to 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Train CRF model Mi on data set L.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Use Mi to label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Choose k labeled sentences X =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highest confidence from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L ← L ∪ X; U ← U \ X.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end for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return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i="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615705" y="4045558"/>
          <a:ext cx="725487" cy="525463"/>
        </p:xfrm>
        <a:graphic>
          <a:graphicData uri="http://schemas.openxmlformats.org/presentationml/2006/ole">
            <p:oleObj spid="_x0000_s41985" name="Equation" r:id="rId3" imgW="10972800" imgH="7924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99" y="1195540"/>
            <a:ext cx="8222591" cy="48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</a:p>
          <a:p>
            <a:pPr lvl="1"/>
            <a:r>
              <a:rPr lang="en-US" altLang="zh-CN" dirty="0" smtClean="0"/>
              <a:t>Corpus:1,911 sentences(labeled,411 for testing,1500 for training)</a:t>
            </a:r>
          </a:p>
          <a:p>
            <a:pPr lvl="1"/>
            <a:r>
              <a:rPr lang="en-US" altLang="zh-CN" dirty="0" smtClean="0"/>
              <a:t>17,500 sentences(unlabeled)</a:t>
            </a:r>
          </a:p>
          <a:p>
            <a:pPr lvl="1"/>
            <a:r>
              <a:rPr lang="en-US" altLang="zh-CN" dirty="0" smtClean="0"/>
              <a:t>Both data sets are collected from online newspaper articles.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 train 3 initial models using </a:t>
            </a:r>
            <a:r>
              <a:rPr lang="en-US" altLang="zh-CN" dirty="0" smtClean="0">
                <a:solidFill>
                  <a:srgbClr val="FF0000"/>
                </a:solidFill>
              </a:rPr>
              <a:t>500, 1000, and 1500 </a:t>
            </a:r>
            <a:r>
              <a:rPr lang="en-US" altLang="zh-CN" dirty="0" smtClean="0"/>
              <a:t>sentences respectively and apply the bootstrapping algorithm to each trained model, with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maximum number of iterations </a:t>
            </a:r>
            <a:r>
              <a:rPr lang="en-US" altLang="zh-CN" i="1" dirty="0" smtClean="0"/>
              <a:t>n 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. In each iteration, the model selects the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>
                <a:solidFill>
                  <a:srgbClr val="FF0000"/>
                </a:solidFill>
              </a:rPr>
              <a:t>= 10 highest confidence </a:t>
            </a:r>
            <a:r>
              <a:rPr lang="en-US" altLang="zh-CN" dirty="0" smtClean="0"/>
              <a:t>sentences to add into its training set.</a:t>
            </a:r>
          </a:p>
          <a:p>
            <a:pPr lvl="1"/>
            <a:r>
              <a:rPr lang="en-US" altLang="zh-CN" dirty="0" smtClean="0"/>
              <a:t>Finally, we compare the results of these models after 5, 10, and 15 rounds of bootstrapping with the initial models.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Table 2: Results of bootstrapping with different initial training sizes after 0, 5, 10, and 15 rounds of bootstrapping. The bold figures are the best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scores with respect to a training size.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335" y="1927943"/>
          <a:ext cx="7434630" cy="231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</a:tblGrid>
              <a:tr h="463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#Data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CRF with</a:t>
                      </a:r>
                      <a:r>
                        <a:rPr lang="en-US" altLang="zh-CN" baseline="0" dirty="0" smtClean="0"/>
                        <a:t> MIRA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Normal(offline) CRF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85.69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88.34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89.16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confusion: a person name ,a location name and organization name.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26" y="2242678"/>
            <a:ext cx="4276183" cy="21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404" y="2233151"/>
            <a:ext cx="4354844" cy="2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gray">
          <a:xfrm>
            <a:off x="353962" y="4365521"/>
            <a:ext cx="3436373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dirty="0" err="1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word“Trần_Thế_Luân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” refers to a person name rather than a location name as predicted above.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724400" y="4503172"/>
            <a:ext cx="40508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model could not recognize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“ACB” as an organization name.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Koby</a:t>
            </a:r>
            <a:r>
              <a:rPr lang="en-US" altLang="zh-CN" dirty="0" smtClean="0"/>
              <a:t> Crammer and </a:t>
            </a:r>
            <a:r>
              <a:rPr lang="en-US" altLang="zh-CN" dirty="0" err="1" smtClean="0"/>
              <a:t>Yoram</a:t>
            </a:r>
            <a:r>
              <a:rPr lang="en-US" altLang="zh-CN" dirty="0" smtClean="0"/>
              <a:t> Singer. 2003. Ultraconservative online algorithms for multiclass </a:t>
            </a:r>
            <a:r>
              <a:rPr lang="en-US" altLang="zh-CN" dirty="0" err="1" smtClean="0"/>
              <a:t>problems.Journal</a:t>
            </a:r>
            <a:r>
              <a:rPr lang="en-US" altLang="zh-CN" dirty="0" smtClean="0"/>
              <a:t> of Machine Learning Research, 3:951–991.</a:t>
            </a:r>
          </a:p>
          <a:p>
            <a:r>
              <a:rPr lang="en-US" altLang="zh-CN" dirty="0" smtClean="0"/>
              <a:t>John Lafferty, Andrew McCallum, and Fernando </a:t>
            </a:r>
            <a:r>
              <a:rPr lang="en-US" altLang="zh-CN" dirty="0" err="1" smtClean="0"/>
              <a:t>C.N.Pereira</a:t>
            </a:r>
            <a:r>
              <a:rPr lang="en-US" altLang="zh-CN" dirty="0" smtClean="0"/>
              <a:t>. 2001. Conditional random fields: Probabilistic models for segmenting and labeling sequence data. In International Conference on Machine Learning (ICML).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dominant approach for NER in the Vietnamese language </a:t>
            </a:r>
          </a:p>
          <a:p>
            <a:pPr lvl="1"/>
            <a:r>
              <a:rPr lang="en-US" altLang="zh-CN" dirty="0" smtClean="0"/>
              <a:t>supervised learning with conditional random fields(CRFs)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Attractive semi-supervised learning approaches</a:t>
            </a:r>
          </a:p>
          <a:p>
            <a:pPr lvl="1"/>
            <a:r>
              <a:rPr lang="en-US" altLang="zh-CN" dirty="0" smtClean="0"/>
              <a:t>Reason: it is expensive to get a large amount of labeled data. </a:t>
            </a:r>
          </a:p>
          <a:p>
            <a:pPr lvl="1"/>
            <a:r>
              <a:rPr lang="en-US" altLang="zh-CN" dirty="0" smtClean="0"/>
              <a:t>Especially, using bootstrapping methods,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Grishman</a:t>
            </a:r>
            <a:r>
              <a:rPr lang="en-US" altLang="zh-CN" dirty="0" smtClean="0"/>
              <a:t> (2006) were able to improve the performance of existing NER systems.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Vietnamese language, in supervised learning</a:t>
            </a:r>
          </a:p>
          <a:p>
            <a:pPr lvl="1"/>
            <a:r>
              <a:rPr lang="en-US" altLang="zh-CN" dirty="0" smtClean="0"/>
              <a:t>Using  CRFs  87.90%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as their highest performance. </a:t>
            </a:r>
          </a:p>
          <a:p>
            <a:pPr lvl="1"/>
            <a:r>
              <a:rPr lang="en-US" altLang="zh-CN" dirty="0" smtClean="0"/>
              <a:t>Using SVMs  87.75%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for the task.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semi-supervised learning</a:t>
            </a:r>
          </a:p>
          <a:p>
            <a:pPr lvl="1"/>
            <a:r>
              <a:rPr lang="en-US" altLang="zh-CN" dirty="0" smtClean="0"/>
              <a:t>90.14%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CRFs with the generalized expectation criteria</a:t>
            </a:r>
          </a:p>
          <a:p>
            <a:pPr lvl="1"/>
            <a:r>
              <a:rPr lang="en-US" altLang="zh-CN" dirty="0" smtClean="0"/>
              <a:t>95%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bootstrapping and rule-based models.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</a:p>
          <a:p>
            <a:pPr lvl="1"/>
            <a:r>
              <a:rPr lang="en-US" altLang="zh-CN" dirty="0" smtClean="0"/>
              <a:t>Using MIRA to learn CRFs instead of the traditional offline method would increase the performance of our system.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Proposing a set of features that is useful for this task , does not need human work for processing unlabeled data and gives competitive performance.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Using  the bootstrapping method on top of the CRF models to gradually increase the number of labeled data.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68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r>
              <a:rPr lang="en-US" altLang="zh-CN" dirty="0" smtClean="0"/>
              <a:t>Probabilistic Graphical Model</a:t>
            </a:r>
          </a:p>
          <a:p>
            <a:pPr lvl="1"/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>           </a:t>
            </a:r>
            <a:r>
              <a:rPr lang="en-US" altLang="zh-CN" i="1" dirty="0" smtClean="0"/>
              <a:t>         , so that 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 node v  represents 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i="1" baseline="-25000" dirty="0" smtClean="0"/>
              <a:t>  </a:t>
            </a:r>
            <a:r>
              <a:rPr lang="en-US" altLang="zh-CN" i="1" dirty="0" smtClean="0"/>
              <a:t>,the edge  e      </a:t>
            </a:r>
            <a:r>
              <a:rPr lang="en-US" altLang="zh-CN" i="1" dirty="0" err="1" smtClean="0"/>
              <a:t>E</a:t>
            </a:r>
            <a:r>
              <a:rPr lang="en-US" altLang="zh-CN" i="1" dirty="0" smtClean="0"/>
              <a:t>  represents  the  </a:t>
            </a:r>
            <a:r>
              <a:rPr lang="en-US" altLang="zh-CN" dirty="0" smtClean="0"/>
              <a:t>probability dependence  between random variables .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17022" y="1797715"/>
          <a:ext cx="1285573" cy="494451"/>
        </p:xfrm>
        <a:graphic>
          <a:graphicData uri="http://schemas.openxmlformats.org/presentationml/2006/ole">
            <p:oleObj spid="_x0000_s35845" name="Equation" r:id="rId3" imgW="660240" imgH="253800" progId="Equation.DSMT4">
              <p:embed/>
            </p:oleObj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1709584" y="2384842"/>
          <a:ext cx="237203" cy="338780"/>
        </p:xfrm>
        <a:graphic>
          <a:graphicData uri="http://schemas.openxmlformats.org/presentationml/2006/ole">
            <p:oleObj spid="_x0000_s35846" name="Equation" r:id="rId4" imgW="126720" imgH="126720" progId="Equation.DSMT4">
              <p:embed/>
            </p:oleObj>
          </a:graphicData>
        </a:graphic>
      </p:graphicFrame>
      <p:sp>
        <p:nvSpPr>
          <p:cNvPr id="71" name="椭圆 70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1" name="直接连接符 80"/>
          <p:cNvCxnSpPr>
            <a:stCxn id="75" idx="5"/>
            <a:endCxn id="73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直接连接符 81"/>
          <p:cNvCxnSpPr>
            <a:stCxn id="72" idx="0"/>
            <a:endCxn id="79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/>
          <p:cNvCxnSpPr>
            <a:stCxn id="73" idx="5"/>
            <a:endCxn id="77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/>
          <p:cNvCxnSpPr>
            <a:stCxn id="77" idx="6"/>
            <a:endCxn id="78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接连接符 84"/>
          <p:cNvCxnSpPr>
            <a:stCxn id="77" idx="7"/>
            <a:endCxn id="80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/>
          <p:cNvCxnSpPr>
            <a:stCxn id="79" idx="6"/>
            <a:endCxn id="77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直接连接符 86"/>
          <p:cNvCxnSpPr>
            <a:stCxn id="80" idx="6"/>
            <a:endCxn id="76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>
            <a:stCxn id="78" idx="5"/>
            <a:endCxn id="74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>
            <a:stCxn id="78" idx="6"/>
            <a:endCxn id="76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椭圆 89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91" name="直接连接符 90"/>
          <p:cNvCxnSpPr>
            <a:stCxn id="90" idx="3"/>
            <a:endCxn id="73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椭圆 91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93" name="椭圆 92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94" name="椭圆 93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1265</Words>
  <Application>Microsoft Office PowerPoint</Application>
  <PresentationFormat>全屏显示(4:3)</PresentationFormat>
  <Paragraphs>318</Paragraphs>
  <Slides>46</Slides>
  <Notes>0</Notes>
  <HiddenSlides>9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主题1</vt:lpstr>
      <vt:lpstr>Equation</vt:lpstr>
      <vt:lpstr>Microsoft 公式 3.0</vt:lpstr>
      <vt:lpstr>MathType 6.0 Equation</vt:lpstr>
      <vt:lpstr>汇报</vt:lpstr>
      <vt:lpstr>Semi-supervised Learning for Vietnamese Named Entity Recognition using Online  Conditional Random Fields </vt:lpstr>
      <vt:lpstr>Outline</vt:lpstr>
      <vt:lpstr>Introduction</vt:lpstr>
      <vt:lpstr>Introduction</vt:lpstr>
      <vt:lpstr>Introduction</vt:lpstr>
      <vt:lpstr>Introduction</vt:lpstr>
      <vt:lpstr>MIRA for CRFs</vt:lpstr>
      <vt:lpstr>CRFs</vt:lpstr>
      <vt:lpstr>CRFs</vt:lpstr>
      <vt:lpstr>CRFs</vt:lpstr>
      <vt:lpstr>CRFs</vt:lpstr>
      <vt:lpstr>CRFs</vt:lpstr>
      <vt:lpstr>CRFs(Parametric  form)</vt:lpstr>
      <vt:lpstr>CRFs (Vector form)</vt:lpstr>
      <vt:lpstr>CRFs (Vector form)</vt:lpstr>
      <vt:lpstr>CRFs</vt:lpstr>
      <vt:lpstr>CRFs</vt:lpstr>
      <vt:lpstr>Training by MIRA</vt:lpstr>
      <vt:lpstr>Training by MIRA</vt:lpstr>
      <vt:lpstr>Training by MIRA</vt:lpstr>
      <vt:lpstr>PLA</vt:lpstr>
      <vt:lpstr>PLA</vt:lpstr>
      <vt:lpstr>PLA（another form）</vt:lpstr>
      <vt:lpstr>Multiclass Problem</vt:lpstr>
      <vt:lpstr>Multiclass Problem</vt:lpstr>
      <vt:lpstr>MIRA</vt:lpstr>
      <vt:lpstr>MIRA</vt:lpstr>
      <vt:lpstr>MIRA</vt:lpstr>
      <vt:lpstr>Prediction of CRFs</vt:lpstr>
      <vt:lpstr>Viterbi Algorithm</vt:lpstr>
      <vt:lpstr>Viterbi Algorithm</vt:lpstr>
      <vt:lpstr>Viterbi Algorithm</vt:lpstr>
      <vt:lpstr>Viterbi Algorithm</vt:lpstr>
      <vt:lpstr>Features for CRFs</vt:lpstr>
      <vt:lpstr>Features for CRFs</vt:lpstr>
      <vt:lpstr>A feature selection step</vt:lpstr>
      <vt:lpstr>Feature Selection Result</vt:lpstr>
      <vt:lpstr>Bootstrapping with CRFs</vt:lpstr>
      <vt:lpstr>Bootstrapping with CRFs</vt:lpstr>
      <vt:lpstr>Bootstrapping with CRFs</vt:lpstr>
      <vt:lpstr>Experimental Results</vt:lpstr>
      <vt:lpstr>Experimental Results</vt:lpstr>
      <vt:lpstr>Discussion</vt:lpstr>
      <vt:lpstr>References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614</cp:revision>
  <dcterms:created xsi:type="dcterms:W3CDTF">2015-03-19T00:40:00Z</dcterms:created>
  <dcterms:modified xsi:type="dcterms:W3CDTF">2016-03-31T09:12:59Z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