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4" r:id="rId13"/>
    <p:sldId id="322" r:id="rId14"/>
    <p:sldId id="323" r:id="rId15"/>
    <p:sldId id="324" r:id="rId16"/>
    <p:sldId id="325" r:id="rId17"/>
    <p:sldId id="326" r:id="rId18"/>
    <p:sldId id="327" r:id="rId19"/>
    <p:sldId id="295" r:id="rId20"/>
    <p:sldId id="321" r:id="rId21"/>
    <p:sldId id="299" r:id="rId22"/>
    <p:sldId id="328" r:id="rId23"/>
    <p:sldId id="300" r:id="rId24"/>
    <p:sldId id="301" r:id="rId25"/>
    <p:sldId id="302" r:id="rId26"/>
    <p:sldId id="303" r:id="rId27"/>
    <p:sldId id="304" r:id="rId28"/>
    <p:sldId id="296" r:id="rId29"/>
    <p:sldId id="305" r:id="rId30"/>
    <p:sldId id="308" r:id="rId31"/>
    <p:sldId id="306" r:id="rId32"/>
    <p:sldId id="307" r:id="rId33"/>
    <p:sldId id="309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20" r:id="rId43"/>
    <p:sldId id="319" r:id="rId44"/>
    <p:sldId id="27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2015/11/17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appdocs.appspot.com/reference/android/app/Activity.html" TargetMode="External"/><Relationship Id="rId2" Type="http://schemas.openxmlformats.org/officeDocument/2006/relationships/hyperlink" Target="http://androidappdocs.appspot.com/reference/android/content/Context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devtools.cn/" TargetMode="External"/><Relationship Id="rId2" Type="http://schemas.openxmlformats.org/officeDocument/2006/relationships/hyperlink" Target="http://jingyan.baidu.com/article/bea41d437a41b6b4c51be6c1.html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026635"/>
            <a:ext cx="7388942" cy="1569660"/>
          </a:xfrm>
        </p:spPr>
        <p:txBody>
          <a:bodyPr/>
          <a:lstStyle/>
          <a:p>
            <a:pPr algn="ctr"/>
            <a:r>
              <a:rPr lang="zh-CN" altLang="en-US" sz="4800" dirty="0" smtClean="0"/>
              <a:t>通过</a:t>
            </a:r>
            <a:r>
              <a:rPr lang="en-US" altLang="zh-CN" sz="4800" dirty="0" smtClean="0"/>
              <a:t>Mi Note</a:t>
            </a:r>
            <a:r>
              <a:rPr lang="zh-CN" altLang="en-US" sz="4800" dirty="0" smtClean="0"/>
              <a:t>了解</a:t>
            </a:r>
            <a:r>
              <a:rPr lang="en-US" altLang="zh-CN" sz="4800" dirty="0" smtClean="0"/>
              <a:t>Android</a:t>
            </a:r>
            <a:r>
              <a:rPr lang="zh-CN" altLang="en-US" sz="4800" dirty="0" smtClean="0"/>
              <a:t>开发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8392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2015/11/15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5" name="图片 4" descr="创建第一个应用-图三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1106129"/>
            <a:ext cx="4906060" cy="525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见图二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由于程序是运行在模拟器上的，我们还没有创建一个模拟器，所以需创建一个，创建完点关闭则可。（见图三）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点击 三角型 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按钮，然后选择刚才创建的模拟器，则程序开始运行。小提示：启动模拟器会比较慢，所以，当程序作出修改，需要再次运行时，不要关闭掉模拟器，直接按模拟器上的</a:t>
            </a:r>
            <a:r>
              <a:rPr lang="en-US" altLang="zh-CN" sz="1800" dirty="0" smtClean="0"/>
              <a:t>Home</a:t>
            </a:r>
            <a:r>
              <a:rPr lang="zh-CN" altLang="en-US" sz="1800" dirty="0" smtClean="0"/>
              <a:t>或返回键退出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，之后再按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，则可重新跑起。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恭喜你</a:t>
            </a:r>
            <a:r>
              <a:rPr lang="en-US" altLang="zh-CN" sz="1800" dirty="0" smtClean="0"/>
              <a:t>!</a:t>
            </a:r>
            <a:r>
              <a:rPr lang="zh-CN" altLang="en-US" sz="1800" dirty="0" smtClean="0"/>
              <a:t>你的</a:t>
            </a:r>
            <a:r>
              <a:rPr lang="en-US" sz="1800" dirty="0" smtClean="0"/>
              <a:t>Android</a:t>
            </a:r>
            <a:r>
              <a:rPr lang="zh-CN" altLang="en-US" sz="1800" dirty="0" smtClean="0"/>
              <a:t>环境已经搭建成功。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l"/>
            </a:pPr>
            <a:r>
              <a:rPr lang="zh-CN" altLang="en-US" sz="2400" dirty="0" smtClean="0"/>
              <a:t>预备知识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l"/>
            </a:pPr>
            <a:r>
              <a:rPr lang="zh-CN" altLang="en-US" sz="2400" dirty="0" smtClean="0"/>
              <a:t>应用程序</a:t>
            </a:r>
            <a:r>
              <a:rPr lang="zh-CN" altLang="en-US" sz="2400" dirty="0" smtClean="0"/>
              <a:t>入口分析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l"/>
            </a:pPr>
            <a:r>
              <a:rPr lang="en-US" sz="2400" dirty="0" smtClean="0"/>
              <a:t>Activity</a:t>
            </a:r>
            <a:r>
              <a:rPr lang="zh-CN" altLang="en-US" sz="2400" dirty="0" smtClean="0"/>
              <a:t>生命周期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l"/>
            </a:pP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其他相关方法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l"/>
            </a:pPr>
            <a:r>
              <a:rPr lang="zh-CN" altLang="en-US" sz="2400" dirty="0" smtClean="0"/>
              <a:t>概述</a:t>
            </a:r>
            <a:r>
              <a:rPr lang="en-US" altLang="zh-CN" sz="2400" dirty="0" err="1" smtClean="0"/>
              <a:t>AsyncQueryHandler</a:t>
            </a:r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l"/>
            </a:pPr>
            <a:r>
              <a:rPr lang="en-US" altLang="zh-CN" sz="2400" dirty="0" err="1" smtClean="0"/>
              <a:t>ListView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Adapter</a:t>
            </a:r>
          </a:p>
          <a:p>
            <a:pPr marL="265510" lvl="1" indent="-265510">
              <a:buFont typeface="Wingdings" pitchFamily="2" charset="2"/>
              <a:buChar char="l"/>
            </a:pPr>
            <a:r>
              <a:rPr lang="zh-CN" altLang="en-US" sz="2400" dirty="0" smtClean="0"/>
              <a:t>数据库处理</a:t>
            </a:r>
            <a:endParaRPr lang="en-US" altLang="zh-CN" sz="24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Intent</a:t>
            </a:r>
          </a:p>
          <a:p>
            <a:pPr>
              <a:buFont typeface="Wingdings" pitchFamily="2" charset="2"/>
              <a:buChar char="ü"/>
            </a:pPr>
            <a:r>
              <a:rPr lang="en-US" sz="1800" b="0" dirty="0" smtClean="0"/>
              <a:t>Android</a:t>
            </a:r>
            <a:r>
              <a:rPr lang="zh-CN" altLang="en-US" sz="1800" b="0" dirty="0" smtClean="0"/>
              <a:t>中提供了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机制来协助应用间的交互与通讯，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负责对应用中一次操作的动作、动作涉及数据、附加数据进行描述，</a:t>
            </a:r>
            <a:r>
              <a:rPr lang="en-US" sz="1800" b="0" dirty="0" smtClean="0"/>
              <a:t>Android</a:t>
            </a:r>
            <a:r>
              <a:rPr lang="zh-CN" altLang="en-US" sz="1800" b="0" dirty="0" smtClean="0"/>
              <a:t>则根据此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的描述，负责找到对应的组件，将 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传递给调用的组件，并完成组件的调用。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不仅可用于应用程序之间，也可用于应用程序内部的</a:t>
            </a:r>
            <a:r>
              <a:rPr lang="en-US" sz="1800" b="0" dirty="0" smtClean="0"/>
              <a:t>Activity/Service</a:t>
            </a:r>
            <a:r>
              <a:rPr lang="zh-CN" altLang="en-US" sz="1800" b="0" dirty="0" smtClean="0"/>
              <a:t>之间的交互。因此，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在这里起着一个媒体中介的作用，专门提供组件互相调用的相关信息，实现调用者与被调用者之间的解耦。在</a:t>
            </a:r>
            <a:r>
              <a:rPr lang="en-US" sz="1800" b="0" dirty="0" smtClean="0"/>
              <a:t>SDK</a:t>
            </a:r>
            <a:r>
              <a:rPr lang="zh-CN" altLang="en-US" sz="1800" b="0" dirty="0" smtClean="0"/>
              <a:t>中给出了</a:t>
            </a:r>
            <a:r>
              <a:rPr lang="en-US" sz="1800" b="0" dirty="0" smtClean="0"/>
              <a:t>Intent</a:t>
            </a:r>
            <a:r>
              <a:rPr lang="zh-CN" altLang="en-US" sz="1800" b="0" dirty="0" smtClean="0"/>
              <a:t>作用的表现形式为：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通过</a:t>
            </a:r>
            <a:r>
              <a:rPr lang="en-US" b="0" dirty="0" smtClean="0">
                <a:hlinkClick r:id="rId2"/>
              </a:rPr>
              <a:t>Context.startActivity()</a:t>
            </a:r>
            <a:r>
              <a:rPr lang="en-US" b="0" dirty="0" smtClean="0"/>
              <a:t> or</a:t>
            </a:r>
            <a:r>
              <a:rPr lang="en-US" b="0" dirty="0" smtClean="0">
                <a:hlinkClick r:id="rId3"/>
              </a:rPr>
              <a:t>Activity.startActivityForResult()</a:t>
            </a:r>
            <a:r>
              <a:rPr lang="en-US" b="0" dirty="0" smtClean="0"/>
              <a:t> </a:t>
            </a:r>
            <a:r>
              <a:rPr lang="zh-CN" altLang="en-US" b="0" dirty="0" smtClean="0"/>
              <a:t>启动一个</a:t>
            </a:r>
            <a:r>
              <a:rPr lang="en-US" b="0" dirty="0" smtClean="0"/>
              <a:t>Activity；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通过 </a:t>
            </a:r>
            <a:r>
              <a:rPr lang="en-US" b="0" dirty="0" smtClean="0">
                <a:hlinkClick r:id="rId2"/>
              </a:rPr>
              <a:t>Context.startService()</a:t>
            </a:r>
            <a:r>
              <a:rPr lang="en-US" b="0" dirty="0" smtClean="0"/>
              <a:t> </a:t>
            </a:r>
            <a:r>
              <a:rPr lang="zh-CN" altLang="en-US" b="0" dirty="0" smtClean="0"/>
              <a:t>启动一个服务，或者通过</a:t>
            </a:r>
            <a:r>
              <a:rPr lang="en-US" b="0" dirty="0" smtClean="0">
                <a:hlinkClick r:id="rId2"/>
              </a:rPr>
              <a:t>Context.bindService()</a:t>
            </a:r>
            <a:r>
              <a:rPr lang="en-US" b="0" dirty="0" smtClean="0"/>
              <a:t> </a:t>
            </a:r>
            <a:r>
              <a:rPr lang="zh-CN" altLang="en-US" b="0" dirty="0" smtClean="0"/>
              <a:t>和后台服务交互；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通过广播方法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比如 </a:t>
            </a:r>
            <a:r>
              <a:rPr lang="en-US" b="0" dirty="0" smtClean="0">
                <a:hlinkClick r:id="rId2"/>
              </a:rPr>
              <a:t>Context.sendBroadcast</a:t>
            </a:r>
            <a:r>
              <a:rPr lang="en-US" b="0" dirty="0" smtClean="0">
                <a:hlinkClick r:id="rId2"/>
              </a:rPr>
              <a:t>()</a:t>
            </a:r>
            <a:r>
              <a:rPr lang="en-US" b="0" dirty="0" smtClean="0"/>
              <a:t>,) </a:t>
            </a:r>
            <a:r>
              <a:rPr lang="zh-CN" altLang="en-US" b="0" dirty="0" smtClean="0"/>
              <a:t>发给</a:t>
            </a:r>
            <a:r>
              <a:rPr lang="en-US" b="0" dirty="0" smtClean="0"/>
              <a:t>broadcast receivers。</a:t>
            </a:r>
          </a:p>
          <a:p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Intent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）</a:t>
            </a:r>
            <a:r>
              <a:rPr lang="en-US" altLang="zh-CN" sz="1800" b="0" dirty="0" smtClean="0"/>
              <a:t>Action</a:t>
            </a:r>
            <a:r>
              <a:rPr lang="zh-CN" altLang="en-US" sz="1800" b="0" dirty="0" smtClean="0"/>
              <a:t>，也就是要执行的</a:t>
            </a:r>
            <a:r>
              <a:rPr lang="zh-CN" altLang="en-US" sz="1800" b="0" dirty="0" smtClean="0"/>
              <a:t>动作，</a:t>
            </a:r>
            <a:r>
              <a:rPr lang="en-US" altLang="zh-CN" sz="1800" b="0" dirty="0" err="1" smtClean="0"/>
              <a:t>SDk</a:t>
            </a:r>
            <a:r>
              <a:rPr lang="zh-CN" altLang="en-US" sz="1800" b="0" dirty="0" smtClean="0"/>
              <a:t>中定义了一些标准的动作，</a:t>
            </a:r>
            <a:r>
              <a:rPr lang="zh-CN" altLang="en-US" sz="1800" b="0" dirty="0" smtClean="0"/>
              <a:t>包括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sz="1450" dirty="0" smtClean="0"/>
              <a:t>ACTION_MAIN </a:t>
            </a:r>
            <a:r>
              <a:rPr lang="en-US" sz="1450" dirty="0" err="1" smtClean="0"/>
              <a:t>android.intent.action.MAIN</a:t>
            </a:r>
            <a:r>
              <a:rPr lang="en-US" sz="1450" dirty="0" smtClean="0"/>
              <a:t> </a:t>
            </a:r>
            <a:r>
              <a:rPr lang="zh-CN" altLang="en-US" sz="1450" dirty="0" smtClean="0"/>
              <a:t>应用程序入口</a:t>
            </a:r>
            <a:endParaRPr lang="en-US" altLang="zh-CN" sz="1450" dirty="0" smtClean="0"/>
          </a:p>
          <a:p>
            <a:pPr lvl="1">
              <a:buFont typeface="Wingdings" pitchFamily="2" charset="2"/>
              <a:buChar char="Ø"/>
            </a:pPr>
            <a:r>
              <a:rPr lang="en-US" sz="1450" dirty="0" smtClean="0"/>
              <a:t>ACTION_DIAL </a:t>
            </a:r>
            <a:r>
              <a:rPr lang="en-US" sz="1450" dirty="0" err="1" smtClean="0"/>
              <a:t>android.intent.action.DIAL</a:t>
            </a:r>
            <a:r>
              <a:rPr lang="en-US" sz="1450" dirty="0" smtClean="0"/>
              <a:t> </a:t>
            </a:r>
            <a:r>
              <a:rPr lang="zh-CN" altLang="en-US" sz="1450" dirty="0" smtClean="0"/>
              <a:t>显示拨号面板</a:t>
            </a:r>
          </a:p>
          <a:p>
            <a:pPr lvl="1">
              <a:buFont typeface="Wingdings" pitchFamily="2" charset="2"/>
              <a:buChar char="Ø"/>
            </a:pPr>
            <a:r>
              <a:rPr lang="en-US" sz="1450" dirty="0" smtClean="0"/>
              <a:t>ACTION_CALL </a:t>
            </a:r>
            <a:r>
              <a:rPr lang="en-US" sz="1450" dirty="0" err="1" smtClean="0"/>
              <a:t>android.intent.action.CALL</a:t>
            </a:r>
            <a:r>
              <a:rPr lang="en-US" sz="1450" dirty="0" smtClean="0"/>
              <a:t> </a:t>
            </a:r>
            <a:r>
              <a:rPr lang="zh-CN" altLang="en-US" sz="1450" dirty="0" smtClean="0"/>
              <a:t>直接向指定用户打电话</a:t>
            </a:r>
          </a:p>
          <a:p>
            <a:pPr lvl="1">
              <a:buFont typeface="Wingdings" pitchFamily="2" charset="2"/>
              <a:buChar char="Ø"/>
            </a:pPr>
            <a:r>
              <a:rPr lang="en-US" sz="1450" dirty="0" smtClean="0"/>
              <a:t>ACTION_SEND </a:t>
            </a:r>
            <a:r>
              <a:rPr lang="en-US" sz="1450" dirty="0" err="1" smtClean="0"/>
              <a:t>android.intent.action.SEND</a:t>
            </a:r>
            <a:r>
              <a:rPr lang="en-US" sz="1450" dirty="0" smtClean="0"/>
              <a:t> </a:t>
            </a:r>
            <a:r>
              <a:rPr lang="zh-CN" altLang="en-US" sz="1450" dirty="0" smtClean="0"/>
              <a:t>向其他人发送数据</a:t>
            </a:r>
          </a:p>
          <a:p>
            <a:pPr lvl="1">
              <a:buFont typeface="Wingdings" pitchFamily="2" charset="2"/>
              <a:buChar char="Ø"/>
            </a:pPr>
            <a:r>
              <a:rPr lang="en-US" sz="1450" dirty="0" smtClean="0"/>
              <a:t>ACTION_SENDTO </a:t>
            </a:r>
            <a:r>
              <a:rPr lang="en-US" sz="1450" dirty="0" err="1" smtClean="0"/>
              <a:t>android.intent.action.SENDTO</a:t>
            </a:r>
            <a:r>
              <a:rPr lang="en-US" sz="1450" dirty="0" smtClean="0"/>
              <a:t> </a:t>
            </a:r>
            <a:r>
              <a:rPr lang="zh-CN" altLang="en-US" sz="1450" dirty="0" smtClean="0"/>
              <a:t>向其他人发送消息</a:t>
            </a:r>
          </a:p>
          <a:p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Intent</a:t>
            </a:r>
          </a:p>
          <a:p>
            <a:pPr>
              <a:buFont typeface="Wingdings" pitchFamily="2" charset="2"/>
              <a:buChar char="ü"/>
            </a:pPr>
            <a:r>
              <a:rPr lang="en-US" sz="1800" b="0" dirty="0" smtClean="0"/>
              <a:t>（2）</a:t>
            </a:r>
            <a:r>
              <a:rPr lang="en-US" altLang="zh-CN" sz="1800" b="0" dirty="0" smtClean="0"/>
              <a:t>C</a:t>
            </a:r>
            <a:r>
              <a:rPr lang="en-US" sz="1800" b="0" dirty="0" smtClean="0"/>
              <a:t>ategory</a:t>
            </a:r>
            <a:r>
              <a:rPr lang="en-US" sz="1800" b="0" dirty="0" smtClean="0"/>
              <a:t>（</a:t>
            </a:r>
            <a:r>
              <a:rPr lang="zh-CN" altLang="en-US" sz="1800" b="0" dirty="0" smtClean="0"/>
              <a:t>类别），被执行动作的附加</a:t>
            </a:r>
            <a:r>
              <a:rPr lang="zh-CN" altLang="en-US" sz="1800" b="0" dirty="0" smtClean="0"/>
              <a:t>信息，比如：</a:t>
            </a:r>
            <a:endParaRPr lang="en-US" altLang="zh-CN" sz="1800" b="0" dirty="0" smtClean="0"/>
          </a:p>
          <a:p>
            <a:pPr lvl="1"/>
            <a:r>
              <a:rPr lang="en-US" sz="1450" dirty="0" smtClean="0">
                <a:solidFill>
                  <a:srgbClr val="1E1C11"/>
                </a:solidFill>
              </a:rPr>
              <a:t>CATEGORY_LAUNCHER </a:t>
            </a:r>
            <a:r>
              <a:rPr lang="en-US" sz="1450" dirty="0" err="1" smtClean="0">
                <a:solidFill>
                  <a:srgbClr val="1E1C11"/>
                </a:solidFill>
              </a:rPr>
              <a:t>android.intent.category.LAUNCHER</a:t>
            </a:r>
            <a:r>
              <a:rPr lang="en-US" sz="1450" dirty="0" smtClean="0">
                <a:solidFill>
                  <a:srgbClr val="1E1C11"/>
                </a:solidFill>
              </a:rPr>
              <a:t> Activity</a:t>
            </a:r>
            <a:r>
              <a:rPr lang="zh-CN" altLang="en-US" sz="1450" dirty="0" smtClean="0">
                <a:solidFill>
                  <a:srgbClr val="1E1C11"/>
                </a:solidFill>
              </a:rPr>
              <a:t>显示顶级程序列表中</a:t>
            </a:r>
          </a:p>
          <a:p>
            <a:pPr lvl="1"/>
            <a:r>
              <a:rPr lang="en-US" sz="1450" dirty="0" smtClean="0">
                <a:solidFill>
                  <a:srgbClr val="1E1C11"/>
                </a:solidFill>
              </a:rPr>
              <a:t>CATEGORY_DEFAULT </a:t>
            </a:r>
            <a:r>
              <a:rPr lang="en-US" sz="1450" dirty="0" err="1" smtClean="0">
                <a:solidFill>
                  <a:srgbClr val="1E1C11"/>
                </a:solidFill>
              </a:rPr>
              <a:t>android.intent.category.DEFAULT</a:t>
            </a:r>
            <a:r>
              <a:rPr lang="en-US" sz="1450" dirty="0" smtClean="0">
                <a:solidFill>
                  <a:srgbClr val="1E1C11"/>
                </a:solidFill>
              </a:rPr>
              <a:t> </a:t>
            </a:r>
            <a:r>
              <a:rPr lang="zh-CN" altLang="en-US" sz="1450" dirty="0" smtClean="0">
                <a:solidFill>
                  <a:srgbClr val="1E1C11"/>
                </a:solidFill>
              </a:rPr>
              <a:t>默认的</a:t>
            </a:r>
            <a:r>
              <a:rPr lang="en-US" sz="1450" dirty="0" smtClean="0">
                <a:solidFill>
                  <a:srgbClr val="1E1C11"/>
                </a:solidFill>
              </a:rPr>
              <a:t>Category</a:t>
            </a:r>
            <a:endParaRPr lang="zh-CN" altLang="en-US" sz="1450" dirty="0" smtClean="0">
              <a:solidFill>
                <a:srgbClr val="1E1C11"/>
              </a:solidFill>
            </a:endParaRPr>
          </a:p>
          <a:p>
            <a:pPr lvl="1"/>
            <a:r>
              <a:rPr lang="en-US" sz="1450" dirty="0" smtClean="0">
                <a:solidFill>
                  <a:srgbClr val="1E1C11"/>
                </a:solidFill>
              </a:rPr>
              <a:t>CATEGORY_HOME </a:t>
            </a:r>
            <a:r>
              <a:rPr lang="en-US" sz="1450" dirty="0" err="1" smtClean="0">
                <a:solidFill>
                  <a:srgbClr val="1E1C11"/>
                </a:solidFill>
              </a:rPr>
              <a:t>android.intent.category.HOME</a:t>
            </a:r>
            <a:r>
              <a:rPr lang="en-US" sz="1450" dirty="0" smtClean="0">
                <a:solidFill>
                  <a:srgbClr val="1E1C11"/>
                </a:solidFill>
              </a:rPr>
              <a:t> </a:t>
            </a:r>
            <a:r>
              <a:rPr lang="zh-CN" altLang="en-US" sz="1450" dirty="0" smtClean="0">
                <a:solidFill>
                  <a:srgbClr val="1E1C11"/>
                </a:solidFill>
              </a:rPr>
              <a:t>设置该</a:t>
            </a:r>
            <a:r>
              <a:rPr lang="en-US" sz="1450" dirty="0" smtClean="0">
                <a:solidFill>
                  <a:srgbClr val="1E1C11"/>
                </a:solidFill>
              </a:rPr>
              <a:t>Activity</a:t>
            </a:r>
            <a:r>
              <a:rPr lang="zh-CN" altLang="en-US" sz="1450" dirty="0" smtClean="0">
                <a:solidFill>
                  <a:srgbClr val="1E1C11"/>
                </a:solidFill>
              </a:rPr>
              <a:t>随系统启动而运行</a:t>
            </a:r>
          </a:p>
          <a:p>
            <a:pPr>
              <a:buFont typeface="Wingdings" pitchFamily="2" charset="2"/>
              <a:buChar char="ü"/>
            </a:pP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Intent</a:t>
            </a:r>
            <a:r>
              <a:rPr lang="zh-CN" altLang="en-US" sz="2400" dirty="0" smtClean="0"/>
              <a:t>的其它参数设置</a:t>
            </a:r>
            <a:endParaRPr lang="en-US" altLang="en-US" sz="2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）</a:t>
            </a:r>
            <a:r>
              <a:rPr lang="en-US" altLang="zh-CN" sz="1800" b="0" dirty="0" smtClean="0"/>
              <a:t>Data</a:t>
            </a:r>
            <a:r>
              <a:rPr lang="zh-CN" altLang="en-US" sz="1800" b="0" dirty="0" smtClean="0"/>
              <a:t>，也就是执行动作要操作的</a:t>
            </a:r>
            <a:r>
              <a:rPr lang="zh-CN" altLang="en-US" sz="1800" b="0" dirty="0" smtClean="0"/>
              <a:t>数据</a:t>
            </a:r>
            <a:endParaRPr lang="en-US" altLang="zh-CN" sz="18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4</a:t>
            </a:r>
            <a:r>
              <a:rPr lang="zh-CN" altLang="en-US" sz="1800" b="0" dirty="0" smtClean="0"/>
              <a:t>）</a:t>
            </a:r>
            <a:r>
              <a:rPr lang="en-US" altLang="zh-CN" sz="1800" b="0" dirty="0" smtClean="0"/>
              <a:t>type</a:t>
            </a:r>
            <a:r>
              <a:rPr lang="zh-CN" altLang="en-US" sz="1800" b="0" dirty="0" smtClean="0"/>
              <a:t>（数据类型），显式指定</a:t>
            </a:r>
            <a:r>
              <a:rPr lang="en-US" altLang="zh-CN" sz="1800" b="0" dirty="0" smtClean="0"/>
              <a:t>Intent</a:t>
            </a:r>
            <a:r>
              <a:rPr lang="zh-CN" altLang="en-US" sz="1800" b="0" dirty="0" smtClean="0"/>
              <a:t>的数据类型（</a:t>
            </a:r>
            <a:r>
              <a:rPr lang="en-US" altLang="zh-CN" sz="1800" b="0" dirty="0" smtClean="0"/>
              <a:t>MIME</a:t>
            </a:r>
            <a:r>
              <a:rPr lang="zh-CN" altLang="en-US" sz="1800" b="0" dirty="0" smtClean="0"/>
              <a:t>）。</a:t>
            </a:r>
            <a:endParaRPr lang="en-US" altLang="zh-CN" sz="1800" b="0" dirty="0" smtClean="0"/>
          </a:p>
          <a:p>
            <a:pPr>
              <a:buFont typeface="Wingdings" pitchFamily="2" charset="2"/>
              <a:buChar char="ü"/>
            </a:pPr>
            <a:r>
              <a:rPr lang="en-US" altLang="en-US" sz="1800" b="0" dirty="0" smtClean="0"/>
              <a:t>（5）component（</a:t>
            </a:r>
            <a:r>
              <a:rPr lang="zh-CN" altLang="en-US" sz="1800" b="0" dirty="0" smtClean="0"/>
              <a:t>组件），指定</a:t>
            </a:r>
            <a:r>
              <a:rPr lang="en-US" altLang="en-US" sz="1800" b="0" dirty="0" smtClean="0"/>
              <a:t>Intent</a:t>
            </a:r>
            <a:r>
              <a:rPr lang="zh-CN" altLang="en-US" sz="1800" b="0" dirty="0" smtClean="0"/>
              <a:t>的的目标组件的类名称。</a:t>
            </a:r>
            <a:endParaRPr lang="en-US" altLang="zh-CN" sz="1800" b="0" dirty="0" smtClean="0"/>
          </a:p>
          <a:p>
            <a:pPr>
              <a:buFont typeface="Wingdings" pitchFamily="2" charset="2"/>
              <a:buChar char="ü"/>
            </a:pPr>
            <a:r>
              <a:rPr lang="en-US" altLang="en-US" sz="1800" b="0" dirty="0" smtClean="0"/>
              <a:t>（6）extras（</a:t>
            </a:r>
            <a:r>
              <a:rPr lang="zh-CN" altLang="en-US" sz="1800" b="0" dirty="0" smtClean="0"/>
              <a:t>附加信息），是其它所有附加信息的集合。</a:t>
            </a:r>
            <a:endParaRPr lang="zh-CN" altLang="en-US" sz="1800" b="0" dirty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120877"/>
            <a:ext cx="8661400" cy="5191433"/>
          </a:xfrm>
        </p:spPr>
        <p:txBody>
          <a:bodyPr/>
          <a:lstStyle/>
          <a:p>
            <a:r>
              <a:rPr lang="zh-CN" altLang="en-US" sz="2400" b="0" dirty="0" smtClean="0"/>
              <a:t>理解清楚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的两种基本用法：一种是</a:t>
            </a:r>
            <a:r>
              <a:rPr lang="zh-CN" altLang="en-US" sz="2400" dirty="0" smtClean="0"/>
              <a:t>显式的</a:t>
            </a:r>
            <a:r>
              <a:rPr lang="en-US" sz="2400" dirty="0" smtClean="0"/>
              <a:t>Intent</a:t>
            </a:r>
            <a:r>
              <a:rPr lang="en-US" sz="2400" b="0" dirty="0" smtClean="0"/>
              <a:t>，</a:t>
            </a:r>
            <a:r>
              <a:rPr lang="zh-CN" altLang="en-US" sz="2400" b="0" dirty="0" smtClean="0"/>
              <a:t>即在构造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对象时就指定接收者；另一种是</a:t>
            </a:r>
            <a:r>
              <a:rPr lang="zh-CN" altLang="en-US" sz="2400" dirty="0" smtClean="0"/>
              <a:t>隐式的</a:t>
            </a:r>
            <a:r>
              <a:rPr lang="en-US" sz="2400" dirty="0" smtClean="0"/>
              <a:t>Intent</a:t>
            </a:r>
            <a:r>
              <a:rPr lang="en-US" sz="2400" b="0" dirty="0" smtClean="0"/>
              <a:t>，</a:t>
            </a:r>
            <a:r>
              <a:rPr lang="zh-CN" altLang="en-US" sz="2400" b="0" dirty="0" smtClean="0"/>
              <a:t>即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的发送者在构造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对象时，并不知道也不关心接收者是谁，有利于降低发送者和接收者之间的耦合。</a:t>
            </a:r>
          </a:p>
          <a:p>
            <a:r>
              <a:rPr lang="zh-CN" altLang="en-US" sz="2400" b="0" dirty="0" smtClean="0"/>
              <a:t>对于显式</a:t>
            </a:r>
            <a:r>
              <a:rPr lang="en-US" sz="2400" b="0" dirty="0" err="1" smtClean="0"/>
              <a:t>Intent，Android</a:t>
            </a:r>
            <a:r>
              <a:rPr lang="zh-CN" altLang="en-US" sz="2400" b="0" dirty="0" smtClean="0"/>
              <a:t>不需要去做解析，因为目标组件已经很明确，</a:t>
            </a:r>
            <a:r>
              <a:rPr lang="en-US" sz="2400" b="0" dirty="0" smtClean="0"/>
              <a:t>Android</a:t>
            </a:r>
            <a:r>
              <a:rPr lang="zh-CN" altLang="en-US" sz="2400" b="0" dirty="0" smtClean="0"/>
              <a:t>需要解析的是那些隐式</a:t>
            </a:r>
            <a:r>
              <a:rPr lang="en-US" sz="2400" b="0" dirty="0" smtClean="0"/>
              <a:t>Intent，</a:t>
            </a:r>
            <a:r>
              <a:rPr lang="zh-CN" altLang="en-US" sz="2400" b="0" dirty="0" smtClean="0"/>
              <a:t>通过解析，将 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映射给可以处理此</a:t>
            </a:r>
            <a:r>
              <a:rPr lang="en-US" sz="2400" b="0" dirty="0" smtClean="0"/>
              <a:t>Intent</a:t>
            </a:r>
            <a:r>
              <a:rPr lang="zh-CN" altLang="en-US" sz="2400" b="0" dirty="0" smtClean="0"/>
              <a:t>的</a:t>
            </a:r>
            <a:r>
              <a:rPr lang="en-US" sz="2400" b="0" dirty="0" err="1" smtClean="0"/>
              <a:t>Activity、Receiver</a:t>
            </a:r>
            <a:r>
              <a:rPr lang="zh-CN" altLang="en-US" sz="2400" b="0" dirty="0" smtClean="0"/>
              <a:t>或</a:t>
            </a:r>
            <a:r>
              <a:rPr lang="en-US" sz="2400" b="0" dirty="0" smtClean="0"/>
              <a:t>Service。  </a:t>
            </a:r>
            <a:endParaRPr lang="en-US" sz="2400" b="0" dirty="0" smtClean="0"/>
          </a:p>
          <a:p>
            <a:r>
              <a:rPr lang="en-US" sz="2400" b="0" dirty="0" smtClean="0"/>
              <a:t>Intent</a:t>
            </a:r>
            <a:r>
              <a:rPr lang="zh-CN" altLang="en-US" sz="2400" b="0" dirty="0" smtClean="0"/>
              <a:t>解析</a:t>
            </a:r>
            <a:r>
              <a:rPr lang="zh-CN" altLang="en-US" sz="2400" b="0" dirty="0" smtClean="0"/>
              <a:t>机制</a:t>
            </a:r>
            <a:r>
              <a:rPr lang="zh-CN" altLang="en-US" sz="2400" b="0" dirty="0" smtClean="0"/>
              <a:t>主要是通过查找已注册</a:t>
            </a:r>
            <a:r>
              <a:rPr lang="zh-CN" altLang="en-US" sz="2400" b="0" dirty="0" smtClean="0"/>
              <a:t>在</a:t>
            </a:r>
            <a:r>
              <a:rPr lang="en-US" altLang="en-US" sz="2400" b="0" dirty="0" smtClean="0"/>
              <a:t>AndroidManifest.xml</a:t>
            </a:r>
            <a:r>
              <a:rPr lang="zh-CN" altLang="en-US" sz="2400" b="0" dirty="0" smtClean="0"/>
              <a:t>中的所有</a:t>
            </a:r>
            <a:r>
              <a:rPr lang="en-US" altLang="en-US" sz="2400" b="0" dirty="0" err="1" smtClean="0"/>
              <a:t>IntentFilter</a:t>
            </a:r>
            <a:r>
              <a:rPr lang="zh-CN" altLang="en-US" sz="2400" b="0" dirty="0" smtClean="0"/>
              <a:t>及其中定义的</a:t>
            </a:r>
            <a:r>
              <a:rPr lang="en-US" altLang="en-US" sz="2400" b="0" dirty="0" smtClean="0"/>
              <a:t>Intent，</a:t>
            </a:r>
            <a:r>
              <a:rPr lang="zh-CN" altLang="en-US" sz="2400" b="0" dirty="0" smtClean="0"/>
              <a:t>最终找到匹配的</a:t>
            </a:r>
            <a:r>
              <a:rPr lang="en-US" altLang="en-US" sz="2400" b="0" dirty="0" smtClean="0"/>
              <a:t>Intent。</a:t>
            </a:r>
            <a:r>
              <a:rPr lang="zh-CN" altLang="en-US" sz="2400" b="0" dirty="0" smtClean="0"/>
              <a:t>在这个解析过程中，</a:t>
            </a:r>
            <a:r>
              <a:rPr lang="en-US" altLang="en-US" sz="2400" b="0" dirty="0" smtClean="0"/>
              <a:t>Android</a:t>
            </a:r>
            <a:r>
              <a:rPr lang="zh-CN" altLang="en-US" sz="2400" b="0" dirty="0" smtClean="0"/>
              <a:t>是通过</a:t>
            </a:r>
            <a:r>
              <a:rPr lang="en-US" altLang="en-US" sz="2400" b="0" dirty="0" smtClean="0"/>
              <a:t>Intent</a:t>
            </a:r>
            <a:r>
              <a:rPr lang="zh-CN" altLang="en-US" sz="2400" b="0" dirty="0" smtClean="0"/>
              <a:t>的</a:t>
            </a:r>
            <a:r>
              <a:rPr lang="en-US" altLang="en-US" sz="2400" b="0" dirty="0" err="1" smtClean="0"/>
              <a:t>action、category</a:t>
            </a:r>
            <a:r>
              <a:rPr lang="zh-CN" altLang="en-US" sz="2400" b="0" dirty="0" smtClean="0"/>
              <a:t>等属性来进行判断的。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预备知识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4" name="图片 3" descr="Intent显示调用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012"/>
            <a:ext cx="9143999" cy="1002005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241299" y="1333500"/>
            <a:ext cx="8661400" cy="1586681"/>
          </a:xfrm>
        </p:spPr>
        <p:txBody>
          <a:bodyPr/>
          <a:lstStyle/>
          <a:p>
            <a:r>
              <a:rPr lang="zh-CN" altLang="en-US" sz="2400" dirty="0" smtClean="0"/>
              <a:t>显式的</a:t>
            </a:r>
            <a:r>
              <a:rPr lang="en-US" sz="2400" dirty="0" smtClean="0"/>
              <a:t>Intent</a:t>
            </a:r>
            <a:endParaRPr lang="zh-CN" altLang="en-US" sz="1800" b="0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60963" y="3226210"/>
            <a:ext cx="8661400" cy="158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隐式的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Intent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8" name="图片 7" descr="Intent隐式调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8" y="4174561"/>
            <a:ext cx="8244350" cy="1525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6054213" cy="451055"/>
          </a:xfrm>
        </p:spPr>
        <p:txBody>
          <a:bodyPr/>
          <a:lstStyle/>
          <a:p>
            <a:pPr marL="265510" lvl="1" indent="-265510">
              <a:buNone/>
            </a:pPr>
            <a:r>
              <a:rPr lang="zh-CN" altLang="en-US" sz="2000" dirty="0" smtClean="0"/>
              <a:t>疑问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：谁是应用的入口？</a:t>
            </a:r>
            <a:endParaRPr lang="en-US" sz="20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218767" y="1884107"/>
            <a:ext cx="6054213" cy="45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1" indent="-265510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微软雅黑" pitchFamily="34" charset="-12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疑问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：程序如何判断？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65510" marR="0" lvl="1" indent="-265510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223684" y="2478957"/>
            <a:ext cx="6054213" cy="45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1" indent="-265510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微软雅黑" pitchFamily="34" charset="-12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疑问</a:t>
            </a:r>
            <a:r>
              <a:rPr lang="en-US" altLang="zh-CN" sz="2000" kern="0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：如何启动？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65510" marR="0" lvl="1" indent="-265510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版本演变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/>
              <a:t>阿童木（</a:t>
            </a:r>
            <a:r>
              <a:rPr lang="en-US" altLang="zh-CN" sz="1800" dirty="0" smtClean="0"/>
              <a:t>Android Beta</a:t>
            </a:r>
            <a:r>
              <a:rPr lang="zh-CN" altLang="en-US" sz="1800" dirty="0" smtClean="0"/>
              <a:t>），发条机器人（</a:t>
            </a:r>
            <a:r>
              <a:rPr lang="en-US" altLang="zh-CN" sz="1800" dirty="0" smtClean="0"/>
              <a:t>Android 1.0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1.5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Cupcake</a:t>
            </a:r>
            <a:r>
              <a:rPr lang="zh-CN" altLang="en-US" sz="1800" dirty="0" smtClean="0"/>
              <a:t>（杯型蛋糕），</a:t>
            </a:r>
            <a:r>
              <a:rPr lang="en-US" altLang="zh-CN" sz="1800" dirty="0" smtClean="0"/>
              <a:t>Android 1.6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Donut</a:t>
            </a:r>
            <a:r>
              <a:rPr lang="zh-CN" altLang="en-US" sz="1800" dirty="0" smtClean="0"/>
              <a:t>（甜甜圈）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2.1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Eclair</a:t>
            </a:r>
            <a:r>
              <a:rPr lang="zh-CN" altLang="en-US" sz="1800" dirty="0" smtClean="0"/>
              <a:t>（松饼），</a:t>
            </a:r>
            <a:r>
              <a:rPr lang="en-US" altLang="zh-CN" sz="1800" dirty="0" smtClean="0"/>
              <a:t>Android 2.2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Froyo</a:t>
            </a:r>
            <a:r>
              <a:rPr lang="zh-CN" altLang="en-US" sz="1800" dirty="0" smtClean="0"/>
              <a:t>（冻酸奶），</a:t>
            </a:r>
            <a:r>
              <a:rPr lang="en-US" altLang="zh-CN" sz="1800" dirty="0" smtClean="0"/>
              <a:t>Android 2.3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Gingerbread</a:t>
            </a:r>
            <a:r>
              <a:rPr lang="zh-CN" altLang="en-US" sz="1800" dirty="0" smtClean="0"/>
              <a:t>（姜饼）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 3.0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Honeycomb</a:t>
            </a:r>
            <a:r>
              <a:rPr lang="zh-CN" altLang="en-US" sz="1800" dirty="0" smtClean="0"/>
              <a:t>（蜂巢）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 4.0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Ice cream sandwich</a:t>
            </a:r>
            <a:r>
              <a:rPr lang="zh-CN" altLang="en-US" sz="1800" dirty="0" smtClean="0"/>
              <a:t>（冰淇淋三明治）简称</a:t>
            </a:r>
            <a:r>
              <a:rPr lang="en-US" altLang="zh-CN" sz="1800" dirty="0" smtClean="0"/>
              <a:t>ICS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4.1/4.2/4.3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Jelly Bean</a:t>
            </a:r>
            <a:r>
              <a:rPr lang="zh-CN" altLang="en-US" sz="1800" dirty="0" smtClean="0"/>
              <a:t>（果冻豆）</a:t>
            </a:r>
            <a:r>
              <a:rPr lang="en-US" altLang="zh-CN" sz="1800" dirty="0" smtClean="0"/>
              <a:t>Android 4.4 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KitKat</a:t>
            </a:r>
            <a:r>
              <a:rPr lang="zh-CN" altLang="en-US" sz="1800" dirty="0" smtClean="0"/>
              <a:t>（奇巧巧克力）（</a:t>
            </a:r>
            <a:r>
              <a:rPr lang="en-US" altLang="zh-CN" sz="1800" dirty="0" smtClean="0"/>
              <a:t>1.5</a:t>
            </a:r>
            <a:r>
              <a:rPr lang="zh-CN" altLang="en-US" sz="1800" dirty="0" smtClean="0"/>
              <a:t>之前均为内部测试版本）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5.0</a:t>
            </a:r>
            <a:r>
              <a:rPr lang="zh-CN" altLang="en-US" sz="1800" dirty="0" smtClean="0"/>
              <a:t>（棒棒糖）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6.0 </a:t>
            </a:r>
            <a:r>
              <a:rPr lang="zh-CN" altLang="en-US" sz="1800" dirty="0" smtClean="0"/>
              <a:t>（棉花糖）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marL="253603" lvl="1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背景介绍（一）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pic>
        <p:nvPicPr>
          <p:cNvPr id="8" name="图片 7" descr="Launcher应用入口前的处理路线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3" y="2005780"/>
            <a:ext cx="8547494" cy="3229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pic>
        <p:nvPicPr>
          <p:cNvPr id="28" name="内容占位符 27" descr="Launcher-onCreate-载入所有入口应用信息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56" y="2667000"/>
            <a:ext cx="7984089" cy="2026920"/>
          </a:xfrm>
        </p:spPr>
      </p:pic>
      <p:pic>
        <p:nvPicPr>
          <p:cNvPr id="30" name="图片 29" descr="Launcher-onCreate-载入所有入口应用信息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" y="1539240"/>
            <a:ext cx="8860536" cy="4145280"/>
          </a:xfrm>
          <a:prstGeom prst="rect">
            <a:avLst/>
          </a:prstGeom>
        </p:spPr>
      </p:pic>
      <p:pic>
        <p:nvPicPr>
          <p:cNvPr id="31" name="图片 30" descr="Launcher-onCreate-载入所有入口应用信息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" y="1430595"/>
            <a:ext cx="9135602" cy="1967889"/>
          </a:xfrm>
          <a:prstGeom prst="rect">
            <a:avLst/>
          </a:prstGeom>
        </p:spPr>
      </p:pic>
      <p:pic>
        <p:nvPicPr>
          <p:cNvPr id="32" name="图片 31" descr="Launcher-onCreate-载入所有入口应用信息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6128"/>
            <a:ext cx="9144000" cy="5220929"/>
          </a:xfrm>
          <a:prstGeom prst="rect">
            <a:avLst/>
          </a:prstGeom>
        </p:spPr>
      </p:pic>
      <p:pic>
        <p:nvPicPr>
          <p:cNvPr id="33" name="图片 32" descr="Launcher-onCreate-载入所有入口应用信息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37" y="1076632"/>
            <a:ext cx="6953727" cy="5265174"/>
          </a:xfrm>
          <a:prstGeom prst="rect">
            <a:avLst/>
          </a:prstGeom>
        </p:spPr>
      </p:pic>
      <p:pic>
        <p:nvPicPr>
          <p:cNvPr id="34" name="图片 33" descr="Launcher-onCreate-载入所有入口应用信息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15" y="1076632"/>
            <a:ext cx="7659169" cy="5279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pic>
        <p:nvPicPr>
          <p:cNvPr id="4" name="图片 3" descr="Launcher应用入口分析补充图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7" y="1681317"/>
            <a:ext cx="8411927" cy="3524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12" name="内容占位符 6"/>
          <p:cNvSpPr txBox="1">
            <a:spLocks/>
          </p:cNvSpPr>
          <p:nvPr/>
        </p:nvSpPr>
        <p:spPr bwMode="auto">
          <a:xfrm>
            <a:off x="381000" y="1485900"/>
            <a:ext cx="8661400" cy="6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再次强调一下：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4" name="内容占位符 6"/>
          <p:cNvSpPr>
            <a:spLocks noGrp="1"/>
          </p:cNvSpPr>
          <p:nvPr>
            <p:ph idx="1"/>
          </p:nvPr>
        </p:nvSpPr>
        <p:spPr>
          <a:xfrm>
            <a:off x="383458" y="1961536"/>
            <a:ext cx="8760542" cy="3628104"/>
          </a:xfrm>
        </p:spPr>
        <p:txBody>
          <a:bodyPr anchor="ctr"/>
          <a:lstStyle/>
          <a:p>
            <a:pPr>
              <a:buNone/>
            </a:pPr>
            <a:r>
              <a:rPr lang="zh-CN" altLang="en-US" sz="2400" dirty="0" smtClean="0"/>
              <a:t>对于作为应用入口的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必须要有：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&lt;action </a:t>
            </a:r>
            <a:r>
              <a:rPr lang="en-US" sz="2400" dirty="0" err="1" smtClean="0"/>
              <a:t>android:name</a:t>
            </a:r>
            <a:r>
              <a:rPr lang="en-US" sz="2400" dirty="0" smtClean="0"/>
              <a:t>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android.intent.action.MAIN</a:t>
            </a:r>
            <a:r>
              <a:rPr lang="en-US" sz="2400" i="1" dirty="0" smtClean="0"/>
              <a:t>"</a:t>
            </a:r>
            <a:r>
              <a:rPr lang="en-US" sz="2400" dirty="0" smtClean="0"/>
              <a:t> /&gt;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&lt;category </a:t>
            </a:r>
            <a:r>
              <a:rPr lang="en-US" altLang="zh-CN" sz="2400" dirty="0" err="1" smtClean="0"/>
              <a:t>an</a:t>
            </a:r>
            <a:r>
              <a:rPr lang="en-US" sz="2400" dirty="0" err="1" smtClean="0"/>
              <a:t>droid:name</a:t>
            </a:r>
            <a:r>
              <a:rPr lang="en-US" sz="2400" dirty="0" smtClean="0"/>
              <a:t>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android.intent.category.LAUNCHER</a:t>
            </a:r>
            <a:r>
              <a:rPr lang="en-US" sz="2400" i="1" dirty="0" smtClean="0"/>
              <a:t>"</a:t>
            </a:r>
            <a:r>
              <a:rPr lang="en-US" sz="2400" dirty="0" smtClean="0"/>
              <a:t> /&gt;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12" name="内容占位符 6"/>
          <p:cNvSpPr txBox="1">
            <a:spLocks/>
          </p:cNvSpPr>
          <p:nvPr/>
        </p:nvSpPr>
        <p:spPr bwMode="auto">
          <a:xfrm>
            <a:off x="381000" y="1485900"/>
            <a:ext cx="8661400" cy="6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可能的疑问：同一个应用中可以存在两个入口？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4" name="内容占位符 6"/>
          <p:cNvSpPr>
            <a:spLocks noGrp="1"/>
          </p:cNvSpPr>
          <p:nvPr>
            <p:ph idx="1"/>
          </p:nvPr>
        </p:nvSpPr>
        <p:spPr>
          <a:xfrm>
            <a:off x="383458" y="1961536"/>
            <a:ext cx="8244348" cy="1283109"/>
          </a:xfrm>
        </p:spPr>
        <p:txBody>
          <a:bodyPr anchor="ctr"/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可以根据实际情况设置，比如通讯录和电话其实均来自</a:t>
            </a:r>
            <a:r>
              <a:rPr lang="en-US" altLang="zh-CN" sz="2400" dirty="0" smtClean="0"/>
              <a:t>Contacts</a:t>
            </a:r>
            <a:r>
              <a:rPr lang="zh-CN" altLang="en-US" sz="2400" dirty="0" smtClean="0"/>
              <a:t>这个应用。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12" name="内容占位符 6"/>
          <p:cNvSpPr txBox="1">
            <a:spLocks/>
          </p:cNvSpPr>
          <p:nvPr/>
        </p:nvSpPr>
        <p:spPr bwMode="auto">
          <a:xfrm>
            <a:off x="0" y="1120877"/>
            <a:ext cx="9144000" cy="513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常用</a:t>
            </a:r>
            <a:r>
              <a:rPr lang="en-US" altLang="zh-CN" sz="2400" b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Action</a:t>
            </a:r>
            <a:r>
              <a:rPr lang="zh-CN" altLang="en-US" sz="2400" b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和</a:t>
            </a:r>
            <a:r>
              <a:rPr lang="en-US" altLang="zh-CN" sz="2400" b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Category</a:t>
            </a:r>
          </a:p>
          <a:p>
            <a:r>
              <a:rPr lang="en-US" sz="2400" dirty="0" smtClean="0"/>
              <a:t>ACTION_MAIN </a:t>
            </a:r>
            <a:r>
              <a:rPr lang="en-US" sz="2400" dirty="0" err="1" smtClean="0"/>
              <a:t>android.intent.action.MAIN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应用程序入口</a:t>
            </a:r>
            <a:endParaRPr lang="en-US" altLang="zh-CN" sz="2400" dirty="0" smtClean="0"/>
          </a:p>
          <a:p>
            <a:r>
              <a:rPr lang="en-US" sz="2400" dirty="0" smtClean="0"/>
              <a:t>ACTION_DIAL </a:t>
            </a:r>
            <a:r>
              <a:rPr lang="en-US" sz="2400" dirty="0" err="1" smtClean="0"/>
              <a:t>android.intent.action.DIAL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显示拨号面板</a:t>
            </a:r>
          </a:p>
          <a:p>
            <a:r>
              <a:rPr lang="en-US" sz="2400" dirty="0" smtClean="0"/>
              <a:t>ACTION_CALL </a:t>
            </a:r>
            <a:r>
              <a:rPr lang="en-US" sz="2400" dirty="0" err="1" smtClean="0"/>
              <a:t>android.intent.action.CALL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直接向指定用户打电话</a:t>
            </a:r>
          </a:p>
          <a:p>
            <a:r>
              <a:rPr lang="en-US" sz="2400" dirty="0" smtClean="0"/>
              <a:t>ACTION_SEND </a:t>
            </a:r>
            <a:r>
              <a:rPr lang="en-US" sz="2400" dirty="0" err="1" smtClean="0"/>
              <a:t>android.intent.action.SEND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向其他人发送数据</a:t>
            </a:r>
          </a:p>
          <a:p>
            <a:r>
              <a:rPr lang="en-US" sz="2400" dirty="0" smtClean="0"/>
              <a:t>ACTION_SENDTO </a:t>
            </a:r>
            <a:r>
              <a:rPr lang="en-US" sz="2400" dirty="0" err="1" smtClean="0"/>
              <a:t>android.intent.action.SENDTO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向其他人发送消息</a:t>
            </a:r>
          </a:p>
          <a:p>
            <a:r>
              <a:rPr lang="en-US" sz="2400" dirty="0" smtClean="0"/>
              <a:t>CATEGORY_LAUNCHER </a:t>
            </a:r>
            <a:r>
              <a:rPr lang="en-US" sz="2400" dirty="0" err="1" smtClean="0"/>
              <a:t>android.intent.category.LAUNCHER</a:t>
            </a:r>
            <a:r>
              <a:rPr lang="en-US" sz="2400" dirty="0" smtClean="0"/>
              <a:t> Activity</a:t>
            </a:r>
            <a:r>
              <a:rPr lang="zh-CN" altLang="en-US" sz="2400" dirty="0" smtClean="0"/>
              <a:t>显示顶级程序列表中</a:t>
            </a:r>
          </a:p>
          <a:p>
            <a:r>
              <a:rPr lang="en-US" sz="2400" dirty="0" smtClean="0"/>
              <a:t>CATEGORY_DEFAULT </a:t>
            </a:r>
            <a:r>
              <a:rPr lang="en-US" sz="2400" dirty="0" err="1" smtClean="0"/>
              <a:t>android.intent.category.DEFAULT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默认的</a:t>
            </a:r>
            <a:r>
              <a:rPr lang="en-US" sz="2400" dirty="0" smtClean="0"/>
              <a:t>Category</a:t>
            </a:r>
            <a:endParaRPr lang="zh-CN" altLang="en-US" sz="2400" dirty="0" smtClean="0"/>
          </a:p>
          <a:p>
            <a:r>
              <a:rPr lang="en-US" sz="2400" dirty="0" smtClean="0"/>
              <a:t>CATEGORY_HOME </a:t>
            </a:r>
            <a:r>
              <a:rPr lang="en-US" sz="2400" dirty="0" err="1" smtClean="0"/>
              <a:t>android.intent.category.HOME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设置该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随系统启动而运行</a:t>
            </a:r>
          </a:p>
          <a:p>
            <a:endParaRPr lang="zh-CN" altLang="en-US" sz="2400" dirty="0" smtClean="0"/>
          </a:p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讲解</a:t>
            </a:r>
            <a:r>
              <a:rPr lang="en-US" sz="2400" dirty="0" smtClean="0"/>
              <a:t>Launcher</a:t>
            </a:r>
            <a:r>
              <a:rPr lang="zh-CN" altLang="en-US" sz="2400" dirty="0" smtClean="0"/>
              <a:t>时遇到 </a:t>
            </a:r>
            <a:r>
              <a:rPr lang="en-US" sz="2400" dirty="0" err="1" smtClean="0"/>
              <a:t>intent.addFlags</a:t>
            </a:r>
            <a:r>
              <a:rPr lang="en-US" sz="2400" dirty="0" smtClean="0"/>
              <a:t>(</a:t>
            </a:r>
            <a:r>
              <a:rPr lang="en-US" sz="2400" dirty="0" err="1" smtClean="0"/>
              <a:t>Intent.FLAG_ACTIVITY_NEW_TASK</a:t>
            </a:r>
            <a:r>
              <a:rPr lang="en-US" sz="2400" dirty="0" smtClean="0"/>
              <a:t>);</a:t>
            </a:r>
            <a:endParaRPr lang="zh-CN" altLang="en-US" sz="2400" dirty="0" smtClean="0"/>
          </a:p>
          <a:p>
            <a:r>
              <a:rPr lang="en-US" sz="2400" dirty="0" smtClean="0"/>
              <a:t>FLAG_ACTIVITY_NEW_TASK: </a:t>
            </a:r>
            <a:r>
              <a:rPr lang="zh-CN" altLang="en-US" sz="2400" dirty="0" smtClean="0"/>
              <a:t>设置此状态，记住以下原则，首先会查找是否存在和被启动的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具有相同的亲和性的任务栈（即</a:t>
            </a:r>
            <a:r>
              <a:rPr lang="en-US" sz="2400" dirty="0" err="1" smtClean="0"/>
              <a:t>taskAffinity</a:t>
            </a:r>
            <a:r>
              <a:rPr lang="zh-CN" altLang="en-US" sz="2400" dirty="0" smtClean="0"/>
              <a:t>，注意同一个应用程序中的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的亲和性一样，因此会出现在同一个栈中），如果有，刚直接把这个栈整体移动到前台，并保持栈中的状态不变，即栈中的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顺序不变，如果没有，则新建一个栈来存放被启动的</a:t>
            </a:r>
            <a:r>
              <a:rPr lang="en-US" sz="2400" dirty="0" smtClean="0"/>
              <a:t>activity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应用程序入口分析</a:t>
            </a:r>
            <a:endParaRPr lang="zh-CN" altLang="en-US" sz="3200" dirty="0"/>
          </a:p>
        </p:txBody>
      </p:sp>
      <p:sp>
        <p:nvSpPr>
          <p:cNvPr id="12" name="内容占位符 6"/>
          <p:cNvSpPr txBox="1">
            <a:spLocks/>
          </p:cNvSpPr>
          <p:nvPr/>
        </p:nvSpPr>
        <p:spPr bwMode="auto">
          <a:xfrm>
            <a:off x="381000" y="1485900"/>
            <a:ext cx="8661400" cy="6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通过上述分析：我们可以找到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MiNote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这个应用的程序入口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8" name="图片 7" descr="NoteListActivity分析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4" y="2168014"/>
            <a:ext cx="8738592" cy="3672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pic>
        <p:nvPicPr>
          <p:cNvPr id="5" name="图片 4" descr="Activity生命周期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091381"/>
            <a:ext cx="6784258" cy="5279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大家注意到，除了几个常见的方法外，我们还可能添加了</a:t>
            </a:r>
            <a:r>
              <a:rPr lang="en-US" altLang="zh-CN" sz="2400" dirty="0" err="1" smtClean="0"/>
              <a:t>o</a:t>
            </a:r>
            <a:r>
              <a:rPr lang="en-US" sz="2400" dirty="0" err="1" smtClean="0"/>
              <a:t>nWindowFocusChanged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onSaveInstanceState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onRestoreInstanceState</a:t>
            </a:r>
            <a:r>
              <a:rPr lang="zh-CN" altLang="en-US" sz="2400" dirty="0" smtClean="0"/>
              <a:t>方法：</a:t>
            </a:r>
          </a:p>
          <a:p>
            <a:pPr lvl="0"/>
            <a:r>
              <a:rPr lang="en-US" sz="2400" dirty="0" err="1" smtClean="0"/>
              <a:t>onWindowFocusChanged</a:t>
            </a:r>
            <a:r>
              <a:rPr lang="zh-CN" altLang="en-US" sz="2400" dirty="0" smtClean="0"/>
              <a:t>方法：在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窗口获得或失去焦点时被调用，例如创建时首次呈现在用户面前；当前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被其他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覆盖；当前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转到其他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或按</a:t>
            </a:r>
            <a:r>
              <a:rPr lang="en-US" sz="2400" dirty="0" smtClean="0"/>
              <a:t>Home</a:t>
            </a:r>
            <a:r>
              <a:rPr lang="zh-CN" altLang="en-US" sz="2400" dirty="0" smtClean="0"/>
              <a:t>键回到主屏，自身退居后台；用户退出当前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。以上几种情况都会调用</a:t>
            </a:r>
            <a:r>
              <a:rPr lang="en-US" sz="2400" dirty="0" err="1" smtClean="0"/>
              <a:t>onWindowFocusChanged</a:t>
            </a:r>
            <a:r>
              <a:rPr lang="zh-CN" altLang="en-US" sz="2400" dirty="0" smtClean="0"/>
              <a:t>，并且当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被创建时是在</a:t>
            </a:r>
            <a:r>
              <a:rPr lang="en-US" sz="2400" dirty="0" err="1" smtClean="0"/>
              <a:t>onResume</a:t>
            </a:r>
            <a:r>
              <a:rPr lang="zh-CN" altLang="en-US" sz="2400" dirty="0" smtClean="0"/>
              <a:t>之后被调用，当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被覆盖或者退居后台或者当前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退出时，它是在</a:t>
            </a:r>
            <a:r>
              <a:rPr lang="en-US" sz="2400" dirty="0" err="1" smtClean="0"/>
              <a:t>onPause</a:t>
            </a:r>
            <a:r>
              <a:rPr lang="zh-CN" altLang="en-US" sz="2400" dirty="0" smtClean="0"/>
              <a:t>之后被调用。（见图</a:t>
            </a:r>
            <a:r>
              <a:rPr lang="en-US" sz="2400" dirty="0" err="1" smtClean="0"/>
              <a:t>onWindowFocusChanged</a:t>
            </a:r>
            <a:r>
              <a:rPr lang="zh-CN" altLang="en-US" sz="2400" dirty="0" smtClean="0"/>
              <a:t>调用顺序）。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Ø"/>
            </a:pPr>
            <a:r>
              <a:rPr lang="zh-CN" altLang="en-US" sz="1800" dirty="0" smtClean="0"/>
              <a:t>对应</a:t>
            </a:r>
            <a:r>
              <a:rPr lang="en-US" altLang="zh-CN" sz="1800" dirty="0" smtClean="0"/>
              <a:t>Google Nexus</a:t>
            </a:r>
            <a:r>
              <a:rPr lang="zh-CN" altLang="en-US" sz="1800" dirty="0" smtClean="0"/>
              <a:t>机型介绍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谷歌第一款手机：</a:t>
            </a:r>
            <a:r>
              <a:rPr lang="en-US" sz="1800" dirty="0" smtClean="0"/>
              <a:t>HTC Nexus One；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谷歌第二款手机：三星 </a:t>
            </a:r>
            <a:r>
              <a:rPr lang="en-US" sz="1800" dirty="0" smtClean="0"/>
              <a:t>Nexus 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2.3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谷歌第三款手机：三星 </a:t>
            </a:r>
            <a:r>
              <a:rPr lang="en-US" sz="1800" dirty="0" smtClean="0"/>
              <a:t>Galaxy Nexus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4.0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谷歌第四款手机：</a:t>
            </a:r>
            <a:r>
              <a:rPr lang="en-US" sz="1800" dirty="0" smtClean="0"/>
              <a:t>LG Nexus 4；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谷歌第五款手机：</a:t>
            </a:r>
            <a:r>
              <a:rPr lang="en-US" sz="1800" dirty="0" smtClean="0"/>
              <a:t>LG Nexus 5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5.0</a:t>
            </a:r>
            <a:r>
              <a:rPr lang="zh-CN" altLang="en-US" sz="1800" dirty="0" smtClean="0"/>
              <a:t>）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谷歌第六款手机：</a:t>
            </a:r>
            <a:r>
              <a:rPr lang="en-US" altLang="zh-CN" sz="1800" dirty="0" err="1" smtClean="0"/>
              <a:t>moto</a:t>
            </a:r>
            <a:r>
              <a:rPr lang="en-US" altLang="zh-CN" sz="1800" dirty="0" smtClean="0"/>
              <a:t> Nexus 6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谷歌第七款手机：</a:t>
            </a:r>
            <a:r>
              <a:rPr lang="en-US" altLang="zh-CN" sz="1800" dirty="0" smtClean="0"/>
              <a:t>LG Nexus5X </a:t>
            </a:r>
            <a:r>
              <a:rPr lang="zh-CN" altLang="en-US" sz="1800" dirty="0" smtClean="0"/>
              <a:t>，华为</a:t>
            </a:r>
            <a:r>
              <a:rPr lang="en-US" altLang="zh-CN" sz="1800" dirty="0" smtClean="0"/>
              <a:t>Nexus6P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6.0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背景介绍（二）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pic>
        <p:nvPicPr>
          <p:cNvPr id="7" name="图片 6" descr="onWindowFocusChanged调用顺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578076"/>
            <a:ext cx="7088641" cy="160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onSaveInstanceState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(1)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被覆盖或退居后台之后，系统资源不足将其杀死，此方法会被调用；</a:t>
            </a:r>
            <a:r>
              <a:rPr lang="en-US" sz="2400" dirty="0" smtClean="0"/>
              <a:t>(2)</a:t>
            </a:r>
            <a:r>
              <a:rPr lang="zh-CN" altLang="en-US" sz="2400" dirty="0" smtClean="0"/>
              <a:t>在用户改变屏幕方向时，此方法会被调用；</a:t>
            </a:r>
            <a:r>
              <a:rPr lang="en-US" sz="2400" dirty="0" smtClean="0"/>
              <a:t>(3)</a:t>
            </a:r>
            <a:r>
              <a:rPr lang="zh-CN" altLang="en-US" sz="2400" dirty="0" smtClean="0"/>
              <a:t>在当前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跳转到其他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或者按</a:t>
            </a:r>
            <a:r>
              <a:rPr lang="en-US" sz="2400" dirty="0" smtClean="0"/>
              <a:t>Home</a:t>
            </a:r>
            <a:r>
              <a:rPr lang="zh-CN" altLang="en-US" sz="2400" dirty="0" smtClean="0"/>
              <a:t>键回到主屏，自身退居后台时，此方法会被调用。第一种情况我们无法保证什么时候发生，系统根据资源紧张程度去调度；第二种是屏幕翻转方向时，系统先销毁当前的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，然后再重建一个新的，调用此方法时，我们可以保存一些临时数据；第三种情况系统调用此方法是为了保存当前窗口各个</a:t>
            </a:r>
            <a:r>
              <a:rPr lang="en-US" sz="2400" dirty="0" smtClean="0"/>
              <a:t>View</a:t>
            </a:r>
            <a:r>
              <a:rPr lang="zh-CN" altLang="en-US" sz="2400" dirty="0" smtClean="0"/>
              <a:t>组件的状态。</a:t>
            </a:r>
            <a:r>
              <a:rPr lang="en-US" sz="2400" dirty="0" err="1" smtClean="0"/>
              <a:t>onSaveInstanceState</a:t>
            </a:r>
            <a:r>
              <a:rPr lang="zh-CN" altLang="en-US" sz="2400" dirty="0" smtClean="0"/>
              <a:t>的调用顺序是在</a:t>
            </a:r>
            <a:r>
              <a:rPr lang="en-US" sz="2400" dirty="0" err="1" smtClean="0"/>
              <a:t>onPause</a:t>
            </a:r>
            <a:r>
              <a:rPr lang="zh-CN" altLang="en-US" sz="2400" dirty="0" smtClean="0"/>
              <a:t>之前。（见图</a:t>
            </a:r>
            <a:r>
              <a:rPr lang="en-US" sz="2400" dirty="0" err="1" smtClean="0"/>
              <a:t>onSave_RestoreInstanceState</a:t>
            </a:r>
            <a:r>
              <a:rPr lang="zh-CN" altLang="en-US" sz="2400" dirty="0" smtClean="0"/>
              <a:t>调用顺序）</a:t>
            </a:r>
          </a:p>
          <a:p>
            <a:pPr lvl="0"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3002526"/>
          </a:xfrm>
        </p:spPr>
        <p:txBody>
          <a:bodyPr/>
          <a:lstStyle/>
          <a:p>
            <a:pPr lvl="0"/>
            <a:r>
              <a:rPr lang="en-US" sz="2400" dirty="0" err="1" smtClean="0"/>
              <a:t>onRestoreInstanceState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(1)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被覆盖或退居后台之后，系统资源不足将其杀死，然后用户又回到了此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，此方法会被调用；</a:t>
            </a:r>
            <a:r>
              <a:rPr lang="en-US" sz="2400" dirty="0" smtClean="0"/>
              <a:t>(2)</a:t>
            </a:r>
            <a:r>
              <a:rPr lang="zh-CN" altLang="en-US" sz="2400" dirty="0" smtClean="0"/>
              <a:t>在用户改变屏幕方向时，重建的过程中，此方法会被调用。我们可以重写此方法，以便可以恢复一些临时数据。</a:t>
            </a:r>
            <a:r>
              <a:rPr lang="en-US" sz="2400" dirty="0" err="1" smtClean="0"/>
              <a:t>onRestoreInstanceState</a:t>
            </a:r>
            <a:r>
              <a:rPr lang="zh-CN" altLang="en-US" sz="2400" dirty="0" smtClean="0"/>
              <a:t>的调用顺序是在</a:t>
            </a:r>
            <a:r>
              <a:rPr lang="en-US" sz="2400" dirty="0" err="1" smtClean="0"/>
              <a:t>onStart</a:t>
            </a:r>
            <a:r>
              <a:rPr lang="zh-CN" altLang="en-US" sz="2400" dirty="0" smtClean="0"/>
              <a:t>之后。（见图</a:t>
            </a:r>
            <a:r>
              <a:rPr lang="en-US" sz="2400" dirty="0" err="1" smtClean="0"/>
              <a:t>onSave_RestoreInstanceState</a:t>
            </a:r>
            <a:r>
              <a:rPr lang="zh-CN" altLang="en-US" sz="2400" dirty="0" smtClean="0"/>
              <a:t>调用顺序）</a:t>
            </a:r>
          </a:p>
          <a:p>
            <a:pPr lvl="0"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pic>
        <p:nvPicPr>
          <p:cNvPr id="5" name="图片 4" descr="onSave_RestoreInstanceState调用顺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0" y="1401096"/>
            <a:ext cx="8583561" cy="2458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概述</a:t>
            </a:r>
            <a:r>
              <a:rPr lang="en-US" sz="3200" dirty="0" err="1" smtClean="0"/>
              <a:t>AsyncQueryHandler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096" y="1127023"/>
            <a:ext cx="8661400" cy="2220861"/>
          </a:xfrm>
        </p:spPr>
        <p:txBody>
          <a:bodyPr/>
          <a:lstStyle/>
          <a:p>
            <a:pPr lvl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由于</a:t>
            </a:r>
            <a:r>
              <a:rPr lang="en-US" altLang="zh-CN" sz="2400" dirty="0" err="1" smtClean="0"/>
              <a:t>NoteListActivity</a:t>
            </a:r>
            <a:r>
              <a:rPr lang="zh-CN" altLang="en-US" sz="2400" dirty="0" smtClean="0"/>
              <a:t>是一个便签列表，因此要读取从数据库中获得相关数据，与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完成数据绑定。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因此，我们先通过异步线程类</a:t>
            </a:r>
            <a:r>
              <a:rPr lang="en-US" altLang="zh-CN" sz="2400" dirty="0" err="1" smtClean="0"/>
              <a:t>BackgroundQueryHandler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extends </a:t>
            </a:r>
            <a:r>
              <a:rPr lang="en-US" altLang="zh-CN" sz="2400" dirty="0" err="1" smtClean="0"/>
              <a:t>AsyncQueryHandler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）异步查询，从数据库获取数据再到主线程（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线程）进行数据绑定。</a:t>
            </a:r>
          </a:p>
        </p:txBody>
      </p:sp>
      <p:pic>
        <p:nvPicPr>
          <p:cNvPr id="4" name="图片 3" descr="BackgroundQueryHandler实现异步查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3849329"/>
            <a:ext cx="8953463" cy="2271251"/>
          </a:xfrm>
          <a:prstGeom prst="rect">
            <a:avLst/>
          </a:prstGeom>
        </p:spPr>
      </p:pic>
      <p:pic>
        <p:nvPicPr>
          <p:cNvPr id="10" name="图片 9" descr="Cursor获取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" y="3598605"/>
            <a:ext cx="8483886" cy="2693285"/>
          </a:xfrm>
          <a:prstGeom prst="rect">
            <a:avLst/>
          </a:prstGeom>
        </p:spPr>
      </p:pic>
      <p:pic>
        <p:nvPicPr>
          <p:cNvPr id="11" name="图片 10" descr="mNotesListAdapter中Cursor来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5" y="3480619"/>
            <a:ext cx="8880591" cy="265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err="1" smtClean="0"/>
              <a:t>ListView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Adapter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3002526"/>
          </a:xfrm>
        </p:spPr>
        <p:txBody>
          <a:bodyPr/>
          <a:lstStyle/>
          <a:p>
            <a:r>
              <a:rPr lang="en-US" sz="2400" dirty="0" smtClean="0"/>
              <a:t> </a:t>
            </a:r>
            <a:r>
              <a:rPr lang="en-US" sz="2400" dirty="0" err="1" smtClean="0"/>
              <a:t>ListView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Android</a:t>
            </a:r>
            <a:r>
              <a:rPr lang="zh-CN" altLang="en-US" sz="2400" dirty="0" smtClean="0"/>
              <a:t>开发过程中较为常见的组件之一，它将数据以列表的形式展现出来。一般而言，一个</a:t>
            </a:r>
            <a:r>
              <a:rPr lang="en-US" sz="2400" dirty="0" err="1" smtClean="0"/>
              <a:t>ListView</a:t>
            </a:r>
            <a:r>
              <a:rPr lang="zh-CN" altLang="en-US" sz="2400" dirty="0" smtClean="0"/>
              <a:t>由以下三个元素组成：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、</a:t>
            </a:r>
            <a:r>
              <a:rPr lang="en-US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View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、适配器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、数据</a:t>
            </a:r>
          </a:p>
          <a:p>
            <a:pPr lvl="0"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  <p:pic>
        <p:nvPicPr>
          <p:cNvPr id="8" name="图片 7" descr="ListView与Adapter关系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00" y="1543285"/>
            <a:ext cx="6200000" cy="37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err="1" smtClean="0"/>
              <a:t>ListView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Adapter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300252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本程序，由</a:t>
            </a:r>
            <a:r>
              <a:rPr lang="en-US" sz="2400" dirty="0" err="1" smtClean="0"/>
              <a:t>NotesListAdapter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继承</a:t>
            </a:r>
            <a:r>
              <a:rPr lang="en-US" sz="2400" dirty="0" err="1" smtClean="0"/>
              <a:t>CursorAdapter</a:t>
            </a:r>
            <a:r>
              <a:rPr lang="zh-CN" altLang="en-US" sz="2400" dirty="0" smtClean="0"/>
              <a:t>，而</a:t>
            </a:r>
            <a:r>
              <a:rPr lang="en-US" sz="2400" dirty="0" err="1" smtClean="0"/>
              <a:t>CursorAdapter</a:t>
            </a:r>
            <a:r>
              <a:rPr lang="zh-CN" altLang="en-US" sz="2400" dirty="0" smtClean="0"/>
              <a:t>继承自</a:t>
            </a:r>
            <a:r>
              <a:rPr lang="en-US" sz="2400" dirty="0" err="1" smtClean="0"/>
              <a:t>BaseAdapter</a:t>
            </a:r>
            <a:r>
              <a:rPr lang="zh-CN" altLang="en-US" sz="2400" dirty="0" smtClean="0"/>
              <a:t>，由于</a:t>
            </a:r>
            <a:r>
              <a:rPr lang="en-US" sz="2400" dirty="0" err="1" smtClean="0"/>
              <a:t>CursorAdapter</a:t>
            </a:r>
            <a:r>
              <a:rPr lang="zh-CN" altLang="en-US" sz="2400" dirty="0" smtClean="0"/>
              <a:t>已经实现</a:t>
            </a:r>
            <a:r>
              <a:rPr lang="en-US" sz="2400" dirty="0" err="1" smtClean="0"/>
              <a:t>BaseAdapter</a:t>
            </a:r>
            <a:r>
              <a:rPr lang="zh-CN" altLang="en-US" sz="2400" dirty="0" smtClean="0"/>
              <a:t>的绝大部分方法（见图</a:t>
            </a:r>
            <a:r>
              <a:rPr lang="en-US" sz="2400" dirty="0" err="1" smtClean="0"/>
              <a:t>CursorAdapter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getView</a:t>
            </a:r>
            <a:r>
              <a:rPr lang="zh-CN" altLang="en-US" sz="2400" dirty="0" smtClean="0"/>
              <a:t>实现、</a:t>
            </a:r>
            <a:r>
              <a:rPr lang="en-US" sz="2400" dirty="0" err="1" smtClean="0"/>
              <a:t>CursorAdapter</a:t>
            </a:r>
            <a:r>
              <a:rPr lang="zh-CN" altLang="en-US" sz="2400" dirty="0" smtClean="0"/>
              <a:t>关于</a:t>
            </a:r>
            <a:r>
              <a:rPr lang="en-US" sz="2400" dirty="0" err="1" smtClean="0"/>
              <a:t>BaseAdapter</a:t>
            </a:r>
            <a:r>
              <a:rPr lang="zh-CN" altLang="en-US" sz="2400" dirty="0" smtClean="0"/>
              <a:t>的其它实现），你只需要实现</a:t>
            </a:r>
            <a:r>
              <a:rPr lang="en-US" sz="2400" dirty="0" err="1" smtClean="0"/>
              <a:t>newView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bindView</a:t>
            </a:r>
            <a:r>
              <a:rPr lang="zh-CN" altLang="en-US" sz="2400" dirty="0" smtClean="0"/>
              <a:t>就能将数据绑定到</a:t>
            </a:r>
            <a:r>
              <a:rPr lang="en-US" sz="2400" dirty="0" err="1" smtClean="0"/>
              <a:t>ListView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Item</a:t>
            </a:r>
            <a:r>
              <a:rPr lang="zh-CN" altLang="en-US" sz="2400" dirty="0" smtClean="0"/>
              <a:t>上去。</a:t>
            </a:r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  <p:pic>
        <p:nvPicPr>
          <p:cNvPr id="4" name="图片 3" descr="newView和bindView实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2" y="2038963"/>
            <a:ext cx="8454976" cy="3167218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 bwMode="auto">
          <a:xfrm>
            <a:off x="187631" y="1294171"/>
            <a:ext cx="8661400" cy="300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510" indent="-265510" fontAlgn="base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  至此，我们了解了</a:t>
            </a:r>
            <a:r>
              <a:rPr lang="en-US" altLang="en-US" sz="2400" b="1" dirty="0" err="1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ListView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与</a:t>
            </a:r>
            <a:r>
              <a:rPr lang="en-US" altLang="en-US" sz="24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之间处理关系。在此之前，大家可能会对</a:t>
            </a:r>
            <a:r>
              <a:rPr lang="en-US" altLang="en-US" sz="2400" b="1" dirty="0" err="1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BackgroundQueryHandler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查询结果的来源感兴趣。</a:t>
            </a:r>
          </a:p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65510" marR="0" lvl="0" indent="-26551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091381"/>
            <a:ext cx="8661400" cy="522092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SQLiteOpenHelper</a:t>
            </a:r>
            <a:r>
              <a:rPr lang="zh-CN" altLang="en-US" sz="2400" dirty="0" smtClean="0"/>
              <a:t>使用详解</a:t>
            </a:r>
          </a:p>
          <a:p>
            <a:pPr>
              <a:buNone/>
            </a:pPr>
            <a:r>
              <a:rPr lang="en-US" sz="2400" dirty="0" smtClean="0"/>
              <a:t>		Android</a:t>
            </a:r>
            <a:r>
              <a:rPr lang="zh-CN" altLang="en-US" sz="2400" dirty="0" smtClean="0"/>
              <a:t>平台提供给我们一个数据库辅助类来创建或打开数据库，这个辅助类继承自</a:t>
            </a:r>
            <a:r>
              <a:rPr lang="en-US" sz="2400" dirty="0" err="1" smtClean="0"/>
              <a:t>SQLiteOpenHelper</a:t>
            </a:r>
            <a:r>
              <a:rPr lang="zh-CN" altLang="en-US" sz="2400" dirty="0" smtClean="0"/>
              <a:t>类。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在该类的构造器中，调用</a:t>
            </a:r>
            <a:r>
              <a:rPr lang="en-US" sz="2400" dirty="0" smtClean="0"/>
              <a:t>Context</a:t>
            </a:r>
            <a:r>
              <a:rPr lang="zh-CN" altLang="en-US" sz="2400" dirty="0" smtClean="0"/>
              <a:t>中的方法创建并打开一个指定名称的数据库对象。继承和扩展</a:t>
            </a:r>
            <a:r>
              <a:rPr lang="en-US" sz="2400" dirty="0" err="1" smtClean="0"/>
              <a:t>SQLiteOpenHelper</a:t>
            </a:r>
            <a:r>
              <a:rPr lang="zh-CN" altLang="en-US" sz="2400" dirty="0" smtClean="0"/>
              <a:t>类主要做的工作就是重写以下两个方法：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	onCreate(</a:t>
            </a:r>
            <a:r>
              <a:rPr lang="en-US" sz="2400" dirty="0" err="1" smtClean="0"/>
              <a:t>SQLiteDatabase</a:t>
            </a:r>
            <a:r>
              <a:rPr lang="en-US" sz="2400" dirty="0" smtClean="0"/>
              <a:t> db)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onUpgrade</a:t>
            </a:r>
            <a:r>
              <a:rPr lang="en-US" sz="2400" dirty="0" smtClean="0"/>
              <a:t>(</a:t>
            </a:r>
            <a:r>
              <a:rPr lang="en-US" sz="2400" dirty="0" err="1" smtClean="0"/>
              <a:t>SQLiteDatabse</a:t>
            </a:r>
            <a:r>
              <a:rPr lang="en-US" sz="2400" dirty="0" smtClean="0"/>
              <a:t> </a:t>
            </a:r>
            <a:r>
              <a:rPr lang="en-US" sz="2400" dirty="0" err="1" smtClean="0"/>
              <a:t>dv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oldVersion,int</a:t>
            </a:r>
            <a:r>
              <a:rPr lang="en-US" sz="2400" dirty="0" smtClean="0"/>
              <a:t> new Version)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pic>
        <p:nvPicPr>
          <p:cNvPr id="7" name="图片 6" descr="NotesDatabaseHelper的onCreate实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23" y="1331736"/>
            <a:ext cx="7116954" cy="2131175"/>
          </a:xfrm>
          <a:prstGeom prst="rect">
            <a:avLst/>
          </a:prstGeom>
        </p:spPr>
      </p:pic>
      <p:pic>
        <p:nvPicPr>
          <p:cNvPr id="9" name="图片 8" descr="NotesDatabaseHelper的onUpdate实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493"/>
            <a:ext cx="9144000" cy="525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104" y="1356852"/>
            <a:ext cx="8661400" cy="1740309"/>
          </a:xfrm>
        </p:spPr>
        <p:txBody>
          <a:bodyPr/>
          <a:lstStyle/>
          <a:p>
            <a:r>
              <a:rPr lang="zh-CN" altLang="en-US" sz="2400" dirty="0" smtClean="0"/>
              <a:t>注意 ：最后加入对</a:t>
            </a:r>
            <a:r>
              <a:rPr lang="en-US" sz="2400" dirty="0" smtClean="0"/>
              <a:t>SD</a:t>
            </a:r>
            <a:r>
              <a:rPr lang="zh-CN" altLang="en-US" sz="2400" dirty="0" smtClean="0"/>
              <a:t>卡的读写权限：</a:t>
            </a:r>
          </a:p>
          <a:p>
            <a:pPr latinLnBrk="1">
              <a:buNone/>
            </a:pPr>
            <a:r>
              <a:rPr lang="en-US" sz="2400" dirty="0" smtClean="0"/>
              <a:t>	&lt;uses-permission </a:t>
            </a:r>
            <a:r>
              <a:rPr lang="en-US" sz="2400" dirty="0" err="1" smtClean="0"/>
              <a:t>android:name</a:t>
            </a:r>
            <a:r>
              <a:rPr lang="en-US" sz="2400" dirty="0" smtClean="0"/>
              <a:t>="</a:t>
            </a:r>
            <a:r>
              <a:rPr lang="en-US" sz="2400" dirty="0" err="1" smtClean="0"/>
              <a:t>android.permission.WRITE_EXTERNAL_STORAGE</a:t>
            </a:r>
            <a:r>
              <a:rPr lang="en-US" sz="2400" dirty="0" smtClean="0"/>
              <a:t>"&gt;&lt;/uses-permission&gt;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以在</a:t>
            </a:r>
            <a:r>
              <a:rPr lang="en-US" altLang="zh-CN" sz="1800" dirty="0" smtClean="0"/>
              <a:t>Eclipse IDE</a:t>
            </a:r>
            <a:r>
              <a:rPr lang="zh-CN" altLang="en-US" sz="1800" dirty="0" smtClean="0"/>
              <a:t>下开发为例，需要：</a:t>
            </a:r>
            <a:endParaRPr lang="en-US" altLang="zh-CN" sz="1800" dirty="0" smtClean="0"/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JDK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Android SDK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ADT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Eclipse  IDE</a:t>
            </a:r>
            <a:r>
              <a:rPr lang="zh-CN" altLang="en-US" sz="1800" dirty="0" smtClean="0"/>
              <a:t>的插件）</a:t>
            </a:r>
            <a:endParaRPr lang="en-US" altLang="zh-CN" sz="1800" dirty="0" smtClean="0"/>
          </a:p>
          <a:p>
            <a:pPr marL="265510" lvl="1" indent="-265510">
              <a:buFont typeface="Arial" pitchFamily="34" charset="0"/>
              <a:buChar char="•"/>
            </a:pPr>
            <a:r>
              <a:rPr lang="zh-CN" altLang="en-US" sz="1800" dirty="0" smtClean="0"/>
              <a:t>（具体搭建方式参看</a:t>
            </a:r>
            <a:r>
              <a:rPr lang="zh-CN" altLang="en-US" sz="1800" dirty="0" smtClean="0">
                <a:hlinkClick r:id="rId2"/>
              </a:rPr>
              <a:t>搭建教程</a:t>
            </a:r>
            <a:r>
              <a:rPr lang="zh-CN" altLang="en-US" sz="1800" dirty="0" smtClean="0"/>
              <a:t>，也可以下载</a:t>
            </a:r>
            <a:r>
              <a:rPr lang="en-US" altLang="zh-CN" sz="1800" dirty="0" smtClean="0"/>
              <a:t>Android Studio 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ADT Bundle</a:t>
            </a:r>
            <a:r>
              <a:rPr lang="zh-CN" altLang="en-US" sz="1800" dirty="0" smtClean="0"/>
              <a:t>进行使用（</a:t>
            </a:r>
            <a:r>
              <a:rPr lang="zh-CN" altLang="en-US" sz="1800" dirty="0" smtClean="0">
                <a:hlinkClick r:id="rId3"/>
              </a:rPr>
              <a:t>下载地址</a:t>
            </a:r>
            <a:r>
              <a:rPr lang="zh-CN" altLang="en-US" sz="1800" dirty="0" smtClean="0"/>
              <a:t>））</a:t>
            </a:r>
            <a:endParaRPr lang="en-US" altLang="zh-CN" sz="1800" dirty="0" smtClean="0"/>
          </a:p>
          <a:p>
            <a:pPr marL="265510" lvl="1" indent="-265510">
              <a:buFont typeface="Arial" pitchFamily="34" charset="0"/>
              <a:buChar char="•"/>
            </a:pPr>
            <a:r>
              <a:rPr lang="zh-CN" altLang="en-US" sz="1800" dirty="0" smtClean="0"/>
              <a:t>但是由于在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下开发，模拟器加载缓慢，所以推荐使用</a:t>
            </a:r>
            <a:r>
              <a:rPr lang="en-US" altLang="zh-CN" sz="1800" dirty="0" err="1" smtClean="0"/>
              <a:t>Genymotion</a:t>
            </a: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开发必备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104" y="1356852"/>
            <a:ext cx="8661400" cy="3480619"/>
          </a:xfrm>
        </p:spPr>
        <p:txBody>
          <a:bodyPr/>
          <a:lstStyle/>
          <a:p>
            <a:r>
              <a:rPr lang="en-US" sz="2400" dirty="0" smtClean="0"/>
              <a:t>ContentProvider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android</a:t>
            </a:r>
            <a:r>
              <a:rPr lang="zh-CN" altLang="en-US" sz="2400" dirty="0" smtClean="0"/>
              <a:t>中的作用是对外共享数据，也就是说你可以通过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把应用中的数据共享给其他应用访问，其他应用可以通过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对你应用中的数据进行添删改查。这里为何要使用</a:t>
            </a:r>
            <a:r>
              <a:rPr lang="en-US" altLang="zh-CN" sz="2400" dirty="0" smtClean="0"/>
              <a:t>C</a:t>
            </a:r>
            <a:r>
              <a:rPr lang="en-US" sz="2400" dirty="0" smtClean="0"/>
              <a:t>ontentProvider</a:t>
            </a:r>
            <a:r>
              <a:rPr lang="zh-CN" altLang="en-US" sz="2400" dirty="0" smtClean="0"/>
              <a:t>对外共享数据呢？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sz="2400" dirty="0" err="1" smtClean="0"/>
              <a:t>ContentProvider</a:t>
            </a:r>
            <a:r>
              <a:rPr lang="zh-CN" altLang="en-US" sz="2400" dirty="0" smtClean="0"/>
              <a:t>对外共享数据的好处是统一了数据的访问方式。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104" y="1356852"/>
            <a:ext cx="8661400" cy="4704735"/>
          </a:xfrm>
        </p:spPr>
        <p:txBody>
          <a:bodyPr/>
          <a:lstStyle/>
          <a:p>
            <a:r>
              <a:rPr lang="zh-CN" altLang="en-US" sz="2400" dirty="0" smtClean="0"/>
              <a:t>如何做？</a:t>
            </a:r>
            <a:endParaRPr lang="en-US" altLang="zh-CN" sz="2400" dirty="0" smtClean="0"/>
          </a:p>
          <a:p>
            <a:pPr marL="654844" lvl="2" indent="-26551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通过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对外共享数据时，第一步需要继承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并重写下面方法（以</a:t>
            </a:r>
            <a:r>
              <a:rPr lang="en-US" altLang="en-US" sz="2250" b="1" dirty="0" err="1" smtClean="0">
                <a:solidFill>
                  <a:schemeClr val="tx1"/>
                </a:solidFill>
                <a:cs typeface="微软雅黑" pitchFamily="34" charset="-122"/>
              </a:rPr>
              <a:t>NoteProvider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为例）：（见图</a:t>
            </a:r>
            <a:r>
              <a:rPr lang="en-US" altLang="en-US" sz="2250" b="1" dirty="0" err="1" smtClean="0">
                <a:solidFill>
                  <a:schemeClr val="tx1"/>
                </a:solidFill>
                <a:cs typeface="微软雅黑" pitchFamily="34" charset="-122"/>
              </a:rPr>
              <a:t>NoteProvider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要实现的方法）</a:t>
            </a:r>
          </a:p>
          <a:p>
            <a:pPr marL="654844" lvl="2" indent="-26551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第二步需要在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AndroidManifest.xml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使用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&lt;provider&gt;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对该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进行配置，为了能让其他应用找到该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 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，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采用了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authorities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（主机名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/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域名）对它进行唯一标识，你可以把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ContentProvider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看作是一个网站（想想，网站也是提供数据者），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authorities 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就是他的域名：（见图</a:t>
            </a:r>
            <a:r>
              <a:rPr lang="en-US" altLang="en-US" sz="2250" b="1" dirty="0" err="1" smtClean="0">
                <a:solidFill>
                  <a:schemeClr val="tx1"/>
                </a:solidFill>
                <a:cs typeface="微软雅黑" pitchFamily="34" charset="-122"/>
              </a:rPr>
              <a:t>NoteProvider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在</a:t>
            </a:r>
            <a:r>
              <a:rPr lang="en-US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manifest</a:t>
            </a:r>
            <a:r>
              <a:rPr lang="zh-CN" altLang="en-US" sz="2250" b="1" dirty="0" smtClean="0">
                <a:solidFill>
                  <a:schemeClr val="tx1"/>
                </a:solidFill>
                <a:cs typeface="微软雅黑" pitchFamily="34" charset="-122"/>
              </a:rPr>
              <a:t>中配置）</a:t>
            </a:r>
          </a:p>
        </p:txBody>
      </p:sp>
      <p:pic>
        <p:nvPicPr>
          <p:cNvPr id="4" name="图片 3" descr="NoteProvider要实现的方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877"/>
            <a:ext cx="9144000" cy="5190407"/>
          </a:xfrm>
          <a:prstGeom prst="rect">
            <a:avLst/>
          </a:prstGeom>
        </p:spPr>
      </p:pic>
      <p:pic>
        <p:nvPicPr>
          <p:cNvPr id="7" name="图片 6" descr="NoteProvider在manifest中配置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8" y="1165124"/>
            <a:ext cx="8430244" cy="1474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104" y="1356852"/>
            <a:ext cx="8661400" cy="4955458"/>
          </a:xfrm>
        </p:spPr>
        <p:txBody>
          <a:bodyPr/>
          <a:lstStyle/>
          <a:p>
            <a:r>
              <a:rPr lang="en-US" sz="2400" dirty="0" smtClean="0"/>
              <a:t>Uri</a:t>
            </a:r>
            <a:r>
              <a:rPr lang="zh-CN" altLang="en-US" sz="2400" dirty="0" smtClean="0"/>
              <a:t>代表了要操作的数据，</a:t>
            </a:r>
            <a:r>
              <a:rPr lang="en-US" sz="2400" dirty="0" smtClean="0"/>
              <a:t>Uri</a:t>
            </a:r>
            <a:r>
              <a:rPr lang="zh-CN" altLang="en-US" sz="2400" dirty="0" smtClean="0"/>
              <a:t>主要包含了两部分信息：</a:t>
            </a:r>
            <a:r>
              <a:rPr lang="en-US" sz="2400" dirty="0" smtClean="0"/>
              <a:t>1.</a:t>
            </a:r>
            <a:r>
              <a:rPr lang="zh-CN" altLang="en-US" sz="2400" dirty="0" smtClean="0"/>
              <a:t>需要操作的</a:t>
            </a:r>
            <a:r>
              <a:rPr lang="en-US" sz="2400" dirty="0" smtClean="0"/>
              <a:t>ContentProvider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对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中的什么数据进行操作，一个</a:t>
            </a:r>
            <a:r>
              <a:rPr lang="en-US" sz="2400" dirty="0" smtClean="0"/>
              <a:t>Uri</a:t>
            </a:r>
            <a:r>
              <a:rPr lang="zh-CN" altLang="en-US" sz="2400" dirty="0" smtClean="0"/>
              <a:t>由以下几部分组成：</a:t>
            </a:r>
          </a:p>
          <a:p>
            <a:pPr>
              <a:buNone/>
            </a:pPr>
            <a:r>
              <a:rPr lang="en-US" sz="2400" dirty="0" smtClean="0"/>
              <a:t>	&lt;scheme&gt;://&lt;authority&gt;&lt;path&gt;</a:t>
            </a:r>
          </a:p>
          <a:p>
            <a:r>
              <a:rPr lang="en-US" sz="2400" dirty="0" smtClean="0"/>
              <a:t>ContentProvider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scheme</a:t>
            </a:r>
            <a:r>
              <a:rPr lang="zh-CN" altLang="en-US" sz="2400" dirty="0" smtClean="0"/>
              <a:t>已经由</a:t>
            </a:r>
            <a:r>
              <a:rPr lang="en-US" sz="2400" dirty="0" smtClean="0"/>
              <a:t>Android</a:t>
            </a:r>
            <a:r>
              <a:rPr lang="zh-CN" altLang="en-US" sz="2400" dirty="0" smtClean="0"/>
              <a:t>所规定，</a:t>
            </a:r>
            <a:r>
              <a:rPr lang="en-US" sz="2400" dirty="0" smtClean="0"/>
              <a:t>scheme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content://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主机名（</a:t>
            </a:r>
            <a:r>
              <a:rPr lang="en-US" sz="2400" dirty="0" smtClean="0"/>
              <a:t>authorities</a:t>
            </a:r>
            <a:r>
              <a:rPr lang="zh-CN" altLang="en-US" sz="2400" dirty="0" smtClean="0"/>
              <a:t>）用于唯一标识这个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，外部调用者可以根据它找到对应的内容提供者（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）。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路径（</a:t>
            </a:r>
            <a:r>
              <a:rPr lang="en-US" sz="2400" dirty="0" smtClean="0"/>
              <a:t>Path</a:t>
            </a:r>
            <a:r>
              <a:rPr lang="zh-CN" altLang="en-US" sz="2400" dirty="0" smtClean="0"/>
              <a:t>）可以用来表示我们要操作的数据，路径的构建应该根据业务而定。</a:t>
            </a:r>
          </a:p>
          <a:p>
            <a:pPr>
              <a:buNone/>
            </a:pPr>
            <a:r>
              <a:rPr lang="zh-CN" altLang="en-US" sz="2400" dirty="0" smtClean="0"/>
              <a:t>   以</a:t>
            </a:r>
            <a:r>
              <a:rPr lang="en-US" sz="2400" dirty="0" err="1" smtClean="0"/>
              <a:t>NoteProvider</a:t>
            </a:r>
            <a:r>
              <a:rPr lang="zh-CN" altLang="en-US" sz="2400" dirty="0" smtClean="0"/>
              <a:t>为例，当</a:t>
            </a:r>
            <a:r>
              <a:rPr lang="en-US" sz="2400" dirty="0" smtClean="0"/>
              <a:t>query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Uri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content://micode_notes/note/2</a:t>
            </a:r>
            <a:r>
              <a:rPr lang="zh-CN" altLang="en-US" sz="2400" dirty="0" smtClean="0"/>
              <a:t>时，实际就是查询</a:t>
            </a:r>
            <a:r>
              <a:rPr lang="en-US" sz="2400" dirty="0" smtClean="0"/>
              <a:t>note</a:t>
            </a:r>
            <a:r>
              <a:rPr lang="zh-CN" altLang="en-US" sz="2400" dirty="0" smtClean="0"/>
              <a:t>表中的</a:t>
            </a:r>
            <a:r>
              <a:rPr lang="en-US" sz="2400" dirty="0" smtClean="0"/>
              <a:t>ID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的记录 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数据库处理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104" y="1356852"/>
            <a:ext cx="8661400" cy="3480619"/>
          </a:xfrm>
        </p:spPr>
        <p:txBody>
          <a:bodyPr/>
          <a:lstStyle/>
          <a:p>
            <a:r>
              <a:rPr lang="zh-CN" altLang="en-US" sz="2400" dirty="0" smtClean="0"/>
              <a:t>使用</a:t>
            </a:r>
            <a:r>
              <a:rPr lang="en-US" sz="2400" dirty="0" err="1" smtClean="0"/>
              <a:t>ContentResovler</a:t>
            </a:r>
            <a:r>
              <a:rPr lang="zh-CN" altLang="en-US" sz="2400" dirty="0" smtClean="0"/>
              <a:t>操作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中的数据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   当外部应用需要对</a:t>
            </a:r>
            <a:r>
              <a:rPr lang="en-US" sz="2400" dirty="0" smtClean="0"/>
              <a:t>ContentProvider </a:t>
            </a:r>
            <a:r>
              <a:rPr lang="zh-CN" altLang="en-US" sz="2400" dirty="0" smtClean="0"/>
              <a:t>中的数据进行操作时，可以使用</a:t>
            </a:r>
            <a:r>
              <a:rPr lang="en-US" sz="2400" dirty="0" err="1" smtClean="0"/>
              <a:t>ContentResovler</a:t>
            </a:r>
            <a:r>
              <a:rPr lang="zh-CN" altLang="en-US" sz="2400" dirty="0" smtClean="0"/>
              <a:t>来完成，可以使用</a:t>
            </a:r>
            <a:r>
              <a:rPr lang="en-US" sz="2400" dirty="0" smtClean="0"/>
              <a:t>Activity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getContentResovler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方法来获取</a:t>
            </a:r>
            <a:r>
              <a:rPr lang="en-US" sz="2400" dirty="0" err="1" smtClean="0"/>
              <a:t>CountentResovler</a:t>
            </a:r>
            <a:r>
              <a:rPr lang="zh-CN" altLang="en-US" sz="2400" dirty="0" smtClean="0"/>
              <a:t>对象。</a:t>
            </a:r>
            <a:r>
              <a:rPr lang="en-US" sz="2400" dirty="0" err="1" smtClean="0"/>
              <a:t>ContentResovler</a:t>
            </a:r>
            <a:r>
              <a:rPr lang="zh-CN" altLang="en-US" sz="2400" dirty="0" smtClean="0"/>
              <a:t>提过了和</a:t>
            </a:r>
            <a:r>
              <a:rPr lang="en-US" sz="2400" dirty="0" smtClean="0"/>
              <a:t>ContentProvider</a:t>
            </a:r>
            <a:r>
              <a:rPr lang="zh-CN" altLang="en-US" sz="2400" dirty="0" smtClean="0"/>
              <a:t>类似的四个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方法，这里不再赘述。</a:t>
            </a:r>
          </a:p>
          <a:p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7" name="图片 6" descr="创建第一个应用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1128960"/>
            <a:ext cx="5649114" cy="524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5" name="图片 4" descr="创建第一个应用-图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1059259"/>
            <a:ext cx="7521749" cy="526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见图二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由于程序是运行在模拟器上的，我们还没有创建一个模拟器，所以需创建一个，创建完点关闭则可。</a:t>
            </a: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811</TotalTime>
  <Words>1900</Words>
  <Application>Microsoft Office PowerPoint</Application>
  <PresentationFormat>全屏显示(4:3)</PresentationFormat>
  <Paragraphs>176</Paragraphs>
  <Slides>44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主题1</vt:lpstr>
      <vt:lpstr>通过Mi Note了解Android开发</vt:lpstr>
      <vt:lpstr>背景介绍（一）</vt:lpstr>
      <vt:lpstr>背景介绍（二）</vt:lpstr>
      <vt:lpstr>开发必备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提纲</vt:lpstr>
      <vt:lpstr>幻灯片 13</vt:lpstr>
      <vt:lpstr>幻灯片 14</vt:lpstr>
      <vt:lpstr>幻灯片 15</vt:lpstr>
      <vt:lpstr>幻灯片 16</vt:lpstr>
      <vt:lpstr>幻灯片 17</vt:lpstr>
      <vt:lpstr>幻灯片 18</vt:lpstr>
      <vt:lpstr>应用程序入口分析</vt:lpstr>
      <vt:lpstr>应用程序入口分析</vt:lpstr>
      <vt:lpstr>应用程序入口分析</vt:lpstr>
      <vt:lpstr>应用程序入口分析</vt:lpstr>
      <vt:lpstr>应用程序入口分析</vt:lpstr>
      <vt:lpstr>应用程序入口分析</vt:lpstr>
      <vt:lpstr>应用程序入口分析</vt:lpstr>
      <vt:lpstr>应用程序入口分析</vt:lpstr>
      <vt:lpstr>应用程序入口分析</vt:lpstr>
      <vt:lpstr>Activity的生命周期</vt:lpstr>
      <vt:lpstr>Activity的生命周期</vt:lpstr>
      <vt:lpstr>Activity的生命周期</vt:lpstr>
      <vt:lpstr>Activity的生命周期</vt:lpstr>
      <vt:lpstr>Activity的生命周期</vt:lpstr>
      <vt:lpstr>Activity的生命周期</vt:lpstr>
      <vt:lpstr>概述AsyncQueryHandler</vt:lpstr>
      <vt:lpstr>ListView与Adapter</vt:lpstr>
      <vt:lpstr>ListView与Adapter</vt:lpstr>
      <vt:lpstr>数据库处理</vt:lpstr>
      <vt:lpstr>数据库处理</vt:lpstr>
      <vt:lpstr>数据库处理</vt:lpstr>
      <vt:lpstr>数据库处理</vt:lpstr>
      <vt:lpstr>数据库处理</vt:lpstr>
      <vt:lpstr>数据库处理</vt:lpstr>
      <vt:lpstr>数据库处理</vt:lpstr>
      <vt:lpstr>幻灯片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303</cp:revision>
  <dcterms:created xsi:type="dcterms:W3CDTF">2015-03-19T00:40:54Z</dcterms:created>
  <dcterms:modified xsi:type="dcterms:W3CDTF">2015-11-17T10:41:42Z</dcterms:modified>
</cp:coreProperties>
</file>