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8" r:id="rId9"/>
    <p:sldId id="279" r:id="rId10"/>
    <p:sldId id="277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b5f3a0cce2dca3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E8CD-3E2A-4C72-BC50-06BF10C5225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3930-EF7B-494A-9F4D-194F1A99C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9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6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8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7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2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9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9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7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0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8B44-AA61-4EAC-95AC-02686DFB144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874" y="1969858"/>
            <a:ext cx="1110872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Impact of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Wikipedia on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Information Environment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Evidence on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Disclosure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Investor Reaction 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415" y="3712512"/>
            <a:ext cx="10052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Sean Xin Xu, Xiaoquan (Michael)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</a:p>
          <a:p>
            <a:pPr algn="ctr">
              <a:lnSpc>
                <a:spcPct val="150000"/>
              </a:lnSpc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Presenter: Rongyang Ma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2025/03/16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11" y="862394"/>
            <a:ext cx="5073073" cy="59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79" y="1383956"/>
            <a:ext cx="6458066" cy="47202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275" y="1383956"/>
            <a:ext cx="11602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CAR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CAR with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market-adjusted returns </a:t>
            </a:r>
          </a:p>
        </p:txBody>
      </p:sp>
    </p:spTree>
    <p:extLst>
      <p:ext uri="{BB962C8B-B14F-4D97-AF65-F5344CB8AC3E}">
        <p14:creationId xmlns:p14="http://schemas.microsoft.com/office/powerpoint/2010/main" val="10010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275" y="1056502"/>
            <a:ext cx="116029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Endogeneity of WikiMOD: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Managers’ self-editing behavior on Wikipedia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influence managers’ self-editing and their disclosures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channels: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information channel that influences Wikipedia modifications and disclosure lags</a:t>
            </a:r>
          </a:p>
          <a:p>
            <a:pPr marL="0"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two possible IVs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275" y="1056502"/>
            <a:ext cx="1160299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Explanation: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visibility is correlated with MikiMOD and may influence management disclosure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Proxies for visibility: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(ROA)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expenditure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coverage, Google’s Search Volume Index (investor attention)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NYSE listing, institutional ownership, anlyst following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1014794"/>
            <a:ext cx="1160299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Information: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information: financial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information: textual 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Disclosure: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 disclosure: SEC sets official announcement dates when firms must disclose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disclosure: voluntary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disclosures before the compulsory data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managers choose to withhold or release bad information?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 perspective: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bad news, managers withhold to wait for more favorable news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when firm information is paque to investors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the market holds 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overly optimistic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expectation, managers will release information promptly to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managers’ reputation, litigation risk, smooth stock price change</a:t>
            </a:r>
          </a:p>
        </p:txBody>
      </p:sp>
    </p:spTree>
    <p:extLst>
      <p:ext uri="{BB962C8B-B14F-4D97-AF65-F5344CB8AC3E}">
        <p14:creationId xmlns:p14="http://schemas.microsoft.com/office/powerpoint/2010/main" val="17097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2341608"/>
            <a:ext cx="116029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tool to aggregate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a good record of significant events for public firms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investors’ information environment more opaque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1033329"/>
            <a:ext cx="11602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Investors’ Information Environment: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data: analyst forecast, financial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data: journalist, newspaper, social media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275" y="4697032"/>
            <a:ext cx="114547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Wikipedia’s aggregation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how management disclosure is conditioned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market about firm earnings?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Wikipedia change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investors' reactions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managers disclose unfavorable news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12" y="278027"/>
            <a:ext cx="5828488" cy="4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74" y="1022693"/>
            <a:ext cx="6985161" cy="56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 &amp; Hypothesis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2341608"/>
            <a:ext cx="1160299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Study: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environment: analysts’ forecast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for market uncertainty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managers an information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to keep silent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 perspective: disclosure lag is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related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dispersion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for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firm performance and quantified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only focus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earnings surprise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perspective: disclosure lag is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 related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1033329"/>
            <a:ext cx="11602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Voluntary Disclosure: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bad news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Disclosure lag: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days between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fiscal quarter and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managers voluntarily disclose bad news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 &amp; Hypothesis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1033329"/>
            <a:ext cx="1160299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Wikipedia: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a comprehensive information set about a firm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advantage of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management disclosure and analyst forecast</a:t>
            </a:r>
            <a:endParaRPr lang="en-US" altLang="zh-C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Wikipedia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weakens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 disclosure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</a:p>
          <a:p>
            <a:pPr>
              <a:lnSpc>
                <a:spcPct val="150000"/>
              </a:lnSpc>
            </a:pP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expectation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firm earnings for investors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managers’ concerns about overly optimism</a:t>
            </a: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H2: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aggregation on Wikipedia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weakens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analyst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disclosure lag</a:t>
            </a:r>
          </a:p>
          <a:p>
            <a:pPr>
              <a:lnSpc>
                <a:spcPct val="150000"/>
              </a:lnSpc>
            </a:pPr>
            <a:endParaRPr lang="en-US" altLang="zh-C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relationship between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reaction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unexpected earnings surprise (because of forecast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negative bias, more negative reaction</a:t>
            </a:r>
          </a:p>
          <a:p>
            <a:pPr>
              <a:lnSpc>
                <a:spcPct val="150000"/>
              </a:lnSpc>
            </a:pP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H3: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aggregation on Wikipedia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weakens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analyst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 reaction to disclosure</a:t>
            </a:r>
            <a:endParaRPr lang="en-US" altLang="zh-CN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975227"/>
            <a:ext cx="116029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Disclosure lag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reaction: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abnormal returns (CAR)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the disclosure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of forecast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firm’s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EPS (earnings per share)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forecasts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aggrgation: Wikipedia modifications (MikiMOD),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modifications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a firm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quarter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275" y="4068381"/>
            <a:ext cx="11602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 is far from normal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Cox proportional hazard regression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92" y="5434422"/>
            <a:ext cx="2082113" cy="3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243" y="936535"/>
            <a:ext cx="11602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 is far from normal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Cox proportional hazard regression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60" y="2242803"/>
            <a:ext cx="2082113" cy="396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6243" y="2699169"/>
                <a:ext cx="11602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harzard rate, the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incidence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event (voluntary disclosure) at time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benchmark harzard rate at time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" y="2699169"/>
                <a:ext cx="1160299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10" b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66" y="3671262"/>
            <a:ext cx="4943475" cy="847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3766" y="3956110"/>
            <a:ext cx="2261286" cy="278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27453" y="3956109"/>
            <a:ext cx="1590288" cy="278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6243" y="4723618"/>
            <a:ext cx="11602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risk: S.D. of earnings across the 8 previous fiscal quarters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size, 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Fiscal quarter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coverage, news content (positive / negative words)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70" y="3671262"/>
            <a:ext cx="4867275" cy="609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05937" y="3728338"/>
            <a:ext cx="1590288" cy="278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848" y="1016854"/>
            <a:ext cx="1160299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disclosure data: First Call Historical Database (FCHD)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Editing history data: crawl from Wikipedia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data: CRSP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News-coverage data: Lexis-Nexis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2001/3/21 – 2006/05/19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8,789 registered users and 5,450 unregistered users contributing 77,921 modifications on Wikipedia firm entries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 public firms with 161 disclosures</a:t>
            </a:r>
          </a:p>
        </p:txBody>
      </p:sp>
    </p:spTree>
    <p:extLst>
      <p:ext uri="{BB962C8B-B14F-4D97-AF65-F5344CB8AC3E}">
        <p14:creationId xmlns:p14="http://schemas.microsoft.com/office/powerpoint/2010/main" val="1787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759</Words>
  <Application>Microsoft Office PowerPoint</Application>
  <PresentationFormat>宽屏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205</cp:revision>
  <dcterms:created xsi:type="dcterms:W3CDTF">2024-09-18T16:59:35Z</dcterms:created>
  <dcterms:modified xsi:type="dcterms:W3CDTF">2025-03-16T06:32:20Z</dcterms:modified>
</cp:coreProperties>
</file>