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b5f3a0cce2dca3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E8CD-3E2A-4C72-BC50-06BF10C5225F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3930-EF7B-494A-9F4D-194F1A99C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3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72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6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9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32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0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female users on a popular dating app are more selective and get more matches than men.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9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9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90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2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8B44-AA61-4EAC-95AC-02686DFB144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2550" y="1969858"/>
            <a:ext cx="11108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Right or Mr. Best: The Role of Information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Preference Mismatch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Online Dating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7880" y="3539518"/>
            <a:ext cx="100522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Hongchuan Shen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Chu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(Ivy) Dang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Xiaoquan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(Michael) Zhang</a:t>
            </a:r>
          </a:p>
        </p:txBody>
      </p:sp>
    </p:spTree>
    <p:extLst>
      <p:ext uri="{BB962C8B-B14F-4D97-AF65-F5344CB8AC3E}">
        <p14:creationId xmlns:p14="http://schemas.microsoft.com/office/powerpoint/2010/main" val="29749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Role Under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Given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mismatch, should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dating platform provide more or less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users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4" y="1468750"/>
            <a:ext cx="7284308" cy="31926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480" y="4735539"/>
            <a:ext cx="10317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has a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attractiveness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compared with the partial info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candidates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actually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attractive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those from the complete info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preference mismatch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group is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stronger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that between the focal users and the candidates in the partial info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Role Under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Given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mismatch, should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dating platform provide more or less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users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3" y="1629388"/>
            <a:ext cx="6820929" cy="26329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4313" y="4321076"/>
            <a:ext cx="10976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focal user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proposing a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DV: matching outcome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 = 1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frequency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over a certain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(e.g. 1, 2, 3, 4)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IV: whether a focal user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more information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a candidate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dynamic choice environment: count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ongoing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at time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she or he is making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decisions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Role Under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Experiment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78" y="1468750"/>
            <a:ext cx="6985300" cy="28508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9854" y="4314242"/>
            <a:ext cx="10976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concern: possible selection issue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long profiles are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exogenously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users, results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suffer 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self-selection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online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simulations 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exogenously provide different amounts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to the focal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still holds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Role Under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lasting effect of preference mismatch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854" y="4314242"/>
            <a:ext cx="10976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focal user sending the first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message: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not only affects the candidate’s first reply decision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(column (1))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user’s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reply decision (column (2)), but also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their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reply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79" y="1656807"/>
            <a:ext cx="8213124" cy="23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Goals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854" y="1394609"/>
            <a:ext cx="1160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concern: different focal users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self-selection)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those who are not looking for marriage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more likely to send a message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reading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854" y="2158669"/>
            <a:ext cx="5469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1. control individual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2. subsample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A: group by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with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info: propose based on long profile more than 50%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with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Panel B: group by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frequency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half: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frequency above the median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half: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778" y="2579687"/>
            <a:ext cx="5933303" cy="32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Popularity and Pickness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854" y="1394609"/>
            <a:ext cx="1160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explanation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“less is more”: candidates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profiles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searched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turn out to be the ones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are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popular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who have a higher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 value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they are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pickier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popular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pickier candidates are less likely to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16" y="4394245"/>
            <a:ext cx="8040130" cy="18082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9855" y="2541728"/>
            <a:ext cx="10882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1. control candidate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2. another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IV: candidate popularity (measured by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focal users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V: in the complete / partial group (1 / 0)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3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Short Profiles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854" y="1394609"/>
            <a:ext cx="1160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manipulation concern: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eager to find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match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 their short profiles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attractive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also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likely to reply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desire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matched sooner rather than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854" y="2572620"/>
            <a:ext cx="1088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no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or polish a short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 (candidate fixed effect)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6243" y="3739458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Inferring Long Profiles from Short Profiles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854" y="4197532"/>
            <a:ext cx="11602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concern: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information 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 can be inferred from the short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in the amount of information uncovered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profiles will be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the role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preference mismatch is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underestimated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“less information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more” effect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pronounced </a:t>
            </a:r>
          </a:p>
        </p:txBody>
      </p:sp>
    </p:spTree>
    <p:extLst>
      <p:ext uri="{BB962C8B-B14F-4D97-AF65-F5344CB8AC3E}">
        <p14:creationId xmlns:p14="http://schemas.microsoft.com/office/powerpoint/2010/main" val="42551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854" y="1394609"/>
            <a:ext cx="1118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matching platform: not applicable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Uber, Didi, ...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applicable to decentralized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platforms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Tinder, Upwork, and Airbnb, where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 key role in the search process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9854" y="2964269"/>
            <a:ext cx="111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mismatcg cost: not applicable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mismatch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users will propose more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854" y="3913680"/>
            <a:ext cx="1118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bargaining power: not applicable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matching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will depend more on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side with the stronger bargaining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854" y="4863091"/>
            <a:ext cx="11184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high communication cost: not applicable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dominate the preference mismatch effect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on Airbnb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communication cost is relatively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(deadlines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imminent and guests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hosts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always be available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online). Guests may need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upfront information to reduce communication time</a:t>
            </a:r>
          </a:p>
        </p:txBody>
      </p:sp>
    </p:spTree>
    <p:extLst>
      <p:ext uri="{BB962C8B-B14F-4D97-AF65-F5344CB8AC3E}">
        <p14:creationId xmlns:p14="http://schemas.microsoft.com/office/powerpoint/2010/main" val="30833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Dating Platform: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5" y="1471212"/>
            <a:ext cx="2321448" cy="502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48" y="1471212"/>
            <a:ext cx="2321449" cy="502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321" y="1394609"/>
            <a:ext cx="5493209" cy="22461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7396" y="3640721"/>
            <a:ext cx="4674478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Profile: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Profile: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information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351372" y="4843848"/>
            <a:ext cx="527737" cy="1167331"/>
            <a:chOff x="5999205" y="4942702"/>
            <a:chExt cx="527737" cy="1167331"/>
          </a:xfrm>
        </p:grpSpPr>
        <p:sp>
          <p:nvSpPr>
            <p:cNvPr id="9" name="椭圆 8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9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9469393" y="4842495"/>
            <a:ext cx="527737" cy="1167331"/>
            <a:chOff x="5999205" y="4942702"/>
            <a:chExt cx="527737" cy="1167331"/>
          </a:xfrm>
        </p:grpSpPr>
        <p:sp>
          <p:nvSpPr>
            <p:cNvPr id="23" name="椭圆 22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872548" y="6125366"/>
            <a:ext cx="149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88800" y="6124013"/>
            <a:ext cx="189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User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152624" y="5390544"/>
            <a:ext cx="1890583" cy="12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154285" y="4973122"/>
            <a:ext cx="189870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match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7152623" y="5568737"/>
            <a:ext cx="1890583" cy="12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197705" y="5586774"/>
            <a:ext cx="189870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11602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Online Dating Platform: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274" y="1351690"/>
            <a:ext cx="117821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the role of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OkCupid: allow users to check more detailed information before making a match proposal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Tinder: allow users to view only limited profile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Income: from charging for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more information is better? Or Less is more?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 little is known about the preferences of players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sides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how they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intertwine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information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275" y="4160463"/>
            <a:ext cx="11602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Outcome: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1274" y="4618537"/>
            <a:ext cx="11782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 proposes a match + candidate user replies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mismatch: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“you love her who doesn’t love you”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274" y="5494033"/>
            <a:ext cx="11782169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RQ: how matching outcomes are influenced by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obtained by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users?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138" y="922223"/>
            <a:ext cx="2938624" cy="13140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942" y="2312223"/>
            <a:ext cx="4099788" cy="441754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1276" y="1394609"/>
            <a:ext cx="7353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dating site in China (maybe Zhenai.com)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roprietory data; between 2011/11 and 2012/01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1,198,943 clicks from 33,504 focal users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5" y="2761735"/>
            <a:ext cx="6603973" cy="232934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1274" y="5257879"/>
            <a:ext cx="735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average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38 female candidates (browse, propose, message)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proposed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short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Evidence of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Mismatch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2" y="3865961"/>
            <a:ext cx="4466816" cy="20343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1275" y="1394609"/>
            <a:ext cx="6666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Bob: 170cm    Alice: 160cm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favors 10cm shorter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favors 20cm taller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170cm -&gt; 175cm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Mismatched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preference: Alice likes Bob more, but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likes Alice 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483311" y="3865961"/>
                <a:ext cx="6440960" cy="2340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an attribute: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focal (candidate) idea preference 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closer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higher utility for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focal (candidate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 candidates: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Mismatch: focal user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prefers focal user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11" y="3865961"/>
                <a:ext cx="6440960" cy="2340641"/>
              </a:xfrm>
              <a:prstGeom prst="rect">
                <a:avLst/>
              </a:prstGeom>
              <a:blipFill rotWithShape="0">
                <a:blip r:embed="rId4"/>
                <a:stretch>
                  <a:fillRect l="-378" b="-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9391135" y="1441795"/>
            <a:ext cx="333634" cy="737984"/>
            <a:chOff x="5999205" y="4942702"/>
            <a:chExt cx="527737" cy="1167331"/>
          </a:xfrm>
        </p:grpSpPr>
        <p:sp>
          <p:nvSpPr>
            <p:cNvPr id="17" name="椭圆 16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7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8370157" y="2614639"/>
            <a:ext cx="333634" cy="737984"/>
            <a:chOff x="5999205" y="4942702"/>
            <a:chExt cx="527737" cy="1167331"/>
          </a:xfrm>
        </p:grpSpPr>
        <p:sp>
          <p:nvSpPr>
            <p:cNvPr id="24" name="椭圆 23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9140058" y="2753300"/>
            <a:ext cx="232524" cy="514333"/>
            <a:chOff x="5999205" y="4942702"/>
            <a:chExt cx="527737" cy="1167331"/>
          </a:xfrm>
        </p:grpSpPr>
        <p:sp>
          <p:nvSpPr>
            <p:cNvPr id="31" name="椭圆 30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9795431" y="2868585"/>
            <a:ext cx="161098" cy="356341"/>
            <a:chOff x="5999205" y="4942702"/>
            <a:chExt cx="527737" cy="1167331"/>
          </a:xfrm>
        </p:grpSpPr>
        <p:sp>
          <p:nvSpPr>
            <p:cNvPr id="45" name="椭圆 44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5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10325167" y="2969786"/>
            <a:ext cx="88780" cy="196377"/>
            <a:chOff x="5999205" y="4942702"/>
            <a:chExt cx="527737" cy="1167331"/>
          </a:xfrm>
        </p:grpSpPr>
        <p:sp>
          <p:nvSpPr>
            <p:cNvPr id="52" name="椭圆 51"/>
            <p:cNvSpPr/>
            <p:nvPr/>
          </p:nvSpPr>
          <p:spPr>
            <a:xfrm>
              <a:off x="6048633" y="4942702"/>
              <a:ext cx="438664" cy="438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>
              <a:stCxn id="52" idx="4"/>
            </p:cNvCxnSpPr>
            <p:nvPr/>
          </p:nvCxnSpPr>
          <p:spPr>
            <a:xfrm>
              <a:off x="6267965" y="5381366"/>
              <a:ext cx="0" cy="537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08356" y="5492576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6267965" y="5492575"/>
              <a:ext cx="159609" cy="157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5999205" y="5918886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258182" y="5917533"/>
              <a:ext cx="268760" cy="19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/>
          <p:cNvCxnSpPr/>
          <p:nvPr/>
        </p:nvCxnSpPr>
        <p:spPr>
          <a:xfrm flipH="1">
            <a:off x="8703791" y="2058081"/>
            <a:ext cx="550374" cy="43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9699705" y="2277073"/>
            <a:ext cx="136747" cy="47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428235" y="5854669"/>
            <a:ext cx="1784521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“Mr. / Ms. Right”</a:t>
            </a:r>
          </a:p>
        </p:txBody>
      </p:sp>
    </p:spTree>
    <p:extLst>
      <p:ext uri="{BB962C8B-B14F-4D97-AF65-F5344CB8AC3E}">
        <p14:creationId xmlns:p14="http://schemas.microsoft.com/office/powerpoint/2010/main" val="14997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Evidence of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 Score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1275" y="1468750"/>
                <a:ext cx="6975390" cy="4949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mate preference of each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continuous attributes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discrete attributes</a:t>
                </a:r>
              </a:p>
              <a:p>
                <a:pPr marL="7429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categories for a certain attribute</a:t>
                </a:r>
              </a:p>
              <a:p>
                <a:pPr marL="7429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Have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 = 1; No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 =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12001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both have children</a:t>
                </a:r>
              </a:p>
              <a:p>
                <a:pPr marL="12001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neither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latent utility of focal user i (male) from matching with candidate j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5" y="1468750"/>
                <a:ext cx="6975390" cy="4949688"/>
              </a:xfrm>
              <a:prstGeom prst="rect">
                <a:avLst/>
              </a:prstGeom>
              <a:blipFill rotWithShape="0">
                <a:blip r:embed="rId3"/>
                <a:stretch>
                  <a:fillRect l="-350" b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3" y="2373888"/>
            <a:ext cx="3767362" cy="1393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26" y="862394"/>
            <a:ext cx="3351834" cy="59956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23326" y="3135161"/>
            <a:ext cx="2579917" cy="458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927928" y="4609734"/>
            <a:ext cx="2579917" cy="305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Evidence of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936535"/>
            <a:ext cx="11602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Attractiveness Score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1275" y="1960459"/>
                <a:ext cx="697539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attractiveness score for candidate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focal user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0-1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normalization to compare across candidates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5" y="1960459"/>
                <a:ext cx="6975390" cy="860748"/>
              </a:xfrm>
              <a:prstGeom prst="rect">
                <a:avLst/>
              </a:prstGeom>
              <a:blipFill rotWithShape="0">
                <a:blip r:embed="rId3"/>
                <a:stretch>
                  <a:fillRect l="-350"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t="9845" b="12934"/>
          <a:stretch/>
        </p:blipFill>
        <p:spPr>
          <a:xfrm>
            <a:off x="921738" y="1562780"/>
            <a:ext cx="2161273" cy="279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26" y="862394"/>
            <a:ext cx="3351834" cy="599560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923326" y="3135161"/>
            <a:ext cx="2579917" cy="458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27928" y="4609734"/>
            <a:ext cx="2579917" cy="305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91" y="3735813"/>
            <a:ext cx="6398919" cy="27925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1275" y="2776261"/>
            <a:ext cx="1160299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Aligned preference: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attractiveness score with more likely reply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1275" y="3256037"/>
            <a:ext cx="11602996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users propose based on short &amp; long profile: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Evidence of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Attribute-Level Preference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1275" y="1468750"/>
                <a:ext cx="714838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regressions to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the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preferences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focal users and the candidates on various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attributes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DV: focal users’ match proposal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decisions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IV: relative height differences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Males favor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females who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around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cm shorter than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them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Females favor men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 are 19 cm taller than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them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concern: One may argue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the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focal females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may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be the same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females that the focal male users interacted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(robustness check)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5" y="1468750"/>
                <a:ext cx="7148384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398" y="862394"/>
            <a:ext cx="3282238" cy="594000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185398" y="1826741"/>
            <a:ext cx="2194278" cy="175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79676" y="3960341"/>
            <a:ext cx="1087960" cy="1196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104167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Role Under Preference Mismatch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6243" y="936535"/>
            <a:ext cx="11602996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Given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mismatch, should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dating platform provide more or less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users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矩形 2"/>
          <p:cNvSpPr/>
          <p:nvPr/>
        </p:nvSpPr>
        <p:spPr>
          <a:xfrm>
            <a:off x="370703" y="1468750"/>
            <a:ext cx="11084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candidates,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focal user will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candidates who are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to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ideal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Best), and candidates who are in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Right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ruled out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preference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group is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info group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effect: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based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information contained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profile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matching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3" y="3407742"/>
            <a:ext cx="7284308" cy="31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5563</TotalTime>
  <Words>1280</Words>
  <Application>Microsoft Office PowerPoint</Application>
  <PresentationFormat>宽屏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183</cp:revision>
  <dcterms:created xsi:type="dcterms:W3CDTF">2024-09-18T16:59:35Z</dcterms:created>
  <dcterms:modified xsi:type="dcterms:W3CDTF">2024-12-01T09:27:22Z</dcterms:modified>
</cp:coreProperties>
</file>