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帐户" initials="M帐" lastIdx="1" clrIdx="0">
    <p:extLst>
      <p:ext uri="{19B8F6BF-5375-455C-9EA6-DF929625EA0E}">
        <p15:presenceInfo xmlns:p15="http://schemas.microsoft.com/office/powerpoint/2012/main" userId="b5f3a0cce2dca3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9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1E8CD-3E2A-4C72-BC50-06BF10C5225F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83930-EF7B-494A-9F4D-194F1A99CC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993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165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538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 in the bracket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801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 in the bracket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89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 in the bracket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0415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SE in the bracket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986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2920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97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9972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318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71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731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100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826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57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468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35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11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83930-EF7B-494A-9F4D-194F1A99CC1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278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10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648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392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451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66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00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9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4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04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8B44-AA61-4EAC-95AC-02686DFB144C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110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8B44-AA61-4EAC-95AC-02686DFB144C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8BAB0-1E73-4C87-91C8-C8D7688FCF8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034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8161" y="2515217"/>
            <a:ext cx="11108725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Beyond Risk: A Measure of Distribution Uncertainty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93762" y="3389150"/>
            <a:ext cx="10052223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Tao Lu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Lihong Zhang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Xiaoquan (Michael) </a:t>
            </a:r>
            <a:r>
              <a:rPr lang="en-US" altLang="zh-C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Zhang,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Zhenling Zhao</a:t>
            </a:r>
          </a:p>
        </p:txBody>
      </p:sp>
    </p:spTree>
    <p:extLst>
      <p:ext uri="{BB962C8B-B14F-4D97-AF65-F5344CB8AC3E}">
        <p14:creationId xmlns:p14="http://schemas.microsoft.com/office/powerpoint/2010/main" val="297491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1274" y="936535"/>
                <a:ext cx="10978980" cy="5615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Regression: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𝝐</m:t>
                      </m:r>
                    </m:oMath>
                  </m:oMathPara>
                </a14:m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 assumption: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Simulation: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years, 250 days in each year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generation process: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170,10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0,5</m:t>
                        </m:r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  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other sample: randomly select 6 / 30 years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half follow: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(50,10)</m:t>
                    </m:r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the other half follow: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(−50,10)</m:t>
                    </m:r>
                  </m:oMath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Run the regression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cumulatively 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(using all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 up to year </a:t>
                </a:r>
                <a:r>
                  <a:rPr lang="en-US" altLang="zh-CN" sz="1600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year)</a:t>
                </a: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1600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calculate HD</a:t>
                </a:r>
                <a:endPara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4" y="936535"/>
                <a:ext cx="10978980" cy="5615320"/>
              </a:xfrm>
              <a:prstGeom prst="rect">
                <a:avLst/>
              </a:prstGeom>
              <a:blipFill rotWithShape="0"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282" y="1778986"/>
            <a:ext cx="1609725" cy="37147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169" y="2115968"/>
            <a:ext cx="2086876" cy="371000"/>
          </a:xfrm>
          <a:prstGeom prst="rect">
            <a:avLst/>
          </a:prstGeom>
        </p:spPr>
      </p:pic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45680"/>
              </p:ext>
            </p:extLst>
          </p:nvPr>
        </p:nvGraphicFramePr>
        <p:xfrm>
          <a:off x="8068962" y="2806277"/>
          <a:ext cx="291001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006"/>
                <a:gridCol w="970006"/>
                <a:gridCol w="970006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r>
                        <a:rPr lang="en-US" altLang="zh-CN" baseline="0" dirty="0" smtClean="0"/>
                        <a:t> = 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r>
                        <a:rPr lang="en-US" altLang="zh-CN" baseline="0" dirty="0" smtClean="0"/>
                        <a:t> = 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...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</a:t>
                      </a:r>
                      <a:r>
                        <a:rPr lang="en-US" altLang="zh-CN" baseline="0" dirty="0" smtClean="0"/>
                        <a:t> = 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X7500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Y7500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76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26" y="1041666"/>
            <a:ext cx="6783753" cy="4614712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0250" y="5835650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considered: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ambiguous years from the regressions up to year t for each 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ignored: include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638" y="1041666"/>
            <a:ext cx="4241304" cy="2401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9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Financial Market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274" y="936535"/>
            <a:ext cx="10784876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S&amp;P 500 return in excess of the one-month Treasury rate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 calculation: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Market-wide: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residuals from ARMA(1, 1) regression</a:t>
            </a:r>
          </a:p>
          <a:p>
            <a:pPr lvl="1">
              <a:lnSpc>
                <a:spcPct val="150000"/>
              </a:lnSpc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historical 250 trading days’ daily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up to time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Rolling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mean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variance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64" y="2507989"/>
            <a:ext cx="2286000" cy="37531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354" y="4236270"/>
            <a:ext cx="3162820" cy="47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1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Financial Market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401" y="1015999"/>
            <a:ext cx="6798222" cy="4575175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742950" y="5521324"/>
            <a:ext cx="1013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SPRET: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of daily returns in month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SPVOL: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daily returns in month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VXO: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implied volatility of an option contract on the S&amp;P 100 index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6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Financial Market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32" y="1057185"/>
            <a:ext cx="8406417" cy="567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57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Financial Market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274" y="936535"/>
            <a:ext cx="1159767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Power: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 calculation: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Firm-level: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residuals from cross-sectional regression</a:t>
            </a:r>
          </a:p>
          <a:p>
            <a:pPr lvl="1">
              <a:lnSpc>
                <a:spcPct val="150000"/>
              </a:lnSpc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Rolling window: 250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mean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variance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for occurrence of financial crashes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 of skewness (NCSKEW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2">
              <a:lnSpc>
                <a:spcPct val="150000"/>
              </a:lnSpc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on a yearly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basis using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returns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in NCSKEW corresponds to a firm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being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“crash prone”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having a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left-skewed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2178050"/>
            <a:ext cx="2620963" cy="31945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4986" y="4389580"/>
            <a:ext cx="3270251" cy="69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1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Financial Market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1274" y="936535"/>
            <a:ext cx="1159767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Power: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 calculation: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Firm-level: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residuals from cross-sectional regression</a:t>
            </a:r>
          </a:p>
          <a:p>
            <a:pPr lvl="1">
              <a:lnSpc>
                <a:spcPct val="150000"/>
              </a:lnSpc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Rolling window: 250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normal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mean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variance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variable: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for occurrence of financial crashes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“Down-to-up” volatility (DUVOL)</a:t>
            </a: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(annual panel data):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t: year t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7" y="2178050"/>
            <a:ext cx="2620963" cy="3194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737" y="4197255"/>
            <a:ext cx="3007287" cy="6985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8492" y="5570868"/>
            <a:ext cx="4023240" cy="6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9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Financial Market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324" y="936535"/>
            <a:ext cx="11140476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orporate managers have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discretion over information disclosure and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incentivized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strategically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withhold negative information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hastening the release of positive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asymmetric disclosure behavior results in a degree of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skewness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exhibits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opaqueness, managers are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more inclined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adopt this disclosure strategy,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989" y="1526349"/>
            <a:ext cx="8136246" cy="28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33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Application in Financial Market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062" y="1016000"/>
            <a:ext cx="9502287" cy="403882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42950" y="5521324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Opaque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exhibits small size, low liquidity, or low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 ownership (IO) based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median values for each month.</a:t>
            </a:r>
          </a:p>
        </p:txBody>
      </p:sp>
    </p:spTree>
    <p:extLst>
      <p:ext uri="{BB962C8B-B14F-4D97-AF65-F5344CB8AC3E}">
        <p14:creationId xmlns:p14="http://schemas.microsoft.com/office/powerpoint/2010/main" val="407022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Additional Analysis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950" y="5521324"/>
            <a:ext cx="10134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 measures of uncertainty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time horizon of crash risk measures (monthly, quarterly, semiannual)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836" y="1217672"/>
            <a:ext cx="6375672" cy="41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6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275" y="936535"/>
            <a:ext cx="289766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75" y="1394609"/>
            <a:ext cx="10367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Outcome uncertainty: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outcome but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(risk)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uncertainty: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outcome and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(ambiguity)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321275" y="2299747"/>
            <a:ext cx="289766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Ellsberg’s Paradox: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21275" y="2757821"/>
            <a:ext cx="10367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Urn A: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 red balls; 50 blue balls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Urn B: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balls; distribution of red &amp; blue balls is unknown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Decision: when bet on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balls, individuals choose Urn 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when bet on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balls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individuals choose Urn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21275" y="4106432"/>
            <a:ext cx="289766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21275" y="4564506"/>
            <a:ext cx="11584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research focus on environments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outcome uncertainties are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quantifiable and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 defined, often neglecting scenarios where the probabilities of outcomes are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 measure of ambiguity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1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275" y="936535"/>
            <a:ext cx="289766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Case in OLS Regression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74" y="1394609"/>
            <a:ext cx="11145795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BLUE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Estimator: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normality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assumption is needed to have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unbiased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estimates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measure: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estimate how much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deviates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assumed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deviation, then estimates of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are trustworthy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 is large because of ambiguity,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-values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no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trustworthy</a:t>
            </a:r>
          </a:p>
          <a:p>
            <a:pPr lvl="1">
              <a:lnSpc>
                <a:spcPct val="150000"/>
              </a:lnSpc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Wooldridge (2012, p. 767) warns: “A more serious problem with the CLT argument is that it assumes that 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unobserved factors 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affect y in a separate, additive fashion. Nothing guarantees that this is so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u is a complicated function of the unobserved factors, then the </a:t>
            </a:r>
            <a:r>
              <a:rPr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CLT argument does not </a:t>
            </a:r>
            <a:r>
              <a:rPr lang="en-US" altLang="zh-CN" sz="14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really apply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21274" y="4303098"/>
            <a:ext cx="823577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measure distribution uncertainty (ambiguity)?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74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275" y="936535"/>
            <a:ext cx="5338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in Theoretical Models: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74" y="1394609"/>
            <a:ext cx="1114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 subjective expected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(SEU) theory to explore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aversion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1275" y="1902440"/>
            <a:ext cx="5338120" cy="458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Questionnaire measures: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1274" y="2360514"/>
            <a:ext cx="11145795" cy="41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investigate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uncertainty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1275" y="2864754"/>
            <a:ext cx="5338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measures: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1274" y="3282176"/>
            <a:ext cx="11145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 disagreement (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Anderson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al, 2009)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CBOE VIX (Williams, 2015)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Entropy (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Gong et al, 2018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Hansen and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Sargent, 2001)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21275" y="4543214"/>
            <a:ext cx="5338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21274" y="5051045"/>
            <a:ext cx="111457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Hellinger distance (HD)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the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between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distribution and the distribution of outcomes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reference model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 degree to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actual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deviates from the normality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assumption)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6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275" y="936535"/>
            <a:ext cx="5338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Limitations: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74" y="1394609"/>
            <a:ext cx="1114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Discerning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from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is challenging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1274" y="1952197"/>
            <a:ext cx="11145795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Analyst disagreement: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Dispersion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forecasts correlates strongly with stock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price volatility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Accommodate both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forecasters’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opinions regarding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and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ambiguity emanating from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market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CBOE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VIX: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related to both risk and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a theoretical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standpoint, the VIX lacks a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to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uncertainty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℧ (mho) measure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Quantify the uncertainty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the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financial asset’s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φ(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r) represents the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PDF of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Rely on high frequency transaction data to calculate the </a:t>
            </a:r>
            <a:r>
              <a:rPr lang="en-US" altLang="zh-C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distribution</a:t>
            </a:r>
            <a:endParaRPr lang="en-US" altLang="zh-C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296" y="5064064"/>
            <a:ext cx="2445737" cy="42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6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1275" y="936535"/>
            <a:ext cx="53381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Limitations: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21274" y="1394609"/>
            <a:ext cx="11145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Discerning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 from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risk is challenging</a:t>
            </a:r>
            <a:endParaRPr lang="en-US" altLang="zh-C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1274" y="1952197"/>
            <a:ext cx="11145795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entropy (KL divergence):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Quantify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disparity between a reference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and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 set of 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 with the set of 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llimiting its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applicability in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extreme events, such as black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swan moments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387" y="2829360"/>
            <a:ext cx="2514987" cy="53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Hellinger Distance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1274" y="936535"/>
                <a:ext cx="9588845" cy="6124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 (between two normal distributions):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Determining critical values 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certain confidence level: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the </a:t>
                </a: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-test of equality of variances in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two samples with same size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   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CDF of </a:t>
                </a: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-distribution: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given </a:t>
                </a: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-value, the corresponding minimum and maximum values are: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we can rewrite: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4" y="936535"/>
                <a:ext cx="9588845" cy="6124754"/>
              </a:xfrm>
              <a:prstGeom prst="rect">
                <a:avLst/>
              </a:prstGeom>
              <a:blipFill rotWithShape="0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938" y="1652448"/>
            <a:ext cx="3490269" cy="5766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4397" y="1521858"/>
            <a:ext cx="3948756" cy="837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3512" y="4460689"/>
            <a:ext cx="2862391" cy="45447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3191" y="6023477"/>
            <a:ext cx="2625424" cy="7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70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Hellinger Distance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1274" y="936535"/>
                <a:ext cx="9588845" cy="5865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Determining critical values 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certain confidence level: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the Welch’s</a:t>
                </a: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-test: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CDF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</a:t>
                </a:r>
                <a:r>
                  <a:rPr lang="en-US" altLang="zh-CN" sz="16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-distribution: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any given </a:t>
                </a:r>
                <a:r>
                  <a:rPr lang="en-US" altLang="zh-CN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-value, the corresponding minimum and maximum values are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     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we can rewrite: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den>
                      </m:f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4" y="936535"/>
                <a:ext cx="9588845" cy="5865004"/>
              </a:xfrm>
              <a:prstGeom prst="rect">
                <a:avLst/>
              </a:prstGeom>
              <a:blipFill rotWithShape="0">
                <a:blip r:embed="rId3"/>
                <a:stretch>
                  <a:fillRect l="-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638" y="1165572"/>
            <a:ext cx="3490269" cy="5766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147" y="1776340"/>
            <a:ext cx="3948756" cy="8378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1222" y="3053657"/>
            <a:ext cx="895386" cy="35680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0527" y="3869745"/>
            <a:ext cx="2762636" cy="57079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2584" y="6045654"/>
            <a:ext cx="1517306" cy="56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35924" y="769718"/>
            <a:ext cx="12517395" cy="92676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6243" y="49246"/>
            <a:ext cx="917489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Hellinger Distance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1274" y="936535"/>
                <a:ext cx="10978980" cy="54938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Definition: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Determining critical values </a:t>
                </a:r>
                <a:r>
                  <a:rPr lang="en-US" altLang="zh-CN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certain confidence level: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critical value of HD: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set of critical values depends solely on the </a:t>
                </a:r>
                <a:r>
                  <a:rPr lang="en-US" altLang="zh-CN" sz="16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 size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without being constrained by any specific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attribute of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sample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sample size of n = 250: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 Form:</a:t>
                </a: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4" y="936535"/>
                <a:ext cx="10978980" cy="5493812"/>
              </a:xfrm>
              <a:prstGeom prst="rect">
                <a:avLst/>
              </a:prstGeom>
              <a:blipFill rotWithShape="0">
                <a:blip r:embed="rId3"/>
                <a:stretch>
                  <a:fillRect l="-500" b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7638" y="1165572"/>
            <a:ext cx="3490269" cy="57665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147" y="1776340"/>
            <a:ext cx="3948756" cy="837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7930" y="3538179"/>
            <a:ext cx="2327189" cy="42869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1931" y="4773160"/>
            <a:ext cx="4121681" cy="9349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19287" y="6295317"/>
            <a:ext cx="2792714" cy="41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6098</TotalTime>
  <Words>1043</Words>
  <Application>Microsoft Office PowerPoint</Application>
  <PresentationFormat>宽屏</PresentationFormat>
  <Paragraphs>219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211</cp:revision>
  <dcterms:created xsi:type="dcterms:W3CDTF">2024-09-18T16:59:35Z</dcterms:created>
  <dcterms:modified xsi:type="dcterms:W3CDTF">2024-12-29T08:52:49Z</dcterms:modified>
</cp:coreProperties>
</file>