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69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b5f3a0cce2dca3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49" autoAdjust="0"/>
  </p:normalViewPr>
  <p:slideViewPr>
    <p:cSldViewPr snapToGrid="0">
      <p:cViewPr varScale="1">
        <p:scale>
          <a:sx n="135" d="100"/>
          <a:sy n="135" d="100"/>
        </p:scale>
        <p:origin x="12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E8CD-3E2A-4C72-BC50-06BF10C5225F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3930-EF7B-494A-9F4D-194F1A99C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6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怎么判断某一个帖子是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targeted</a:t>
            </a:r>
            <a:r>
              <a:rPr lang="zh-CN" altLang="en-US" dirty="0" smtClean="0"/>
              <a:t>：核心就是看 “这条帖到底回复给谁”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如果回复对象是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（显式或默认），就是针对 </a:t>
            </a:r>
            <a:r>
              <a:rPr lang="en-US" altLang="zh-CN" dirty="0" smtClean="0"/>
              <a:t>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(on-target)</a:t>
            </a:r>
            <a:r>
              <a:rPr lang="zh-CN" altLang="en-US" dirty="0" smtClean="0"/>
              <a:t>；否则就是 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天级面板模型</a:t>
            </a:r>
            <a:endParaRPr lang="zh-CN" altLang="en-US" dirty="0" smtClean="0"/>
          </a:p>
          <a:p>
            <a:r>
              <a:rPr lang="zh-CN" altLang="en-US" b="1" dirty="0" smtClean="0"/>
              <a:t>因变量</a:t>
            </a:r>
            <a:r>
              <a:rPr lang="zh-CN" altLang="en-US" dirty="0" smtClean="0"/>
              <a:t>：对每个支持寻求者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天所有发的帖子（可能跨多个线程），先分别算出每条帖子的情感值，然后取平均，得到当天的 </a:t>
            </a:r>
            <a:r>
              <a:rPr lang="en-US" altLang="zh-CN" dirty="0" smtClean="0"/>
              <a:t>SENTIMENTi,t\text{SENTIMENT}_{i,t}SENTIMENTi,t​ ​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自变量</a:t>
            </a:r>
            <a:r>
              <a:rPr lang="zh-CN" altLang="en-US" dirty="0" smtClean="0"/>
              <a:t>：类似地，对第</a:t>
            </a:r>
            <a:r>
              <a:rPr lang="en-US" altLang="zh-CN" dirty="0" smtClean="0"/>
              <a:t>t−1 </a:t>
            </a:r>
            <a:r>
              <a:rPr lang="zh-CN" altLang="en-US" dirty="0" smtClean="0"/>
              <a:t>天该用户“参与”（即回复过）的所有线程中、他最后一次回复之前出现的所有 </a:t>
            </a:r>
            <a:r>
              <a:rPr lang="en-US" altLang="zh-CN" dirty="0" smtClean="0"/>
              <a:t>on-target/off-target </a:t>
            </a:r>
            <a:r>
              <a:rPr lang="zh-CN" altLang="en-US" dirty="0" smtClean="0"/>
              <a:t>情感支持或辅助内容帖，分别求它们的平均情感，作为 </a:t>
            </a:r>
            <a:r>
              <a:rPr lang="en-US" altLang="zh-CN" dirty="0" smtClean="0"/>
              <a:t>EmoSupporti,t−1,OT-EmoSupporti,t−1 \text{EmoSupport}_{i,t-1}, \text{OT-EmoSupport}_{i,t-1}EmoSupporti,t−1​,OT-EmoSupporti,t−1​ </a:t>
            </a:r>
            <a:r>
              <a:rPr lang="zh-CN" altLang="en-US" dirty="0" smtClean="0"/>
              <a:t>等指标 ​。</a:t>
            </a:r>
          </a:p>
          <a:p>
            <a:r>
              <a:rPr lang="zh-CN" altLang="en-US" b="1" dirty="0" smtClean="0"/>
              <a:t>帖级“回复间”模型</a:t>
            </a:r>
            <a:endParaRPr lang="zh-CN" altLang="en-US" dirty="0" smtClean="0"/>
          </a:p>
          <a:p>
            <a:r>
              <a:rPr lang="zh-CN" altLang="en-US" dirty="0" smtClean="0"/>
              <a:t>每次用户在同一个线程连续回</a:t>
            </a:r>
            <a:r>
              <a:rPr lang="en-US" altLang="zh-CN" dirty="0" smtClean="0"/>
              <a:t>j−1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之间，将这两次回复之间出现的帖子（只看最近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条或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条）视作他确实看过的内容，分别计算这些内容的平均情感，再回归到回复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的情感上，检验情绪传染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3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怎么判断某一个帖子是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targeted</a:t>
            </a:r>
            <a:r>
              <a:rPr lang="zh-CN" altLang="en-US" dirty="0" smtClean="0"/>
              <a:t>：核心就是看 “这条帖到底回复给谁”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如果回复对象是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（显式或默认），就是针对 </a:t>
            </a:r>
            <a:r>
              <a:rPr lang="en-US" altLang="zh-CN" dirty="0" smtClean="0"/>
              <a:t>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(on-target)</a:t>
            </a:r>
            <a:r>
              <a:rPr lang="zh-CN" altLang="en-US" dirty="0" smtClean="0"/>
              <a:t>；否则就是 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天级面板模型</a:t>
            </a:r>
            <a:endParaRPr lang="zh-CN" altLang="en-US" dirty="0" smtClean="0"/>
          </a:p>
          <a:p>
            <a:r>
              <a:rPr lang="zh-CN" altLang="en-US" b="1" dirty="0" smtClean="0"/>
              <a:t>因变量</a:t>
            </a:r>
            <a:r>
              <a:rPr lang="zh-CN" altLang="en-US" dirty="0" smtClean="0"/>
              <a:t>：对每个支持寻求者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天所有发的帖子（可能跨多个线程），先分别算出每条帖子的情感值，然后取平均，得到当天的 </a:t>
            </a:r>
            <a:r>
              <a:rPr lang="en-US" altLang="zh-CN" dirty="0" smtClean="0"/>
              <a:t>SENTIMENTi,t\text{SENTIMENT}_{i,t}SENTIMENTi,t​ ​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自变量</a:t>
            </a:r>
            <a:r>
              <a:rPr lang="zh-CN" altLang="en-US" dirty="0" smtClean="0"/>
              <a:t>：类似地，对第</a:t>
            </a:r>
            <a:r>
              <a:rPr lang="en-US" altLang="zh-CN" dirty="0" smtClean="0"/>
              <a:t>t−1 </a:t>
            </a:r>
            <a:r>
              <a:rPr lang="zh-CN" altLang="en-US" dirty="0" smtClean="0"/>
              <a:t>天该用户“参与”（即回复过）的所有线程中、他最后一次回复之前出现的所有 </a:t>
            </a:r>
            <a:r>
              <a:rPr lang="en-US" altLang="zh-CN" dirty="0" smtClean="0"/>
              <a:t>on-target/off-target </a:t>
            </a:r>
            <a:r>
              <a:rPr lang="zh-CN" altLang="en-US" dirty="0" smtClean="0"/>
              <a:t>情感支持或辅助内容帖，分别求它们的平均情感，作为 </a:t>
            </a:r>
            <a:r>
              <a:rPr lang="en-US" altLang="zh-CN" dirty="0" smtClean="0"/>
              <a:t>EmoSupporti,t−1,OT-EmoSupporti,t−1 \text{EmoSupport}_{i,t-1}, \text{OT-EmoSupport}_{i,t-1}EmoSupporti,t−1​,OT-EmoSupporti,t−1​ </a:t>
            </a:r>
            <a:r>
              <a:rPr lang="zh-CN" altLang="en-US" dirty="0" smtClean="0"/>
              <a:t>等指标 ​。</a:t>
            </a:r>
          </a:p>
          <a:p>
            <a:r>
              <a:rPr lang="zh-CN" altLang="en-US" b="1" dirty="0" smtClean="0"/>
              <a:t>帖级“回复间”模型</a:t>
            </a:r>
            <a:endParaRPr lang="zh-CN" altLang="en-US" dirty="0" smtClean="0"/>
          </a:p>
          <a:p>
            <a:r>
              <a:rPr lang="zh-CN" altLang="en-US" dirty="0" smtClean="0"/>
              <a:t>每次用户在同一个线程连续回</a:t>
            </a:r>
            <a:r>
              <a:rPr lang="en-US" altLang="zh-CN" dirty="0" smtClean="0"/>
              <a:t>j−1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之间，将这两次回复之间出现的帖子（只看最近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条或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条）视作他确实看过的内容，分别计算这些内容的平均情感，再回归到回复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的情感上，检验情绪传染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怎么判断某一个帖子是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targeted</a:t>
            </a:r>
            <a:r>
              <a:rPr lang="zh-CN" altLang="en-US" dirty="0" smtClean="0"/>
              <a:t>：核心就是看 “这条帖到底回复给谁”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如果回复对象是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（显式或默认），就是针对 </a:t>
            </a:r>
            <a:r>
              <a:rPr lang="en-US" altLang="zh-CN" dirty="0" smtClean="0"/>
              <a:t>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(on-target)</a:t>
            </a:r>
            <a:r>
              <a:rPr lang="zh-CN" altLang="en-US" dirty="0" smtClean="0"/>
              <a:t>；否则就是 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天级面板模型</a:t>
            </a:r>
            <a:endParaRPr lang="zh-CN" altLang="en-US" dirty="0" smtClean="0"/>
          </a:p>
          <a:p>
            <a:r>
              <a:rPr lang="zh-CN" altLang="en-US" b="1" dirty="0" smtClean="0"/>
              <a:t>因变量</a:t>
            </a:r>
            <a:r>
              <a:rPr lang="zh-CN" altLang="en-US" dirty="0" smtClean="0"/>
              <a:t>：对每个支持寻求者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天所有发的帖子（可能跨多个线程），先分别算出每条帖子的情感值，然后取平均，得到当天的 </a:t>
            </a:r>
            <a:r>
              <a:rPr lang="en-US" altLang="zh-CN" dirty="0" smtClean="0"/>
              <a:t>SENTIMENTi,t\text{SENTIMENT}_{i,t}SENTIMENTi,t​ ​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自变量</a:t>
            </a:r>
            <a:r>
              <a:rPr lang="zh-CN" altLang="en-US" dirty="0" smtClean="0"/>
              <a:t>：类似地，对第</a:t>
            </a:r>
            <a:r>
              <a:rPr lang="en-US" altLang="zh-CN" dirty="0" smtClean="0"/>
              <a:t>t−1 </a:t>
            </a:r>
            <a:r>
              <a:rPr lang="zh-CN" altLang="en-US" dirty="0" smtClean="0"/>
              <a:t>天该用户“参与”（即回复过）的所有线程中、他最后一次回复之前出现的所有 </a:t>
            </a:r>
            <a:r>
              <a:rPr lang="en-US" altLang="zh-CN" dirty="0" smtClean="0"/>
              <a:t>on-target/off-target </a:t>
            </a:r>
            <a:r>
              <a:rPr lang="zh-CN" altLang="en-US" dirty="0" smtClean="0"/>
              <a:t>情感支持或辅助内容帖，分别求它们的平均情感，作为 </a:t>
            </a:r>
            <a:r>
              <a:rPr lang="en-US" altLang="zh-CN" dirty="0" smtClean="0"/>
              <a:t>EmoSupporti,t−1,OT-EmoSupporti,t−1 \text{EmoSupport}_{i,t-1}, \text{OT-EmoSupport}_{i,t-1}EmoSupporti,t−1​,OT-EmoSupporti,t−1​ </a:t>
            </a:r>
            <a:r>
              <a:rPr lang="zh-CN" altLang="en-US" dirty="0" smtClean="0"/>
              <a:t>等指标 ​。</a:t>
            </a:r>
          </a:p>
          <a:p>
            <a:r>
              <a:rPr lang="zh-CN" altLang="en-US" b="1" dirty="0" smtClean="0"/>
              <a:t>帖级“回复间”模型</a:t>
            </a:r>
            <a:endParaRPr lang="zh-CN" altLang="en-US" dirty="0" smtClean="0"/>
          </a:p>
          <a:p>
            <a:r>
              <a:rPr lang="zh-CN" altLang="en-US" dirty="0" smtClean="0"/>
              <a:t>每次用户在同一个线程连续回</a:t>
            </a:r>
            <a:r>
              <a:rPr lang="en-US" altLang="zh-CN" dirty="0" smtClean="0"/>
              <a:t>j−1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之间，将这两次回复之间出现的帖子（只看最近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条或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条）视作他确实看过的内容，分别计算这些内容的平均情感，再回归到回复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的情感上，检验情绪传染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55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怎么判断某一个帖子是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targeted</a:t>
            </a:r>
            <a:r>
              <a:rPr lang="zh-CN" altLang="en-US" dirty="0" smtClean="0"/>
              <a:t>：核心就是看 “这条帖到底回复给谁”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如果回复对象是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（显式或默认），就是针对 </a:t>
            </a:r>
            <a:r>
              <a:rPr lang="en-US" altLang="zh-CN" dirty="0" smtClean="0"/>
              <a:t>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(on-target)</a:t>
            </a:r>
            <a:r>
              <a:rPr lang="zh-CN" altLang="en-US" dirty="0" smtClean="0"/>
              <a:t>；否则就是 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天级面板模型</a:t>
            </a:r>
            <a:endParaRPr lang="zh-CN" altLang="en-US" dirty="0" smtClean="0"/>
          </a:p>
          <a:p>
            <a:r>
              <a:rPr lang="zh-CN" altLang="en-US" b="1" dirty="0" smtClean="0"/>
              <a:t>因变量</a:t>
            </a:r>
            <a:r>
              <a:rPr lang="zh-CN" altLang="en-US" dirty="0" smtClean="0"/>
              <a:t>：对每个支持寻求者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天所有发的帖子（可能跨多个线程），先分别算出每条帖子的情感值，然后取平均，得到当天的 </a:t>
            </a:r>
            <a:r>
              <a:rPr lang="en-US" altLang="zh-CN" dirty="0" smtClean="0"/>
              <a:t>SENTIMENTi,t\text{SENTIMENT}_{i,t}SENTIMENTi,t​ ​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自变量</a:t>
            </a:r>
            <a:r>
              <a:rPr lang="zh-CN" altLang="en-US" dirty="0" smtClean="0"/>
              <a:t>：类似地，对第</a:t>
            </a:r>
            <a:r>
              <a:rPr lang="en-US" altLang="zh-CN" dirty="0" smtClean="0"/>
              <a:t>t−1 </a:t>
            </a:r>
            <a:r>
              <a:rPr lang="zh-CN" altLang="en-US" dirty="0" smtClean="0"/>
              <a:t>天该用户“参与”（即回复过）的所有线程中、他最后一次回复之前出现的所有 </a:t>
            </a:r>
            <a:r>
              <a:rPr lang="en-US" altLang="zh-CN" dirty="0" smtClean="0"/>
              <a:t>on-target/off-target </a:t>
            </a:r>
            <a:r>
              <a:rPr lang="zh-CN" altLang="en-US" dirty="0" smtClean="0"/>
              <a:t>情感支持或辅助内容帖，分别求它们的平均情感，作为 </a:t>
            </a:r>
            <a:r>
              <a:rPr lang="en-US" altLang="zh-CN" dirty="0" smtClean="0"/>
              <a:t>EmoSupporti,t−1,OT-EmoSupporti,t−1 \text{EmoSupport}_{i,t-1}, \text{OT-EmoSupport}_{i,t-1}EmoSupporti,t−1​,OT-EmoSupporti,t−1​ </a:t>
            </a:r>
            <a:r>
              <a:rPr lang="zh-CN" altLang="en-US" dirty="0" smtClean="0"/>
              <a:t>等指标 ​。</a:t>
            </a:r>
          </a:p>
          <a:p>
            <a:r>
              <a:rPr lang="zh-CN" altLang="en-US" b="1" dirty="0" smtClean="0"/>
              <a:t>帖级“回复间”模型</a:t>
            </a:r>
            <a:endParaRPr lang="zh-CN" altLang="en-US" dirty="0" smtClean="0"/>
          </a:p>
          <a:p>
            <a:r>
              <a:rPr lang="zh-CN" altLang="en-US" dirty="0" smtClean="0"/>
              <a:t>每次用户在同一个线程连续回</a:t>
            </a:r>
            <a:r>
              <a:rPr lang="en-US" altLang="zh-CN" dirty="0" smtClean="0"/>
              <a:t>j−1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之间，将这两次回复之间出现的帖子（只看最近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条或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条）视作他确实看过的内容，分别计算这些内容的平均情感，再回归到回复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的情感上，检验情绪传染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44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怎么判断某一个帖子是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targeted</a:t>
            </a:r>
            <a:r>
              <a:rPr lang="zh-CN" altLang="en-US" dirty="0" smtClean="0"/>
              <a:t>：核心就是看 “这条帖到底回复给谁”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如果回复对象是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（显式或默认），就是针对 </a:t>
            </a:r>
            <a:r>
              <a:rPr lang="en-US" altLang="zh-CN" dirty="0" smtClean="0"/>
              <a:t>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(on-target)</a:t>
            </a:r>
            <a:r>
              <a:rPr lang="zh-CN" altLang="en-US" dirty="0" smtClean="0"/>
              <a:t>；否则就是 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天级面板模型</a:t>
            </a:r>
            <a:endParaRPr lang="zh-CN" altLang="en-US" dirty="0" smtClean="0"/>
          </a:p>
          <a:p>
            <a:r>
              <a:rPr lang="zh-CN" altLang="en-US" b="1" dirty="0" smtClean="0"/>
              <a:t>因变量</a:t>
            </a:r>
            <a:r>
              <a:rPr lang="zh-CN" altLang="en-US" dirty="0" smtClean="0"/>
              <a:t>：对每个支持寻求者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天所有发的帖子（可能跨多个线程），先分别算出每条帖子的情感值，然后取平均，得到当天的 </a:t>
            </a:r>
            <a:r>
              <a:rPr lang="en-US" altLang="zh-CN" dirty="0" smtClean="0"/>
              <a:t>SENTIMENTi,t\text{SENTIMENT}_{i,t}SENTIMENTi,t​ ​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自变量</a:t>
            </a:r>
            <a:r>
              <a:rPr lang="zh-CN" altLang="en-US" dirty="0" smtClean="0"/>
              <a:t>：类似地，对第</a:t>
            </a:r>
            <a:r>
              <a:rPr lang="en-US" altLang="zh-CN" dirty="0" smtClean="0"/>
              <a:t>t−1 </a:t>
            </a:r>
            <a:r>
              <a:rPr lang="zh-CN" altLang="en-US" dirty="0" smtClean="0"/>
              <a:t>天该用户“参与”（即回复过）的所有线程中、他最后一次回复之前出现的所有 </a:t>
            </a:r>
            <a:r>
              <a:rPr lang="en-US" altLang="zh-CN" dirty="0" smtClean="0"/>
              <a:t>on-target/off-target </a:t>
            </a:r>
            <a:r>
              <a:rPr lang="zh-CN" altLang="en-US" dirty="0" smtClean="0"/>
              <a:t>情感支持或辅助内容帖，分别求它们的平均情感，作为 </a:t>
            </a:r>
            <a:r>
              <a:rPr lang="en-US" altLang="zh-CN" dirty="0" smtClean="0"/>
              <a:t>EmoSupporti,t−1,OT-EmoSupporti,t−1 \text{EmoSupport}_{i,t-1}, \text{OT-EmoSupport}_{i,t-1}EmoSupporti,t−1​,OT-EmoSupporti,t−1​ </a:t>
            </a:r>
            <a:r>
              <a:rPr lang="zh-CN" altLang="en-US" dirty="0" smtClean="0"/>
              <a:t>等指标 ​。</a:t>
            </a:r>
          </a:p>
          <a:p>
            <a:r>
              <a:rPr lang="zh-CN" altLang="en-US" b="1" dirty="0" smtClean="0"/>
              <a:t>帖级“回复间”模型</a:t>
            </a:r>
            <a:endParaRPr lang="zh-CN" altLang="en-US" dirty="0" smtClean="0"/>
          </a:p>
          <a:p>
            <a:r>
              <a:rPr lang="zh-CN" altLang="en-US" dirty="0" smtClean="0"/>
              <a:t>每次用户在同一个线程连续回</a:t>
            </a:r>
            <a:r>
              <a:rPr lang="en-US" altLang="zh-CN" dirty="0" smtClean="0"/>
              <a:t>j−1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之间，将这两次回复之间出现的帖子（只看最近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条或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条）视作他确实看过的内容，分别计算这些内容的平均情感，再回归到回复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的情感上，检验情绪传染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8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怎么判断某一个帖子是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targeted</a:t>
            </a:r>
            <a:r>
              <a:rPr lang="zh-CN" altLang="en-US" dirty="0" smtClean="0"/>
              <a:t>：核心就是看 “这条帖到底回复给谁”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如果回复对象是 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（显式或默认），就是针对 </a:t>
            </a:r>
            <a:r>
              <a:rPr lang="en-US" altLang="zh-CN" dirty="0" smtClean="0"/>
              <a:t>S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(on-target)</a:t>
            </a:r>
            <a:r>
              <a:rPr lang="zh-CN" altLang="en-US" dirty="0" smtClean="0"/>
              <a:t>；否则就是 </a:t>
            </a:r>
            <a:r>
              <a:rPr lang="en-US" altLang="zh-CN" dirty="0" smtClean="0"/>
              <a:t>off-target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天级面板模型</a:t>
            </a:r>
            <a:endParaRPr lang="zh-CN" altLang="en-US" dirty="0" smtClean="0"/>
          </a:p>
          <a:p>
            <a:r>
              <a:rPr lang="zh-CN" altLang="en-US" b="1" dirty="0" smtClean="0"/>
              <a:t>因变量</a:t>
            </a:r>
            <a:r>
              <a:rPr lang="zh-CN" altLang="en-US" dirty="0" smtClean="0"/>
              <a:t>：对每个支持寻求者</a:t>
            </a:r>
            <a:r>
              <a:rPr lang="en-US" altLang="zh-CN" dirty="0" smtClean="0"/>
              <a:t>i</a:t>
            </a:r>
            <a:r>
              <a:rPr lang="zh-CN" altLang="en-US" dirty="0" smtClean="0"/>
              <a:t>在第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天所有发的帖子（可能跨多个线程），先分别算出每条帖子的情感值，然后取平均，得到当天的 </a:t>
            </a:r>
            <a:r>
              <a:rPr lang="en-US" altLang="zh-CN" dirty="0" smtClean="0"/>
              <a:t>SENTIMENTi,t\text{SENTIMENT}_{i,t}SENTIMENTi,t​ ​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自变量</a:t>
            </a:r>
            <a:r>
              <a:rPr lang="zh-CN" altLang="en-US" dirty="0" smtClean="0"/>
              <a:t>：类似地，对第</a:t>
            </a:r>
            <a:r>
              <a:rPr lang="en-US" altLang="zh-CN" dirty="0" smtClean="0"/>
              <a:t>t−1 </a:t>
            </a:r>
            <a:r>
              <a:rPr lang="zh-CN" altLang="en-US" dirty="0" smtClean="0"/>
              <a:t>天该用户“参与”（即回复过）的所有线程中、他最后一次回复之前出现的所有 </a:t>
            </a:r>
            <a:r>
              <a:rPr lang="en-US" altLang="zh-CN" dirty="0" smtClean="0"/>
              <a:t>on-target/off-target </a:t>
            </a:r>
            <a:r>
              <a:rPr lang="zh-CN" altLang="en-US" dirty="0" smtClean="0"/>
              <a:t>情感支持或辅助内容帖，分别求它们的平均情感，作为 </a:t>
            </a:r>
            <a:r>
              <a:rPr lang="en-US" altLang="zh-CN" dirty="0" smtClean="0"/>
              <a:t>EmoSupporti,t−1,OT-EmoSupporti,t−1 \text{EmoSupport}_{i,t-1}, \text{OT-EmoSupport}_{i,t-1}EmoSupporti,t−1​,OT-EmoSupporti,t−1​ </a:t>
            </a:r>
            <a:r>
              <a:rPr lang="zh-CN" altLang="en-US" dirty="0" smtClean="0"/>
              <a:t>等指标 ​。</a:t>
            </a:r>
          </a:p>
          <a:p>
            <a:r>
              <a:rPr lang="zh-CN" altLang="en-US" b="1" dirty="0" smtClean="0"/>
              <a:t>帖级“回复间”模型</a:t>
            </a:r>
            <a:endParaRPr lang="zh-CN" altLang="en-US" dirty="0" smtClean="0"/>
          </a:p>
          <a:p>
            <a:r>
              <a:rPr lang="zh-CN" altLang="en-US" dirty="0" smtClean="0"/>
              <a:t>每次用户在同一个线程连续回</a:t>
            </a:r>
            <a:r>
              <a:rPr lang="en-US" altLang="zh-CN" dirty="0" smtClean="0"/>
              <a:t>j−1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之间，将这两次回复之间出现的帖子（只看最近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条或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条）视作他确实看过的内容，分别计算这些内容的平均情感，再回归到回复</a:t>
            </a:r>
            <a:r>
              <a:rPr lang="en-US" altLang="zh-CN" dirty="0" smtClean="0"/>
              <a:t>j</a:t>
            </a:r>
            <a:r>
              <a:rPr lang="zh-CN" altLang="en-US" dirty="0" smtClean="0"/>
              <a:t>的情感上，检验情绪传染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13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“先／后收到情感支持”对比检验</a:t>
            </a:r>
            <a:endParaRPr lang="zh-CN" altLang="en-US" dirty="0" smtClean="0"/>
          </a:p>
          <a:p>
            <a:r>
              <a:rPr lang="zh-CN" altLang="en-US" dirty="0" smtClean="0"/>
              <a:t>将每日的 </a:t>
            </a:r>
            <a:r>
              <a:rPr lang="en-US" altLang="zh-CN" dirty="0" smtClean="0"/>
              <a:t>off-target </a:t>
            </a:r>
            <a:r>
              <a:rPr lang="zh-CN" altLang="en-US" dirty="0" smtClean="0"/>
              <a:t>情感支持，按用户是否在同一天“先”或“后”收到任何 </a:t>
            </a:r>
            <a:r>
              <a:rPr lang="en-US" altLang="zh-CN" dirty="0" smtClean="0"/>
              <a:t>on-target </a:t>
            </a:r>
            <a:r>
              <a:rPr lang="zh-CN" altLang="en-US" dirty="0" smtClean="0"/>
              <a:t>情感支持分为两类：</a:t>
            </a:r>
          </a:p>
          <a:p>
            <a:pPr lvl="1"/>
            <a:r>
              <a:rPr lang="en-US" altLang="zh-CN" dirty="0" smtClean="0"/>
              <a:t>OT-EmoSupport Beforeₜ₋₁</a:t>
            </a:r>
            <a:r>
              <a:rPr lang="zh-CN" altLang="en-US" dirty="0" smtClean="0"/>
              <a:t>（当日未先收到情感支持）</a:t>
            </a:r>
          </a:p>
          <a:p>
            <a:pPr lvl="1"/>
            <a:r>
              <a:rPr lang="en-US" altLang="zh-CN" dirty="0" smtClean="0"/>
              <a:t>OT-EmoSupport Afterₜ₋₁</a:t>
            </a:r>
            <a:r>
              <a:rPr lang="zh-CN" altLang="en-US" dirty="0" smtClean="0"/>
              <a:t>（当日已先收到情感支持）</a:t>
            </a:r>
          </a:p>
          <a:p>
            <a:r>
              <a:rPr lang="zh-CN" altLang="en-US" dirty="0" smtClean="0"/>
              <a:t>回归结果表明，只有在用户当日未先获得任何情感支持时，</a:t>
            </a:r>
            <a:r>
              <a:rPr lang="en-US" altLang="zh-CN" dirty="0" smtClean="0"/>
              <a:t>off-target </a:t>
            </a:r>
            <a:r>
              <a:rPr lang="zh-CN" altLang="en-US" dirty="0" smtClean="0"/>
              <a:t>情感支持才对其情绪有显著的负向影响；如果已经先收到情感支持，则该负向效应不显著。这一差异强化了“社交比较”机制：看到他人被支持而自己未被支持，更易产生负面感觉 ​</a:t>
            </a:r>
          </a:p>
          <a:p>
            <a:r>
              <a:rPr lang="zh-CN" altLang="en-US" b="1" dirty="0" smtClean="0"/>
              <a:t>基于初次发帖情感的异质性检验</a:t>
            </a:r>
            <a:endParaRPr lang="zh-CN" altLang="en-US" dirty="0" smtClean="0"/>
          </a:p>
          <a:p>
            <a:r>
              <a:rPr lang="zh-CN" altLang="en-US" dirty="0" smtClean="0"/>
              <a:t>按用户最初的求助帖情感（即反映其抑郁程度）分组：</a:t>
            </a:r>
          </a:p>
          <a:p>
            <a:pPr lvl="1"/>
            <a:r>
              <a:rPr lang="zh-CN" altLang="en-US" dirty="0" smtClean="0"/>
              <a:t>“首次情感 </a:t>
            </a:r>
            <a:r>
              <a:rPr lang="en-US" altLang="zh-CN" dirty="0" smtClean="0"/>
              <a:t>&lt; 0”</a:t>
            </a:r>
            <a:r>
              <a:rPr lang="zh-CN" altLang="en-US" dirty="0" smtClean="0"/>
              <a:t>（情感更负面，抑郁程度更高）</a:t>
            </a:r>
          </a:p>
          <a:p>
            <a:pPr lvl="1"/>
            <a:r>
              <a:rPr lang="zh-CN" altLang="en-US" dirty="0" smtClean="0"/>
              <a:t>“首次情感 ≥ </a:t>
            </a:r>
            <a:r>
              <a:rPr lang="en-US" altLang="zh-CN" dirty="0" smtClean="0"/>
              <a:t>0”</a:t>
            </a:r>
            <a:r>
              <a:rPr lang="zh-CN" altLang="en-US" dirty="0" smtClean="0"/>
              <a:t>（情感中性或正面）</a:t>
            </a:r>
          </a:p>
          <a:p>
            <a:r>
              <a:rPr lang="zh-CN" altLang="en-US" dirty="0" smtClean="0"/>
              <a:t>在情感更负面组中，</a:t>
            </a:r>
            <a:r>
              <a:rPr lang="en-US" altLang="zh-CN" dirty="0" smtClean="0"/>
              <a:t>off-target </a:t>
            </a:r>
            <a:r>
              <a:rPr lang="zh-CN" altLang="en-US" dirty="0" smtClean="0"/>
              <a:t>情感支持的负向影响显著且较大；在情感较好的组中，则不显著。这表明抑郁程度更严重的用户，更容易因社交比较而受到 </a:t>
            </a:r>
            <a:r>
              <a:rPr lang="en-US" altLang="zh-CN" dirty="0" smtClean="0"/>
              <a:t>off-target </a:t>
            </a:r>
            <a:r>
              <a:rPr lang="zh-CN" altLang="en-US" dirty="0" smtClean="0"/>
              <a:t>支持的负面冲击 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3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89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83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6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4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3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1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5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4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8B44-AA61-4EAC-95AC-02686DFB144C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71345" y="1946806"/>
            <a:ext cx="11108725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Unintended Emotional Effects of Online Health Communities: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Text Mining-Supported Empirical Study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8476" y="3516466"/>
            <a:ext cx="1005222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Sijia Zhou, Xin Li,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Xiaoquan (Michael)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524" y="965133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Setting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524" y="2604570"/>
            <a:ext cx="115844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SENTIMENT: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 to reflect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seekers’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sentiment 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seeker’s posts each day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dependent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Xi,t-1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the four types of content in OHCs)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reply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off-target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OT-EmoSupport)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off-target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auxiliary content 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OT-AuxContent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of emotional support (EmoSupport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content (AuxContent)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Zi,t-1: control variables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Daily-level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model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10" y="1667536"/>
            <a:ext cx="5648325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922" y="5047603"/>
            <a:ext cx="41148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524" y="965133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Setting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524" y="2604570"/>
            <a:ext cx="115844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SENTIMENT: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 to reflect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seekers’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sentiment 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seeker’s posts each day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dependent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Xi,t-1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 the four types of content in OHCs)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Zi,t-1: control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replies: user’s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depend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volume of support received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support: replies often contain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health-related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Support-seeking content:  posts also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support-seeking content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Activeness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seekers’ emotions may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their own activities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support seeking: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can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evolve over time even if they do not receive any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support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Daily-level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model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10" y="1667536"/>
            <a:ext cx="56483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524" y="965133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524" y="1423207"/>
            <a:ext cx="1158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3,323 threads (44,478 posts)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4,692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1,994 user-day observations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16" y="1592389"/>
            <a:ext cx="6222707" cy="23303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816" y="4091885"/>
            <a:ext cx="6222707" cy="24695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43" y="4091885"/>
            <a:ext cx="5368847" cy="17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07" y="936535"/>
            <a:ext cx="8468544" cy="57480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7795" y="2835349"/>
            <a:ext cx="9080205" cy="396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0451" y="2849158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0451" y="2479826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00450" y="3218490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H3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5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74" y="1154668"/>
            <a:ext cx="9101469" cy="551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177" y="1624081"/>
            <a:ext cx="8690576" cy="5177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029" y="952084"/>
            <a:ext cx="4196871" cy="5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28" y="1123127"/>
            <a:ext cx="7034807" cy="55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936535"/>
            <a:ext cx="40097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Health Community (OHC):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4" y="1394609"/>
            <a:ext cx="115844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users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exchange information about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diseases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channel for patients to express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 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support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seeker: who post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provider: who reply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Seeker 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on-target content: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is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target of most posts, except for off-track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off-target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support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seekers’ support-seeking threads and observe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support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to other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1275" y="4187568"/>
            <a:ext cx="289766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1274" y="4645642"/>
            <a:ext cx="11473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Mostly focus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audiences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support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ignore how social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can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 other audiences in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OHCs contain content that is not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emotional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 also include many “auxiliary content”)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1276" y="5591943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1276" y="6050017"/>
            <a:ext cx="1158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unintended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impacts 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OHCs towards support seekers?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23" y="1069337"/>
            <a:ext cx="9692996" cy="54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013" y="862394"/>
            <a:ext cx="7913520" cy="594981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220722" y="1500326"/>
            <a:ext cx="1438183" cy="78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0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15097" y="936535"/>
            <a:ext cx="4992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Theories Related to Emotional Support: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5097" y="1376417"/>
            <a:ext cx="1158446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Appraisal theory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contagion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524" y="2266689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Appraisal Theory: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524" y="2720010"/>
            <a:ext cx="1158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depends on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interpretation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received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post may derive different emotional consequences in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unintended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generate outcomes that are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expected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support providers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4524" y="4095744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Contagion Theory: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524" y="4553818"/>
            <a:ext cx="1158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emotional states can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influenced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stimuli in posts, which can take the form 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emotional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of both emotional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and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content may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 different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social comparison and emotional effects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different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85" y="1050015"/>
            <a:ext cx="115347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9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524" y="965133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Appraisal Theory: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524" y="1418454"/>
            <a:ext cx="115844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stimulus may derive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emotional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in on-target and off-target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Empathy: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observing one person providing a positive expression to help another person, a support seeker may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 empathy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(Envy):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recipient may assume a competitive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comparative position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positive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support provided to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seekers,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emotions of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unintended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recipients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tend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 lower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social comparison,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for them to feel worse off when observing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 receiving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and causing them to sense a negative effect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524" y="4482797"/>
            <a:ext cx="1158446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The sentiment of the emotional support content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other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seekers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negatively influence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emotion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seeker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(reflected by expression sentiment)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524" y="965133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Auxiliary Content: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524" y="1418454"/>
            <a:ext cx="1158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informational support, off-track discussions,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impact support seekers in that they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contain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support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OHCs may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readers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speculations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certain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treatments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524" y="2556343"/>
            <a:ext cx="11584460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sentiment of the auxiliary content will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 influence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emotion of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support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(reflected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expression sentiment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4524" y="3506737"/>
            <a:ext cx="11584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unintended persons read auxiliary content, it may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lead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two competing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content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more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sense of a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recipients would be less likely to form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comparison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more objective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Lower-level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comparison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effect: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effect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off-target auxiliary content may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stronger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effect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 by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empathy (may cancel out)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4524" y="5511953"/>
            <a:ext cx="1158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H3: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of the auxiliary content targeting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support seekers will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influence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emotion of a support seeker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(reflected by expression sentiment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524" y="965133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4524" y="1418454"/>
            <a:ext cx="11584460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Douban (interest groups)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4524" y="1933862"/>
            <a:ext cx="499213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Differentiation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4524" y="2391936"/>
            <a:ext cx="594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posts’ target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content type (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or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content)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compound hierarchical attention networks model (C-HAN)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78" y="1279755"/>
            <a:ext cx="5458314" cy="48087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73" y="4412202"/>
            <a:ext cx="6453859" cy="181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3156</Words>
  <Application>Microsoft Office PowerPoint</Application>
  <PresentationFormat>宽屏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226</cp:revision>
  <dcterms:created xsi:type="dcterms:W3CDTF">2024-09-18T16:59:35Z</dcterms:created>
  <dcterms:modified xsi:type="dcterms:W3CDTF">2025-04-26T18:27:24Z</dcterms:modified>
</cp:coreProperties>
</file>