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12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1869" r:id="rId2"/>
    <p:sldId id="2418" r:id="rId3"/>
    <p:sldId id="1870" r:id="rId4"/>
    <p:sldId id="2471" r:id="rId5"/>
    <p:sldId id="2472" r:id="rId6"/>
    <p:sldId id="2473" r:id="rId7"/>
    <p:sldId id="2474" r:id="rId8"/>
    <p:sldId id="2475" r:id="rId9"/>
    <p:sldId id="2476" r:id="rId10"/>
    <p:sldId id="2478" r:id="rId11"/>
    <p:sldId id="2479" r:id="rId12"/>
    <p:sldId id="2480" r:id="rId13"/>
    <p:sldId id="2481" r:id="rId14"/>
    <p:sldId id="2482" r:id="rId15"/>
    <p:sldId id="2484" r:id="rId16"/>
    <p:sldId id="2491" r:id="rId17"/>
    <p:sldId id="2492" r:id="rId18"/>
    <p:sldId id="2493" r:id="rId19"/>
    <p:sldId id="2494" r:id="rId20"/>
    <p:sldId id="2495" r:id="rId21"/>
    <p:sldId id="2496" r:id="rId22"/>
    <p:sldId id="2497" r:id="rId23"/>
    <p:sldId id="2498" r:id="rId24"/>
    <p:sldId id="2499" r:id="rId25"/>
    <p:sldId id="2500" r:id="rId26"/>
    <p:sldId id="2501" r:id="rId27"/>
    <p:sldId id="2502" r:id="rId28"/>
    <p:sldId id="2503" r:id="rId29"/>
    <p:sldId id="2505" r:id="rId30"/>
    <p:sldId id="2486" r:id="rId31"/>
    <p:sldId id="2513" r:id="rId32"/>
    <p:sldId id="2504" r:id="rId33"/>
    <p:sldId id="2514" r:id="rId34"/>
    <p:sldId id="2506" r:id="rId35"/>
    <p:sldId id="2507" r:id="rId36"/>
    <p:sldId id="2519" r:id="rId37"/>
    <p:sldId id="244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7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l" initials="q" lastIdx="1" clrIdx="0"/>
  <p:cmAuthor id="2" name="l lv" initials="ll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CF632F"/>
    <a:srgbClr val="920000"/>
    <a:srgbClr val="AC5208"/>
    <a:srgbClr val="E46C0A"/>
    <a:srgbClr val="D9D9D9"/>
    <a:srgbClr val="FFFFFF"/>
    <a:srgbClr val="AF5427"/>
    <a:srgbClr val="7F7F7F"/>
    <a:srgbClr val="8D3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5316" autoAdjust="0"/>
  </p:normalViewPr>
  <p:slideViewPr>
    <p:cSldViewPr snapToGrid="0">
      <p:cViewPr varScale="1">
        <p:scale>
          <a:sx n="59" d="100"/>
          <a:sy n="59" d="100"/>
        </p:scale>
        <p:origin x="908" y="34"/>
      </p:cViewPr>
      <p:guideLst>
        <p:guide orient="horz" pos="2268"/>
        <p:guide pos="37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44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65E4B-DF05-4CC7-8015-AF654268B2BB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6C3DC-3FDA-4636-A157-993992E91C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5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478 456,'-46'70,"-1"-1,47 0,70-22,-1-24,1-23,0 0,-24-70,-46 1,24 0,-24-1,-70 24,0 46,0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982 610,'48'0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 559,'48'0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504 304,'-49'74,"-1"0,0-1,1 1,24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398 334,'-49'74,"25"1,-25-1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444 405,'-24'74,"-26"0,1 0,-1 1,50-1,74-25,1-73,-1-51,-49 1,-1 0,1 0,0-1,-25 1,-74 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322 384,'0'74,"0"0,-25-1,0 1,25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275 382,'0'74,"0"0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524 258,'-49'74,"122"-50,-73-97,-73 73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 93,'0'74,"0"1,0-1,0 1,0-1,0 0,0 1,0-1,0 1,0-1,-25 0,25 1,0-1,0 1,-24 24,24-25,0 25,0-24,-25 24,25-24,-24-1,24 0,0 1,-25-1,25 1,0-1,0 0,0 1,0-1,-24 1,24-1,0 0,0 1,0-1,24 1,1-1,-25 0,24 1,1-1,-25 1,0-1,0 0,0 1,0-1,0 1,0-1,0 0,0 1,0-1,0 1,0-1,0 0,0 1,24-1,-24 1,0-1,0 0,0 1,0-1,0 1,0-1,0 1,0-1,0 0,0 1,25-1,-25 1,0-1,0 0,0 1,0-1,0 1,0-1,0 25,0-24,0-1,0 0,0 1,-25-1,25 1,0-1,0 0,0 1,-24-1,24 1,0-1,0 0,0 1,0-1,0 1,0-1,0 0,0 1,0-1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743 376,'-25'74,"1"1,-1-1,1 1,24-1,0 0,0 1,0-1,0 1,0-1,0 0,0 1,0-1,0 1,0-1,0 0,0 1,0-1,0 1,0-1,0 0,0 1,0-1,0 1,0-1,0 0,0 1,0-1,0 1,0-1,0 25,0-24,0-1,0 1,0-1,0 0,0 1,-25 24,25-25,0 1,-24 24,24-25,0 1,0-1,0 1,0-1,0 0,0 1,0-1,0 1,0-1,0 0,24 1,-24-1,25 1,-25-1,0 0,0 1,0-1,0 1,0-1,0 0,0 1,0-1,0 1,0-1,0 0,0 1,0-1,0 1,0-1,0 0,0 1,0-1,0 1,-25-1,25 0,0 1,0-1,0 1,0-1,-24 0,24 1,0-1,0 1,0-1,0 0,0 1,0-1,24-148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5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564 410,'0'69,"-61"24,40-24,1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421 646,'74'0,"1"0,-1 0,1 0,-1 0,1 0,-1 0,0 0,1 0,-1 0,25 0,-24 0,-1 0,1 0,24 0,-25 0,1 0,-1 0,25 0,1 0,-26 0,25 0,0 0,-24 0,-1 0,1 0,-1 0,25 0,1 0,-26 0,25 0,-24 0,24 0,-25 0,1 0,-1 0,1 0,-1 0,0 0,1 0,-1 0,1 0,-1 0,0 0,1 0,-1 0,26 0,-26 24,0-24,1 0,-1 0,1 0,-1 0,0 0,1 0,-1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159 531,'74'0,"1"-25,-1 25,0 0,0-25,1 25,-1 0,0-25,0 25,1-25,-1 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865 422,'0'74,"0"1,0 24,-25-25,0 0,1 25,-1-24,-50 24,1-25,0 0,-1 25,1-24,-25 24,24-25,1-24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194 545,'74'-25,"0"0,0 1,25-1,0 25,-24 0,-26 74,-98 0,-1 1,-24-26,0 1,-1-50,-24 49,25-49,0 49,148-49,0 0,25-24,-24-1,-1 25,0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212 451,'74'0,"1"-24,-1 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196 558,'74'0,"26"0,48-49,-48 49,98-24,-24-1,-100 25,100 0,-50-24,0 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217 432,'0'74,"0"0,0 1,0-1,0 0,0 0,0 25,0 0,0 0,0 0,0-25,0 1,0 24,0-25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477 443,'-25'99,"-49"-25,0-24,-25-1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221 444,'73'74,"-24"1,-24-1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435 425,'0'74,"-25"25,-24-25,-26-24,26 24,98-148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5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490 446,'-20'92,"-21"-22,20-1,1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599 434,'74'25,"0"24,-74 25,0 0,-74 1,0-26,0 25,0-24,-1-1,1-24,0 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237 443,'48'73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341 450,'-49'73,"0"1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676 454,'24'74,"-24"1,-24-1,-51-25,26 26,-25-51,-25 26,24-1,1-49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237 462,'48'75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270 432,'74'0,"1"0,-1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406 432,'24'74,"-24"25,0-25,0 0,-24 0,-1 0,0 1,25-1,-49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271 441,'74'0,"0"0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268 449,'24'74,"0"-1,-24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274 451,'98'0,"-24"0,-1 25,-73 49,0 0,-24 0,-50-50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5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548 463,'-69'46,"46"24,23-1,0 1,69-47,0 0,1-46,-1-24,-69-22,46 0,-46-1,-69 24,0 46,-1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270 480,'74'0,"1"-24,-1 24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691 465,'-50'73,"-24"-24,0-49,-50 25,50-25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480 445,'0'99,"-24"1,-51 48,51-48,-1-26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388 477,'-25'73,"25"1,25-1,49-73,0-24,-49-50,-25 1,0-1,-74 74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566 448,'-50'99,"25"-26,-24 26,-1-25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465 523,'-24'74,"-1"0,25 1,25-1,49-74,0 0,-24-74,-26-1,-24 1,25 0,-99 25,0 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4637 107,'-75'0,"-24"-25,25 1,-1 24,1-25,-1 25,1 0,-1 0,1-25,-1 25,1 0,0 0,-26 0,-98 0,99 0,-1 0,26 0,-25 0,24 0,-24 0,25 0,-26 0,1 0,-50 25,50 0,25-1,-125 26,125-50,-1 0,1 25,-1 0,-24-1,-25 1,50 0,-1 25,1-26,-1 26,-24 0,25-1,-1 26,26-1,-26 1,1 49,24-25,25 25,-24-25,24-25,25 1,0-1,-25 25,25-24,0-1,0 1,0 49,0-50,0 1,0 24,0 0,0 0,0-24,25-1,0 25,-1-24,26-1,0 1,-1-1,-24 0,25 1,-1-1,1 1,0-1,24 0,25 1,-49-1,0 1,49-1,0 0,25-24,-49-25,24 25,-25-1,1 1,24-25,-25-1,26-24,-26 0,25 0,25 0,-24 0,-26 0,25 0,0 0,-24 0,74 0,49 0,-123 0,74 0,-75 0,0 0,100 0,-99 0,98-24,-74 24,26 0,-26-25,25 25,-50-25,1 0,49-24,-25-1,0 0,0 25,1-24,-26 24,1 0,73 0,-48 1,24-26,-50 25,1 0,123-49,-49 24,-50 1,-24-1,74 1,-25-1,-25 0,-25-24,26 24,-51-24,1 0,24-26,-49 26,0-25,0 24,-25-24,24 0,1 0,-25 24,0-24,0 0,0 24,0-24,-25-25,-49 25,24 24,50 1,-74 0,49-1,-49 1,-1 24,-24-24,0-1,0 26,24 24,1 0,-26-24,1 24,25 0,-25-25,-26 1,51-1,-50 25,25-49,24 74,-49-75,0 51,0-1,50 0,-26-25,1 50,25-24,-25-1,-1 25,26-50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5399 599,'-74'-25,"-1"0,1-24,-1 49,-49-50,0 25,0 25,50-24,-25 24,24-25,1 25,-25 0,-1 0,-73-25,98 25,1 0,-1 0,1 0,-100 0,100 0,-1 0,-73 0,73 0,1 0,-26 25,26-25,0 25,-50-1,24 26,1-25,-25 0,0-1,50-24,-1 25,1 0,-1-25,-49 25,50 24,-1 1,-24 49,25-49,-26 49,26-49,-25 24,0 1,24 24,1 0,-1 0,26 0,-26 50,50-74,-24 49,24-25,-25 74,26-73,-1-26,0 50,25-49,0 24,0 0,0-25,0 1,0-1,0 100,0-75,0 0,0-24,0-1,25 25,24 1,-24-1,0 0,0 0,0-24,24-1,-24 0,25 1,-25-1,24 1,26-26,-26 26,26-1,-1-24,0-1,1-24,-1 25,26-1,-26 1,75-50,0 49,0-24,-75 0,25 0,-24 0,-1 0,25-25,50 24,-25-24,-49 0,-1 0,50 0,-25 0,75 0,24 0,100-24,-75 24,50 0,-49 0,-26 0,-24 0,-50 0,-50 0,1-25,24 25,-25-25,50 0,-24 25,48-50,1 50,0-24,0-1,-75 0,1 25,24-25,-25 25,1-25,49 1,25-1,-75 0,100 0,-100 0,100 1,24-1,-123 25,123-50,-123 50,98-49,-98 24,49-25,-25 1,-24-26,-26 1,50-25,-24 24,-26-24,26 0,-50 24,24 1,26-100,-26 100,1-125,24 100,-49 0,25-25,-25 50,-25-26,24-48,1 48,-25 26,0 0,0-1,0-49,-49 0,24 25,-25 0,25 24,-24 1,-26-25,1 24,0 26,-1-1,1 25,-26-49,-24 49,50-25,-25 50,-1-24,26-1,0 0,-100-25,75 26,-25 24,49-25,1 0,-25 0,-1 25,26-25,0 25,-26-24,26-1,-50 0,-25 25,25-25,49 0,1 0,-25 1,24-1,-49-25,50 50,-25-49,24 49,1-50,-1 25,1 0,0-24,-1 24,1-25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591 573,'0'74,"0"1,-49-1,49 1,-25-1,1 1,-25-1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653 600,'74'25,"26"-25,48 25,-73 0,74 0,-75-1,50 1,-50 0,50-25,-49 0,24 25,0-25,-24 0,24 24,25-24,49 0,-24 0,0 0,-74 0,24 0,-25 0,1 0,24 0,-25 0,1 0,24 0,25 0,-25 0,50 0,49 0,50 0,-99 0,49 0,-24 0,-25 0,0-24,-75-1,50 0,-25 25,-24 0,-1-25,25 1,0-1,-24 0,24 0,0-49,-24 74,-1-50,0 1,1-1,-1-24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5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752 453,'-69'0,"46"71,0-1,23 1,0 0,0-1,69-23,0-47,1 0,-24-70,0-1,-23 1,-23-1,0 0,0 1,-69 46,0 24,-1 24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 218,'48'0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926 260,'48'0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5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852 407,'0'70,"-21"1,21-1,-41 1,21-1,-1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5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 435,'-68'23,"45"47,-23-1,23 0,23 1,69-70,0 0,-1-46,-22-24,-46 1,23-1,-23 1,-69 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5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 409,'0'70,"0"-1,-36 1,36 0,-19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 2014,'74'0,"1"0,-1 0,75 0,25 0,-100 0,125 0,-75-25,-25 0,124 25,-148-25,198 25,-174-25,149 25,-149 0,-24 0,197 0,-147-25,-26 25,198 0,-197 0,24-24,173-1,-173 25,25-25,-25 25,224-50,-224 50,-25 0,0 0,174 0,-198 0,24 0,0 0,-25 0,199 0,-149 0,-24-24,24 24,0 0,25 0,-25 0,198 0,-148-25,-25 25,-50 0,0-25,75 0,-100 25,1-25,24 1,-25-1,1-25,-26-24,51 24,-26-24,-24-1,-1 1,-123 0,-1 49,-123-74,-50-1,99 51,-198-75,223 74,-224-49,-49 0,273 49,-173 0,197 26,-73-1,98 0,-24 25,25 0,-1 0,-24 0,25 0,-1 0,1 25,-1-25,-24 49,0-24,24 25,1-1,-50 26,49-50,-123 24,124-24,-26 0,75 49,-24 1,-1-1,1 25,-1-24,50-1,-25 1,25-1,0 0,25 1,0-1,49-24,1 49,-1-25,1-49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CA7E4-BE83-4922-803A-7A037F244C1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Corbel" panose="020B0503020204020204" pitchFamily="34" charset="0"/>
                <a:ea typeface="幼圆" panose="02010509060101010101" pitchFamily="49" charset="-122"/>
              </a:rPr>
              <a:t>21</a:t>
            </a:fld>
            <a:endParaRPr lang="en-US" altLang="zh-CN" sz="1200" dirty="0">
              <a:latin typeface="Corbel" panose="020B0503020204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触发器符号是</a:t>
            </a:r>
            <a:r>
              <a:rPr kumimoji="1" lang="en-US" altLang="zh-CN">
                <a:sym typeface="+mn-ea"/>
              </a:rPr>
              <a:t>dff</a:t>
            </a:r>
            <a:r>
              <a:rPr kumimoji="1" lang="zh-CN" altLang="en-US">
                <a:sym typeface="+mn-ea"/>
              </a:rPr>
              <a:t>：data flip-flop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0958" y="4648520"/>
            <a:ext cx="10972798" cy="452617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94387" y="274654"/>
            <a:ext cx="3130549" cy="583592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6386" y="274654"/>
            <a:ext cx="9194800" cy="583592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0958" y="4648520"/>
            <a:ext cx="10972798" cy="45261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7" y="4407108"/>
            <a:ext cx="10363200" cy="1362138"/>
          </a:xfrm>
          <a:prstGeom prst="rect">
            <a:avLst/>
          </a:prstGeom>
        </p:spPr>
        <p:txBody>
          <a:bodyPr anchor="t"/>
          <a:lstStyle>
            <a:lvl1pPr algn="l">
              <a:defRPr sz="401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7" y="2906848"/>
            <a:ext cx="10363200" cy="150025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1pPr>
            <a:lvl2pPr marL="458470" indent="0">
              <a:buNone/>
              <a:defRPr sz="1805">
                <a:solidFill>
                  <a:schemeClr val="tx1">
                    <a:tint val="75000"/>
                  </a:schemeClr>
                </a:solidFill>
              </a:defRPr>
            </a:lvl2pPr>
            <a:lvl3pPr marL="916940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3pPr>
            <a:lvl4pPr marL="13754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83324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2917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7501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320865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66712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6388" y="1595519"/>
            <a:ext cx="6161616" cy="4515060"/>
          </a:xfrm>
          <a:prstGeom prst="rect">
            <a:avLst/>
          </a:prstGeom>
        </p:spPr>
        <p:txBody>
          <a:bodyPr/>
          <a:lstStyle>
            <a:lvl1pPr>
              <a:defRPr sz="2805"/>
            </a:lvl1pPr>
            <a:lvl2pPr>
              <a:defRPr sz="2405"/>
            </a:lvl2pPr>
            <a:lvl3pPr>
              <a:defRPr sz="2005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61203" y="1595519"/>
            <a:ext cx="6163733" cy="4515060"/>
          </a:xfrm>
          <a:prstGeom prst="rect">
            <a:avLst/>
          </a:prstGeom>
        </p:spPr>
        <p:txBody>
          <a:bodyPr/>
          <a:lstStyle>
            <a:lvl1pPr>
              <a:defRPr sz="2805"/>
            </a:lvl1pPr>
            <a:lvl2pPr>
              <a:defRPr sz="2405"/>
            </a:lvl2pPr>
            <a:lvl3pPr>
              <a:defRPr sz="2005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87"/>
            <a:ext cx="5386917" cy="63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5" b="1"/>
            </a:lvl1pPr>
            <a:lvl2pPr marL="458470" indent="0">
              <a:buNone/>
              <a:defRPr sz="2005" b="1"/>
            </a:lvl2pPr>
            <a:lvl3pPr marL="916940" indent="0">
              <a:buNone/>
              <a:defRPr sz="1805" b="1"/>
            </a:lvl3pPr>
            <a:lvl4pPr marL="1375410" indent="0">
              <a:buNone/>
              <a:defRPr sz="1605" b="1"/>
            </a:lvl4pPr>
            <a:lvl5pPr marL="1833245" indent="0">
              <a:buNone/>
              <a:defRPr sz="1605" b="1"/>
            </a:lvl5pPr>
            <a:lvl6pPr marL="2291715" indent="0">
              <a:buNone/>
              <a:defRPr sz="1605" b="1"/>
            </a:lvl6pPr>
            <a:lvl7pPr marL="2750185" indent="0">
              <a:buNone/>
              <a:defRPr sz="1605" b="1"/>
            </a:lvl7pPr>
            <a:lvl8pPr marL="3208655" indent="0">
              <a:buNone/>
              <a:defRPr sz="1605" b="1"/>
            </a:lvl8pPr>
            <a:lvl9pPr marL="3667125" indent="0">
              <a:buNone/>
              <a:defRPr sz="16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979"/>
            <a:ext cx="5386917" cy="3951472"/>
          </a:xfrm>
          <a:prstGeom prst="rect">
            <a:avLst/>
          </a:prstGeom>
        </p:spPr>
        <p:txBody>
          <a:bodyPr/>
          <a:lstStyle>
            <a:lvl1pPr>
              <a:defRPr sz="2405"/>
            </a:lvl1pPr>
            <a:lvl2pPr>
              <a:defRPr sz="2005"/>
            </a:lvl2pPr>
            <a:lvl3pPr>
              <a:defRPr sz="1805"/>
            </a:lvl3pPr>
            <a:lvl4pPr>
              <a:defRPr sz="1605"/>
            </a:lvl4pPr>
            <a:lvl5pPr>
              <a:defRPr sz="1605"/>
            </a:lvl5pPr>
            <a:lvl6pPr>
              <a:defRPr sz="1605"/>
            </a:lvl6pPr>
            <a:lvl7pPr>
              <a:defRPr sz="1605"/>
            </a:lvl7pPr>
            <a:lvl8pPr>
              <a:defRPr sz="1605"/>
            </a:lvl8pPr>
            <a:lvl9pPr>
              <a:defRPr sz="16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87"/>
            <a:ext cx="5389034" cy="63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5" b="1"/>
            </a:lvl1pPr>
            <a:lvl2pPr marL="458470" indent="0">
              <a:buNone/>
              <a:defRPr sz="2005" b="1"/>
            </a:lvl2pPr>
            <a:lvl3pPr marL="916940" indent="0">
              <a:buNone/>
              <a:defRPr sz="1805" b="1"/>
            </a:lvl3pPr>
            <a:lvl4pPr marL="1375410" indent="0">
              <a:buNone/>
              <a:defRPr sz="1605" b="1"/>
            </a:lvl4pPr>
            <a:lvl5pPr marL="1833245" indent="0">
              <a:buNone/>
              <a:defRPr sz="1605" b="1"/>
            </a:lvl5pPr>
            <a:lvl6pPr marL="2291715" indent="0">
              <a:buNone/>
              <a:defRPr sz="1605" b="1"/>
            </a:lvl6pPr>
            <a:lvl7pPr marL="2750185" indent="0">
              <a:buNone/>
              <a:defRPr sz="1605" b="1"/>
            </a:lvl7pPr>
            <a:lvl8pPr marL="3208655" indent="0">
              <a:buNone/>
              <a:defRPr sz="1605" b="1"/>
            </a:lvl8pPr>
            <a:lvl9pPr marL="3667125" indent="0">
              <a:buNone/>
              <a:defRPr sz="16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979"/>
            <a:ext cx="5389034" cy="3951472"/>
          </a:xfrm>
          <a:prstGeom prst="rect">
            <a:avLst/>
          </a:prstGeom>
        </p:spPr>
        <p:txBody>
          <a:bodyPr/>
          <a:lstStyle>
            <a:lvl1pPr>
              <a:defRPr sz="2405"/>
            </a:lvl1pPr>
            <a:lvl2pPr>
              <a:defRPr sz="2005"/>
            </a:lvl2pPr>
            <a:lvl3pPr>
              <a:defRPr sz="1805"/>
            </a:lvl3pPr>
            <a:lvl4pPr>
              <a:defRPr sz="1605"/>
            </a:lvl4pPr>
            <a:lvl5pPr>
              <a:defRPr sz="1605"/>
            </a:lvl5pPr>
            <a:lvl6pPr>
              <a:defRPr sz="1605"/>
            </a:lvl6pPr>
            <a:lvl7pPr>
              <a:defRPr sz="1605"/>
            </a:lvl7pPr>
            <a:lvl8pPr>
              <a:defRPr sz="1605"/>
            </a:lvl8pPr>
            <a:lvl9pPr>
              <a:defRPr sz="16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3064"/>
            <a:ext cx="4011084" cy="1162105"/>
          </a:xfrm>
          <a:prstGeom prst="rect">
            <a:avLst/>
          </a:prstGeom>
        </p:spPr>
        <p:txBody>
          <a:bodyPr anchor="b"/>
          <a:lstStyle>
            <a:lvl1pPr algn="l">
              <a:defRPr sz="200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6" y="273063"/>
            <a:ext cx="6815668" cy="5853385"/>
          </a:xfrm>
          <a:prstGeom prst="rect">
            <a:avLst/>
          </a:prstGeom>
        </p:spPr>
        <p:txBody>
          <a:bodyPr/>
          <a:lstStyle>
            <a:lvl1pPr>
              <a:defRPr sz="3210"/>
            </a:lvl1pPr>
            <a:lvl2pPr>
              <a:defRPr sz="2805"/>
            </a:lvl2pPr>
            <a:lvl3pPr>
              <a:defRPr sz="2405"/>
            </a:lvl3pPr>
            <a:lvl4pPr>
              <a:defRPr sz="2005"/>
            </a:lvl4pPr>
            <a:lvl5pPr>
              <a:defRPr sz="2005"/>
            </a:lvl5pPr>
            <a:lvl6pPr>
              <a:defRPr sz="2005"/>
            </a:lvl6pPr>
            <a:lvl7pPr>
              <a:defRPr sz="2005"/>
            </a:lvl7pPr>
            <a:lvl8pPr>
              <a:defRPr sz="2005"/>
            </a:lvl8pPr>
            <a:lvl9pPr>
              <a:defRPr sz="20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6" y="1435169"/>
            <a:ext cx="4011084" cy="4691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5"/>
            </a:lvl1pPr>
            <a:lvl2pPr marL="458470" indent="0">
              <a:buNone/>
              <a:defRPr sz="1205"/>
            </a:lvl2pPr>
            <a:lvl3pPr marL="916940" indent="0">
              <a:buNone/>
              <a:defRPr sz="1005"/>
            </a:lvl3pPr>
            <a:lvl4pPr marL="1375410" indent="0">
              <a:buNone/>
              <a:defRPr sz="900"/>
            </a:lvl4pPr>
            <a:lvl5pPr marL="1833245" indent="0">
              <a:buNone/>
              <a:defRPr sz="900"/>
            </a:lvl5pPr>
            <a:lvl6pPr marL="2291715" indent="0">
              <a:buNone/>
              <a:defRPr sz="900"/>
            </a:lvl6pPr>
            <a:lvl7pPr marL="2750185" indent="0">
              <a:buNone/>
              <a:defRPr sz="900"/>
            </a:lvl7pPr>
            <a:lvl8pPr marL="3208655" indent="0">
              <a:buNone/>
              <a:defRPr sz="900"/>
            </a:lvl8pPr>
            <a:lvl9pPr marL="366712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25" y="4800831"/>
            <a:ext cx="7315200" cy="566764"/>
          </a:xfrm>
          <a:prstGeom prst="rect">
            <a:avLst/>
          </a:prstGeom>
        </p:spPr>
        <p:txBody>
          <a:bodyPr anchor="b"/>
          <a:lstStyle>
            <a:lvl1pPr algn="l">
              <a:defRPr sz="200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25" y="612808"/>
            <a:ext cx="7315200" cy="4114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10"/>
            </a:lvl1pPr>
            <a:lvl2pPr marL="458470" indent="0">
              <a:buNone/>
              <a:defRPr sz="2805"/>
            </a:lvl2pPr>
            <a:lvl3pPr marL="916940" indent="0">
              <a:buNone/>
              <a:defRPr sz="2405"/>
            </a:lvl3pPr>
            <a:lvl4pPr marL="1375410" indent="0">
              <a:buNone/>
              <a:defRPr sz="2005"/>
            </a:lvl4pPr>
            <a:lvl5pPr marL="1833245" indent="0">
              <a:buNone/>
              <a:defRPr sz="2005"/>
            </a:lvl5pPr>
            <a:lvl6pPr marL="2291715" indent="0">
              <a:buNone/>
              <a:defRPr sz="2005"/>
            </a:lvl6pPr>
            <a:lvl7pPr marL="2750185" indent="0">
              <a:buNone/>
              <a:defRPr sz="2005"/>
            </a:lvl7pPr>
            <a:lvl8pPr marL="3208655" indent="0">
              <a:buNone/>
              <a:defRPr sz="2005"/>
            </a:lvl8pPr>
            <a:lvl9pPr marL="3667125" indent="0">
              <a:buNone/>
              <a:defRPr sz="200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25" y="5367590"/>
            <a:ext cx="7315200" cy="80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5"/>
            </a:lvl1pPr>
            <a:lvl2pPr marL="458470" indent="0">
              <a:buNone/>
              <a:defRPr sz="1205"/>
            </a:lvl2pPr>
            <a:lvl3pPr marL="916940" indent="0">
              <a:buNone/>
              <a:defRPr sz="1005"/>
            </a:lvl3pPr>
            <a:lvl4pPr marL="1375410" indent="0">
              <a:buNone/>
              <a:defRPr sz="900"/>
            </a:lvl4pPr>
            <a:lvl5pPr marL="1833245" indent="0">
              <a:buNone/>
              <a:defRPr sz="900"/>
            </a:lvl5pPr>
            <a:lvl6pPr marL="2291715" indent="0">
              <a:buNone/>
              <a:defRPr sz="900"/>
            </a:lvl6pPr>
            <a:lvl7pPr marL="2750185" indent="0">
              <a:buNone/>
              <a:defRPr sz="900"/>
            </a:lvl7pPr>
            <a:lvl8pPr marL="3208655" indent="0">
              <a:buNone/>
              <a:defRPr sz="900"/>
            </a:lvl8pPr>
            <a:lvl9pPr marL="366712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12192000" cy="685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3"/>
            <a:ext cx="12192000" cy="68583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0"/>
          </a:p>
        </p:txBody>
      </p:sp>
      <p:grpSp>
        <p:nvGrpSpPr>
          <p:cNvPr id="8" name="组合 79"/>
          <p:cNvGrpSpPr/>
          <p:nvPr userDrawn="1"/>
        </p:nvGrpSpPr>
        <p:grpSpPr bwMode="auto">
          <a:xfrm>
            <a:off x="5502556" y="6401348"/>
            <a:ext cx="6689445" cy="135293"/>
            <a:chOff x="-1482301" y="654016"/>
            <a:chExt cx="5674281" cy="188020"/>
          </a:xfrm>
        </p:grpSpPr>
        <p:grpSp>
          <p:nvGrpSpPr>
            <p:cNvPr id="9" name="组合 80"/>
            <p:cNvGrpSpPr/>
            <p:nvPr/>
          </p:nvGrpSpPr>
          <p:grpSpPr bwMode="auto">
            <a:xfrm>
              <a:off x="-1482301" y="654016"/>
              <a:ext cx="3509703" cy="94159"/>
              <a:chOff x="-7724717" y="5018088"/>
              <a:chExt cx="11382317" cy="125412"/>
            </a:xfrm>
          </p:grpSpPr>
          <p:sp>
            <p:nvSpPr>
              <p:cNvPr id="14" name="矩形 84"/>
              <p:cNvSpPr>
                <a:spLocks noChangeArrowheads="1"/>
              </p:cNvSpPr>
              <p:nvPr/>
            </p:nvSpPr>
            <p:spPr bwMode="auto">
              <a:xfrm>
                <a:off x="-7724717" y="5018088"/>
                <a:ext cx="9553517" cy="12541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990">
                  <a:solidFill>
                    <a:srgbClr val="0070C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矩形 85"/>
              <p:cNvSpPr>
                <a:spLocks noChangeArrowheads="1"/>
              </p:cNvSpPr>
              <p:nvPr/>
            </p:nvSpPr>
            <p:spPr bwMode="auto">
              <a:xfrm>
                <a:off x="1828800" y="5018088"/>
                <a:ext cx="1828800" cy="12541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990"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0" name="Group 8"/>
            <p:cNvGrpSpPr/>
            <p:nvPr/>
          </p:nvGrpSpPr>
          <p:grpSpPr bwMode="auto">
            <a:xfrm>
              <a:off x="1463496" y="748175"/>
              <a:ext cx="2728484" cy="93861"/>
              <a:chOff x="2529786" y="20317"/>
              <a:chExt cx="5456968" cy="125412"/>
            </a:xfrm>
          </p:grpSpPr>
          <p:sp>
            <p:nvSpPr>
              <p:cNvPr id="12" name="矩形 82"/>
              <p:cNvSpPr>
                <a:spLocks noChangeArrowheads="1"/>
              </p:cNvSpPr>
              <p:nvPr/>
            </p:nvSpPr>
            <p:spPr bwMode="auto">
              <a:xfrm>
                <a:off x="2529786" y="20317"/>
                <a:ext cx="1126142" cy="12541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990"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" name="矩形 83"/>
              <p:cNvSpPr>
                <a:spLocks noChangeArrowheads="1"/>
              </p:cNvSpPr>
              <p:nvPr/>
            </p:nvSpPr>
            <p:spPr bwMode="auto">
              <a:xfrm>
                <a:off x="3655928" y="20317"/>
                <a:ext cx="4330826" cy="125412"/>
              </a:xfrm>
              <a:prstGeom prst="rect">
                <a:avLst/>
              </a:prstGeom>
              <a:solidFill>
                <a:srgbClr val="F491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99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186"/>
            <a:ext cx="12192001" cy="6882505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2" y="-50481"/>
            <a:ext cx="12192001" cy="690880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916305" rtl="0" eaLnBrk="1" latinLnBrk="0" hangingPunct="1">
        <a:spcBef>
          <a:spcPct val="0"/>
        </a:spcBef>
        <a:buNone/>
        <a:defRPr sz="4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535" indent="-3435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1pPr>
      <a:lvl2pPr marL="744855" indent="-286385" algn="l" defTabSz="916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5" kern="1200">
          <a:solidFill>
            <a:schemeClr val="tx1"/>
          </a:solidFill>
          <a:latin typeface="+mn-lt"/>
          <a:ea typeface="+mn-ea"/>
          <a:cs typeface="+mn-cs"/>
        </a:defRPr>
      </a:lvl2pPr>
      <a:lvl3pPr marL="1146175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5" kern="1200">
          <a:solidFill>
            <a:schemeClr val="tx1"/>
          </a:solidFill>
          <a:latin typeface="+mn-lt"/>
          <a:ea typeface="+mn-ea"/>
          <a:cs typeface="+mn-cs"/>
        </a:defRPr>
      </a:lvl3pPr>
      <a:lvl4pPr marL="1604645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5" kern="1200">
          <a:solidFill>
            <a:schemeClr val="tx1"/>
          </a:solidFill>
          <a:latin typeface="+mn-lt"/>
          <a:ea typeface="+mn-ea"/>
          <a:cs typeface="+mn-cs"/>
        </a:defRPr>
      </a:lvl4pPr>
      <a:lvl5pPr marL="206248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5" kern="1200">
          <a:solidFill>
            <a:schemeClr val="tx1"/>
          </a:solidFill>
          <a:latin typeface="+mn-lt"/>
          <a:ea typeface="+mn-ea"/>
          <a:cs typeface="+mn-cs"/>
        </a:defRPr>
      </a:lvl5pPr>
      <a:lvl6pPr marL="252095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42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89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636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470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940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410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24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1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18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65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712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5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6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.xml"/><Relationship Id="rId21" Type="http://schemas.openxmlformats.org/officeDocument/2006/relationships/image" Target="../media/image27.png"/><Relationship Id="rId42" Type="http://schemas.openxmlformats.org/officeDocument/2006/relationships/customXml" Target="../ink/ink31.xml"/><Relationship Id="rId47" Type="http://schemas.openxmlformats.org/officeDocument/2006/relationships/image" Target="../media/image40.png"/><Relationship Id="rId63" Type="http://schemas.openxmlformats.org/officeDocument/2006/relationships/customXml" Target="../ink/ink42.xml"/><Relationship Id="rId68" Type="http://schemas.openxmlformats.org/officeDocument/2006/relationships/image" Target="../media/image50.png"/><Relationship Id="rId16" Type="http://schemas.openxmlformats.org/officeDocument/2006/relationships/customXml" Target="../ink/ink18.xml"/><Relationship Id="rId11" Type="http://schemas.openxmlformats.org/officeDocument/2006/relationships/image" Target="../media/image22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37" Type="http://schemas.openxmlformats.org/officeDocument/2006/relationships/image" Target="../media/image35.png"/><Relationship Id="rId40" Type="http://schemas.openxmlformats.org/officeDocument/2006/relationships/customXml" Target="../ink/ink30.xml"/><Relationship Id="rId45" Type="http://schemas.openxmlformats.org/officeDocument/2006/relationships/image" Target="../media/image39.png"/><Relationship Id="rId53" Type="http://schemas.openxmlformats.org/officeDocument/2006/relationships/image" Target="../media/image43.png"/><Relationship Id="rId58" Type="http://schemas.openxmlformats.org/officeDocument/2006/relationships/customXml" Target="../ink/ink39.xml"/><Relationship Id="rId66" Type="http://schemas.openxmlformats.org/officeDocument/2006/relationships/image" Target="../media/image49.png"/><Relationship Id="rId74" Type="http://schemas.openxmlformats.org/officeDocument/2006/relationships/image" Target="../media/image53.png"/><Relationship Id="rId5" Type="http://schemas.openxmlformats.org/officeDocument/2006/relationships/image" Target="../media/image19.png"/><Relationship Id="rId61" Type="http://schemas.openxmlformats.org/officeDocument/2006/relationships/customXml" Target="../ink/ink41.xml"/><Relationship Id="rId19" Type="http://schemas.openxmlformats.org/officeDocument/2006/relationships/image" Target="../media/image26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30.png"/><Relationship Id="rId30" Type="http://schemas.openxmlformats.org/officeDocument/2006/relationships/customXml" Target="../ink/ink25.xml"/><Relationship Id="rId35" Type="http://schemas.openxmlformats.org/officeDocument/2006/relationships/image" Target="../media/image34.png"/><Relationship Id="rId43" Type="http://schemas.openxmlformats.org/officeDocument/2006/relationships/image" Target="../media/image38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64" Type="http://schemas.openxmlformats.org/officeDocument/2006/relationships/image" Target="../media/image48.png"/><Relationship Id="rId69" Type="http://schemas.openxmlformats.org/officeDocument/2006/relationships/customXml" Target="../ink/ink45.xml"/><Relationship Id="rId77" Type="http://schemas.openxmlformats.org/officeDocument/2006/relationships/customXml" Target="../ink/ink49.xml"/><Relationship Id="rId8" Type="http://schemas.openxmlformats.org/officeDocument/2006/relationships/customXml" Target="../ink/ink14.xml"/><Relationship Id="rId51" Type="http://schemas.openxmlformats.org/officeDocument/2006/relationships/image" Target="../media/image42.png"/><Relationship Id="rId72" Type="http://schemas.openxmlformats.org/officeDocument/2006/relationships/image" Target="../media/image52.png"/><Relationship Id="rId3" Type="http://schemas.openxmlformats.org/officeDocument/2006/relationships/image" Target="../media/image16.emf"/><Relationship Id="rId12" Type="http://schemas.openxmlformats.org/officeDocument/2006/relationships/customXml" Target="../ink/ink16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46.png"/><Relationship Id="rId67" Type="http://schemas.openxmlformats.org/officeDocument/2006/relationships/customXml" Target="../ink/ink44.xml"/><Relationship Id="rId20" Type="http://schemas.openxmlformats.org/officeDocument/2006/relationships/customXml" Target="../ink/ink20.xml"/><Relationship Id="rId41" Type="http://schemas.openxmlformats.org/officeDocument/2006/relationships/image" Target="../media/image37.png"/><Relationship Id="rId54" Type="http://schemas.openxmlformats.org/officeDocument/2006/relationships/customXml" Target="../ink/ink37.xml"/><Relationship Id="rId62" Type="http://schemas.openxmlformats.org/officeDocument/2006/relationships/image" Target="../media/image47.png"/><Relationship Id="rId70" Type="http://schemas.openxmlformats.org/officeDocument/2006/relationships/image" Target="../media/image51.png"/><Relationship Id="rId75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49" Type="http://schemas.openxmlformats.org/officeDocument/2006/relationships/image" Target="../media/image41.png"/><Relationship Id="rId57" Type="http://schemas.openxmlformats.org/officeDocument/2006/relationships/image" Target="../media/image45.png"/><Relationship Id="rId10" Type="http://schemas.openxmlformats.org/officeDocument/2006/relationships/customXml" Target="../ink/ink15.xml"/><Relationship Id="rId31" Type="http://schemas.openxmlformats.org/officeDocument/2006/relationships/image" Target="../media/image32.png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65" Type="http://schemas.openxmlformats.org/officeDocument/2006/relationships/customXml" Target="../ink/ink43.xml"/><Relationship Id="rId73" Type="http://schemas.openxmlformats.org/officeDocument/2006/relationships/customXml" Target="../ink/ink47.xml"/><Relationship Id="rId78" Type="http://schemas.openxmlformats.org/officeDocument/2006/relationships/image" Target="../media/image55.png"/><Relationship Id="rId4" Type="http://schemas.openxmlformats.org/officeDocument/2006/relationships/customXml" Target="../ink/ink12.xml"/><Relationship Id="rId9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customXml" Target="../ink/ink19.xml"/><Relationship Id="rId39" Type="http://schemas.openxmlformats.org/officeDocument/2006/relationships/image" Target="../media/image36.png"/><Relationship Id="rId34" Type="http://schemas.openxmlformats.org/officeDocument/2006/relationships/customXml" Target="../ink/ink27.xml"/><Relationship Id="rId50" Type="http://schemas.openxmlformats.org/officeDocument/2006/relationships/customXml" Target="../ink/ink35.xml"/><Relationship Id="rId55" Type="http://schemas.openxmlformats.org/officeDocument/2006/relationships/image" Target="../media/image44.png"/><Relationship Id="rId76" Type="http://schemas.openxmlformats.org/officeDocument/2006/relationships/image" Target="../media/image54.png"/><Relationship Id="rId7" Type="http://schemas.openxmlformats.org/officeDocument/2006/relationships/image" Target="../media/image20.png"/><Relationship Id="rId71" Type="http://schemas.openxmlformats.org/officeDocument/2006/relationships/customXml" Target="../ink/ink46.xml"/><Relationship Id="rId2" Type="http://schemas.openxmlformats.org/officeDocument/2006/relationships/notesSlide" Target="../notesSlides/notesSlide11.xml"/><Relationship Id="rId2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image" Target="../media/image5.emf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441" y="2176218"/>
            <a:ext cx="12187562" cy="2974694"/>
          </a:xfrm>
          <a:prstGeom prst="rect">
            <a:avLst/>
          </a:prstGeom>
          <a:blipFill>
            <a:blip r:embed="rId3" cstate="print"/>
            <a:stretch>
              <a:fillRect t="-86725" b="-859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40" y="2176218"/>
            <a:ext cx="12187562" cy="2974694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836272" y="701324"/>
            <a:ext cx="3326584" cy="4283020"/>
            <a:chOff x="7825043" y="429114"/>
            <a:chExt cx="3326584" cy="4283020"/>
          </a:xfrm>
        </p:grpSpPr>
        <p:sp>
          <p:nvSpPr>
            <p:cNvPr id="20" name="Shape 11185"/>
            <p:cNvSpPr/>
            <p:nvPr/>
          </p:nvSpPr>
          <p:spPr>
            <a:xfrm>
              <a:off x="7825043" y="429114"/>
              <a:ext cx="3326584" cy="4283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69" y="15155"/>
                  </a:moveTo>
                  <a:lnTo>
                    <a:pt x="4213" y="15155"/>
                  </a:lnTo>
                  <a:lnTo>
                    <a:pt x="4213" y="14154"/>
                  </a:lnTo>
                  <a:lnTo>
                    <a:pt x="4548" y="14154"/>
                  </a:lnTo>
                  <a:lnTo>
                    <a:pt x="4548" y="12990"/>
                  </a:lnTo>
                  <a:lnTo>
                    <a:pt x="5050" y="12990"/>
                  </a:lnTo>
                  <a:lnTo>
                    <a:pt x="5050" y="14154"/>
                  </a:lnTo>
                  <a:lnTo>
                    <a:pt x="5413" y="14154"/>
                  </a:lnTo>
                  <a:lnTo>
                    <a:pt x="5413" y="15155"/>
                  </a:lnTo>
                  <a:lnTo>
                    <a:pt x="5734" y="15155"/>
                  </a:lnTo>
                  <a:lnTo>
                    <a:pt x="5734" y="17950"/>
                  </a:lnTo>
                  <a:lnTo>
                    <a:pt x="5901" y="17950"/>
                  </a:lnTo>
                  <a:lnTo>
                    <a:pt x="5902" y="13234"/>
                  </a:lnTo>
                  <a:lnTo>
                    <a:pt x="6753" y="13223"/>
                  </a:lnTo>
                  <a:lnTo>
                    <a:pt x="6753" y="12152"/>
                  </a:lnTo>
                  <a:lnTo>
                    <a:pt x="7757" y="10894"/>
                  </a:lnTo>
                  <a:lnTo>
                    <a:pt x="7757" y="12152"/>
                  </a:lnTo>
                  <a:lnTo>
                    <a:pt x="7757" y="13269"/>
                  </a:lnTo>
                  <a:lnTo>
                    <a:pt x="7757" y="13991"/>
                  </a:lnTo>
                  <a:lnTo>
                    <a:pt x="7966" y="13991"/>
                  </a:lnTo>
                  <a:lnTo>
                    <a:pt x="7966" y="16948"/>
                  </a:lnTo>
                  <a:lnTo>
                    <a:pt x="8315" y="16948"/>
                  </a:lnTo>
                  <a:lnTo>
                    <a:pt x="8315" y="8706"/>
                  </a:lnTo>
                  <a:lnTo>
                    <a:pt x="9682" y="8706"/>
                  </a:lnTo>
                  <a:lnTo>
                    <a:pt x="9682" y="14061"/>
                  </a:lnTo>
                  <a:lnTo>
                    <a:pt x="9850" y="14061"/>
                  </a:lnTo>
                  <a:lnTo>
                    <a:pt x="9850" y="6657"/>
                  </a:lnTo>
                  <a:lnTo>
                    <a:pt x="10547" y="6657"/>
                  </a:lnTo>
                  <a:lnTo>
                    <a:pt x="10547" y="4980"/>
                  </a:lnTo>
                  <a:lnTo>
                    <a:pt x="10772" y="4980"/>
                  </a:lnTo>
                  <a:lnTo>
                    <a:pt x="10853" y="2637"/>
                  </a:lnTo>
                  <a:lnTo>
                    <a:pt x="10943" y="0"/>
                  </a:lnTo>
                  <a:lnTo>
                    <a:pt x="11034" y="2637"/>
                  </a:lnTo>
                  <a:lnTo>
                    <a:pt x="11114" y="4980"/>
                  </a:lnTo>
                  <a:lnTo>
                    <a:pt x="11329" y="4980"/>
                  </a:lnTo>
                  <a:lnTo>
                    <a:pt x="11329" y="6657"/>
                  </a:lnTo>
                  <a:lnTo>
                    <a:pt x="11831" y="6657"/>
                  </a:lnTo>
                  <a:lnTo>
                    <a:pt x="11831" y="15458"/>
                  </a:lnTo>
                  <a:lnTo>
                    <a:pt x="12277" y="15458"/>
                  </a:lnTo>
                  <a:lnTo>
                    <a:pt x="12277" y="11733"/>
                  </a:lnTo>
                  <a:lnTo>
                    <a:pt x="13449" y="11733"/>
                  </a:lnTo>
                  <a:lnTo>
                    <a:pt x="13449" y="16390"/>
                  </a:lnTo>
                  <a:lnTo>
                    <a:pt x="13840" y="16390"/>
                  </a:lnTo>
                  <a:lnTo>
                    <a:pt x="13840" y="13595"/>
                  </a:lnTo>
                  <a:lnTo>
                    <a:pt x="15012" y="13595"/>
                  </a:lnTo>
                  <a:lnTo>
                    <a:pt x="15012" y="17973"/>
                  </a:lnTo>
                  <a:lnTo>
                    <a:pt x="15375" y="17973"/>
                  </a:lnTo>
                  <a:lnTo>
                    <a:pt x="15375" y="15691"/>
                  </a:lnTo>
                  <a:lnTo>
                    <a:pt x="15961" y="15691"/>
                  </a:lnTo>
                  <a:lnTo>
                    <a:pt x="15961" y="17274"/>
                  </a:lnTo>
                  <a:lnTo>
                    <a:pt x="16909" y="17274"/>
                  </a:lnTo>
                  <a:lnTo>
                    <a:pt x="17802" y="17274"/>
                  </a:lnTo>
                  <a:lnTo>
                    <a:pt x="17802" y="18602"/>
                  </a:lnTo>
                  <a:lnTo>
                    <a:pt x="17802" y="19277"/>
                  </a:lnTo>
                  <a:lnTo>
                    <a:pt x="17802" y="19894"/>
                  </a:lnTo>
                  <a:lnTo>
                    <a:pt x="18416" y="19894"/>
                  </a:lnTo>
                  <a:lnTo>
                    <a:pt x="18416" y="18718"/>
                  </a:lnTo>
                  <a:lnTo>
                    <a:pt x="18611" y="18718"/>
                  </a:lnTo>
                  <a:lnTo>
                    <a:pt x="18611" y="17833"/>
                  </a:lnTo>
                  <a:lnTo>
                    <a:pt x="18723" y="17833"/>
                  </a:lnTo>
                  <a:lnTo>
                    <a:pt x="18723" y="17367"/>
                  </a:lnTo>
                  <a:lnTo>
                    <a:pt x="18891" y="17367"/>
                  </a:lnTo>
                  <a:lnTo>
                    <a:pt x="19058" y="17367"/>
                  </a:lnTo>
                  <a:lnTo>
                    <a:pt x="19114" y="17367"/>
                  </a:lnTo>
                  <a:lnTo>
                    <a:pt x="19114" y="16506"/>
                  </a:lnTo>
                  <a:lnTo>
                    <a:pt x="19490" y="16506"/>
                  </a:lnTo>
                  <a:lnTo>
                    <a:pt x="19490" y="17181"/>
                  </a:lnTo>
                  <a:lnTo>
                    <a:pt x="19644" y="17181"/>
                  </a:lnTo>
                  <a:lnTo>
                    <a:pt x="19644" y="17973"/>
                  </a:lnTo>
                  <a:lnTo>
                    <a:pt x="19783" y="17973"/>
                  </a:lnTo>
                  <a:lnTo>
                    <a:pt x="19783" y="18718"/>
                  </a:lnTo>
                  <a:lnTo>
                    <a:pt x="20397" y="18718"/>
                  </a:lnTo>
                  <a:lnTo>
                    <a:pt x="20397" y="19510"/>
                  </a:lnTo>
                  <a:lnTo>
                    <a:pt x="20676" y="19510"/>
                  </a:lnTo>
                  <a:lnTo>
                    <a:pt x="20676" y="18671"/>
                  </a:lnTo>
                  <a:lnTo>
                    <a:pt x="21318" y="18671"/>
                  </a:lnTo>
                  <a:lnTo>
                    <a:pt x="21318" y="19510"/>
                  </a:lnTo>
                  <a:lnTo>
                    <a:pt x="21597" y="19510"/>
                  </a:lnTo>
                  <a:lnTo>
                    <a:pt x="21600" y="21600"/>
                  </a:lnTo>
                  <a:lnTo>
                    <a:pt x="10802" y="21600"/>
                  </a:lnTo>
                  <a:lnTo>
                    <a:pt x="9853" y="21600"/>
                  </a:lnTo>
                  <a:lnTo>
                    <a:pt x="9685" y="21600"/>
                  </a:lnTo>
                  <a:lnTo>
                    <a:pt x="9044" y="21600"/>
                  </a:lnTo>
                  <a:lnTo>
                    <a:pt x="3" y="21600"/>
                  </a:lnTo>
                  <a:lnTo>
                    <a:pt x="0" y="19929"/>
                  </a:lnTo>
                  <a:lnTo>
                    <a:pt x="391" y="19929"/>
                  </a:lnTo>
                  <a:lnTo>
                    <a:pt x="391" y="18532"/>
                  </a:lnTo>
                  <a:lnTo>
                    <a:pt x="977" y="18532"/>
                  </a:lnTo>
                  <a:lnTo>
                    <a:pt x="977" y="19929"/>
                  </a:lnTo>
                  <a:lnTo>
                    <a:pt x="1632" y="19929"/>
                  </a:lnTo>
                  <a:lnTo>
                    <a:pt x="1632" y="19160"/>
                  </a:lnTo>
                  <a:lnTo>
                    <a:pt x="1758" y="19160"/>
                  </a:lnTo>
                  <a:lnTo>
                    <a:pt x="1758" y="18113"/>
                  </a:lnTo>
                  <a:lnTo>
                    <a:pt x="2204" y="18113"/>
                  </a:lnTo>
                  <a:lnTo>
                    <a:pt x="2204" y="19160"/>
                  </a:lnTo>
                  <a:lnTo>
                    <a:pt x="2665" y="19160"/>
                  </a:lnTo>
                  <a:lnTo>
                    <a:pt x="2665" y="17950"/>
                  </a:lnTo>
                  <a:lnTo>
                    <a:pt x="2972" y="17950"/>
                  </a:lnTo>
                  <a:lnTo>
                    <a:pt x="2972" y="16762"/>
                  </a:lnTo>
                  <a:lnTo>
                    <a:pt x="3488" y="16762"/>
                  </a:lnTo>
                  <a:lnTo>
                    <a:pt x="3488" y="17950"/>
                  </a:lnTo>
                  <a:lnTo>
                    <a:pt x="3669" y="17950"/>
                  </a:lnTo>
                  <a:cubicBezTo>
                    <a:pt x="3669" y="17950"/>
                    <a:pt x="3669" y="15155"/>
                    <a:pt x="3669" y="15155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34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1" name="Shape 11186"/>
            <p:cNvSpPr/>
            <p:nvPr/>
          </p:nvSpPr>
          <p:spPr>
            <a:xfrm>
              <a:off x="10047028" y="3111217"/>
              <a:ext cx="90938" cy="128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2" name="Shape 11194"/>
            <p:cNvSpPr/>
            <p:nvPr/>
          </p:nvSpPr>
          <p:spPr>
            <a:xfrm>
              <a:off x="10359311" y="3841492"/>
              <a:ext cx="210576" cy="6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3" name="Shape 11195"/>
            <p:cNvSpPr/>
            <p:nvPr/>
          </p:nvSpPr>
          <p:spPr>
            <a:xfrm>
              <a:off x="9823126" y="2741337"/>
              <a:ext cx="73174" cy="120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4" name="Shape 11196"/>
            <p:cNvSpPr/>
            <p:nvPr/>
          </p:nvSpPr>
          <p:spPr>
            <a:xfrm>
              <a:off x="8874492" y="3035346"/>
              <a:ext cx="178456" cy="118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5" name="Shape 11197"/>
            <p:cNvSpPr/>
            <p:nvPr/>
          </p:nvSpPr>
          <p:spPr>
            <a:xfrm>
              <a:off x="8585777" y="3414710"/>
              <a:ext cx="124749" cy="903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6" name="Shape 11198"/>
            <p:cNvSpPr/>
            <p:nvPr/>
          </p:nvSpPr>
          <p:spPr>
            <a:xfrm>
              <a:off x="9233911" y="2134356"/>
              <a:ext cx="85006" cy="186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7" name="Shape 11199"/>
            <p:cNvSpPr/>
            <p:nvPr/>
          </p:nvSpPr>
          <p:spPr>
            <a:xfrm>
              <a:off x="9504950" y="1726540"/>
              <a:ext cx="146245" cy="226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8" name="Shape 11200"/>
            <p:cNvSpPr/>
            <p:nvPr/>
          </p:nvSpPr>
          <p:spPr>
            <a:xfrm>
              <a:off x="9528520" y="1394597"/>
              <a:ext cx="46346" cy="32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 dirty="0"/>
            </a:p>
          </p:txBody>
        </p:sp>
        <p:sp>
          <p:nvSpPr>
            <p:cNvPr id="29" name="Shape 11201"/>
            <p:cNvSpPr/>
            <p:nvPr/>
          </p:nvSpPr>
          <p:spPr>
            <a:xfrm>
              <a:off x="8962872" y="2570624"/>
              <a:ext cx="59235" cy="46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44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1664"/>
                  </a:lnTo>
                  <a:cubicBezTo>
                    <a:pt x="21600" y="11664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0" name="Shape 11202"/>
            <p:cNvSpPr/>
            <p:nvPr/>
          </p:nvSpPr>
          <p:spPr>
            <a:xfrm>
              <a:off x="10229685" y="3519033"/>
              <a:ext cx="53858" cy="313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1" name="Shape 11207"/>
            <p:cNvSpPr/>
            <p:nvPr/>
          </p:nvSpPr>
          <p:spPr>
            <a:xfrm>
              <a:off x="8568098" y="3215542"/>
              <a:ext cx="96338" cy="19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2" name="Shape 11208"/>
            <p:cNvSpPr/>
            <p:nvPr/>
          </p:nvSpPr>
          <p:spPr>
            <a:xfrm>
              <a:off x="8550424" y="2987923"/>
              <a:ext cx="53902" cy="230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</p:grpSp>
      <p:sp>
        <p:nvSpPr>
          <p:cNvPr id="33" name="Shape 26"/>
          <p:cNvSpPr/>
          <p:nvPr/>
        </p:nvSpPr>
        <p:spPr>
          <a:xfrm flipH="1">
            <a:off x="4439" y="3524766"/>
            <a:ext cx="12187563" cy="1668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7325" y="2377440"/>
            <a:ext cx="9142095" cy="1309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20000"/>
              </a:lnSpc>
            </a:pPr>
            <a:r>
              <a:rPr lang="zh-CN" altLang="en-US" sz="6000" i="1" spc="250" dirty="0">
                <a:ln w="9525">
                  <a:noFill/>
                  <a:prstDash val="solid"/>
                </a:ln>
                <a:solidFill>
                  <a:srgbClr val="CF632F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  </a:t>
            </a:r>
            <a:r>
              <a:rPr lang="zh-CN" altLang="en-US" sz="6600" i="1" spc="250" dirty="0">
                <a:ln w="9525">
                  <a:noFill/>
                  <a:prstDash val="solid"/>
                </a:ln>
                <a:solidFill>
                  <a:schemeClr val="bg1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计算机组织与结构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738517" y="5678324"/>
            <a:ext cx="3424322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山东大学软件学院      陈志勇</a:t>
            </a:r>
          </a:p>
        </p:txBody>
      </p:sp>
      <p:sp>
        <p:nvSpPr>
          <p:cNvPr id="41" name="TextBox 52"/>
          <p:cNvSpPr txBox="1"/>
          <p:nvPr/>
        </p:nvSpPr>
        <p:spPr>
          <a:xfrm>
            <a:off x="8684895" y="6054090"/>
            <a:ext cx="155511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 smtClean="0">
                <a:solidFill>
                  <a:srgbClr val="4C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2020.03</a:t>
            </a:r>
            <a:endParaRPr lang="en-US" altLang="zh-CN" sz="1600" dirty="0">
              <a:solidFill>
                <a:srgbClr val="4C5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文本 文本框 4627"/>
          <p:cNvSpPr txBox="1"/>
          <p:nvPr>
            <p:custDataLst>
              <p:tags r:id="rId1"/>
            </p:custDataLst>
          </p:nvPr>
        </p:nvSpPr>
        <p:spPr>
          <a:xfrm>
            <a:off x="6012815" y="3521710"/>
            <a:ext cx="204089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sz="2800" b="1" spc="18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课程设计</a:t>
            </a:r>
          </a:p>
        </p:txBody>
      </p:sp>
      <p:pic>
        <p:nvPicPr>
          <p:cNvPr id="1031" name="Picture 11" descr="logo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73690" y="306705"/>
            <a:ext cx="1015365" cy="997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45833E-6 2.96296E-6 L -1.45833E-6 -0.07223 " pathEditMode="relative" rAng="0" ptsTypes="AA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33" grpId="0" bldLvl="0" animBg="1"/>
      <p:bldP spid="38" grpId="0" build="allAtOnce"/>
      <p:bldP spid="38" grpId="1" build="allAtOnce"/>
      <p:bldP spid="39" grpId="0"/>
      <p:bldP spid="41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8805" y="1793240"/>
            <a:ext cx="10622280" cy="4632960"/>
            <a:chOff x="6179819" y="997362"/>
            <a:chExt cx="5639138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583" y="997362"/>
              <a:ext cx="5511374" cy="47769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、实验目的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）了解移位器在实现乘除运算及逻辑移位（串并转换）中的作用；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）为模型机运算器部分实现定点乘法或除法运算奠定基础。</a:t>
              </a: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2、实验设备及器件</a:t>
              </a:r>
              <a:endParaRPr lang="zh-CN" altLang="en-US" sz="2400" b="1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1）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PC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机一台；2）JYS—X 实验系统一套； 3） 与、或门电路若干。</a:t>
              </a:r>
            </a:p>
            <a:p>
              <a:pPr algn="l" fontAlgn="auto">
                <a:lnSpc>
                  <a:spcPts val="3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3、实验内容及要求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设计一个移位器，采用传送方式实现四位二进制数的移位电路。</a:t>
              </a:r>
            </a:p>
            <a:p>
              <a:pPr algn="l" fontAlgn="auto">
                <a:lnSpc>
                  <a:spcPts val="30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</a:t>
              </a:r>
              <a:r>
                <a:rPr lang="zh-CN" altLang="en-US" sz="20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具体要求：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在控制电位的控制下可实现数据的移位操作，包括左移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位（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LM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）、</a:t>
              </a:r>
            </a:p>
            <a:p>
              <a:pPr algn="l" fontAlgn="auto">
                <a:lnSpc>
                  <a:spcPts val="3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                     右移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位（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RM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）和直送（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DM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）功能，空位补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137285" y="1793240"/>
            <a:ext cx="9418320" cy="41319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85" y="1701800"/>
            <a:ext cx="8492490" cy="41611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41725" y="6019800"/>
            <a:ext cx="490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移位器结构框图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7073900" y="2696210"/>
              <a:ext cx="2840355" cy="61658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7073900" y="2696210"/>
                <a:ext cx="2840355" cy="616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8770620" y="5447030"/>
              <a:ext cx="1778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8770620" y="54470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/>
              <p14:cNvContentPartPr/>
              <p14:nvPr/>
            </p14:nvContentPartPr>
            <p14:xfrm>
              <a:off x="9905365" y="4991100"/>
              <a:ext cx="1778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9905365" y="499110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141605"/>
            <a:ext cx="12192635" cy="7000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pic>
        <p:nvPicPr>
          <p:cNvPr id="84994" name="图片 849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75" y="0"/>
            <a:ext cx="9036050" cy="68580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2509520" y="2714625"/>
              <a:ext cx="80645" cy="1333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2509520" y="2714625"/>
                <a:ext cx="8064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2465070" y="2981960"/>
              <a:ext cx="44450" cy="8064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2465070" y="2981960"/>
                <a:ext cx="4445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/>
              <p14:cNvContentPartPr/>
              <p14:nvPr/>
            </p14:nvContentPartPr>
            <p14:xfrm>
              <a:off x="2419985" y="3169920"/>
              <a:ext cx="116205" cy="16954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9"/>
            </p:blipFill>
            <p:spPr>
              <a:xfrm>
                <a:off x="2419985" y="3169920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墨迹 4"/>
              <p14:cNvContentPartPr/>
              <p14:nvPr/>
            </p14:nvContentPartPr>
            <p14:xfrm>
              <a:off x="2428875" y="3429000"/>
              <a:ext cx="18415" cy="1333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1"/>
            </p:blipFill>
            <p:spPr>
              <a:xfrm>
                <a:off x="2428875" y="3429000"/>
                <a:ext cx="1841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墨迹 5"/>
              <p14:cNvContentPartPr/>
              <p14:nvPr/>
            </p14:nvContentPartPr>
            <p14:xfrm>
              <a:off x="2456180" y="3410585"/>
              <a:ext cx="360" cy="539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3"/>
            </p:blipFill>
            <p:spPr>
              <a:xfrm>
                <a:off x="2456180" y="3410585"/>
                <a:ext cx="36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墨迹 6"/>
              <p14:cNvContentPartPr/>
              <p14:nvPr/>
            </p14:nvContentPartPr>
            <p14:xfrm>
              <a:off x="4242435" y="2303780"/>
              <a:ext cx="26670" cy="355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5"/>
            </p:blipFill>
            <p:spPr>
              <a:xfrm>
                <a:off x="4242435" y="230378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墨迹 7"/>
              <p14:cNvContentPartPr/>
              <p14:nvPr/>
            </p14:nvContentPartPr>
            <p14:xfrm>
              <a:off x="5323205" y="829945"/>
              <a:ext cx="53340" cy="255397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7"/>
            </p:blipFill>
            <p:spPr>
              <a:xfrm>
                <a:off x="5323205" y="829945"/>
                <a:ext cx="53340" cy="255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墨迹 8"/>
              <p14:cNvContentPartPr/>
              <p14:nvPr/>
            </p14:nvContentPartPr>
            <p14:xfrm>
              <a:off x="5323205" y="3357245"/>
              <a:ext cx="53340" cy="24110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9"/>
            </p:blipFill>
            <p:spPr>
              <a:xfrm>
                <a:off x="5323205" y="3357245"/>
                <a:ext cx="53340" cy="2411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墨迹 9"/>
              <p14:cNvContentPartPr/>
              <p14:nvPr/>
            </p14:nvContentPartPr>
            <p14:xfrm>
              <a:off x="3759835" y="5768340"/>
              <a:ext cx="1598930" cy="889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1"/>
            </p:blipFill>
            <p:spPr>
              <a:xfrm>
                <a:off x="3759835" y="5768340"/>
                <a:ext cx="15989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墨迹 10"/>
              <p14:cNvContentPartPr/>
              <p14:nvPr/>
            </p14:nvContentPartPr>
            <p14:xfrm>
              <a:off x="1419860" y="3848100"/>
              <a:ext cx="294640" cy="3619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3"/>
            </p:blipFill>
            <p:spPr>
              <a:xfrm>
                <a:off x="1419860" y="3848100"/>
                <a:ext cx="29464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墨迹 11"/>
              <p14:cNvContentPartPr/>
              <p14:nvPr/>
            </p14:nvContentPartPr>
            <p14:xfrm>
              <a:off x="1303655" y="3768090"/>
              <a:ext cx="259080" cy="43751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5"/>
            </p:blipFill>
            <p:spPr>
              <a:xfrm>
                <a:off x="1303655" y="3768090"/>
                <a:ext cx="25908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墨迹 12"/>
              <p14:cNvContentPartPr/>
              <p14:nvPr/>
            </p14:nvContentPartPr>
            <p14:xfrm>
              <a:off x="1509395" y="3982085"/>
              <a:ext cx="205105" cy="15176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7"/>
            </p:blipFill>
            <p:spPr>
              <a:xfrm>
                <a:off x="1509395" y="3982085"/>
                <a:ext cx="2051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墨迹 13"/>
              <p14:cNvContentPartPr/>
              <p14:nvPr/>
            </p14:nvContentPartPr>
            <p14:xfrm>
              <a:off x="1892935" y="3812540"/>
              <a:ext cx="80645" cy="889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9"/>
            </p:blipFill>
            <p:spPr>
              <a:xfrm>
                <a:off x="1892935" y="381254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墨迹 14"/>
              <p14:cNvContentPartPr/>
              <p14:nvPr/>
            </p14:nvContentPartPr>
            <p14:xfrm>
              <a:off x="1750060" y="3893185"/>
              <a:ext cx="464820" cy="44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1"/>
            </p:blipFill>
            <p:spPr>
              <a:xfrm>
                <a:off x="1750060" y="3893185"/>
                <a:ext cx="46482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墨迹 15"/>
              <p14:cNvContentPartPr/>
              <p14:nvPr/>
            </p14:nvContentPartPr>
            <p14:xfrm>
              <a:off x="1938020" y="3857625"/>
              <a:ext cx="360" cy="4191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3"/>
            </p:blipFill>
            <p:spPr>
              <a:xfrm>
                <a:off x="1938020" y="3857625"/>
                <a:ext cx="36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墨迹 16"/>
              <p14:cNvContentPartPr/>
              <p14:nvPr/>
            </p14:nvContentPartPr>
            <p14:xfrm>
              <a:off x="1830705" y="3955415"/>
              <a:ext cx="98425" cy="984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5"/>
            </p:blipFill>
            <p:spPr>
              <a:xfrm>
                <a:off x="1830705" y="3955415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墨迹 17"/>
              <p14:cNvContentPartPr/>
              <p14:nvPr/>
            </p14:nvContentPartPr>
            <p14:xfrm>
              <a:off x="1973580" y="3964305"/>
              <a:ext cx="53340" cy="8064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7"/>
            </p:blipFill>
            <p:spPr>
              <a:xfrm>
                <a:off x="1973580" y="3964305"/>
                <a:ext cx="5334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墨迹 18"/>
              <p14:cNvContentPartPr/>
              <p14:nvPr/>
            </p14:nvContentPartPr>
            <p14:xfrm>
              <a:off x="2116455" y="3794760"/>
              <a:ext cx="71755" cy="13398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9"/>
            </p:blipFill>
            <p:spPr>
              <a:xfrm>
                <a:off x="2116455" y="3794760"/>
                <a:ext cx="717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墨迹 19"/>
              <p14:cNvContentPartPr/>
              <p14:nvPr/>
            </p14:nvContentPartPr>
            <p14:xfrm>
              <a:off x="2036445" y="3875405"/>
              <a:ext cx="187325" cy="21399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1"/>
            </p:blipFill>
            <p:spPr>
              <a:xfrm>
                <a:off x="2036445" y="3875405"/>
                <a:ext cx="18732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" name="墨迹 20"/>
              <p14:cNvContentPartPr/>
              <p14:nvPr/>
            </p14:nvContentPartPr>
            <p14:xfrm>
              <a:off x="2116455" y="3955415"/>
              <a:ext cx="17780" cy="2667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3"/>
            </p:blipFill>
            <p:spPr>
              <a:xfrm>
                <a:off x="2116455" y="395541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" name="墨迹 21"/>
              <p14:cNvContentPartPr/>
              <p14:nvPr/>
            </p14:nvContentPartPr>
            <p14:xfrm>
              <a:off x="2170430" y="4018280"/>
              <a:ext cx="35560" cy="5334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5"/>
            </p:blipFill>
            <p:spPr>
              <a:xfrm>
                <a:off x="2170430" y="4018280"/>
                <a:ext cx="355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墨迹 22"/>
              <p14:cNvContentPartPr/>
              <p14:nvPr/>
            </p14:nvContentPartPr>
            <p14:xfrm>
              <a:off x="2054225" y="4053840"/>
              <a:ext cx="169545" cy="16954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7"/>
            </p:blipFill>
            <p:spPr>
              <a:xfrm>
                <a:off x="2054225" y="4053840"/>
                <a:ext cx="1695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" name="墨迹 23"/>
              <p14:cNvContentPartPr/>
              <p14:nvPr/>
            </p14:nvContentPartPr>
            <p14:xfrm>
              <a:off x="2116455" y="4124960"/>
              <a:ext cx="17780" cy="2730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9"/>
            </p:blipFill>
            <p:spPr>
              <a:xfrm>
                <a:off x="2116455" y="4124960"/>
                <a:ext cx="1778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" name="墨迹 24"/>
              <p14:cNvContentPartPr/>
              <p14:nvPr/>
            </p14:nvContentPartPr>
            <p14:xfrm>
              <a:off x="2411095" y="3857625"/>
              <a:ext cx="80645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51"/>
            </p:blipFill>
            <p:spPr>
              <a:xfrm>
                <a:off x="2411095" y="385762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" name="墨迹 25"/>
              <p14:cNvContentPartPr/>
              <p14:nvPr/>
            </p14:nvContentPartPr>
            <p14:xfrm>
              <a:off x="2304415" y="3857625"/>
              <a:ext cx="62230" cy="2762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3"/>
            </p:blipFill>
            <p:spPr>
              <a:xfrm>
                <a:off x="2304415" y="3857625"/>
                <a:ext cx="6223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" name="墨迹 26"/>
              <p14:cNvContentPartPr/>
              <p14:nvPr/>
            </p14:nvContentPartPr>
            <p14:xfrm>
              <a:off x="2419985" y="3937635"/>
              <a:ext cx="53975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5"/>
            </p:blipFill>
            <p:spPr>
              <a:xfrm>
                <a:off x="2419985" y="3937635"/>
                <a:ext cx="539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" name="墨迹 27"/>
              <p14:cNvContentPartPr/>
              <p14:nvPr/>
            </p14:nvContentPartPr>
            <p14:xfrm>
              <a:off x="2393315" y="4009390"/>
              <a:ext cx="17780" cy="8001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7"/>
            </p:blipFill>
            <p:spPr>
              <a:xfrm>
                <a:off x="2393315" y="4009390"/>
                <a:ext cx="1778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" name="墨迹 28"/>
              <p14:cNvContentPartPr/>
              <p14:nvPr/>
            </p14:nvContentPartPr>
            <p14:xfrm>
              <a:off x="2447290" y="4027170"/>
              <a:ext cx="88900" cy="9779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9"/>
            </p:blipFill>
            <p:spPr>
              <a:xfrm>
                <a:off x="2447290" y="4027170"/>
                <a:ext cx="8890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0" name="墨迹 29"/>
              <p14:cNvContentPartPr/>
              <p14:nvPr/>
            </p14:nvContentPartPr>
            <p14:xfrm>
              <a:off x="2411095" y="4071620"/>
              <a:ext cx="80645" cy="889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9"/>
            </p:blipFill>
            <p:spPr>
              <a:xfrm>
                <a:off x="2411095" y="407162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1" name="墨迹 30"/>
              <p14:cNvContentPartPr/>
              <p14:nvPr/>
            </p14:nvContentPartPr>
            <p14:xfrm>
              <a:off x="2634615" y="4152265"/>
              <a:ext cx="142875" cy="5334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2"/>
            </p:blipFill>
            <p:spPr>
              <a:xfrm>
                <a:off x="2634615" y="4152265"/>
                <a:ext cx="14287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2" name="墨迹 31"/>
              <p14:cNvContentPartPr/>
              <p14:nvPr/>
            </p14:nvContentPartPr>
            <p14:xfrm>
              <a:off x="2964815" y="3973195"/>
              <a:ext cx="53975" cy="1879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4"/>
            </p:blipFill>
            <p:spPr>
              <a:xfrm>
                <a:off x="2964815" y="3973195"/>
                <a:ext cx="5397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3" name="墨迹 32"/>
              <p14:cNvContentPartPr/>
              <p14:nvPr/>
            </p14:nvContentPartPr>
            <p14:xfrm>
              <a:off x="3241675" y="4036060"/>
              <a:ext cx="71755" cy="889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6"/>
            </p:blipFill>
            <p:spPr>
              <a:xfrm>
                <a:off x="3241675" y="4036060"/>
                <a:ext cx="7175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4" name="墨迹 33"/>
              <p14:cNvContentPartPr/>
              <p14:nvPr/>
            </p14:nvContentPartPr>
            <p14:xfrm>
              <a:off x="3500755" y="4000500"/>
              <a:ext cx="62865" cy="1244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8"/>
            </p:blipFill>
            <p:spPr>
              <a:xfrm>
                <a:off x="3500755" y="4000500"/>
                <a:ext cx="6286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5" name="墨迹 34"/>
              <p14:cNvContentPartPr/>
              <p14:nvPr/>
            </p14:nvContentPartPr>
            <p14:xfrm>
              <a:off x="3715385" y="4009390"/>
              <a:ext cx="98425" cy="13398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70"/>
            </p:blipFill>
            <p:spPr>
              <a:xfrm>
                <a:off x="3715385" y="4009390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6" name="墨迹 35"/>
              <p14:cNvContentPartPr/>
              <p14:nvPr/>
            </p14:nvContentPartPr>
            <p14:xfrm>
              <a:off x="5734050" y="71120"/>
              <a:ext cx="2402840" cy="140208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2"/>
            </p:blipFill>
            <p:spPr>
              <a:xfrm>
                <a:off x="5734050" y="71120"/>
                <a:ext cx="2402840" cy="1402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7" name="墨迹 36"/>
              <p14:cNvContentPartPr/>
              <p14:nvPr/>
            </p14:nvContentPartPr>
            <p14:xfrm>
              <a:off x="5457190" y="3133725"/>
              <a:ext cx="3117215" cy="17145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4"/>
            </p:blipFill>
            <p:spPr>
              <a:xfrm>
                <a:off x="5457190" y="3133725"/>
                <a:ext cx="3117215" cy="171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8" name="墨迹 37"/>
              <p14:cNvContentPartPr/>
              <p14:nvPr/>
            </p14:nvContentPartPr>
            <p14:xfrm>
              <a:off x="3965575" y="5116195"/>
              <a:ext cx="53340" cy="1879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6"/>
            </p:blipFill>
            <p:spPr>
              <a:xfrm>
                <a:off x="3965575" y="5116195"/>
                <a:ext cx="5334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9" name="墨迹 38"/>
              <p14:cNvContentPartPr/>
              <p14:nvPr/>
            </p14:nvContentPartPr>
            <p14:xfrm>
              <a:off x="5832475" y="2928620"/>
              <a:ext cx="2009140" cy="17843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8"/>
            </p:blipFill>
            <p:spPr>
              <a:xfrm>
                <a:off x="5832475" y="2928620"/>
                <a:ext cx="2009140" cy="178435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8805" y="1452881"/>
            <a:ext cx="10622280" cy="5172075"/>
            <a:chOff x="6179819" y="881757"/>
            <a:chExt cx="5639138" cy="5604808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489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583" y="881757"/>
              <a:ext cx="5511374" cy="53777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-25146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、实验步骤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en-US" sz="2000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原理图输入：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用图形输入法完成逻辑电路输入；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en-US" sz="2000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引脚绑定：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将四位二进制数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3-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0绑定在四个开关上；将4位输出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3-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0绑定在四</a:t>
              </a:r>
            </a:p>
            <a:p>
              <a:pPr fontAlgn="auto">
                <a:lnSpc>
                  <a:spcPts val="2400"/>
                </a:lnSpc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个指示灯上；三个控制端LM、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DM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RM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均为高电位有效，绑定在相应开关上。完 </a:t>
              </a:r>
            </a:p>
            <a:p>
              <a:pPr fontAlgn="auto">
                <a:lnSpc>
                  <a:spcPts val="2400"/>
                </a:lnSpc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毕后下载。</a:t>
              </a: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en-US" sz="2000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功能测试：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设置输入开关为任意4位数，在LM、DM、RM的作用下分别观察指示</a:t>
              </a:r>
            </a:p>
            <a:p>
              <a:pPr fontAlgn="auto">
                <a:lnSpc>
                  <a:spcPts val="2400"/>
                </a:lnSpc>
                <a:spcBef>
                  <a:spcPts val="4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灯的显示，并分析其正确性。</a:t>
              </a: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en-US" sz="2000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生成元件符号。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pPr algn="l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5、扩展要求：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1）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扩展到16位，生成元件符号；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pPr algn="l" fontAlgn="auto">
                <a:lnSpc>
                  <a:spcPts val="2400"/>
                </a:lnSpc>
                <a:spcBef>
                  <a:spcPts val="8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）实现补码的算术移位（选做，模型机设计中也作为可选的扩展要求）。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                 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9431655" y="1946275"/>
              <a:ext cx="1778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9431655" y="19462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8270875" y="2321560"/>
              <a:ext cx="1778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8270875" y="232156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9440" y="1686561"/>
            <a:ext cx="10621645" cy="4680585"/>
            <a:chOff x="6180156" y="881757"/>
            <a:chExt cx="5638801" cy="5072196"/>
          </a:xfrm>
        </p:grpSpPr>
        <p:sp>
          <p:nvSpPr>
            <p:cNvPr id="42" name="矩形 41"/>
            <p:cNvSpPr/>
            <p:nvPr/>
          </p:nvSpPr>
          <p:spPr>
            <a:xfrm>
              <a:off x="6180156" y="996674"/>
              <a:ext cx="5638801" cy="4957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583" y="881757"/>
              <a:ext cx="5511374" cy="4721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、实验目的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1）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学习超前进位电路的设计方法；</a:t>
              </a:r>
              <a:endParaRPr lang="zh-CN" altLang="en-US" sz="2000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2）了解超前进位链的工作原理；</a:t>
              </a:r>
              <a:endParaRPr lang="zh-CN" altLang="en-US" sz="2000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3）为微程序控制的模型机综合设计奠定基础。</a:t>
              </a:r>
              <a:endParaRPr lang="zh-CN" altLang="en-US" sz="2000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4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</a:t>
              </a: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2、实验设备及器件</a:t>
              </a:r>
              <a:endParaRPr lang="zh-CN" altLang="en-US" sz="2400" b="1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1） PC机一台；2）JYS—X 实验系统一套； 3）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74181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74182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电路。</a:t>
              </a:r>
              <a:endParaRPr lang="zh-CN" altLang="en-US" sz="2400" dirty="0"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3、实验内容及要求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设计一个具备超前进位能力的数据宽度为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16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位的多功能ALU，</a:t>
              </a: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                          能实现多种算术和逻辑运算。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9440" y="1701165"/>
            <a:ext cx="10621645" cy="4855845"/>
            <a:chOff x="944" y="2679"/>
            <a:chExt cx="16727" cy="7647"/>
          </a:xfrm>
        </p:grpSpPr>
        <p:sp>
          <p:nvSpPr>
            <p:cNvPr id="42" name="矩形 41"/>
            <p:cNvSpPr/>
            <p:nvPr/>
          </p:nvSpPr>
          <p:spPr>
            <a:xfrm>
              <a:off x="944" y="2823"/>
              <a:ext cx="16727" cy="7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1322" y="2679"/>
              <a:ext cx="16349" cy="74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4、实验步骤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1）原理图输入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：采用图形输入法完成实验电路的原理图输入；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2）管脚定义：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将原理图中的输入输出定义在适当的管脚上；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3）原理图编译、适配和下载：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在QuartusⅡ环境中选择EP2C8Q208C8器件，进行原理图的编译和适配，无误后完成下载。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4）功能测试：</a:t>
              </a:r>
              <a:endParaRPr lang="zh-CN" altLang="en-US" sz="2000" dirty="0"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(1)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输入A=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00000000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1001010，B=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11111111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10010111，s3s2s1s0=1001时，测试其输出（</a:t>
              </a:r>
              <a:r>
                <a:rPr lang="zh-CN" altLang="en-US" sz="2000" dirty="0">
                  <a:solidFill>
                    <a:srgbClr val="FF0000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以库元件</a:t>
              </a:r>
              <a:r>
                <a:rPr lang="en-US" altLang="zh-CN" sz="2000" dirty="0">
                  <a:solidFill>
                    <a:srgbClr val="FF0000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74181</a:t>
              </a:r>
              <a:r>
                <a:rPr lang="zh-CN" altLang="en-US" sz="2000" dirty="0">
                  <a:solidFill>
                    <a:srgbClr val="FF0000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为例：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可做补码加法和异或运算，其中加法运算的Cn=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）。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(2)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将S3-S0引脚重新定义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(0110)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，进行减法（Cn=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）以及逻辑同或的的运算。</a:t>
              </a:r>
            </a:p>
            <a:p>
              <a:pPr marL="28575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5）生成元件符号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1027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 sz="8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28" name="Rectangle 5"/>
          <p:cNvSpPr/>
          <p:nvPr/>
        </p:nvSpPr>
        <p:spPr>
          <a:xfrm>
            <a:off x="609600" y="1066800"/>
            <a:ext cx="11582400" cy="28400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   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ALU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是运算部件的核心。而全加器是构成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ALU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的核心，因此，用硬件实现算逻运算功能需解决下面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3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个问题：</a:t>
            </a:r>
          </a:p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1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如何构成一位全加器？</a:t>
            </a:r>
          </a:p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2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如何实现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位并行加法器？</a:t>
            </a:r>
          </a:p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3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如何以全加器为核心，构造实现多种算逻运算的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ALU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？</a:t>
            </a:r>
          </a:p>
          <a:p>
            <a:pPr>
              <a:spcBef>
                <a:spcPct val="45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charset="-122"/>
              </a:rPr>
              <a:t>加法单元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</a:t>
            </a:r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8000" y="3200400"/>
            <a:ext cx="5827713" cy="29718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30" name="Text Box 7"/>
          <p:cNvSpPr txBox="1"/>
          <p:nvPr/>
        </p:nvSpPr>
        <p:spPr>
          <a:xfrm>
            <a:off x="914400" y="3962400"/>
            <a:ext cx="4894263" cy="9413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、半加和全加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半加：用异或逻辑实现；</a:t>
            </a:r>
          </a:p>
        </p:txBody>
      </p:sp>
      <p:sp>
        <p:nvSpPr>
          <p:cNvPr id="1031" name="Text Box 9"/>
          <p:cNvSpPr txBox="1"/>
          <p:nvPr/>
        </p:nvSpPr>
        <p:spPr>
          <a:xfrm>
            <a:off x="914400" y="5638800"/>
            <a:ext cx="4572000" cy="9413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全加：用两次半加实现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      一位全加。</a:t>
            </a:r>
          </a:p>
        </p:txBody>
      </p:sp>
      <p:sp>
        <p:nvSpPr>
          <p:cNvPr id="1032" name="Text Box 10"/>
          <p:cNvSpPr txBox="1"/>
          <p:nvPr/>
        </p:nvSpPr>
        <p:spPr>
          <a:xfrm>
            <a:off x="6502400" y="6324600"/>
            <a:ext cx="4267200" cy="3397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图例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一位全加器逻辑框图</a:t>
            </a:r>
          </a:p>
        </p:txBody>
      </p:sp>
      <p:sp>
        <p:nvSpPr>
          <p:cNvPr id="780290" name="Rectangle 2"/>
          <p:cNvSpPr>
            <a:spLocks noChangeArrowheads="1"/>
          </p:cNvSpPr>
          <p:nvPr/>
        </p:nvSpPr>
        <p:spPr bwMode="auto">
          <a:xfrm>
            <a:off x="527050" y="0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回顾：算术逻辑单元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ALU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0971" y="4962159"/>
            <a:ext cx="1600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052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 sz="8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53" name="Text Box 4"/>
          <p:cNvSpPr txBox="1">
            <a:spLocks noChangeAspect="1"/>
          </p:cNvSpPr>
          <p:nvPr/>
        </p:nvSpPr>
        <p:spPr>
          <a:xfrm>
            <a:off x="3155950" y="3962400"/>
            <a:ext cx="4856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charset="0"/>
              </a:rPr>
              <a:t>(a)                                    (b)</a:t>
            </a:r>
          </a:p>
        </p:txBody>
      </p:sp>
      <p:sp>
        <p:nvSpPr>
          <p:cNvPr id="2054" name="Text Box 112"/>
          <p:cNvSpPr txBox="1"/>
          <p:nvPr/>
        </p:nvSpPr>
        <p:spPr>
          <a:xfrm>
            <a:off x="3024188" y="4437063"/>
            <a:ext cx="5689600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图例</a:t>
            </a: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用异或逻辑构成的全加器</a:t>
            </a:r>
          </a:p>
        </p:txBody>
      </p:sp>
      <p:grpSp>
        <p:nvGrpSpPr>
          <p:cNvPr id="2061" name="Group 119"/>
          <p:cNvGrpSpPr/>
          <p:nvPr/>
        </p:nvGrpSpPr>
        <p:grpSpPr>
          <a:xfrm>
            <a:off x="1592263" y="1033463"/>
            <a:ext cx="11850687" cy="2909888"/>
            <a:chOff x="752" y="651"/>
            <a:chExt cx="5599" cy="1833"/>
          </a:xfrm>
        </p:grpSpPr>
        <p:sp>
          <p:nvSpPr>
            <p:cNvPr id="2062" name="Rectangle 7"/>
            <p:cNvSpPr>
              <a:spLocks noChangeAspect="1"/>
            </p:cNvSpPr>
            <p:nvPr/>
          </p:nvSpPr>
          <p:spPr>
            <a:xfrm>
              <a:off x="1685" y="1452"/>
              <a:ext cx="466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3" name="Rectangle 8"/>
            <p:cNvSpPr>
              <a:spLocks noChangeAspect="1"/>
            </p:cNvSpPr>
            <p:nvPr/>
          </p:nvSpPr>
          <p:spPr>
            <a:xfrm>
              <a:off x="2865" y="927"/>
              <a:ext cx="644" cy="329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4" name="Line 9"/>
            <p:cNvSpPr>
              <a:spLocks noChangeAspect="1"/>
            </p:cNvSpPr>
            <p:nvPr/>
          </p:nvSpPr>
          <p:spPr>
            <a:xfrm>
              <a:off x="2860" y="1090"/>
              <a:ext cx="657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5" name="Line 10"/>
            <p:cNvSpPr>
              <a:spLocks noChangeAspect="1"/>
            </p:cNvSpPr>
            <p:nvPr/>
          </p:nvSpPr>
          <p:spPr>
            <a:xfrm>
              <a:off x="3169" y="1090"/>
              <a:ext cx="1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6" name="Rectangle 11"/>
            <p:cNvSpPr>
              <a:spLocks noChangeAspect="1"/>
            </p:cNvSpPr>
            <p:nvPr/>
          </p:nvSpPr>
          <p:spPr>
            <a:xfrm>
              <a:off x="3137" y="933"/>
              <a:ext cx="61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+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67" name="Rectangle 12"/>
            <p:cNvSpPr>
              <a:spLocks noChangeAspect="1"/>
            </p:cNvSpPr>
            <p:nvPr/>
          </p:nvSpPr>
          <p:spPr>
            <a:xfrm>
              <a:off x="758" y="927"/>
              <a:ext cx="644" cy="329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8" name="Line 13"/>
            <p:cNvSpPr>
              <a:spLocks noChangeAspect="1"/>
            </p:cNvSpPr>
            <p:nvPr/>
          </p:nvSpPr>
          <p:spPr>
            <a:xfrm>
              <a:off x="752" y="1090"/>
              <a:ext cx="657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9" name="Line 14"/>
            <p:cNvSpPr>
              <a:spLocks noChangeAspect="1"/>
            </p:cNvSpPr>
            <p:nvPr/>
          </p:nvSpPr>
          <p:spPr>
            <a:xfrm>
              <a:off x="1075" y="1090"/>
              <a:ext cx="1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0" name="Rectangle 15"/>
            <p:cNvSpPr>
              <a:spLocks noChangeAspect="1"/>
            </p:cNvSpPr>
            <p:nvPr/>
          </p:nvSpPr>
          <p:spPr>
            <a:xfrm>
              <a:off x="1043" y="812"/>
              <a:ext cx="61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+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71" name="Rectangle 16"/>
            <p:cNvSpPr>
              <a:spLocks noChangeAspect="1"/>
            </p:cNvSpPr>
            <p:nvPr/>
          </p:nvSpPr>
          <p:spPr>
            <a:xfrm>
              <a:off x="1630" y="1011"/>
              <a:ext cx="353" cy="245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2" name="Rectangle 17"/>
            <p:cNvSpPr>
              <a:spLocks noChangeAspect="1"/>
            </p:cNvSpPr>
            <p:nvPr/>
          </p:nvSpPr>
          <p:spPr>
            <a:xfrm>
              <a:off x="2720" y="1690"/>
              <a:ext cx="644" cy="331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Line 18"/>
            <p:cNvSpPr>
              <a:spLocks noChangeAspect="1"/>
            </p:cNvSpPr>
            <p:nvPr/>
          </p:nvSpPr>
          <p:spPr>
            <a:xfrm>
              <a:off x="2714" y="1855"/>
              <a:ext cx="657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4" name="Line 19"/>
            <p:cNvSpPr>
              <a:spLocks noChangeAspect="1"/>
            </p:cNvSpPr>
            <p:nvPr/>
          </p:nvSpPr>
          <p:spPr>
            <a:xfrm>
              <a:off x="3031" y="1855"/>
              <a:ext cx="0" cy="17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5" name="Rectangle 20"/>
            <p:cNvSpPr>
              <a:spLocks noChangeAspect="1"/>
            </p:cNvSpPr>
            <p:nvPr/>
          </p:nvSpPr>
          <p:spPr>
            <a:xfrm>
              <a:off x="3007" y="1701"/>
              <a:ext cx="61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+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76" name="Rectangle 21"/>
            <p:cNvSpPr>
              <a:spLocks noChangeAspect="1"/>
            </p:cNvSpPr>
            <p:nvPr/>
          </p:nvSpPr>
          <p:spPr>
            <a:xfrm>
              <a:off x="2211" y="1011"/>
              <a:ext cx="354" cy="245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7" name="Rectangle 22"/>
            <p:cNvSpPr>
              <a:spLocks noChangeAspect="1"/>
            </p:cNvSpPr>
            <p:nvPr/>
          </p:nvSpPr>
          <p:spPr>
            <a:xfrm>
              <a:off x="3737" y="1011"/>
              <a:ext cx="353" cy="245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8" name="Rectangle 23"/>
            <p:cNvSpPr>
              <a:spLocks noChangeAspect="1"/>
            </p:cNvSpPr>
            <p:nvPr/>
          </p:nvSpPr>
          <p:spPr>
            <a:xfrm>
              <a:off x="4319" y="1011"/>
              <a:ext cx="353" cy="245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9" name="Rectangle 24"/>
            <p:cNvSpPr>
              <a:spLocks noChangeAspect="1"/>
            </p:cNvSpPr>
            <p:nvPr/>
          </p:nvSpPr>
          <p:spPr>
            <a:xfrm>
              <a:off x="2992" y="1566"/>
              <a:ext cx="55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o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80" name="Line 25"/>
            <p:cNvSpPr>
              <a:spLocks noChangeAspect="1"/>
            </p:cNvSpPr>
            <p:nvPr/>
          </p:nvSpPr>
          <p:spPr>
            <a:xfrm flipV="1">
              <a:off x="1083" y="754"/>
              <a:ext cx="0" cy="170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1" name="Freeform 26"/>
            <p:cNvSpPr>
              <a:spLocks noChangeAspect="1"/>
            </p:cNvSpPr>
            <p:nvPr/>
          </p:nvSpPr>
          <p:spPr>
            <a:xfrm>
              <a:off x="1044" y="666"/>
              <a:ext cx="78" cy="106"/>
            </a:xfrm>
            <a:custGeom>
              <a:avLst/>
              <a:gdLst>
                <a:gd name="txL" fmla="*/ 0 w 97"/>
                <a:gd name="txT" fmla="*/ 0 h 131"/>
                <a:gd name="txR" fmla="*/ 97 w 97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7" h="131">
                  <a:moveTo>
                    <a:pt x="97" y="131"/>
                  </a:moveTo>
                  <a:lnTo>
                    <a:pt x="49" y="112"/>
                  </a:lnTo>
                  <a:lnTo>
                    <a:pt x="0" y="131"/>
                  </a:lnTo>
                  <a:lnTo>
                    <a:pt x="49" y="0"/>
                  </a:lnTo>
                  <a:lnTo>
                    <a:pt x="97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27"/>
            <p:cNvSpPr>
              <a:spLocks noChangeAspect="1"/>
            </p:cNvSpPr>
            <p:nvPr/>
          </p:nvSpPr>
          <p:spPr>
            <a:xfrm flipV="1">
              <a:off x="2377" y="830"/>
              <a:ext cx="1" cy="17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3" name="Freeform 28"/>
            <p:cNvSpPr>
              <a:spLocks noChangeAspect="1"/>
            </p:cNvSpPr>
            <p:nvPr/>
          </p:nvSpPr>
          <p:spPr>
            <a:xfrm>
              <a:off x="2338" y="751"/>
              <a:ext cx="79" cy="106"/>
            </a:xfrm>
            <a:custGeom>
              <a:avLst/>
              <a:gdLst>
                <a:gd name="txL" fmla="*/ 0 w 97"/>
                <a:gd name="txT" fmla="*/ 0 h 131"/>
                <a:gd name="txR" fmla="*/ 97 w 97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7" h="131">
                  <a:moveTo>
                    <a:pt x="97" y="131"/>
                  </a:moveTo>
                  <a:lnTo>
                    <a:pt x="48" y="111"/>
                  </a:lnTo>
                  <a:lnTo>
                    <a:pt x="0" y="131"/>
                  </a:lnTo>
                  <a:lnTo>
                    <a:pt x="48" y="0"/>
                  </a:lnTo>
                  <a:lnTo>
                    <a:pt x="97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Line 29"/>
            <p:cNvSpPr>
              <a:spLocks noChangeAspect="1"/>
            </p:cNvSpPr>
            <p:nvPr/>
          </p:nvSpPr>
          <p:spPr>
            <a:xfrm flipV="1">
              <a:off x="3176" y="745"/>
              <a:ext cx="1" cy="17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5" name="Freeform 30"/>
            <p:cNvSpPr>
              <a:spLocks noChangeAspect="1"/>
            </p:cNvSpPr>
            <p:nvPr/>
          </p:nvSpPr>
          <p:spPr>
            <a:xfrm>
              <a:off x="3137" y="666"/>
              <a:ext cx="79" cy="106"/>
            </a:xfrm>
            <a:custGeom>
              <a:avLst/>
              <a:gdLst>
                <a:gd name="txL" fmla="*/ 0 w 98"/>
                <a:gd name="txT" fmla="*/ 0 h 131"/>
                <a:gd name="txR" fmla="*/ 98 w 98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8" h="131">
                  <a:moveTo>
                    <a:pt x="98" y="131"/>
                  </a:moveTo>
                  <a:lnTo>
                    <a:pt x="49" y="112"/>
                  </a:lnTo>
                  <a:lnTo>
                    <a:pt x="0" y="131"/>
                  </a:lnTo>
                  <a:lnTo>
                    <a:pt x="49" y="0"/>
                  </a:lnTo>
                  <a:lnTo>
                    <a:pt x="98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Line 31"/>
            <p:cNvSpPr>
              <a:spLocks noChangeAspect="1"/>
            </p:cNvSpPr>
            <p:nvPr/>
          </p:nvSpPr>
          <p:spPr>
            <a:xfrm flipV="1">
              <a:off x="4485" y="830"/>
              <a:ext cx="0" cy="17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7" name="Freeform 32"/>
            <p:cNvSpPr>
              <a:spLocks noChangeAspect="1"/>
            </p:cNvSpPr>
            <p:nvPr/>
          </p:nvSpPr>
          <p:spPr>
            <a:xfrm>
              <a:off x="4445" y="751"/>
              <a:ext cx="79" cy="106"/>
            </a:xfrm>
            <a:custGeom>
              <a:avLst/>
              <a:gdLst>
                <a:gd name="txL" fmla="*/ 0 w 97"/>
                <a:gd name="txT" fmla="*/ 0 h 131"/>
                <a:gd name="txR" fmla="*/ 97 w 97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7" h="131">
                  <a:moveTo>
                    <a:pt x="97" y="131"/>
                  </a:moveTo>
                  <a:lnTo>
                    <a:pt x="49" y="111"/>
                  </a:lnTo>
                  <a:lnTo>
                    <a:pt x="0" y="131"/>
                  </a:lnTo>
                  <a:lnTo>
                    <a:pt x="49" y="0"/>
                  </a:lnTo>
                  <a:lnTo>
                    <a:pt x="97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Line 33"/>
            <p:cNvSpPr>
              <a:spLocks noChangeAspect="1"/>
            </p:cNvSpPr>
            <p:nvPr/>
          </p:nvSpPr>
          <p:spPr>
            <a:xfrm>
              <a:off x="2496" y="1260"/>
              <a:ext cx="1" cy="42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9" name="Line 34"/>
            <p:cNvSpPr>
              <a:spLocks noChangeAspect="1"/>
            </p:cNvSpPr>
            <p:nvPr/>
          </p:nvSpPr>
          <p:spPr>
            <a:xfrm>
              <a:off x="2278" y="1260"/>
              <a:ext cx="1" cy="8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0" name="Line 35"/>
            <p:cNvSpPr>
              <a:spLocks noChangeAspect="1"/>
            </p:cNvSpPr>
            <p:nvPr/>
          </p:nvSpPr>
          <p:spPr>
            <a:xfrm flipH="1">
              <a:off x="2132" y="1345"/>
              <a:ext cx="149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1" name="Line 36"/>
            <p:cNvSpPr>
              <a:spLocks noChangeAspect="1"/>
            </p:cNvSpPr>
            <p:nvPr/>
          </p:nvSpPr>
          <p:spPr>
            <a:xfrm flipV="1">
              <a:off x="2132" y="836"/>
              <a:ext cx="1" cy="51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2" name="Line 37"/>
            <p:cNvSpPr>
              <a:spLocks noChangeAspect="1"/>
            </p:cNvSpPr>
            <p:nvPr/>
          </p:nvSpPr>
          <p:spPr>
            <a:xfrm flipH="1">
              <a:off x="1552" y="836"/>
              <a:ext cx="584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3" name="Line 38"/>
            <p:cNvSpPr>
              <a:spLocks noChangeAspect="1"/>
            </p:cNvSpPr>
            <p:nvPr/>
          </p:nvSpPr>
          <p:spPr>
            <a:xfrm>
              <a:off x="1552" y="836"/>
              <a:ext cx="0" cy="59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4" name="Line 39"/>
            <p:cNvSpPr>
              <a:spLocks noChangeAspect="1"/>
            </p:cNvSpPr>
            <p:nvPr/>
          </p:nvSpPr>
          <p:spPr>
            <a:xfrm flipH="1">
              <a:off x="1334" y="1430"/>
              <a:ext cx="221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5" name="Line 40"/>
            <p:cNvSpPr>
              <a:spLocks noChangeAspect="1"/>
            </p:cNvSpPr>
            <p:nvPr/>
          </p:nvSpPr>
          <p:spPr>
            <a:xfrm flipV="1">
              <a:off x="1334" y="1260"/>
              <a:ext cx="0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6" name="Line 41"/>
            <p:cNvSpPr>
              <a:spLocks noChangeAspect="1"/>
            </p:cNvSpPr>
            <p:nvPr/>
          </p:nvSpPr>
          <p:spPr>
            <a:xfrm flipV="1">
              <a:off x="1842" y="845"/>
              <a:ext cx="0" cy="16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7" name="Line 42"/>
            <p:cNvSpPr>
              <a:spLocks noChangeAspect="1"/>
            </p:cNvSpPr>
            <p:nvPr/>
          </p:nvSpPr>
          <p:spPr>
            <a:xfrm flipH="1">
              <a:off x="1188" y="1515"/>
              <a:ext cx="1311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8" name="Line 43"/>
            <p:cNvSpPr>
              <a:spLocks noChangeAspect="1"/>
            </p:cNvSpPr>
            <p:nvPr/>
          </p:nvSpPr>
          <p:spPr>
            <a:xfrm flipV="1">
              <a:off x="1188" y="1260"/>
              <a:ext cx="1" cy="25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" name="Line 44"/>
            <p:cNvSpPr>
              <a:spLocks noChangeAspect="1"/>
            </p:cNvSpPr>
            <p:nvPr/>
          </p:nvSpPr>
          <p:spPr>
            <a:xfrm>
              <a:off x="1914" y="1260"/>
              <a:ext cx="1" cy="59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0" name="Line 45"/>
            <p:cNvSpPr>
              <a:spLocks noChangeAspect="1"/>
            </p:cNvSpPr>
            <p:nvPr/>
          </p:nvSpPr>
          <p:spPr>
            <a:xfrm>
              <a:off x="1697" y="1260"/>
              <a:ext cx="0" cy="59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1" name="Line 46"/>
            <p:cNvSpPr>
              <a:spLocks noChangeAspect="1"/>
            </p:cNvSpPr>
            <p:nvPr/>
          </p:nvSpPr>
          <p:spPr>
            <a:xfrm flipH="1">
              <a:off x="970" y="1600"/>
              <a:ext cx="730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2" name="Line 47"/>
            <p:cNvSpPr>
              <a:spLocks noChangeAspect="1"/>
            </p:cNvSpPr>
            <p:nvPr/>
          </p:nvSpPr>
          <p:spPr>
            <a:xfrm flipV="1">
              <a:off x="970" y="1260"/>
              <a:ext cx="1" cy="34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3" name="Line 48"/>
            <p:cNvSpPr>
              <a:spLocks noChangeAspect="1"/>
            </p:cNvSpPr>
            <p:nvPr/>
          </p:nvSpPr>
          <p:spPr>
            <a:xfrm flipH="1">
              <a:off x="825" y="1685"/>
              <a:ext cx="1093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4" name="Line 49"/>
            <p:cNvSpPr>
              <a:spLocks noChangeAspect="1"/>
            </p:cNvSpPr>
            <p:nvPr/>
          </p:nvSpPr>
          <p:spPr>
            <a:xfrm flipV="1">
              <a:off x="825" y="1260"/>
              <a:ext cx="1" cy="42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5" name="Line 50"/>
            <p:cNvSpPr>
              <a:spLocks noChangeAspect="1"/>
            </p:cNvSpPr>
            <p:nvPr/>
          </p:nvSpPr>
          <p:spPr>
            <a:xfrm>
              <a:off x="3804" y="1260"/>
              <a:ext cx="1" cy="102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6" name="Line 51"/>
            <p:cNvSpPr>
              <a:spLocks noChangeAspect="1"/>
            </p:cNvSpPr>
            <p:nvPr/>
          </p:nvSpPr>
          <p:spPr>
            <a:xfrm>
              <a:off x="4022" y="1260"/>
              <a:ext cx="1" cy="102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7" name="Line 52"/>
            <p:cNvSpPr>
              <a:spLocks noChangeAspect="1"/>
            </p:cNvSpPr>
            <p:nvPr/>
          </p:nvSpPr>
          <p:spPr>
            <a:xfrm>
              <a:off x="4604" y="1260"/>
              <a:ext cx="1" cy="102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8" name="Line 53"/>
            <p:cNvSpPr>
              <a:spLocks noChangeAspect="1"/>
            </p:cNvSpPr>
            <p:nvPr/>
          </p:nvSpPr>
          <p:spPr>
            <a:xfrm flipH="1">
              <a:off x="4240" y="1345"/>
              <a:ext cx="148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9" name="Line 54"/>
            <p:cNvSpPr>
              <a:spLocks noChangeAspect="1"/>
            </p:cNvSpPr>
            <p:nvPr/>
          </p:nvSpPr>
          <p:spPr>
            <a:xfrm>
              <a:off x="4385" y="1260"/>
              <a:ext cx="1" cy="8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0" name="Line 55"/>
            <p:cNvSpPr>
              <a:spLocks noChangeAspect="1"/>
            </p:cNvSpPr>
            <p:nvPr/>
          </p:nvSpPr>
          <p:spPr>
            <a:xfrm flipV="1">
              <a:off x="4240" y="836"/>
              <a:ext cx="1" cy="51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1" name="Line 56"/>
            <p:cNvSpPr>
              <a:spLocks noChangeAspect="1"/>
            </p:cNvSpPr>
            <p:nvPr/>
          </p:nvSpPr>
          <p:spPr>
            <a:xfrm flipH="1">
              <a:off x="3658" y="836"/>
              <a:ext cx="585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2" name="Line 57"/>
            <p:cNvSpPr>
              <a:spLocks noChangeAspect="1"/>
            </p:cNvSpPr>
            <p:nvPr/>
          </p:nvSpPr>
          <p:spPr>
            <a:xfrm flipV="1">
              <a:off x="3949" y="836"/>
              <a:ext cx="1" cy="17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3" name="Line 58"/>
            <p:cNvSpPr>
              <a:spLocks noChangeAspect="1"/>
            </p:cNvSpPr>
            <p:nvPr/>
          </p:nvSpPr>
          <p:spPr>
            <a:xfrm>
              <a:off x="3658" y="836"/>
              <a:ext cx="1" cy="59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4" name="Line 59"/>
            <p:cNvSpPr>
              <a:spLocks noChangeAspect="1"/>
            </p:cNvSpPr>
            <p:nvPr/>
          </p:nvSpPr>
          <p:spPr>
            <a:xfrm flipH="1">
              <a:off x="3441" y="1430"/>
              <a:ext cx="221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5" name="Line 60"/>
            <p:cNvSpPr>
              <a:spLocks noChangeAspect="1"/>
            </p:cNvSpPr>
            <p:nvPr/>
          </p:nvSpPr>
          <p:spPr>
            <a:xfrm flipV="1">
              <a:off x="3441" y="1260"/>
              <a:ext cx="0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6" name="Line 61"/>
            <p:cNvSpPr>
              <a:spLocks noChangeAspect="1"/>
            </p:cNvSpPr>
            <p:nvPr/>
          </p:nvSpPr>
          <p:spPr>
            <a:xfrm flipH="1" flipV="1">
              <a:off x="3025" y="1260"/>
              <a:ext cx="2" cy="387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7" name="Line 62"/>
            <p:cNvSpPr>
              <a:spLocks noChangeAspect="1"/>
            </p:cNvSpPr>
            <p:nvPr/>
          </p:nvSpPr>
          <p:spPr>
            <a:xfrm flipH="1">
              <a:off x="3296" y="1515"/>
              <a:ext cx="1310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8" name="Line 63"/>
            <p:cNvSpPr>
              <a:spLocks noChangeAspect="1"/>
            </p:cNvSpPr>
            <p:nvPr/>
          </p:nvSpPr>
          <p:spPr>
            <a:xfrm flipV="1">
              <a:off x="3296" y="1260"/>
              <a:ext cx="0" cy="25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9" name="Line 64"/>
            <p:cNvSpPr>
              <a:spLocks noChangeAspect="1"/>
            </p:cNvSpPr>
            <p:nvPr/>
          </p:nvSpPr>
          <p:spPr>
            <a:xfrm>
              <a:off x="3223" y="2024"/>
              <a:ext cx="0" cy="8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0" name="Line 65"/>
            <p:cNvSpPr>
              <a:spLocks noChangeAspect="1"/>
            </p:cNvSpPr>
            <p:nvPr/>
          </p:nvSpPr>
          <p:spPr>
            <a:xfrm>
              <a:off x="3223" y="2109"/>
              <a:ext cx="584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1" name="Line 66"/>
            <p:cNvSpPr>
              <a:spLocks noChangeAspect="1"/>
            </p:cNvSpPr>
            <p:nvPr/>
          </p:nvSpPr>
          <p:spPr>
            <a:xfrm>
              <a:off x="2860" y="2024"/>
              <a:ext cx="1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2" name="Line 67"/>
            <p:cNvSpPr>
              <a:spLocks noChangeAspect="1"/>
            </p:cNvSpPr>
            <p:nvPr/>
          </p:nvSpPr>
          <p:spPr>
            <a:xfrm>
              <a:off x="2860" y="2194"/>
              <a:ext cx="1165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3" name="Rectangle 68"/>
            <p:cNvSpPr>
              <a:spLocks noChangeAspect="1"/>
            </p:cNvSpPr>
            <p:nvPr/>
          </p:nvSpPr>
          <p:spPr>
            <a:xfrm>
              <a:off x="900" y="651"/>
              <a:ext cx="137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C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4" name="Rectangle 69"/>
            <p:cNvSpPr>
              <a:spLocks noChangeAspect="1"/>
            </p:cNvSpPr>
            <p:nvPr/>
          </p:nvSpPr>
          <p:spPr>
            <a:xfrm>
              <a:off x="1002" y="815"/>
              <a:ext cx="18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5" name="Rectangle 70"/>
            <p:cNvSpPr>
              <a:spLocks noChangeAspect="1"/>
            </p:cNvSpPr>
            <p:nvPr/>
          </p:nvSpPr>
          <p:spPr>
            <a:xfrm>
              <a:off x="2987" y="655"/>
              <a:ext cx="163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C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6" name="Rectangle 71"/>
            <p:cNvSpPr>
              <a:spLocks noChangeAspect="1"/>
            </p:cNvSpPr>
            <p:nvPr/>
          </p:nvSpPr>
          <p:spPr>
            <a:xfrm>
              <a:off x="3096" y="842"/>
              <a:ext cx="71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7" name="Rectangle 72"/>
            <p:cNvSpPr>
              <a:spLocks noChangeAspect="1"/>
            </p:cNvSpPr>
            <p:nvPr/>
          </p:nvSpPr>
          <p:spPr>
            <a:xfrm>
              <a:off x="1576" y="1921"/>
              <a:ext cx="88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8" name="Rectangle 73"/>
            <p:cNvSpPr>
              <a:spLocks noChangeAspect="1"/>
            </p:cNvSpPr>
            <p:nvPr/>
          </p:nvSpPr>
          <p:spPr>
            <a:xfrm>
              <a:off x="1693" y="1988"/>
              <a:ext cx="18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9" name="Rectangle 74"/>
            <p:cNvSpPr>
              <a:spLocks noChangeAspect="1"/>
            </p:cNvSpPr>
            <p:nvPr/>
          </p:nvSpPr>
          <p:spPr>
            <a:xfrm>
              <a:off x="1867" y="1929"/>
              <a:ext cx="8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30" name="Rectangle 75"/>
            <p:cNvSpPr>
              <a:spLocks noChangeAspect="1"/>
            </p:cNvSpPr>
            <p:nvPr/>
          </p:nvSpPr>
          <p:spPr>
            <a:xfrm>
              <a:off x="1980" y="1988"/>
              <a:ext cx="18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31" name="Rectangle 76"/>
            <p:cNvSpPr>
              <a:spLocks noChangeAspect="1"/>
            </p:cNvSpPr>
            <p:nvPr/>
          </p:nvSpPr>
          <p:spPr>
            <a:xfrm>
              <a:off x="2383" y="1664"/>
              <a:ext cx="8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32" name="Rectangle 77"/>
            <p:cNvSpPr>
              <a:spLocks noChangeAspect="1"/>
            </p:cNvSpPr>
            <p:nvPr/>
          </p:nvSpPr>
          <p:spPr>
            <a:xfrm>
              <a:off x="2502" y="1738"/>
              <a:ext cx="73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i-1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grpSp>
          <p:nvGrpSpPr>
            <p:cNvPr id="2133" name="Group 78"/>
            <p:cNvGrpSpPr>
              <a:grpSpLocks noChangeAspect="1"/>
            </p:cNvGrpSpPr>
            <p:nvPr/>
          </p:nvGrpSpPr>
          <p:grpSpPr>
            <a:xfrm>
              <a:off x="3685" y="2276"/>
              <a:ext cx="127" cy="208"/>
              <a:chOff x="4049" y="2646"/>
              <a:chExt cx="101" cy="257"/>
            </a:xfrm>
          </p:grpSpPr>
          <p:sp>
            <p:nvSpPr>
              <p:cNvPr id="2164" name="Line 79"/>
              <p:cNvSpPr>
                <a:spLocks noChangeAspect="1"/>
              </p:cNvSpPr>
              <p:nvPr/>
            </p:nvSpPr>
            <p:spPr>
              <a:xfrm>
                <a:off x="4052" y="2653"/>
                <a:ext cx="88" cy="1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65" name="Rectangle 80"/>
              <p:cNvSpPr>
                <a:spLocks noChangeAspect="1"/>
              </p:cNvSpPr>
              <p:nvPr/>
            </p:nvSpPr>
            <p:spPr>
              <a:xfrm>
                <a:off x="4049" y="2646"/>
                <a:ext cx="6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A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166" name="Rectangle 81"/>
              <p:cNvSpPr>
                <a:spLocks noChangeAspect="1"/>
              </p:cNvSpPr>
              <p:nvPr/>
            </p:nvSpPr>
            <p:spPr>
              <a:xfrm>
                <a:off x="4132" y="2747"/>
                <a:ext cx="18" cy="1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i="1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i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134" name="Group 82"/>
            <p:cNvGrpSpPr>
              <a:grpSpLocks noChangeAspect="1"/>
            </p:cNvGrpSpPr>
            <p:nvPr/>
          </p:nvGrpSpPr>
          <p:grpSpPr>
            <a:xfrm>
              <a:off x="4098" y="2191"/>
              <a:ext cx="126" cy="208"/>
              <a:chOff x="4579" y="2541"/>
              <a:chExt cx="104" cy="257"/>
            </a:xfrm>
          </p:grpSpPr>
          <p:sp>
            <p:nvSpPr>
              <p:cNvPr id="2161" name="Line 83"/>
              <p:cNvSpPr>
                <a:spLocks noChangeAspect="1"/>
              </p:cNvSpPr>
              <p:nvPr/>
            </p:nvSpPr>
            <p:spPr>
              <a:xfrm>
                <a:off x="4588" y="2548"/>
                <a:ext cx="86" cy="1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62" name="Rectangle 84"/>
              <p:cNvSpPr>
                <a:spLocks noChangeAspect="1"/>
              </p:cNvSpPr>
              <p:nvPr/>
            </p:nvSpPr>
            <p:spPr>
              <a:xfrm>
                <a:off x="4579" y="2541"/>
                <a:ext cx="65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B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163" name="Rectangle 85"/>
              <p:cNvSpPr>
                <a:spLocks noChangeAspect="1"/>
              </p:cNvSpPr>
              <p:nvPr/>
            </p:nvSpPr>
            <p:spPr>
              <a:xfrm>
                <a:off x="4665" y="2642"/>
                <a:ext cx="18" cy="1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i="1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i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charset="0"/>
                </a:endParaRPr>
              </a:p>
            </p:txBody>
          </p:sp>
        </p:grpSp>
        <p:sp>
          <p:nvSpPr>
            <p:cNvPr id="2135" name="Rectangle 86"/>
            <p:cNvSpPr>
              <a:spLocks noChangeAspect="1"/>
            </p:cNvSpPr>
            <p:nvPr/>
          </p:nvSpPr>
          <p:spPr>
            <a:xfrm>
              <a:off x="4498" y="2262"/>
              <a:ext cx="8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36" name="Rectangle 87"/>
            <p:cNvSpPr>
              <a:spLocks noChangeAspect="1"/>
            </p:cNvSpPr>
            <p:nvPr/>
          </p:nvSpPr>
          <p:spPr>
            <a:xfrm>
              <a:off x="4604" y="2326"/>
              <a:ext cx="73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i-1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grpSp>
          <p:nvGrpSpPr>
            <p:cNvPr id="2137" name="Group 88"/>
            <p:cNvGrpSpPr>
              <a:grpSpLocks noChangeAspect="1"/>
            </p:cNvGrpSpPr>
            <p:nvPr/>
          </p:nvGrpSpPr>
          <p:grpSpPr>
            <a:xfrm>
              <a:off x="4420" y="1070"/>
              <a:ext cx="117" cy="117"/>
              <a:chOff x="480" y="3744"/>
              <a:chExt cx="144" cy="144"/>
            </a:xfrm>
          </p:grpSpPr>
          <p:sp>
            <p:nvSpPr>
              <p:cNvPr id="2158" name="Oval 89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9" name="Line 90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60" name="Line 91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138" name="Group 92"/>
            <p:cNvGrpSpPr>
              <a:grpSpLocks noChangeAspect="1"/>
            </p:cNvGrpSpPr>
            <p:nvPr/>
          </p:nvGrpSpPr>
          <p:grpSpPr>
            <a:xfrm>
              <a:off x="1737" y="1070"/>
              <a:ext cx="117" cy="117"/>
              <a:chOff x="480" y="3744"/>
              <a:chExt cx="144" cy="144"/>
            </a:xfrm>
          </p:grpSpPr>
          <p:sp>
            <p:nvSpPr>
              <p:cNvPr id="2155" name="Oval 93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6" name="Line 94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57" name="Line 95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139" name="Group 96"/>
            <p:cNvGrpSpPr>
              <a:grpSpLocks noChangeAspect="1"/>
            </p:cNvGrpSpPr>
            <p:nvPr/>
          </p:nvGrpSpPr>
          <p:grpSpPr>
            <a:xfrm>
              <a:off x="2320" y="1070"/>
              <a:ext cx="117" cy="117"/>
              <a:chOff x="480" y="3744"/>
              <a:chExt cx="144" cy="144"/>
            </a:xfrm>
          </p:grpSpPr>
          <p:sp>
            <p:nvSpPr>
              <p:cNvPr id="2152" name="Oval 97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3" name="Line 98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54" name="Line 99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140" name="Group 100"/>
            <p:cNvGrpSpPr>
              <a:grpSpLocks noChangeAspect="1"/>
            </p:cNvGrpSpPr>
            <p:nvPr/>
          </p:nvGrpSpPr>
          <p:grpSpPr>
            <a:xfrm>
              <a:off x="3863" y="1070"/>
              <a:ext cx="116" cy="117"/>
              <a:chOff x="480" y="3744"/>
              <a:chExt cx="144" cy="144"/>
            </a:xfrm>
          </p:grpSpPr>
          <p:sp>
            <p:nvSpPr>
              <p:cNvPr id="2149" name="Oval 101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0" name="Line 102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51" name="Line 103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141" name="Text Box 104"/>
            <p:cNvSpPr txBox="1">
              <a:spLocks noChangeAspect="1"/>
            </p:cNvSpPr>
            <p:nvPr/>
          </p:nvSpPr>
          <p:spPr>
            <a:xfrm>
              <a:off x="2366" y="655"/>
              <a:ext cx="28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r>
                <a:rPr lang="en-US" altLang="zh-CN" baseline="-25000" dirty="0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baseline="-25000" dirty="0">
                <a:latin typeface="Times New Roman" panose="02020603050405020304" charset="0"/>
              </a:endParaRPr>
            </a:p>
          </p:txBody>
        </p:sp>
        <p:sp>
          <p:nvSpPr>
            <p:cNvPr id="2142" name="Text Box 105"/>
            <p:cNvSpPr txBox="1">
              <a:spLocks noChangeAspect="1"/>
            </p:cNvSpPr>
            <p:nvPr/>
          </p:nvSpPr>
          <p:spPr>
            <a:xfrm>
              <a:off x="4485" y="675"/>
              <a:ext cx="30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aseline="-25000" dirty="0"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r>
                <a:rPr lang="en-US" altLang="zh-CN" baseline="-25000" dirty="0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baseline="-25000" dirty="0">
                <a:latin typeface="Times New Roman" panose="02020603050405020304" charset="0"/>
              </a:endParaRPr>
            </a:p>
          </p:txBody>
        </p:sp>
        <p:sp>
          <p:nvSpPr>
            <p:cNvPr id="2143" name="Text Box 106"/>
            <p:cNvSpPr txBox="1">
              <a:spLocks noChangeAspect="1"/>
            </p:cNvSpPr>
            <p:nvPr/>
          </p:nvSpPr>
          <p:spPr>
            <a:xfrm>
              <a:off x="1817" y="1490"/>
              <a:ext cx="2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4" name="Text Box 107"/>
            <p:cNvSpPr txBox="1">
              <a:spLocks noChangeAspect="1"/>
            </p:cNvSpPr>
            <p:nvPr/>
          </p:nvSpPr>
          <p:spPr>
            <a:xfrm>
              <a:off x="1596" y="1412"/>
              <a:ext cx="20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5" name="Text Box 108"/>
            <p:cNvSpPr txBox="1">
              <a:spLocks noChangeAspect="1"/>
            </p:cNvSpPr>
            <p:nvPr/>
          </p:nvSpPr>
          <p:spPr>
            <a:xfrm>
              <a:off x="2403" y="1323"/>
              <a:ext cx="2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6" name="Text Box 109"/>
            <p:cNvSpPr txBox="1">
              <a:spLocks noChangeAspect="1"/>
            </p:cNvSpPr>
            <p:nvPr/>
          </p:nvSpPr>
          <p:spPr>
            <a:xfrm>
              <a:off x="3710" y="1918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7" name="Text Box 110"/>
            <p:cNvSpPr txBox="1">
              <a:spLocks noChangeAspect="1"/>
            </p:cNvSpPr>
            <p:nvPr/>
          </p:nvSpPr>
          <p:spPr>
            <a:xfrm>
              <a:off x="3917" y="2020"/>
              <a:ext cx="20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8" name="Text Box 111"/>
            <p:cNvSpPr txBox="1">
              <a:spLocks noChangeAspect="1"/>
            </p:cNvSpPr>
            <p:nvPr/>
          </p:nvSpPr>
          <p:spPr>
            <a:xfrm>
              <a:off x="4509" y="1328"/>
              <a:ext cx="20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</p:grpSp>
      <p:sp>
        <p:nvSpPr>
          <p:cNvPr id="2056" name="Text Box 115"/>
          <p:cNvSpPr txBox="1"/>
          <p:nvPr/>
        </p:nvSpPr>
        <p:spPr>
          <a:xfrm>
            <a:off x="1117600" y="4876800"/>
            <a:ext cx="9652000" cy="4206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 全加器的输入与输出之间的逻辑关系表达式为：</a:t>
            </a:r>
          </a:p>
        </p:txBody>
      </p:sp>
      <p:sp>
        <p:nvSpPr>
          <p:cNvPr id="2057" name="Text Box 116"/>
          <p:cNvSpPr txBox="1"/>
          <p:nvPr/>
        </p:nvSpPr>
        <p:spPr>
          <a:xfrm>
            <a:off x="2116138" y="5435600"/>
            <a:ext cx="2347912" cy="4206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本 位 和：</a:t>
            </a:r>
          </a:p>
        </p:txBody>
      </p:sp>
      <p:sp>
        <p:nvSpPr>
          <p:cNvPr id="2058" name="Text Box 117"/>
          <p:cNvSpPr txBox="1"/>
          <p:nvPr/>
        </p:nvSpPr>
        <p:spPr>
          <a:xfrm>
            <a:off x="2139950" y="5943600"/>
            <a:ext cx="2303463" cy="4206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本位进位：</a:t>
            </a:r>
          </a:p>
        </p:txBody>
      </p:sp>
      <p:sp>
        <p:nvSpPr>
          <p:cNvPr id="780290" name="Rectangle 2"/>
          <p:cNvSpPr>
            <a:spLocks noChangeArrowheads="1"/>
          </p:cNvSpPr>
          <p:nvPr/>
        </p:nvSpPr>
        <p:spPr bwMode="auto">
          <a:xfrm>
            <a:off x="527050" y="0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算术逻辑单元</a:t>
            </a:r>
          </a:p>
        </p:txBody>
      </p:sp>
      <p:sp>
        <p:nvSpPr>
          <p:cNvPr id="2060" name="矩形 10"/>
          <p:cNvSpPr/>
          <p:nvPr/>
        </p:nvSpPr>
        <p:spPr>
          <a:xfrm>
            <a:off x="1103313" y="981075"/>
            <a:ext cx="4511675" cy="273526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0946" y="5467350"/>
            <a:ext cx="3000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0482" name="WordArt 2" descr="一位全加器真值表"/>
          <p:cNvSpPr>
            <a:spLocks noTextEdit="1"/>
          </p:cNvSpPr>
          <p:nvPr/>
        </p:nvSpPr>
        <p:spPr>
          <a:xfrm>
            <a:off x="814388" y="188913"/>
            <a:ext cx="4608512" cy="57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10000"/>
          </a:bodyPr>
          <a:lstStyle/>
          <a:p>
            <a:pPr algn="l"/>
            <a:r>
              <a:rPr lang="zh-CN" altLang="en-US" sz="3600"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000082">
                        <a:alpha val="100000"/>
                      </a:srgbClr>
                    </a:gs>
                    <a:gs pos="30000">
                      <a:srgbClr val="66008F">
                        <a:alpha val="100000"/>
                      </a:srgbClr>
                    </a:gs>
                    <a:gs pos="64999">
                      <a:srgbClr val="BA0066">
                        <a:alpha val="100000"/>
                      </a:srgbClr>
                    </a:gs>
                    <a:gs pos="89999">
                      <a:srgbClr val="FF0000">
                        <a:alpha val="100000"/>
                      </a:srgbClr>
                    </a:gs>
                    <a:gs pos="100000">
                      <a:srgbClr val="FF8200">
                        <a:alpha val="100000"/>
                      </a:srgbClr>
                    </a:gs>
                  </a:gsLst>
                  <a:lin ang="5400000" scaled="1"/>
                  <a:tileRect/>
                </a:gradFill>
                <a:effectLst>
                  <a:outerShdw dist="35921" dir="2699999" algn="ctr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全加器真值表</a:t>
            </a:r>
          </a:p>
        </p:txBody>
      </p:sp>
      <p:graphicFrame>
        <p:nvGraphicFramePr>
          <p:cNvPr id="20483" name="表格 20482"/>
          <p:cNvGraphicFramePr/>
          <p:nvPr>
            <p:custDataLst>
              <p:tags r:id="rId1"/>
            </p:custDataLst>
          </p:nvPr>
        </p:nvGraphicFramePr>
        <p:xfrm>
          <a:off x="240030" y="1127760"/>
          <a:ext cx="11647170" cy="4503420"/>
        </p:xfrm>
        <a:graphic>
          <a:graphicData uri="http://schemas.openxmlformats.org/drawingml/2006/table">
            <a:tbl>
              <a:tblPr/>
              <a:tblGrid>
                <a:gridCol w="232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前级进位</a:t>
                      </a: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C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i-1</a:t>
                      </a:r>
                      <a:endParaRPr lang="en-US" altLang="zh-CN" sz="2400" b="1" dirty="0">
                        <a:solidFill>
                          <a:srgbClr val="00264C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被加数</a:t>
                      </a: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A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endParaRPr lang="en-US" altLang="zh-CN" sz="2400" b="1" dirty="0">
                        <a:solidFill>
                          <a:srgbClr val="00264C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加 数</a:t>
                      </a: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B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endParaRPr lang="en-US" altLang="zh-CN" sz="2400" b="1" dirty="0">
                        <a:solidFill>
                          <a:srgbClr val="00264C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结果：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S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＝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A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⊕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B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 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⊕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C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i-1</a:t>
                      </a:r>
                      <a:endParaRPr lang="en-US" altLang="zh-CN" sz="2400" b="1" dirty="0">
                        <a:solidFill>
                          <a:srgbClr val="FF0000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C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            S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36" name="Text Box 81"/>
          <p:cNvSpPr txBox="1"/>
          <p:nvPr/>
        </p:nvSpPr>
        <p:spPr>
          <a:xfrm>
            <a:off x="5516563" y="260350"/>
            <a:ext cx="393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ALU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的核心器件）</a:t>
            </a:r>
          </a:p>
        </p:txBody>
      </p:sp>
      <p:grpSp>
        <p:nvGrpSpPr>
          <p:cNvPr id="20546" name="Group 80"/>
          <p:cNvGrpSpPr/>
          <p:nvPr/>
        </p:nvGrpSpPr>
        <p:grpSpPr>
          <a:xfrm>
            <a:off x="720090" y="6156960"/>
            <a:ext cx="5558155" cy="462280"/>
            <a:chOff x="806" y="3945"/>
            <a:chExt cx="2626" cy="291"/>
          </a:xfrm>
        </p:grpSpPr>
        <p:sp>
          <p:nvSpPr>
            <p:cNvPr id="20548" name="Text Box 9"/>
            <p:cNvSpPr txBox="1"/>
            <p:nvPr/>
          </p:nvSpPr>
          <p:spPr>
            <a:xfrm>
              <a:off x="806" y="3945"/>
              <a:ext cx="262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charset="0"/>
                </a:rPr>
                <a:t>S</a:t>
              </a:r>
              <a:r>
                <a:rPr lang="en-US" altLang="zh-CN" sz="2400" i="1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= 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0549" name="Line 10"/>
            <p:cNvSpPr/>
            <p:nvPr/>
          </p:nvSpPr>
          <p:spPr>
            <a:xfrm>
              <a:off x="1088" y="4006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0" name="Line 11"/>
            <p:cNvSpPr/>
            <p:nvPr/>
          </p:nvSpPr>
          <p:spPr>
            <a:xfrm>
              <a:off x="1403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1" name="Line 12"/>
            <p:cNvSpPr/>
            <p:nvPr/>
          </p:nvSpPr>
          <p:spPr>
            <a:xfrm>
              <a:off x="1821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2" name="Line 13"/>
            <p:cNvSpPr/>
            <p:nvPr/>
          </p:nvSpPr>
          <p:spPr>
            <a:xfrm>
              <a:off x="2005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3" name="Line 14"/>
            <p:cNvSpPr/>
            <p:nvPr/>
          </p:nvSpPr>
          <p:spPr>
            <a:xfrm>
              <a:off x="2250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4" name="Line 15"/>
            <p:cNvSpPr/>
            <p:nvPr/>
          </p:nvSpPr>
          <p:spPr>
            <a:xfrm>
              <a:off x="2421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0547" name="Text Box 82"/>
          <p:cNvSpPr txBox="1"/>
          <p:nvPr/>
        </p:nvSpPr>
        <p:spPr>
          <a:xfrm>
            <a:off x="6278245" y="6179185"/>
            <a:ext cx="355155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＝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A</a:t>
            </a:r>
            <a:r>
              <a:rPr lang="en-US" altLang="zh-CN" sz="2400" baseline="-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⊕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B</a:t>
            </a:r>
            <a:r>
              <a:rPr lang="en-US" altLang="zh-CN" sz="2400" baseline="-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i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⊕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C</a:t>
            </a:r>
            <a:r>
              <a:rPr lang="en-US" altLang="zh-CN" sz="2400" baseline="-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i-1</a:t>
            </a:r>
            <a:endParaRPr lang="zh-CN" altLang="en-US" sz="2400" baseline="-30000" dirty="0">
              <a:solidFill>
                <a:srgbClr val="FF0000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grpSp>
        <p:nvGrpSpPr>
          <p:cNvPr id="20539" name="Group 87"/>
          <p:cNvGrpSpPr/>
          <p:nvPr/>
        </p:nvGrpSpPr>
        <p:grpSpPr>
          <a:xfrm>
            <a:off x="684213" y="5664835"/>
            <a:ext cx="9775976" cy="517525"/>
            <a:chOff x="323" y="3578"/>
            <a:chExt cx="4619" cy="326"/>
          </a:xfrm>
        </p:grpSpPr>
        <p:grpSp>
          <p:nvGrpSpPr>
            <p:cNvPr id="20540" name="Group 79"/>
            <p:cNvGrpSpPr/>
            <p:nvPr/>
          </p:nvGrpSpPr>
          <p:grpSpPr>
            <a:xfrm>
              <a:off x="323" y="3578"/>
              <a:ext cx="2714" cy="291"/>
              <a:chOff x="773" y="3657"/>
              <a:chExt cx="2714" cy="291"/>
            </a:xfrm>
          </p:grpSpPr>
          <p:sp>
            <p:nvSpPr>
              <p:cNvPr id="20542" name="Text Box 17"/>
              <p:cNvSpPr txBox="1"/>
              <p:nvPr/>
            </p:nvSpPr>
            <p:spPr>
              <a:xfrm>
                <a:off x="773" y="3657"/>
                <a:ext cx="271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C</a:t>
                </a:r>
                <a:r>
                  <a:rPr lang="en-US" altLang="zh-CN" sz="2400" i="1" baseline="-25000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= A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i-</a:t>
                </a:r>
                <a:r>
                  <a:rPr lang="en-US" altLang="zh-CN" sz="2400" baseline="-25000" dirty="0">
                    <a:latin typeface="Times New Roman" panose="02020603050405020304" charset="0"/>
                  </a:rPr>
                  <a:t>1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+A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i-1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+A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i-</a:t>
                </a:r>
                <a:r>
                  <a:rPr lang="en-US" altLang="zh-CN" sz="2400" baseline="-25000" dirty="0">
                    <a:latin typeface="Times New Roman" panose="02020603050405020304" charset="0"/>
                  </a:rPr>
                  <a:t>1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+A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i-</a:t>
                </a:r>
                <a:r>
                  <a:rPr lang="en-US" altLang="zh-CN" sz="2400" baseline="-25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0543" name="Line 18"/>
              <p:cNvSpPr/>
              <p:nvPr/>
            </p:nvSpPr>
            <p:spPr>
              <a:xfrm>
                <a:off x="2442" y="3716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0544" name="Line 19"/>
              <p:cNvSpPr/>
              <p:nvPr/>
            </p:nvSpPr>
            <p:spPr>
              <a:xfrm>
                <a:off x="1696" y="3716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0545" name="Line 20"/>
              <p:cNvSpPr/>
              <p:nvPr/>
            </p:nvSpPr>
            <p:spPr>
              <a:xfrm>
                <a:off x="1413" y="3707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0541" name="Text Box 86"/>
            <p:cNvSpPr txBox="1"/>
            <p:nvPr/>
          </p:nvSpPr>
          <p:spPr>
            <a:xfrm>
              <a:off x="2966" y="3614"/>
              <a:ext cx="19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＝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A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B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+(A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B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 )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C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i-1</a:t>
              </a:r>
              <a:endParaRPr lang="zh-CN" altLang="en-US" sz="2400" baseline="-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3554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 sz="8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555" name="Text Box 40"/>
          <p:cNvSpPr txBox="1"/>
          <p:nvPr/>
        </p:nvSpPr>
        <p:spPr>
          <a:xfrm>
            <a:off x="912813" y="3443288"/>
            <a:ext cx="10058400" cy="2678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1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、串行进位（行波进位）</a:t>
            </a:r>
          </a:p>
          <a:p>
            <a:pPr>
              <a:spcBef>
                <a:spcPct val="4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    特点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：逐级地形成各位的进位，每一级进位直接依赖于前一级进位。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所用器件较少，但运算速度较慢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。如上图所示。</a:t>
            </a:r>
          </a:p>
          <a:p>
            <a:pPr>
              <a:spcBef>
                <a:spcPct val="30000"/>
              </a:spcBef>
            </a:pP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2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、并行进位（超前进位）</a:t>
            </a:r>
          </a:p>
          <a:p>
            <a:pPr>
              <a:spcBef>
                <a:spcPct val="4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    特点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：并行地形成各级进位，各进位之间不存在直接依赖关系。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所用器件较多，但进位延迟时间短。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3556" name="Text Box 41"/>
          <p:cNvSpPr txBox="1"/>
          <p:nvPr/>
        </p:nvSpPr>
        <p:spPr>
          <a:xfrm>
            <a:off x="3149600" y="2909888"/>
            <a:ext cx="5892800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图例</a:t>
            </a: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采用串行进位的并行加法器</a:t>
            </a:r>
          </a:p>
        </p:txBody>
      </p:sp>
      <p:sp>
        <p:nvSpPr>
          <p:cNvPr id="780290" name="Rectangle 2"/>
          <p:cNvSpPr>
            <a:spLocks noChangeArrowheads="1"/>
          </p:cNvSpPr>
          <p:nvPr/>
        </p:nvSpPr>
        <p:spPr bwMode="auto">
          <a:xfrm>
            <a:off x="527050" y="0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回顾：</a:t>
            </a:r>
            <a:r>
              <a:rPr lang="en-US" altLang="zh-CN" sz="4000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4000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位并行加法器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pic>
        <p:nvPicPr>
          <p:cNvPr id="23558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8" y="860425"/>
            <a:ext cx="8289925" cy="1987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09590" y="2767330"/>
            <a:ext cx="5280660" cy="1176655"/>
          </a:xfrm>
        </p:spPr>
        <p:txBody>
          <a:bodyPr/>
          <a:lstStyle/>
          <a:p>
            <a:pPr marL="0" lvl="0" indent="0" algn="ctr">
              <a:lnSpc>
                <a:spcPct val="100000"/>
              </a:lnSpc>
              <a:buNone/>
              <a:defRPr/>
            </a:pPr>
            <a:r>
              <a:rPr lang="zh-CN" sz="48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典型部件的设计</a:t>
            </a:r>
          </a:p>
        </p:txBody>
      </p:sp>
      <p:grpSp>
        <p:nvGrpSpPr>
          <p:cNvPr id="17" name="组合 2"/>
          <p:cNvGrpSpPr/>
          <p:nvPr/>
        </p:nvGrpSpPr>
        <p:grpSpPr>
          <a:xfrm rot="10800000">
            <a:off x="1893301" y="1613006"/>
            <a:ext cx="3105189" cy="3040244"/>
            <a:chOff x="769753" y="910395"/>
            <a:chExt cx="3213824" cy="3146608"/>
          </a:xfrm>
        </p:grpSpPr>
        <p:sp>
          <p:nvSpPr>
            <p:cNvPr id="18" name="Freeform 54"/>
            <p:cNvSpPr/>
            <p:nvPr/>
          </p:nvSpPr>
          <p:spPr bwMode="auto">
            <a:xfrm>
              <a:off x="1996847" y="910395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57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58"/>
            <p:cNvSpPr/>
            <p:nvPr/>
          </p:nvSpPr>
          <p:spPr bwMode="auto">
            <a:xfrm>
              <a:off x="1706214" y="2412353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F5C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73"/>
            <p:cNvSpPr/>
            <p:nvPr/>
          </p:nvSpPr>
          <p:spPr bwMode="auto">
            <a:xfrm>
              <a:off x="1380735" y="1162743"/>
              <a:ext cx="2602842" cy="2604555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74"/>
            <p:cNvSpPr/>
            <p:nvPr/>
          </p:nvSpPr>
          <p:spPr bwMode="auto">
            <a:xfrm>
              <a:off x="769753" y="1317994"/>
              <a:ext cx="1221965" cy="1220082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CF6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779780" y="2914015"/>
            <a:ext cx="2921000" cy="5676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58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4C5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Lecture</a:t>
            </a:r>
            <a:r>
              <a:rPr lang="zh-CN" altLang="en-US" sz="3600" b="1" dirty="0">
                <a:solidFill>
                  <a:srgbClr val="4C5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6600" b="1" dirty="0">
                <a:solidFill>
                  <a:srgbClr val="4C5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</a:p>
        </p:txBody>
      </p:sp>
      <p:cxnSp>
        <p:nvCxnSpPr>
          <p:cNvPr id="14" name="直线连接符 13"/>
          <p:cNvCxnSpPr/>
          <p:nvPr/>
        </p:nvCxnSpPr>
        <p:spPr>
          <a:xfrm>
            <a:off x="5655945" y="3622675"/>
            <a:ext cx="527812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897880" y="3622675"/>
            <a:ext cx="4488815" cy="9220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6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异步模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计数器设计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  <p:pic>
        <p:nvPicPr>
          <p:cNvPr id="4" name="Picture 11" descr="logo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3690" y="306705"/>
            <a:ext cx="1015365" cy="997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1506" name="Text Box 2"/>
          <p:cNvSpPr txBox="1"/>
          <p:nvPr/>
        </p:nvSpPr>
        <p:spPr>
          <a:xfrm>
            <a:off x="469265" y="182880"/>
            <a:ext cx="73152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CF632F"/>
                </a:solidFill>
                <a:latin typeface="黑体" panose="02010609060101010101" charset="-122"/>
                <a:ea typeface="黑体" panose="02010609060101010101" charset="-122"/>
              </a:rPr>
              <a:t>回顾：快速进位链（超前进位链）</a:t>
            </a:r>
            <a:r>
              <a:rPr lang="zh-CN" altLang="en-US" sz="36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781315" name="Text Box 3"/>
          <p:cNvSpPr txBox="1"/>
          <p:nvPr/>
        </p:nvSpPr>
        <p:spPr>
          <a:xfrm>
            <a:off x="1300163" y="838200"/>
            <a:ext cx="24288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</a:rPr>
              <a:t>1. 并行加法器 </a:t>
            </a:r>
          </a:p>
        </p:txBody>
      </p:sp>
      <p:sp>
        <p:nvSpPr>
          <p:cNvPr id="781316" name="Text Box 4"/>
          <p:cNvSpPr txBox="1"/>
          <p:nvPr/>
        </p:nvSpPr>
        <p:spPr>
          <a:xfrm>
            <a:off x="1930400" y="5181600"/>
            <a:ext cx="5199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 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+B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)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i-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A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 B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rgbClr val="003399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charset="0"/>
              </a:rPr>
              <a:t>+ (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A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003399"/>
                </a:solidFill>
                <a:latin typeface="Arial" panose="020B0604020202020204" pitchFamily="34" charset="0"/>
                <a:ea typeface="黑体" panose="02010609060101010101" charset="-122"/>
              </a:rPr>
              <a:t>⊕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B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charset="0"/>
              </a:rPr>
              <a:t>)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C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i-</a:t>
            </a:r>
            <a:r>
              <a:rPr lang="en-US" altLang="zh-CN" sz="2400" baseline="-25000" dirty="0">
                <a:solidFill>
                  <a:srgbClr val="003399"/>
                </a:solidFill>
                <a:latin typeface="Times New Roman" panose="02020603050405020304" charset="0"/>
              </a:rPr>
              <a:t>1</a:t>
            </a:r>
          </a:p>
        </p:txBody>
      </p:sp>
      <p:sp>
        <p:nvSpPr>
          <p:cNvPr id="781317" name="Text Box 5"/>
          <p:cNvSpPr txBox="1"/>
          <p:nvPr/>
        </p:nvSpPr>
        <p:spPr>
          <a:xfrm>
            <a:off x="1524000" y="5653088"/>
            <a:ext cx="4267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= 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 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绝对进位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781318" name="Text Box 6"/>
          <p:cNvSpPr txBox="1"/>
          <p:nvPr/>
        </p:nvSpPr>
        <p:spPr>
          <a:xfrm>
            <a:off x="6096000" y="5653088"/>
            <a:ext cx="4673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= 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 + 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  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条件进位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781319" name="Text Box 7"/>
          <p:cNvSpPr txBox="1"/>
          <p:nvPr/>
        </p:nvSpPr>
        <p:spPr>
          <a:xfrm>
            <a:off x="846455" y="6162675"/>
            <a:ext cx="77895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</a:rPr>
              <a:t>则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-1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传统描述：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 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G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i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+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P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i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-1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grpSp>
        <p:nvGrpSpPr>
          <p:cNvPr id="2" name="组合 76"/>
          <p:cNvGrpSpPr/>
          <p:nvPr/>
        </p:nvGrpSpPr>
        <p:grpSpPr>
          <a:xfrm>
            <a:off x="1503363" y="4038600"/>
            <a:ext cx="7440612" cy="461963"/>
            <a:chOff x="1503363" y="4038600"/>
            <a:chExt cx="7440612" cy="461963"/>
          </a:xfrm>
        </p:grpSpPr>
        <p:sp>
          <p:nvSpPr>
            <p:cNvPr id="21575" name="Text Box 9"/>
            <p:cNvSpPr txBox="1"/>
            <p:nvPr/>
          </p:nvSpPr>
          <p:spPr>
            <a:xfrm>
              <a:off x="1503363" y="4038600"/>
              <a:ext cx="7440612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S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= 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=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</a:rPr>
                <a:t>A</a:t>
              </a:r>
              <a:r>
                <a:rPr lang="en-US" altLang="zh-CN" sz="2400" baseline="-15000" dirty="0">
                  <a:solidFill>
                    <a:srgbClr val="FF0000"/>
                  </a:solidFill>
                  <a:latin typeface="Times New Roman" panose="02020603050405020304" charset="0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</a:rPr>
                <a:t>B</a:t>
              </a:r>
              <a:r>
                <a:rPr lang="en-US" altLang="zh-CN" sz="2400" baseline="-15000" dirty="0">
                  <a:solidFill>
                    <a:srgbClr val="FF0000"/>
                  </a:solidFill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</a:rPr>
                <a:t> 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400" baseline="-15000" dirty="0">
                  <a:solidFill>
                    <a:srgbClr val="FF0000"/>
                  </a:solidFill>
                  <a:latin typeface="Times New Roman" panose="02020603050405020304" charset="0"/>
                </a:rPr>
                <a:t>i-1</a:t>
              </a:r>
            </a:p>
          </p:txBody>
        </p:sp>
        <p:sp>
          <p:nvSpPr>
            <p:cNvPr id="21576" name="Line 10"/>
            <p:cNvSpPr/>
            <p:nvPr/>
          </p:nvSpPr>
          <p:spPr>
            <a:xfrm>
              <a:off x="2336800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7" name="Line 11"/>
            <p:cNvSpPr/>
            <p:nvPr/>
          </p:nvSpPr>
          <p:spPr>
            <a:xfrm>
              <a:off x="2827215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8" name="Line 12"/>
            <p:cNvSpPr/>
            <p:nvPr/>
          </p:nvSpPr>
          <p:spPr>
            <a:xfrm>
              <a:off x="4092453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9" name="Line 13"/>
            <p:cNvSpPr/>
            <p:nvPr/>
          </p:nvSpPr>
          <p:spPr>
            <a:xfrm>
              <a:off x="4915875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80" name="Line 14"/>
            <p:cNvSpPr/>
            <p:nvPr/>
          </p:nvSpPr>
          <p:spPr>
            <a:xfrm>
              <a:off x="6165483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81" name="Line 15"/>
            <p:cNvSpPr/>
            <p:nvPr/>
          </p:nvSpPr>
          <p:spPr>
            <a:xfrm>
              <a:off x="6582505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" name="Group 16"/>
          <p:cNvGrpSpPr/>
          <p:nvPr/>
        </p:nvGrpSpPr>
        <p:grpSpPr>
          <a:xfrm>
            <a:off x="1433513" y="4648200"/>
            <a:ext cx="5743575" cy="461963"/>
            <a:chOff x="677" y="2928"/>
            <a:chExt cx="2714" cy="291"/>
          </a:xfrm>
        </p:grpSpPr>
        <p:sp>
          <p:nvSpPr>
            <p:cNvPr id="21571" name="Text Box 17"/>
            <p:cNvSpPr txBox="1"/>
            <p:nvPr/>
          </p:nvSpPr>
          <p:spPr>
            <a:xfrm>
              <a:off x="677" y="2928"/>
              <a:ext cx="27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= 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i-1</a:t>
              </a:r>
              <a:r>
                <a:rPr lang="en-US" altLang="zh-CN" sz="2400" i="1" dirty="0">
                  <a:latin typeface="Times New Roman" panose="02020603050405020304" charset="0"/>
                </a:rPr>
                <a:t>+A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i-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  <a:r>
                <a:rPr lang="en-US" altLang="zh-CN" sz="2400" i="1" dirty="0">
                  <a:latin typeface="Times New Roman" panose="02020603050405020304" charset="0"/>
                </a:rPr>
                <a:t>+A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i-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  <a:r>
                <a:rPr lang="en-US" altLang="zh-CN" sz="2400" i="1" dirty="0">
                  <a:latin typeface="Times New Roman" panose="02020603050405020304" charset="0"/>
                </a:rPr>
                <a:t>+A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i-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72" name="Line 18"/>
            <p:cNvSpPr/>
            <p:nvPr/>
          </p:nvSpPr>
          <p:spPr>
            <a:xfrm>
              <a:off x="3165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3" name="Line 19"/>
            <p:cNvSpPr/>
            <p:nvPr/>
          </p:nvSpPr>
          <p:spPr>
            <a:xfrm>
              <a:off x="2140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4" name="Line 20"/>
            <p:cNvSpPr/>
            <p:nvPr/>
          </p:nvSpPr>
          <p:spPr>
            <a:xfrm>
              <a:off x="1109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4" name="Group 21"/>
          <p:cNvGrpSpPr/>
          <p:nvPr/>
        </p:nvGrpSpPr>
        <p:grpSpPr>
          <a:xfrm>
            <a:off x="711200" y="1371600"/>
            <a:ext cx="10739438" cy="2609850"/>
            <a:chOff x="336" y="864"/>
            <a:chExt cx="5074" cy="1644"/>
          </a:xfrm>
        </p:grpSpPr>
        <p:sp>
          <p:nvSpPr>
            <p:cNvPr id="21517" name="Text Box 22"/>
            <p:cNvSpPr txBox="1"/>
            <p:nvPr/>
          </p:nvSpPr>
          <p:spPr>
            <a:xfrm>
              <a:off x="758" y="1603"/>
              <a:ext cx="27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FA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  <p:sp>
          <p:nvSpPr>
            <p:cNvPr id="21518" name="Rectangle 23"/>
            <p:cNvSpPr/>
            <p:nvPr/>
          </p:nvSpPr>
          <p:spPr>
            <a:xfrm>
              <a:off x="672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19" name="Text Box 24"/>
            <p:cNvSpPr txBox="1"/>
            <p:nvPr/>
          </p:nvSpPr>
          <p:spPr>
            <a:xfrm>
              <a:off x="1536" y="1603"/>
              <a:ext cx="37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 FA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20" name="Rectangle 25"/>
            <p:cNvSpPr/>
            <p:nvPr/>
          </p:nvSpPr>
          <p:spPr>
            <a:xfrm>
              <a:off x="1536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1" name="Text Box 26"/>
            <p:cNvSpPr txBox="1"/>
            <p:nvPr/>
          </p:nvSpPr>
          <p:spPr>
            <a:xfrm>
              <a:off x="3782" y="1603"/>
              <a:ext cx="27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FA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22" name="Rectangle 27"/>
            <p:cNvSpPr/>
            <p:nvPr/>
          </p:nvSpPr>
          <p:spPr>
            <a:xfrm>
              <a:off x="3696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3" name="Text Box 28"/>
            <p:cNvSpPr txBox="1"/>
            <p:nvPr/>
          </p:nvSpPr>
          <p:spPr>
            <a:xfrm>
              <a:off x="4741" y="1603"/>
              <a:ext cx="27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FA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24" name="Rectangle 29"/>
            <p:cNvSpPr/>
            <p:nvPr/>
          </p:nvSpPr>
          <p:spPr>
            <a:xfrm>
              <a:off x="4655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5" name="Text Box 30"/>
            <p:cNvSpPr txBox="1"/>
            <p:nvPr/>
          </p:nvSpPr>
          <p:spPr>
            <a:xfrm>
              <a:off x="2400" y="1603"/>
              <a:ext cx="37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 FA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26" name="Rectangle 31"/>
            <p:cNvSpPr/>
            <p:nvPr/>
          </p:nvSpPr>
          <p:spPr>
            <a:xfrm>
              <a:off x="2400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7" name="Freeform 32"/>
            <p:cNvSpPr/>
            <p:nvPr/>
          </p:nvSpPr>
          <p:spPr>
            <a:xfrm>
              <a:off x="336" y="1354"/>
              <a:ext cx="528" cy="192"/>
            </a:xfrm>
            <a:custGeom>
              <a:avLst/>
              <a:gdLst>
                <a:gd name="txL" fmla="*/ 0 w 528"/>
                <a:gd name="txT" fmla="*/ 0 h 144"/>
                <a:gd name="txR" fmla="*/ 528 w 528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528" y="0"/>
                </a:cxn>
                <a:cxn ang="0">
                  <a:pos x="528" y="33963879"/>
                </a:cxn>
              </a:cxnLst>
              <a:rect l="txL" t="txT" r="txR" b="txB"/>
              <a:pathLst>
                <a:path w="528" h="144">
                  <a:moveTo>
                    <a:pt x="0" y="0"/>
                  </a:moveTo>
                  <a:lnTo>
                    <a:pt x="528" y="0"/>
                  </a:lnTo>
                  <a:lnTo>
                    <a:pt x="528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33"/>
            <p:cNvSpPr/>
            <p:nvPr/>
          </p:nvSpPr>
          <p:spPr>
            <a:xfrm>
              <a:off x="768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29" name="Line 34"/>
            <p:cNvSpPr/>
            <p:nvPr/>
          </p:nvSpPr>
          <p:spPr>
            <a:xfrm>
              <a:off x="96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0" name="Freeform 35"/>
            <p:cNvSpPr/>
            <p:nvPr/>
          </p:nvSpPr>
          <p:spPr>
            <a:xfrm>
              <a:off x="1104" y="1354"/>
              <a:ext cx="624" cy="672"/>
            </a:xfrm>
            <a:custGeom>
              <a:avLst/>
              <a:gdLst>
                <a:gd name="txL" fmla="*/ 0 w 624"/>
                <a:gd name="txT" fmla="*/ 0 h 672"/>
                <a:gd name="txR" fmla="*/ 624 w 624"/>
                <a:gd name="txB" fmla="*/ 672 h 672"/>
              </a:gdLst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txL" t="txT" r="txR" b="tx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Line 36"/>
            <p:cNvSpPr/>
            <p:nvPr/>
          </p:nvSpPr>
          <p:spPr>
            <a:xfrm>
              <a:off x="1056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2" name="Line 37"/>
            <p:cNvSpPr/>
            <p:nvPr/>
          </p:nvSpPr>
          <p:spPr>
            <a:xfrm>
              <a:off x="168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3" name="Line 38"/>
            <p:cNvSpPr/>
            <p:nvPr/>
          </p:nvSpPr>
          <p:spPr>
            <a:xfrm>
              <a:off x="182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4" name="Freeform 39"/>
            <p:cNvSpPr/>
            <p:nvPr/>
          </p:nvSpPr>
          <p:spPr>
            <a:xfrm>
              <a:off x="1968" y="1354"/>
              <a:ext cx="624" cy="672"/>
            </a:xfrm>
            <a:custGeom>
              <a:avLst/>
              <a:gdLst>
                <a:gd name="txL" fmla="*/ 0 w 624"/>
                <a:gd name="txT" fmla="*/ 0 h 672"/>
                <a:gd name="txR" fmla="*/ 624 w 624"/>
                <a:gd name="txB" fmla="*/ 672 h 672"/>
              </a:gdLst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txL" t="txT" r="txR" b="tx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40"/>
            <p:cNvSpPr/>
            <p:nvPr/>
          </p:nvSpPr>
          <p:spPr>
            <a:xfrm>
              <a:off x="192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6" name="Line 41"/>
            <p:cNvSpPr/>
            <p:nvPr/>
          </p:nvSpPr>
          <p:spPr>
            <a:xfrm>
              <a:off x="384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7" name="Line 42"/>
            <p:cNvSpPr/>
            <p:nvPr/>
          </p:nvSpPr>
          <p:spPr>
            <a:xfrm>
              <a:off x="398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8" name="Freeform 43"/>
            <p:cNvSpPr/>
            <p:nvPr/>
          </p:nvSpPr>
          <p:spPr>
            <a:xfrm>
              <a:off x="4128" y="1354"/>
              <a:ext cx="624" cy="672"/>
            </a:xfrm>
            <a:custGeom>
              <a:avLst/>
              <a:gdLst>
                <a:gd name="txL" fmla="*/ 0 w 624"/>
                <a:gd name="txT" fmla="*/ 0 h 672"/>
                <a:gd name="txR" fmla="*/ 624 w 624"/>
                <a:gd name="txB" fmla="*/ 672 h 672"/>
              </a:gdLst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txL" t="txT" r="txR" b="tx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Line 44"/>
            <p:cNvSpPr/>
            <p:nvPr/>
          </p:nvSpPr>
          <p:spPr>
            <a:xfrm>
              <a:off x="408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0" name="Line 45"/>
            <p:cNvSpPr/>
            <p:nvPr/>
          </p:nvSpPr>
          <p:spPr>
            <a:xfrm>
              <a:off x="480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1" name="Line 46"/>
            <p:cNvSpPr/>
            <p:nvPr/>
          </p:nvSpPr>
          <p:spPr>
            <a:xfrm>
              <a:off x="494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2" name="Line 47"/>
            <p:cNvSpPr/>
            <p:nvPr/>
          </p:nvSpPr>
          <p:spPr>
            <a:xfrm>
              <a:off x="504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3" name="Freeform 48"/>
            <p:cNvSpPr/>
            <p:nvPr/>
          </p:nvSpPr>
          <p:spPr>
            <a:xfrm>
              <a:off x="5088" y="1882"/>
              <a:ext cx="288" cy="192"/>
            </a:xfrm>
            <a:custGeom>
              <a:avLst/>
              <a:gdLst>
                <a:gd name="txL" fmla="*/ 0 w 288"/>
                <a:gd name="txT" fmla="*/ 0 h 192"/>
                <a:gd name="txR" fmla="*/ 288 w 288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288" y="192"/>
                </a:cxn>
              </a:cxnLst>
              <a:rect l="txL" t="txT" r="txR" b="txB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Freeform 49"/>
            <p:cNvSpPr/>
            <p:nvPr/>
          </p:nvSpPr>
          <p:spPr>
            <a:xfrm>
              <a:off x="3504" y="1354"/>
              <a:ext cx="336" cy="912"/>
            </a:xfrm>
            <a:custGeom>
              <a:avLst/>
              <a:gdLst>
                <a:gd name="txL" fmla="*/ 0 w 240"/>
                <a:gd name="txT" fmla="*/ 0 h 912"/>
                <a:gd name="txR" fmla="*/ 240 w 240"/>
                <a:gd name="txB" fmla="*/ 912 h 912"/>
              </a:gdLst>
              <a:ahLst/>
              <a:cxnLst>
                <a:cxn ang="0">
                  <a:pos x="460480984" y="192"/>
                </a:cxn>
                <a:cxn ang="0">
                  <a:pos x="460480984" y="0"/>
                </a:cxn>
                <a:cxn ang="0">
                  <a:pos x="0" y="0"/>
                </a:cxn>
                <a:cxn ang="0">
                  <a:pos x="0" y="912"/>
                </a:cxn>
              </a:cxnLst>
              <a:rect l="txL" t="txT" r="txR" b="txB"/>
              <a:pathLst>
                <a:path w="240" h="912">
                  <a:moveTo>
                    <a:pt x="240" y="192"/>
                  </a:moveTo>
                  <a:lnTo>
                    <a:pt x="240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5" name="Text Box 50"/>
            <p:cNvSpPr txBox="1"/>
            <p:nvPr/>
          </p:nvSpPr>
          <p:spPr>
            <a:xfrm>
              <a:off x="470" y="1097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  <p:sp>
          <p:nvSpPr>
            <p:cNvPr id="21546" name="Text Box 51"/>
            <p:cNvSpPr txBox="1"/>
            <p:nvPr/>
          </p:nvSpPr>
          <p:spPr>
            <a:xfrm>
              <a:off x="970" y="864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  <p:sp>
          <p:nvSpPr>
            <p:cNvPr id="21547" name="Text Box 52"/>
            <p:cNvSpPr txBox="1"/>
            <p:nvPr/>
          </p:nvSpPr>
          <p:spPr>
            <a:xfrm>
              <a:off x="1344" y="1097"/>
              <a:ext cx="27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48" name="Text Box 53"/>
            <p:cNvSpPr txBox="1"/>
            <p:nvPr/>
          </p:nvSpPr>
          <p:spPr>
            <a:xfrm>
              <a:off x="1776" y="864"/>
              <a:ext cx="25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49" name="Text Box 54"/>
            <p:cNvSpPr txBox="1"/>
            <p:nvPr/>
          </p:nvSpPr>
          <p:spPr>
            <a:xfrm>
              <a:off x="2219" y="1097"/>
              <a:ext cx="27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50" name="Text Box 55"/>
            <p:cNvSpPr txBox="1"/>
            <p:nvPr/>
          </p:nvSpPr>
          <p:spPr>
            <a:xfrm>
              <a:off x="2640" y="864"/>
              <a:ext cx="25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51" name="Line 56"/>
            <p:cNvSpPr/>
            <p:nvPr/>
          </p:nvSpPr>
          <p:spPr>
            <a:xfrm>
              <a:off x="254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2" name="Line 57"/>
            <p:cNvSpPr/>
            <p:nvPr/>
          </p:nvSpPr>
          <p:spPr>
            <a:xfrm>
              <a:off x="2688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3" name="Line 58"/>
            <p:cNvSpPr/>
            <p:nvPr/>
          </p:nvSpPr>
          <p:spPr>
            <a:xfrm>
              <a:off x="2784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4" name="Freeform 59"/>
            <p:cNvSpPr/>
            <p:nvPr/>
          </p:nvSpPr>
          <p:spPr>
            <a:xfrm>
              <a:off x="2832" y="1882"/>
              <a:ext cx="288" cy="192"/>
            </a:xfrm>
            <a:custGeom>
              <a:avLst/>
              <a:gdLst>
                <a:gd name="txL" fmla="*/ 0 w 288"/>
                <a:gd name="txT" fmla="*/ 0 h 192"/>
                <a:gd name="txR" fmla="*/ 288 w 288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288" y="192"/>
                </a:cxn>
              </a:cxnLst>
              <a:rect l="txL" t="txT" r="txR" b="txB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Text Box 60"/>
            <p:cNvSpPr txBox="1"/>
            <p:nvPr/>
          </p:nvSpPr>
          <p:spPr>
            <a:xfrm>
              <a:off x="2966" y="1572"/>
              <a:ext cx="28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latin typeface="Times New Roman" panose="02020603050405020304" charset="0"/>
                </a:rPr>
                <a:t>　</a:t>
              </a:r>
              <a:r>
                <a:rPr lang="zh-CN" altLang="en-US" sz="2400" dirty="0">
                  <a:latin typeface="Times New Roman" panose="02020603050405020304" charset="0"/>
                </a:rPr>
                <a:t>…</a:t>
              </a:r>
            </a:p>
          </p:txBody>
        </p:sp>
        <p:sp>
          <p:nvSpPr>
            <p:cNvPr id="21556" name="Text Box 61"/>
            <p:cNvSpPr txBox="1"/>
            <p:nvPr/>
          </p:nvSpPr>
          <p:spPr>
            <a:xfrm>
              <a:off x="3419" y="1097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57" name="Text Box 62"/>
            <p:cNvSpPr txBox="1"/>
            <p:nvPr/>
          </p:nvSpPr>
          <p:spPr>
            <a:xfrm>
              <a:off x="3919" y="864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58" name="Text Box 63"/>
            <p:cNvSpPr txBox="1"/>
            <p:nvPr/>
          </p:nvSpPr>
          <p:spPr>
            <a:xfrm>
              <a:off x="4331" y="1097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59" name="Text Box 64"/>
            <p:cNvSpPr txBox="1"/>
            <p:nvPr/>
          </p:nvSpPr>
          <p:spPr>
            <a:xfrm>
              <a:off x="4831" y="864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60" name="Text Box 65"/>
            <p:cNvSpPr txBox="1"/>
            <p:nvPr/>
          </p:nvSpPr>
          <p:spPr>
            <a:xfrm>
              <a:off x="5174" y="2083"/>
              <a:ext cx="23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61" name="Text Box 66"/>
            <p:cNvSpPr txBox="1"/>
            <p:nvPr/>
          </p:nvSpPr>
          <p:spPr>
            <a:xfrm>
              <a:off x="4673" y="2218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62" name="Text Box 67"/>
            <p:cNvSpPr txBox="1"/>
            <p:nvPr/>
          </p:nvSpPr>
          <p:spPr>
            <a:xfrm>
              <a:off x="4896" y="2218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63" name="Text Box 68"/>
            <p:cNvSpPr txBox="1"/>
            <p:nvPr/>
          </p:nvSpPr>
          <p:spPr>
            <a:xfrm>
              <a:off x="3678" y="2235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64" name="Text Box 69"/>
            <p:cNvSpPr txBox="1"/>
            <p:nvPr/>
          </p:nvSpPr>
          <p:spPr>
            <a:xfrm>
              <a:off x="3901" y="2235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65" name="Text Box 70"/>
            <p:cNvSpPr txBox="1"/>
            <p:nvPr/>
          </p:nvSpPr>
          <p:spPr>
            <a:xfrm>
              <a:off x="2352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66" name="Text Box 71"/>
            <p:cNvSpPr txBox="1"/>
            <p:nvPr/>
          </p:nvSpPr>
          <p:spPr>
            <a:xfrm>
              <a:off x="2653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67" name="Text Box 72"/>
            <p:cNvSpPr txBox="1"/>
            <p:nvPr/>
          </p:nvSpPr>
          <p:spPr>
            <a:xfrm>
              <a:off x="1488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68" name="Text Box 73"/>
            <p:cNvSpPr txBox="1"/>
            <p:nvPr/>
          </p:nvSpPr>
          <p:spPr>
            <a:xfrm>
              <a:off x="1789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69" name="Text Box 74"/>
            <p:cNvSpPr txBox="1"/>
            <p:nvPr/>
          </p:nvSpPr>
          <p:spPr>
            <a:xfrm>
              <a:off x="664" y="2256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  <p:sp>
          <p:nvSpPr>
            <p:cNvPr id="21570" name="Text Box 75"/>
            <p:cNvSpPr txBox="1"/>
            <p:nvPr/>
          </p:nvSpPr>
          <p:spPr>
            <a:xfrm>
              <a:off x="887" y="2256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</p:grpSp>
      <p:sp>
        <p:nvSpPr>
          <p:cNvPr id="21516" name="AutoShape 77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/>
      <p:bldP spid="781316" grpId="0"/>
      <p:bldP spid="781317" grpId="0"/>
      <p:bldP spid="781318" grpId="0"/>
      <p:bldP spid="7813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2530" name="Text Box 2"/>
          <p:cNvSpPr txBox="1"/>
          <p:nvPr/>
        </p:nvSpPr>
        <p:spPr>
          <a:xfrm>
            <a:off x="304800" y="196850"/>
            <a:ext cx="60785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latin typeface="Times New Roman" panose="02020603050405020304" charset="0"/>
              </a:rPr>
              <a:t>2. 串行进位链</a:t>
            </a:r>
          </a:p>
        </p:txBody>
      </p:sp>
      <p:sp>
        <p:nvSpPr>
          <p:cNvPr id="471043" name="Text Box 3"/>
          <p:cNvSpPr txBox="1"/>
          <p:nvPr/>
        </p:nvSpPr>
        <p:spPr>
          <a:xfrm>
            <a:off x="1503363" y="9144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进位链</a:t>
            </a:r>
          </a:p>
        </p:txBody>
      </p:sp>
      <p:sp>
        <p:nvSpPr>
          <p:cNvPr id="471044" name="Text Box 4"/>
          <p:cNvSpPr txBox="1"/>
          <p:nvPr/>
        </p:nvSpPr>
        <p:spPr>
          <a:xfrm>
            <a:off x="4751388" y="914400"/>
            <a:ext cx="27892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传送进位的电路 </a:t>
            </a:r>
          </a:p>
        </p:txBody>
      </p:sp>
      <p:sp>
        <p:nvSpPr>
          <p:cNvPr id="471045" name="Text Box 5"/>
          <p:cNvSpPr txBox="1"/>
          <p:nvPr/>
        </p:nvSpPr>
        <p:spPr>
          <a:xfrm>
            <a:off x="1503363" y="1447800"/>
            <a:ext cx="19796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串行进位链</a:t>
            </a:r>
          </a:p>
        </p:txBody>
      </p:sp>
      <p:sp>
        <p:nvSpPr>
          <p:cNvPr id="471046" name="Text Box 6"/>
          <p:cNvSpPr txBox="1"/>
          <p:nvPr/>
        </p:nvSpPr>
        <p:spPr>
          <a:xfrm>
            <a:off x="4751388" y="1447800"/>
            <a:ext cx="24288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进位串行传送 </a:t>
            </a:r>
          </a:p>
        </p:txBody>
      </p:sp>
      <p:sp>
        <p:nvSpPr>
          <p:cNvPr id="471047" name="Text Box 7"/>
          <p:cNvSpPr txBox="1"/>
          <p:nvPr/>
        </p:nvSpPr>
        <p:spPr>
          <a:xfrm>
            <a:off x="1503363" y="2003425"/>
            <a:ext cx="70072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</a:rPr>
              <a:t>以 4 位全加器为例，每一位的进位表达式为</a:t>
            </a:r>
          </a:p>
        </p:txBody>
      </p:sp>
      <p:sp>
        <p:nvSpPr>
          <p:cNvPr id="471048" name="Text Box 8"/>
          <p:cNvSpPr txBox="1"/>
          <p:nvPr/>
        </p:nvSpPr>
        <p:spPr>
          <a:xfrm>
            <a:off x="1706563" y="2555875"/>
            <a:ext cx="33734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 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1049" name="Text Box 9"/>
          <p:cNvSpPr txBox="1"/>
          <p:nvPr/>
        </p:nvSpPr>
        <p:spPr>
          <a:xfrm>
            <a:off x="1706563" y="2979738"/>
            <a:ext cx="31702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1050" name="Text Box 10"/>
          <p:cNvSpPr txBox="1"/>
          <p:nvPr/>
        </p:nvSpPr>
        <p:spPr>
          <a:xfrm>
            <a:off x="1706563" y="3402013"/>
            <a:ext cx="30686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2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1051" name="Text Box 11"/>
          <p:cNvSpPr txBox="1"/>
          <p:nvPr/>
        </p:nvSpPr>
        <p:spPr>
          <a:xfrm>
            <a:off x="1706563" y="3824288"/>
            <a:ext cx="31702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3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4300538" y="2590800"/>
            <a:ext cx="1538287" cy="523875"/>
            <a:chOff x="2032" y="1632"/>
            <a:chExt cx="1066" cy="330"/>
          </a:xfrm>
        </p:grpSpPr>
        <p:sp>
          <p:nvSpPr>
            <p:cNvPr id="22625" name="Text Box 13"/>
            <p:cNvSpPr txBox="1"/>
            <p:nvPr/>
          </p:nvSpPr>
          <p:spPr>
            <a:xfrm>
              <a:off x="2032" y="1632"/>
              <a:ext cx="77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charset="0"/>
                </a:rPr>
                <a:t>= </a:t>
              </a:r>
              <a:r>
                <a:rPr lang="en-US" altLang="zh-CN" sz="2800" i="1" dirty="0">
                  <a:latin typeface="Times New Roman" panose="02020603050405020304" charset="0"/>
                </a:rPr>
                <a:t>d</a:t>
              </a:r>
              <a:r>
                <a:rPr lang="en-US" altLang="zh-CN" sz="2800" baseline="-25000" dirty="0">
                  <a:latin typeface="Times New Roman" panose="02020603050405020304" charset="0"/>
                </a:rPr>
                <a:t>0 </a:t>
              </a:r>
              <a:r>
                <a:rPr lang="en-US" altLang="zh-CN" sz="14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800" i="1" dirty="0">
                  <a:latin typeface="Times New Roman" panose="02020603050405020304" charset="0"/>
                </a:rPr>
                <a:t>t</a:t>
              </a:r>
              <a:r>
                <a:rPr lang="en-US" altLang="zh-CN" sz="2800" baseline="-25000" dirty="0">
                  <a:latin typeface="Times New Roman" panose="02020603050405020304" charset="0"/>
                </a:rPr>
                <a:t>0</a:t>
              </a:r>
              <a:r>
                <a:rPr lang="en-US" altLang="zh-CN" sz="2800" i="1" dirty="0">
                  <a:latin typeface="Times New Roman" panose="02020603050405020304" charset="0"/>
                </a:rPr>
                <a:t>C</a:t>
              </a:r>
              <a:r>
                <a:rPr lang="en-US" altLang="zh-CN" sz="28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2626" name="Line 14"/>
            <p:cNvSpPr/>
            <p:nvPr/>
          </p:nvSpPr>
          <p:spPr>
            <a:xfrm>
              <a:off x="2234" y="1686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627" name="Line 15"/>
            <p:cNvSpPr/>
            <p:nvPr/>
          </p:nvSpPr>
          <p:spPr>
            <a:xfrm>
              <a:off x="2592" y="1686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628" name="Line 16"/>
            <p:cNvSpPr/>
            <p:nvPr/>
          </p:nvSpPr>
          <p:spPr>
            <a:xfrm>
              <a:off x="2234" y="1638"/>
              <a:ext cx="8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471057" name="Text Box 17"/>
          <p:cNvSpPr txBox="1"/>
          <p:nvPr/>
        </p:nvSpPr>
        <p:spPr>
          <a:xfrm>
            <a:off x="1808163" y="5913438"/>
            <a:ext cx="774223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 4</a:t>
            </a:r>
            <a:r>
              <a:rPr lang="zh-CN" altLang="en-US" sz="9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位</a:t>
            </a:r>
            <a:r>
              <a:rPr lang="zh-CN" altLang="en-US" sz="2000" dirty="0">
                <a:latin typeface="Times New Roman" panose="02020603050405020304" charset="0"/>
              </a:rPr>
              <a:t>全加器产生进位的全部时间为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 </a:t>
            </a:r>
          </a:p>
        </p:txBody>
      </p:sp>
      <p:sp>
        <p:nvSpPr>
          <p:cNvPr id="471058" name="Text Box 18"/>
          <p:cNvSpPr txBox="1"/>
          <p:nvPr/>
        </p:nvSpPr>
        <p:spPr>
          <a:xfrm>
            <a:off x="1887220" y="6271895"/>
            <a:ext cx="81559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n</a:t>
            </a:r>
            <a:r>
              <a:rPr lang="zh-CN" altLang="en-US" sz="2000" dirty="0">
                <a:latin typeface="Times New Roman" panose="02020603050405020304" charset="0"/>
              </a:rPr>
              <a:t>位全加器产生进位的全部时间为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2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nt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 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508000" y="4267200"/>
            <a:ext cx="10972800" cy="1590675"/>
            <a:chOff x="240" y="2688"/>
            <a:chExt cx="5184" cy="1002"/>
          </a:xfrm>
        </p:grpSpPr>
        <p:grpSp>
          <p:nvGrpSpPr>
            <p:cNvPr id="22547" name="Group 20"/>
            <p:cNvGrpSpPr/>
            <p:nvPr/>
          </p:nvGrpSpPr>
          <p:grpSpPr>
            <a:xfrm>
              <a:off x="537" y="2958"/>
              <a:ext cx="288" cy="432"/>
              <a:chOff x="1152" y="3264"/>
              <a:chExt cx="288" cy="432"/>
            </a:xfrm>
          </p:grpSpPr>
          <p:grpSp>
            <p:nvGrpSpPr>
              <p:cNvPr id="22621" name="Group 21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23" name="Text Box 22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24" name="Rectangle 23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22" name="Oval 24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2548" name="Group 25"/>
            <p:cNvGrpSpPr/>
            <p:nvPr/>
          </p:nvGrpSpPr>
          <p:grpSpPr>
            <a:xfrm>
              <a:off x="1065" y="2836"/>
              <a:ext cx="288" cy="432"/>
              <a:chOff x="1152" y="3264"/>
              <a:chExt cx="288" cy="432"/>
            </a:xfrm>
          </p:grpSpPr>
          <p:grpSp>
            <p:nvGrpSpPr>
              <p:cNvPr id="22617" name="Group 26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19" name="Text Box 27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20" name="Rectangle 28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18" name="Oval 29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22549" name="Freeform 30"/>
            <p:cNvSpPr/>
            <p:nvPr/>
          </p:nvSpPr>
          <p:spPr>
            <a:xfrm>
              <a:off x="288" y="3177"/>
              <a:ext cx="252" cy="3"/>
            </a:xfrm>
            <a:custGeom>
              <a:avLst/>
              <a:gdLst>
                <a:gd name="txL" fmla="*/ 0 w 252"/>
                <a:gd name="txT" fmla="*/ 0 h 3"/>
                <a:gd name="txR" fmla="*/ 252 w 252"/>
                <a:gd name="txB" fmla="*/ 3 h 3"/>
              </a:gdLst>
              <a:ahLst/>
              <a:cxnLst>
                <a:cxn ang="0">
                  <a:pos x="252" y="0"/>
                </a:cxn>
                <a:cxn ang="0">
                  <a:pos x="0" y="3"/>
                </a:cxn>
              </a:cxnLst>
              <a:rect l="txL" t="txT" r="txR" b="txB"/>
              <a:pathLst>
                <a:path w="252" h="3">
                  <a:moveTo>
                    <a:pt x="252" y="0"/>
                  </a:moveTo>
                  <a:lnTo>
                    <a:pt x="0" y="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31"/>
            <p:cNvSpPr/>
            <p:nvPr/>
          </p:nvSpPr>
          <p:spPr>
            <a:xfrm>
              <a:off x="825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51" name="Freeform 32"/>
            <p:cNvSpPr/>
            <p:nvPr/>
          </p:nvSpPr>
          <p:spPr>
            <a:xfrm>
              <a:off x="825" y="3294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52" name="Group 33"/>
            <p:cNvGrpSpPr/>
            <p:nvPr/>
          </p:nvGrpSpPr>
          <p:grpSpPr>
            <a:xfrm>
              <a:off x="1807" y="2958"/>
              <a:ext cx="288" cy="432"/>
              <a:chOff x="1152" y="3264"/>
              <a:chExt cx="288" cy="432"/>
            </a:xfrm>
          </p:grpSpPr>
          <p:grpSp>
            <p:nvGrpSpPr>
              <p:cNvPr id="22613" name="Group 34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15" name="Text Box 35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16" name="Rectangle 36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14" name="Oval 37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2553" name="Group 38"/>
            <p:cNvGrpSpPr/>
            <p:nvPr/>
          </p:nvGrpSpPr>
          <p:grpSpPr>
            <a:xfrm>
              <a:off x="2335" y="2836"/>
              <a:ext cx="288" cy="432"/>
              <a:chOff x="1152" y="3264"/>
              <a:chExt cx="288" cy="432"/>
            </a:xfrm>
          </p:grpSpPr>
          <p:grpSp>
            <p:nvGrpSpPr>
              <p:cNvPr id="22609" name="Group 39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11" name="Text Box 40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12" name="Rectangle 41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10" name="Oval 42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22554" name="Line 43"/>
            <p:cNvSpPr/>
            <p:nvPr/>
          </p:nvSpPr>
          <p:spPr>
            <a:xfrm>
              <a:off x="2095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55" name="Freeform 44"/>
            <p:cNvSpPr/>
            <p:nvPr/>
          </p:nvSpPr>
          <p:spPr>
            <a:xfrm>
              <a:off x="2095" y="3294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Freeform 45"/>
            <p:cNvSpPr/>
            <p:nvPr/>
          </p:nvSpPr>
          <p:spPr>
            <a:xfrm>
              <a:off x="1353" y="3150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Freeform 46"/>
            <p:cNvSpPr/>
            <p:nvPr/>
          </p:nvSpPr>
          <p:spPr>
            <a:xfrm>
              <a:off x="1353" y="2943"/>
              <a:ext cx="459" cy="237"/>
            </a:xfrm>
            <a:custGeom>
              <a:avLst/>
              <a:gdLst>
                <a:gd name="txL" fmla="*/ 0 w 459"/>
                <a:gd name="txT" fmla="*/ 0 h 237"/>
                <a:gd name="txR" fmla="*/ 459 w 459"/>
                <a:gd name="txB" fmla="*/ 237 h 237"/>
              </a:gdLst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txL" t="txT" r="txR" b="tx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Freeform 47"/>
            <p:cNvSpPr/>
            <p:nvPr/>
          </p:nvSpPr>
          <p:spPr>
            <a:xfrm>
              <a:off x="2622" y="2943"/>
              <a:ext cx="459" cy="237"/>
            </a:xfrm>
            <a:custGeom>
              <a:avLst/>
              <a:gdLst>
                <a:gd name="txL" fmla="*/ 0 w 459"/>
                <a:gd name="txT" fmla="*/ 0 h 237"/>
                <a:gd name="txR" fmla="*/ 459 w 459"/>
                <a:gd name="txB" fmla="*/ 237 h 237"/>
              </a:gdLst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txL" t="txT" r="txR" b="tx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59" name="Group 48"/>
            <p:cNvGrpSpPr/>
            <p:nvPr/>
          </p:nvGrpSpPr>
          <p:grpSpPr>
            <a:xfrm>
              <a:off x="3081" y="2958"/>
              <a:ext cx="288" cy="432"/>
              <a:chOff x="1152" y="3264"/>
              <a:chExt cx="288" cy="432"/>
            </a:xfrm>
          </p:grpSpPr>
          <p:grpSp>
            <p:nvGrpSpPr>
              <p:cNvPr id="22605" name="Group 49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07" name="Text Box 50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08" name="Rectangle 51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06" name="Oval 52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2560" name="Group 53"/>
            <p:cNvGrpSpPr/>
            <p:nvPr/>
          </p:nvGrpSpPr>
          <p:grpSpPr>
            <a:xfrm>
              <a:off x="3609" y="2836"/>
              <a:ext cx="288" cy="432"/>
              <a:chOff x="1152" y="3264"/>
              <a:chExt cx="288" cy="432"/>
            </a:xfrm>
          </p:grpSpPr>
          <p:grpSp>
            <p:nvGrpSpPr>
              <p:cNvPr id="22601" name="Group 54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03" name="Text Box 55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04" name="Rectangle 56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02" name="Oval 57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22561" name="Line 58"/>
            <p:cNvSpPr/>
            <p:nvPr/>
          </p:nvSpPr>
          <p:spPr>
            <a:xfrm>
              <a:off x="3369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2" name="Freeform 59"/>
            <p:cNvSpPr/>
            <p:nvPr/>
          </p:nvSpPr>
          <p:spPr>
            <a:xfrm>
              <a:off x="3896" y="2943"/>
              <a:ext cx="459" cy="237"/>
            </a:xfrm>
            <a:custGeom>
              <a:avLst/>
              <a:gdLst>
                <a:gd name="txL" fmla="*/ 0 w 459"/>
                <a:gd name="txT" fmla="*/ 0 h 237"/>
                <a:gd name="txR" fmla="*/ 459 w 459"/>
                <a:gd name="txB" fmla="*/ 237 h 237"/>
              </a:gdLst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txL" t="txT" r="txR" b="tx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63" name="Group 60"/>
            <p:cNvGrpSpPr/>
            <p:nvPr/>
          </p:nvGrpSpPr>
          <p:grpSpPr>
            <a:xfrm>
              <a:off x="4351" y="2958"/>
              <a:ext cx="288" cy="432"/>
              <a:chOff x="1152" y="3264"/>
              <a:chExt cx="288" cy="432"/>
            </a:xfrm>
          </p:grpSpPr>
          <p:grpSp>
            <p:nvGrpSpPr>
              <p:cNvPr id="22597" name="Group 61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599" name="Text Box 62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00" name="Rectangle 63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598" name="Oval 64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2564" name="Group 65"/>
            <p:cNvGrpSpPr/>
            <p:nvPr/>
          </p:nvGrpSpPr>
          <p:grpSpPr>
            <a:xfrm>
              <a:off x="4879" y="2836"/>
              <a:ext cx="288" cy="432"/>
              <a:chOff x="1152" y="3264"/>
              <a:chExt cx="288" cy="432"/>
            </a:xfrm>
          </p:grpSpPr>
          <p:grpSp>
            <p:nvGrpSpPr>
              <p:cNvPr id="22593" name="Group 66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595" name="Text Box 67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596" name="Rectangle 68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594" name="Oval 69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22565" name="Line 70"/>
            <p:cNvSpPr/>
            <p:nvPr/>
          </p:nvSpPr>
          <p:spPr>
            <a:xfrm>
              <a:off x="4639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6" name="Line 71"/>
            <p:cNvSpPr/>
            <p:nvPr/>
          </p:nvSpPr>
          <p:spPr>
            <a:xfrm>
              <a:off x="5175" y="295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7" name="Text Box 72"/>
            <p:cNvSpPr txBox="1"/>
            <p:nvPr/>
          </p:nvSpPr>
          <p:spPr>
            <a:xfrm>
              <a:off x="240" y="291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2568" name="Text Box 73"/>
            <p:cNvSpPr txBox="1"/>
            <p:nvPr/>
          </p:nvSpPr>
          <p:spPr>
            <a:xfrm>
              <a:off x="1423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2569" name="Text Box 74"/>
            <p:cNvSpPr txBox="1"/>
            <p:nvPr/>
          </p:nvSpPr>
          <p:spPr>
            <a:xfrm>
              <a:off x="2688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2570" name="Text Box 75"/>
            <p:cNvSpPr txBox="1"/>
            <p:nvPr/>
          </p:nvSpPr>
          <p:spPr>
            <a:xfrm>
              <a:off x="3984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2571" name="Text Box 76"/>
            <p:cNvSpPr txBox="1"/>
            <p:nvPr/>
          </p:nvSpPr>
          <p:spPr>
            <a:xfrm>
              <a:off x="5232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2572" name="Text Box 77"/>
            <p:cNvSpPr txBox="1"/>
            <p:nvPr/>
          </p:nvSpPr>
          <p:spPr>
            <a:xfrm>
              <a:off x="1392" y="268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i="1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2573" name="Text Box 78"/>
            <p:cNvSpPr txBox="1"/>
            <p:nvPr/>
          </p:nvSpPr>
          <p:spPr>
            <a:xfrm>
              <a:off x="2644" y="26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2574" name="Text Box 79"/>
            <p:cNvSpPr txBox="1"/>
            <p:nvPr/>
          </p:nvSpPr>
          <p:spPr>
            <a:xfrm>
              <a:off x="3892" y="26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2575" name="Text Box 80"/>
            <p:cNvSpPr txBox="1"/>
            <p:nvPr/>
          </p:nvSpPr>
          <p:spPr>
            <a:xfrm>
              <a:off x="5188" y="2698"/>
              <a:ext cx="23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-1</a:t>
              </a:r>
            </a:p>
          </p:txBody>
        </p:sp>
        <p:grpSp>
          <p:nvGrpSpPr>
            <p:cNvPr id="22576" name="Group 81"/>
            <p:cNvGrpSpPr/>
            <p:nvPr/>
          </p:nvGrpSpPr>
          <p:grpSpPr>
            <a:xfrm>
              <a:off x="912" y="3428"/>
              <a:ext cx="188" cy="252"/>
              <a:chOff x="943" y="3782"/>
              <a:chExt cx="188" cy="252"/>
            </a:xfrm>
          </p:grpSpPr>
          <p:sp>
            <p:nvSpPr>
              <p:cNvPr id="22591" name="Text Box 82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charset="0"/>
                  </a:rPr>
                  <a:t>3</a:t>
                </a:r>
              </a:p>
            </p:txBody>
          </p:sp>
          <p:sp>
            <p:nvSpPr>
              <p:cNvPr id="22592" name="Line 83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77" name="Group 84"/>
            <p:cNvGrpSpPr/>
            <p:nvPr/>
          </p:nvGrpSpPr>
          <p:grpSpPr>
            <a:xfrm>
              <a:off x="2143" y="3438"/>
              <a:ext cx="188" cy="252"/>
              <a:chOff x="943" y="3782"/>
              <a:chExt cx="188" cy="252"/>
            </a:xfrm>
          </p:grpSpPr>
          <p:sp>
            <p:nvSpPr>
              <p:cNvPr id="22589" name="Text Box 85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22590" name="Line 86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78" name="Group 87"/>
            <p:cNvGrpSpPr/>
            <p:nvPr/>
          </p:nvGrpSpPr>
          <p:grpSpPr>
            <a:xfrm>
              <a:off x="3391" y="3438"/>
              <a:ext cx="188" cy="252"/>
              <a:chOff x="943" y="3782"/>
              <a:chExt cx="188" cy="252"/>
            </a:xfrm>
          </p:grpSpPr>
          <p:sp>
            <p:nvSpPr>
              <p:cNvPr id="22587" name="Text Box 88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2588" name="Line 89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79" name="Group 90"/>
            <p:cNvGrpSpPr/>
            <p:nvPr/>
          </p:nvGrpSpPr>
          <p:grpSpPr>
            <a:xfrm>
              <a:off x="4656" y="3438"/>
              <a:ext cx="188" cy="252"/>
              <a:chOff x="943" y="3782"/>
              <a:chExt cx="188" cy="252"/>
            </a:xfrm>
          </p:grpSpPr>
          <p:sp>
            <p:nvSpPr>
              <p:cNvPr id="22585" name="Text Box 91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22586" name="Line 92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2580" name="Freeform 93"/>
            <p:cNvSpPr/>
            <p:nvPr/>
          </p:nvSpPr>
          <p:spPr>
            <a:xfrm>
              <a:off x="2631" y="3168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Freeform 94"/>
            <p:cNvSpPr/>
            <p:nvPr/>
          </p:nvSpPr>
          <p:spPr>
            <a:xfrm>
              <a:off x="3897" y="3168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Freeform 95"/>
            <p:cNvSpPr/>
            <p:nvPr/>
          </p:nvSpPr>
          <p:spPr>
            <a:xfrm>
              <a:off x="5175" y="3168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Freeform 96"/>
            <p:cNvSpPr/>
            <p:nvPr/>
          </p:nvSpPr>
          <p:spPr>
            <a:xfrm>
              <a:off x="3373" y="3312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Freeform 97"/>
            <p:cNvSpPr/>
            <p:nvPr/>
          </p:nvSpPr>
          <p:spPr>
            <a:xfrm>
              <a:off x="4647" y="3312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38" name="Text Box 98"/>
          <p:cNvSpPr txBox="1"/>
          <p:nvPr/>
        </p:nvSpPr>
        <p:spPr>
          <a:xfrm>
            <a:off x="5668963" y="3489325"/>
            <a:ext cx="31940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设与非门的级延迟时间为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 </a:t>
            </a:r>
          </a:p>
        </p:txBody>
      </p:sp>
      <p:sp>
        <p:nvSpPr>
          <p:cNvPr id="22546" name="AutoShape 100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/>
      <p:bldP spid="471044" grpId="0"/>
      <p:bldP spid="471045" grpId="0"/>
      <p:bldP spid="471046" grpId="0"/>
      <p:bldP spid="471047" grpId="0"/>
      <p:bldP spid="471048" grpId="0"/>
      <p:bldP spid="471049" grpId="0"/>
      <p:bldP spid="471050" grpId="0"/>
      <p:bldP spid="471051" grpId="0"/>
      <p:bldP spid="471057" grpId="0"/>
      <p:bldP spid="471058" grpId="0"/>
      <p:bldP spid="4711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6046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4578" name="Text Box 2"/>
          <p:cNvSpPr txBox="1"/>
          <p:nvPr/>
        </p:nvSpPr>
        <p:spPr>
          <a:xfrm>
            <a:off x="406400" y="152400"/>
            <a:ext cx="4165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</a:rPr>
              <a:t>3. 并行进位链</a:t>
            </a:r>
          </a:p>
        </p:txBody>
      </p:sp>
      <p:sp>
        <p:nvSpPr>
          <p:cNvPr id="472067" name="Text Box 3"/>
          <p:cNvSpPr txBox="1"/>
          <p:nvPr/>
        </p:nvSpPr>
        <p:spPr>
          <a:xfrm>
            <a:off x="1028700" y="838200"/>
            <a:ext cx="38782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n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位加法器的进位同时产生 </a:t>
            </a:r>
            <a:endParaRPr lang="en-US" altLang="zh-CN" sz="24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2068" name="Text Box 4"/>
          <p:cNvSpPr txBox="1"/>
          <p:nvPr/>
        </p:nvSpPr>
        <p:spPr>
          <a:xfrm>
            <a:off x="6502400" y="838200"/>
            <a:ext cx="272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</a:rPr>
              <a:t>以 4 位加法器为例 </a:t>
            </a:r>
          </a:p>
        </p:txBody>
      </p:sp>
      <p:sp>
        <p:nvSpPr>
          <p:cNvPr id="472069" name="Text Box 5"/>
          <p:cNvSpPr txBox="1"/>
          <p:nvPr/>
        </p:nvSpPr>
        <p:spPr>
          <a:xfrm>
            <a:off x="1047750" y="1233488"/>
            <a:ext cx="21288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baseline="-25000" dirty="0"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0" name="Text Box 6"/>
          <p:cNvSpPr txBox="1"/>
          <p:nvPr/>
        </p:nvSpPr>
        <p:spPr>
          <a:xfrm>
            <a:off x="1047750" y="1658938"/>
            <a:ext cx="19637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0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1" name="Text Box 7"/>
          <p:cNvSpPr txBox="1"/>
          <p:nvPr/>
        </p:nvSpPr>
        <p:spPr>
          <a:xfrm>
            <a:off x="1047750" y="2084388"/>
            <a:ext cx="1912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2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2" name="Text Box 8"/>
          <p:cNvSpPr txBox="1"/>
          <p:nvPr/>
        </p:nvSpPr>
        <p:spPr>
          <a:xfrm>
            <a:off x="1047750" y="2508250"/>
            <a:ext cx="1912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3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3" name="Text Box 9"/>
          <p:cNvSpPr txBox="1"/>
          <p:nvPr/>
        </p:nvSpPr>
        <p:spPr>
          <a:xfrm>
            <a:off x="3365500" y="1658938"/>
            <a:ext cx="2801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</a:rPr>
              <a:t> </a:t>
            </a:r>
            <a:r>
              <a:rPr lang="en-US" altLang="zh-CN" sz="1000" dirty="0">
                <a:latin typeface="Times New Roman" panose="02020603050405020304" charset="0"/>
              </a:rPr>
              <a:t> 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 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4" name="Text Box 10"/>
          <p:cNvSpPr txBox="1"/>
          <p:nvPr/>
        </p:nvSpPr>
        <p:spPr>
          <a:xfrm>
            <a:off x="3405188" y="2084388"/>
            <a:ext cx="39608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</a:rPr>
              <a:t> </a:t>
            </a:r>
            <a:r>
              <a:rPr lang="en-US" altLang="zh-CN" sz="1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2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5" name="Text Box 11"/>
          <p:cNvSpPr txBox="1"/>
          <p:nvPr/>
        </p:nvSpPr>
        <p:spPr>
          <a:xfrm>
            <a:off x="3405188" y="2528888"/>
            <a:ext cx="53768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</a:rPr>
              <a:t> </a:t>
            </a:r>
            <a:r>
              <a:rPr lang="en-US" altLang="zh-CN" sz="1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2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2076" name="Text Box 12"/>
          <p:cNvSpPr txBox="1"/>
          <p:nvPr/>
        </p:nvSpPr>
        <p:spPr>
          <a:xfrm>
            <a:off x="3657600" y="152400"/>
            <a:ext cx="68564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</a:rPr>
              <a:t>（先行进位，跳跃进位）</a:t>
            </a:r>
          </a:p>
        </p:txBody>
      </p:sp>
      <p:sp>
        <p:nvSpPr>
          <p:cNvPr id="472077" name="Text Box 13"/>
          <p:cNvSpPr txBox="1"/>
          <p:nvPr/>
        </p:nvSpPr>
        <p:spPr>
          <a:xfrm>
            <a:off x="7346950" y="1371600"/>
            <a:ext cx="3609975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charset="0"/>
              </a:rPr>
              <a:t>当 </a:t>
            </a:r>
            <a:r>
              <a:rPr lang="en-US" altLang="zh-CN" sz="22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zh-CN" altLang="en-US" sz="2200" i="1" dirty="0">
                <a:solidFill>
                  <a:schemeClr val="folHlink"/>
                </a:solidFill>
                <a:latin typeface="Times New Roman" panose="02020603050405020304" charset="0"/>
              </a:rPr>
              <a:t>、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2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en-US" altLang="zh-CN" sz="22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charset="0"/>
              </a:rPr>
              <a:t>形成后，只需 2.5</a:t>
            </a:r>
            <a:r>
              <a:rPr lang="en-US" altLang="zh-CN" sz="22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  <a:r>
              <a:rPr lang="en-US" altLang="zh-CN" sz="22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</a:p>
          <a:p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charset="0"/>
              </a:rPr>
              <a:t>产生全部进位 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508000" y="3048000"/>
            <a:ext cx="11207750" cy="3738563"/>
            <a:chOff x="240" y="1920"/>
            <a:chExt cx="5295" cy="2355"/>
          </a:xfrm>
        </p:grpSpPr>
        <p:sp>
          <p:nvSpPr>
            <p:cNvPr id="24594" name="Text Box 15"/>
            <p:cNvSpPr txBox="1"/>
            <p:nvPr/>
          </p:nvSpPr>
          <p:spPr>
            <a:xfrm>
              <a:off x="672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595" name="Rectangle 16"/>
            <p:cNvSpPr/>
            <p:nvPr/>
          </p:nvSpPr>
          <p:spPr>
            <a:xfrm>
              <a:off x="250" y="2858"/>
              <a:ext cx="119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596" name="Text Box 17"/>
            <p:cNvSpPr txBox="1"/>
            <p:nvPr/>
          </p:nvSpPr>
          <p:spPr>
            <a:xfrm>
              <a:off x="240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597" name="Rectangle 18"/>
            <p:cNvSpPr/>
            <p:nvPr/>
          </p:nvSpPr>
          <p:spPr>
            <a:xfrm>
              <a:off x="250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598" name="Rectangle 19"/>
            <p:cNvSpPr/>
            <p:nvPr/>
          </p:nvSpPr>
          <p:spPr>
            <a:xfrm>
              <a:off x="490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599" name="Rectangle 20"/>
            <p:cNvSpPr/>
            <p:nvPr/>
          </p:nvSpPr>
          <p:spPr>
            <a:xfrm>
              <a:off x="730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00" name="Rectangle 21"/>
            <p:cNvSpPr/>
            <p:nvPr/>
          </p:nvSpPr>
          <p:spPr>
            <a:xfrm>
              <a:off x="1056" y="3056"/>
              <a:ext cx="384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01" name="Text Box 22"/>
            <p:cNvSpPr txBox="1"/>
            <p:nvPr/>
          </p:nvSpPr>
          <p:spPr>
            <a:xfrm>
              <a:off x="1699" y="3044"/>
              <a:ext cx="22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</a:t>
              </a:r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602" name="Rectangle 23"/>
            <p:cNvSpPr/>
            <p:nvPr/>
          </p:nvSpPr>
          <p:spPr>
            <a:xfrm>
              <a:off x="1632" y="3064"/>
              <a:ext cx="480" cy="2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03" name="Line 24"/>
            <p:cNvSpPr/>
            <p:nvPr/>
          </p:nvSpPr>
          <p:spPr>
            <a:xfrm>
              <a:off x="384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4" name="Line 25"/>
            <p:cNvSpPr/>
            <p:nvPr/>
          </p:nvSpPr>
          <p:spPr>
            <a:xfrm>
              <a:off x="1680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5" name="Line 26"/>
            <p:cNvSpPr/>
            <p:nvPr/>
          </p:nvSpPr>
          <p:spPr>
            <a:xfrm>
              <a:off x="244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6" name="Line 27"/>
            <p:cNvSpPr/>
            <p:nvPr/>
          </p:nvSpPr>
          <p:spPr>
            <a:xfrm>
              <a:off x="3840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7" name="Line 28"/>
            <p:cNvSpPr/>
            <p:nvPr/>
          </p:nvSpPr>
          <p:spPr>
            <a:xfrm>
              <a:off x="508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8" name="Line 29"/>
            <p:cNvSpPr/>
            <p:nvPr/>
          </p:nvSpPr>
          <p:spPr>
            <a:xfrm>
              <a:off x="484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9" name="Freeform 30"/>
            <p:cNvSpPr/>
            <p:nvPr/>
          </p:nvSpPr>
          <p:spPr>
            <a:xfrm>
              <a:off x="2064" y="3271"/>
              <a:ext cx="3408" cy="82"/>
            </a:xfrm>
            <a:custGeom>
              <a:avLst/>
              <a:gdLst>
                <a:gd name="txL" fmla="*/ 0 w 3264"/>
                <a:gd name="txT" fmla="*/ 0 h 96"/>
                <a:gd name="txR" fmla="*/ 3264 w 326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20894" y="3"/>
                </a:cxn>
              </a:cxnLst>
              <a:rect l="txL" t="txT" r="txR" b="tx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Freeform 31"/>
            <p:cNvSpPr/>
            <p:nvPr/>
          </p:nvSpPr>
          <p:spPr>
            <a:xfrm>
              <a:off x="1968" y="3271"/>
              <a:ext cx="3122" cy="165"/>
            </a:xfrm>
            <a:custGeom>
              <a:avLst/>
              <a:gdLst>
                <a:gd name="txL" fmla="*/ 0 w 3170"/>
                <a:gd name="txT" fmla="*/ 0 h 192"/>
                <a:gd name="txR" fmla="*/ 3170 w 3170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647" y="3"/>
                </a:cxn>
              </a:cxnLst>
              <a:rect l="txL" t="txT" r="txR" b="txB"/>
              <a:pathLst>
                <a:path w="3170" h="192">
                  <a:moveTo>
                    <a:pt x="0" y="0"/>
                  </a:moveTo>
                  <a:lnTo>
                    <a:pt x="0" y="192"/>
                  </a:lnTo>
                  <a:lnTo>
                    <a:pt x="3170" y="18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Text Box 32"/>
            <p:cNvSpPr txBox="1"/>
            <p:nvPr/>
          </p:nvSpPr>
          <p:spPr>
            <a:xfrm>
              <a:off x="2730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12" name="Rectangle 33"/>
            <p:cNvSpPr/>
            <p:nvPr/>
          </p:nvSpPr>
          <p:spPr>
            <a:xfrm>
              <a:off x="2308" y="2858"/>
              <a:ext cx="119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3" name="Text Box 34"/>
            <p:cNvSpPr txBox="1"/>
            <p:nvPr/>
          </p:nvSpPr>
          <p:spPr>
            <a:xfrm>
              <a:off x="2298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614" name="Rectangle 35"/>
            <p:cNvSpPr/>
            <p:nvPr/>
          </p:nvSpPr>
          <p:spPr>
            <a:xfrm>
              <a:off x="2308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5" name="Rectangle 36"/>
            <p:cNvSpPr/>
            <p:nvPr/>
          </p:nvSpPr>
          <p:spPr>
            <a:xfrm>
              <a:off x="2548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6" name="Rectangle 37"/>
            <p:cNvSpPr/>
            <p:nvPr/>
          </p:nvSpPr>
          <p:spPr>
            <a:xfrm>
              <a:off x="2788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7" name="Rectangle 38"/>
            <p:cNvSpPr/>
            <p:nvPr/>
          </p:nvSpPr>
          <p:spPr>
            <a:xfrm>
              <a:off x="3114" y="3056"/>
              <a:ext cx="384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8" name="Text Box 39"/>
            <p:cNvSpPr txBox="1"/>
            <p:nvPr/>
          </p:nvSpPr>
          <p:spPr>
            <a:xfrm>
              <a:off x="3951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19" name="Rectangle 40"/>
            <p:cNvSpPr/>
            <p:nvPr/>
          </p:nvSpPr>
          <p:spPr>
            <a:xfrm>
              <a:off x="3721" y="2858"/>
              <a:ext cx="80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0" name="Text Box 41"/>
            <p:cNvSpPr txBox="1"/>
            <p:nvPr/>
          </p:nvSpPr>
          <p:spPr>
            <a:xfrm>
              <a:off x="3711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621" name="Rectangle 42"/>
            <p:cNvSpPr/>
            <p:nvPr/>
          </p:nvSpPr>
          <p:spPr>
            <a:xfrm>
              <a:off x="372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2" name="Rectangle 43"/>
            <p:cNvSpPr/>
            <p:nvPr/>
          </p:nvSpPr>
          <p:spPr>
            <a:xfrm>
              <a:off x="396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3" name="Rectangle 44"/>
            <p:cNvSpPr/>
            <p:nvPr/>
          </p:nvSpPr>
          <p:spPr>
            <a:xfrm>
              <a:off x="4201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4" name="Text Box 45"/>
            <p:cNvSpPr txBox="1"/>
            <p:nvPr/>
          </p:nvSpPr>
          <p:spPr>
            <a:xfrm>
              <a:off x="4832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25" name="Rectangle 46"/>
            <p:cNvSpPr/>
            <p:nvPr/>
          </p:nvSpPr>
          <p:spPr>
            <a:xfrm>
              <a:off x="4751" y="2858"/>
              <a:ext cx="481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6" name="Text Box 47"/>
            <p:cNvSpPr txBox="1"/>
            <p:nvPr/>
          </p:nvSpPr>
          <p:spPr>
            <a:xfrm>
              <a:off x="4741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627" name="Rectangle 48"/>
            <p:cNvSpPr/>
            <p:nvPr/>
          </p:nvSpPr>
          <p:spPr>
            <a:xfrm>
              <a:off x="475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8" name="Rectangle 49"/>
            <p:cNvSpPr/>
            <p:nvPr/>
          </p:nvSpPr>
          <p:spPr>
            <a:xfrm>
              <a:off x="499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9" name="Freeform 50"/>
            <p:cNvSpPr/>
            <p:nvPr/>
          </p:nvSpPr>
          <p:spPr>
            <a:xfrm>
              <a:off x="1392" y="3271"/>
              <a:ext cx="3456" cy="248"/>
            </a:xfrm>
            <a:custGeom>
              <a:avLst/>
              <a:gdLst>
                <a:gd name="txL" fmla="*/ 0 w 3456"/>
                <a:gd name="txT" fmla="*/ 0 h 240"/>
                <a:gd name="txR" fmla="*/ 3456 w 345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983"/>
                </a:cxn>
                <a:cxn ang="0">
                  <a:pos x="3456" y="983"/>
                </a:cxn>
              </a:cxnLst>
              <a:rect l="txL" t="txT" r="txR" b="tx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Line 51"/>
            <p:cNvSpPr/>
            <p:nvPr/>
          </p:nvSpPr>
          <p:spPr>
            <a:xfrm>
              <a:off x="316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1" name="Line 52"/>
            <p:cNvSpPr/>
            <p:nvPr/>
          </p:nvSpPr>
          <p:spPr>
            <a:xfrm>
              <a:off x="4272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2" name="Freeform 53"/>
            <p:cNvSpPr/>
            <p:nvPr/>
          </p:nvSpPr>
          <p:spPr>
            <a:xfrm>
              <a:off x="1296" y="3271"/>
              <a:ext cx="2977" cy="332"/>
            </a:xfrm>
            <a:custGeom>
              <a:avLst/>
              <a:gdLst>
                <a:gd name="txL" fmla="*/ 0 w 2977"/>
                <a:gd name="txT" fmla="*/ 0 h 386"/>
                <a:gd name="txR" fmla="*/ 2977 w 2977"/>
                <a:gd name="txB" fmla="*/ 386 h 386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2977" y="3"/>
                </a:cxn>
              </a:cxnLst>
              <a:rect l="txL" t="txT" r="txR" b="tx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3" name="Freeform 54"/>
            <p:cNvSpPr/>
            <p:nvPr/>
          </p:nvSpPr>
          <p:spPr>
            <a:xfrm>
              <a:off x="1008" y="3271"/>
              <a:ext cx="2832" cy="413"/>
            </a:xfrm>
            <a:custGeom>
              <a:avLst/>
              <a:gdLst>
                <a:gd name="txL" fmla="*/ 0 w 2832"/>
                <a:gd name="txT" fmla="*/ 0 h 480"/>
                <a:gd name="txR" fmla="*/ 2832 w 2832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2832" y="3"/>
                </a:cxn>
              </a:cxnLst>
              <a:rect l="txL" t="txT" r="txR" b="tx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4" name="Freeform 55"/>
            <p:cNvSpPr/>
            <p:nvPr/>
          </p:nvSpPr>
          <p:spPr>
            <a:xfrm>
              <a:off x="912" y="3271"/>
              <a:ext cx="2256" cy="496"/>
            </a:xfrm>
            <a:custGeom>
              <a:avLst/>
              <a:gdLst>
                <a:gd name="txL" fmla="*/ 0 w 2304"/>
                <a:gd name="txT" fmla="*/ 0 h 576"/>
                <a:gd name="txR" fmla="*/ 2304 w 2304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931" y="3"/>
                </a:cxn>
              </a:cxnLst>
              <a:rect l="txL" t="txT" r="txR" b="tx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5" name="Freeform 56"/>
            <p:cNvSpPr/>
            <p:nvPr/>
          </p:nvSpPr>
          <p:spPr>
            <a:xfrm>
              <a:off x="672" y="3271"/>
              <a:ext cx="1776" cy="578"/>
            </a:xfrm>
            <a:custGeom>
              <a:avLst/>
              <a:gdLst>
                <a:gd name="txL" fmla="*/ 0 w 1776"/>
                <a:gd name="txT" fmla="*/ 0 h 672"/>
                <a:gd name="txR" fmla="*/ 1776 w 1776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776" y="3"/>
                </a:cxn>
              </a:cxnLst>
              <a:rect l="txL" t="txT" r="txR" b="tx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6" name="Freeform 57"/>
            <p:cNvSpPr/>
            <p:nvPr/>
          </p:nvSpPr>
          <p:spPr>
            <a:xfrm>
              <a:off x="576" y="3271"/>
              <a:ext cx="1104" cy="661"/>
            </a:xfrm>
            <a:custGeom>
              <a:avLst/>
              <a:gdLst>
                <a:gd name="txL" fmla="*/ 0 w 1152"/>
                <a:gd name="txT" fmla="*/ 0 h 768"/>
                <a:gd name="txR" fmla="*/ 1152 w 1152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85" y="3"/>
                </a:cxn>
              </a:cxnLst>
              <a:rect l="txL" t="txT" r="txR" b="tx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7" name="Line 58"/>
            <p:cNvSpPr/>
            <p:nvPr/>
          </p:nvSpPr>
          <p:spPr>
            <a:xfrm>
              <a:off x="816" y="3271"/>
              <a:ext cx="0" cy="6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38" name="Line 59"/>
            <p:cNvSpPr/>
            <p:nvPr/>
          </p:nvSpPr>
          <p:spPr>
            <a:xfrm>
              <a:off x="1776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39" name="Line 60"/>
            <p:cNvSpPr/>
            <p:nvPr/>
          </p:nvSpPr>
          <p:spPr>
            <a:xfrm>
              <a:off x="1872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0" name="Line 61"/>
            <p:cNvSpPr/>
            <p:nvPr/>
          </p:nvSpPr>
          <p:spPr>
            <a:xfrm>
              <a:off x="2592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1" name="Line 62"/>
            <p:cNvSpPr/>
            <p:nvPr/>
          </p:nvSpPr>
          <p:spPr>
            <a:xfrm>
              <a:off x="2832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2" name="Line 63"/>
            <p:cNvSpPr/>
            <p:nvPr/>
          </p:nvSpPr>
          <p:spPr>
            <a:xfrm>
              <a:off x="2688" y="3271"/>
              <a:ext cx="0" cy="4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3" name="Line 64"/>
            <p:cNvSpPr/>
            <p:nvPr/>
          </p:nvSpPr>
          <p:spPr>
            <a:xfrm>
              <a:off x="2928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4" name="Line 65"/>
            <p:cNvSpPr/>
            <p:nvPr/>
          </p:nvSpPr>
          <p:spPr>
            <a:xfrm>
              <a:off x="3024" y="3271"/>
              <a:ext cx="0" cy="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5" name="Line 66"/>
            <p:cNvSpPr/>
            <p:nvPr/>
          </p:nvSpPr>
          <p:spPr>
            <a:xfrm>
              <a:off x="3264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6" name="Line 67"/>
            <p:cNvSpPr/>
            <p:nvPr/>
          </p:nvSpPr>
          <p:spPr>
            <a:xfrm>
              <a:off x="3360" y="3271"/>
              <a:ext cx="0" cy="1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7" name="Line 68"/>
            <p:cNvSpPr/>
            <p:nvPr/>
          </p:nvSpPr>
          <p:spPr>
            <a:xfrm>
              <a:off x="3456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8" name="Line 69"/>
            <p:cNvSpPr/>
            <p:nvPr/>
          </p:nvSpPr>
          <p:spPr>
            <a:xfrm>
              <a:off x="4032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9" name="Line 70"/>
            <p:cNvSpPr/>
            <p:nvPr/>
          </p:nvSpPr>
          <p:spPr>
            <a:xfrm>
              <a:off x="4128" y="3271"/>
              <a:ext cx="0" cy="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0" name="Line 71"/>
            <p:cNvSpPr/>
            <p:nvPr/>
          </p:nvSpPr>
          <p:spPr>
            <a:xfrm>
              <a:off x="4368" y="3271"/>
              <a:ext cx="0" cy="1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1" name="Line 72"/>
            <p:cNvSpPr/>
            <p:nvPr/>
          </p:nvSpPr>
          <p:spPr>
            <a:xfrm>
              <a:off x="4464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2" name="Line 73"/>
            <p:cNvSpPr/>
            <p:nvPr/>
          </p:nvSpPr>
          <p:spPr>
            <a:xfrm>
              <a:off x="5184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3" name="Oval 74"/>
            <p:cNvSpPr/>
            <p:nvPr/>
          </p:nvSpPr>
          <p:spPr>
            <a:xfrm>
              <a:off x="1872" y="3023"/>
              <a:ext cx="48" cy="4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54" name="Freeform 75"/>
            <p:cNvSpPr/>
            <p:nvPr/>
          </p:nvSpPr>
          <p:spPr>
            <a:xfrm>
              <a:off x="1029" y="2604"/>
              <a:ext cx="867" cy="421"/>
            </a:xfrm>
            <a:custGeom>
              <a:avLst/>
              <a:gdLst>
                <a:gd name="txL" fmla="*/ 0 w 867"/>
                <a:gd name="txT" fmla="*/ 0 h 421"/>
                <a:gd name="txR" fmla="*/ 867 w 867"/>
                <a:gd name="txB" fmla="*/ 421 h 421"/>
              </a:gdLst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867" y="85"/>
                </a:cxn>
                <a:cxn ang="0">
                  <a:pos x="867" y="421"/>
                </a:cxn>
              </a:cxnLst>
              <a:rect l="txL" t="txT" r="txR" b="txB"/>
              <a:pathLst>
                <a:path w="867" h="421">
                  <a:moveTo>
                    <a:pt x="0" y="0"/>
                  </a:moveTo>
                  <a:lnTo>
                    <a:pt x="0" y="85"/>
                  </a:lnTo>
                  <a:lnTo>
                    <a:pt x="867" y="85"/>
                  </a:lnTo>
                  <a:lnTo>
                    <a:pt x="867" y="42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5" name="Text Box 76"/>
            <p:cNvSpPr txBox="1"/>
            <p:nvPr/>
          </p:nvSpPr>
          <p:spPr>
            <a:xfrm>
              <a:off x="5270" y="3376"/>
              <a:ext cx="26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4656" name="Text Box 77"/>
            <p:cNvSpPr txBox="1"/>
            <p:nvPr/>
          </p:nvSpPr>
          <p:spPr>
            <a:xfrm>
              <a:off x="300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4657" name="Text Box 78"/>
            <p:cNvSpPr txBox="1"/>
            <p:nvPr/>
          </p:nvSpPr>
          <p:spPr>
            <a:xfrm>
              <a:off x="1596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4658" name="Text Box 79"/>
            <p:cNvSpPr txBox="1"/>
            <p:nvPr/>
          </p:nvSpPr>
          <p:spPr>
            <a:xfrm>
              <a:off x="2364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4659" name="Text Box 80"/>
            <p:cNvSpPr txBox="1"/>
            <p:nvPr/>
          </p:nvSpPr>
          <p:spPr>
            <a:xfrm>
              <a:off x="3084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4660" name="Text Box 81"/>
            <p:cNvSpPr txBox="1"/>
            <p:nvPr/>
          </p:nvSpPr>
          <p:spPr>
            <a:xfrm>
              <a:off x="3744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61" name="Text Box 82"/>
            <p:cNvSpPr txBox="1"/>
            <p:nvPr/>
          </p:nvSpPr>
          <p:spPr>
            <a:xfrm>
              <a:off x="4176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62" name="Text Box 83"/>
            <p:cNvSpPr txBox="1"/>
            <p:nvPr/>
          </p:nvSpPr>
          <p:spPr>
            <a:xfrm>
              <a:off x="4764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4663" name="Text Box 84"/>
            <p:cNvSpPr txBox="1"/>
            <p:nvPr/>
          </p:nvSpPr>
          <p:spPr>
            <a:xfrm>
              <a:off x="5052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4664" name="Line 85"/>
            <p:cNvSpPr/>
            <p:nvPr/>
          </p:nvSpPr>
          <p:spPr>
            <a:xfrm>
              <a:off x="1200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65" name="Line 86"/>
            <p:cNvSpPr/>
            <p:nvPr/>
          </p:nvSpPr>
          <p:spPr>
            <a:xfrm>
              <a:off x="1104" y="3271"/>
              <a:ext cx="0" cy="6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66" name="Rectangle 87"/>
            <p:cNvSpPr/>
            <p:nvPr/>
          </p:nvSpPr>
          <p:spPr>
            <a:xfrm>
              <a:off x="768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67" name="Oval 88"/>
            <p:cNvSpPr/>
            <p:nvPr/>
          </p:nvSpPr>
          <p:spPr>
            <a:xfrm>
              <a:off x="816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68" name="Oval 89"/>
            <p:cNvSpPr/>
            <p:nvPr/>
          </p:nvSpPr>
          <p:spPr>
            <a:xfrm>
              <a:off x="816" y="2573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69" name="Oval 90"/>
            <p:cNvSpPr/>
            <p:nvPr/>
          </p:nvSpPr>
          <p:spPr>
            <a:xfrm>
              <a:off x="1008" y="2573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0" name="Oval 91"/>
            <p:cNvSpPr/>
            <p:nvPr/>
          </p:nvSpPr>
          <p:spPr>
            <a:xfrm>
              <a:off x="2880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1" name="Oval 92"/>
            <p:cNvSpPr/>
            <p:nvPr/>
          </p:nvSpPr>
          <p:spPr>
            <a:xfrm>
              <a:off x="4080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2" name="Oval 93"/>
            <p:cNvSpPr/>
            <p:nvPr/>
          </p:nvSpPr>
          <p:spPr>
            <a:xfrm>
              <a:off x="4992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3" name="Rectangle 94"/>
            <p:cNvSpPr/>
            <p:nvPr/>
          </p:nvSpPr>
          <p:spPr>
            <a:xfrm>
              <a:off x="2713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4" name="Rectangle 95"/>
            <p:cNvSpPr/>
            <p:nvPr/>
          </p:nvSpPr>
          <p:spPr>
            <a:xfrm>
              <a:off x="3910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5" name="Text Box 96"/>
            <p:cNvSpPr txBox="1"/>
            <p:nvPr/>
          </p:nvSpPr>
          <p:spPr>
            <a:xfrm>
              <a:off x="4880" y="2352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4676" name="Text Box 97"/>
            <p:cNvSpPr txBox="1"/>
            <p:nvPr/>
          </p:nvSpPr>
          <p:spPr>
            <a:xfrm>
              <a:off x="806" y="236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solidFill>
                    <a:schemeClr val="folHlink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77" name="Text Box 98"/>
            <p:cNvSpPr txBox="1"/>
            <p:nvPr/>
          </p:nvSpPr>
          <p:spPr>
            <a:xfrm>
              <a:off x="2774" y="2352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4678" name="Text Box 99"/>
            <p:cNvSpPr txBox="1"/>
            <p:nvPr/>
          </p:nvSpPr>
          <p:spPr>
            <a:xfrm>
              <a:off x="3967" y="2352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4679" name="Rectangle 100"/>
            <p:cNvSpPr/>
            <p:nvPr/>
          </p:nvSpPr>
          <p:spPr>
            <a:xfrm>
              <a:off x="4821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0" name="Oval 101"/>
            <p:cNvSpPr/>
            <p:nvPr/>
          </p:nvSpPr>
          <p:spPr>
            <a:xfrm>
              <a:off x="4992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1" name="Oval 102"/>
            <p:cNvSpPr/>
            <p:nvPr/>
          </p:nvSpPr>
          <p:spPr>
            <a:xfrm>
              <a:off x="4080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2" name="Oval 103"/>
            <p:cNvSpPr/>
            <p:nvPr/>
          </p:nvSpPr>
          <p:spPr>
            <a:xfrm>
              <a:off x="2880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3" name="Freeform 104"/>
            <p:cNvSpPr/>
            <p:nvPr/>
          </p:nvSpPr>
          <p:spPr>
            <a:xfrm>
              <a:off x="840" y="2608"/>
              <a:ext cx="3" cy="218"/>
            </a:xfrm>
            <a:custGeom>
              <a:avLst/>
              <a:gdLst>
                <a:gd name="txL" fmla="*/ 0 w 3"/>
                <a:gd name="txT" fmla="*/ 0 h 294"/>
                <a:gd name="txR" fmla="*/ 3 w 3"/>
                <a:gd name="txB" fmla="*/ 294 h 294"/>
              </a:gdLst>
              <a:ahLst/>
              <a:cxnLst>
                <a:cxn ang="0">
                  <a:pos x="3" y="0"/>
                </a:cxn>
                <a:cxn ang="0">
                  <a:pos x="0" y="1"/>
                </a:cxn>
              </a:cxnLst>
              <a:rect l="txL" t="txT" r="txR" b="tx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4" name="Freeform 105"/>
            <p:cNvSpPr/>
            <p:nvPr/>
          </p:nvSpPr>
          <p:spPr>
            <a:xfrm>
              <a:off x="2907" y="2570"/>
              <a:ext cx="1" cy="256"/>
            </a:xfrm>
            <a:custGeom>
              <a:avLst/>
              <a:gdLst>
                <a:gd name="txL" fmla="*/ 0 w 1"/>
                <a:gd name="txT" fmla="*/ 0 h 345"/>
                <a:gd name="txR" fmla="*/ 1 w 1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5" name="Freeform 106"/>
            <p:cNvSpPr/>
            <p:nvPr/>
          </p:nvSpPr>
          <p:spPr>
            <a:xfrm>
              <a:off x="4101" y="2570"/>
              <a:ext cx="1" cy="249"/>
            </a:xfrm>
            <a:custGeom>
              <a:avLst/>
              <a:gdLst>
                <a:gd name="txL" fmla="*/ 0 w 1"/>
                <a:gd name="txT" fmla="*/ 0 h 336"/>
                <a:gd name="txR" fmla="*/ 1 w 1"/>
                <a:gd name="txB" fmla="*/ 336 h 336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6" name="Freeform 107"/>
            <p:cNvSpPr/>
            <p:nvPr/>
          </p:nvSpPr>
          <p:spPr>
            <a:xfrm>
              <a:off x="5013" y="2573"/>
              <a:ext cx="1" cy="244"/>
            </a:xfrm>
            <a:custGeom>
              <a:avLst/>
              <a:gdLst>
                <a:gd name="txL" fmla="*/ 0 w 1"/>
                <a:gd name="txT" fmla="*/ 0 h 330"/>
                <a:gd name="txR" fmla="*/ 1 w 1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7" name="Freeform 108"/>
            <p:cNvSpPr/>
            <p:nvPr/>
          </p:nvSpPr>
          <p:spPr>
            <a:xfrm>
              <a:off x="5016" y="2132"/>
              <a:ext cx="1" cy="229"/>
            </a:xfrm>
            <a:custGeom>
              <a:avLst/>
              <a:gdLst>
                <a:gd name="txL" fmla="*/ 0 w 1"/>
                <a:gd name="txT" fmla="*/ 0 h 309"/>
                <a:gd name="txR" fmla="*/ 1 w 1"/>
                <a:gd name="txB" fmla="*/ 309 h 309"/>
              </a:gdLst>
              <a:ahLst/>
              <a:cxnLst>
                <a:cxn ang="0">
                  <a:pos x="0" y="1"/>
                </a:cxn>
                <a:cxn ang="0">
                  <a:pos x="0" y="0"/>
                </a:cxn>
              </a:cxnLst>
              <a:rect l="txL" t="txT" r="txR" b="tx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8" name="Freeform 109"/>
            <p:cNvSpPr/>
            <p:nvPr/>
          </p:nvSpPr>
          <p:spPr>
            <a:xfrm>
              <a:off x="4104" y="2144"/>
              <a:ext cx="1" cy="220"/>
            </a:xfrm>
            <a:custGeom>
              <a:avLst/>
              <a:gdLst>
                <a:gd name="txL" fmla="*/ 0 w 1"/>
                <a:gd name="txT" fmla="*/ 0 h 297"/>
                <a:gd name="txR" fmla="*/ 1 w 1"/>
                <a:gd name="txB" fmla="*/ 297 h 297"/>
              </a:gdLst>
              <a:ahLst/>
              <a:cxnLst>
                <a:cxn ang="0">
                  <a:pos x="0" y="1"/>
                </a:cxn>
                <a:cxn ang="0">
                  <a:pos x="0" y="0"/>
                </a:cxn>
              </a:cxnLst>
              <a:rect l="txL" t="txT" r="txR" b="tx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9" name="Freeform 110"/>
            <p:cNvSpPr/>
            <p:nvPr/>
          </p:nvSpPr>
          <p:spPr>
            <a:xfrm>
              <a:off x="2907" y="2142"/>
              <a:ext cx="1" cy="218"/>
            </a:xfrm>
            <a:custGeom>
              <a:avLst/>
              <a:gdLst>
                <a:gd name="txL" fmla="*/ 0 w 1"/>
                <a:gd name="txT" fmla="*/ 0 h 218"/>
                <a:gd name="txR" fmla="*/ 1 w 1"/>
                <a:gd name="txB" fmla="*/ 218 h 218"/>
              </a:gdLst>
              <a:ahLst/>
              <a:cxnLst>
                <a:cxn ang="0">
                  <a:pos x="1" y="218"/>
                </a:cxn>
                <a:cxn ang="0">
                  <a:pos x="0" y="0"/>
                </a:cxn>
              </a:cxnLst>
              <a:rect l="txL" t="txT" r="txR" b="txB"/>
              <a:pathLst>
                <a:path w="1" h="218">
                  <a:moveTo>
                    <a:pt x="1" y="218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0" name="Freeform 111"/>
            <p:cNvSpPr/>
            <p:nvPr/>
          </p:nvSpPr>
          <p:spPr>
            <a:xfrm>
              <a:off x="963" y="2177"/>
              <a:ext cx="1" cy="215"/>
            </a:xfrm>
            <a:custGeom>
              <a:avLst/>
              <a:gdLst>
                <a:gd name="txL" fmla="*/ 0 w 1"/>
                <a:gd name="txT" fmla="*/ 0 h 215"/>
                <a:gd name="txR" fmla="*/ 1 w 1"/>
                <a:gd name="txB" fmla="*/ 215 h 215"/>
              </a:gdLst>
              <a:ahLst/>
              <a:cxnLst>
                <a:cxn ang="0">
                  <a:pos x="1" y="215"/>
                </a:cxn>
                <a:cxn ang="0">
                  <a:pos x="0" y="0"/>
                </a:cxn>
              </a:cxnLst>
              <a:rect l="txL" t="txT" r="txR" b="txB"/>
              <a:pathLst>
                <a:path w="1" h="215">
                  <a:moveTo>
                    <a:pt x="1" y="215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1" name="Text Box 112"/>
            <p:cNvSpPr txBox="1"/>
            <p:nvPr/>
          </p:nvSpPr>
          <p:spPr>
            <a:xfrm>
              <a:off x="4896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4692" name="Text Box 113"/>
            <p:cNvSpPr txBox="1"/>
            <p:nvPr/>
          </p:nvSpPr>
          <p:spPr>
            <a:xfrm>
              <a:off x="3988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93" name="Text Box 114"/>
            <p:cNvSpPr txBox="1"/>
            <p:nvPr/>
          </p:nvSpPr>
          <p:spPr>
            <a:xfrm>
              <a:off x="2784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4694" name="Text Box 115"/>
            <p:cNvSpPr txBox="1"/>
            <p:nvPr/>
          </p:nvSpPr>
          <p:spPr>
            <a:xfrm>
              <a:off x="868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</p:grpSp>
      <p:sp>
        <p:nvSpPr>
          <p:cNvPr id="472180" name="Text Box 116"/>
          <p:cNvSpPr txBox="1"/>
          <p:nvPr/>
        </p:nvSpPr>
        <p:spPr>
          <a:xfrm>
            <a:off x="2743200" y="3108325"/>
            <a:ext cx="2871788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设与或非门的延迟时间为 1.5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</a:p>
        </p:txBody>
      </p:sp>
      <p:sp>
        <p:nvSpPr>
          <p:cNvPr id="24593" name="AutoShape 118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/>
      <p:bldP spid="472068" grpId="0"/>
      <p:bldP spid="472069" grpId="0"/>
      <p:bldP spid="472070" grpId="0"/>
      <p:bldP spid="472071" grpId="0"/>
      <p:bldP spid="472072" grpId="0"/>
      <p:bldP spid="472073" grpId="0"/>
      <p:bldP spid="472074" grpId="0"/>
      <p:bldP spid="472075" grpId="0"/>
      <p:bldP spid="472076" grpId="0"/>
      <p:bldP spid="472077" grpId="0"/>
      <p:bldP spid="4721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73090" name="Rectangle 2"/>
          <p:cNvSpPr/>
          <p:nvPr/>
        </p:nvSpPr>
        <p:spPr>
          <a:xfrm>
            <a:off x="406400" y="762000"/>
            <a:ext cx="10682288" cy="914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 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n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位全加器分若干小组，小组中的进位同时产生，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  小组与小组之间采用串行进位</a:t>
            </a:r>
          </a:p>
        </p:txBody>
      </p:sp>
      <p:sp>
        <p:nvSpPr>
          <p:cNvPr id="473091" name="Rectangle 3"/>
          <p:cNvSpPr/>
          <p:nvPr/>
        </p:nvSpPr>
        <p:spPr>
          <a:xfrm>
            <a:off x="954088" y="50292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latin typeface="Times New Roman" panose="02020603050405020304" charset="0"/>
              </a:rPr>
              <a:t>当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zh-CN" altLang="en-US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、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</a:rPr>
              <a:t>形成后</a:t>
            </a:r>
          </a:p>
        </p:txBody>
      </p:sp>
      <p:sp>
        <p:nvSpPr>
          <p:cNvPr id="473092" name="Rectangle 4"/>
          <p:cNvSpPr/>
          <p:nvPr/>
        </p:nvSpPr>
        <p:spPr>
          <a:xfrm>
            <a:off x="3683000" y="5105400"/>
            <a:ext cx="17272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经 2.5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</a:t>
            </a:r>
          </a:p>
        </p:txBody>
      </p:sp>
      <p:sp>
        <p:nvSpPr>
          <p:cNvPr id="473093" name="Rectangle 5"/>
          <p:cNvSpPr/>
          <p:nvPr/>
        </p:nvSpPr>
        <p:spPr>
          <a:xfrm>
            <a:off x="3719513" y="5505450"/>
            <a:ext cx="1462087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   5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  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3094" name="Rectangle 6"/>
          <p:cNvSpPr/>
          <p:nvPr/>
        </p:nvSpPr>
        <p:spPr>
          <a:xfrm>
            <a:off x="3719513" y="5867400"/>
            <a:ext cx="1665287" cy="381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7.5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  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3095" name="Rectangle 7"/>
          <p:cNvSpPr/>
          <p:nvPr/>
        </p:nvSpPr>
        <p:spPr>
          <a:xfrm>
            <a:off x="3719513" y="6248400"/>
            <a:ext cx="1563687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1 0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   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25608" name="Text Box 8"/>
          <p:cNvSpPr txBox="1"/>
          <p:nvPr/>
        </p:nvSpPr>
        <p:spPr>
          <a:xfrm>
            <a:off x="101600" y="228600"/>
            <a:ext cx="108902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</a:rPr>
              <a:t>(1)</a:t>
            </a:r>
            <a:r>
              <a:rPr lang="zh-CN" altLang="en-US" sz="3200" dirty="0">
                <a:latin typeface="Arial" panose="020B0604020202020204" pitchFamily="34" charset="0"/>
              </a:rPr>
              <a:t> 单重分组跳跃进位链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（组内并行，组间串行）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609600" y="2955925"/>
            <a:ext cx="2235200" cy="838200"/>
            <a:chOff x="384" y="1862"/>
            <a:chExt cx="1056" cy="528"/>
          </a:xfrm>
        </p:grpSpPr>
        <p:sp>
          <p:nvSpPr>
            <p:cNvPr id="25742" name="Text Box 10"/>
            <p:cNvSpPr txBox="1"/>
            <p:nvPr/>
          </p:nvSpPr>
          <p:spPr>
            <a:xfrm>
              <a:off x="432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    第 1 组</a:t>
              </a:r>
            </a:p>
          </p:txBody>
        </p:sp>
        <p:sp>
          <p:nvSpPr>
            <p:cNvPr id="25743" name="Rectangle 11"/>
            <p:cNvSpPr/>
            <p:nvPr/>
          </p:nvSpPr>
          <p:spPr>
            <a:xfrm>
              <a:off x="384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3522663" y="2955925"/>
            <a:ext cx="2235200" cy="838200"/>
            <a:chOff x="1760" y="1862"/>
            <a:chExt cx="1056" cy="528"/>
          </a:xfrm>
        </p:grpSpPr>
        <p:sp>
          <p:nvSpPr>
            <p:cNvPr id="25740" name="Text Box 13"/>
            <p:cNvSpPr txBox="1"/>
            <p:nvPr/>
          </p:nvSpPr>
          <p:spPr>
            <a:xfrm>
              <a:off x="1776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    第 2 组</a:t>
              </a:r>
            </a:p>
          </p:txBody>
        </p:sp>
        <p:sp>
          <p:nvSpPr>
            <p:cNvPr id="25741" name="Rectangle 14"/>
            <p:cNvSpPr/>
            <p:nvPr/>
          </p:nvSpPr>
          <p:spPr>
            <a:xfrm>
              <a:off x="1760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6434138" y="2955925"/>
            <a:ext cx="2235200" cy="838200"/>
            <a:chOff x="3136" y="1862"/>
            <a:chExt cx="1056" cy="528"/>
          </a:xfrm>
        </p:grpSpPr>
        <p:sp>
          <p:nvSpPr>
            <p:cNvPr id="25738" name="Text Box 16"/>
            <p:cNvSpPr txBox="1"/>
            <p:nvPr/>
          </p:nvSpPr>
          <p:spPr>
            <a:xfrm>
              <a:off x="3168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    第 3 组</a:t>
              </a:r>
            </a:p>
          </p:txBody>
        </p:sp>
        <p:sp>
          <p:nvSpPr>
            <p:cNvPr id="25739" name="Rectangle 17"/>
            <p:cNvSpPr/>
            <p:nvPr/>
          </p:nvSpPr>
          <p:spPr>
            <a:xfrm>
              <a:off x="3136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9347200" y="2955925"/>
            <a:ext cx="2235200" cy="838200"/>
            <a:chOff x="4512" y="1862"/>
            <a:chExt cx="1056" cy="528"/>
          </a:xfrm>
        </p:grpSpPr>
        <p:sp>
          <p:nvSpPr>
            <p:cNvPr id="25736" name="Text Box 19"/>
            <p:cNvSpPr txBox="1"/>
            <p:nvPr/>
          </p:nvSpPr>
          <p:spPr>
            <a:xfrm>
              <a:off x="4560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    第 4 组</a:t>
              </a:r>
            </a:p>
          </p:txBody>
        </p:sp>
        <p:sp>
          <p:nvSpPr>
            <p:cNvPr id="25737" name="Rectangle 20"/>
            <p:cNvSpPr/>
            <p:nvPr/>
          </p:nvSpPr>
          <p:spPr>
            <a:xfrm>
              <a:off x="4512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1016000" y="2238375"/>
            <a:ext cx="1422400" cy="733425"/>
            <a:chOff x="576" y="1410"/>
            <a:chExt cx="672" cy="462"/>
          </a:xfrm>
        </p:grpSpPr>
        <p:sp>
          <p:nvSpPr>
            <p:cNvPr id="25732" name="Line 22"/>
            <p:cNvSpPr/>
            <p:nvPr/>
          </p:nvSpPr>
          <p:spPr>
            <a:xfrm flipV="1">
              <a:off x="57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3" name="Line 23"/>
            <p:cNvSpPr/>
            <p:nvPr/>
          </p:nvSpPr>
          <p:spPr>
            <a:xfrm flipV="1">
              <a:off x="80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4" name="Line 24"/>
            <p:cNvSpPr/>
            <p:nvPr/>
          </p:nvSpPr>
          <p:spPr>
            <a:xfrm flipV="1">
              <a:off x="102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5" name="Line 25"/>
            <p:cNvSpPr/>
            <p:nvPr/>
          </p:nvSpPr>
          <p:spPr>
            <a:xfrm flipV="1">
              <a:off x="124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26"/>
          <p:cNvGrpSpPr/>
          <p:nvPr/>
        </p:nvGrpSpPr>
        <p:grpSpPr>
          <a:xfrm>
            <a:off x="3962400" y="2238375"/>
            <a:ext cx="1422400" cy="733425"/>
            <a:chOff x="1968" y="1410"/>
            <a:chExt cx="672" cy="462"/>
          </a:xfrm>
        </p:grpSpPr>
        <p:sp>
          <p:nvSpPr>
            <p:cNvPr id="25728" name="Line 27"/>
            <p:cNvSpPr/>
            <p:nvPr/>
          </p:nvSpPr>
          <p:spPr>
            <a:xfrm flipV="1">
              <a:off x="196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9" name="Line 28"/>
            <p:cNvSpPr/>
            <p:nvPr/>
          </p:nvSpPr>
          <p:spPr>
            <a:xfrm flipV="1">
              <a:off x="219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0" name="Line 29"/>
            <p:cNvSpPr/>
            <p:nvPr/>
          </p:nvSpPr>
          <p:spPr>
            <a:xfrm flipV="1">
              <a:off x="241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1" name="Line 30"/>
            <p:cNvSpPr/>
            <p:nvPr/>
          </p:nvSpPr>
          <p:spPr>
            <a:xfrm flipV="1">
              <a:off x="264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" name="Group 31"/>
          <p:cNvGrpSpPr/>
          <p:nvPr/>
        </p:nvGrpSpPr>
        <p:grpSpPr>
          <a:xfrm>
            <a:off x="6807200" y="2238375"/>
            <a:ext cx="1422400" cy="733425"/>
            <a:chOff x="3312" y="1410"/>
            <a:chExt cx="672" cy="462"/>
          </a:xfrm>
        </p:grpSpPr>
        <p:sp>
          <p:nvSpPr>
            <p:cNvPr id="25724" name="Line 32"/>
            <p:cNvSpPr/>
            <p:nvPr/>
          </p:nvSpPr>
          <p:spPr>
            <a:xfrm flipV="1">
              <a:off x="331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5" name="Line 33"/>
            <p:cNvSpPr/>
            <p:nvPr/>
          </p:nvSpPr>
          <p:spPr>
            <a:xfrm flipV="1">
              <a:off x="353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6" name="Line 34"/>
            <p:cNvSpPr/>
            <p:nvPr/>
          </p:nvSpPr>
          <p:spPr>
            <a:xfrm flipV="1">
              <a:off x="376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7" name="Line 35"/>
            <p:cNvSpPr/>
            <p:nvPr/>
          </p:nvSpPr>
          <p:spPr>
            <a:xfrm flipV="1">
              <a:off x="398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9" name="Group 36"/>
          <p:cNvGrpSpPr/>
          <p:nvPr/>
        </p:nvGrpSpPr>
        <p:grpSpPr>
          <a:xfrm>
            <a:off x="9753600" y="2238375"/>
            <a:ext cx="1422400" cy="733425"/>
            <a:chOff x="4704" y="1410"/>
            <a:chExt cx="672" cy="462"/>
          </a:xfrm>
        </p:grpSpPr>
        <p:sp>
          <p:nvSpPr>
            <p:cNvPr id="25720" name="Line 37"/>
            <p:cNvSpPr/>
            <p:nvPr/>
          </p:nvSpPr>
          <p:spPr>
            <a:xfrm flipV="1">
              <a:off x="470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1" name="Line 38"/>
            <p:cNvSpPr/>
            <p:nvPr/>
          </p:nvSpPr>
          <p:spPr>
            <a:xfrm flipV="1">
              <a:off x="492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2" name="Line 39"/>
            <p:cNvSpPr/>
            <p:nvPr/>
          </p:nvSpPr>
          <p:spPr>
            <a:xfrm flipV="1">
              <a:off x="515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3" name="Line 40"/>
            <p:cNvSpPr/>
            <p:nvPr/>
          </p:nvSpPr>
          <p:spPr>
            <a:xfrm flipV="1">
              <a:off x="537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473129" name="Freeform 41"/>
          <p:cNvSpPr/>
          <p:nvPr/>
        </p:nvSpPr>
        <p:spPr>
          <a:xfrm>
            <a:off x="2844800" y="2667000"/>
            <a:ext cx="1117600" cy="669925"/>
          </a:xfrm>
          <a:custGeom>
            <a:avLst/>
            <a:gdLst>
              <a:gd name="txL" fmla="*/ 0 w 528"/>
              <a:gd name="txT" fmla="*/ 0 h 528"/>
              <a:gd name="txR" fmla="*/ 528 w 528"/>
              <a:gd name="txB" fmla="*/ 528 h 528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528" h="528">
                <a:moveTo>
                  <a:pt x="528" y="0"/>
                </a:moveTo>
                <a:lnTo>
                  <a:pt x="192" y="0"/>
                </a:lnTo>
                <a:lnTo>
                  <a:pt x="192" y="528"/>
                </a:lnTo>
                <a:lnTo>
                  <a:pt x="0" y="528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3130" name="Freeform 42"/>
          <p:cNvSpPr/>
          <p:nvPr/>
        </p:nvSpPr>
        <p:spPr>
          <a:xfrm>
            <a:off x="5765800" y="2667000"/>
            <a:ext cx="1039813" cy="669925"/>
          </a:xfrm>
          <a:custGeom>
            <a:avLst/>
            <a:gdLst>
              <a:gd name="txL" fmla="*/ 0 w 491"/>
              <a:gd name="txT" fmla="*/ 0 h 422"/>
              <a:gd name="txR" fmla="*/ 491 w 491"/>
              <a:gd name="txB" fmla="*/ 422 h 422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491" h="422">
                <a:moveTo>
                  <a:pt x="491" y="0"/>
                </a:moveTo>
                <a:lnTo>
                  <a:pt x="155" y="0"/>
                </a:lnTo>
                <a:lnTo>
                  <a:pt x="155" y="422"/>
                </a:lnTo>
                <a:lnTo>
                  <a:pt x="0" y="420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3131" name="Freeform 43"/>
          <p:cNvSpPr/>
          <p:nvPr/>
        </p:nvSpPr>
        <p:spPr>
          <a:xfrm>
            <a:off x="8669338" y="2667000"/>
            <a:ext cx="1084262" cy="673100"/>
          </a:xfrm>
          <a:custGeom>
            <a:avLst/>
            <a:gdLst>
              <a:gd name="txL" fmla="*/ 0 w 512"/>
              <a:gd name="txT" fmla="*/ 0 h 424"/>
              <a:gd name="txR" fmla="*/ 512 w 512"/>
              <a:gd name="txB" fmla="*/ 424 h 424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512" h="424">
                <a:moveTo>
                  <a:pt x="512" y="0"/>
                </a:moveTo>
                <a:lnTo>
                  <a:pt x="176" y="0"/>
                </a:lnTo>
                <a:lnTo>
                  <a:pt x="176" y="422"/>
                </a:lnTo>
                <a:lnTo>
                  <a:pt x="0" y="424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44"/>
          <p:cNvGrpSpPr/>
          <p:nvPr/>
        </p:nvGrpSpPr>
        <p:grpSpPr>
          <a:xfrm>
            <a:off x="690563" y="1798638"/>
            <a:ext cx="2071687" cy="414337"/>
            <a:chOff x="422" y="1133"/>
            <a:chExt cx="979" cy="261"/>
          </a:xfrm>
        </p:grpSpPr>
        <p:sp>
          <p:nvSpPr>
            <p:cNvPr id="25716" name="Text Box 45"/>
            <p:cNvSpPr txBox="1"/>
            <p:nvPr/>
          </p:nvSpPr>
          <p:spPr>
            <a:xfrm>
              <a:off x="422" y="114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5717" name="Text Box 46"/>
            <p:cNvSpPr txBox="1"/>
            <p:nvPr/>
          </p:nvSpPr>
          <p:spPr>
            <a:xfrm>
              <a:off x="672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14</a:t>
              </a:r>
            </a:p>
          </p:txBody>
        </p:sp>
        <p:sp>
          <p:nvSpPr>
            <p:cNvPr id="25718" name="Text Box 47"/>
            <p:cNvSpPr txBox="1"/>
            <p:nvPr/>
          </p:nvSpPr>
          <p:spPr>
            <a:xfrm>
              <a:off x="912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13</a:t>
              </a:r>
            </a:p>
          </p:txBody>
        </p:sp>
        <p:sp>
          <p:nvSpPr>
            <p:cNvPr id="25719" name="Text Box 48"/>
            <p:cNvSpPr txBox="1"/>
            <p:nvPr/>
          </p:nvSpPr>
          <p:spPr>
            <a:xfrm>
              <a:off x="1152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12</a:t>
              </a:r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3657600" y="1798638"/>
            <a:ext cx="1963738" cy="400050"/>
            <a:chOff x="1824" y="1133"/>
            <a:chExt cx="928" cy="252"/>
          </a:xfrm>
        </p:grpSpPr>
        <p:sp>
          <p:nvSpPr>
            <p:cNvPr id="25712" name="Text Box 50"/>
            <p:cNvSpPr txBox="1"/>
            <p:nvPr/>
          </p:nvSpPr>
          <p:spPr>
            <a:xfrm>
              <a:off x="1824" y="1133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5713" name="Text Box 51"/>
            <p:cNvSpPr txBox="1"/>
            <p:nvPr/>
          </p:nvSpPr>
          <p:spPr>
            <a:xfrm>
              <a:off x="2064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10</a:t>
              </a:r>
            </a:p>
          </p:txBody>
        </p:sp>
        <p:sp>
          <p:nvSpPr>
            <p:cNvPr id="25714" name="Text Box 52"/>
            <p:cNvSpPr txBox="1"/>
            <p:nvPr/>
          </p:nvSpPr>
          <p:spPr>
            <a:xfrm>
              <a:off x="2304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</a:t>
              </a:r>
            </a:p>
          </p:txBody>
        </p:sp>
        <p:sp>
          <p:nvSpPr>
            <p:cNvPr id="25715" name="Text Box 53"/>
            <p:cNvSpPr txBox="1"/>
            <p:nvPr/>
          </p:nvSpPr>
          <p:spPr>
            <a:xfrm>
              <a:off x="2544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</p:grpSp>
      <p:grpSp>
        <p:nvGrpSpPr>
          <p:cNvPr id="12" name="Group 54"/>
          <p:cNvGrpSpPr/>
          <p:nvPr/>
        </p:nvGrpSpPr>
        <p:grpSpPr>
          <a:xfrm>
            <a:off x="6502400" y="1798638"/>
            <a:ext cx="1963738" cy="414337"/>
            <a:chOff x="3168" y="1133"/>
            <a:chExt cx="928" cy="261"/>
          </a:xfrm>
        </p:grpSpPr>
        <p:sp>
          <p:nvSpPr>
            <p:cNvPr id="25708" name="Text Box 55"/>
            <p:cNvSpPr txBox="1"/>
            <p:nvPr/>
          </p:nvSpPr>
          <p:spPr>
            <a:xfrm>
              <a:off x="3168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5709" name="Text Box 56"/>
            <p:cNvSpPr txBox="1"/>
            <p:nvPr/>
          </p:nvSpPr>
          <p:spPr>
            <a:xfrm>
              <a:off x="3408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5710" name="Text Box 57"/>
            <p:cNvSpPr txBox="1"/>
            <p:nvPr/>
          </p:nvSpPr>
          <p:spPr>
            <a:xfrm>
              <a:off x="3648" y="114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5711" name="Text Box 58"/>
            <p:cNvSpPr txBox="1"/>
            <p:nvPr/>
          </p:nvSpPr>
          <p:spPr>
            <a:xfrm>
              <a:off x="3888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4</a:t>
              </a:r>
            </a:p>
          </p:txBody>
        </p:sp>
      </p:grpSp>
      <p:grpSp>
        <p:nvGrpSpPr>
          <p:cNvPr id="13" name="Group 59"/>
          <p:cNvGrpSpPr/>
          <p:nvPr/>
        </p:nvGrpSpPr>
        <p:grpSpPr>
          <a:xfrm>
            <a:off x="9347200" y="1798638"/>
            <a:ext cx="1963738" cy="400050"/>
            <a:chOff x="4416" y="1133"/>
            <a:chExt cx="928" cy="252"/>
          </a:xfrm>
        </p:grpSpPr>
        <p:sp>
          <p:nvSpPr>
            <p:cNvPr id="25704" name="Text Box 60"/>
            <p:cNvSpPr txBox="1"/>
            <p:nvPr/>
          </p:nvSpPr>
          <p:spPr>
            <a:xfrm>
              <a:off x="441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5705" name="Text Box 61"/>
            <p:cNvSpPr txBox="1"/>
            <p:nvPr/>
          </p:nvSpPr>
          <p:spPr>
            <a:xfrm>
              <a:off x="465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5706" name="Text Box 62"/>
            <p:cNvSpPr txBox="1"/>
            <p:nvPr/>
          </p:nvSpPr>
          <p:spPr>
            <a:xfrm>
              <a:off x="489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5707" name="Text Box 63"/>
            <p:cNvSpPr txBox="1"/>
            <p:nvPr/>
          </p:nvSpPr>
          <p:spPr>
            <a:xfrm>
              <a:off x="513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</p:grpSp>
      <p:grpSp>
        <p:nvGrpSpPr>
          <p:cNvPr id="14" name="Group 64"/>
          <p:cNvGrpSpPr/>
          <p:nvPr/>
        </p:nvGrpSpPr>
        <p:grpSpPr>
          <a:xfrm>
            <a:off x="508000" y="3794125"/>
            <a:ext cx="2286000" cy="1085850"/>
            <a:chOff x="336" y="2390"/>
            <a:chExt cx="1080" cy="684"/>
          </a:xfrm>
        </p:grpSpPr>
        <p:sp>
          <p:nvSpPr>
            <p:cNvPr id="25688" name="Line 65"/>
            <p:cNvSpPr/>
            <p:nvPr/>
          </p:nvSpPr>
          <p:spPr>
            <a:xfrm>
              <a:off x="480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89" name="Line 66"/>
            <p:cNvSpPr/>
            <p:nvPr/>
          </p:nvSpPr>
          <p:spPr>
            <a:xfrm>
              <a:off x="72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0" name="Line 67"/>
            <p:cNvSpPr/>
            <p:nvPr/>
          </p:nvSpPr>
          <p:spPr>
            <a:xfrm>
              <a:off x="973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1" name="Line 68"/>
            <p:cNvSpPr/>
            <p:nvPr/>
          </p:nvSpPr>
          <p:spPr>
            <a:xfrm>
              <a:off x="1220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2" name="Line 69"/>
            <p:cNvSpPr/>
            <p:nvPr/>
          </p:nvSpPr>
          <p:spPr>
            <a:xfrm>
              <a:off x="603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3" name="Line 70"/>
            <p:cNvSpPr/>
            <p:nvPr/>
          </p:nvSpPr>
          <p:spPr>
            <a:xfrm>
              <a:off x="850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4" name="Line 71"/>
            <p:cNvSpPr/>
            <p:nvPr/>
          </p:nvSpPr>
          <p:spPr>
            <a:xfrm>
              <a:off x="1097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5" name="Line 72"/>
            <p:cNvSpPr/>
            <p:nvPr/>
          </p:nvSpPr>
          <p:spPr>
            <a:xfrm>
              <a:off x="1344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6" name="Text Box 73"/>
            <p:cNvSpPr txBox="1"/>
            <p:nvPr/>
          </p:nvSpPr>
          <p:spPr>
            <a:xfrm>
              <a:off x="336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5697" name="Text Box 74"/>
            <p:cNvSpPr txBox="1"/>
            <p:nvPr/>
          </p:nvSpPr>
          <p:spPr>
            <a:xfrm>
              <a:off x="480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5698" name="Text Box 75"/>
            <p:cNvSpPr txBox="1"/>
            <p:nvPr/>
          </p:nvSpPr>
          <p:spPr>
            <a:xfrm>
              <a:off x="565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14</a:t>
              </a:r>
            </a:p>
          </p:txBody>
        </p:sp>
        <p:sp>
          <p:nvSpPr>
            <p:cNvPr id="25699" name="Text Box 76"/>
            <p:cNvSpPr txBox="1"/>
            <p:nvPr/>
          </p:nvSpPr>
          <p:spPr>
            <a:xfrm>
              <a:off x="826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13</a:t>
              </a:r>
            </a:p>
          </p:txBody>
        </p:sp>
        <p:sp>
          <p:nvSpPr>
            <p:cNvPr id="25700" name="Text Box 77"/>
            <p:cNvSpPr txBox="1"/>
            <p:nvPr/>
          </p:nvSpPr>
          <p:spPr>
            <a:xfrm>
              <a:off x="1066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12</a:t>
              </a:r>
            </a:p>
          </p:txBody>
        </p:sp>
        <p:sp>
          <p:nvSpPr>
            <p:cNvPr id="25701" name="Text Box 78"/>
            <p:cNvSpPr txBox="1"/>
            <p:nvPr/>
          </p:nvSpPr>
          <p:spPr>
            <a:xfrm>
              <a:off x="720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14</a:t>
              </a:r>
            </a:p>
          </p:txBody>
        </p:sp>
        <p:sp>
          <p:nvSpPr>
            <p:cNvPr id="25702" name="Text Box 79"/>
            <p:cNvSpPr txBox="1"/>
            <p:nvPr/>
          </p:nvSpPr>
          <p:spPr>
            <a:xfrm>
              <a:off x="975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13</a:t>
              </a:r>
            </a:p>
          </p:txBody>
        </p:sp>
        <p:sp>
          <p:nvSpPr>
            <p:cNvPr id="25703" name="Text Box 80"/>
            <p:cNvSpPr txBox="1"/>
            <p:nvPr/>
          </p:nvSpPr>
          <p:spPr>
            <a:xfrm>
              <a:off x="1215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12</a:t>
              </a: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3430588" y="3794125"/>
            <a:ext cx="2225675" cy="1085850"/>
            <a:chOff x="1717" y="2390"/>
            <a:chExt cx="1051" cy="684"/>
          </a:xfrm>
        </p:grpSpPr>
        <p:sp>
          <p:nvSpPr>
            <p:cNvPr id="25672" name="Line 82"/>
            <p:cNvSpPr/>
            <p:nvPr/>
          </p:nvSpPr>
          <p:spPr>
            <a:xfrm>
              <a:off x="187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3" name="Line 83"/>
            <p:cNvSpPr/>
            <p:nvPr/>
          </p:nvSpPr>
          <p:spPr>
            <a:xfrm>
              <a:off x="211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4" name="Line 84"/>
            <p:cNvSpPr/>
            <p:nvPr/>
          </p:nvSpPr>
          <p:spPr>
            <a:xfrm>
              <a:off x="2365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5" name="Line 85"/>
            <p:cNvSpPr/>
            <p:nvPr/>
          </p:nvSpPr>
          <p:spPr>
            <a:xfrm>
              <a:off x="261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6" name="Line 86"/>
            <p:cNvSpPr/>
            <p:nvPr/>
          </p:nvSpPr>
          <p:spPr>
            <a:xfrm>
              <a:off x="1995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7" name="Line 87"/>
            <p:cNvSpPr/>
            <p:nvPr/>
          </p:nvSpPr>
          <p:spPr>
            <a:xfrm>
              <a:off x="2242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8" name="Line 88"/>
            <p:cNvSpPr/>
            <p:nvPr/>
          </p:nvSpPr>
          <p:spPr>
            <a:xfrm>
              <a:off x="2489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9" name="Line 89"/>
            <p:cNvSpPr/>
            <p:nvPr/>
          </p:nvSpPr>
          <p:spPr>
            <a:xfrm>
              <a:off x="2736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80" name="Text Box 90"/>
            <p:cNvSpPr txBox="1"/>
            <p:nvPr/>
          </p:nvSpPr>
          <p:spPr>
            <a:xfrm>
              <a:off x="1717" y="2822"/>
              <a:ext cx="22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5681" name="Text Box 91"/>
            <p:cNvSpPr txBox="1"/>
            <p:nvPr/>
          </p:nvSpPr>
          <p:spPr>
            <a:xfrm>
              <a:off x="1957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10</a:t>
              </a:r>
            </a:p>
          </p:txBody>
        </p:sp>
        <p:sp>
          <p:nvSpPr>
            <p:cNvPr id="25682" name="Text Box 92"/>
            <p:cNvSpPr txBox="1"/>
            <p:nvPr/>
          </p:nvSpPr>
          <p:spPr>
            <a:xfrm>
              <a:off x="2218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</a:t>
              </a:r>
            </a:p>
          </p:txBody>
        </p:sp>
        <p:sp>
          <p:nvSpPr>
            <p:cNvPr id="25683" name="Text Box 93"/>
            <p:cNvSpPr txBox="1"/>
            <p:nvPr/>
          </p:nvSpPr>
          <p:spPr>
            <a:xfrm>
              <a:off x="2437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25684" name="Text Box 94"/>
            <p:cNvSpPr txBox="1"/>
            <p:nvPr/>
          </p:nvSpPr>
          <p:spPr>
            <a:xfrm>
              <a:off x="1872" y="2592"/>
              <a:ext cx="19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5685" name="Text Box 95"/>
            <p:cNvSpPr txBox="1"/>
            <p:nvPr/>
          </p:nvSpPr>
          <p:spPr>
            <a:xfrm>
              <a:off x="2127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10</a:t>
              </a:r>
            </a:p>
          </p:txBody>
        </p:sp>
        <p:sp>
          <p:nvSpPr>
            <p:cNvPr id="25686" name="Text Box 96"/>
            <p:cNvSpPr txBox="1"/>
            <p:nvPr/>
          </p:nvSpPr>
          <p:spPr>
            <a:xfrm>
              <a:off x="2367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</a:t>
              </a:r>
            </a:p>
          </p:txBody>
        </p:sp>
        <p:sp>
          <p:nvSpPr>
            <p:cNvPr id="25687" name="Text Box 97"/>
            <p:cNvSpPr txBox="1"/>
            <p:nvPr/>
          </p:nvSpPr>
          <p:spPr>
            <a:xfrm>
              <a:off x="2607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</p:grpSp>
      <p:grpSp>
        <p:nvGrpSpPr>
          <p:cNvPr id="16" name="Group 98"/>
          <p:cNvGrpSpPr/>
          <p:nvPr/>
        </p:nvGrpSpPr>
        <p:grpSpPr>
          <a:xfrm>
            <a:off x="6275388" y="3794125"/>
            <a:ext cx="2225675" cy="1085850"/>
            <a:chOff x="3061" y="2390"/>
            <a:chExt cx="1051" cy="684"/>
          </a:xfrm>
        </p:grpSpPr>
        <p:sp>
          <p:nvSpPr>
            <p:cNvPr id="25656" name="Line 99"/>
            <p:cNvSpPr/>
            <p:nvPr/>
          </p:nvSpPr>
          <p:spPr>
            <a:xfrm>
              <a:off x="321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7" name="Line 100"/>
            <p:cNvSpPr/>
            <p:nvPr/>
          </p:nvSpPr>
          <p:spPr>
            <a:xfrm>
              <a:off x="346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8" name="Line 101"/>
            <p:cNvSpPr/>
            <p:nvPr/>
          </p:nvSpPr>
          <p:spPr>
            <a:xfrm>
              <a:off x="3709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9" name="Line 102"/>
            <p:cNvSpPr/>
            <p:nvPr/>
          </p:nvSpPr>
          <p:spPr>
            <a:xfrm>
              <a:off x="395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0" name="Line 103"/>
            <p:cNvSpPr/>
            <p:nvPr/>
          </p:nvSpPr>
          <p:spPr>
            <a:xfrm>
              <a:off x="3339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1" name="Line 104"/>
            <p:cNvSpPr/>
            <p:nvPr/>
          </p:nvSpPr>
          <p:spPr>
            <a:xfrm>
              <a:off x="3586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2" name="Line 105"/>
            <p:cNvSpPr/>
            <p:nvPr/>
          </p:nvSpPr>
          <p:spPr>
            <a:xfrm>
              <a:off x="3833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3" name="Line 106"/>
            <p:cNvSpPr/>
            <p:nvPr/>
          </p:nvSpPr>
          <p:spPr>
            <a:xfrm>
              <a:off x="4080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4" name="Text Box 107"/>
            <p:cNvSpPr txBox="1"/>
            <p:nvPr/>
          </p:nvSpPr>
          <p:spPr>
            <a:xfrm>
              <a:off x="3061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5665" name="Text Box 108"/>
            <p:cNvSpPr txBox="1"/>
            <p:nvPr/>
          </p:nvSpPr>
          <p:spPr>
            <a:xfrm>
              <a:off x="3301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5666" name="Text Box 109"/>
            <p:cNvSpPr txBox="1"/>
            <p:nvPr/>
          </p:nvSpPr>
          <p:spPr>
            <a:xfrm>
              <a:off x="3562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5667" name="Text Box 110"/>
            <p:cNvSpPr txBox="1"/>
            <p:nvPr/>
          </p:nvSpPr>
          <p:spPr>
            <a:xfrm>
              <a:off x="3802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4</a:t>
              </a:r>
            </a:p>
          </p:txBody>
        </p:sp>
        <p:sp>
          <p:nvSpPr>
            <p:cNvPr id="25668" name="Text Box 111"/>
            <p:cNvSpPr txBox="1"/>
            <p:nvPr/>
          </p:nvSpPr>
          <p:spPr>
            <a:xfrm>
              <a:off x="323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5669" name="Text Box 112"/>
            <p:cNvSpPr txBox="1"/>
            <p:nvPr/>
          </p:nvSpPr>
          <p:spPr>
            <a:xfrm>
              <a:off x="347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5670" name="Text Box 113"/>
            <p:cNvSpPr txBox="1"/>
            <p:nvPr/>
          </p:nvSpPr>
          <p:spPr>
            <a:xfrm>
              <a:off x="371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5671" name="Text Box 114"/>
            <p:cNvSpPr txBox="1"/>
            <p:nvPr/>
          </p:nvSpPr>
          <p:spPr>
            <a:xfrm>
              <a:off x="395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4</a:t>
              </a:r>
            </a:p>
          </p:txBody>
        </p:sp>
      </p:grpSp>
      <p:grpSp>
        <p:nvGrpSpPr>
          <p:cNvPr id="17" name="Group 115"/>
          <p:cNvGrpSpPr/>
          <p:nvPr/>
        </p:nvGrpSpPr>
        <p:grpSpPr>
          <a:xfrm>
            <a:off x="9221788" y="3794125"/>
            <a:ext cx="2225675" cy="1085850"/>
            <a:chOff x="4453" y="2390"/>
            <a:chExt cx="1051" cy="684"/>
          </a:xfrm>
        </p:grpSpPr>
        <p:sp>
          <p:nvSpPr>
            <p:cNvPr id="25640" name="Line 116"/>
            <p:cNvSpPr/>
            <p:nvPr/>
          </p:nvSpPr>
          <p:spPr>
            <a:xfrm>
              <a:off x="460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1" name="Line 117"/>
            <p:cNvSpPr/>
            <p:nvPr/>
          </p:nvSpPr>
          <p:spPr>
            <a:xfrm>
              <a:off x="4854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2" name="Line 118"/>
            <p:cNvSpPr/>
            <p:nvPr/>
          </p:nvSpPr>
          <p:spPr>
            <a:xfrm>
              <a:off x="5101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3" name="Line 119"/>
            <p:cNvSpPr/>
            <p:nvPr/>
          </p:nvSpPr>
          <p:spPr>
            <a:xfrm>
              <a:off x="534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4" name="Line 120"/>
            <p:cNvSpPr/>
            <p:nvPr/>
          </p:nvSpPr>
          <p:spPr>
            <a:xfrm>
              <a:off x="4731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5" name="Line 121"/>
            <p:cNvSpPr/>
            <p:nvPr/>
          </p:nvSpPr>
          <p:spPr>
            <a:xfrm>
              <a:off x="4978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6" name="Line 122"/>
            <p:cNvSpPr/>
            <p:nvPr/>
          </p:nvSpPr>
          <p:spPr>
            <a:xfrm>
              <a:off x="5225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7" name="Line 123"/>
            <p:cNvSpPr/>
            <p:nvPr/>
          </p:nvSpPr>
          <p:spPr>
            <a:xfrm>
              <a:off x="5472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8" name="Text Box 124"/>
            <p:cNvSpPr txBox="1"/>
            <p:nvPr/>
          </p:nvSpPr>
          <p:spPr>
            <a:xfrm>
              <a:off x="4453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5649" name="Text Box 125"/>
            <p:cNvSpPr txBox="1"/>
            <p:nvPr/>
          </p:nvSpPr>
          <p:spPr>
            <a:xfrm>
              <a:off x="4693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5650" name="Text Box 126"/>
            <p:cNvSpPr txBox="1"/>
            <p:nvPr/>
          </p:nvSpPr>
          <p:spPr>
            <a:xfrm>
              <a:off x="4954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5651" name="Text Box 127"/>
            <p:cNvSpPr txBox="1"/>
            <p:nvPr/>
          </p:nvSpPr>
          <p:spPr>
            <a:xfrm>
              <a:off x="5221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5652" name="Text Box 128"/>
            <p:cNvSpPr txBox="1"/>
            <p:nvPr/>
          </p:nvSpPr>
          <p:spPr>
            <a:xfrm>
              <a:off x="4608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5653" name="Text Box 129"/>
            <p:cNvSpPr txBox="1"/>
            <p:nvPr/>
          </p:nvSpPr>
          <p:spPr>
            <a:xfrm>
              <a:off x="4863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5654" name="Text Box 130"/>
            <p:cNvSpPr txBox="1"/>
            <p:nvPr/>
          </p:nvSpPr>
          <p:spPr>
            <a:xfrm>
              <a:off x="5103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5655" name="Text Box 131"/>
            <p:cNvSpPr txBox="1"/>
            <p:nvPr/>
          </p:nvSpPr>
          <p:spPr>
            <a:xfrm>
              <a:off x="5343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</p:grpSp>
      <p:sp>
        <p:nvSpPr>
          <p:cNvPr id="473220" name="Rectangle 132"/>
          <p:cNvSpPr/>
          <p:nvPr/>
        </p:nvSpPr>
        <p:spPr>
          <a:xfrm>
            <a:off x="5802313" y="5105400"/>
            <a:ext cx="6237287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i="1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3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~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0</a:t>
            </a:r>
            <a:endParaRPr lang="en-US" altLang="zh-CN" sz="24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3221" name="Rectangle 133"/>
          <p:cNvSpPr/>
          <p:nvPr/>
        </p:nvSpPr>
        <p:spPr>
          <a:xfrm>
            <a:off x="5791200" y="5486400"/>
            <a:ext cx="62372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7 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~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4</a:t>
            </a:r>
          </a:p>
        </p:txBody>
      </p:sp>
      <p:sp>
        <p:nvSpPr>
          <p:cNvPr id="25630" name="Rectangle 134"/>
          <p:cNvSpPr/>
          <p:nvPr/>
        </p:nvSpPr>
        <p:spPr>
          <a:xfrm>
            <a:off x="5791200" y="5888038"/>
            <a:ext cx="6237288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3223" name="Rectangle 135"/>
          <p:cNvSpPr/>
          <p:nvPr/>
        </p:nvSpPr>
        <p:spPr>
          <a:xfrm>
            <a:off x="5892800" y="5867400"/>
            <a:ext cx="27955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latin typeface="Times New Roman" panose="02020603050405020304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11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~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</a:p>
        </p:txBody>
      </p:sp>
      <p:sp>
        <p:nvSpPr>
          <p:cNvPr id="473224" name="Rectangle 136"/>
          <p:cNvSpPr/>
          <p:nvPr/>
        </p:nvSpPr>
        <p:spPr>
          <a:xfrm>
            <a:off x="5802313" y="6269038"/>
            <a:ext cx="6237287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15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~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12</a:t>
            </a:r>
          </a:p>
        </p:txBody>
      </p:sp>
      <p:sp>
        <p:nvSpPr>
          <p:cNvPr id="473226" name="Text Box 138"/>
          <p:cNvSpPr txBox="1"/>
          <p:nvPr/>
        </p:nvSpPr>
        <p:spPr>
          <a:xfrm>
            <a:off x="7010400" y="1219200"/>
            <a:ext cx="3206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</a:rPr>
              <a:t>以 </a:t>
            </a:r>
            <a:r>
              <a:rPr lang="en-US" altLang="zh-CN" sz="2400" i="1" dirty="0">
                <a:latin typeface="Times New Roman" panose="02020603050405020304" charset="0"/>
              </a:rPr>
              <a:t>n</a:t>
            </a:r>
            <a:r>
              <a:rPr lang="en-US" altLang="zh-CN" sz="2400" dirty="0">
                <a:latin typeface="Times New Roman" panose="02020603050405020304" charset="0"/>
              </a:rPr>
              <a:t> = 16 </a:t>
            </a:r>
            <a:r>
              <a:rPr lang="zh-CN" altLang="en-US" sz="2400" dirty="0">
                <a:latin typeface="Times New Roman" panose="02020603050405020304" charset="0"/>
              </a:rPr>
              <a:t>为例</a:t>
            </a:r>
          </a:p>
        </p:txBody>
      </p:sp>
      <p:grpSp>
        <p:nvGrpSpPr>
          <p:cNvPr id="18" name="Group 139"/>
          <p:cNvGrpSpPr/>
          <p:nvPr/>
        </p:nvGrpSpPr>
        <p:grpSpPr>
          <a:xfrm>
            <a:off x="11379200" y="1798638"/>
            <a:ext cx="711200" cy="1554162"/>
            <a:chOff x="5376" y="1133"/>
            <a:chExt cx="336" cy="979"/>
          </a:xfrm>
        </p:grpSpPr>
        <p:sp>
          <p:nvSpPr>
            <p:cNvPr id="25638" name="Freeform 140"/>
            <p:cNvSpPr/>
            <p:nvPr/>
          </p:nvSpPr>
          <p:spPr>
            <a:xfrm>
              <a:off x="5472" y="1440"/>
              <a:ext cx="96" cy="672"/>
            </a:xfrm>
            <a:custGeom>
              <a:avLst/>
              <a:gdLst>
                <a:gd name="txL" fmla="*/ 0 w 144"/>
                <a:gd name="txT" fmla="*/ 0 h 672"/>
                <a:gd name="txR" fmla="*/ 144 w 144"/>
                <a:gd name="txB" fmla="*/ 672 h 672"/>
              </a:gdLst>
              <a:ahLst/>
              <a:cxnLst>
                <a:cxn ang="0">
                  <a:pos x="1" y="0"/>
                </a:cxn>
                <a:cxn ang="0">
                  <a:pos x="1" y="672"/>
                </a:cxn>
                <a:cxn ang="0">
                  <a:pos x="0" y="672"/>
                </a:cxn>
              </a:cxnLst>
              <a:rect l="txL" t="txT" r="txR" b="txB"/>
              <a:pathLst>
                <a:path w="144" h="672">
                  <a:moveTo>
                    <a:pt x="144" y="0"/>
                  </a:moveTo>
                  <a:lnTo>
                    <a:pt x="144" y="672"/>
                  </a:lnTo>
                  <a:lnTo>
                    <a:pt x="0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Text Box 141"/>
            <p:cNvSpPr txBox="1"/>
            <p:nvPr/>
          </p:nvSpPr>
          <p:spPr>
            <a:xfrm>
              <a:off x="5376" y="1133"/>
              <a:ext cx="3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  <a:endParaRPr lang="zh-CN" altLang="en-US" sz="1600" dirty="0">
                <a:latin typeface="Times New Roman" panose="02020603050405020304" charset="0"/>
              </a:endParaRPr>
            </a:p>
          </p:txBody>
        </p:sp>
      </p:grpSp>
      <p:sp>
        <p:nvSpPr>
          <p:cNvPr id="25636" name="AutoShape 142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25637" name="Text Box 143"/>
          <p:cNvSpPr txBox="1"/>
          <p:nvPr/>
        </p:nvSpPr>
        <p:spPr>
          <a:xfrm>
            <a:off x="9169400" y="5229225"/>
            <a:ext cx="2303463" cy="1046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若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n=64</a:t>
            </a:r>
            <a:r>
              <a:rPr lang="zh-CN" altLang="en-US" dirty="0">
                <a:latin typeface="Arial" panose="020B0604020202020204" pitchFamily="34" charset="0"/>
              </a:rPr>
              <a:t>，则需经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40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r>
              <a:rPr lang="zh-CN" altLang="en-US" sz="2000" dirty="0">
                <a:latin typeface="Times New Roman" panose="02020603050405020304" charset="0"/>
              </a:rPr>
              <a:t>才能产生全部进位，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</a:rPr>
              <a:t>时间仍太长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4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4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4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0" grpId="0"/>
      <p:bldP spid="473091" grpId="0"/>
      <p:bldP spid="473092" grpId="0"/>
      <p:bldP spid="473093" grpId="0"/>
      <p:bldP spid="473094" grpId="0"/>
      <p:bldP spid="473095" grpId="0"/>
      <p:bldP spid="473220" grpId="0"/>
      <p:bldP spid="473221" grpId="0"/>
      <p:bldP spid="473223" grpId="0"/>
      <p:bldP spid="473224" grpId="0"/>
      <p:bldP spid="473226" grpId="0"/>
      <p:bldP spid="256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6626" name="Rectangle 2"/>
          <p:cNvSpPr/>
          <p:nvPr/>
        </p:nvSpPr>
        <p:spPr>
          <a:xfrm>
            <a:off x="304800" y="228600"/>
            <a:ext cx="1136015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(2) 双重分组跳跃进位链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（组内并行，组间并行（一个大组内））</a:t>
            </a:r>
          </a:p>
        </p:txBody>
      </p:sp>
      <p:sp>
        <p:nvSpPr>
          <p:cNvPr id="474115" name="Rectangle 3"/>
          <p:cNvSpPr/>
          <p:nvPr/>
        </p:nvSpPr>
        <p:spPr>
          <a:xfrm>
            <a:off x="623888" y="836613"/>
            <a:ext cx="11039475" cy="1752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       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charset="0"/>
              </a:rPr>
              <a:t>n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位全加器分若干大组，大组中又包含若干小组。 每个大组中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</a:rPr>
              <a:t>各小组的最高位进位同时产生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。大组与大组 之间采用串行进位。</a:t>
            </a:r>
            <a:endParaRPr lang="zh-CN" altLang="en-US" sz="32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4116" name="Rectangle 4"/>
          <p:cNvSpPr/>
          <p:nvPr/>
        </p:nvSpPr>
        <p:spPr>
          <a:xfrm>
            <a:off x="908050" y="2590800"/>
            <a:ext cx="335915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以 </a:t>
            </a:r>
            <a:r>
              <a:rPr lang="en-US" altLang="zh-CN" sz="2800" i="1" dirty="0">
                <a:latin typeface="Times New Roman" panose="02020603050405020304" charset="0"/>
              </a:rPr>
              <a:t>n</a:t>
            </a:r>
            <a:r>
              <a:rPr lang="en-US" altLang="zh-CN" sz="2800" dirty="0">
                <a:latin typeface="Times New Roman" panose="02020603050405020304" charset="0"/>
              </a:rPr>
              <a:t> = 32 </a:t>
            </a:r>
            <a:r>
              <a:rPr lang="zh-CN" altLang="en-US" sz="2800" dirty="0">
                <a:latin typeface="Times New Roman" panose="02020603050405020304" charset="0"/>
              </a:rPr>
              <a:t>为例</a:t>
            </a:r>
            <a:r>
              <a:rPr lang="zh-CN" altLang="en-US" sz="3200" dirty="0">
                <a:latin typeface="Times New Roman" panose="02020603050405020304" charset="0"/>
              </a:rPr>
              <a:t>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747713" y="5884863"/>
            <a:ext cx="5283200" cy="466725"/>
            <a:chOff x="353" y="3780"/>
            <a:chExt cx="2496" cy="294"/>
          </a:xfrm>
        </p:grpSpPr>
        <p:sp>
          <p:nvSpPr>
            <p:cNvPr id="26668" name="Text Box 6"/>
            <p:cNvSpPr txBox="1"/>
            <p:nvPr/>
          </p:nvSpPr>
          <p:spPr>
            <a:xfrm>
              <a:off x="487" y="3789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6669" name="Text Box 7"/>
            <p:cNvSpPr txBox="1"/>
            <p:nvPr/>
          </p:nvSpPr>
          <p:spPr>
            <a:xfrm>
              <a:off x="1831" y="3795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3</a:t>
              </a:r>
            </a:p>
          </p:txBody>
        </p:sp>
        <p:grpSp>
          <p:nvGrpSpPr>
            <p:cNvPr id="26670" name="Group 8"/>
            <p:cNvGrpSpPr/>
            <p:nvPr/>
          </p:nvGrpSpPr>
          <p:grpSpPr>
            <a:xfrm>
              <a:off x="353" y="3780"/>
              <a:ext cx="2496" cy="294"/>
              <a:chOff x="353" y="3780"/>
              <a:chExt cx="2496" cy="294"/>
            </a:xfrm>
          </p:grpSpPr>
          <p:sp>
            <p:nvSpPr>
              <p:cNvPr id="26672" name="Rectangle 9"/>
              <p:cNvSpPr/>
              <p:nvPr/>
            </p:nvSpPr>
            <p:spPr>
              <a:xfrm>
                <a:off x="353" y="3780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73" name="Rectangle 10"/>
              <p:cNvSpPr/>
              <p:nvPr/>
            </p:nvSpPr>
            <p:spPr>
              <a:xfrm>
                <a:off x="1025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74" name="Text Box 11"/>
              <p:cNvSpPr txBox="1"/>
              <p:nvPr/>
            </p:nvSpPr>
            <p:spPr>
              <a:xfrm>
                <a:off x="1159" y="3795"/>
                <a:ext cx="14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26675" name="Rectangle 12"/>
              <p:cNvSpPr/>
              <p:nvPr/>
            </p:nvSpPr>
            <p:spPr>
              <a:xfrm>
                <a:off x="1697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76" name="Rectangle 13"/>
              <p:cNvSpPr/>
              <p:nvPr/>
            </p:nvSpPr>
            <p:spPr>
              <a:xfrm>
                <a:off x="2369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6671" name="Text Box 14"/>
            <p:cNvSpPr txBox="1"/>
            <p:nvPr/>
          </p:nvSpPr>
          <p:spPr>
            <a:xfrm>
              <a:off x="2503" y="3795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4</a:t>
              </a: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6437313" y="5894388"/>
            <a:ext cx="5283200" cy="466725"/>
            <a:chOff x="3041" y="3786"/>
            <a:chExt cx="2496" cy="294"/>
          </a:xfrm>
        </p:grpSpPr>
        <p:sp>
          <p:nvSpPr>
            <p:cNvPr id="26659" name="Text Box 16"/>
            <p:cNvSpPr txBox="1"/>
            <p:nvPr/>
          </p:nvSpPr>
          <p:spPr>
            <a:xfrm>
              <a:off x="3175" y="3795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6660" name="Text Box 17"/>
            <p:cNvSpPr txBox="1"/>
            <p:nvPr/>
          </p:nvSpPr>
          <p:spPr>
            <a:xfrm>
              <a:off x="3847" y="3801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6</a:t>
              </a:r>
            </a:p>
          </p:txBody>
        </p:sp>
        <p:grpSp>
          <p:nvGrpSpPr>
            <p:cNvPr id="26661" name="Group 18"/>
            <p:cNvGrpSpPr/>
            <p:nvPr/>
          </p:nvGrpSpPr>
          <p:grpSpPr>
            <a:xfrm>
              <a:off x="3041" y="3786"/>
              <a:ext cx="2496" cy="294"/>
              <a:chOff x="3041" y="3786"/>
              <a:chExt cx="2496" cy="294"/>
            </a:xfrm>
          </p:grpSpPr>
          <p:sp>
            <p:nvSpPr>
              <p:cNvPr id="26662" name="Rectangle 19"/>
              <p:cNvSpPr/>
              <p:nvPr/>
            </p:nvSpPr>
            <p:spPr>
              <a:xfrm>
                <a:off x="3041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3" name="Rectangle 20"/>
              <p:cNvSpPr/>
              <p:nvPr/>
            </p:nvSpPr>
            <p:spPr>
              <a:xfrm>
                <a:off x="3713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4" name="Rectangle 21"/>
              <p:cNvSpPr/>
              <p:nvPr/>
            </p:nvSpPr>
            <p:spPr>
              <a:xfrm>
                <a:off x="4385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5" name="Text Box 22"/>
              <p:cNvSpPr txBox="1"/>
              <p:nvPr/>
            </p:nvSpPr>
            <p:spPr>
              <a:xfrm>
                <a:off x="4519" y="3801"/>
                <a:ext cx="14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7</a:t>
                </a:r>
              </a:p>
            </p:txBody>
          </p:sp>
          <p:sp>
            <p:nvSpPr>
              <p:cNvPr id="26666" name="Rectangle 23"/>
              <p:cNvSpPr/>
              <p:nvPr/>
            </p:nvSpPr>
            <p:spPr>
              <a:xfrm>
                <a:off x="5057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7" name="Text Box 24"/>
              <p:cNvSpPr txBox="1"/>
              <p:nvPr/>
            </p:nvSpPr>
            <p:spPr>
              <a:xfrm>
                <a:off x="5191" y="3801"/>
                <a:ext cx="14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8</a:t>
                </a:r>
              </a:p>
            </p:txBody>
          </p:sp>
        </p:grpSp>
      </p:grpSp>
      <p:grpSp>
        <p:nvGrpSpPr>
          <p:cNvPr id="6" name="Group 25"/>
          <p:cNvGrpSpPr/>
          <p:nvPr/>
        </p:nvGrpSpPr>
        <p:grpSpPr>
          <a:xfrm>
            <a:off x="623888" y="4292600"/>
            <a:ext cx="5181600" cy="533400"/>
            <a:chOff x="305" y="2772"/>
            <a:chExt cx="2448" cy="336"/>
          </a:xfrm>
        </p:grpSpPr>
        <p:sp>
          <p:nvSpPr>
            <p:cNvPr id="26657" name="Rectangle 26"/>
            <p:cNvSpPr/>
            <p:nvPr/>
          </p:nvSpPr>
          <p:spPr>
            <a:xfrm>
              <a:off x="305" y="2772"/>
              <a:ext cx="244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6658" name="Text Box 27"/>
            <p:cNvSpPr txBox="1"/>
            <p:nvPr/>
          </p:nvSpPr>
          <p:spPr>
            <a:xfrm>
              <a:off x="809" y="2798"/>
              <a:ext cx="110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charset="0"/>
                </a:rPr>
                <a:t>第    一    大    组</a:t>
              </a: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6478588" y="4292600"/>
            <a:ext cx="5181600" cy="533400"/>
            <a:chOff x="2993" y="2772"/>
            <a:chExt cx="2448" cy="336"/>
          </a:xfrm>
        </p:grpSpPr>
        <p:sp>
          <p:nvSpPr>
            <p:cNvPr id="26655" name="Rectangle 29"/>
            <p:cNvSpPr/>
            <p:nvPr/>
          </p:nvSpPr>
          <p:spPr>
            <a:xfrm>
              <a:off x="2993" y="2772"/>
              <a:ext cx="244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6656" name="Text Box 30"/>
            <p:cNvSpPr txBox="1"/>
            <p:nvPr/>
          </p:nvSpPr>
          <p:spPr>
            <a:xfrm>
              <a:off x="3497" y="2798"/>
              <a:ext cx="110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charset="0"/>
                </a:rPr>
                <a:t>第    二    大    组</a:t>
              </a:r>
            </a:p>
          </p:txBody>
        </p:sp>
      </p:grpSp>
      <p:sp>
        <p:nvSpPr>
          <p:cNvPr id="474143" name="Freeform 31"/>
          <p:cNvSpPr/>
          <p:nvPr/>
        </p:nvSpPr>
        <p:spPr>
          <a:xfrm>
            <a:off x="5827713" y="4513263"/>
            <a:ext cx="336550" cy="1587"/>
          </a:xfrm>
          <a:custGeom>
            <a:avLst/>
            <a:gdLst>
              <a:gd name="txL" fmla="*/ 0 w 159"/>
              <a:gd name="txT" fmla="*/ 0 h 1"/>
              <a:gd name="txR" fmla="*/ 159 w 159"/>
              <a:gd name="txB" fmla="*/ 1 h 1"/>
            </a:gdLst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59" h="1">
                <a:moveTo>
                  <a:pt x="0" y="0"/>
                </a:moveTo>
                <a:lnTo>
                  <a:pt x="159" y="0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4144" name="Freeform 32"/>
          <p:cNvSpPr/>
          <p:nvPr/>
        </p:nvSpPr>
        <p:spPr>
          <a:xfrm>
            <a:off x="6024563" y="3979863"/>
            <a:ext cx="514350" cy="2133600"/>
          </a:xfrm>
          <a:custGeom>
            <a:avLst/>
            <a:gdLst>
              <a:gd name="txL" fmla="*/ 0 w 243"/>
              <a:gd name="txT" fmla="*/ 0 h 1344"/>
              <a:gd name="txR" fmla="*/ 243 w 243"/>
              <a:gd name="txB" fmla="*/ 1344 h 1344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</a:cxnLst>
            <a:rect l="txL" t="txT" r="txR" b="txB"/>
            <a:pathLst>
              <a:path w="243" h="1344">
                <a:moveTo>
                  <a:pt x="0" y="1344"/>
                </a:moveTo>
                <a:lnTo>
                  <a:pt x="70" y="1344"/>
                </a:lnTo>
                <a:lnTo>
                  <a:pt x="70" y="0"/>
                </a:lnTo>
                <a:lnTo>
                  <a:pt x="243" y="0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33"/>
          <p:cNvGrpSpPr/>
          <p:nvPr/>
        </p:nvGrpSpPr>
        <p:grpSpPr>
          <a:xfrm>
            <a:off x="623888" y="3141663"/>
            <a:ext cx="4714875" cy="1143000"/>
            <a:chOff x="295" y="2052"/>
            <a:chExt cx="2227" cy="720"/>
          </a:xfrm>
        </p:grpSpPr>
        <p:sp>
          <p:nvSpPr>
            <p:cNvPr id="26647" name="Line 34"/>
            <p:cNvSpPr/>
            <p:nvPr/>
          </p:nvSpPr>
          <p:spPr>
            <a:xfrm flipV="1">
              <a:off x="401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8" name="Line 35"/>
            <p:cNvSpPr/>
            <p:nvPr/>
          </p:nvSpPr>
          <p:spPr>
            <a:xfrm flipV="1">
              <a:off x="1073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9" name="Line 36"/>
            <p:cNvSpPr/>
            <p:nvPr/>
          </p:nvSpPr>
          <p:spPr>
            <a:xfrm flipV="1">
              <a:off x="1745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50" name="Line 37"/>
            <p:cNvSpPr/>
            <p:nvPr/>
          </p:nvSpPr>
          <p:spPr>
            <a:xfrm flipV="1">
              <a:off x="2417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51" name="Text Box 38"/>
            <p:cNvSpPr txBox="1"/>
            <p:nvPr/>
          </p:nvSpPr>
          <p:spPr>
            <a:xfrm>
              <a:off x="295" y="2061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31</a:t>
              </a:r>
            </a:p>
          </p:txBody>
        </p:sp>
        <p:sp>
          <p:nvSpPr>
            <p:cNvPr id="26652" name="Text Box 39"/>
            <p:cNvSpPr txBox="1"/>
            <p:nvPr/>
          </p:nvSpPr>
          <p:spPr>
            <a:xfrm>
              <a:off x="929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27</a:t>
              </a:r>
            </a:p>
          </p:txBody>
        </p:sp>
        <p:sp>
          <p:nvSpPr>
            <p:cNvPr id="26653" name="Text Box 40"/>
            <p:cNvSpPr txBox="1"/>
            <p:nvPr/>
          </p:nvSpPr>
          <p:spPr>
            <a:xfrm>
              <a:off x="1601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23</a:t>
              </a:r>
            </a:p>
          </p:txBody>
        </p:sp>
        <p:sp>
          <p:nvSpPr>
            <p:cNvPr id="26654" name="Text Box 41"/>
            <p:cNvSpPr txBox="1"/>
            <p:nvPr/>
          </p:nvSpPr>
          <p:spPr>
            <a:xfrm>
              <a:off x="2273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19</a:t>
              </a:r>
            </a:p>
          </p:txBody>
        </p:sp>
      </p:grpSp>
      <p:grpSp>
        <p:nvGrpSpPr>
          <p:cNvPr id="9" name="Group 42"/>
          <p:cNvGrpSpPr/>
          <p:nvPr/>
        </p:nvGrpSpPr>
        <p:grpSpPr>
          <a:xfrm>
            <a:off x="6234113" y="3141663"/>
            <a:ext cx="4706937" cy="1143000"/>
            <a:chOff x="2945" y="2052"/>
            <a:chExt cx="2224" cy="720"/>
          </a:xfrm>
        </p:grpSpPr>
        <p:sp>
          <p:nvSpPr>
            <p:cNvPr id="26639" name="Line 43"/>
            <p:cNvSpPr/>
            <p:nvPr/>
          </p:nvSpPr>
          <p:spPr>
            <a:xfrm flipV="1">
              <a:off x="3089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0" name="Line 44"/>
            <p:cNvSpPr/>
            <p:nvPr/>
          </p:nvSpPr>
          <p:spPr>
            <a:xfrm flipV="1">
              <a:off x="3761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1" name="Line 45"/>
            <p:cNvSpPr/>
            <p:nvPr/>
          </p:nvSpPr>
          <p:spPr>
            <a:xfrm flipV="1">
              <a:off x="4433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2" name="Line 46"/>
            <p:cNvSpPr/>
            <p:nvPr/>
          </p:nvSpPr>
          <p:spPr>
            <a:xfrm flipV="1">
              <a:off x="5105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3" name="Text Box 47"/>
            <p:cNvSpPr txBox="1"/>
            <p:nvPr/>
          </p:nvSpPr>
          <p:spPr>
            <a:xfrm>
              <a:off x="2945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6644" name="Text Box 48"/>
            <p:cNvSpPr txBox="1"/>
            <p:nvPr/>
          </p:nvSpPr>
          <p:spPr>
            <a:xfrm>
              <a:off x="3617" y="2052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6645" name="Text Box 49"/>
            <p:cNvSpPr txBox="1"/>
            <p:nvPr/>
          </p:nvSpPr>
          <p:spPr>
            <a:xfrm>
              <a:off x="4289" y="205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6646" name="Text Box 50"/>
            <p:cNvSpPr txBox="1"/>
            <p:nvPr/>
          </p:nvSpPr>
          <p:spPr>
            <a:xfrm>
              <a:off x="4961" y="205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</p:grpSp>
      <p:sp>
        <p:nvSpPr>
          <p:cNvPr id="26638" name="AutoShape 52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7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47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/>
      <p:bldP spid="4741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7650" name="Rectangle 2"/>
          <p:cNvSpPr/>
          <p:nvPr/>
        </p:nvSpPr>
        <p:spPr>
          <a:xfrm>
            <a:off x="304800" y="152400"/>
            <a:ext cx="1136015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(3) 双重分组跳跃进位链 </a:t>
            </a: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charset="0"/>
              </a:rPr>
              <a:t>大组（内）进位分析</a:t>
            </a:r>
          </a:p>
        </p:txBody>
      </p:sp>
      <p:sp>
        <p:nvSpPr>
          <p:cNvPr id="475139" name="Rectangle 3"/>
          <p:cNvSpPr/>
          <p:nvPr/>
        </p:nvSpPr>
        <p:spPr>
          <a:xfrm>
            <a:off x="1600200" y="1228725"/>
            <a:ext cx="1025683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baseline="-25000" dirty="0">
                <a:latin typeface="Times New Roman" panose="02020603050405020304" charset="0"/>
              </a:rPr>
              <a:t> </a:t>
            </a:r>
            <a:r>
              <a:rPr lang="en-US" altLang="zh-CN" sz="2800" dirty="0">
                <a:latin typeface="Times New Roman" panose="02020603050405020304" charset="0"/>
              </a:rPr>
              <a:t>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baseline="-25000" dirty="0">
                <a:latin typeface="Times New Roman" panose="02020603050405020304" charset="0"/>
              </a:rPr>
              <a:t> </a:t>
            </a:r>
            <a:r>
              <a:rPr lang="en-US" altLang="zh-CN" sz="28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dirty="0"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dirty="0"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dirty="0"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800" dirty="0"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   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 </a:t>
            </a:r>
          </a:p>
        </p:txBody>
      </p:sp>
      <p:sp>
        <p:nvSpPr>
          <p:cNvPr id="475140" name="Rectangle 4"/>
          <p:cNvSpPr/>
          <p:nvPr/>
        </p:nvSpPr>
        <p:spPr>
          <a:xfrm>
            <a:off x="468313" y="858838"/>
            <a:ext cx="6237287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latin typeface="Times New Roman" panose="02020603050405020304" charset="0"/>
              </a:rPr>
              <a:t>以第 8 小组为例</a:t>
            </a:r>
          </a:p>
        </p:txBody>
      </p:sp>
      <p:sp>
        <p:nvSpPr>
          <p:cNvPr id="475141" name="Rectangle 5"/>
          <p:cNvSpPr/>
          <p:nvPr/>
        </p:nvSpPr>
        <p:spPr>
          <a:xfrm>
            <a:off x="1200150" y="2209800"/>
            <a:ext cx="959643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       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r>
              <a:rPr lang="en-US" altLang="zh-CN" sz="28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：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小组的本地进位，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与外来进位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无关</a:t>
            </a:r>
          </a:p>
        </p:txBody>
      </p:sp>
      <p:sp>
        <p:nvSpPr>
          <p:cNvPr id="475142" name="Rectangle 6"/>
          <p:cNvSpPr/>
          <p:nvPr/>
        </p:nvSpPr>
        <p:spPr>
          <a:xfrm>
            <a:off x="1200150" y="2678113"/>
            <a:ext cx="10752138" cy="3413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        </a:t>
            </a:r>
            <a:r>
              <a:rPr lang="zh-CN" altLang="en-US" sz="2400" dirty="0"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r>
              <a:rPr lang="en-US" altLang="zh-CN" sz="28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：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小组的传送条件</a:t>
            </a:r>
            <a:r>
              <a:rPr lang="zh-CN" altLang="en-US" sz="2400" dirty="0">
                <a:latin typeface="Times New Roman" panose="02020603050405020304" charset="0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传递外来进位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endParaRPr lang="zh-CN" altLang="en-US" sz="2800" baseline="-25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5143" name="Rectangle 7"/>
          <p:cNvSpPr/>
          <p:nvPr/>
        </p:nvSpPr>
        <p:spPr>
          <a:xfrm>
            <a:off x="3759200" y="3163888"/>
            <a:ext cx="6237288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 + 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475144" name="Rectangle 8"/>
          <p:cNvSpPr/>
          <p:nvPr/>
        </p:nvSpPr>
        <p:spPr>
          <a:xfrm>
            <a:off x="3759200" y="3630613"/>
            <a:ext cx="6237288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11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dirty="0">
                <a:latin typeface="Times New Roman" panose="02020603050405020304" charset="0"/>
              </a:rPr>
              <a:t> + 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475145" name="Rectangle 9"/>
          <p:cNvSpPr/>
          <p:nvPr/>
        </p:nvSpPr>
        <p:spPr>
          <a:xfrm>
            <a:off x="468313" y="4562475"/>
            <a:ext cx="11483975" cy="360363"/>
          </a:xfrm>
          <a:prstGeom prst="rect">
            <a:avLst/>
          </a:prstGeom>
          <a:noFill/>
          <a:ln w="9525">
            <a:noFill/>
          </a:ln>
        </p:spPr>
        <p:txBody>
          <a:bodyPr lIns="90000" tIns="90000" rIns="90000" bIns="90000" anchor="ctr"/>
          <a:lstStyle/>
          <a:p>
            <a:r>
              <a:rPr lang="zh-CN" altLang="en-US" sz="2400" dirty="0">
                <a:latin typeface="Times New Roman" panose="02020603050405020304" charset="0"/>
              </a:rPr>
              <a:t>进一步展开得</a:t>
            </a:r>
            <a:r>
              <a:rPr lang="en-US" altLang="zh-CN" sz="2400" dirty="0">
                <a:latin typeface="Times New Roman" panose="02020603050405020304" charset="0"/>
              </a:rPr>
              <a:t>------</a:t>
            </a:r>
            <a:r>
              <a:rPr lang="zh-CN" altLang="en-US" sz="2400" dirty="0">
                <a:latin typeface="Times New Roman" panose="02020603050405020304" charset="0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结论：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11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15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charset="0"/>
              </a:rPr>
              <a:t>和原来的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charset="0"/>
              </a:rPr>
              <a:t>0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charset="0"/>
              </a:rPr>
              <a:t>1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charset="0"/>
              </a:rPr>
              <a:t>2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charset="0"/>
              </a:rPr>
              <a:t>3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charset="0"/>
              </a:rPr>
              <a:t>一样，同时产生</a:t>
            </a:r>
            <a:r>
              <a:rPr lang="zh-CN" altLang="en-US" sz="2400" dirty="0">
                <a:latin typeface="Times New Roman" panose="02020603050405020304" charset="0"/>
              </a:rPr>
              <a:t>）</a:t>
            </a:r>
          </a:p>
        </p:txBody>
      </p:sp>
      <p:sp>
        <p:nvSpPr>
          <p:cNvPr id="475146" name="Rectangle 10"/>
          <p:cNvSpPr/>
          <p:nvPr/>
        </p:nvSpPr>
        <p:spPr>
          <a:xfrm>
            <a:off x="3759200" y="4114800"/>
            <a:ext cx="62372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15</a:t>
            </a:r>
            <a:r>
              <a:rPr lang="en-US" altLang="zh-CN" sz="900" baseline="-25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dirty="0">
                <a:latin typeface="Times New Roman" panose="02020603050405020304" charset="0"/>
              </a:rPr>
              <a:t> + 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475147" name="Rectangle 11"/>
          <p:cNvSpPr/>
          <p:nvPr/>
        </p:nvSpPr>
        <p:spPr>
          <a:xfrm>
            <a:off x="1600200" y="4943475"/>
            <a:ext cx="4799013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 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475148" name="Rectangle 12"/>
          <p:cNvSpPr/>
          <p:nvPr/>
        </p:nvSpPr>
        <p:spPr>
          <a:xfrm>
            <a:off x="1600200" y="5410200"/>
            <a:ext cx="959643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5149" name="Rectangle 13"/>
          <p:cNvSpPr/>
          <p:nvPr/>
        </p:nvSpPr>
        <p:spPr>
          <a:xfrm>
            <a:off x="1600200" y="5876925"/>
            <a:ext cx="105918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11</a:t>
            </a:r>
            <a:r>
              <a:rPr lang="en-US" altLang="zh-CN" sz="1000" baseline="-25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475150" name="Rectangle 14"/>
          <p:cNvSpPr/>
          <p:nvPr/>
        </p:nvSpPr>
        <p:spPr>
          <a:xfrm>
            <a:off x="1600200" y="6345238"/>
            <a:ext cx="13436600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15</a:t>
            </a:r>
            <a:r>
              <a:rPr lang="en-US" altLang="zh-CN" sz="1000" baseline="-25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11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475151" name="Text Box 15"/>
          <p:cNvSpPr txBox="1"/>
          <p:nvPr/>
        </p:nvSpPr>
        <p:spPr>
          <a:xfrm>
            <a:off x="1524000" y="3163888"/>
            <a:ext cx="3087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第 7 小组</a:t>
            </a:r>
          </a:p>
        </p:txBody>
      </p:sp>
      <p:sp>
        <p:nvSpPr>
          <p:cNvPr id="475153" name="AutoShape 17"/>
          <p:cNvSpPr/>
          <p:nvPr/>
        </p:nvSpPr>
        <p:spPr>
          <a:xfrm rot="-5400000">
            <a:off x="7894638" y="1230313"/>
            <a:ext cx="228600" cy="933450"/>
          </a:xfrm>
          <a:prstGeom prst="leftBrace">
            <a:avLst>
              <a:gd name="adj1" fmla="val 4164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475154" name="Text Box 18"/>
          <p:cNvSpPr txBox="1"/>
          <p:nvPr/>
        </p:nvSpPr>
        <p:spPr>
          <a:xfrm>
            <a:off x="1524000" y="3630613"/>
            <a:ext cx="314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第 6 小组</a:t>
            </a:r>
          </a:p>
        </p:txBody>
      </p:sp>
      <p:sp>
        <p:nvSpPr>
          <p:cNvPr id="475155" name="Text Box 19"/>
          <p:cNvSpPr txBox="1"/>
          <p:nvPr/>
        </p:nvSpPr>
        <p:spPr>
          <a:xfrm>
            <a:off x="1524000" y="4114800"/>
            <a:ext cx="223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第 5 小组</a:t>
            </a:r>
          </a:p>
        </p:txBody>
      </p:sp>
      <p:sp>
        <p:nvSpPr>
          <p:cNvPr id="475156" name="Text Box 20"/>
          <p:cNvSpPr txBox="1"/>
          <p:nvPr/>
        </p:nvSpPr>
        <p:spPr>
          <a:xfrm>
            <a:off x="468313" y="3163888"/>
            <a:ext cx="132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同理</a:t>
            </a:r>
          </a:p>
        </p:txBody>
      </p:sp>
      <p:sp>
        <p:nvSpPr>
          <p:cNvPr id="475158" name="Text Box 22"/>
          <p:cNvSpPr txBox="1"/>
          <p:nvPr/>
        </p:nvSpPr>
        <p:spPr>
          <a:xfrm>
            <a:off x="7842250" y="1814513"/>
            <a:ext cx="822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5163" name="Rectangle 27"/>
          <p:cNvSpPr/>
          <p:nvPr/>
        </p:nvSpPr>
        <p:spPr>
          <a:xfrm>
            <a:off x="4165600" y="5410200"/>
            <a:ext cx="80264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8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8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endParaRPr lang="en-US" altLang="zh-CN" sz="2400" baseline="-25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5164" name="Rectangle 28"/>
          <p:cNvSpPr/>
          <p:nvPr/>
        </p:nvSpPr>
        <p:spPr>
          <a:xfrm>
            <a:off x="4165600" y="5876925"/>
            <a:ext cx="80264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 </a:t>
            </a:r>
          </a:p>
        </p:txBody>
      </p:sp>
      <p:sp>
        <p:nvSpPr>
          <p:cNvPr id="475165" name="Rectangle 29"/>
          <p:cNvSpPr/>
          <p:nvPr/>
        </p:nvSpPr>
        <p:spPr>
          <a:xfrm>
            <a:off x="4165600" y="6345238"/>
            <a:ext cx="8026400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</a:p>
        </p:txBody>
      </p:sp>
      <p:sp>
        <p:nvSpPr>
          <p:cNvPr id="27672" name="AutoShape 31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27673" name="Text Box 32"/>
          <p:cNvSpPr txBox="1"/>
          <p:nvPr/>
        </p:nvSpPr>
        <p:spPr>
          <a:xfrm>
            <a:off x="590550" y="1127125"/>
            <a:ext cx="1390650" cy="66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最高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进位</a:t>
            </a:r>
          </a:p>
        </p:txBody>
      </p:sp>
      <p:grpSp>
        <p:nvGrpSpPr>
          <p:cNvPr id="2" name="组合 30"/>
          <p:cNvGrpSpPr/>
          <p:nvPr/>
        </p:nvGrpSpPr>
        <p:grpSpPr>
          <a:xfrm>
            <a:off x="6478588" y="3284538"/>
            <a:ext cx="3554412" cy="1152525"/>
            <a:chOff x="6478588" y="3284538"/>
            <a:chExt cx="3554412" cy="1152525"/>
          </a:xfrm>
        </p:grpSpPr>
        <p:sp>
          <p:nvSpPr>
            <p:cNvPr id="27677" name="TextBox 32"/>
            <p:cNvSpPr txBox="1"/>
            <p:nvPr/>
          </p:nvSpPr>
          <p:spPr>
            <a:xfrm>
              <a:off x="7727950" y="3644900"/>
              <a:ext cx="2305050" cy="369888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小组间串行</a:t>
              </a:r>
            </a:p>
          </p:txBody>
        </p:sp>
        <p:sp>
          <p:nvSpPr>
            <p:cNvPr id="34" name="下箭头 33"/>
            <p:cNvSpPr/>
            <p:nvPr/>
          </p:nvSpPr>
          <p:spPr>
            <a:xfrm rot="5400000" flipH="1">
              <a:off x="7031832" y="3588544"/>
              <a:ext cx="431800" cy="57626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右大括号 34"/>
            <p:cNvSpPr/>
            <p:nvPr/>
          </p:nvSpPr>
          <p:spPr>
            <a:xfrm>
              <a:off x="6478588" y="3284538"/>
              <a:ext cx="385762" cy="115252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4" name="AutoShape 16"/>
          <p:cNvSpPr/>
          <p:nvPr/>
        </p:nvSpPr>
        <p:spPr>
          <a:xfrm rot="-5400000">
            <a:off x="5413375" y="90488"/>
            <a:ext cx="228600" cy="3352800"/>
          </a:xfrm>
          <a:prstGeom prst="leftBrace">
            <a:avLst>
              <a:gd name="adj1" fmla="val 122222"/>
              <a:gd name="adj2" fmla="val 51606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45" name="Text Box 21"/>
          <p:cNvSpPr txBox="1"/>
          <p:nvPr/>
        </p:nvSpPr>
        <p:spPr>
          <a:xfrm>
            <a:off x="5299075" y="174307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 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7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7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7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/>
      <p:bldP spid="475140" grpId="0"/>
      <p:bldP spid="475141" grpId="0"/>
      <p:bldP spid="475142" grpId="0"/>
      <p:bldP spid="475143" grpId="0"/>
      <p:bldP spid="475144" grpId="0"/>
      <p:bldP spid="475145" grpId="0"/>
      <p:bldP spid="475146" grpId="0"/>
      <p:bldP spid="475147" grpId="0"/>
      <p:bldP spid="475148" grpId="0"/>
      <p:bldP spid="475149" grpId="0"/>
      <p:bldP spid="475150" grpId="0"/>
      <p:bldP spid="475151" grpId="0"/>
      <p:bldP spid="475153" grpId="0" bldLvl="0" animBg="1"/>
      <p:bldP spid="475154" grpId="0"/>
      <p:bldP spid="475155" grpId="0"/>
      <p:bldP spid="475156" grpId="0"/>
      <p:bldP spid="475158" grpId="0"/>
      <p:bldP spid="475163" grpId="0"/>
      <p:bldP spid="475164" grpId="0"/>
      <p:bldP spid="475165" grpId="0"/>
      <p:bldP spid="44" grpId="0" bldLvl="0" animBg="1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8674" name="Rectangle 2"/>
          <p:cNvSpPr/>
          <p:nvPr/>
        </p:nvSpPr>
        <p:spPr>
          <a:xfrm>
            <a:off x="304800" y="228600"/>
            <a:ext cx="11887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(4) 双重分组跳跃进位链的 </a:t>
            </a: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charset="0"/>
              </a:rPr>
              <a:t>大组（内） </a:t>
            </a:r>
            <a:r>
              <a:rPr lang="zh-CN" altLang="en-US" sz="3200" dirty="0">
                <a:latin typeface="Times New Roman" panose="02020603050405020304" charset="0"/>
              </a:rPr>
              <a:t>进位线路</a:t>
            </a:r>
          </a:p>
        </p:txBody>
      </p:sp>
      <p:sp>
        <p:nvSpPr>
          <p:cNvPr id="476163" name="Rectangle 3"/>
          <p:cNvSpPr/>
          <p:nvPr/>
        </p:nvSpPr>
        <p:spPr>
          <a:xfrm>
            <a:off x="1179513" y="1066800"/>
            <a:ext cx="101981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以第 2 大组为例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（组间进位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3 </a:t>
            </a:r>
            <a:r>
              <a:rPr lang="zh-CN" altLang="en-US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、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7</a:t>
            </a:r>
            <a:r>
              <a:rPr lang="zh-CN" altLang="en-US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、 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11</a:t>
            </a:r>
            <a:r>
              <a:rPr lang="zh-CN" altLang="en-US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、 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15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同时产生）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609600" y="5867400"/>
            <a:ext cx="11176000" cy="533400"/>
            <a:chOff x="288" y="3696"/>
            <a:chExt cx="5280" cy="336"/>
          </a:xfrm>
        </p:grpSpPr>
        <p:sp>
          <p:nvSpPr>
            <p:cNvPr id="28781" name="Text Box 5"/>
            <p:cNvSpPr txBox="1"/>
            <p:nvPr/>
          </p:nvSpPr>
          <p:spPr>
            <a:xfrm>
              <a:off x="374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第 5 小组 </a:t>
              </a:r>
            </a:p>
          </p:txBody>
        </p:sp>
        <p:sp>
          <p:nvSpPr>
            <p:cNvPr id="28782" name="Text Box 6"/>
            <p:cNvSpPr txBox="1"/>
            <p:nvPr/>
          </p:nvSpPr>
          <p:spPr>
            <a:xfrm>
              <a:off x="2486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第 6 小组 </a:t>
              </a:r>
            </a:p>
          </p:txBody>
        </p:sp>
        <p:sp>
          <p:nvSpPr>
            <p:cNvPr id="28783" name="Text Box 7"/>
            <p:cNvSpPr txBox="1"/>
            <p:nvPr/>
          </p:nvSpPr>
          <p:spPr>
            <a:xfrm>
              <a:off x="3734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第 7 小组 </a:t>
              </a:r>
            </a:p>
          </p:txBody>
        </p:sp>
        <p:sp>
          <p:nvSpPr>
            <p:cNvPr id="28784" name="Text Box 8"/>
            <p:cNvSpPr txBox="1"/>
            <p:nvPr/>
          </p:nvSpPr>
          <p:spPr>
            <a:xfrm>
              <a:off x="4742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第 8 小组 </a:t>
              </a:r>
            </a:p>
          </p:txBody>
        </p:sp>
        <p:grpSp>
          <p:nvGrpSpPr>
            <p:cNvPr id="28785" name="Group 9"/>
            <p:cNvGrpSpPr/>
            <p:nvPr/>
          </p:nvGrpSpPr>
          <p:grpSpPr>
            <a:xfrm>
              <a:off x="288" y="3696"/>
              <a:ext cx="5280" cy="336"/>
              <a:chOff x="288" y="3696"/>
              <a:chExt cx="5280" cy="336"/>
            </a:xfrm>
          </p:grpSpPr>
          <p:sp>
            <p:nvSpPr>
              <p:cNvPr id="28786" name="Rectangle 10"/>
              <p:cNvSpPr/>
              <p:nvPr/>
            </p:nvSpPr>
            <p:spPr>
              <a:xfrm>
                <a:off x="288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8787" name="Rectangle 11"/>
              <p:cNvSpPr/>
              <p:nvPr/>
            </p:nvSpPr>
            <p:spPr>
              <a:xfrm>
                <a:off x="2400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8788" name="Rectangle 12"/>
              <p:cNvSpPr/>
              <p:nvPr/>
            </p:nvSpPr>
            <p:spPr>
              <a:xfrm>
                <a:off x="3648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8789" name="Rectangle 13"/>
              <p:cNvSpPr/>
              <p:nvPr/>
            </p:nvSpPr>
            <p:spPr>
              <a:xfrm>
                <a:off x="4656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4" name="Group 14"/>
          <p:cNvGrpSpPr/>
          <p:nvPr/>
        </p:nvGrpSpPr>
        <p:grpSpPr>
          <a:xfrm>
            <a:off x="508000" y="1524000"/>
            <a:ext cx="11174413" cy="4362450"/>
            <a:chOff x="240" y="960"/>
            <a:chExt cx="5279" cy="2748"/>
          </a:xfrm>
        </p:grpSpPr>
        <p:sp>
          <p:nvSpPr>
            <p:cNvPr id="28679" name="Text Box 15"/>
            <p:cNvSpPr txBox="1"/>
            <p:nvPr/>
          </p:nvSpPr>
          <p:spPr>
            <a:xfrm>
              <a:off x="1069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8680" name="Text Box 16"/>
            <p:cNvSpPr txBox="1"/>
            <p:nvPr/>
          </p:nvSpPr>
          <p:spPr>
            <a:xfrm>
              <a:off x="3133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8681" name="Text Box 17"/>
            <p:cNvSpPr txBox="1"/>
            <p:nvPr/>
          </p:nvSpPr>
          <p:spPr>
            <a:xfrm>
              <a:off x="806" y="1545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682" name="Rectangle 18"/>
            <p:cNvSpPr/>
            <p:nvPr/>
          </p:nvSpPr>
          <p:spPr>
            <a:xfrm>
              <a:off x="768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3" name="Text Box 19"/>
            <p:cNvSpPr txBox="1"/>
            <p:nvPr/>
          </p:nvSpPr>
          <p:spPr>
            <a:xfrm>
              <a:off x="672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684" name="Rectangle 20"/>
            <p:cNvSpPr/>
            <p:nvPr/>
          </p:nvSpPr>
          <p:spPr>
            <a:xfrm>
              <a:off x="250" y="2160"/>
              <a:ext cx="119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5" name="Text Box 21"/>
            <p:cNvSpPr txBox="1"/>
            <p:nvPr/>
          </p:nvSpPr>
          <p:spPr>
            <a:xfrm>
              <a:off x="240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8686" name="Rectangle 22"/>
            <p:cNvSpPr/>
            <p:nvPr/>
          </p:nvSpPr>
          <p:spPr>
            <a:xfrm>
              <a:off x="250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7" name="Rectangle 23"/>
            <p:cNvSpPr/>
            <p:nvPr/>
          </p:nvSpPr>
          <p:spPr>
            <a:xfrm>
              <a:off x="490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8" name="Rectangle 24"/>
            <p:cNvSpPr/>
            <p:nvPr/>
          </p:nvSpPr>
          <p:spPr>
            <a:xfrm>
              <a:off x="730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9" name="Rectangle 25"/>
            <p:cNvSpPr/>
            <p:nvPr/>
          </p:nvSpPr>
          <p:spPr>
            <a:xfrm>
              <a:off x="1056" y="2390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90" name="Text Box 26"/>
            <p:cNvSpPr txBox="1"/>
            <p:nvPr/>
          </p:nvSpPr>
          <p:spPr>
            <a:xfrm>
              <a:off x="1699" y="2400"/>
              <a:ext cx="21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&amp;</a:t>
              </a:r>
            </a:p>
          </p:txBody>
        </p:sp>
        <p:sp>
          <p:nvSpPr>
            <p:cNvPr id="28691" name="Rectangle 27"/>
            <p:cNvSpPr/>
            <p:nvPr/>
          </p:nvSpPr>
          <p:spPr>
            <a:xfrm>
              <a:off x="1632" y="2400"/>
              <a:ext cx="48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92" name="Freeform 28"/>
            <p:cNvSpPr/>
            <p:nvPr/>
          </p:nvSpPr>
          <p:spPr>
            <a:xfrm>
              <a:off x="384" y="2640"/>
              <a:ext cx="1" cy="1044"/>
            </a:xfrm>
            <a:custGeom>
              <a:avLst/>
              <a:gdLst>
                <a:gd name="txL" fmla="*/ 0 w 1"/>
                <a:gd name="txT" fmla="*/ 0 h 1044"/>
                <a:gd name="txR" fmla="*/ 1 w 1"/>
                <a:gd name="txB" fmla="*/ 1044 h 1044"/>
              </a:gdLst>
              <a:ahLst/>
              <a:cxnLst>
                <a:cxn ang="0">
                  <a:pos x="0" y="0"/>
                </a:cxn>
                <a:cxn ang="0">
                  <a:pos x="0" y="1044"/>
                </a:cxn>
              </a:cxnLst>
              <a:rect l="txL" t="txT" r="txR" b="tx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Freeform 29"/>
            <p:cNvSpPr/>
            <p:nvPr/>
          </p:nvSpPr>
          <p:spPr>
            <a:xfrm>
              <a:off x="1676" y="2640"/>
              <a:ext cx="4" cy="773"/>
            </a:xfrm>
            <a:custGeom>
              <a:avLst/>
              <a:gdLst>
                <a:gd name="txL" fmla="*/ 0 w 4"/>
                <a:gd name="txT" fmla="*/ 0 h 773"/>
                <a:gd name="txR" fmla="*/ 4 w 4"/>
                <a:gd name="txB" fmla="*/ 773 h 773"/>
              </a:gdLst>
              <a:ahLst/>
              <a:cxnLst>
                <a:cxn ang="0">
                  <a:pos x="4" y="0"/>
                </a:cxn>
                <a:cxn ang="0">
                  <a:pos x="0" y="773"/>
                </a:cxn>
              </a:cxnLst>
              <a:rect l="txL" t="txT" r="txR" b="txB"/>
              <a:pathLst>
                <a:path w="4" h="773">
                  <a:moveTo>
                    <a:pt x="4" y="0"/>
                  </a:moveTo>
                  <a:lnTo>
                    <a:pt x="0" y="77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Freeform 30"/>
            <p:cNvSpPr/>
            <p:nvPr/>
          </p:nvSpPr>
          <p:spPr>
            <a:xfrm>
              <a:off x="2448" y="2640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Freeform 31"/>
            <p:cNvSpPr/>
            <p:nvPr/>
          </p:nvSpPr>
          <p:spPr>
            <a:xfrm>
              <a:off x="3840" y="2640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Freeform 32"/>
            <p:cNvSpPr/>
            <p:nvPr/>
          </p:nvSpPr>
          <p:spPr>
            <a:xfrm>
              <a:off x="5088" y="2640"/>
              <a:ext cx="1" cy="180"/>
            </a:xfrm>
            <a:custGeom>
              <a:avLst/>
              <a:gdLst>
                <a:gd name="txL" fmla="*/ 0 w 1"/>
                <a:gd name="txT" fmla="*/ 0 h 180"/>
                <a:gd name="txR" fmla="*/ 1 w 1"/>
                <a:gd name="txB" fmla="*/ 180 h 180"/>
              </a:gdLst>
              <a:ahLst/>
              <a:cxnLst>
                <a:cxn ang="0">
                  <a:pos x="0" y="0"/>
                </a:cxn>
                <a:cxn ang="0">
                  <a:pos x="0" y="180"/>
                </a:cxn>
              </a:cxnLst>
              <a:rect l="txL" t="txT" r="txR" b="txB"/>
              <a:pathLst>
                <a:path w="1" h="180">
                  <a:moveTo>
                    <a:pt x="0" y="0"/>
                  </a:moveTo>
                  <a:lnTo>
                    <a:pt x="0" y="1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Freeform 33"/>
            <p:cNvSpPr/>
            <p:nvPr/>
          </p:nvSpPr>
          <p:spPr>
            <a:xfrm>
              <a:off x="4848" y="2640"/>
              <a:ext cx="1" cy="1056"/>
            </a:xfrm>
            <a:custGeom>
              <a:avLst/>
              <a:gdLst>
                <a:gd name="txL" fmla="*/ 0 w 1"/>
                <a:gd name="txT" fmla="*/ 0 h 1056"/>
                <a:gd name="txR" fmla="*/ 1 w 1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txL" t="txT" r="txR" b="tx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Freeform 34"/>
            <p:cNvSpPr/>
            <p:nvPr/>
          </p:nvSpPr>
          <p:spPr>
            <a:xfrm>
              <a:off x="2064" y="2640"/>
              <a:ext cx="3408" cy="96"/>
            </a:xfrm>
            <a:custGeom>
              <a:avLst/>
              <a:gdLst>
                <a:gd name="txL" fmla="*/ 0 w 3264"/>
                <a:gd name="txT" fmla="*/ 0 h 96"/>
                <a:gd name="txR" fmla="*/ 3264 w 326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20894" y="96"/>
                </a:cxn>
              </a:cxnLst>
              <a:rect l="txL" t="txT" r="txR" b="tx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Freeform 35"/>
            <p:cNvSpPr/>
            <p:nvPr/>
          </p:nvSpPr>
          <p:spPr>
            <a:xfrm>
              <a:off x="1968" y="2640"/>
              <a:ext cx="3267" cy="1056"/>
            </a:xfrm>
            <a:custGeom>
              <a:avLst/>
              <a:gdLst>
                <a:gd name="txL" fmla="*/ 0 w 3267"/>
                <a:gd name="txT" fmla="*/ 0 h 1056"/>
                <a:gd name="txR" fmla="*/ 3267 w 3267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267" y="189"/>
                </a:cxn>
                <a:cxn ang="0">
                  <a:pos x="3258" y="1056"/>
                </a:cxn>
              </a:cxnLst>
              <a:rect l="txL" t="txT" r="txR" b="txB"/>
              <a:pathLst>
                <a:path w="3267" h="1056">
                  <a:moveTo>
                    <a:pt x="0" y="0"/>
                  </a:moveTo>
                  <a:lnTo>
                    <a:pt x="0" y="192"/>
                  </a:lnTo>
                  <a:lnTo>
                    <a:pt x="3267" y="189"/>
                  </a:lnTo>
                  <a:lnTo>
                    <a:pt x="3258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Text Box 36"/>
            <p:cNvSpPr txBox="1"/>
            <p:nvPr/>
          </p:nvSpPr>
          <p:spPr>
            <a:xfrm>
              <a:off x="2730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701" name="Rectangle 37"/>
            <p:cNvSpPr/>
            <p:nvPr/>
          </p:nvSpPr>
          <p:spPr>
            <a:xfrm>
              <a:off x="2308" y="2160"/>
              <a:ext cx="119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2" name="Text Box 38"/>
            <p:cNvSpPr txBox="1"/>
            <p:nvPr/>
          </p:nvSpPr>
          <p:spPr>
            <a:xfrm>
              <a:off x="2298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8703" name="Rectangle 39"/>
            <p:cNvSpPr/>
            <p:nvPr/>
          </p:nvSpPr>
          <p:spPr>
            <a:xfrm>
              <a:off x="2308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4" name="Rectangle 40"/>
            <p:cNvSpPr/>
            <p:nvPr/>
          </p:nvSpPr>
          <p:spPr>
            <a:xfrm>
              <a:off x="2548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5" name="Rectangle 41"/>
            <p:cNvSpPr/>
            <p:nvPr/>
          </p:nvSpPr>
          <p:spPr>
            <a:xfrm>
              <a:off x="2788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6" name="Rectangle 42"/>
            <p:cNvSpPr/>
            <p:nvPr/>
          </p:nvSpPr>
          <p:spPr>
            <a:xfrm>
              <a:off x="3114" y="2390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7" name="Text Box 43"/>
            <p:cNvSpPr txBox="1"/>
            <p:nvPr/>
          </p:nvSpPr>
          <p:spPr>
            <a:xfrm>
              <a:off x="3951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708" name="Rectangle 44"/>
            <p:cNvSpPr/>
            <p:nvPr/>
          </p:nvSpPr>
          <p:spPr>
            <a:xfrm>
              <a:off x="3721" y="2160"/>
              <a:ext cx="80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9" name="Text Box 45"/>
            <p:cNvSpPr txBox="1"/>
            <p:nvPr/>
          </p:nvSpPr>
          <p:spPr>
            <a:xfrm>
              <a:off x="3711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8710" name="Rectangle 46"/>
            <p:cNvSpPr/>
            <p:nvPr/>
          </p:nvSpPr>
          <p:spPr>
            <a:xfrm>
              <a:off x="372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1" name="Rectangle 47"/>
            <p:cNvSpPr/>
            <p:nvPr/>
          </p:nvSpPr>
          <p:spPr>
            <a:xfrm>
              <a:off x="396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2" name="Rectangle 48"/>
            <p:cNvSpPr/>
            <p:nvPr/>
          </p:nvSpPr>
          <p:spPr>
            <a:xfrm>
              <a:off x="4201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3" name="Text Box 49"/>
            <p:cNvSpPr txBox="1"/>
            <p:nvPr/>
          </p:nvSpPr>
          <p:spPr>
            <a:xfrm>
              <a:off x="4832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714" name="Rectangle 50"/>
            <p:cNvSpPr/>
            <p:nvPr/>
          </p:nvSpPr>
          <p:spPr>
            <a:xfrm>
              <a:off x="4751" y="2160"/>
              <a:ext cx="481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5" name="Text Box 51"/>
            <p:cNvSpPr txBox="1"/>
            <p:nvPr/>
          </p:nvSpPr>
          <p:spPr>
            <a:xfrm>
              <a:off x="4741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8716" name="Rectangle 52"/>
            <p:cNvSpPr/>
            <p:nvPr/>
          </p:nvSpPr>
          <p:spPr>
            <a:xfrm>
              <a:off x="475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7" name="Rectangle 53"/>
            <p:cNvSpPr/>
            <p:nvPr/>
          </p:nvSpPr>
          <p:spPr>
            <a:xfrm>
              <a:off x="499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8" name="Freeform 54"/>
            <p:cNvSpPr/>
            <p:nvPr/>
          </p:nvSpPr>
          <p:spPr>
            <a:xfrm>
              <a:off x="1392" y="2640"/>
              <a:ext cx="3456" cy="288"/>
            </a:xfrm>
            <a:custGeom>
              <a:avLst/>
              <a:gdLst>
                <a:gd name="txL" fmla="*/ 0 w 3456"/>
                <a:gd name="txT" fmla="*/ 0 h 240"/>
                <a:gd name="txR" fmla="*/ 3456 w 345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610874"/>
                </a:cxn>
                <a:cxn ang="0">
                  <a:pos x="3456" y="610874"/>
                </a:cxn>
              </a:cxnLst>
              <a:rect l="txL" t="txT" r="txR" b="tx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9" name="Freeform 55"/>
            <p:cNvSpPr/>
            <p:nvPr/>
          </p:nvSpPr>
          <p:spPr>
            <a:xfrm>
              <a:off x="3168" y="2640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0" name="Freeform 56"/>
            <p:cNvSpPr/>
            <p:nvPr/>
          </p:nvSpPr>
          <p:spPr>
            <a:xfrm>
              <a:off x="4272" y="2640"/>
              <a:ext cx="1" cy="1050"/>
            </a:xfrm>
            <a:custGeom>
              <a:avLst/>
              <a:gdLst>
                <a:gd name="txL" fmla="*/ 0 w 1"/>
                <a:gd name="txT" fmla="*/ 0 h 1050"/>
                <a:gd name="txR" fmla="*/ 1 w 1"/>
                <a:gd name="txB" fmla="*/ 1050 h 1050"/>
              </a:gdLst>
              <a:ahLst/>
              <a:cxnLst>
                <a:cxn ang="0">
                  <a:pos x="0" y="0"/>
                </a:cxn>
                <a:cxn ang="0">
                  <a:pos x="0" y="1050"/>
                </a:cxn>
              </a:cxnLst>
              <a:rect l="txL" t="txT" r="txR" b="txB"/>
              <a:pathLst>
                <a:path w="1" h="1050">
                  <a:moveTo>
                    <a:pt x="0" y="0"/>
                  </a:moveTo>
                  <a:lnTo>
                    <a:pt x="0" y="105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1" name="Freeform 57"/>
            <p:cNvSpPr/>
            <p:nvPr/>
          </p:nvSpPr>
          <p:spPr>
            <a:xfrm>
              <a:off x="1296" y="2640"/>
              <a:ext cx="2977" cy="386"/>
            </a:xfrm>
            <a:custGeom>
              <a:avLst/>
              <a:gdLst>
                <a:gd name="txL" fmla="*/ 0 w 2977"/>
                <a:gd name="txT" fmla="*/ 0 h 386"/>
                <a:gd name="txR" fmla="*/ 2977 w 2977"/>
                <a:gd name="txB" fmla="*/ 386 h 386"/>
              </a:gdLst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977" y="386"/>
                </a:cxn>
              </a:cxnLst>
              <a:rect l="txL" t="txT" r="txR" b="tx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2" name="Freeform 58"/>
            <p:cNvSpPr/>
            <p:nvPr/>
          </p:nvSpPr>
          <p:spPr>
            <a:xfrm>
              <a:off x="1008" y="2640"/>
              <a:ext cx="2832" cy="480"/>
            </a:xfrm>
            <a:custGeom>
              <a:avLst/>
              <a:gdLst>
                <a:gd name="txL" fmla="*/ 0 w 2832"/>
                <a:gd name="txT" fmla="*/ 0 h 480"/>
                <a:gd name="txR" fmla="*/ 2832 w 2832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2832" y="480"/>
                </a:cxn>
              </a:cxnLst>
              <a:rect l="txL" t="txT" r="txR" b="tx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3" name="Freeform 59"/>
            <p:cNvSpPr/>
            <p:nvPr/>
          </p:nvSpPr>
          <p:spPr>
            <a:xfrm>
              <a:off x="912" y="2640"/>
              <a:ext cx="2256" cy="576"/>
            </a:xfrm>
            <a:custGeom>
              <a:avLst/>
              <a:gdLst>
                <a:gd name="txL" fmla="*/ 0 w 2304"/>
                <a:gd name="txT" fmla="*/ 0 h 576"/>
                <a:gd name="txR" fmla="*/ 2304 w 2304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931" y="576"/>
                </a:cxn>
              </a:cxnLst>
              <a:rect l="txL" t="txT" r="txR" b="tx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Freeform 60"/>
            <p:cNvSpPr/>
            <p:nvPr/>
          </p:nvSpPr>
          <p:spPr>
            <a:xfrm>
              <a:off x="672" y="2640"/>
              <a:ext cx="1776" cy="672"/>
            </a:xfrm>
            <a:custGeom>
              <a:avLst/>
              <a:gdLst>
                <a:gd name="txL" fmla="*/ 0 w 1776"/>
                <a:gd name="txT" fmla="*/ 0 h 672"/>
                <a:gd name="txR" fmla="*/ 1776 w 1776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776" y="672"/>
                </a:cxn>
              </a:cxnLst>
              <a:rect l="txL" t="txT" r="txR" b="tx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5" name="Freeform 61"/>
            <p:cNvSpPr/>
            <p:nvPr/>
          </p:nvSpPr>
          <p:spPr>
            <a:xfrm>
              <a:off x="576" y="2640"/>
              <a:ext cx="1104" cy="768"/>
            </a:xfrm>
            <a:custGeom>
              <a:avLst/>
              <a:gdLst>
                <a:gd name="txL" fmla="*/ 0 w 1152"/>
                <a:gd name="txT" fmla="*/ 0 h 768"/>
                <a:gd name="txR" fmla="*/ 1152 w 1152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185" y="768"/>
                </a:cxn>
              </a:cxnLst>
              <a:rect l="txL" t="txT" r="txR" b="tx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Freeform 62"/>
            <p:cNvSpPr/>
            <p:nvPr/>
          </p:nvSpPr>
          <p:spPr>
            <a:xfrm>
              <a:off x="816" y="2640"/>
              <a:ext cx="1" cy="762"/>
            </a:xfrm>
            <a:custGeom>
              <a:avLst/>
              <a:gdLst>
                <a:gd name="txL" fmla="*/ 0 w 1"/>
                <a:gd name="txT" fmla="*/ 0 h 762"/>
                <a:gd name="txR" fmla="*/ 1 w 1"/>
                <a:gd name="txB" fmla="*/ 762 h 762"/>
              </a:gdLst>
              <a:ahLst/>
              <a:cxnLst>
                <a:cxn ang="0">
                  <a:pos x="0" y="0"/>
                </a:cxn>
                <a:cxn ang="0">
                  <a:pos x="0" y="762"/>
                </a:cxn>
              </a:cxnLst>
              <a:rect l="txL" t="txT" r="txR" b="txB"/>
              <a:pathLst>
                <a:path w="1" h="762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7" name="Line 63"/>
            <p:cNvSpPr/>
            <p:nvPr/>
          </p:nvSpPr>
          <p:spPr>
            <a:xfrm>
              <a:off x="1776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28" name="Line 64"/>
            <p:cNvSpPr/>
            <p:nvPr/>
          </p:nvSpPr>
          <p:spPr>
            <a:xfrm>
              <a:off x="1872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29" name="Line 65"/>
            <p:cNvSpPr/>
            <p:nvPr/>
          </p:nvSpPr>
          <p:spPr>
            <a:xfrm>
              <a:off x="2592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0" name="Line 66"/>
            <p:cNvSpPr/>
            <p:nvPr/>
          </p:nvSpPr>
          <p:spPr>
            <a:xfrm>
              <a:off x="2832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1" name="Line 67"/>
            <p:cNvSpPr/>
            <p:nvPr/>
          </p:nvSpPr>
          <p:spPr>
            <a:xfrm>
              <a:off x="2688" y="2640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2" name="Line 68"/>
            <p:cNvSpPr/>
            <p:nvPr/>
          </p:nvSpPr>
          <p:spPr>
            <a:xfrm>
              <a:off x="2928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3" name="Line 69"/>
            <p:cNvSpPr/>
            <p:nvPr/>
          </p:nvSpPr>
          <p:spPr>
            <a:xfrm>
              <a:off x="3024" y="264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4" name="Line 70"/>
            <p:cNvSpPr/>
            <p:nvPr/>
          </p:nvSpPr>
          <p:spPr>
            <a:xfrm>
              <a:off x="3264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5" name="Line 71"/>
            <p:cNvSpPr/>
            <p:nvPr/>
          </p:nvSpPr>
          <p:spPr>
            <a:xfrm>
              <a:off x="3360" y="264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6" name="Line 72"/>
            <p:cNvSpPr/>
            <p:nvPr/>
          </p:nvSpPr>
          <p:spPr>
            <a:xfrm>
              <a:off x="3456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7" name="Line 73"/>
            <p:cNvSpPr/>
            <p:nvPr/>
          </p:nvSpPr>
          <p:spPr>
            <a:xfrm>
              <a:off x="4032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8" name="Line 74"/>
            <p:cNvSpPr/>
            <p:nvPr/>
          </p:nvSpPr>
          <p:spPr>
            <a:xfrm>
              <a:off x="4128" y="264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9" name="Line 75"/>
            <p:cNvSpPr/>
            <p:nvPr/>
          </p:nvSpPr>
          <p:spPr>
            <a:xfrm>
              <a:off x="4368" y="264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40" name="Line 76"/>
            <p:cNvSpPr/>
            <p:nvPr/>
          </p:nvSpPr>
          <p:spPr>
            <a:xfrm>
              <a:off x="4464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41" name="Line 77"/>
            <p:cNvSpPr/>
            <p:nvPr/>
          </p:nvSpPr>
          <p:spPr>
            <a:xfrm>
              <a:off x="5184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42" name="Oval 78"/>
            <p:cNvSpPr/>
            <p:nvPr/>
          </p:nvSpPr>
          <p:spPr>
            <a:xfrm>
              <a:off x="816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3" name="Oval 79"/>
            <p:cNvSpPr/>
            <p:nvPr/>
          </p:nvSpPr>
          <p:spPr>
            <a:xfrm>
              <a:off x="816" y="177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4" name="Oval 80"/>
            <p:cNvSpPr/>
            <p:nvPr/>
          </p:nvSpPr>
          <p:spPr>
            <a:xfrm>
              <a:off x="1008" y="177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5" name="Oval 81"/>
            <p:cNvSpPr/>
            <p:nvPr/>
          </p:nvSpPr>
          <p:spPr>
            <a:xfrm>
              <a:off x="1872" y="235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6" name="Oval 82"/>
            <p:cNvSpPr/>
            <p:nvPr/>
          </p:nvSpPr>
          <p:spPr>
            <a:xfrm>
              <a:off x="2897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7" name="Oval 83"/>
            <p:cNvSpPr/>
            <p:nvPr/>
          </p:nvSpPr>
          <p:spPr>
            <a:xfrm>
              <a:off x="4042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8" name="Oval 84"/>
            <p:cNvSpPr/>
            <p:nvPr/>
          </p:nvSpPr>
          <p:spPr>
            <a:xfrm>
              <a:off x="4978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9" name="Text Box 85"/>
            <p:cNvSpPr txBox="1"/>
            <p:nvPr/>
          </p:nvSpPr>
          <p:spPr>
            <a:xfrm>
              <a:off x="2788" y="1536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8750" name="Rectangle 86"/>
            <p:cNvSpPr/>
            <p:nvPr/>
          </p:nvSpPr>
          <p:spPr>
            <a:xfrm>
              <a:off x="2736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1" name="Text Box 87"/>
            <p:cNvSpPr txBox="1"/>
            <p:nvPr/>
          </p:nvSpPr>
          <p:spPr>
            <a:xfrm>
              <a:off x="3944" y="1536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8752" name="Rectangle 88"/>
            <p:cNvSpPr/>
            <p:nvPr/>
          </p:nvSpPr>
          <p:spPr>
            <a:xfrm>
              <a:off x="3888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3" name="Text Box 89"/>
            <p:cNvSpPr txBox="1"/>
            <p:nvPr/>
          </p:nvSpPr>
          <p:spPr>
            <a:xfrm>
              <a:off x="4852" y="1536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8754" name="Rectangle 90"/>
            <p:cNvSpPr/>
            <p:nvPr/>
          </p:nvSpPr>
          <p:spPr>
            <a:xfrm>
              <a:off x="4800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5" name="Oval 91"/>
            <p:cNvSpPr/>
            <p:nvPr/>
          </p:nvSpPr>
          <p:spPr>
            <a:xfrm>
              <a:off x="4978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6" name="Oval 92"/>
            <p:cNvSpPr/>
            <p:nvPr/>
          </p:nvSpPr>
          <p:spPr>
            <a:xfrm>
              <a:off x="4042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7" name="Oval 93"/>
            <p:cNvSpPr/>
            <p:nvPr/>
          </p:nvSpPr>
          <p:spPr>
            <a:xfrm>
              <a:off x="2897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8" name="Freeform 94"/>
            <p:cNvSpPr/>
            <p:nvPr/>
          </p:nvSpPr>
          <p:spPr>
            <a:xfrm>
              <a:off x="840" y="1824"/>
              <a:ext cx="3" cy="294"/>
            </a:xfrm>
            <a:custGeom>
              <a:avLst/>
              <a:gdLst>
                <a:gd name="txL" fmla="*/ 0 w 3"/>
                <a:gd name="txT" fmla="*/ 0 h 294"/>
                <a:gd name="txR" fmla="*/ 3 w 3"/>
                <a:gd name="txB" fmla="*/ 294 h 294"/>
              </a:gdLst>
              <a:ahLst/>
              <a:cxnLst>
                <a:cxn ang="0">
                  <a:pos x="3" y="0"/>
                </a:cxn>
                <a:cxn ang="0">
                  <a:pos x="0" y="294"/>
                </a:cxn>
              </a:cxnLst>
              <a:rect l="txL" t="txT" r="txR" b="tx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9" name="Freeform 95"/>
            <p:cNvSpPr/>
            <p:nvPr/>
          </p:nvSpPr>
          <p:spPr>
            <a:xfrm>
              <a:off x="1029" y="1824"/>
              <a:ext cx="867" cy="531"/>
            </a:xfrm>
            <a:custGeom>
              <a:avLst/>
              <a:gdLst>
                <a:gd name="txL" fmla="*/ 0 w 867"/>
                <a:gd name="txT" fmla="*/ 0 h 531"/>
                <a:gd name="txR" fmla="*/ 867 w 867"/>
                <a:gd name="txB" fmla="*/ 531 h 531"/>
              </a:gdLst>
              <a:ahLst/>
              <a:cxnLst>
                <a:cxn ang="0">
                  <a:pos x="3" y="0"/>
                </a:cxn>
                <a:cxn ang="0">
                  <a:pos x="0" y="141"/>
                </a:cxn>
                <a:cxn ang="0">
                  <a:pos x="867" y="141"/>
                </a:cxn>
                <a:cxn ang="0">
                  <a:pos x="867" y="531"/>
                </a:cxn>
              </a:cxnLst>
              <a:rect l="txL" t="txT" r="txR" b="txB"/>
              <a:pathLst>
                <a:path w="867" h="531">
                  <a:moveTo>
                    <a:pt x="3" y="0"/>
                  </a:moveTo>
                  <a:lnTo>
                    <a:pt x="0" y="141"/>
                  </a:lnTo>
                  <a:lnTo>
                    <a:pt x="867" y="141"/>
                  </a:lnTo>
                  <a:lnTo>
                    <a:pt x="867" y="53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0" name="Freeform 96"/>
            <p:cNvSpPr/>
            <p:nvPr/>
          </p:nvSpPr>
          <p:spPr>
            <a:xfrm>
              <a:off x="2924" y="1773"/>
              <a:ext cx="1" cy="345"/>
            </a:xfrm>
            <a:custGeom>
              <a:avLst/>
              <a:gdLst>
                <a:gd name="txL" fmla="*/ 0 w 1"/>
                <a:gd name="txT" fmla="*/ 0 h 345"/>
                <a:gd name="txR" fmla="*/ 1 w 1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0" y="345"/>
                </a:cxn>
              </a:cxnLst>
              <a:rect l="txL" t="txT" r="txR" b="tx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1" name="Freeform 97"/>
            <p:cNvSpPr/>
            <p:nvPr/>
          </p:nvSpPr>
          <p:spPr>
            <a:xfrm>
              <a:off x="4071" y="1773"/>
              <a:ext cx="1" cy="336"/>
            </a:xfrm>
            <a:custGeom>
              <a:avLst/>
              <a:gdLst>
                <a:gd name="txL" fmla="*/ 0 w 1"/>
                <a:gd name="txT" fmla="*/ 0 h 336"/>
                <a:gd name="txR" fmla="*/ 1 w 1"/>
                <a:gd name="txB" fmla="*/ 336 h 336"/>
              </a:gdLst>
              <a:ahLst/>
              <a:cxnLst>
                <a:cxn ang="0">
                  <a:pos x="0" y="0"/>
                </a:cxn>
                <a:cxn ang="0">
                  <a:pos x="0" y="336"/>
                </a:cxn>
              </a:cxnLst>
              <a:rect l="txL" t="txT" r="txR" b="tx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2" name="Freeform 98"/>
            <p:cNvSpPr/>
            <p:nvPr/>
          </p:nvSpPr>
          <p:spPr>
            <a:xfrm>
              <a:off x="5005" y="1776"/>
              <a:ext cx="1" cy="330"/>
            </a:xfrm>
            <a:custGeom>
              <a:avLst/>
              <a:gdLst>
                <a:gd name="txL" fmla="*/ 0 w 1"/>
                <a:gd name="txT" fmla="*/ 0 h 330"/>
                <a:gd name="txR" fmla="*/ 1 w 1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0" y="330"/>
                </a:cxn>
              </a:cxnLst>
              <a:rect l="txL" t="txT" r="txR" b="tx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3" name="Freeform 99"/>
            <p:cNvSpPr/>
            <p:nvPr/>
          </p:nvSpPr>
          <p:spPr>
            <a:xfrm>
              <a:off x="5005" y="1182"/>
              <a:ext cx="1" cy="309"/>
            </a:xfrm>
            <a:custGeom>
              <a:avLst/>
              <a:gdLst>
                <a:gd name="txL" fmla="*/ 0 w 1"/>
                <a:gd name="txT" fmla="*/ 0 h 309"/>
                <a:gd name="txR" fmla="*/ 1 w 1"/>
                <a:gd name="txB" fmla="*/ 309 h 309"/>
              </a:gdLst>
              <a:ahLst/>
              <a:cxnLst>
                <a:cxn ang="0">
                  <a:pos x="0" y="309"/>
                </a:cxn>
                <a:cxn ang="0">
                  <a:pos x="0" y="0"/>
                </a:cxn>
              </a:cxnLst>
              <a:rect l="txL" t="txT" r="txR" b="tx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4" name="Freeform 100"/>
            <p:cNvSpPr/>
            <p:nvPr/>
          </p:nvSpPr>
          <p:spPr>
            <a:xfrm>
              <a:off x="4071" y="1197"/>
              <a:ext cx="1" cy="297"/>
            </a:xfrm>
            <a:custGeom>
              <a:avLst/>
              <a:gdLst>
                <a:gd name="txL" fmla="*/ 0 w 1"/>
                <a:gd name="txT" fmla="*/ 0 h 297"/>
                <a:gd name="txR" fmla="*/ 1 w 1"/>
                <a:gd name="txB" fmla="*/ 297 h 297"/>
              </a:gdLst>
              <a:ahLst/>
              <a:cxnLst>
                <a:cxn ang="0">
                  <a:pos x="0" y="297"/>
                </a:cxn>
                <a:cxn ang="0">
                  <a:pos x="0" y="0"/>
                </a:cxn>
              </a:cxnLst>
              <a:rect l="txL" t="txT" r="txR" b="tx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5" name="Freeform 101"/>
            <p:cNvSpPr/>
            <p:nvPr/>
          </p:nvSpPr>
          <p:spPr>
            <a:xfrm>
              <a:off x="2924" y="1192"/>
              <a:ext cx="1" cy="296"/>
            </a:xfrm>
            <a:custGeom>
              <a:avLst/>
              <a:gdLst>
                <a:gd name="txL" fmla="*/ 0 w 1"/>
                <a:gd name="txT" fmla="*/ 0 h 296"/>
                <a:gd name="txR" fmla="*/ 1 w 1"/>
                <a:gd name="txB" fmla="*/ 296 h 296"/>
              </a:gdLst>
              <a:ahLst/>
              <a:cxnLst>
                <a:cxn ang="0">
                  <a:pos x="0" y="296"/>
                </a:cxn>
                <a:cxn ang="0">
                  <a:pos x="0" y="0"/>
                </a:cxn>
              </a:cxnLst>
              <a:rect l="txL" t="txT" r="txR" b="txB"/>
              <a:pathLst>
                <a:path w="1" h="296">
                  <a:moveTo>
                    <a:pt x="0" y="29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6" name="Freeform 102"/>
            <p:cNvSpPr/>
            <p:nvPr/>
          </p:nvSpPr>
          <p:spPr>
            <a:xfrm>
              <a:off x="960" y="1236"/>
              <a:ext cx="1" cy="300"/>
            </a:xfrm>
            <a:custGeom>
              <a:avLst/>
              <a:gdLst>
                <a:gd name="txL" fmla="*/ 0 w 1"/>
                <a:gd name="txT" fmla="*/ 0 h 300"/>
                <a:gd name="txR" fmla="*/ 1 w 1"/>
                <a:gd name="txB" fmla="*/ 300 h 300"/>
              </a:gdLst>
              <a:ahLst/>
              <a:cxnLst>
                <a:cxn ang="0">
                  <a:pos x="0" y="300"/>
                </a:cxn>
                <a:cxn ang="0">
                  <a:pos x="0" y="0"/>
                </a:cxn>
              </a:cxnLst>
              <a:rect l="txL" t="txT" r="txR" b="txB"/>
              <a:pathLst>
                <a:path w="1" h="300">
                  <a:moveTo>
                    <a:pt x="0" y="30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7" name="Text Box 103"/>
            <p:cNvSpPr txBox="1"/>
            <p:nvPr/>
          </p:nvSpPr>
          <p:spPr>
            <a:xfrm>
              <a:off x="5270" y="2479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8768" name="Line 104"/>
            <p:cNvSpPr/>
            <p:nvPr/>
          </p:nvSpPr>
          <p:spPr>
            <a:xfrm>
              <a:off x="1200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69" name="Freeform 105"/>
            <p:cNvSpPr/>
            <p:nvPr/>
          </p:nvSpPr>
          <p:spPr>
            <a:xfrm>
              <a:off x="1108" y="2640"/>
              <a:ext cx="1" cy="780"/>
            </a:xfrm>
            <a:custGeom>
              <a:avLst/>
              <a:gdLst>
                <a:gd name="txL" fmla="*/ 0 w 1"/>
                <a:gd name="txT" fmla="*/ 0 h 780"/>
                <a:gd name="txR" fmla="*/ 1 w 1"/>
                <a:gd name="txB" fmla="*/ 780 h 780"/>
              </a:gdLst>
              <a:ahLst/>
              <a:cxnLst>
                <a:cxn ang="0">
                  <a:pos x="0" y="0"/>
                </a:cxn>
                <a:cxn ang="0">
                  <a:pos x="0" y="780"/>
                </a:cxn>
              </a:cxnLst>
              <a:rect l="txL" t="txT" r="txR" b="txB"/>
              <a:pathLst>
                <a:path w="1" h="780">
                  <a:moveTo>
                    <a:pt x="0" y="0"/>
                  </a:moveTo>
                  <a:lnTo>
                    <a:pt x="0" y="7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0" name="Freeform 106"/>
            <p:cNvSpPr/>
            <p:nvPr/>
          </p:nvSpPr>
          <p:spPr>
            <a:xfrm>
              <a:off x="1108" y="3400"/>
              <a:ext cx="1" cy="296"/>
            </a:xfrm>
            <a:custGeom>
              <a:avLst/>
              <a:gdLst>
                <a:gd name="txL" fmla="*/ 0 w 1"/>
                <a:gd name="txT" fmla="*/ 0 h 296"/>
                <a:gd name="txR" fmla="*/ 1 w 1"/>
                <a:gd name="txB" fmla="*/ 296 h 296"/>
              </a:gdLst>
              <a:ahLst/>
              <a:cxnLst>
                <a:cxn ang="0">
                  <a:pos x="0" y="0"/>
                </a:cxn>
                <a:cxn ang="0">
                  <a:pos x="1" y="296"/>
                </a:cxn>
              </a:cxnLst>
              <a:rect l="txL" t="txT" r="txR" b="txB"/>
              <a:pathLst>
                <a:path w="1" h="296">
                  <a:moveTo>
                    <a:pt x="0" y="0"/>
                  </a:moveTo>
                  <a:lnTo>
                    <a:pt x="1" y="2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1" name="Text Box 107"/>
            <p:cNvSpPr txBox="1"/>
            <p:nvPr/>
          </p:nvSpPr>
          <p:spPr>
            <a:xfrm>
              <a:off x="336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8772" name="Text Box 108"/>
            <p:cNvSpPr txBox="1"/>
            <p:nvPr/>
          </p:nvSpPr>
          <p:spPr>
            <a:xfrm>
              <a:off x="2400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8773" name="Text Box 109"/>
            <p:cNvSpPr txBox="1"/>
            <p:nvPr/>
          </p:nvSpPr>
          <p:spPr>
            <a:xfrm>
              <a:off x="3792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8774" name="Text Box 110"/>
            <p:cNvSpPr txBox="1"/>
            <p:nvPr/>
          </p:nvSpPr>
          <p:spPr>
            <a:xfrm>
              <a:off x="4224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8775" name="Text Box 111"/>
            <p:cNvSpPr txBox="1"/>
            <p:nvPr/>
          </p:nvSpPr>
          <p:spPr>
            <a:xfrm>
              <a:off x="4800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28776" name="Text Box 112"/>
            <p:cNvSpPr txBox="1"/>
            <p:nvPr/>
          </p:nvSpPr>
          <p:spPr>
            <a:xfrm>
              <a:off x="5184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28777" name="Text Box 113"/>
            <p:cNvSpPr txBox="1"/>
            <p:nvPr/>
          </p:nvSpPr>
          <p:spPr>
            <a:xfrm>
              <a:off x="816" y="960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8778" name="Text Box 114"/>
            <p:cNvSpPr txBox="1"/>
            <p:nvPr/>
          </p:nvSpPr>
          <p:spPr>
            <a:xfrm>
              <a:off x="2784" y="960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8779" name="Text Box 115"/>
            <p:cNvSpPr txBox="1"/>
            <p:nvPr/>
          </p:nvSpPr>
          <p:spPr>
            <a:xfrm>
              <a:off x="3940" y="960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8780" name="Text Box 116"/>
            <p:cNvSpPr txBox="1"/>
            <p:nvPr/>
          </p:nvSpPr>
          <p:spPr>
            <a:xfrm>
              <a:off x="4900" y="960"/>
              <a:ext cx="3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3</a:t>
              </a:r>
            </a:p>
          </p:txBody>
        </p:sp>
      </p:grpSp>
      <p:sp>
        <p:nvSpPr>
          <p:cNvPr id="28678" name="AutoShape 118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9698" name="Rectangle 2"/>
          <p:cNvSpPr/>
          <p:nvPr/>
        </p:nvSpPr>
        <p:spPr>
          <a:xfrm>
            <a:off x="304800" y="228600"/>
            <a:ext cx="102616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(5) 双重分组跳跃进位链的 </a:t>
            </a: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charset="0"/>
              </a:rPr>
              <a:t>小组 </a:t>
            </a:r>
            <a:r>
              <a:rPr lang="zh-CN" altLang="en-US" sz="3200" dirty="0">
                <a:latin typeface="Times New Roman" panose="02020603050405020304" charset="0"/>
              </a:rPr>
              <a:t>进位线路</a:t>
            </a:r>
          </a:p>
        </p:txBody>
      </p:sp>
      <p:sp>
        <p:nvSpPr>
          <p:cNvPr id="477187" name="Rectangle 3"/>
          <p:cNvSpPr/>
          <p:nvPr/>
        </p:nvSpPr>
        <p:spPr>
          <a:xfrm>
            <a:off x="914400" y="1066800"/>
            <a:ext cx="62372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以第 8 小组为例</a:t>
            </a:r>
            <a:endParaRPr lang="zh-CN" altLang="en-US" sz="3200" dirty="0">
              <a:latin typeface="Times New Roman" panose="02020603050405020304" charset="0"/>
            </a:endParaRPr>
          </a:p>
        </p:txBody>
      </p:sp>
      <p:sp>
        <p:nvSpPr>
          <p:cNvPr id="477188" name="Text Box 4"/>
          <p:cNvSpPr txBox="1"/>
          <p:nvPr/>
        </p:nvSpPr>
        <p:spPr>
          <a:xfrm>
            <a:off x="4775200" y="1066800"/>
            <a:ext cx="741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</a:rPr>
              <a:t>只产生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低 3 位 </a:t>
            </a:r>
            <a:r>
              <a:rPr lang="zh-CN" altLang="en-US" sz="2400" dirty="0">
                <a:latin typeface="Times New Roman" panose="02020603050405020304" charset="0"/>
              </a:rPr>
              <a:t>的进位和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本小组的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508000" y="1584325"/>
            <a:ext cx="11145838" cy="4667250"/>
            <a:chOff x="240" y="998"/>
            <a:chExt cx="5266" cy="2940"/>
          </a:xfrm>
        </p:grpSpPr>
        <p:sp>
          <p:nvSpPr>
            <p:cNvPr id="29704" name="Oval 6"/>
            <p:cNvSpPr/>
            <p:nvPr/>
          </p:nvSpPr>
          <p:spPr>
            <a:xfrm>
              <a:off x="1843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05" name="Text Box 7"/>
            <p:cNvSpPr txBox="1"/>
            <p:nvPr/>
          </p:nvSpPr>
          <p:spPr>
            <a:xfrm>
              <a:off x="2784" y="9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9706" name="Text Box 8"/>
            <p:cNvSpPr txBox="1"/>
            <p:nvPr/>
          </p:nvSpPr>
          <p:spPr>
            <a:xfrm>
              <a:off x="3984" y="9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9707" name="Text Box 9"/>
            <p:cNvSpPr txBox="1"/>
            <p:nvPr/>
          </p:nvSpPr>
          <p:spPr>
            <a:xfrm>
              <a:off x="4848" y="9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9708" name="Text Box 10"/>
            <p:cNvSpPr txBox="1"/>
            <p:nvPr/>
          </p:nvSpPr>
          <p:spPr>
            <a:xfrm>
              <a:off x="672" y="998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29709" name="Text Box 11"/>
            <p:cNvSpPr txBox="1"/>
            <p:nvPr/>
          </p:nvSpPr>
          <p:spPr>
            <a:xfrm>
              <a:off x="1728" y="998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8</a:t>
              </a:r>
            </a:p>
          </p:txBody>
        </p:sp>
        <p:grpSp>
          <p:nvGrpSpPr>
            <p:cNvPr id="29710" name="Group 12"/>
            <p:cNvGrpSpPr/>
            <p:nvPr/>
          </p:nvGrpSpPr>
          <p:grpSpPr>
            <a:xfrm>
              <a:off x="624" y="1555"/>
              <a:ext cx="384" cy="252"/>
              <a:chOff x="624" y="1555"/>
              <a:chExt cx="384" cy="252"/>
            </a:xfrm>
          </p:grpSpPr>
          <p:sp>
            <p:nvSpPr>
              <p:cNvPr id="29816" name="Text Box 13"/>
              <p:cNvSpPr txBox="1"/>
              <p:nvPr/>
            </p:nvSpPr>
            <p:spPr>
              <a:xfrm>
                <a:off x="684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817" name="Rectangle 14"/>
              <p:cNvSpPr/>
              <p:nvPr/>
            </p:nvSpPr>
            <p:spPr>
              <a:xfrm>
                <a:off x="624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11" name="Group 15"/>
            <p:cNvGrpSpPr/>
            <p:nvPr/>
          </p:nvGrpSpPr>
          <p:grpSpPr>
            <a:xfrm>
              <a:off x="240" y="2188"/>
              <a:ext cx="1200" cy="492"/>
              <a:chOff x="240" y="1334"/>
              <a:chExt cx="1200" cy="492"/>
            </a:xfrm>
          </p:grpSpPr>
          <p:sp>
            <p:nvSpPr>
              <p:cNvPr id="29809" name="Text Box 16"/>
              <p:cNvSpPr txBox="1"/>
              <p:nvPr/>
            </p:nvSpPr>
            <p:spPr>
              <a:xfrm>
                <a:off x="672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810" name="Rectangle 17"/>
              <p:cNvSpPr/>
              <p:nvPr/>
            </p:nvSpPr>
            <p:spPr>
              <a:xfrm>
                <a:off x="250" y="1344"/>
                <a:ext cx="119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1" name="Text Box 18"/>
              <p:cNvSpPr txBox="1"/>
              <p:nvPr/>
            </p:nvSpPr>
            <p:spPr>
              <a:xfrm>
                <a:off x="240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&amp;</a:t>
                </a:r>
              </a:p>
            </p:txBody>
          </p:sp>
          <p:sp>
            <p:nvSpPr>
              <p:cNvPr id="29812" name="Rectangle 19"/>
              <p:cNvSpPr/>
              <p:nvPr/>
            </p:nvSpPr>
            <p:spPr>
              <a:xfrm>
                <a:off x="250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3" name="Rectangle 20"/>
              <p:cNvSpPr/>
              <p:nvPr/>
            </p:nvSpPr>
            <p:spPr>
              <a:xfrm>
                <a:off x="490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4" name="Rectangle 21"/>
              <p:cNvSpPr/>
              <p:nvPr/>
            </p:nvSpPr>
            <p:spPr>
              <a:xfrm>
                <a:off x="730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5" name="Rectangle 22"/>
              <p:cNvSpPr/>
              <p:nvPr/>
            </p:nvSpPr>
            <p:spPr>
              <a:xfrm>
                <a:off x="1056" y="1574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12" name="Group 23"/>
            <p:cNvGrpSpPr/>
            <p:nvPr/>
          </p:nvGrpSpPr>
          <p:grpSpPr>
            <a:xfrm>
              <a:off x="1632" y="2438"/>
              <a:ext cx="480" cy="252"/>
              <a:chOff x="2352" y="1584"/>
              <a:chExt cx="346" cy="252"/>
            </a:xfrm>
          </p:grpSpPr>
          <p:sp>
            <p:nvSpPr>
              <p:cNvPr id="29807" name="Text Box 24"/>
              <p:cNvSpPr txBox="1"/>
              <p:nvPr/>
            </p:nvSpPr>
            <p:spPr>
              <a:xfrm>
                <a:off x="2400" y="1584"/>
                <a:ext cx="15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&amp;</a:t>
                </a:r>
              </a:p>
            </p:txBody>
          </p:sp>
          <p:sp>
            <p:nvSpPr>
              <p:cNvPr id="29808" name="Rectangle 25"/>
              <p:cNvSpPr/>
              <p:nvPr/>
            </p:nvSpPr>
            <p:spPr>
              <a:xfrm>
                <a:off x="2352" y="1584"/>
                <a:ext cx="34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13" name="Freeform 26"/>
            <p:cNvSpPr/>
            <p:nvPr/>
          </p:nvSpPr>
          <p:spPr>
            <a:xfrm>
              <a:off x="1727" y="2678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Freeform 27"/>
            <p:cNvSpPr/>
            <p:nvPr/>
          </p:nvSpPr>
          <p:spPr>
            <a:xfrm>
              <a:off x="2448" y="2678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Freeform 28"/>
            <p:cNvSpPr/>
            <p:nvPr/>
          </p:nvSpPr>
          <p:spPr>
            <a:xfrm>
              <a:off x="3840" y="2678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29"/>
            <p:cNvSpPr/>
            <p:nvPr/>
          </p:nvSpPr>
          <p:spPr>
            <a:xfrm>
              <a:off x="4848" y="2678"/>
              <a:ext cx="1" cy="1056"/>
            </a:xfrm>
            <a:custGeom>
              <a:avLst/>
              <a:gdLst>
                <a:gd name="txL" fmla="*/ 0 w 1"/>
                <a:gd name="txT" fmla="*/ 0 h 1056"/>
                <a:gd name="txR" fmla="*/ 1 w 1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txL" t="txT" r="txR" b="tx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30"/>
            <p:cNvSpPr/>
            <p:nvPr/>
          </p:nvSpPr>
          <p:spPr>
            <a:xfrm>
              <a:off x="3456" y="2688"/>
              <a:ext cx="2016" cy="86"/>
            </a:xfrm>
            <a:custGeom>
              <a:avLst/>
              <a:gdLst>
                <a:gd name="txL" fmla="*/ 0 w 3264"/>
                <a:gd name="txT" fmla="*/ 0 h 96"/>
                <a:gd name="txR" fmla="*/ 3264 w 326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1" y="4"/>
                </a:cxn>
              </a:cxnLst>
              <a:rect l="txL" t="txT" r="txR" b="tx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Freeform 31"/>
            <p:cNvSpPr/>
            <p:nvPr/>
          </p:nvSpPr>
          <p:spPr>
            <a:xfrm>
              <a:off x="2016" y="2688"/>
              <a:ext cx="3074" cy="182"/>
            </a:xfrm>
            <a:custGeom>
              <a:avLst/>
              <a:gdLst>
                <a:gd name="txL" fmla="*/ 0 w 3122"/>
                <a:gd name="txT" fmla="*/ 0 h 192"/>
                <a:gd name="txR" fmla="*/ 3122 w 3122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1604" y="20"/>
                </a:cxn>
                <a:cxn ang="0">
                  <a:pos x="1604" y="19"/>
                </a:cxn>
              </a:cxnLst>
              <a:rect l="txL" t="txT" r="txR" b="txB"/>
              <a:pathLst>
                <a:path w="3122" h="192">
                  <a:moveTo>
                    <a:pt x="0" y="0"/>
                  </a:moveTo>
                  <a:lnTo>
                    <a:pt x="0" y="192"/>
                  </a:lnTo>
                  <a:lnTo>
                    <a:pt x="3122" y="187"/>
                  </a:lnTo>
                  <a:lnTo>
                    <a:pt x="3122" y="1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19" name="Group 32"/>
            <p:cNvGrpSpPr/>
            <p:nvPr/>
          </p:nvGrpSpPr>
          <p:grpSpPr>
            <a:xfrm>
              <a:off x="2298" y="2188"/>
              <a:ext cx="1200" cy="492"/>
              <a:chOff x="2208" y="1334"/>
              <a:chExt cx="1200" cy="492"/>
            </a:xfrm>
          </p:grpSpPr>
          <p:sp>
            <p:nvSpPr>
              <p:cNvPr id="29800" name="Text Box 33"/>
              <p:cNvSpPr txBox="1"/>
              <p:nvPr/>
            </p:nvSpPr>
            <p:spPr>
              <a:xfrm>
                <a:off x="2640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801" name="Rectangle 34"/>
              <p:cNvSpPr/>
              <p:nvPr/>
            </p:nvSpPr>
            <p:spPr>
              <a:xfrm>
                <a:off x="2218" y="1344"/>
                <a:ext cx="119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2" name="Text Box 35"/>
              <p:cNvSpPr txBox="1"/>
              <p:nvPr/>
            </p:nvSpPr>
            <p:spPr>
              <a:xfrm>
                <a:off x="2208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&amp;</a:t>
                </a:r>
              </a:p>
            </p:txBody>
          </p:sp>
          <p:sp>
            <p:nvSpPr>
              <p:cNvPr id="29803" name="Rectangle 36"/>
              <p:cNvSpPr/>
              <p:nvPr/>
            </p:nvSpPr>
            <p:spPr>
              <a:xfrm>
                <a:off x="2218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4" name="Rectangle 37"/>
              <p:cNvSpPr/>
              <p:nvPr/>
            </p:nvSpPr>
            <p:spPr>
              <a:xfrm>
                <a:off x="2458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5" name="Rectangle 38"/>
              <p:cNvSpPr/>
              <p:nvPr/>
            </p:nvSpPr>
            <p:spPr>
              <a:xfrm>
                <a:off x="2698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6" name="Rectangle 39"/>
              <p:cNvSpPr/>
              <p:nvPr/>
            </p:nvSpPr>
            <p:spPr>
              <a:xfrm>
                <a:off x="3024" y="1574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20" name="Group 40"/>
            <p:cNvGrpSpPr/>
            <p:nvPr/>
          </p:nvGrpSpPr>
          <p:grpSpPr>
            <a:xfrm>
              <a:off x="3711" y="2188"/>
              <a:ext cx="816" cy="492"/>
              <a:chOff x="3552" y="1334"/>
              <a:chExt cx="816" cy="492"/>
            </a:xfrm>
          </p:grpSpPr>
          <p:sp>
            <p:nvSpPr>
              <p:cNvPr id="29794" name="Text Box 41"/>
              <p:cNvSpPr txBox="1"/>
              <p:nvPr/>
            </p:nvSpPr>
            <p:spPr>
              <a:xfrm>
                <a:off x="3792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795" name="Rectangle 42"/>
              <p:cNvSpPr/>
              <p:nvPr/>
            </p:nvSpPr>
            <p:spPr>
              <a:xfrm>
                <a:off x="3562" y="1344"/>
                <a:ext cx="80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6" name="Text Box 43"/>
              <p:cNvSpPr txBox="1"/>
              <p:nvPr/>
            </p:nvSpPr>
            <p:spPr>
              <a:xfrm>
                <a:off x="3552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&amp;</a:t>
                </a:r>
              </a:p>
            </p:txBody>
          </p:sp>
          <p:sp>
            <p:nvSpPr>
              <p:cNvPr id="29797" name="Rectangle 44"/>
              <p:cNvSpPr/>
              <p:nvPr/>
            </p:nvSpPr>
            <p:spPr>
              <a:xfrm>
                <a:off x="356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8" name="Rectangle 45"/>
              <p:cNvSpPr/>
              <p:nvPr/>
            </p:nvSpPr>
            <p:spPr>
              <a:xfrm>
                <a:off x="380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9" name="Rectangle 46"/>
              <p:cNvSpPr/>
              <p:nvPr/>
            </p:nvSpPr>
            <p:spPr>
              <a:xfrm>
                <a:off x="4042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21" name="Group 47"/>
            <p:cNvGrpSpPr/>
            <p:nvPr/>
          </p:nvGrpSpPr>
          <p:grpSpPr>
            <a:xfrm>
              <a:off x="4741" y="2188"/>
              <a:ext cx="491" cy="492"/>
              <a:chOff x="4512" y="1334"/>
              <a:chExt cx="491" cy="492"/>
            </a:xfrm>
          </p:grpSpPr>
          <p:sp>
            <p:nvSpPr>
              <p:cNvPr id="29789" name="Text Box 48"/>
              <p:cNvSpPr txBox="1"/>
              <p:nvPr/>
            </p:nvSpPr>
            <p:spPr>
              <a:xfrm>
                <a:off x="4603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790" name="Rectangle 49"/>
              <p:cNvSpPr/>
              <p:nvPr/>
            </p:nvSpPr>
            <p:spPr>
              <a:xfrm>
                <a:off x="4522" y="1344"/>
                <a:ext cx="481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1" name="Text Box 50"/>
              <p:cNvSpPr txBox="1"/>
              <p:nvPr/>
            </p:nvSpPr>
            <p:spPr>
              <a:xfrm>
                <a:off x="4512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&amp;</a:t>
                </a:r>
              </a:p>
            </p:txBody>
          </p:sp>
          <p:sp>
            <p:nvSpPr>
              <p:cNvPr id="29792" name="Rectangle 51"/>
              <p:cNvSpPr/>
              <p:nvPr/>
            </p:nvSpPr>
            <p:spPr>
              <a:xfrm>
                <a:off x="452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3" name="Rectangle 52"/>
              <p:cNvSpPr/>
              <p:nvPr/>
            </p:nvSpPr>
            <p:spPr>
              <a:xfrm>
                <a:off x="476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22" name="Freeform 53"/>
            <p:cNvSpPr/>
            <p:nvPr/>
          </p:nvSpPr>
          <p:spPr>
            <a:xfrm>
              <a:off x="1392" y="2678"/>
              <a:ext cx="3456" cy="288"/>
            </a:xfrm>
            <a:custGeom>
              <a:avLst/>
              <a:gdLst>
                <a:gd name="txL" fmla="*/ 0 w 3456"/>
                <a:gd name="txT" fmla="*/ 0 h 240"/>
                <a:gd name="txR" fmla="*/ 3456 w 345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610874"/>
                </a:cxn>
                <a:cxn ang="0">
                  <a:pos x="3456" y="610874"/>
                </a:cxn>
              </a:cxnLst>
              <a:rect l="txL" t="txT" r="txR" b="tx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54"/>
            <p:cNvSpPr/>
            <p:nvPr/>
          </p:nvSpPr>
          <p:spPr>
            <a:xfrm>
              <a:off x="3168" y="2678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Freeform 55"/>
            <p:cNvSpPr/>
            <p:nvPr/>
          </p:nvSpPr>
          <p:spPr>
            <a:xfrm>
              <a:off x="4272" y="2678"/>
              <a:ext cx="1" cy="1050"/>
            </a:xfrm>
            <a:custGeom>
              <a:avLst/>
              <a:gdLst>
                <a:gd name="txL" fmla="*/ 0 w 1"/>
                <a:gd name="txT" fmla="*/ 0 h 1050"/>
                <a:gd name="txR" fmla="*/ 1 w 1"/>
                <a:gd name="txB" fmla="*/ 1050 h 1050"/>
              </a:gdLst>
              <a:ahLst/>
              <a:cxnLst>
                <a:cxn ang="0">
                  <a:pos x="0" y="0"/>
                </a:cxn>
                <a:cxn ang="0">
                  <a:pos x="0" y="1050"/>
                </a:cxn>
              </a:cxnLst>
              <a:rect l="txL" t="txT" r="txR" b="txB"/>
              <a:pathLst>
                <a:path w="1" h="1050">
                  <a:moveTo>
                    <a:pt x="0" y="0"/>
                  </a:moveTo>
                  <a:lnTo>
                    <a:pt x="0" y="105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Freeform 56"/>
            <p:cNvSpPr/>
            <p:nvPr/>
          </p:nvSpPr>
          <p:spPr>
            <a:xfrm>
              <a:off x="1296" y="2678"/>
              <a:ext cx="2977" cy="386"/>
            </a:xfrm>
            <a:custGeom>
              <a:avLst/>
              <a:gdLst>
                <a:gd name="txL" fmla="*/ 0 w 2977"/>
                <a:gd name="txT" fmla="*/ 0 h 386"/>
                <a:gd name="txR" fmla="*/ 2977 w 2977"/>
                <a:gd name="txB" fmla="*/ 386 h 386"/>
              </a:gdLst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977" y="386"/>
                </a:cxn>
              </a:cxnLst>
              <a:rect l="txL" t="txT" r="txR" b="tx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57"/>
            <p:cNvSpPr/>
            <p:nvPr/>
          </p:nvSpPr>
          <p:spPr>
            <a:xfrm>
              <a:off x="1008" y="2678"/>
              <a:ext cx="2832" cy="480"/>
            </a:xfrm>
            <a:custGeom>
              <a:avLst/>
              <a:gdLst>
                <a:gd name="txL" fmla="*/ 0 w 2832"/>
                <a:gd name="txT" fmla="*/ 0 h 480"/>
                <a:gd name="txR" fmla="*/ 2832 w 2832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2832" y="480"/>
                </a:cxn>
              </a:cxnLst>
              <a:rect l="txL" t="txT" r="txR" b="tx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Freeform 58"/>
            <p:cNvSpPr/>
            <p:nvPr/>
          </p:nvSpPr>
          <p:spPr>
            <a:xfrm>
              <a:off x="912" y="2678"/>
              <a:ext cx="2256" cy="576"/>
            </a:xfrm>
            <a:custGeom>
              <a:avLst/>
              <a:gdLst>
                <a:gd name="txL" fmla="*/ 0 w 2304"/>
                <a:gd name="txT" fmla="*/ 0 h 576"/>
                <a:gd name="txR" fmla="*/ 2304 w 2304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931" y="576"/>
                </a:cxn>
              </a:cxnLst>
              <a:rect l="txL" t="txT" r="txR" b="tx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Freeform 59"/>
            <p:cNvSpPr/>
            <p:nvPr/>
          </p:nvSpPr>
          <p:spPr>
            <a:xfrm>
              <a:off x="672" y="2678"/>
              <a:ext cx="1776" cy="672"/>
            </a:xfrm>
            <a:custGeom>
              <a:avLst/>
              <a:gdLst>
                <a:gd name="txL" fmla="*/ 0 w 1776"/>
                <a:gd name="txT" fmla="*/ 0 h 672"/>
                <a:gd name="txR" fmla="*/ 1776 w 1776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776" y="672"/>
                </a:cxn>
              </a:cxnLst>
              <a:rect l="txL" t="txT" r="txR" b="tx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Freeform 60"/>
            <p:cNvSpPr/>
            <p:nvPr/>
          </p:nvSpPr>
          <p:spPr>
            <a:xfrm>
              <a:off x="576" y="2678"/>
              <a:ext cx="1152" cy="768"/>
            </a:xfrm>
            <a:custGeom>
              <a:avLst/>
              <a:gdLst>
                <a:gd name="txL" fmla="*/ 0 w 1152"/>
                <a:gd name="txT" fmla="*/ 0 h 768"/>
                <a:gd name="txR" fmla="*/ 1152 w 1152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1152" y="768"/>
                </a:cxn>
              </a:cxnLst>
              <a:rect l="txL" t="txT" r="txR" b="tx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Line 61"/>
            <p:cNvSpPr/>
            <p:nvPr/>
          </p:nvSpPr>
          <p:spPr>
            <a:xfrm>
              <a:off x="1824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1" name="Line 62"/>
            <p:cNvSpPr/>
            <p:nvPr/>
          </p:nvSpPr>
          <p:spPr>
            <a:xfrm>
              <a:off x="1920" y="2688"/>
              <a:ext cx="0" cy="37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2" name="Line 63"/>
            <p:cNvSpPr/>
            <p:nvPr/>
          </p:nvSpPr>
          <p:spPr>
            <a:xfrm>
              <a:off x="2592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3" name="Line 64"/>
            <p:cNvSpPr/>
            <p:nvPr/>
          </p:nvSpPr>
          <p:spPr>
            <a:xfrm>
              <a:off x="2832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4" name="Line 65"/>
            <p:cNvSpPr/>
            <p:nvPr/>
          </p:nvSpPr>
          <p:spPr>
            <a:xfrm>
              <a:off x="2688" y="2678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5" name="Line 66"/>
            <p:cNvSpPr/>
            <p:nvPr/>
          </p:nvSpPr>
          <p:spPr>
            <a:xfrm>
              <a:off x="2928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6" name="Line 67"/>
            <p:cNvSpPr/>
            <p:nvPr/>
          </p:nvSpPr>
          <p:spPr>
            <a:xfrm>
              <a:off x="3024" y="267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7" name="Line 68"/>
            <p:cNvSpPr/>
            <p:nvPr/>
          </p:nvSpPr>
          <p:spPr>
            <a:xfrm>
              <a:off x="3264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8" name="Line 69"/>
            <p:cNvSpPr/>
            <p:nvPr/>
          </p:nvSpPr>
          <p:spPr>
            <a:xfrm>
              <a:off x="3360" y="267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9" name="Line 70"/>
            <p:cNvSpPr/>
            <p:nvPr/>
          </p:nvSpPr>
          <p:spPr>
            <a:xfrm>
              <a:off x="4032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0" name="Line 71"/>
            <p:cNvSpPr/>
            <p:nvPr/>
          </p:nvSpPr>
          <p:spPr>
            <a:xfrm>
              <a:off x="4128" y="267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1" name="Line 72"/>
            <p:cNvSpPr/>
            <p:nvPr/>
          </p:nvSpPr>
          <p:spPr>
            <a:xfrm>
              <a:off x="4368" y="267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2" name="Line 73"/>
            <p:cNvSpPr/>
            <p:nvPr/>
          </p:nvSpPr>
          <p:spPr>
            <a:xfrm>
              <a:off x="4464" y="2678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3" name="Line 74"/>
            <p:cNvSpPr/>
            <p:nvPr/>
          </p:nvSpPr>
          <p:spPr>
            <a:xfrm>
              <a:off x="5184" y="2678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4" name="Oval 75"/>
            <p:cNvSpPr/>
            <p:nvPr/>
          </p:nvSpPr>
          <p:spPr>
            <a:xfrm>
              <a:off x="791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5" name="Oval 76"/>
            <p:cNvSpPr/>
            <p:nvPr/>
          </p:nvSpPr>
          <p:spPr>
            <a:xfrm>
              <a:off x="797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6" name="Oval 77"/>
            <p:cNvSpPr/>
            <p:nvPr/>
          </p:nvSpPr>
          <p:spPr>
            <a:xfrm>
              <a:off x="1843" y="239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7" name="Oval 78"/>
            <p:cNvSpPr/>
            <p:nvPr/>
          </p:nvSpPr>
          <p:spPr>
            <a:xfrm>
              <a:off x="2901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8" name="Oval 79"/>
            <p:cNvSpPr/>
            <p:nvPr/>
          </p:nvSpPr>
          <p:spPr>
            <a:xfrm>
              <a:off x="4057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9" name="Oval 80"/>
            <p:cNvSpPr/>
            <p:nvPr/>
          </p:nvSpPr>
          <p:spPr>
            <a:xfrm>
              <a:off x="4926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grpSp>
          <p:nvGrpSpPr>
            <p:cNvPr id="29750" name="Group 81"/>
            <p:cNvGrpSpPr/>
            <p:nvPr/>
          </p:nvGrpSpPr>
          <p:grpSpPr>
            <a:xfrm>
              <a:off x="2736" y="1555"/>
              <a:ext cx="384" cy="252"/>
              <a:chOff x="2736" y="1555"/>
              <a:chExt cx="384" cy="252"/>
            </a:xfrm>
          </p:grpSpPr>
          <p:sp>
            <p:nvSpPr>
              <p:cNvPr id="29787" name="Text Box 82"/>
              <p:cNvSpPr txBox="1"/>
              <p:nvPr/>
            </p:nvSpPr>
            <p:spPr>
              <a:xfrm>
                <a:off x="2788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788" name="Rectangle 83"/>
              <p:cNvSpPr/>
              <p:nvPr/>
            </p:nvSpPr>
            <p:spPr>
              <a:xfrm>
                <a:off x="2736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51" name="Group 84"/>
            <p:cNvGrpSpPr/>
            <p:nvPr/>
          </p:nvGrpSpPr>
          <p:grpSpPr>
            <a:xfrm>
              <a:off x="3888" y="1555"/>
              <a:ext cx="384" cy="252"/>
              <a:chOff x="3888" y="1555"/>
              <a:chExt cx="384" cy="252"/>
            </a:xfrm>
          </p:grpSpPr>
          <p:sp>
            <p:nvSpPr>
              <p:cNvPr id="29785" name="Text Box 85"/>
              <p:cNvSpPr txBox="1"/>
              <p:nvPr/>
            </p:nvSpPr>
            <p:spPr>
              <a:xfrm>
                <a:off x="3944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786" name="Rectangle 86"/>
              <p:cNvSpPr/>
              <p:nvPr/>
            </p:nvSpPr>
            <p:spPr>
              <a:xfrm>
                <a:off x="3888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52" name="Group 87"/>
            <p:cNvGrpSpPr/>
            <p:nvPr/>
          </p:nvGrpSpPr>
          <p:grpSpPr>
            <a:xfrm>
              <a:off x="4772" y="1555"/>
              <a:ext cx="384" cy="252"/>
              <a:chOff x="4772" y="1555"/>
              <a:chExt cx="384" cy="252"/>
            </a:xfrm>
          </p:grpSpPr>
          <p:sp>
            <p:nvSpPr>
              <p:cNvPr id="29783" name="Text Box 88"/>
              <p:cNvSpPr txBox="1"/>
              <p:nvPr/>
            </p:nvSpPr>
            <p:spPr>
              <a:xfrm>
                <a:off x="4828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784" name="Rectangle 89"/>
              <p:cNvSpPr/>
              <p:nvPr/>
            </p:nvSpPr>
            <p:spPr>
              <a:xfrm>
                <a:off x="4772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53" name="Oval 90"/>
            <p:cNvSpPr/>
            <p:nvPr/>
          </p:nvSpPr>
          <p:spPr>
            <a:xfrm>
              <a:off x="4926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54" name="Oval 91"/>
            <p:cNvSpPr/>
            <p:nvPr/>
          </p:nvSpPr>
          <p:spPr>
            <a:xfrm>
              <a:off x="4057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55" name="Oval 92"/>
            <p:cNvSpPr/>
            <p:nvPr/>
          </p:nvSpPr>
          <p:spPr>
            <a:xfrm>
              <a:off x="2901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56" name="Freeform 93"/>
            <p:cNvSpPr/>
            <p:nvPr/>
          </p:nvSpPr>
          <p:spPr>
            <a:xfrm>
              <a:off x="816" y="1794"/>
              <a:ext cx="3" cy="362"/>
            </a:xfrm>
            <a:custGeom>
              <a:avLst/>
              <a:gdLst>
                <a:gd name="txL" fmla="*/ 0 w 3"/>
                <a:gd name="txT" fmla="*/ 0 h 362"/>
                <a:gd name="txR" fmla="*/ 3 w 3"/>
                <a:gd name="txB" fmla="*/ 362 h 362"/>
              </a:gdLst>
              <a:ahLst/>
              <a:cxnLst>
                <a:cxn ang="0">
                  <a:pos x="0" y="0"/>
                </a:cxn>
                <a:cxn ang="0">
                  <a:pos x="3" y="362"/>
                </a:cxn>
              </a:cxnLst>
              <a:rect l="txL" t="txT" r="txR" b="txB"/>
              <a:pathLst>
                <a:path w="3" h="362">
                  <a:moveTo>
                    <a:pt x="0" y="0"/>
                  </a:moveTo>
                  <a:lnTo>
                    <a:pt x="3" y="3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7" name="Freeform 94"/>
            <p:cNvSpPr/>
            <p:nvPr/>
          </p:nvSpPr>
          <p:spPr>
            <a:xfrm>
              <a:off x="2927" y="1798"/>
              <a:ext cx="1" cy="362"/>
            </a:xfrm>
            <a:custGeom>
              <a:avLst/>
              <a:gdLst>
                <a:gd name="txL" fmla="*/ 0 w 1"/>
                <a:gd name="txT" fmla="*/ 0 h 362"/>
                <a:gd name="txR" fmla="*/ 1 w 1"/>
                <a:gd name="txB" fmla="*/ 362 h 362"/>
              </a:gdLst>
              <a:ahLst/>
              <a:cxnLst>
                <a:cxn ang="0">
                  <a:pos x="1" y="0"/>
                </a:cxn>
                <a:cxn ang="0">
                  <a:pos x="0" y="362"/>
                </a:cxn>
              </a:cxnLst>
              <a:rect l="txL" t="txT" r="txR" b="txB"/>
              <a:pathLst>
                <a:path w="1" h="362">
                  <a:moveTo>
                    <a:pt x="1" y="0"/>
                  </a:moveTo>
                  <a:lnTo>
                    <a:pt x="0" y="3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Freeform 95"/>
            <p:cNvSpPr/>
            <p:nvPr/>
          </p:nvSpPr>
          <p:spPr>
            <a:xfrm>
              <a:off x="4080" y="1801"/>
              <a:ext cx="1" cy="359"/>
            </a:xfrm>
            <a:custGeom>
              <a:avLst/>
              <a:gdLst>
                <a:gd name="txL" fmla="*/ 0 w 1"/>
                <a:gd name="txT" fmla="*/ 0 h 359"/>
                <a:gd name="txR" fmla="*/ 1 w 1"/>
                <a:gd name="txB" fmla="*/ 359 h 359"/>
              </a:gdLst>
              <a:ahLst/>
              <a:cxnLst>
                <a:cxn ang="0">
                  <a:pos x="0" y="0"/>
                </a:cxn>
                <a:cxn ang="0">
                  <a:pos x="0" y="359"/>
                </a:cxn>
              </a:cxnLst>
              <a:rect l="txL" t="txT" r="txR" b="txB"/>
              <a:pathLst>
                <a:path w="1" h="359">
                  <a:moveTo>
                    <a:pt x="0" y="0"/>
                  </a:moveTo>
                  <a:lnTo>
                    <a:pt x="0" y="3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Freeform 96"/>
            <p:cNvSpPr/>
            <p:nvPr/>
          </p:nvSpPr>
          <p:spPr>
            <a:xfrm>
              <a:off x="4953" y="1788"/>
              <a:ext cx="1" cy="372"/>
            </a:xfrm>
            <a:custGeom>
              <a:avLst/>
              <a:gdLst>
                <a:gd name="txL" fmla="*/ 0 w 1"/>
                <a:gd name="txT" fmla="*/ 0 h 372"/>
                <a:gd name="txR" fmla="*/ 1 w 1"/>
                <a:gd name="txB" fmla="*/ 372 h 372"/>
              </a:gdLst>
              <a:ahLst/>
              <a:cxnLst>
                <a:cxn ang="0">
                  <a:pos x="0" y="0"/>
                </a:cxn>
                <a:cxn ang="0">
                  <a:pos x="0" y="372"/>
                </a:cxn>
              </a:cxnLst>
              <a:rect l="txL" t="txT" r="txR" b="txB"/>
              <a:pathLst>
                <a:path w="1" h="372">
                  <a:moveTo>
                    <a:pt x="0" y="0"/>
                  </a:moveTo>
                  <a:lnTo>
                    <a:pt x="0" y="3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Freeform 97"/>
            <p:cNvSpPr/>
            <p:nvPr/>
          </p:nvSpPr>
          <p:spPr>
            <a:xfrm>
              <a:off x="4953" y="1199"/>
              <a:ext cx="1" cy="309"/>
            </a:xfrm>
            <a:custGeom>
              <a:avLst/>
              <a:gdLst>
                <a:gd name="txL" fmla="*/ 0 w 1"/>
                <a:gd name="txT" fmla="*/ 0 h 309"/>
                <a:gd name="txR" fmla="*/ 1 w 1"/>
                <a:gd name="txB" fmla="*/ 309 h 309"/>
              </a:gdLst>
              <a:ahLst/>
              <a:cxnLst>
                <a:cxn ang="0">
                  <a:pos x="0" y="309"/>
                </a:cxn>
                <a:cxn ang="0">
                  <a:pos x="0" y="0"/>
                </a:cxn>
              </a:cxnLst>
              <a:rect l="txL" t="txT" r="txR" b="tx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Freeform 98"/>
            <p:cNvSpPr/>
            <p:nvPr/>
          </p:nvSpPr>
          <p:spPr>
            <a:xfrm>
              <a:off x="4080" y="1211"/>
              <a:ext cx="1" cy="297"/>
            </a:xfrm>
            <a:custGeom>
              <a:avLst/>
              <a:gdLst>
                <a:gd name="txL" fmla="*/ 0 w 1"/>
                <a:gd name="txT" fmla="*/ 0 h 297"/>
                <a:gd name="txR" fmla="*/ 1 w 1"/>
                <a:gd name="txB" fmla="*/ 297 h 297"/>
              </a:gdLst>
              <a:ahLst/>
              <a:cxnLst>
                <a:cxn ang="0">
                  <a:pos x="0" y="297"/>
                </a:cxn>
                <a:cxn ang="0">
                  <a:pos x="0" y="0"/>
                </a:cxn>
              </a:cxnLst>
              <a:rect l="txL" t="txT" r="txR" b="tx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Freeform 99"/>
            <p:cNvSpPr/>
            <p:nvPr/>
          </p:nvSpPr>
          <p:spPr>
            <a:xfrm>
              <a:off x="2928" y="1222"/>
              <a:ext cx="1" cy="286"/>
            </a:xfrm>
            <a:custGeom>
              <a:avLst/>
              <a:gdLst>
                <a:gd name="txL" fmla="*/ 0 w 1"/>
                <a:gd name="txT" fmla="*/ 0 h 286"/>
                <a:gd name="txR" fmla="*/ 1 w 1"/>
                <a:gd name="txB" fmla="*/ 286 h 286"/>
              </a:gdLst>
              <a:ahLst/>
              <a:cxnLst>
                <a:cxn ang="0">
                  <a:pos x="0" y="286"/>
                </a:cxn>
                <a:cxn ang="0">
                  <a:pos x="0" y="0"/>
                </a:cxn>
              </a:cxnLst>
              <a:rect l="txL" t="txT" r="txR" b="txB"/>
              <a:pathLst>
                <a:path w="1" h="286">
                  <a:moveTo>
                    <a:pt x="0" y="28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Freeform 100"/>
            <p:cNvSpPr/>
            <p:nvPr/>
          </p:nvSpPr>
          <p:spPr>
            <a:xfrm>
              <a:off x="820" y="1230"/>
              <a:ext cx="2" cy="278"/>
            </a:xfrm>
            <a:custGeom>
              <a:avLst/>
              <a:gdLst>
                <a:gd name="txL" fmla="*/ 0 w 2"/>
                <a:gd name="txT" fmla="*/ 0 h 278"/>
                <a:gd name="txR" fmla="*/ 2 w 2"/>
                <a:gd name="txB" fmla="*/ 278 h 278"/>
              </a:gdLst>
              <a:ahLst/>
              <a:cxnLst>
                <a:cxn ang="0">
                  <a:pos x="0" y="278"/>
                </a:cxn>
                <a:cxn ang="0">
                  <a:pos x="2" y="0"/>
                </a:cxn>
              </a:cxnLst>
              <a:rect l="txL" t="txT" r="txR" b="txB"/>
              <a:pathLst>
                <a:path w="2" h="278">
                  <a:moveTo>
                    <a:pt x="0" y="278"/>
                  </a:move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4" name="Text Box 101"/>
            <p:cNvSpPr txBox="1"/>
            <p:nvPr/>
          </p:nvSpPr>
          <p:spPr>
            <a:xfrm>
              <a:off x="5270" y="2527"/>
              <a:ext cx="23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9765" name="Line 102"/>
            <p:cNvSpPr/>
            <p:nvPr/>
          </p:nvSpPr>
          <p:spPr>
            <a:xfrm>
              <a:off x="1200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66" name="Freeform 103"/>
            <p:cNvSpPr/>
            <p:nvPr/>
          </p:nvSpPr>
          <p:spPr>
            <a:xfrm>
              <a:off x="1104" y="2672"/>
              <a:ext cx="1" cy="771"/>
            </a:xfrm>
            <a:custGeom>
              <a:avLst/>
              <a:gdLst>
                <a:gd name="txL" fmla="*/ 0 w 1"/>
                <a:gd name="txT" fmla="*/ 0 h 771"/>
                <a:gd name="txR" fmla="*/ 1 w 1"/>
                <a:gd name="txB" fmla="*/ 771 h 771"/>
              </a:gdLst>
              <a:ahLst/>
              <a:cxnLst>
                <a:cxn ang="0">
                  <a:pos x="0" y="0"/>
                </a:cxn>
                <a:cxn ang="0">
                  <a:pos x="0" y="771"/>
                </a:cxn>
              </a:cxnLst>
              <a:rect l="txL" t="txT" r="txR" b="txB"/>
              <a:pathLst>
                <a:path w="1" h="771">
                  <a:moveTo>
                    <a:pt x="0" y="0"/>
                  </a:moveTo>
                  <a:lnTo>
                    <a:pt x="0" y="77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67" name="Group 104"/>
            <p:cNvGrpSpPr/>
            <p:nvPr/>
          </p:nvGrpSpPr>
          <p:grpSpPr>
            <a:xfrm>
              <a:off x="1680" y="1555"/>
              <a:ext cx="384" cy="252"/>
              <a:chOff x="1680" y="1555"/>
              <a:chExt cx="384" cy="252"/>
            </a:xfrm>
          </p:grpSpPr>
          <p:sp>
            <p:nvSpPr>
              <p:cNvPr id="29781" name="Text Box 105"/>
              <p:cNvSpPr txBox="1"/>
              <p:nvPr/>
            </p:nvSpPr>
            <p:spPr>
              <a:xfrm>
                <a:off x="1741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782" name="Rectangle 106"/>
              <p:cNvSpPr/>
              <p:nvPr/>
            </p:nvSpPr>
            <p:spPr>
              <a:xfrm>
                <a:off x="1680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68" name="Freeform 107"/>
            <p:cNvSpPr/>
            <p:nvPr/>
          </p:nvSpPr>
          <p:spPr>
            <a:xfrm>
              <a:off x="1871" y="1800"/>
              <a:ext cx="1" cy="595"/>
            </a:xfrm>
            <a:custGeom>
              <a:avLst/>
              <a:gdLst>
                <a:gd name="txL" fmla="*/ 0 w 1"/>
                <a:gd name="txT" fmla="*/ 0 h 595"/>
                <a:gd name="txR" fmla="*/ 1 w 1"/>
                <a:gd name="txB" fmla="*/ 595 h 595"/>
              </a:gdLst>
              <a:ahLst/>
              <a:cxnLst>
                <a:cxn ang="0">
                  <a:pos x="1" y="0"/>
                </a:cxn>
                <a:cxn ang="0">
                  <a:pos x="0" y="595"/>
                </a:cxn>
              </a:cxnLst>
              <a:rect l="txL" t="txT" r="txR" b="txB"/>
              <a:pathLst>
                <a:path w="1" h="595">
                  <a:moveTo>
                    <a:pt x="1" y="0"/>
                  </a:moveTo>
                  <a:lnTo>
                    <a:pt x="0" y="59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Text Box 108"/>
            <p:cNvSpPr txBox="1"/>
            <p:nvPr/>
          </p:nvSpPr>
          <p:spPr>
            <a:xfrm>
              <a:off x="278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9770" name="Text Box 109"/>
            <p:cNvSpPr txBox="1"/>
            <p:nvPr/>
          </p:nvSpPr>
          <p:spPr>
            <a:xfrm>
              <a:off x="1603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9771" name="Text Box 110"/>
            <p:cNvSpPr txBox="1"/>
            <p:nvPr/>
          </p:nvSpPr>
          <p:spPr>
            <a:xfrm>
              <a:off x="2335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9772" name="Text Box 111"/>
            <p:cNvSpPr txBox="1"/>
            <p:nvPr/>
          </p:nvSpPr>
          <p:spPr>
            <a:xfrm>
              <a:off x="3055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9773" name="Text Box 112"/>
            <p:cNvSpPr txBox="1"/>
            <p:nvPr/>
          </p:nvSpPr>
          <p:spPr>
            <a:xfrm>
              <a:off x="3727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9774" name="Text Box 113"/>
            <p:cNvSpPr txBox="1"/>
            <p:nvPr/>
          </p:nvSpPr>
          <p:spPr>
            <a:xfrm>
              <a:off x="4159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9775" name="Text Box 114"/>
            <p:cNvSpPr txBox="1"/>
            <p:nvPr/>
          </p:nvSpPr>
          <p:spPr>
            <a:xfrm>
              <a:off x="4735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9776" name="Text Box 115"/>
            <p:cNvSpPr txBox="1"/>
            <p:nvPr/>
          </p:nvSpPr>
          <p:spPr>
            <a:xfrm>
              <a:off x="4992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9777" name="Freeform 116"/>
            <p:cNvSpPr/>
            <p:nvPr/>
          </p:nvSpPr>
          <p:spPr>
            <a:xfrm>
              <a:off x="1871" y="1248"/>
              <a:ext cx="1" cy="260"/>
            </a:xfrm>
            <a:custGeom>
              <a:avLst/>
              <a:gdLst>
                <a:gd name="txL" fmla="*/ 0 w 1"/>
                <a:gd name="txT" fmla="*/ 0 h 260"/>
                <a:gd name="txR" fmla="*/ 1 w 1"/>
                <a:gd name="txB" fmla="*/ 260 h 260"/>
              </a:gdLst>
              <a:ahLst/>
              <a:cxnLst>
                <a:cxn ang="0">
                  <a:pos x="1" y="260"/>
                </a:cxn>
                <a:cxn ang="0">
                  <a:pos x="0" y="0"/>
                </a:cxn>
              </a:cxnLst>
              <a:rect l="txL" t="txT" r="txR" b="txB"/>
              <a:pathLst>
                <a:path w="1" h="260">
                  <a:moveTo>
                    <a:pt x="1" y="26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8" name="Freeform 117"/>
            <p:cNvSpPr/>
            <p:nvPr/>
          </p:nvSpPr>
          <p:spPr>
            <a:xfrm>
              <a:off x="816" y="2672"/>
              <a:ext cx="3" cy="774"/>
            </a:xfrm>
            <a:custGeom>
              <a:avLst/>
              <a:gdLst>
                <a:gd name="txL" fmla="*/ 0 w 3"/>
                <a:gd name="txT" fmla="*/ 0 h 774"/>
                <a:gd name="txR" fmla="*/ 3 w 3"/>
                <a:gd name="txB" fmla="*/ 774 h 774"/>
              </a:gdLst>
              <a:ahLst/>
              <a:cxnLst>
                <a:cxn ang="0">
                  <a:pos x="0" y="0"/>
                </a:cxn>
                <a:cxn ang="0">
                  <a:pos x="3" y="774"/>
                </a:cxn>
              </a:cxnLst>
              <a:rect l="txL" t="txT" r="txR" b="txB"/>
              <a:pathLst>
                <a:path w="3" h="774">
                  <a:moveTo>
                    <a:pt x="0" y="0"/>
                  </a:moveTo>
                  <a:lnTo>
                    <a:pt x="3" y="77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9" name="Freeform 118"/>
            <p:cNvSpPr/>
            <p:nvPr/>
          </p:nvSpPr>
          <p:spPr>
            <a:xfrm>
              <a:off x="383" y="2682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Freeform 119"/>
            <p:cNvSpPr/>
            <p:nvPr/>
          </p:nvSpPr>
          <p:spPr>
            <a:xfrm>
              <a:off x="5087" y="2682"/>
              <a:ext cx="1" cy="1056"/>
            </a:xfrm>
            <a:custGeom>
              <a:avLst/>
              <a:gdLst>
                <a:gd name="txL" fmla="*/ 0 w 1"/>
                <a:gd name="txT" fmla="*/ 0 h 1056"/>
                <a:gd name="txR" fmla="*/ 1 w 1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txL" t="txT" r="txR" b="tx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3" name="AutoShape 121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/>
      <p:bldP spid="4771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30722" name="Rectangle 2"/>
          <p:cNvSpPr/>
          <p:nvPr/>
        </p:nvSpPr>
        <p:spPr>
          <a:xfrm>
            <a:off x="304800" y="76200"/>
            <a:ext cx="9652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(6)  </a:t>
            </a:r>
            <a:r>
              <a:rPr lang="en-US" altLang="zh-CN" sz="3200" i="1" dirty="0">
                <a:latin typeface="Times New Roman" panose="02020603050405020304" charset="0"/>
              </a:rPr>
              <a:t>n</a:t>
            </a:r>
            <a:r>
              <a:rPr lang="en-US" altLang="zh-CN" sz="3200" dirty="0">
                <a:latin typeface="Times New Roman" panose="02020603050405020304" charset="0"/>
              </a:rPr>
              <a:t> =16 </a:t>
            </a:r>
            <a:r>
              <a:rPr lang="zh-CN" altLang="en-US" sz="3200" dirty="0">
                <a:latin typeface="Times New Roman" panose="02020603050405020304" charset="0"/>
              </a:rPr>
              <a:t>双重分组跳跃进位链 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820863" y="2200275"/>
            <a:ext cx="203200" cy="1076325"/>
            <a:chOff x="860" y="1674"/>
            <a:chExt cx="96" cy="678"/>
          </a:xfrm>
        </p:grpSpPr>
        <p:sp>
          <p:nvSpPr>
            <p:cNvPr id="30853" name="Line 4"/>
            <p:cNvSpPr/>
            <p:nvPr/>
          </p:nvSpPr>
          <p:spPr>
            <a:xfrm flipV="1">
              <a:off x="860" y="1674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54" name="Line 5"/>
            <p:cNvSpPr/>
            <p:nvPr/>
          </p:nvSpPr>
          <p:spPr>
            <a:xfrm flipV="1">
              <a:off x="956" y="1674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" name="Group 6"/>
          <p:cNvGrpSpPr/>
          <p:nvPr/>
        </p:nvGrpSpPr>
        <p:grpSpPr>
          <a:xfrm>
            <a:off x="2336800" y="2895600"/>
            <a:ext cx="609600" cy="381000"/>
            <a:chOff x="1104" y="2112"/>
            <a:chExt cx="288" cy="240"/>
          </a:xfrm>
        </p:grpSpPr>
        <p:sp>
          <p:nvSpPr>
            <p:cNvPr id="30850" name="Line 7"/>
            <p:cNvSpPr/>
            <p:nvPr/>
          </p:nvSpPr>
          <p:spPr>
            <a:xfrm flipV="1">
              <a:off x="1104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51" name="Line 8"/>
            <p:cNvSpPr/>
            <p:nvPr/>
          </p:nvSpPr>
          <p:spPr>
            <a:xfrm flipV="1">
              <a:off x="1248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52" name="Line 9"/>
            <p:cNvSpPr/>
            <p:nvPr/>
          </p:nvSpPr>
          <p:spPr>
            <a:xfrm flipV="1">
              <a:off x="1392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4057650" y="2209800"/>
            <a:ext cx="203200" cy="1076325"/>
            <a:chOff x="1917" y="1680"/>
            <a:chExt cx="96" cy="678"/>
          </a:xfrm>
        </p:grpSpPr>
        <p:sp>
          <p:nvSpPr>
            <p:cNvPr id="30848" name="Line 11"/>
            <p:cNvSpPr/>
            <p:nvPr/>
          </p:nvSpPr>
          <p:spPr>
            <a:xfrm flipV="1">
              <a:off x="1917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9" name="Line 12"/>
            <p:cNvSpPr/>
            <p:nvPr/>
          </p:nvSpPr>
          <p:spPr>
            <a:xfrm flipV="1">
              <a:off x="2013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5" name="Group 13"/>
          <p:cNvGrpSpPr/>
          <p:nvPr/>
        </p:nvGrpSpPr>
        <p:grpSpPr>
          <a:xfrm>
            <a:off x="4572000" y="2905125"/>
            <a:ext cx="609600" cy="381000"/>
            <a:chOff x="2160" y="2118"/>
            <a:chExt cx="288" cy="240"/>
          </a:xfrm>
        </p:grpSpPr>
        <p:sp>
          <p:nvSpPr>
            <p:cNvPr id="30845" name="Line 14"/>
            <p:cNvSpPr/>
            <p:nvPr/>
          </p:nvSpPr>
          <p:spPr>
            <a:xfrm flipV="1">
              <a:off x="2160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6" name="Line 15"/>
            <p:cNvSpPr/>
            <p:nvPr/>
          </p:nvSpPr>
          <p:spPr>
            <a:xfrm flipV="1">
              <a:off x="2304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7" name="Line 16"/>
            <p:cNvSpPr/>
            <p:nvPr/>
          </p:nvSpPr>
          <p:spPr>
            <a:xfrm flipV="1">
              <a:off x="2448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6" name="Group 17"/>
          <p:cNvGrpSpPr/>
          <p:nvPr/>
        </p:nvGrpSpPr>
        <p:grpSpPr>
          <a:xfrm>
            <a:off x="6254750" y="2209800"/>
            <a:ext cx="203200" cy="1076325"/>
            <a:chOff x="2955" y="1680"/>
            <a:chExt cx="96" cy="678"/>
          </a:xfrm>
        </p:grpSpPr>
        <p:sp>
          <p:nvSpPr>
            <p:cNvPr id="30843" name="Line 18"/>
            <p:cNvSpPr/>
            <p:nvPr/>
          </p:nvSpPr>
          <p:spPr>
            <a:xfrm flipV="1">
              <a:off x="2955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4" name="Line 19"/>
            <p:cNvSpPr/>
            <p:nvPr/>
          </p:nvSpPr>
          <p:spPr>
            <a:xfrm flipV="1">
              <a:off x="3051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20"/>
          <p:cNvGrpSpPr/>
          <p:nvPr/>
        </p:nvGrpSpPr>
        <p:grpSpPr>
          <a:xfrm>
            <a:off x="6705600" y="2905125"/>
            <a:ext cx="609600" cy="381000"/>
            <a:chOff x="3168" y="2118"/>
            <a:chExt cx="288" cy="240"/>
          </a:xfrm>
        </p:grpSpPr>
        <p:sp>
          <p:nvSpPr>
            <p:cNvPr id="30840" name="Line 21"/>
            <p:cNvSpPr/>
            <p:nvPr/>
          </p:nvSpPr>
          <p:spPr>
            <a:xfrm flipV="1">
              <a:off x="3168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1" name="Line 22"/>
            <p:cNvSpPr/>
            <p:nvPr/>
          </p:nvSpPr>
          <p:spPr>
            <a:xfrm flipV="1">
              <a:off x="3312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2" name="Line 23"/>
            <p:cNvSpPr/>
            <p:nvPr/>
          </p:nvSpPr>
          <p:spPr>
            <a:xfrm flipV="1">
              <a:off x="3456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" name="Group 24"/>
          <p:cNvGrpSpPr/>
          <p:nvPr/>
        </p:nvGrpSpPr>
        <p:grpSpPr>
          <a:xfrm>
            <a:off x="8572500" y="2209800"/>
            <a:ext cx="203200" cy="1076325"/>
            <a:chOff x="4050" y="1680"/>
            <a:chExt cx="96" cy="678"/>
          </a:xfrm>
        </p:grpSpPr>
        <p:sp>
          <p:nvSpPr>
            <p:cNvPr id="30838" name="Line 25"/>
            <p:cNvSpPr/>
            <p:nvPr/>
          </p:nvSpPr>
          <p:spPr>
            <a:xfrm flipV="1">
              <a:off x="4050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39" name="Line 26"/>
            <p:cNvSpPr/>
            <p:nvPr/>
          </p:nvSpPr>
          <p:spPr>
            <a:xfrm flipV="1">
              <a:off x="4146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9" name="Group 27"/>
          <p:cNvGrpSpPr/>
          <p:nvPr/>
        </p:nvGrpSpPr>
        <p:grpSpPr>
          <a:xfrm>
            <a:off x="9042400" y="2905125"/>
            <a:ext cx="609600" cy="381000"/>
            <a:chOff x="4272" y="2118"/>
            <a:chExt cx="288" cy="240"/>
          </a:xfrm>
        </p:grpSpPr>
        <p:sp>
          <p:nvSpPr>
            <p:cNvPr id="30835" name="Line 28"/>
            <p:cNvSpPr/>
            <p:nvPr/>
          </p:nvSpPr>
          <p:spPr>
            <a:xfrm flipV="1">
              <a:off x="4272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36" name="Line 29"/>
            <p:cNvSpPr/>
            <p:nvPr/>
          </p:nvSpPr>
          <p:spPr>
            <a:xfrm flipV="1">
              <a:off x="4416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37" name="Line 30"/>
            <p:cNvSpPr/>
            <p:nvPr/>
          </p:nvSpPr>
          <p:spPr>
            <a:xfrm flipV="1">
              <a:off x="4560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0" name="Group 31"/>
          <p:cNvGrpSpPr/>
          <p:nvPr/>
        </p:nvGrpSpPr>
        <p:grpSpPr>
          <a:xfrm>
            <a:off x="1701800" y="3276600"/>
            <a:ext cx="8356600" cy="466725"/>
            <a:chOff x="804" y="2352"/>
            <a:chExt cx="3948" cy="294"/>
          </a:xfrm>
        </p:grpSpPr>
        <p:grpSp>
          <p:nvGrpSpPr>
            <p:cNvPr id="30823" name="Group 32"/>
            <p:cNvGrpSpPr/>
            <p:nvPr/>
          </p:nvGrpSpPr>
          <p:grpSpPr>
            <a:xfrm>
              <a:off x="804" y="2352"/>
              <a:ext cx="759" cy="288"/>
              <a:chOff x="804" y="2352"/>
              <a:chExt cx="759" cy="288"/>
            </a:xfrm>
          </p:grpSpPr>
          <p:sp>
            <p:nvSpPr>
              <p:cNvPr id="30833" name="Rectangle 33"/>
              <p:cNvSpPr/>
              <p:nvPr/>
            </p:nvSpPr>
            <p:spPr>
              <a:xfrm>
                <a:off x="812" y="2352"/>
                <a:ext cx="751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34" name="Text Box 34"/>
              <p:cNvSpPr txBox="1"/>
              <p:nvPr/>
            </p:nvSpPr>
            <p:spPr>
              <a:xfrm>
                <a:off x="804" y="2367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第 5 小组</a:t>
                </a:r>
              </a:p>
            </p:txBody>
          </p:sp>
        </p:grpSp>
        <p:grpSp>
          <p:nvGrpSpPr>
            <p:cNvPr id="30824" name="Group 35"/>
            <p:cNvGrpSpPr/>
            <p:nvPr/>
          </p:nvGrpSpPr>
          <p:grpSpPr>
            <a:xfrm>
              <a:off x="1860" y="2358"/>
              <a:ext cx="759" cy="288"/>
              <a:chOff x="1860" y="2358"/>
              <a:chExt cx="759" cy="288"/>
            </a:xfrm>
          </p:grpSpPr>
          <p:sp>
            <p:nvSpPr>
              <p:cNvPr id="30831" name="Rectangle 36"/>
              <p:cNvSpPr/>
              <p:nvPr/>
            </p:nvSpPr>
            <p:spPr>
              <a:xfrm>
                <a:off x="1869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32" name="Text Box 37"/>
              <p:cNvSpPr txBox="1"/>
              <p:nvPr/>
            </p:nvSpPr>
            <p:spPr>
              <a:xfrm>
                <a:off x="1860" y="2378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第 6 小组</a:t>
                </a:r>
              </a:p>
            </p:txBody>
          </p:sp>
        </p:grpSp>
        <p:grpSp>
          <p:nvGrpSpPr>
            <p:cNvPr id="30825" name="Group 38"/>
            <p:cNvGrpSpPr/>
            <p:nvPr/>
          </p:nvGrpSpPr>
          <p:grpSpPr>
            <a:xfrm>
              <a:off x="2921" y="2358"/>
              <a:ext cx="750" cy="288"/>
              <a:chOff x="2921" y="2358"/>
              <a:chExt cx="750" cy="288"/>
            </a:xfrm>
          </p:grpSpPr>
          <p:sp>
            <p:nvSpPr>
              <p:cNvPr id="30829" name="Rectangle 39"/>
              <p:cNvSpPr/>
              <p:nvPr/>
            </p:nvSpPr>
            <p:spPr>
              <a:xfrm>
                <a:off x="2921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30" name="Text Box 40"/>
              <p:cNvSpPr txBox="1"/>
              <p:nvPr/>
            </p:nvSpPr>
            <p:spPr>
              <a:xfrm>
                <a:off x="2921" y="2373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第 7 小组</a:t>
                </a:r>
              </a:p>
            </p:txBody>
          </p:sp>
        </p:grpSp>
        <p:grpSp>
          <p:nvGrpSpPr>
            <p:cNvPr id="30826" name="Group 41"/>
            <p:cNvGrpSpPr/>
            <p:nvPr/>
          </p:nvGrpSpPr>
          <p:grpSpPr>
            <a:xfrm>
              <a:off x="4002" y="2358"/>
              <a:ext cx="750" cy="288"/>
              <a:chOff x="4002" y="2358"/>
              <a:chExt cx="750" cy="288"/>
            </a:xfrm>
          </p:grpSpPr>
          <p:sp>
            <p:nvSpPr>
              <p:cNvPr id="30827" name="Rectangle 42"/>
              <p:cNvSpPr/>
              <p:nvPr/>
            </p:nvSpPr>
            <p:spPr>
              <a:xfrm>
                <a:off x="4002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28" name="Text Box 43"/>
              <p:cNvSpPr txBox="1"/>
              <p:nvPr/>
            </p:nvSpPr>
            <p:spPr>
              <a:xfrm>
                <a:off x="4011" y="2373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第 8 小组</a:t>
                </a:r>
              </a:p>
            </p:txBody>
          </p:sp>
        </p:grpSp>
      </p:grpSp>
      <p:grpSp>
        <p:nvGrpSpPr>
          <p:cNvPr id="15" name="Group 44"/>
          <p:cNvGrpSpPr/>
          <p:nvPr/>
        </p:nvGrpSpPr>
        <p:grpSpPr>
          <a:xfrm>
            <a:off x="1617663" y="1676400"/>
            <a:ext cx="8396287" cy="533400"/>
            <a:chOff x="305" y="2400"/>
            <a:chExt cx="3967" cy="336"/>
          </a:xfrm>
        </p:grpSpPr>
        <p:sp>
          <p:nvSpPr>
            <p:cNvPr id="30821" name="Rectangle 45"/>
            <p:cNvSpPr/>
            <p:nvPr/>
          </p:nvSpPr>
          <p:spPr>
            <a:xfrm>
              <a:off x="305" y="2400"/>
              <a:ext cx="3967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30822" name="Text Box 46"/>
            <p:cNvSpPr txBox="1"/>
            <p:nvPr/>
          </p:nvSpPr>
          <p:spPr>
            <a:xfrm>
              <a:off x="1174" y="2426"/>
              <a:ext cx="168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charset="0"/>
                </a:rPr>
                <a:t>第    二    重    进    位    链</a:t>
              </a:r>
            </a:p>
          </p:txBody>
        </p:sp>
      </p:grpSp>
      <p:grpSp>
        <p:nvGrpSpPr>
          <p:cNvPr id="16" name="Group 47"/>
          <p:cNvGrpSpPr/>
          <p:nvPr/>
        </p:nvGrpSpPr>
        <p:grpSpPr>
          <a:xfrm>
            <a:off x="1820863" y="990600"/>
            <a:ext cx="6669087" cy="685800"/>
            <a:chOff x="860" y="912"/>
            <a:chExt cx="3151" cy="432"/>
          </a:xfrm>
        </p:grpSpPr>
        <p:sp>
          <p:nvSpPr>
            <p:cNvPr id="30817" name="Line 48"/>
            <p:cNvSpPr/>
            <p:nvPr/>
          </p:nvSpPr>
          <p:spPr>
            <a:xfrm flipV="1">
              <a:off x="860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18" name="Line 49"/>
            <p:cNvSpPr/>
            <p:nvPr/>
          </p:nvSpPr>
          <p:spPr>
            <a:xfrm flipV="1">
              <a:off x="1917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19" name="Line 50"/>
            <p:cNvSpPr/>
            <p:nvPr/>
          </p:nvSpPr>
          <p:spPr>
            <a:xfrm flipV="1">
              <a:off x="2955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20" name="Line 51"/>
            <p:cNvSpPr/>
            <p:nvPr/>
          </p:nvSpPr>
          <p:spPr>
            <a:xfrm flipV="1">
              <a:off x="4011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7" name="Group 52"/>
          <p:cNvGrpSpPr/>
          <p:nvPr/>
        </p:nvGrpSpPr>
        <p:grpSpPr>
          <a:xfrm>
            <a:off x="1312863" y="2193925"/>
            <a:ext cx="1131887" cy="400050"/>
            <a:chOff x="620" y="1670"/>
            <a:chExt cx="535" cy="252"/>
          </a:xfrm>
        </p:grpSpPr>
        <p:sp>
          <p:nvSpPr>
            <p:cNvPr id="30815" name="Text Box 53"/>
            <p:cNvSpPr txBox="1"/>
            <p:nvPr/>
          </p:nvSpPr>
          <p:spPr>
            <a:xfrm>
              <a:off x="620" y="1670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30816" name="Text Box 54"/>
            <p:cNvSpPr txBox="1"/>
            <p:nvPr/>
          </p:nvSpPr>
          <p:spPr>
            <a:xfrm>
              <a:off x="960" y="1670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</p:grpSp>
      <p:grpSp>
        <p:nvGrpSpPr>
          <p:cNvPr id="18" name="Group 55"/>
          <p:cNvGrpSpPr/>
          <p:nvPr/>
        </p:nvGrpSpPr>
        <p:grpSpPr>
          <a:xfrm>
            <a:off x="3549650" y="2193925"/>
            <a:ext cx="1131888" cy="406400"/>
            <a:chOff x="1677" y="1382"/>
            <a:chExt cx="535" cy="256"/>
          </a:xfrm>
        </p:grpSpPr>
        <p:sp>
          <p:nvSpPr>
            <p:cNvPr id="30813" name="Text Box 56"/>
            <p:cNvSpPr txBox="1"/>
            <p:nvPr/>
          </p:nvSpPr>
          <p:spPr>
            <a:xfrm>
              <a:off x="1677" y="1386"/>
              <a:ext cx="21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baseline="-25000" dirty="0"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30814" name="Text Box 57"/>
            <p:cNvSpPr txBox="1"/>
            <p:nvPr/>
          </p:nvSpPr>
          <p:spPr>
            <a:xfrm>
              <a:off x="2017" y="1382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6</a:t>
              </a:r>
            </a:p>
          </p:txBody>
        </p:sp>
      </p:grpSp>
      <p:grpSp>
        <p:nvGrpSpPr>
          <p:cNvPr id="19" name="Group 58"/>
          <p:cNvGrpSpPr/>
          <p:nvPr/>
        </p:nvGrpSpPr>
        <p:grpSpPr>
          <a:xfrm>
            <a:off x="5746750" y="2193925"/>
            <a:ext cx="1131888" cy="400050"/>
            <a:chOff x="2715" y="1670"/>
            <a:chExt cx="535" cy="252"/>
          </a:xfrm>
        </p:grpSpPr>
        <p:sp>
          <p:nvSpPr>
            <p:cNvPr id="30811" name="Text Box 59"/>
            <p:cNvSpPr txBox="1"/>
            <p:nvPr/>
          </p:nvSpPr>
          <p:spPr>
            <a:xfrm>
              <a:off x="2715" y="1670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30812" name="Text Box 60"/>
            <p:cNvSpPr txBox="1"/>
            <p:nvPr/>
          </p:nvSpPr>
          <p:spPr>
            <a:xfrm>
              <a:off x="3055" y="1670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</p:grpSp>
      <p:grpSp>
        <p:nvGrpSpPr>
          <p:cNvPr id="20" name="Group 61"/>
          <p:cNvGrpSpPr/>
          <p:nvPr/>
        </p:nvGrpSpPr>
        <p:grpSpPr>
          <a:xfrm>
            <a:off x="8083550" y="2193925"/>
            <a:ext cx="1131888" cy="400050"/>
            <a:chOff x="3819" y="1670"/>
            <a:chExt cx="535" cy="252"/>
          </a:xfrm>
        </p:grpSpPr>
        <p:sp>
          <p:nvSpPr>
            <p:cNvPr id="30809" name="Text Box 62"/>
            <p:cNvSpPr txBox="1"/>
            <p:nvPr/>
          </p:nvSpPr>
          <p:spPr>
            <a:xfrm>
              <a:off x="3819" y="1670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30810" name="Text Box 63"/>
            <p:cNvSpPr txBox="1"/>
            <p:nvPr/>
          </p:nvSpPr>
          <p:spPr>
            <a:xfrm>
              <a:off x="4159" y="1670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</p:grpSp>
      <p:grpSp>
        <p:nvGrpSpPr>
          <p:cNvPr id="21" name="Group 64"/>
          <p:cNvGrpSpPr/>
          <p:nvPr/>
        </p:nvGrpSpPr>
        <p:grpSpPr>
          <a:xfrm>
            <a:off x="1543050" y="685800"/>
            <a:ext cx="7154863" cy="414338"/>
            <a:chOff x="729" y="432"/>
            <a:chExt cx="3380" cy="261"/>
          </a:xfrm>
        </p:grpSpPr>
        <p:sp>
          <p:nvSpPr>
            <p:cNvPr id="30805" name="Text Box 65"/>
            <p:cNvSpPr txBox="1"/>
            <p:nvPr/>
          </p:nvSpPr>
          <p:spPr>
            <a:xfrm>
              <a:off x="729" y="441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30806" name="Text Box 66"/>
            <p:cNvSpPr txBox="1"/>
            <p:nvPr/>
          </p:nvSpPr>
          <p:spPr>
            <a:xfrm>
              <a:off x="1785" y="432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30807" name="Text Box 67"/>
            <p:cNvSpPr txBox="1"/>
            <p:nvPr/>
          </p:nvSpPr>
          <p:spPr>
            <a:xfrm>
              <a:off x="2811" y="43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30808" name="Text Box 68"/>
            <p:cNvSpPr txBox="1"/>
            <p:nvPr/>
          </p:nvSpPr>
          <p:spPr>
            <a:xfrm>
              <a:off x="3901" y="43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</p:grpSp>
      <p:sp>
        <p:nvSpPr>
          <p:cNvPr id="478277" name="Text Box 69"/>
          <p:cNvSpPr txBox="1"/>
          <p:nvPr/>
        </p:nvSpPr>
        <p:spPr>
          <a:xfrm>
            <a:off x="2103438" y="2498725"/>
            <a:ext cx="7889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14~12</a:t>
            </a:r>
          </a:p>
        </p:txBody>
      </p:sp>
      <p:sp>
        <p:nvSpPr>
          <p:cNvPr id="478278" name="Text Box 70"/>
          <p:cNvSpPr txBox="1"/>
          <p:nvPr/>
        </p:nvSpPr>
        <p:spPr>
          <a:xfrm>
            <a:off x="4348163" y="2514600"/>
            <a:ext cx="7032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10~8</a:t>
            </a:r>
          </a:p>
        </p:txBody>
      </p:sp>
      <p:sp>
        <p:nvSpPr>
          <p:cNvPr id="478279" name="Text Box 71"/>
          <p:cNvSpPr txBox="1"/>
          <p:nvPr/>
        </p:nvSpPr>
        <p:spPr>
          <a:xfrm>
            <a:off x="6591300" y="2514600"/>
            <a:ext cx="619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6~4</a:t>
            </a:r>
          </a:p>
        </p:txBody>
      </p:sp>
      <p:sp>
        <p:nvSpPr>
          <p:cNvPr id="478280" name="Text Box 72"/>
          <p:cNvSpPr txBox="1"/>
          <p:nvPr/>
        </p:nvSpPr>
        <p:spPr>
          <a:xfrm>
            <a:off x="8928100" y="2514600"/>
            <a:ext cx="619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2~0</a:t>
            </a:r>
          </a:p>
        </p:txBody>
      </p:sp>
      <p:grpSp>
        <p:nvGrpSpPr>
          <p:cNvPr id="22" name="Group 73"/>
          <p:cNvGrpSpPr/>
          <p:nvPr/>
        </p:nvGrpSpPr>
        <p:grpSpPr>
          <a:xfrm>
            <a:off x="3308350" y="1371600"/>
            <a:ext cx="5181600" cy="2133600"/>
            <a:chOff x="1563" y="1152"/>
            <a:chExt cx="2448" cy="1344"/>
          </a:xfrm>
        </p:grpSpPr>
        <p:sp>
          <p:nvSpPr>
            <p:cNvPr id="30802" name="Freeform 74"/>
            <p:cNvSpPr/>
            <p:nvPr/>
          </p:nvSpPr>
          <p:spPr>
            <a:xfrm>
              <a:off x="1563" y="1152"/>
              <a:ext cx="351" cy="1344"/>
            </a:xfrm>
            <a:custGeom>
              <a:avLst/>
              <a:gdLst>
                <a:gd name="txL" fmla="*/ 0 w 351"/>
                <a:gd name="txT" fmla="*/ 0 h 1344"/>
                <a:gd name="txR" fmla="*/ 351 w 351"/>
                <a:gd name="txB" fmla="*/ 1344 h 1344"/>
              </a:gdLst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51" y="0"/>
                </a:cxn>
              </a:cxnLst>
              <a:rect l="txL" t="txT" r="txR" b="txB"/>
              <a:pathLst>
                <a:path w="351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51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3" name="Freeform 75"/>
            <p:cNvSpPr/>
            <p:nvPr/>
          </p:nvSpPr>
          <p:spPr>
            <a:xfrm>
              <a:off x="2619" y="1152"/>
              <a:ext cx="336" cy="1344"/>
            </a:xfrm>
            <a:custGeom>
              <a:avLst/>
              <a:gdLst>
                <a:gd name="txL" fmla="*/ 0 w 336"/>
                <a:gd name="txT" fmla="*/ 0 h 1344"/>
                <a:gd name="txR" fmla="*/ 336 w 336"/>
                <a:gd name="txB" fmla="*/ 1344 h 1344"/>
              </a:gdLst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Freeform 76"/>
            <p:cNvSpPr/>
            <p:nvPr/>
          </p:nvSpPr>
          <p:spPr>
            <a:xfrm>
              <a:off x="3675" y="1152"/>
              <a:ext cx="336" cy="1344"/>
            </a:xfrm>
            <a:custGeom>
              <a:avLst/>
              <a:gdLst>
                <a:gd name="txL" fmla="*/ 0 w 336"/>
                <a:gd name="txT" fmla="*/ 0 h 1344"/>
                <a:gd name="txR" fmla="*/ 336 w 336"/>
                <a:gd name="txB" fmla="*/ 1344 h 1344"/>
              </a:gdLst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77"/>
          <p:cNvGrpSpPr/>
          <p:nvPr/>
        </p:nvGrpSpPr>
        <p:grpSpPr>
          <a:xfrm>
            <a:off x="1652588" y="3733800"/>
            <a:ext cx="8304212" cy="781050"/>
            <a:chOff x="781" y="2352"/>
            <a:chExt cx="3923" cy="492"/>
          </a:xfrm>
        </p:grpSpPr>
        <p:sp>
          <p:nvSpPr>
            <p:cNvPr id="30762" name="Line 78"/>
            <p:cNvSpPr/>
            <p:nvPr/>
          </p:nvSpPr>
          <p:spPr>
            <a:xfrm flipV="1">
              <a:off x="83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63" name="Line 79"/>
            <p:cNvSpPr/>
            <p:nvPr/>
          </p:nvSpPr>
          <p:spPr>
            <a:xfrm flipV="1">
              <a:off x="112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64" name="Text Box 80"/>
            <p:cNvSpPr txBox="1"/>
            <p:nvPr/>
          </p:nvSpPr>
          <p:spPr>
            <a:xfrm>
              <a:off x="781" y="2592"/>
              <a:ext cx="35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15~12</a:t>
              </a:r>
            </a:p>
          </p:txBody>
        </p:sp>
        <p:sp>
          <p:nvSpPr>
            <p:cNvPr id="30765" name="Text Box 81"/>
            <p:cNvSpPr txBox="1"/>
            <p:nvPr/>
          </p:nvSpPr>
          <p:spPr>
            <a:xfrm>
              <a:off x="1211" y="2592"/>
              <a:ext cx="32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15~12</a:t>
              </a:r>
            </a:p>
          </p:txBody>
        </p:sp>
        <p:sp>
          <p:nvSpPr>
            <p:cNvPr id="30766" name="Text Box 82"/>
            <p:cNvSpPr txBox="1"/>
            <p:nvPr/>
          </p:nvSpPr>
          <p:spPr>
            <a:xfrm>
              <a:off x="1872" y="2592"/>
              <a:ext cx="30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11~8</a:t>
              </a:r>
            </a:p>
          </p:txBody>
        </p:sp>
        <p:sp>
          <p:nvSpPr>
            <p:cNvPr id="30767" name="Text Box 83"/>
            <p:cNvSpPr txBox="1"/>
            <p:nvPr/>
          </p:nvSpPr>
          <p:spPr>
            <a:xfrm>
              <a:off x="2256" y="2592"/>
              <a:ext cx="28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11~8</a:t>
              </a:r>
            </a:p>
          </p:txBody>
        </p:sp>
        <p:sp>
          <p:nvSpPr>
            <p:cNvPr id="30768" name="Text Box 84"/>
            <p:cNvSpPr txBox="1"/>
            <p:nvPr/>
          </p:nvSpPr>
          <p:spPr>
            <a:xfrm>
              <a:off x="2891" y="2592"/>
              <a:ext cx="27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9~4</a:t>
              </a:r>
            </a:p>
          </p:txBody>
        </p:sp>
        <p:sp>
          <p:nvSpPr>
            <p:cNvPr id="30769" name="Text Box 85"/>
            <p:cNvSpPr txBox="1"/>
            <p:nvPr/>
          </p:nvSpPr>
          <p:spPr>
            <a:xfrm>
              <a:off x="3360" y="2592"/>
              <a:ext cx="24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9~4</a:t>
              </a:r>
            </a:p>
          </p:txBody>
        </p:sp>
        <p:sp>
          <p:nvSpPr>
            <p:cNvPr id="30770" name="Text Box 86"/>
            <p:cNvSpPr txBox="1"/>
            <p:nvPr/>
          </p:nvSpPr>
          <p:spPr>
            <a:xfrm>
              <a:off x="3957" y="2592"/>
              <a:ext cx="27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3~0</a:t>
              </a:r>
            </a:p>
          </p:txBody>
        </p:sp>
        <p:sp>
          <p:nvSpPr>
            <p:cNvPr id="30771" name="Text Box 87"/>
            <p:cNvSpPr txBox="1"/>
            <p:nvPr/>
          </p:nvSpPr>
          <p:spPr>
            <a:xfrm>
              <a:off x="4377" y="2592"/>
              <a:ext cx="24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3~0</a:t>
              </a:r>
            </a:p>
          </p:txBody>
        </p:sp>
        <p:sp>
          <p:nvSpPr>
            <p:cNvPr id="30772" name="Line 88"/>
            <p:cNvSpPr/>
            <p:nvPr/>
          </p:nvSpPr>
          <p:spPr>
            <a:xfrm flipV="1">
              <a:off x="92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3" name="Line 89"/>
            <p:cNvSpPr/>
            <p:nvPr/>
          </p:nvSpPr>
          <p:spPr>
            <a:xfrm flipV="1">
              <a:off x="102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4" name="Line 90"/>
            <p:cNvSpPr/>
            <p:nvPr/>
          </p:nvSpPr>
          <p:spPr>
            <a:xfrm flipV="1">
              <a:off x="126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5" name="Line 91"/>
            <p:cNvSpPr/>
            <p:nvPr/>
          </p:nvSpPr>
          <p:spPr>
            <a:xfrm flipV="1">
              <a:off x="136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6" name="Line 92"/>
            <p:cNvSpPr/>
            <p:nvPr/>
          </p:nvSpPr>
          <p:spPr>
            <a:xfrm flipV="1">
              <a:off x="145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7" name="Line 93"/>
            <p:cNvSpPr/>
            <p:nvPr/>
          </p:nvSpPr>
          <p:spPr>
            <a:xfrm flipV="1">
              <a:off x="155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8" name="Line 94"/>
            <p:cNvSpPr/>
            <p:nvPr/>
          </p:nvSpPr>
          <p:spPr>
            <a:xfrm flipV="1">
              <a:off x="1906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9" name="Line 95"/>
            <p:cNvSpPr/>
            <p:nvPr/>
          </p:nvSpPr>
          <p:spPr>
            <a:xfrm flipV="1">
              <a:off x="2194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0" name="Line 96"/>
            <p:cNvSpPr/>
            <p:nvPr/>
          </p:nvSpPr>
          <p:spPr>
            <a:xfrm flipV="1">
              <a:off x="2002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1" name="Line 97"/>
            <p:cNvSpPr/>
            <p:nvPr/>
          </p:nvSpPr>
          <p:spPr>
            <a:xfrm flipV="1">
              <a:off x="2098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2" name="Line 98"/>
            <p:cNvSpPr/>
            <p:nvPr/>
          </p:nvSpPr>
          <p:spPr>
            <a:xfrm flipV="1">
              <a:off x="232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3" name="Line 99"/>
            <p:cNvSpPr/>
            <p:nvPr/>
          </p:nvSpPr>
          <p:spPr>
            <a:xfrm flipV="1">
              <a:off x="241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4" name="Line 100"/>
            <p:cNvSpPr/>
            <p:nvPr/>
          </p:nvSpPr>
          <p:spPr>
            <a:xfrm flipV="1">
              <a:off x="251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5" name="Line 101"/>
            <p:cNvSpPr/>
            <p:nvPr/>
          </p:nvSpPr>
          <p:spPr>
            <a:xfrm flipV="1">
              <a:off x="260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6" name="Line 102"/>
            <p:cNvSpPr/>
            <p:nvPr/>
          </p:nvSpPr>
          <p:spPr>
            <a:xfrm flipV="1">
              <a:off x="294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7" name="Line 103"/>
            <p:cNvSpPr/>
            <p:nvPr/>
          </p:nvSpPr>
          <p:spPr>
            <a:xfrm flipV="1">
              <a:off x="323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8" name="Line 104"/>
            <p:cNvSpPr/>
            <p:nvPr/>
          </p:nvSpPr>
          <p:spPr>
            <a:xfrm flipV="1">
              <a:off x="304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9" name="Line 105"/>
            <p:cNvSpPr/>
            <p:nvPr/>
          </p:nvSpPr>
          <p:spPr>
            <a:xfrm flipV="1">
              <a:off x="313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0" name="Line 106"/>
            <p:cNvSpPr/>
            <p:nvPr/>
          </p:nvSpPr>
          <p:spPr>
            <a:xfrm flipV="1">
              <a:off x="337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1" name="Line 107"/>
            <p:cNvSpPr/>
            <p:nvPr/>
          </p:nvSpPr>
          <p:spPr>
            <a:xfrm flipV="1">
              <a:off x="347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2" name="Line 108"/>
            <p:cNvSpPr/>
            <p:nvPr/>
          </p:nvSpPr>
          <p:spPr>
            <a:xfrm flipV="1">
              <a:off x="356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3" name="Line 109"/>
            <p:cNvSpPr/>
            <p:nvPr/>
          </p:nvSpPr>
          <p:spPr>
            <a:xfrm flipV="1">
              <a:off x="366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4" name="Line 110"/>
            <p:cNvSpPr/>
            <p:nvPr/>
          </p:nvSpPr>
          <p:spPr>
            <a:xfrm flipV="1">
              <a:off x="400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5" name="Line 111"/>
            <p:cNvSpPr/>
            <p:nvPr/>
          </p:nvSpPr>
          <p:spPr>
            <a:xfrm flipV="1">
              <a:off x="428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6" name="Line 112"/>
            <p:cNvSpPr/>
            <p:nvPr/>
          </p:nvSpPr>
          <p:spPr>
            <a:xfrm flipV="1">
              <a:off x="409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7" name="Line 113"/>
            <p:cNvSpPr/>
            <p:nvPr/>
          </p:nvSpPr>
          <p:spPr>
            <a:xfrm flipV="1">
              <a:off x="419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8" name="Line 114"/>
            <p:cNvSpPr/>
            <p:nvPr/>
          </p:nvSpPr>
          <p:spPr>
            <a:xfrm flipV="1">
              <a:off x="4416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9" name="Line 115"/>
            <p:cNvSpPr/>
            <p:nvPr/>
          </p:nvSpPr>
          <p:spPr>
            <a:xfrm flipV="1">
              <a:off x="4512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00" name="Line 116"/>
            <p:cNvSpPr/>
            <p:nvPr/>
          </p:nvSpPr>
          <p:spPr>
            <a:xfrm flipV="1">
              <a:off x="4608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01" name="Line 117"/>
            <p:cNvSpPr/>
            <p:nvPr/>
          </p:nvSpPr>
          <p:spPr>
            <a:xfrm flipV="1">
              <a:off x="4704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478326" name="Text Box 118"/>
          <p:cNvSpPr txBox="1"/>
          <p:nvPr/>
        </p:nvSpPr>
        <p:spPr>
          <a:xfrm>
            <a:off x="10399713" y="3489325"/>
            <a:ext cx="4984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-1</a:t>
            </a:r>
          </a:p>
        </p:txBody>
      </p:sp>
      <p:grpSp>
        <p:nvGrpSpPr>
          <p:cNvPr id="24" name="Group 119"/>
          <p:cNvGrpSpPr/>
          <p:nvPr/>
        </p:nvGrpSpPr>
        <p:grpSpPr>
          <a:xfrm>
            <a:off x="10013950" y="1981200"/>
            <a:ext cx="1039813" cy="1524000"/>
            <a:chOff x="4731" y="1248"/>
            <a:chExt cx="491" cy="960"/>
          </a:xfrm>
        </p:grpSpPr>
        <p:sp>
          <p:nvSpPr>
            <p:cNvPr id="30760" name="Line 120"/>
            <p:cNvSpPr/>
            <p:nvPr/>
          </p:nvSpPr>
          <p:spPr>
            <a:xfrm flipH="1">
              <a:off x="4742" y="2208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61" name="Freeform 121"/>
            <p:cNvSpPr/>
            <p:nvPr/>
          </p:nvSpPr>
          <p:spPr>
            <a:xfrm>
              <a:off x="4731" y="1248"/>
              <a:ext cx="288" cy="960"/>
            </a:xfrm>
            <a:custGeom>
              <a:avLst/>
              <a:gdLst>
                <a:gd name="txL" fmla="*/ 0 w 288"/>
                <a:gd name="txT" fmla="*/ 0 h 960"/>
                <a:gd name="txR" fmla="*/ 288 w 288"/>
                <a:gd name="txB" fmla="*/ 960 h 960"/>
              </a:gdLst>
              <a:ahLst/>
              <a:cxnLst>
                <a:cxn ang="0">
                  <a:pos x="288" y="960"/>
                </a:cxn>
                <a:cxn ang="0">
                  <a:pos x="288" y="0"/>
                </a:cxn>
                <a:cxn ang="0">
                  <a:pos x="0" y="0"/>
                </a:cxn>
              </a:cxnLst>
              <a:rect l="txL" t="txT" r="txR" b="txB"/>
              <a:pathLst>
                <a:path w="288" h="960">
                  <a:moveTo>
                    <a:pt x="288" y="960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8330" name="Rectangle 122"/>
          <p:cNvSpPr/>
          <p:nvPr/>
        </p:nvSpPr>
        <p:spPr>
          <a:xfrm>
            <a:off x="3789363" y="5049838"/>
            <a:ext cx="8067675" cy="3603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dirty="0">
                <a:latin typeface="Times New Roman" panose="02020603050405020304" charset="0"/>
              </a:rPr>
              <a:t>经    5</a:t>
            </a:r>
            <a:r>
              <a:rPr lang="zh-CN" altLang="en-US" sz="2000" i="1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latin typeface="Times New Roman" panose="02020603050405020304" charset="0"/>
              </a:rPr>
              <a:t>y</a:t>
            </a:r>
            <a:endParaRPr lang="en-US" altLang="zh-CN" sz="2000" i="1" baseline="-25000" dirty="0">
              <a:latin typeface="Times New Roman" panose="02020603050405020304" charset="0"/>
            </a:endParaRPr>
          </a:p>
        </p:txBody>
      </p:sp>
      <p:sp>
        <p:nvSpPr>
          <p:cNvPr id="478331" name="Rectangle 123"/>
          <p:cNvSpPr/>
          <p:nvPr/>
        </p:nvSpPr>
        <p:spPr>
          <a:xfrm>
            <a:off x="3789363" y="5410200"/>
            <a:ext cx="8162925" cy="381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dirty="0">
                <a:latin typeface="Times New Roman" panose="02020603050405020304" charset="0"/>
              </a:rPr>
              <a:t>经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</a:rPr>
              <a:t>7.5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8332" name="Rectangle 124"/>
          <p:cNvSpPr/>
          <p:nvPr/>
        </p:nvSpPr>
        <p:spPr>
          <a:xfrm>
            <a:off x="3789363" y="5895975"/>
            <a:ext cx="7970837" cy="4286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dirty="0">
                <a:latin typeface="Times New Roman" panose="02020603050405020304" charset="0"/>
              </a:rPr>
              <a:t>经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</a:rPr>
              <a:t>3 2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endParaRPr lang="zh-CN" altLang="en-US" sz="2000" i="1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8334" name="Rectangle 126"/>
          <p:cNvSpPr/>
          <p:nvPr/>
        </p:nvSpPr>
        <p:spPr>
          <a:xfrm>
            <a:off x="5334000" y="4678363"/>
            <a:ext cx="67643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产生 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2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0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charset="0"/>
              </a:rPr>
              <a:t>D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charset="0"/>
              </a:rPr>
              <a:t>5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charset="0"/>
              </a:rPr>
              <a:t>~ 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charset="0"/>
              </a:rPr>
              <a:t>D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charset="0"/>
              </a:rPr>
              <a:t>8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charset="0"/>
              </a:rPr>
              <a:t>5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charset="0"/>
              </a:rPr>
              <a:t> ~ 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charset="0"/>
              </a:rPr>
              <a:t>8</a:t>
            </a:r>
            <a:endParaRPr lang="zh-CN" altLang="en-US" sz="2000" baseline="-25000" dirty="0">
              <a:solidFill>
                <a:schemeClr val="hlink"/>
              </a:solidFill>
              <a:latin typeface="Times New Roman" panose="02020603050405020304" charset="0"/>
            </a:endParaRPr>
          </a:p>
        </p:txBody>
      </p:sp>
      <p:sp>
        <p:nvSpPr>
          <p:cNvPr id="478335" name="Rectangle 127"/>
          <p:cNvSpPr/>
          <p:nvPr/>
        </p:nvSpPr>
        <p:spPr>
          <a:xfrm>
            <a:off x="5334000" y="5051425"/>
            <a:ext cx="5435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产生 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15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baseline="-25000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11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baseline="-25000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7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baseline="-25000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3</a:t>
            </a:r>
          </a:p>
        </p:txBody>
      </p:sp>
      <p:sp>
        <p:nvSpPr>
          <p:cNvPr id="478336" name="Rectangle 128"/>
          <p:cNvSpPr/>
          <p:nvPr/>
        </p:nvSpPr>
        <p:spPr>
          <a:xfrm>
            <a:off x="5334000" y="5448300"/>
            <a:ext cx="614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产生  </a:t>
            </a:r>
            <a:r>
              <a:rPr lang="en-US" altLang="zh-CN" sz="2000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14</a:t>
            </a:r>
            <a:r>
              <a:rPr lang="en-US" altLang="zh-CN" sz="2000" dirty="0">
                <a:latin typeface="Times New Roman" panose="02020603050405020304" charset="0"/>
              </a:rPr>
              <a:t>~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12</a:t>
            </a:r>
            <a:r>
              <a:rPr lang="en-US" altLang="zh-CN" sz="2000" dirty="0">
                <a:latin typeface="Times New Roman" panose="02020603050405020304" charset="0"/>
              </a:rPr>
              <a:t>、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10</a:t>
            </a:r>
            <a:r>
              <a:rPr lang="en-US" altLang="zh-CN" sz="2000" dirty="0">
                <a:latin typeface="Times New Roman" panose="02020603050405020304" charset="0"/>
              </a:rPr>
              <a:t>~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8 </a:t>
            </a:r>
            <a:r>
              <a:rPr lang="en-US" altLang="zh-CN" sz="2000" dirty="0">
                <a:latin typeface="Times New Roman" panose="02020603050405020304" charset="0"/>
              </a:rPr>
              <a:t>、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6</a:t>
            </a:r>
            <a:r>
              <a:rPr lang="en-US" altLang="zh-CN" sz="2000" dirty="0">
                <a:latin typeface="Times New Roman" panose="02020603050405020304" charset="0"/>
              </a:rPr>
              <a:t>~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4</a:t>
            </a:r>
            <a:r>
              <a:rPr lang="en-US" altLang="zh-CN" sz="20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478337" name="Rectangle 129"/>
          <p:cNvSpPr/>
          <p:nvPr/>
        </p:nvSpPr>
        <p:spPr>
          <a:xfrm>
            <a:off x="5334000" y="5895975"/>
            <a:ext cx="5435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产生全部进位 </a:t>
            </a:r>
          </a:p>
        </p:txBody>
      </p:sp>
      <p:sp>
        <p:nvSpPr>
          <p:cNvPr id="478340" name="Rectangle 132"/>
          <p:cNvSpPr/>
          <p:nvPr/>
        </p:nvSpPr>
        <p:spPr>
          <a:xfrm>
            <a:off x="3789363" y="4678363"/>
            <a:ext cx="77930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经 2.5 </a:t>
            </a:r>
            <a:r>
              <a:rPr lang="en-US" altLang="zh-CN" sz="2000" i="1" dirty="0"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latin typeface="Times New Roman" panose="02020603050405020304" charset="0"/>
              </a:rPr>
              <a:t>y</a:t>
            </a:r>
            <a:endParaRPr lang="zh-CN" altLang="en-US" sz="2000" i="1" baseline="-20000" dirty="0">
              <a:latin typeface="Times New Roman" panose="02020603050405020304" charset="0"/>
            </a:endParaRPr>
          </a:p>
        </p:txBody>
      </p:sp>
      <p:sp>
        <p:nvSpPr>
          <p:cNvPr id="478341" name="Rectangle 133"/>
          <p:cNvSpPr/>
          <p:nvPr/>
        </p:nvSpPr>
        <p:spPr>
          <a:xfrm>
            <a:off x="812800" y="4678363"/>
            <a:ext cx="67643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当 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 </a:t>
            </a:r>
            <a:r>
              <a:rPr lang="zh-CN" altLang="en-US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和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-1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形成后</a:t>
            </a:r>
          </a:p>
        </p:txBody>
      </p:sp>
      <p:sp>
        <p:nvSpPr>
          <p:cNvPr id="478342" name="Text Box 134"/>
          <p:cNvSpPr txBox="1"/>
          <p:nvPr/>
        </p:nvSpPr>
        <p:spPr>
          <a:xfrm>
            <a:off x="1828800" y="5895975"/>
            <a:ext cx="2946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串行进位链</a:t>
            </a:r>
          </a:p>
        </p:txBody>
      </p:sp>
      <p:sp>
        <p:nvSpPr>
          <p:cNvPr id="30758" name="AutoShape 136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30759" name="Rectangle 137"/>
          <p:cNvSpPr/>
          <p:nvPr/>
        </p:nvSpPr>
        <p:spPr>
          <a:xfrm>
            <a:off x="1835150" y="6272213"/>
            <a:ext cx="58245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000" dirty="0">
                <a:solidFill>
                  <a:schemeClr val="folHlink"/>
                </a:solidFill>
                <a:latin typeface="Arial" panose="020B0604020202020204" pitchFamily="34" charset="0"/>
              </a:rPr>
              <a:t>而：单重分组跳跃进位链，</a:t>
            </a:r>
            <a:r>
              <a:rPr lang="zh-CN" altLang="en-US" sz="2000" dirty="0">
                <a:latin typeface="Times New Roman" panose="02020603050405020304" charset="0"/>
              </a:rPr>
              <a:t>经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10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r>
              <a:rPr lang="zh-CN" altLang="en-US" sz="2000" i="1" baseline="-20000" dirty="0">
                <a:solidFill>
                  <a:schemeClr val="folHlink"/>
                </a:solidFill>
                <a:latin typeface="Times New Roman" panose="02020603050405020304" charset="0"/>
              </a:rPr>
              <a:t>，</a:t>
            </a:r>
            <a:r>
              <a:rPr lang="zh-CN" altLang="en-US" sz="2000" dirty="0">
                <a:latin typeface="Times New Roman" panose="02020603050405020304" charset="0"/>
              </a:rPr>
              <a:t>产生全部进位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7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7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7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7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7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7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7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7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7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7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77" grpId="0"/>
      <p:bldP spid="478278" grpId="0"/>
      <p:bldP spid="478279" grpId="0"/>
      <p:bldP spid="478280" grpId="0"/>
      <p:bldP spid="478326" grpId="0"/>
      <p:bldP spid="478330" grpId="0"/>
      <p:bldP spid="478331" grpId="0"/>
      <p:bldP spid="478332" grpId="0"/>
      <p:bldP spid="478334" grpId="0"/>
      <p:bldP spid="478335" grpId="0"/>
      <p:bldP spid="478336" grpId="0"/>
      <p:bldP spid="478337" grpId="0"/>
      <p:bldP spid="478340" grpId="0"/>
      <p:bldP spid="478341" grpId="0"/>
      <p:bldP spid="4783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16位AL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90" y="1064895"/>
            <a:ext cx="8877300" cy="50742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3101975" y="6212205"/>
            <a:ext cx="4898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1D41D5"/>
                </a:solidFill>
              </a:rPr>
              <a:t>图例   </a:t>
            </a:r>
            <a:r>
              <a:rPr lang="en-US" altLang="zh-CN" b="1">
                <a:solidFill>
                  <a:srgbClr val="1D41D5"/>
                </a:solidFill>
              </a:rPr>
              <a:t>16</a:t>
            </a:r>
            <a:r>
              <a:rPr lang="zh-CN" altLang="en-US" b="1">
                <a:solidFill>
                  <a:srgbClr val="1D41D5"/>
                </a:solidFill>
              </a:rPr>
              <a:t>位组间并行进位</a:t>
            </a:r>
            <a:r>
              <a:rPr lang="en-US" altLang="zh-CN" b="1">
                <a:solidFill>
                  <a:srgbClr val="1D41D5"/>
                </a:solidFill>
              </a:rPr>
              <a:t>ALU 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65505" y="29591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582535" y="1443990"/>
            <a:ext cx="1162050" cy="558165"/>
            <a:chOff x="11941" y="2274"/>
            <a:chExt cx="1830" cy="879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11992" y="2369"/>
              <a:ext cx="0" cy="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1941" y="2274"/>
              <a:ext cx="1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/>
                <a:t>C</a:t>
              </a:r>
              <a:r>
                <a:rPr lang="en-US" altLang="zh-CN" sz="2000" baseline="-25000" dirty="0" err="1" smtClean="0"/>
                <a:t>n+X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(C4)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42330" y="1454150"/>
            <a:ext cx="1162050" cy="558165"/>
            <a:chOff x="11941" y="2274"/>
            <a:chExt cx="1830" cy="879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11992" y="2369"/>
              <a:ext cx="0" cy="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1941" y="2274"/>
              <a:ext cx="1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/>
                <a:t>C</a:t>
              </a:r>
              <a:r>
                <a:rPr lang="en-US" altLang="zh-CN" sz="2000" baseline="-25000" dirty="0" err="1" smtClean="0"/>
                <a:t>n+y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(C8)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31310" y="1468755"/>
            <a:ext cx="1162050" cy="558165"/>
            <a:chOff x="11941" y="2274"/>
            <a:chExt cx="1830" cy="879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11992" y="2369"/>
              <a:ext cx="0" cy="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1941" y="2274"/>
              <a:ext cx="1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/>
                <a:t>C</a:t>
              </a:r>
              <a:r>
                <a:rPr lang="en-US" altLang="zh-CN" sz="2000" baseline="-25000" dirty="0" err="1" smtClean="0"/>
                <a:t>n+z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(C12)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8810" y="1793240"/>
            <a:ext cx="10621645" cy="4632960"/>
            <a:chOff x="6179819" y="997362"/>
            <a:chExt cx="5638801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440" y="997612"/>
              <a:ext cx="5298440" cy="4721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、实验目的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）学习异步时序电路的设计方法；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）了解异步计数器的工作原理和设计方法；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）进一步熟悉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EDA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工具软件（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Quartus II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）的使用方法；</a:t>
              </a:r>
              <a:endPara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4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）为微程序控制的模型机综合设计奠定基础。</a:t>
              </a: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2、实验设备及器件</a:t>
              </a:r>
              <a:endParaRPr lang="zh-CN" altLang="en-US" sz="2400" b="1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1）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PC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机一台；2）JYS—X 实验系统一套； 3） D触发器和非门电路若干。</a:t>
              </a: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3、实验内容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设计实现一个异步的模8（扩展要求：模256）的加1计数器 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598805" y="1185545"/>
            <a:ext cx="10621645" cy="52177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1675" y="339725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  <p:sp>
        <p:nvSpPr>
          <p:cNvPr id="32777" name="Text Box 8"/>
          <p:cNvSpPr txBox="1"/>
          <p:nvPr/>
        </p:nvSpPr>
        <p:spPr>
          <a:xfrm>
            <a:off x="2591753" y="4585970"/>
            <a:ext cx="70072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图例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</a:rPr>
              <a:t>  74181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外特性示意图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0420" y="5046345"/>
            <a:ext cx="1029462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900"/>
              </a:lnSpc>
            </a:pP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              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= 0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时，完成算术运算； 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= 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时，完成逻辑运算</a:t>
            </a:r>
          </a:p>
          <a:p>
            <a:pPr fontAlgn="auto">
              <a:lnSpc>
                <a:spcPts val="2900"/>
              </a:lnSpc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                 2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~ 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：不同取值，可做不同运算 </a:t>
            </a:r>
            <a:endParaRPr lang="zh-CN" altLang="en-US" sz="2000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ts val="2900"/>
              </a:lnSpc>
            </a:pP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               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3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算术运算时应用（正常补码运算，初始进位为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20420" y="1146175"/>
            <a:ext cx="10219690" cy="3351530"/>
            <a:chOff x="1292" y="1805"/>
            <a:chExt cx="16094" cy="5278"/>
          </a:xfrm>
        </p:grpSpPr>
        <p:pic>
          <p:nvPicPr>
            <p:cNvPr id="3" name="图片 12" descr="7418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2" y="1805"/>
              <a:ext cx="16094" cy="52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3"/>
            <p:cNvSpPr txBox="1"/>
            <p:nvPr/>
          </p:nvSpPr>
          <p:spPr>
            <a:xfrm>
              <a:off x="3397" y="6483"/>
              <a:ext cx="3446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1D41D5"/>
                  </a:solidFill>
                </a:rPr>
                <a:t>正逻辑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671" y="6483"/>
              <a:ext cx="3446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1D41D5"/>
                  </a:solidFill>
                </a:rPr>
                <a:t>负逻辑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36866" name="Picture 2" descr="C:\Users\win8\Desktop\74181的负逻辑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9710" y="967423"/>
            <a:ext cx="8488363" cy="5491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300335" y="1665605"/>
            <a:ext cx="551815" cy="45777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1D41D5"/>
                </a:solidFill>
              </a:rPr>
              <a:t>74181</a:t>
            </a:r>
            <a:r>
              <a:rPr lang="zh-CN" altLang="en-US" sz="2400" b="1">
                <a:solidFill>
                  <a:srgbClr val="1D41D5"/>
                </a:solidFill>
              </a:rPr>
              <a:t>功能表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65505" y="29591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  <p:sp>
        <p:nvSpPr>
          <p:cNvPr id="39940" name="矩形 10"/>
          <p:cNvSpPr/>
          <p:nvPr/>
        </p:nvSpPr>
        <p:spPr>
          <a:xfrm>
            <a:off x="1548130" y="4385310"/>
            <a:ext cx="8370000" cy="277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0"/>
          <p:cNvSpPr/>
          <p:nvPr/>
        </p:nvSpPr>
        <p:spPr>
          <a:xfrm>
            <a:off x="1543685" y="3519170"/>
            <a:ext cx="8370000" cy="277200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2"/>
          <p:cNvSpPr txBox="1"/>
          <p:nvPr/>
        </p:nvSpPr>
        <p:spPr>
          <a:xfrm>
            <a:off x="1898650" y="6154738"/>
            <a:ext cx="87931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74182</a:t>
            </a:r>
            <a:r>
              <a:rPr lang="zh-CN" altLang="en-US" sz="2400" b="1" dirty="0">
                <a:latin typeface="Arial" panose="020B0604020202020204" pitchFamily="34" charset="0"/>
              </a:rPr>
              <a:t>芯片</a:t>
            </a:r>
            <a:r>
              <a:rPr lang="zh-CN" altLang="zh-CN" sz="2400" b="1" dirty="0">
                <a:latin typeface="Arial" panose="020B0604020202020204" pitchFamily="34" charset="0"/>
              </a:rPr>
              <a:t>的逻辑图和引脚图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0260" y="158750"/>
            <a:ext cx="10079990" cy="5995670"/>
            <a:chOff x="1276" y="250"/>
            <a:chExt cx="15874" cy="9442"/>
          </a:xfrm>
        </p:grpSpPr>
        <p:pic>
          <p:nvPicPr>
            <p:cNvPr id="33794" name="图片 1" descr="http://www.elecfans.com/article/UploadPic/2009-4/200947103655909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" y="250"/>
              <a:ext cx="15875" cy="944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文本框 1"/>
            <p:cNvSpPr txBox="1"/>
            <p:nvPr/>
          </p:nvSpPr>
          <p:spPr>
            <a:xfrm>
              <a:off x="11710" y="531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F</a:t>
              </a:r>
              <a:r>
                <a:rPr lang="en-US" altLang="zh-CN" i="1" baseline="-25000"/>
                <a:t>P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710" y="2603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F</a:t>
              </a:r>
              <a:r>
                <a:rPr lang="en-US" altLang="zh-CN" i="1" baseline="-25000"/>
                <a:t>G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910" y="5262"/>
              <a:ext cx="1067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  <a:r>
                <a:rPr lang="en-US" altLang="zh-CN" i="1" baseline="-25000"/>
                <a:t>n+x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857" y="7302"/>
              <a:ext cx="1067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  <a:r>
                <a:rPr lang="en-US" altLang="zh-CN" i="1" baseline="-25000"/>
                <a:t>n+y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857" y="8774"/>
              <a:ext cx="975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  <a:r>
                <a:rPr lang="en-US" altLang="zh-CN" i="1" baseline="-25000"/>
                <a:t>n+z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27" y="388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P</a:t>
              </a:r>
              <a:r>
                <a:rPr lang="en-US" altLang="zh-CN" i="1" baseline="-25000"/>
                <a:t>1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97" y="1232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G</a:t>
              </a:r>
              <a:r>
                <a:rPr lang="en-US" altLang="zh-CN" i="1" baseline="-25000"/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20" y="2589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P</a:t>
              </a:r>
              <a:r>
                <a:rPr lang="en-US" altLang="zh-CN" i="1" baseline="-25000"/>
                <a:t>2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99" y="4503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P</a:t>
              </a:r>
              <a:r>
                <a:rPr lang="en-US" altLang="zh-CN" i="1" baseline="-25000"/>
                <a:t>3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22" y="6423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P</a:t>
              </a:r>
              <a:r>
                <a:rPr lang="en-US" altLang="zh-CN" i="1" baseline="-25000"/>
                <a:t>0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13" y="3433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G</a:t>
              </a:r>
              <a:r>
                <a:rPr lang="en-US" altLang="zh-CN" i="1" baseline="-25000"/>
                <a:t>2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90" y="5296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G</a:t>
              </a:r>
              <a:r>
                <a:rPr lang="en-US" altLang="zh-CN" i="1" baseline="-25000"/>
                <a:t>3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90" y="7343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G</a:t>
              </a:r>
              <a:r>
                <a:rPr lang="en-US" altLang="zh-CN" i="1" baseline="-25000"/>
                <a:t>0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36" y="8309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  <a:r>
                <a:rPr lang="en-US" altLang="zh-CN" i="1" baseline="-25000"/>
                <a:t>n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598805" y="1638935"/>
            <a:ext cx="10621645" cy="47644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1675" y="1011555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10180" y="2631648"/>
            <a:ext cx="6398117" cy="3302427"/>
            <a:chOff x="2133" y="1907"/>
            <a:chExt cx="12997" cy="7111"/>
          </a:xfrm>
        </p:grpSpPr>
        <p:pic>
          <p:nvPicPr>
            <p:cNvPr id="4" name="图片 2" descr="http://www.elecfans.com/article/UploadPic/2009-4/200947103655734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" y="1938"/>
              <a:ext cx="12997" cy="70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9940" name="矩形 10"/>
            <p:cNvSpPr/>
            <p:nvPr/>
          </p:nvSpPr>
          <p:spPr>
            <a:xfrm>
              <a:off x="2400" y="1907"/>
              <a:ext cx="6157" cy="127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41" name="矩形 10"/>
            <p:cNvSpPr/>
            <p:nvPr/>
          </p:nvSpPr>
          <p:spPr>
            <a:xfrm>
              <a:off x="2400" y="3177"/>
              <a:ext cx="9629" cy="1426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14070" y="1697355"/>
            <a:ext cx="10140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74182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芯片的进位输出与其输入信号（来自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芯片输出）之间的逻辑关系：</a:t>
            </a:r>
          </a:p>
        </p:txBody>
      </p:sp>
      <p:sp>
        <p:nvSpPr>
          <p:cNvPr id="6" name="矩形 10"/>
          <p:cNvSpPr/>
          <p:nvPr/>
        </p:nvSpPr>
        <p:spPr>
          <a:xfrm>
            <a:off x="2851785" y="3874770"/>
            <a:ext cx="6256655" cy="69151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 descr="1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7980" y="0"/>
            <a:ext cx="938149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72050" y="5327015"/>
            <a:ext cx="59315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注意：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元件库中的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74181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采用负逻辑，但与功能有变化，其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CN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管脚取反，所以，完成加法时，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M=0, C</a:t>
            </a:r>
            <a:r>
              <a:rPr lang="en-US" altLang="zh-CN" sz="2000" baseline="-250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=1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；完成减法时，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</a:t>
            </a:r>
            <a:r>
              <a:rPr lang="en-US" altLang="zh-CN" sz="2000" baseline="-250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=0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</a:t>
            </a:r>
            <a:r>
              <a:rPr lang="en-US" altLang="zh-CN" sz="2000" baseline="-250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的取值和给大家提供的功能表相反）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Box 2"/>
          <p:cNvSpPr txBox="1"/>
          <p:nvPr/>
        </p:nvSpPr>
        <p:spPr>
          <a:xfrm>
            <a:off x="2444750" y="6174423"/>
            <a:ext cx="76136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1D41D5"/>
                </a:solidFill>
                <a:latin typeface="Arial" panose="020B0604020202020204" pitchFamily="34" charset="0"/>
              </a:rPr>
              <a:t>8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</a:rPr>
              <a:t>位超前进位</a:t>
            </a:r>
            <a:r>
              <a:rPr lang="en-US" altLang="zh-CN" sz="2400" b="1" dirty="0">
                <a:solidFill>
                  <a:srgbClr val="1D41D5"/>
                </a:solidFill>
                <a:latin typeface="Arial" panose="020B0604020202020204" pitchFamily="34" charset="0"/>
              </a:rPr>
              <a:t>ALU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</a:rPr>
              <a:t>连线图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-20320"/>
            <a:ext cx="9970770" cy="6051550"/>
            <a:chOff x="1605" y="-32"/>
            <a:chExt cx="15702" cy="9530"/>
          </a:xfrm>
        </p:grpSpPr>
        <p:pic>
          <p:nvPicPr>
            <p:cNvPr id="37890" name="Picture 2" descr="alu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" y="-32"/>
              <a:ext cx="15703" cy="95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文本框 1"/>
            <p:cNvSpPr txBox="1"/>
            <p:nvPr/>
          </p:nvSpPr>
          <p:spPr>
            <a:xfrm>
              <a:off x="16410" y="2330"/>
              <a:ext cx="826" cy="6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C</a:t>
              </a:r>
              <a:r>
                <a:rPr lang="en-US" altLang="zh-CN" sz="2000" b="1" baseline="-25000"/>
                <a:t>-1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05" y="2330"/>
              <a:ext cx="826" cy="6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C</a:t>
              </a:r>
              <a:r>
                <a:rPr lang="en-US" altLang="zh-CN" sz="2000" b="1" baseline="-25000"/>
                <a:t>7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Box 2"/>
          <p:cNvSpPr txBox="1"/>
          <p:nvPr/>
        </p:nvSpPr>
        <p:spPr>
          <a:xfrm>
            <a:off x="2444750" y="6174423"/>
            <a:ext cx="76136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1D41D5"/>
                </a:solidFill>
                <a:latin typeface="Arial" panose="020B0604020202020204" pitchFamily="34" charset="0"/>
              </a:rPr>
              <a:t>8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</a:rPr>
              <a:t>位超前进位</a:t>
            </a:r>
            <a:r>
              <a:rPr lang="en-US" altLang="zh-CN" sz="2400" b="1" dirty="0">
                <a:solidFill>
                  <a:srgbClr val="1D41D5"/>
                </a:solidFill>
                <a:latin typeface="Arial" panose="020B0604020202020204" pitchFamily="34" charset="0"/>
              </a:rPr>
              <a:t>ALU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</a:rPr>
              <a:t>连线图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-20320"/>
            <a:ext cx="9970770" cy="6051550"/>
            <a:chOff x="1605" y="-32"/>
            <a:chExt cx="15702" cy="9530"/>
          </a:xfrm>
        </p:grpSpPr>
        <p:pic>
          <p:nvPicPr>
            <p:cNvPr id="37890" name="Picture 2" descr="alu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" y="-32"/>
              <a:ext cx="15703" cy="95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文本框 1"/>
            <p:cNvSpPr txBox="1"/>
            <p:nvPr/>
          </p:nvSpPr>
          <p:spPr>
            <a:xfrm>
              <a:off x="16410" y="2330"/>
              <a:ext cx="826" cy="6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C</a:t>
              </a:r>
              <a:r>
                <a:rPr lang="en-US" altLang="zh-CN" sz="2000" b="1" baseline="-25000"/>
                <a:t>-1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05" y="2330"/>
              <a:ext cx="826" cy="6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C</a:t>
              </a:r>
              <a:r>
                <a:rPr lang="en-US" altLang="zh-CN" sz="2000" b="1" baseline="-25000"/>
                <a:t>7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441" y="2176218"/>
            <a:ext cx="12187562" cy="2974694"/>
          </a:xfrm>
          <a:prstGeom prst="rect">
            <a:avLst/>
          </a:prstGeom>
          <a:blipFill>
            <a:blip r:embed="rId3" cstate="print"/>
            <a:stretch>
              <a:fillRect t="-86725" b="-859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40" y="2176218"/>
            <a:ext cx="12187562" cy="2974694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836272" y="701324"/>
            <a:ext cx="3326584" cy="4283020"/>
            <a:chOff x="7825043" y="429114"/>
            <a:chExt cx="3326584" cy="4283020"/>
          </a:xfrm>
        </p:grpSpPr>
        <p:sp>
          <p:nvSpPr>
            <p:cNvPr id="20" name="Shape 11185"/>
            <p:cNvSpPr/>
            <p:nvPr/>
          </p:nvSpPr>
          <p:spPr>
            <a:xfrm>
              <a:off x="7825043" y="429114"/>
              <a:ext cx="3326584" cy="4283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69" y="15155"/>
                  </a:moveTo>
                  <a:lnTo>
                    <a:pt x="4213" y="15155"/>
                  </a:lnTo>
                  <a:lnTo>
                    <a:pt x="4213" y="14154"/>
                  </a:lnTo>
                  <a:lnTo>
                    <a:pt x="4548" y="14154"/>
                  </a:lnTo>
                  <a:lnTo>
                    <a:pt x="4548" y="12990"/>
                  </a:lnTo>
                  <a:lnTo>
                    <a:pt x="5050" y="12990"/>
                  </a:lnTo>
                  <a:lnTo>
                    <a:pt x="5050" y="14154"/>
                  </a:lnTo>
                  <a:lnTo>
                    <a:pt x="5413" y="14154"/>
                  </a:lnTo>
                  <a:lnTo>
                    <a:pt x="5413" y="15155"/>
                  </a:lnTo>
                  <a:lnTo>
                    <a:pt x="5734" y="15155"/>
                  </a:lnTo>
                  <a:lnTo>
                    <a:pt x="5734" y="17950"/>
                  </a:lnTo>
                  <a:lnTo>
                    <a:pt x="5901" y="17950"/>
                  </a:lnTo>
                  <a:lnTo>
                    <a:pt x="5902" y="13234"/>
                  </a:lnTo>
                  <a:lnTo>
                    <a:pt x="6753" y="13223"/>
                  </a:lnTo>
                  <a:lnTo>
                    <a:pt x="6753" y="12152"/>
                  </a:lnTo>
                  <a:lnTo>
                    <a:pt x="7757" y="10894"/>
                  </a:lnTo>
                  <a:lnTo>
                    <a:pt x="7757" y="12152"/>
                  </a:lnTo>
                  <a:lnTo>
                    <a:pt x="7757" y="13269"/>
                  </a:lnTo>
                  <a:lnTo>
                    <a:pt x="7757" y="13991"/>
                  </a:lnTo>
                  <a:lnTo>
                    <a:pt x="7966" y="13991"/>
                  </a:lnTo>
                  <a:lnTo>
                    <a:pt x="7966" y="16948"/>
                  </a:lnTo>
                  <a:lnTo>
                    <a:pt x="8315" y="16948"/>
                  </a:lnTo>
                  <a:lnTo>
                    <a:pt x="8315" y="8706"/>
                  </a:lnTo>
                  <a:lnTo>
                    <a:pt x="9682" y="8706"/>
                  </a:lnTo>
                  <a:lnTo>
                    <a:pt x="9682" y="14061"/>
                  </a:lnTo>
                  <a:lnTo>
                    <a:pt x="9850" y="14061"/>
                  </a:lnTo>
                  <a:lnTo>
                    <a:pt x="9850" y="6657"/>
                  </a:lnTo>
                  <a:lnTo>
                    <a:pt x="10547" y="6657"/>
                  </a:lnTo>
                  <a:lnTo>
                    <a:pt x="10547" y="4980"/>
                  </a:lnTo>
                  <a:lnTo>
                    <a:pt x="10772" y="4980"/>
                  </a:lnTo>
                  <a:lnTo>
                    <a:pt x="10853" y="2637"/>
                  </a:lnTo>
                  <a:lnTo>
                    <a:pt x="10943" y="0"/>
                  </a:lnTo>
                  <a:lnTo>
                    <a:pt x="11034" y="2637"/>
                  </a:lnTo>
                  <a:lnTo>
                    <a:pt x="11114" y="4980"/>
                  </a:lnTo>
                  <a:lnTo>
                    <a:pt x="11329" y="4980"/>
                  </a:lnTo>
                  <a:lnTo>
                    <a:pt x="11329" y="6657"/>
                  </a:lnTo>
                  <a:lnTo>
                    <a:pt x="11831" y="6657"/>
                  </a:lnTo>
                  <a:lnTo>
                    <a:pt x="11831" y="15458"/>
                  </a:lnTo>
                  <a:lnTo>
                    <a:pt x="12277" y="15458"/>
                  </a:lnTo>
                  <a:lnTo>
                    <a:pt x="12277" y="11733"/>
                  </a:lnTo>
                  <a:lnTo>
                    <a:pt x="13449" y="11733"/>
                  </a:lnTo>
                  <a:lnTo>
                    <a:pt x="13449" y="16390"/>
                  </a:lnTo>
                  <a:lnTo>
                    <a:pt x="13840" y="16390"/>
                  </a:lnTo>
                  <a:lnTo>
                    <a:pt x="13840" y="13595"/>
                  </a:lnTo>
                  <a:lnTo>
                    <a:pt x="15012" y="13595"/>
                  </a:lnTo>
                  <a:lnTo>
                    <a:pt x="15012" y="17973"/>
                  </a:lnTo>
                  <a:lnTo>
                    <a:pt x="15375" y="17973"/>
                  </a:lnTo>
                  <a:lnTo>
                    <a:pt x="15375" y="15691"/>
                  </a:lnTo>
                  <a:lnTo>
                    <a:pt x="15961" y="15691"/>
                  </a:lnTo>
                  <a:lnTo>
                    <a:pt x="15961" y="17274"/>
                  </a:lnTo>
                  <a:lnTo>
                    <a:pt x="16909" y="17274"/>
                  </a:lnTo>
                  <a:lnTo>
                    <a:pt x="17802" y="17274"/>
                  </a:lnTo>
                  <a:lnTo>
                    <a:pt x="17802" y="18602"/>
                  </a:lnTo>
                  <a:lnTo>
                    <a:pt x="17802" y="19277"/>
                  </a:lnTo>
                  <a:lnTo>
                    <a:pt x="17802" y="19894"/>
                  </a:lnTo>
                  <a:lnTo>
                    <a:pt x="18416" y="19894"/>
                  </a:lnTo>
                  <a:lnTo>
                    <a:pt x="18416" y="18718"/>
                  </a:lnTo>
                  <a:lnTo>
                    <a:pt x="18611" y="18718"/>
                  </a:lnTo>
                  <a:lnTo>
                    <a:pt x="18611" y="17833"/>
                  </a:lnTo>
                  <a:lnTo>
                    <a:pt x="18723" y="17833"/>
                  </a:lnTo>
                  <a:lnTo>
                    <a:pt x="18723" y="17367"/>
                  </a:lnTo>
                  <a:lnTo>
                    <a:pt x="18891" y="17367"/>
                  </a:lnTo>
                  <a:lnTo>
                    <a:pt x="19058" y="17367"/>
                  </a:lnTo>
                  <a:lnTo>
                    <a:pt x="19114" y="17367"/>
                  </a:lnTo>
                  <a:lnTo>
                    <a:pt x="19114" y="16506"/>
                  </a:lnTo>
                  <a:lnTo>
                    <a:pt x="19490" y="16506"/>
                  </a:lnTo>
                  <a:lnTo>
                    <a:pt x="19490" y="17181"/>
                  </a:lnTo>
                  <a:lnTo>
                    <a:pt x="19644" y="17181"/>
                  </a:lnTo>
                  <a:lnTo>
                    <a:pt x="19644" y="17973"/>
                  </a:lnTo>
                  <a:lnTo>
                    <a:pt x="19783" y="17973"/>
                  </a:lnTo>
                  <a:lnTo>
                    <a:pt x="19783" y="18718"/>
                  </a:lnTo>
                  <a:lnTo>
                    <a:pt x="20397" y="18718"/>
                  </a:lnTo>
                  <a:lnTo>
                    <a:pt x="20397" y="19510"/>
                  </a:lnTo>
                  <a:lnTo>
                    <a:pt x="20676" y="19510"/>
                  </a:lnTo>
                  <a:lnTo>
                    <a:pt x="20676" y="18671"/>
                  </a:lnTo>
                  <a:lnTo>
                    <a:pt x="21318" y="18671"/>
                  </a:lnTo>
                  <a:lnTo>
                    <a:pt x="21318" y="19510"/>
                  </a:lnTo>
                  <a:lnTo>
                    <a:pt x="21597" y="19510"/>
                  </a:lnTo>
                  <a:lnTo>
                    <a:pt x="21600" y="21600"/>
                  </a:lnTo>
                  <a:lnTo>
                    <a:pt x="10802" y="21600"/>
                  </a:lnTo>
                  <a:lnTo>
                    <a:pt x="9853" y="21600"/>
                  </a:lnTo>
                  <a:lnTo>
                    <a:pt x="9685" y="21600"/>
                  </a:lnTo>
                  <a:lnTo>
                    <a:pt x="9044" y="21600"/>
                  </a:lnTo>
                  <a:lnTo>
                    <a:pt x="3" y="21600"/>
                  </a:lnTo>
                  <a:lnTo>
                    <a:pt x="0" y="19929"/>
                  </a:lnTo>
                  <a:lnTo>
                    <a:pt x="391" y="19929"/>
                  </a:lnTo>
                  <a:lnTo>
                    <a:pt x="391" y="18532"/>
                  </a:lnTo>
                  <a:lnTo>
                    <a:pt x="977" y="18532"/>
                  </a:lnTo>
                  <a:lnTo>
                    <a:pt x="977" y="19929"/>
                  </a:lnTo>
                  <a:lnTo>
                    <a:pt x="1632" y="19929"/>
                  </a:lnTo>
                  <a:lnTo>
                    <a:pt x="1632" y="19160"/>
                  </a:lnTo>
                  <a:lnTo>
                    <a:pt x="1758" y="19160"/>
                  </a:lnTo>
                  <a:lnTo>
                    <a:pt x="1758" y="18113"/>
                  </a:lnTo>
                  <a:lnTo>
                    <a:pt x="2204" y="18113"/>
                  </a:lnTo>
                  <a:lnTo>
                    <a:pt x="2204" y="19160"/>
                  </a:lnTo>
                  <a:lnTo>
                    <a:pt x="2665" y="19160"/>
                  </a:lnTo>
                  <a:lnTo>
                    <a:pt x="2665" y="17950"/>
                  </a:lnTo>
                  <a:lnTo>
                    <a:pt x="2972" y="17950"/>
                  </a:lnTo>
                  <a:lnTo>
                    <a:pt x="2972" y="16762"/>
                  </a:lnTo>
                  <a:lnTo>
                    <a:pt x="3488" y="16762"/>
                  </a:lnTo>
                  <a:lnTo>
                    <a:pt x="3488" y="17950"/>
                  </a:lnTo>
                  <a:lnTo>
                    <a:pt x="3669" y="17950"/>
                  </a:lnTo>
                  <a:cubicBezTo>
                    <a:pt x="3669" y="17950"/>
                    <a:pt x="3669" y="15155"/>
                    <a:pt x="3669" y="15155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34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1" name="Shape 11186"/>
            <p:cNvSpPr/>
            <p:nvPr/>
          </p:nvSpPr>
          <p:spPr>
            <a:xfrm>
              <a:off x="10047028" y="3111217"/>
              <a:ext cx="90938" cy="128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2" name="Shape 11194"/>
            <p:cNvSpPr/>
            <p:nvPr/>
          </p:nvSpPr>
          <p:spPr>
            <a:xfrm>
              <a:off x="10359311" y="3841492"/>
              <a:ext cx="210576" cy="6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3" name="Shape 11195"/>
            <p:cNvSpPr/>
            <p:nvPr/>
          </p:nvSpPr>
          <p:spPr>
            <a:xfrm>
              <a:off x="9823126" y="2741337"/>
              <a:ext cx="73174" cy="120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4" name="Shape 11196"/>
            <p:cNvSpPr/>
            <p:nvPr/>
          </p:nvSpPr>
          <p:spPr>
            <a:xfrm>
              <a:off x="8874492" y="3035346"/>
              <a:ext cx="178456" cy="118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5" name="Shape 11197"/>
            <p:cNvSpPr/>
            <p:nvPr/>
          </p:nvSpPr>
          <p:spPr>
            <a:xfrm>
              <a:off x="8585777" y="3414710"/>
              <a:ext cx="124749" cy="903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6" name="Shape 11198"/>
            <p:cNvSpPr/>
            <p:nvPr/>
          </p:nvSpPr>
          <p:spPr>
            <a:xfrm>
              <a:off x="9233911" y="2134356"/>
              <a:ext cx="85006" cy="186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7" name="Shape 11199"/>
            <p:cNvSpPr/>
            <p:nvPr/>
          </p:nvSpPr>
          <p:spPr>
            <a:xfrm>
              <a:off x="9504950" y="1726540"/>
              <a:ext cx="146245" cy="226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8" name="Shape 11200"/>
            <p:cNvSpPr/>
            <p:nvPr/>
          </p:nvSpPr>
          <p:spPr>
            <a:xfrm>
              <a:off x="9528520" y="1394597"/>
              <a:ext cx="46346" cy="32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 dirty="0"/>
            </a:p>
          </p:txBody>
        </p:sp>
        <p:sp>
          <p:nvSpPr>
            <p:cNvPr id="29" name="Shape 11201"/>
            <p:cNvSpPr/>
            <p:nvPr/>
          </p:nvSpPr>
          <p:spPr>
            <a:xfrm>
              <a:off x="8962872" y="2570624"/>
              <a:ext cx="59235" cy="46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44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1664"/>
                  </a:lnTo>
                  <a:cubicBezTo>
                    <a:pt x="21600" y="11664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0" name="Shape 11202"/>
            <p:cNvSpPr/>
            <p:nvPr/>
          </p:nvSpPr>
          <p:spPr>
            <a:xfrm>
              <a:off x="10229685" y="3519033"/>
              <a:ext cx="53858" cy="313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1" name="Shape 11207"/>
            <p:cNvSpPr/>
            <p:nvPr/>
          </p:nvSpPr>
          <p:spPr>
            <a:xfrm>
              <a:off x="8568098" y="3215542"/>
              <a:ext cx="96338" cy="19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2" name="Shape 11208"/>
            <p:cNvSpPr/>
            <p:nvPr/>
          </p:nvSpPr>
          <p:spPr>
            <a:xfrm>
              <a:off x="8550424" y="2987923"/>
              <a:ext cx="53902" cy="230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</p:grpSp>
      <p:sp>
        <p:nvSpPr>
          <p:cNvPr id="33" name="Shape 26"/>
          <p:cNvSpPr/>
          <p:nvPr/>
        </p:nvSpPr>
        <p:spPr>
          <a:xfrm flipH="1">
            <a:off x="4439" y="3524766"/>
            <a:ext cx="12187563" cy="1668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7325" y="2377440"/>
            <a:ext cx="9142095" cy="1309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20000"/>
              </a:lnSpc>
            </a:pPr>
            <a:r>
              <a:rPr lang="zh-CN" altLang="en-US" sz="6000" i="1" spc="250" dirty="0">
                <a:ln w="9525">
                  <a:noFill/>
                  <a:prstDash val="solid"/>
                </a:ln>
                <a:solidFill>
                  <a:srgbClr val="CF632F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  </a:t>
            </a:r>
            <a:r>
              <a:rPr lang="zh-CN" altLang="en-US" sz="6600" i="1" spc="250" dirty="0">
                <a:ln w="9525">
                  <a:noFill/>
                  <a:prstDash val="solid"/>
                </a:ln>
                <a:solidFill>
                  <a:schemeClr val="bg1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计算机组织与结构</a:t>
            </a:r>
          </a:p>
        </p:txBody>
      </p:sp>
      <p:sp>
        <p:nvSpPr>
          <p:cNvPr id="7" name="PA-文本 文本框 4627"/>
          <p:cNvSpPr txBox="1"/>
          <p:nvPr>
            <p:custDataLst>
              <p:tags r:id="rId1"/>
            </p:custDataLst>
          </p:nvPr>
        </p:nvSpPr>
        <p:spPr>
          <a:xfrm>
            <a:off x="6012815" y="3521710"/>
            <a:ext cx="204089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sz="2800" b="1" spc="18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课程设计</a:t>
            </a:r>
          </a:p>
        </p:txBody>
      </p:sp>
      <p:pic>
        <p:nvPicPr>
          <p:cNvPr id="1031" name="Picture 11" descr="logo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73690" y="306705"/>
            <a:ext cx="1015365" cy="9975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文本框 38"/>
          <p:cNvSpPr txBox="1"/>
          <p:nvPr/>
        </p:nvSpPr>
        <p:spPr>
          <a:xfrm>
            <a:off x="7547381" y="5033799"/>
            <a:ext cx="416283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6000" i="1" spc="250" dirty="0">
                <a:ln w="9525">
                  <a:noFill/>
                  <a:prstDash val="solid"/>
                </a:ln>
                <a:solidFill>
                  <a:srgbClr val="8D3B46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感谢观看！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45833E-6 2.96296E-6 L -1.45833E-6 -0.07223 " pathEditMode="relative" rAng="0" ptsTypes="AA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33" grpId="0" bldLvl="0" animBg="1"/>
      <p:bldP spid="38" grpId="0" build="allAtOnce"/>
      <p:bldP spid="38" grpId="1" build="allAtOnce"/>
      <p:bldP spid="7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115" y="1155065"/>
            <a:ext cx="10775950" cy="5019040"/>
            <a:chOff x="825" y="1867"/>
            <a:chExt cx="16970" cy="7904"/>
          </a:xfrm>
        </p:grpSpPr>
        <p:sp>
          <p:nvSpPr>
            <p:cNvPr id="42" name="矩形 41"/>
            <p:cNvSpPr/>
            <p:nvPr/>
          </p:nvSpPr>
          <p:spPr>
            <a:xfrm>
              <a:off x="825" y="1867"/>
              <a:ext cx="16971" cy="790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pic>
          <p:nvPicPr>
            <p:cNvPr id="25601" name="Picture 1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" y="1867"/>
              <a:ext cx="16666" cy="777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5602" name="TextBox 159"/>
          <p:cNvSpPr txBox="1"/>
          <p:nvPr/>
        </p:nvSpPr>
        <p:spPr>
          <a:xfrm>
            <a:off x="2728913" y="6224588"/>
            <a:ext cx="641508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异步模</a:t>
            </a:r>
            <a:r>
              <a:rPr lang="en-US" altLang="zh-CN" sz="2400" b="1" dirty="0">
                <a:latin typeface="Arial" panose="020B0604020202020204" pitchFamily="34" charset="0"/>
              </a:rPr>
              <a:t>8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加</a:t>
            </a:r>
            <a:r>
              <a:rPr lang="en-US" altLang="zh-CN" sz="2400" b="1" dirty="0"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计数器原理图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3438525" y="3660775"/>
              <a:ext cx="133985" cy="12509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3438525" y="3660775"/>
                <a:ext cx="13398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/>
              <p14:cNvContentPartPr/>
              <p14:nvPr/>
            </p14:nvContentPartPr>
            <p14:xfrm>
              <a:off x="4126230" y="3660775"/>
              <a:ext cx="44450" cy="11620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4126230" y="3660775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墨迹 4"/>
              <p14:cNvContentPartPr/>
              <p14:nvPr/>
            </p14:nvContentPartPr>
            <p14:xfrm>
              <a:off x="3465195" y="3982085"/>
              <a:ext cx="44450" cy="11620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3465195" y="3982085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墨迹 5"/>
              <p14:cNvContentPartPr/>
              <p14:nvPr/>
            </p14:nvContentPartPr>
            <p14:xfrm>
              <a:off x="4072890" y="3928745"/>
              <a:ext cx="124460" cy="12509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4072890" y="3928745"/>
                <a:ext cx="12446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墨迹 6"/>
              <p14:cNvContentPartPr/>
              <p14:nvPr/>
            </p14:nvContentPartPr>
            <p14:xfrm>
              <a:off x="5689600" y="3625215"/>
              <a:ext cx="124460" cy="16954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5689600" y="3625215"/>
                <a:ext cx="1244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墨迹 7"/>
              <p14:cNvContentPartPr/>
              <p14:nvPr/>
            </p14:nvContentPartPr>
            <p14:xfrm>
              <a:off x="6689725" y="3634105"/>
              <a:ext cx="44450" cy="16065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6689725" y="3634105"/>
                <a:ext cx="444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墨迹 8"/>
              <p14:cNvContentPartPr/>
              <p14:nvPr/>
            </p14:nvContentPartPr>
            <p14:xfrm>
              <a:off x="8511540" y="3678555"/>
              <a:ext cx="107315" cy="1250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8511540" y="3678555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墨迹 9"/>
              <p14:cNvContentPartPr/>
              <p14:nvPr/>
            </p14:nvContentPartPr>
            <p14:xfrm>
              <a:off x="9101455" y="3651885"/>
              <a:ext cx="26670" cy="13398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9101455" y="3651885"/>
                <a:ext cx="26670" cy="133985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9770" y="1793240"/>
            <a:ext cx="10621645" cy="4632960"/>
            <a:chOff x="6179819" y="997362"/>
            <a:chExt cx="5638801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246" y="1313213"/>
              <a:ext cx="5511374" cy="43881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43205" indent="99695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初始状态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CLR=0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，低电平有效，三个触发器均被清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，此时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q2q1q0=000</a:t>
              </a:r>
            </a:p>
            <a:p>
              <a:pPr marL="342900" indent="-99695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CP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端有脉冲到来：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）第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个脉冲 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，故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q0=1; 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第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个触发器的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CP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端发生负跳变，第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个触发器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幼圆" panose="02010509060101010101" pitchFamily="49" charset="-122"/>
                </a:rPr>
                <a:t>的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幼圆" panose="02010509060101010101" pitchFamily="49" charset="-122"/>
                </a:rPr>
                <a:t>CP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幼圆" panose="02010509060101010101" pitchFamily="49" charset="-122"/>
                </a:rPr>
                <a:t>端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输出不变。此时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q2q1q0=001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；</a:t>
              </a:r>
              <a:endParaRPr lang="en-US" altLang="zh-CN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）第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个脉冲：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，故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q0=0; 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第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个触发器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CP↑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q1=1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；第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个触发器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CP↓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，输出不变。此时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q2q1q0=010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；</a:t>
              </a:r>
            </a:p>
            <a:p>
              <a:pPr algn="l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3）第3个脉冲：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D0=1，故q0=1; 第2个触发器CP↓ ，q1不变，q1=1；第3个触发器CP不变 ，q2不变。此时q2q1q0=011；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9770" y="1793240"/>
            <a:ext cx="10621645" cy="4632960"/>
            <a:chOff x="6179819" y="997362"/>
            <a:chExt cx="5638801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246" y="1313213"/>
              <a:ext cx="5511374" cy="43881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43205" indent="99695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初始状态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CLR=0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，低电平有效，三个触发器均被清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，此时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q2q1q0=000</a:t>
              </a:r>
            </a:p>
            <a:p>
              <a:pPr marL="342900" indent="-99695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CP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端有脉冲到来：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4）第4个脉冲：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D0=0，故q0=0; 第2个触发器CP↑ ，q1=D1=0；第3个触发器CP ↑ ，q2=D2=1。此时q2q1q0=100；</a:t>
              </a:r>
              <a:endParaRPr lang="en-US" altLang="zh-CN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5）第5个脉冲 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D0=1，故q0=1; 第2个触发器↓ ，q1不变，q1=0；第3个触发器CP不变 ，q2不变。此时q2q1q0=101；</a:t>
              </a:r>
              <a:endParaRPr lang="en-US" altLang="zh-CN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>
                <a:lnSpc>
                  <a:spcPts val="3300"/>
                </a:lnSpc>
              </a:pPr>
              <a:r>
                <a:rPr lang="en-US" altLang="zh-CN" sz="2400" dirty="0">
                  <a:latin typeface="Arial" panose="020B0604020202020204" pitchFamily="34" charset="0"/>
                  <a:sym typeface="+mn-ea"/>
                </a:rPr>
                <a:t>……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6280" y="1731645"/>
            <a:ext cx="10622280" cy="4875751"/>
            <a:chOff x="6179482" y="997362"/>
            <a:chExt cx="5639138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179482" y="1145998"/>
              <a:ext cx="5639138" cy="4584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43205"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None/>
              </a:pPr>
              <a:r>
                <a:rPr lang="en-US" altLang="zh-CN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、实验步骤</a:t>
              </a:r>
              <a:endPara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spcBef>
                  <a:spcPts val="800"/>
                </a:spcBef>
              </a:pP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）原理图输入：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采用图形输入法完成实验电路的原理图输入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（触发器：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dff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）管脚定义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：将原理图中的计数脉冲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CLK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定义在单脉冲键上；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CLR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定义在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k0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上；计数的输出端分别定义在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LD2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上；</a:t>
              </a:r>
              <a:endParaRPr lang="zh-CN" altLang="en-US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）原理图编译、适配和下载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QuartusⅡ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环境中选择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EP2C8Q208C8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器件，进行原理图的编译和适配，无误后完成下载。</a:t>
              </a:r>
              <a:endParaRPr lang="en-US" altLang="zh-CN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）功能测试：</a:t>
              </a:r>
              <a:endParaRPr lang="zh-CN" altLang="en-US" sz="24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lvl="2" indent="0" fontAlgn="auto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按一次单脉冲键（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132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脚），计数器加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，由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LD2-0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显示计数值。</a:t>
              </a:r>
              <a:endParaRPr lang="zh-CN" altLang="en-US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lvl="2" indent="0" fontAlgn="auto"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将计数脉冲接连续脉冲（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131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脚），则计数器输出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LD2-0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循环显示。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6280" y="1731645"/>
            <a:ext cx="10622280" cy="4875751"/>
            <a:chOff x="6179482" y="997362"/>
            <a:chExt cx="5639138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179482" y="1145998"/>
              <a:ext cx="5639138" cy="47189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43205"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None/>
              </a:pPr>
              <a:r>
                <a:rPr lang="en-US" altLang="zh-CN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、实验步骤</a:t>
              </a:r>
              <a:endPara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marR="0" defTabSz="914400">
                <a:spcBef>
                  <a:spcPts val="1200"/>
                </a:spcBef>
                <a:buClrTx/>
                <a:buSzTx/>
                <a:buFontTx/>
                <a:defRPr/>
              </a:pP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</a:t>
              </a:r>
              <a:r>
                <a:rPr lang="en-US" altLang="zh-CN" sz="2400" noProof="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noProof="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）功能测试（续）</a:t>
              </a:r>
              <a:endParaRPr kumimoji="0" lang="en-US" altLang="zh-CN" sz="2400" baseline="0" noProof="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914400" marR="0" lvl="2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调整连续时钟脉冲插座上短路块的位置，改变连续脉冲频率，则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LED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闪烁频率将随之改变。</a:t>
              </a:r>
              <a:endParaRPr kumimoji="0" lang="en-US" altLang="zh-CN" sz="2400" b="0" i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0" marR="0" lvl="2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en-US" altLang="zh-CN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</a:t>
              </a:r>
              <a:r>
                <a:rPr lang="zh-CN" altLang="en-US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）生成元件</a:t>
              </a:r>
              <a:r>
                <a:rPr lang="zh-CN" altLang="en-US" sz="24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符号（也可选择完成异步模</a:t>
              </a:r>
              <a:r>
                <a:rPr lang="en-US" altLang="zh-CN" sz="24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16</a:t>
              </a:r>
              <a:r>
                <a:rPr lang="zh-CN" altLang="en-US" sz="24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加</a:t>
              </a:r>
              <a:r>
                <a:rPr lang="en-US" altLang="zh-CN" sz="24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，并生成符号图）</a:t>
              </a:r>
              <a:endParaRPr kumimoji="0" lang="en-US" altLang="zh-CN" sz="2400" b="0" i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243205" marR="0" lvl="2" algn="l" defTabSz="457200" rtl="0" eaLnBrk="1" latinLnBrk="0" hangingPunct="1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Wingdings" panose="05000000000000000000" charset="0"/>
                <a:buNone/>
              </a:pPr>
              <a:r>
                <a:rPr lang="zh-CN" altLang="en-US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5、扩展要求</a:t>
              </a:r>
              <a:endParaRPr kumimoji="0" lang="zh-CN" altLang="en-US" sz="2400" b="1" i="0" baseline="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914400" marR="0" lvl="4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扩展为模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256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的异步加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计数器（可用于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PC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CMAR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，但不灵活）</a:t>
              </a:r>
              <a:r>
                <a:rPr lang="zh-CN" altLang="en-US" sz="240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；</a:t>
              </a:r>
              <a:endParaRPr kumimoji="0" lang="en-US" altLang="zh-CN" sz="2400" b="0" i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914400" marR="0" lvl="4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lang="zh-CN" altLang="en-US" sz="240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增加预置初值（</a:t>
              </a:r>
              <a:r>
                <a:rPr lang="en-US" altLang="zh-CN" sz="240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PR</a:t>
              </a:r>
              <a:r>
                <a:rPr lang="zh-CN" altLang="en-US" sz="240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）的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功能</a:t>
              </a:r>
              <a:r>
                <a:rPr lang="zh-CN" altLang="en-US" sz="240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（</a:t>
              </a:r>
              <a:r>
                <a:rPr lang="zh-CN" altLang="en-US" sz="24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选作，</a:t>
              </a:r>
              <a:r>
                <a:rPr lang="zh-CN" altLang="en-US" sz="240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观察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实验效果）</a:t>
              </a:r>
              <a:r>
                <a:rPr lang="zh-CN" altLang="en-US" sz="240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；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fontAlgn="auto">
                <a:spcBef>
                  <a:spcPts val="800"/>
                </a:spcBef>
              </a:pPr>
              <a:endPara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716915" y="1731645"/>
            <a:ext cx="10621645" cy="48755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  <p:pic>
        <p:nvPicPr>
          <p:cNvPr id="2969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" y="1833880"/>
            <a:ext cx="10588625" cy="3131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62630" y="5146675"/>
            <a:ext cx="560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模</a:t>
            </a:r>
            <a:r>
              <a:rPr lang="en-US" altLang="zh-CN" dirty="0" smtClean="0"/>
              <a:t>16</a:t>
            </a:r>
            <a:r>
              <a:rPr lang="zh-CN" altLang="en-US" dirty="0" smtClean="0"/>
              <a:t>计数器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完成</a:t>
            </a:r>
            <a:r>
              <a:rPr lang="zh-CN" altLang="en-US" dirty="0"/>
              <a:t>了引脚绑定的原理图文件（</a:t>
            </a:r>
            <a:r>
              <a:rPr lang="en-US" altLang="zh-CN" dirty="0" err="1"/>
              <a:t>bdf</a:t>
            </a:r>
            <a:r>
              <a:rPr lang="zh-CN" altLang="en-US" dirty="0"/>
              <a:t>文件）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3"/>
  <p:tag name="RESOURCELIBID_SMARTLAYOUT" val="5560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553607d-7d57-4ab8-8743-a033bb307e5c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3"/>
  <p:tag name="RESOURCELIBID_SMARTLAYOUT" val="55609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104</TotalTime>
  <Words>3038</Words>
  <Application>Microsoft Office PowerPoint</Application>
  <PresentationFormat>宽屏</PresentationFormat>
  <Paragraphs>625</Paragraphs>
  <Slides>37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Microsoft YaHei UI</vt:lpstr>
      <vt:lpstr>Open Sans</vt:lpstr>
      <vt:lpstr>等线</vt:lpstr>
      <vt:lpstr>方正超粗黑_GBK</vt:lpstr>
      <vt:lpstr>黑体</vt:lpstr>
      <vt:lpstr>宋体</vt:lpstr>
      <vt:lpstr>微软雅黑</vt:lpstr>
      <vt:lpstr>幼圆</vt:lpstr>
      <vt:lpstr>Arial</vt:lpstr>
      <vt:lpstr>Calibri</vt:lpstr>
      <vt:lpstr>Corbel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86186</cp:lastModifiedBy>
  <cp:revision>934</cp:revision>
  <dcterms:created xsi:type="dcterms:W3CDTF">2017-08-18T03:02:00Z</dcterms:created>
  <dcterms:modified xsi:type="dcterms:W3CDTF">2021-03-22T04:56:00Z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  <property fmtid="{D5CDD505-2E9C-101B-9397-08002B2CF9AE}" pid="3" name="KSORubyTemplateID">
    <vt:lpwstr>13</vt:lpwstr>
  </property>
</Properties>
</file>