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api.worldbank.org/v2/en/indicator/SL.UEM.TOTL.ZS?downloadformat=csv"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A6418"/>
        </a:solidFill>
      </p:bgPr>
    </p:bg>
    <p:spTree>
      <p:nvGrpSpPr>
        <p:cNvPr id="1" name=""/>
        <p:cNvGrpSpPr/>
        <p:nvPr/>
      </p:nvGrpSpPr>
      <p:grpSpPr>
        <a:xfrm>
          <a:off x="0" y="0"/>
          <a:ext cx="0" cy="0"/>
          <a:chOff x="0" y="0"/>
          <a:chExt cx="0" cy="0"/>
        </a:xfrm>
      </p:grpSpPr>
      <p:sp>
        <p:nvSpPr>
          <p:cNvPr id="94" name="Freeform 2"/>
          <p:cNvSpPr/>
          <p:nvPr/>
        </p:nvSpPr>
        <p:spPr>
          <a:xfrm flipH="1">
            <a:off x="-243643" y="6038689"/>
            <a:ext cx="4947087" cy="4248311"/>
          </a:xfrm>
          <a:prstGeom prst="rect">
            <a:avLst/>
          </a:prstGeom>
          <a:blipFill>
            <a:blip r:embed="rId2"/>
            <a:stretch>
              <a:fillRect/>
            </a:stretch>
          </a:blipFill>
          <a:ln w="12700">
            <a:miter lim="400000"/>
          </a:ln>
        </p:spPr>
        <p:txBody>
          <a:bodyPr lIns="45719" rIns="45719"/>
          <a:lstStyle/>
          <a:p>
            <a:pPr/>
          </a:p>
        </p:txBody>
      </p:sp>
      <p:sp>
        <p:nvSpPr>
          <p:cNvPr id="95" name="Freeform 3"/>
          <p:cNvSpPr/>
          <p:nvPr/>
        </p:nvSpPr>
        <p:spPr>
          <a:xfrm flipV="1">
            <a:off x="14889596" y="0"/>
            <a:ext cx="3398404" cy="2918379"/>
          </a:xfrm>
          <a:prstGeom prst="rect">
            <a:avLst/>
          </a:prstGeom>
          <a:blipFill>
            <a:blip r:embed="rId2"/>
            <a:stretch>
              <a:fillRect/>
            </a:stretch>
          </a:blipFill>
          <a:ln w="12700">
            <a:miter lim="400000"/>
          </a:ln>
        </p:spPr>
        <p:txBody>
          <a:bodyPr lIns="45719" rIns="45719"/>
          <a:lstStyle/>
          <a:p>
            <a:pPr/>
          </a:p>
        </p:txBody>
      </p:sp>
      <p:sp>
        <p:nvSpPr>
          <p:cNvPr id="96" name="Freeform 4"/>
          <p:cNvSpPr/>
          <p:nvPr/>
        </p:nvSpPr>
        <p:spPr>
          <a:xfrm>
            <a:off x="1028699" y="-310771"/>
            <a:ext cx="1519955" cy="1769960"/>
          </a:xfrm>
          <a:prstGeom prst="rect">
            <a:avLst/>
          </a:prstGeom>
          <a:blipFill>
            <a:blip r:embed="rId3"/>
            <a:stretch>
              <a:fillRect/>
            </a:stretch>
          </a:blipFill>
          <a:ln w="12700">
            <a:miter lim="400000"/>
          </a:ln>
        </p:spPr>
        <p:txBody>
          <a:bodyPr lIns="45719" rIns="45719"/>
          <a:lstStyle/>
          <a:p>
            <a:pPr/>
          </a:p>
        </p:txBody>
      </p:sp>
      <p:sp>
        <p:nvSpPr>
          <p:cNvPr id="97" name="Freeform 5"/>
          <p:cNvSpPr/>
          <p:nvPr/>
        </p:nvSpPr>
        <p:spPr>
          <a:xfrm>
            <a:off x="15739346" y="8733624"/>
            <a:ext cx="1519954" cy="1769961"/>
          </a:xfrm>
          <a:prstGeom prst="rect">
            <a:avLst/>
          </a:prstGeom>
          <a:blipFill>
            <a:blip r:embed="rId3"/>
            <a:stretch>
              <a:fillRect/>
            </a:stretch>
          </a:blipFill>
          <a:ln w="12700">
            <a:miter lim="400000"/>
          </a:ln>
        </p:spPr>
        <p:txBody>
          <a:bodyPr lIns="45719" rIns="45719"/>
          <a:lstStyle/>
          <a:p>
            <a:pPr/>
          </a:p>
        </p:txBody>
      </p:sp>
      <p:sp>
        <p:nvSpPr>
          <p:cNvPr id="98" name="Freeform 6"/>
          <p:cNvSpPr/>
          <p:nvPr/>
        </p:nvSpPr>
        <p:spPr>
          <a:xfrm>
            <a:off x="3569639" y="1028700"/>
            <a:ext cx="11662286" cy="7536751"/>
          </a:xfrm>
          <a:prstGeom prst="rect">
            <a:avLst/>
          </a:prstGeom>
          <a:blipFill>
            <a:blip r:embed="rId4"/>
            <a:stretch>
              <a:fillRect/>
            </a:stretch>
          </a:blipFill>
          <a:ln w="12700">
            <a:miter lim="400000"/>
          </a:ln>
        </p:spPr>
        <p:txBody>
          <a:bodyPr lIns="45719" rIns="45719"/>
          <a:lstStyle/>
          <a:p>
            <a:pPr/>
          </a:p>
        </p:txBody>
      </p:sp>
      <p:sp>
        <p:nvSpPr>
          <p:cNvPr id="99" name="Correlation of unemployment and crime data for…"/>
          <p:cNvSpPr txBox="1"/>
          <p:nvPr/>
        </p:nvSpPr>
        <p:spPr>
          <a:xfrm>
            <a:off x="340618" y="2787753"/>
            <a:ext cx="17606763" cy="292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57200">
              <a:lnSpc>
                <a:spcPts val="18800"/>
              </a:lnSpc>
              <a:defRPr sz="7000">
                <a:solidFill>
                  <a:srgbClr val="FFFFFF"/>
                </a:solidFill>
                <a:latin typeface="Times Roman"/>
                <a:ea typeface="Times Roman"/>
                <a:cs typeface="Times Roman"/>
                <a:sym typeface="Times Roman"/>
              </a:defRPr>
            </a:pPr>
            <a:r>
              <a:t>Correlation of unemployment and crime data for </a:t>
            </a:r>
            <a:endParaRPr>
              <a:solidFill>
                <a:srgbClr val="000000"/>
              </a:solidFill>
            </a:endParaRPr>
          </a:p>
          <a:p>
            <a:pPr algn="ctr" defTabSz="457200">
              <a:lnSpc>
                <a:spcPts val="18800"/>
              </a:lnSpc>
              <a:defRPr sz="7000">
                <a:solidFill>
                  <a:srgbClr val="FFFFFF"/>
                </a:solidFill>
                <a:latin typeface="Times Roman"/>
                <a:ea typeface="Times Roman"/>
                <a:cs typeface="Times Roman"/>
                <a:sym typeface="Times Roman"/>
              </a:defRPr>
            </a:pPr>
            <a:r>
              <a:t>G7 nations + India</a:t>
            </a:r>
            <a:endParaRPr sz="1200">
              <a:solidFill>
                <a:srgbClr val="000000"/>
              </a:solidFill>
            </a:endParaRPr>
          </a:p>
        </p:txBody>
      </p:sp>
      <p:sp>
        <p:nvSpPr>
          <p:cNvPr id="100" name="presented by…"/>
          <p:cNvSpPr txBox="1"/>
          <p:nvPr/>
        </p:nvSpPr>
        <p:spPr>
          <a:xfrm>
            <a:off x="7279778" y="8928359"/>
            <a:ext cx="3728444" cy="1380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57200">
              <a:lnSpc>
                <a:spcPts val="8100"/>
              </a:lnSpc>
              <a:defRPr sz="3133">
                <a:solidFill>
                  <a:srgbClr val="FFFFFF"/>
                </a:solidFill>
                <a:latin typeface="Times Roman"/>
                <a:ea typeface="Times Roman"/>
                <a:cs typeface="Times Roman"/>
                <a:sym typeface="Times Roman"/>
              </a:defRPr>
            </a:pPr>
            <a:r>
              <a:t>presented by</a:t>
            </a:r>
            <a:endParaRPr sz="1200">
              <a:solidFill>
                <a:srgbClr val="000000"/>
              </a:solidFill>
            </a:endParaRPr>
          </a:p>
          <a:p>
            <a:pPr algn="ctr" defTabSz="457200">
              <a:lnSpc>
                <a:spcPts val="8100"/>
              </a:lnSpc>
              <a:defRPr sz="3133">
                <a:solidFill>
                  <a:srgbClr val="FFFFFF"/>
                </a:solidFill>
                <a:latin typeface="Times Roman"/>
                <a:ea typeface="Times Roman"/>
                <a:cs typeface="Times Roman"/>
                <a:sym typeface="Times Roman"/>
              </a:defRPr>
            </a:pPr>
            <a:r>
              <a:t>Name: Jeevika Chopra</a:t>
            </a:r>
            <a:endParaRPr sz="1200">
              <a:solidFill>
                <a:srgbClr val="000000"/>
              </a:solidFill>
            </a:endParaR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AutoShape 2"/>
          <p:cNvSpPr/>
          <p:nvPr/>
        </p:nvSpPr>
        <p:spPr>
          <a:xfrm>
            <a:off x="-1" y="0"/>
            <a:ext cx="8384025" cy="10287000"/>
          </a:xfrm>
          <a:prstGeom prst="rect">
            <a:avLst/>
          </a:prstGeom>
          <a:blipFill>
            <a:blip r:embed="rId2"/>
          </a:blipFill>
          <a:ln w="12700">
            <a:miter lim="400000"/>
          </a:ln>
        </p:spPr>
        <p:txBody>
          <a:bodyPr lIns="45719" rIns="45719"/>
          <a:lstStyle/>
          <a:p>
            <a:pPr/>
          </a:p>
        </p:txBody>
      </p:sp>
      <p:sp>
        <p:nvSpPr>
          <p:cNvPr id="165" name="Freeform 3"/>
          <p:cNvSpPr/>
          <p:nvPr/>
        </p:nvSpPr>
        <p:spPr>
          <a:xfrm flipH="1">
            <a:off x="0" y="7686992"/>
            <a:ext cx="3027666" cy="2600008"/>
          </a:xfrm>
          <a:prstGeom prst="rect">
            <a:avLst/>
          </a:prstGeom>
          <a:blipFill>
            <a:blip r:embed="rId3"/>
            <a:stretch>
              <a:fillRect/>
            </a:stretch>
          </a:blipFill>
          <a:ln w="12700">
            <a:miter lim="400000"/>
          </a:ln>
        </p:spPr>
        <p:txBody>
          <a:bodyPr lIns="45719" rIns="45719"/>
          <a:lstStyle/>
          <a:p>
            <a:pPr/>
          </a:p>
        </p:txBody>
      </p:sp>
      <p:sp>
        <p:nvSpPr>
          <p:cNvPr id="166" name="Freeform 4"/>
          <p:cNvSpPr/>
          <p:nvPr/>
        </p:nvSpPr>
        <p:spPr>
          <a:xfrm>
            <a:off x="7624047" y="8847122"/>
            <a:ext cx="1519954" cy="1769961"/>
          </a:xfrm>
          <a:prstGeom prst="rect">
            <a:avLst/>
          </a:prstGeom>
          <a:blipFill>
            <a:blip r:embed="rId4"/>
            <a:stretch>
              <a:fillRect/>
            </a:stretch>
          </a:blipFill>
          <a:ln w="12700">
            <a:miter lim="400000"/>
          </a:ln>
        </p:spPr>
        <p:txBody>
          <a:bodyPr lIns="45719" rIns="45719"/>
          <a:lstStyle/>
          <a:p>
            <a:pPr/>
          </a:p>
        </p:txBody>
      </p:sp>
      <p:sp>
        <p:nvSpPr>
          <p:cNvPr id="167" name="Freeform 5"/>
          <p:cNvSpPr/>
          <p:nvPr/>
        </p:nvSpPr>
        <p:spPr>
          <a:xfrm>
            <a:off x="17017823" y="-438369"/>
            <a:ext cx="1519954" cy="1769961"/>
          </a:xfrm>
          <a:prstGeom prst="rect">
            <a:avLst/>
          </a:prstGeom>
          <a:blipFill>
            <a:blip r:embed="rId4"/>
            <a:stretch>
              <a:fillRect/>
            </a:stretch>
          </a:blipFill>
          <a:ln w="12700">
            <a:miter lim="400000"/>
          </a:ln>
        </p:spPr>
        <p:txBody>
          <a:bodyPr lIns="45719" rIns="45719"/>
          <a:lstStyle/>
          <a:p>
            <a:pPr/>
          </a:p>
        </p:txBody>
      </p:sp>
      <p:sp>
        <p:nvSpPr>
          <p:cNvPr id="168" name="Freeform 6"/>
          <p:cNvSpPr/>
          <p:nvPr/>
        </p:nvSpPr>
        <p:spPr>
          <a:xfrm>
            <a:off x="8600509" y="91323"/>
            <a:ext cx="9419191" cy="9382623"/>
          </a:xfrm>
          <a:prstGeom prst="rect">
            <a:avLst/>
          </a:prstGeom>
          <a:blipFill>
            <a:blip r:embed="rId5"/>
            <a:stretch>
              <a:fillRect/>
            </a:stretch>
          </a:blipFill>
          <a:ln w="12700">
            <a:miter lim="400000"/>
          </a:ln>
        </p:spPr>
        <p:txBody>
          <a:bodyPr lIns="45719" rIns="45719"/>
          <a:lstStyle/>
          <a:p>
            <a:pPr/>
          </a:p>
        </p:txBody>
      </p:sp>
      <p:sp>
        <p:nvSpPr>
          <p:cNvPr id="169" name="R"/>
          <p:cNvSpPr txBox="1"/>
          <p:nvPr/>
        </p:nvSpPr>
        <p:spPr>
          <a:xfrm>
            <a:off x="34013" y="61472"/>
            <a:ext cx="2147938" cy="16875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6933">
                <a:solidFill>
                  <a:srgbClr val="FFFFFF"/>
                </a:solidFill>
                <a:latin typeface="Times Roman"/>
                <a:ea typeface="Times Roman"/>
                <a:cs typeface="Times Roman"/>
                <a:sym typeface="Times Roman"/>
              </a:defRPr>
            </a:pPr>
            <a:r>
              <a:rPr sz="10000">
                <a:latin typeface="Chalkduster"/>
                <a:ea typeface="Chalkduster"/>
                <a:cs typeface="Chalkduster"/>
                <a:sym typeface="Chalkduster"/>
              </a:rPr>
              <a:t>R</a:t>
            </a:r>
            <a:r>
              <a:rPr sz="1200">
                <a:solidFill>
                  <a:srgbClr val="000000"/>
                </a:solidFill>
              </a:rPr>
              <a:t> </a:t>
            </a:r>
          </a:p>
        </p:txBody>
      </p:sp>
      <p:sp>
        <p:nvSpPr>
          <p:cNvPr id="170" name="esults"/>
          <p:cNvSpPr txBox="1"/>
          <p:nvPr/>
        </p:nvSpPr>
        <p:spPr>
          <a:xfrm>
            <a:off x="901692" y="332452"/>
            <a:ext cx="2147938" cy="1145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6933">
                <a:solidFill>
                  <a:srgbClr val="FFFFFF"/>
                </a:solidFill>
                <a:latin typeface="Times Roman"/>
                <a:ea typeface="Times Roman"/>
                <a:cs typeface="Times Roman"/>
                <a:sym typeface="Times Roman"/>
              </a:defRPr>
            </a:pPr>
            <a:r>
              <a:t>esults</a:t>
            </a:r>
            <a:r>
              <a:rPr sz="1200">
                <a:solidFill>
                  <a:srgbClr val="000000"/>
                </a:solidFill>
              </a:rPr>
              <a:t> </a:t>
            </a:r>
          </a:p>
        </p:txBody>
      </p:sp>
      <p:sp>
        <p:nvSpPr>
          <p:cNvPr id="171" name="Correlation analysis for  different years"/>
          <p:cNvSpPr txBox="1"/>
          <p:nvPr/>
        </p:nvSpPr>
        <p:spPr>
          <a:xfrm>
            <a:off x="316415" y="1549659"/>
            <a:ext cx="7156905"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8200"/>
              </a:lnSpc>
              <a:defRPr sz="3500">
                <a:solidFill>
                  <a:srgbClr val="FFFFFF"/>
                </a:solidFill>
                <a:latin typeface="Times Roman"/>
                <a:ea typeface="Times Roman"/>
                <a:cs typeface="Times Roman"/>
                <a:sym typeface="Times Roman"/>
              </a:defRPr>
            </a:lvl1pPr>
          </a:lstStyle>
          <a:p>
            <a:pPr/>
            <a:r>
              <a:t>Correlation analysis for  different years</a:t>
            </a:r>
            <a:endParaRPr>
              <a:solidFill>
                <a:srgbClr val="000000"/>
              </a:solidFill>
            </a:endParaRPr>
          </a:p>
        </p:txBody>
      </p:sp>
      <p:sp>
        <p:nvSpPr>
          <p:cNvPr id="172" name="•High Pearson Correlation (2009, 2010, 2011, 2012, 2020):…"/>
          <p:cNvSpPr txBox="1"/>
          <p:nvPr/>
        </p:nvSpPr>
        <p:spPr>
          <a:xfrm>
            <a:off x="105537" y="2779566"/>
            <a:ext cx="8172950" cy="63011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0900"/>
              </a:lnSpc>
              <a:defRPr sz="3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High Pearson Correlation (2009, 2010, 2011, 2012, 2020): </a:t>
            </a:r>
          </a:p>
          <a:p>
            <a:pPr defTabSz="457200">
              <a:lnSpc>
                <a:spcPts val="10900"/>
              </a:lnSpc>
              <a:defRPr sz="3500">
                <a:solidFill>
                  <a:srgbClr val="FFFFFF"/>
                </a:solidFill>
                <a:latin typeface="Times Roman"/>
                <a:ea typeface="Times Roman"/>
                <a:cs typeface="Times Roman"/>
                <a:sym typeface="Times Roman"/>
              </a:defRPr>
            </a:pPr>
            <a:r>
              <a:t>Moderately Strong Linear Relationship.</a:t>
            </a:r>
          </a:p>
          <a:p>
            <a:pPr defTabSz="457200">
              <a:lnSpc>
                <a:spcPts val="10900"/>
              </a:lnSpc>
              <a:defRPr sz="3500">
                <a:solidFill>
                  <a:srgbClr val="FFFFFF"/>
                </a:solidFill>
                <a:latin typeface="Times Roman"/>
                <a:ea typeface="Times Roman"/>
                <a:cs typeface="Times Roman"/>
                <a:sym typeface="Times Roman"/>
              </a:defRPr>
            </a:pPr>
            <a:endParaRPr>
              <a:solidFill>
                <a:srgbClr val="000000"/>
              </a:solidFill>
            </a:endParaRPr>
          </a:p>
          <a:p>
            <a:pPr defTabSz="457200">
              <a:lnSpc>
                <a:spcPts val="10900"/>
              </a:lnSpc>
              <a:defRPr sz="3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Weak Relationship (2001-2008, 2013-2019): </a:t>
            </a:r>
          </a:p>
          <a:p>
            <a:pPr defTabSz="457200">
              <a:lnSpc>
                <a:spcPts val="10900"/>
              </a:lnSpc>
              <a:defRPr sz="3500">
                <a:solidFill>
                  <a:srgbClr val="FFFFFF"/>
                </a:solidFill>
                <a:latin typeface="Times Roman"/>
                <a:ea typeface="Times Roman"/>
                <a:cs typeface="Times Roman"/>
                <a:sym typeface="Times Roman"/>
              </a:defRPr>
            </a:pPr>
            <a:r>
              <a:t>Weak Correlation</a:t>
            </a:r>
            <a:endParaRPr sz="1200">
              <a:solidFill>
                <a:srgbClr val="000000"/>
              </a:solidFill>
            </a:endParaR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A6418"/>
        </a:solidFill>
      </p:bgPr>
    </p:bg>
    <p:spTree>
      <p:nvGrpSpPr>
        <p:cNvPr id="1" name=""/>
        <p:cNvGrpSpPr/>
        <p:nvPr/>
      </p:nvGrpSpPr>
      <p:grpSpPr>
        <a:xfrm>
          <a:off x="0" y="0"/>
          <a:ext cx="0" cy="0"/>
          <a:chOff x="0" y="0"/>
          <a:chExt cx="0" cy="0"/>
        </a:xfrm>
      </p:grpSpPr>
      <p:sp>
        <p:nvSpPr>
          <p:cNvPr id="174" name="Freeform 4"/>
          <p:cNvSpPr/>
          <p:nvPr/>
        </p:nvSpPr>
        <p:spPr>
          <a:xfrm>
            <a:off x="-1925433" y="-2600250"/>
            <a:ext cx="4661954" cy="4748286"/>
          </a:xfrm>
          <a:prstGeom prst="rect">
            <a:avLst/>
          </a:prstGeom>
          <a:blipFill>
            <a:blip r:embed="rId2"/>
            <a:stretch>
              <a:fillRect/>
            </a:stretch>
          </a:blipFill>
          <a:ln w="12700">
            <a:miter lim="400000"/>
          </a:ln>
        </p:spPr>
        <p:txBody>
          <a:bodyPr lIns="45719" rIns="45719"/>
          <a:lstStyle/>
          <a:p>
            <a:pPr/>
          </a:p>
        </p:txBody>
      </p:sp>
      <p:sp>
        <p:nvSpPr>
          <p:cNvPr id="175" name="Freeform 5"/>
          <p:cNvSpPr/>
          <p:nvPr/>
        </p:nvSpPr>
        <p:spPr>
          <a:xfrm>
            <a:off x="15391823" y="8342355"/>
            <a:ext cx="5277926" cy="4404670"/>
          </a:xfrm>
          <a:prstGeom prst="rect">
            <a:avLst/>
          </a:prstGeom>
          <a:blipFill>
            <a:blip r:embed="rId3"/>
            <a:stretch>
              <a:fillRect/>
            </a:stretch>
          </a:blipFill>
          <a:ln w="12700">
            <a:miter lim="400000"/>
          </a:ln>
        </p:spPr>
        <p:txBody>
          <a:bodyPr lIns="45719" rIns="45719"/>
          <a:lstStyle/>
          <a:p>
            <a:pPr/>
          </a:p>
        </p:txBody>
      </p:sp>
      <p:sp>
        <p:nvSpPr>
          <p:cNvPr id="176" name="Freeform 6"/>
          <p:cNvSpPr/>
          <p:nvPr/>
        </p:nvSpPr>
        <p:spPr>
          <a:xfrm>
            <a:off x="5265704" y="2347882"/>
            <a:ext cx="7756592" cy="6910418"/>
          </a:xfrm>
          <a:prstGeom prst="rect">
            <a:avLst/>
          </a:prstGeom>
          <a:blipFill>
            <a:blip r:embed="rId4">
              <a:alphaModFix amt="14638"/>
            </a:blip>
            <a:stretch>
              <a:fillRect/>
            </a:stretch>
          </a:blipFill>
          <a:ln w="12700">
            <a:miter lim="400000"/>
          </a:ln>
        </p:spPr>
        <p:txBody>
          <a:bodyPr lIns="45719" rIns="45719"/>
          <a:lstStyle/>
          <a:p>
            <a:pPr/>
          </a:p>
        </p:txBody>
      </p:sp>
      <p:sp>
        <p:nvSpPr>
          <p:cNvPr id="177" name="Conclusion"/>
          <p:cNvSpPr txBox="1"/>
          <p:nvPr/>
        </p:nvSpPr>
        <p:spPr>
          <a:xfrm>
            <a:off x="2069193" y="251802"/>
            <a:ext cx="7007950" cy="190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1866">
                <a:solidFill>
                  <a:srgbClr val="FFFFFF"/>
                </a:solidFill>
                <a:latin typeface="Times Roman"/>
                <a:ea typeface="Times Roman"/>
                <a:cs typeface="Times Roman"/>
                <a:sym typeface="Times Roman"/>
              </a:defRPr>
            </a:pPr>
            <a:r>
              <a:t>Conclusion</a:t>
            </a:r>
            <a:r>
              <a:rPr sz="1200">
                <a:solidFill>
                  <a:srgbClr val="000000"/>
                </a:solidFill>
              </a:rPr>
              <a:t> </a:t>
            </a:r>
          </a:p>
        </p:txBody>
      </p:sp>
      <p:sp>
        <p:nvSpPr>
          <p:cNvPr id="178" name=". Global Variances: Germany and Japan show a strong link, the UK, India, and Italy have a moderate connection, while Canada, France, and the US exhibit less correlation between unemployment and crime.…"/>
          <p:cNvSpPr txBox="1"/>
          <p:nvPr/>
        </p:nvSpPr>
        <p:spPr>
          <a:xfrm>
            <a:off x="208024" y="2791478"/>
            <a:ext cx="17871952" cy="92544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0800"/>
              </a:lnSpc>
              <a:defRPr sz="3500">
                <a:solidFill>
                  <a:srgbClr val="FFFFFF"/>
                </a:solidFill>
                <a:latin typeface="Times Roman"/>
                <a:ea typeface="Times Roman"/>
                <a:cs typeface="Times Roman"/>
                <a:sym typeface="Times Roman"/>
              </a:defRPr>
            </a:pPr>
            <a:r>
              <a:rPr b="1"/>
              <a:t>. Global Variances</a:t>
            </a:r>
            <a:r>
              <a:t>: Germany and Japan show a strong link, the UK, India, and Italy have a moderate connection, while Canada, France, and the US exhibit less correlation between unemployment and crime.</a:t>
            </a:r>
            <a:endParaRPr>
              <a:solidFill>
                <a:srgbClr val="000000"/>
              </a:solidFill>
            </a:endParaRPr>
          </a:p>
          <a:p>
            <a:pPr defTabSz="457200">
              <a:defRPr sz="3500">
                <a:solidFill>
                  <a:srgbClr val="FFFFFF"/>
                </a:solidFill>
                <a:latin typeface="Times Roman"/>
                <a:ea typeface="Times Roman"/>
                <a:cs typeface="Times Roman"/>
                <a:sym typeface="Times Roman"/>
              </a:defRPr>
            </a:pPr>
            <a:endParaRPr>
              <a:solidFill>
                <a:srgbClr val="000000"/>
              </a:solidFill>
            </a:endParaRPr>
          </a:p>
          <a:p>
            <a:pPr defTabSz="457200">
              <a:lnSpc>
                <a:spcPts val="10800"/>
              </a:lnSpc>
              <a:defRPr sz="3500">
                <a:solidFill>
                  <a:srgbClr val="FFFFFF"/>
                </a:solidFill>
                <a:latin typeface="Times Roman"/>
                <a:ea typeface="Times Roman"/>
                <a:cs typeface="Times Roman"/>
                <a:sym typeface="Times Roman"/>
              </a:defRPr>
            </a:pPr>
            <a:r>
              <a:rPr b="1"/>
              <a:t>. Temporal Trends</a:t>
            </a:r>
            <a:r>
              <a:t>: Years 2009, 2010, 2011, 2012, 2020 show a strong link, while from 2001 to 2008 and 2013 to 2019, the connection is weak, indicating changing dynamics.</a:t>
            </a:r>
          </a:p>
          <a:p>
            <a:pPr defTabSz="457200">
              <a:lnSpc>
                <a:spcPts val="10800"/>
              </a:lnSpc>
              <a:defRPr sz="3500">
                <a:solidFill>
                  <a:srgbClr val="FFFFFF"/>
                </a:solidFill>
                <a:latin typeface="Times Roman"/>
                <a:ea typeface="Times Roman"/>
                <a:cs typeface="Times Roman"/>
                <a:sym typeface="Times Roman"/>
              </a:defRPr>
            </a:pPr>
          </a:p>
          <a:p>
            <a:pPr defTabSz="457200">
              <a:lnSpc>
                <a:spcPts val="10800"/>
              </a:lnSpc>
              <a:defRPr sz="3500">
                <a:solidFill>
                  <a:srgbClr val="FFFFFF"/>
                </a:solidFill>
                <a:latin typeface="Times Roman"/>
                <a:ea typeface="Times Roman"/>
                <a:cs typeface="Times Roman"/>
                <a:sym typeface="Times Roman"/>
              </a:defRPr>
            </a:pPr>
            <a:r>
              <a:rPr b="1"/>
              <a:t>Economic Paradox</a:t>
            </a:r>
            <a:r>
              <a:t>: Low unemployment may hide poverty, and high unemployment can coexist with development, emphasizing the complexity of understanding crime dynamics.</a:t>
            </a:r>
            <a:endParaRPr>
              <a:solidFill>
                <a:srgbClr val="000000"/>
              </a:solidFill>
            </a:endParaRPr>
          </a:p>
          <a:p>
            <a:pPr defTabSz="457200">
              <a:lnSpc>
                <a:spcPts val="12300"/>
              </a:lnSpc>
              <a:defRPr sz="4760">
                <a:solidFill>
                  <a:srgbClr val="FFFFFF"/>
                </a:solidFill>
                <a:latin typeface="Times Roman"/>
                <a:ea typeface="Times Roman"/>
                <a:cs typeface="Times Roman"/>
                <a:sym typeface="Times Roman"/>
              </a:defRPr>
            </a:pPr>
            <a:endParaRPr sz="1200">
              <a:solidFill>
                <a:srgbClr val="000000"/>
              </a:solidFill>
            </a:endParaRPr>
          </a:p>
          <a:p>
            <a:pPr defTabSz="457200">
              <a:lnSpc>
                <a:spcPts val="8000"/>
              </a:lnSpc>
              <a:defRPr sz="12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80" name="Freeform 2"/>
          <p:cNvSpPr/>
          <p:nvPr/>
        </p:nvSpPr>
        <p:spPr>
          <a:xfrm flipH="1">
            <a:off x="-780829" y="7134145"/>
            <a:ext cx="4947088" cy="4248311"/>
          </a:xfrm>
          <a:prstGeom prst="rect">
            <a:avLst/>
          </a:prstGeom>
          <a:blipFill>
            <a:blip r:embed="rId3"/>
            <a:stretch>
              <a:fillRect/>
            </a:stretch>
          </a:blipFill>
          <a:ln w="12700">
            <a:miter lim="400000"/>
          </a:ln>
        </p:spPr>
        <p:txBody>
          <a:bodyPr lIns="45719" rIns="45719"/>
          <a:lstStyle/>
          <a:p>
            <a:pPr/>
          </a:p>
        </p:txBody>
      </p:sp>
      <p:sp>
        <p:nvSpPr>
          <p:cNvPr id="181" name="Freeform 4"/>
          <p:cNvSpPr/>
          <p:nvPr/>
        </p:nvSpPr>
        <p:spPr>
          <a:xfrm>
            <a:off x="5837073" y="2057400"/>
            <a:ext cx="6133625" cy="6172200"/>
          </a:xfrm>
          <a:prstGeom prst="rect">
            <a:avLst/>
          </a:prstGeom>
          <a:blipFill>
            <a:blip r:embed="rId4">
              <a:alphaModFix amt="20243"/>
            </a:blip>
            <a:stretch>
              <a:fillRect/>
            </a:stretch>
          </a:blipFill>
          <a:ln w="12700">
            <a:miter lim="400000"/>
          </a:ln>
        </p:spPr>
        <p:txBody>
          <a:bodyPr lIns="45719" rIns="45719"/>
          <a:lstStyle/>
          <a:p>
            <a:pPr/>
          </a:p>
        </p:txBody>
      </p:sp>
      <p:sp>
        <p:nvSpPr>
          <p:cNvPr id="182" name="Limitations"/>
          <p:cNvSpPr txBox="1"/>
          <p:nvPr/>
        </p:nvSpPr>
        <p:spPr>
          <a:xfrm>
            <a:off x="5949794" y="13330"/>
            <a:ext cx="6388412" cy="171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0666">
                <a:solidFill>
                  <a:srgbClr val="FFFFFF"/>
                </a:solidFill>
                <a:latin typeface="Times Roman"/>
                <a:ea typeface="Times Roman"/>
                <a:cs typeface="Times Roman"/>
                <a:sym typeface="Times Roman"/>
              </a:defRPr>
            </a:pPr>
            <a:r>
              <a:t>Limitations</a:t>
            </a:r>
            <a:r>
              <a:rPr sz="1200">
                <a:solidFill>
                  <a:srgbClr val="000000"/>
                </a:solidFill>
              </a:rPr>
              <a:t> </a:t>
            </a:r>
          </a:p>
        </p:txBody>
      </p:sp>
      <p:sp>
        <p:nvSpPr>
          <p:cNvPr id="183" name="1. Causation Complexity: Correlation ≠ causation; unseen variables complicate the relationship between unemployment and crime.…"/>
          <p:cNvSpPr txBox="1"/>
          <p:nvPr/>
        </p:nvSpPr>
        <p:spPr>
          <a:xfrm>
            <a:off x="283072" y="1418154"/>
            <a:ext cx="17721856" cy="85484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57200">
              <a:lnSpc>
                <a:spcPts val="9500"/>
              </a:lnSpc>
              <a:defRPr sz="3000">
                <a:solidFill>
                  <a:srgbClr val="FFFFFF"/>
                </a:solidFill>
                <a:latin typeface="Arial"/>
                <a:ea typeface="Arial"/>
                <a:cs typeface="Arial"/>
                <a:sym typeface="Arial"/>
              </a:defRPr>
            </a:pPr>
            <a:r>
              <a:t>1. Causation Complexity: Correlation ≠ causation; unseen variables complicate the relationship between unemployment and crime.</a:t>
            </a:r>
            <a:endParaRPr>
              <a:solidFill>
                <a:srgbClr val="000000"/>
              </a:solidFill>
            </a:endParaRPr>
          </a:p>
          <a:p>
            <a:pPr algn="ctr" defTabSz="457200">
              <a:lnSpc>
                <a:spcPts val="9500"/>
              </a:lnSpc>
              <a:defRPr sz="3000">
                <a:latin typeface="Arial"/>
                <a:ea typeface="Arial"/>
                <a:cs typeface="Arial"/>
                <a:sym typeface="Arial"/>
              </a:defRPr>
            </a:pPr>
          </a:p>
          <a:p>
            <a:pPr algn="ctr" defTabSz="457200">
              <a:lnSpc>
                <a:spcPts val="9500"/>
              </a:lnSpc>
              <a:defRPr sz="3000">
                <a:solidFill>
                  <a:srgbClr val="FFFFFF"/>
                </a:solidFill>
                <a:latin typeface="Arial"/>
                <a:ea typeface="Arial"/>
                <a:cs typeface="Arial"/>
                <a:sym typeface="Arial"/>
              </a:defRPr>
            </a:pPr>
            <a:r>
              <a:t>  2. Data Reliability Concerns: Findings rely on accurate data; unaccounted seasonal unemployment, unregistered female unemployment, and passive job seekers pose challenges.</a:t>
            </a:r>
            <a:endParaRPr>
              <a:solidFill>
                <a:srgbClr val="000000"/>
              </a:solidFill>
            </a:endParaRPr>
          </a:p>
          <a:p>
            <a:pPr algn="ctr" defTabSz="457200">
              <a:lnSpc>
                <a:spcPts val="9500"/>
              </a:lnSpc>
              <a:defRPr sz="3000">
                <a:latin typeface="Arial"/>
                <a:ea typeface="Arial"/>
                <a:cs typeface="Arial"/>
                <a:sym typeface="Arial"/>
              </a:defRPr>
            </a:pPr>
          </a:p>
          <a:p>
            <a:pPr algn="ctr" defTabSz="457200">
              <a:lnSpc>
                <a:spcPts val="9500"/>
              </a:lnSpc>
              <a:defRPr sz="3000">
                <a:solidFill>
                  <a:srgbClr val="FFFFFF"/>
                </a:solidFill>
                <a:latin typeface="Arial"/>
                <a:ea typeface="Arial"/>
                <a:cs typeface="Arial"/>
                <a:sym typeface="Arial"/>
              </a:defRPr>
            </a:pPr>
            <a:r>
              <a:t>3. Crime Data Validity: Homicide data varies; differing assessments and validation processes result in nuanced interpretations.</a:t>
            </a:r>
            <a:endParaRPr>
              <a:solidFill>
                <a:srgbClr val="000000"/>
              </a:solidFill>
            </a:endParaRPr>
          </a:p>
          <a:p>
            <a:pPr algn="ctr" defTabSz="457200">
              <a:lnSpc>
                <a:spcPts val="9500"/>
              </a:lnSpc>
              <a:defRPr sz="3000">
                <a:latin typeface="Arial"/>
                <a:ea typeface="Arial"/>
                <a:cs typeface="Arial"/>
                <a:sym typeface="Arial"/>
              </a:defRPr>
            </a:pPr>
          </a:p>
          <a:p>
            <a:pPr algn="ctr" defTabSz="457200">
              <a:lnSpc>
                <a:spcPts val="9500"/>
              </a:lnSpc>
              <a:defRPr sz="3000">
                <a:solidFill>
                  <a:srgbClr val="FFFFFF"/>
                </a:solidFill>
                <a:latin typeface="Arial"/>
                <a:ea typeface="Arial"/>
                <a:cs typeface="Arial"/>
                <a:sym typeface="Arial"/>
              </a:defRPr>
            </a:pPr>
            <a:r>
              <a:t>4. Granularity and Regional Oversights:Lack of specificity in crime types and regional variations within countries may limit insights.</a:t>
            </a:r>
            <a:endParaRPr sz="1200">
              <a:solidFill>
                <a:srgbClr val="000000"/>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A6418"/>
        </a:solidFill>
      </p:bgPr>
    </p:bg>
    <p:spTree>
      <p:nvGrpSpPr>
        <p:cNvPr id="1" name=""/>
        <p:cNvGrpSpPr/>
        <p:nvPr/>
      </p:nvGrpSpPr>
      <p:grpSpPr>
        <a:xfrm>
          <a:off x="0" y="0"/>
          <a:ext cx="0" cy="0"/>
          <a:chOff x="0" y="0"/>
          <a:chExt cx="0" cy="0"/>
        </a:xfrm>
      </p:grpSpPr>
      <p:sp>
        <p:nvSpPr>
          <p:cNvPr id="185" name="Freeform 3"/>
          <p:cNvSpPr/>
          <p:nvPr/>
        </p:nvSpPr>
        <p:spPr>
          <a:xfrm>
            <a:off x="5579038" y="1519652"/>
            <a:ext cx="7066058" cy="7182775"/>
          </a:xfrm>
          <a:prstGeom prst="rect">
            <a:avLst/>
          </a:prstGeom>
          <a:blipFill>
            <a:blip r:embed="rId2">
              <a:alphaModFix amt="13368"/>
            </a:blip>
            <a:stretch>
              <a:fillRect/>
            </a:stretch>
          </a:blipFill>
          <a:ln w="12700">
            <a:miter lim="400000"/>
          </a:ln>
        </p:spPr>
        <p:txBody>
          <a:bodyPr lIns="45719" rIns="45719"/>
          <a:lstStyle/>
          <a:p>
            <a:pPr/>
          </a:p>
        </p:txBody>
      </p:sp>
      <p:sp>
        <p:nvSpPr>
          <p:cNvPr id="186" name="Freeform 5"/>
          <p:cNvSpPr/>
          <p:nvPr/>
        </p:nvSpPr>
        <p:spPr>
          <a:xfrm flipH="1">
            <a:off x="14273492" y="7939528"/>
            <a:ext cx="4947087" cy="4248311"/>
          </a:xfrm>
          <a:prstGeom prst="rect">
            <a:avLst/>
          </a:prstGeom>
          <a:blipFill>
            <a:blip r:embed="rId3"/>
            <a:stretch>
              <a:fillRect/>
            </a:stretch>
          </a:blipFill>
          <a:ln w="12700">
            <a:miter lim="400000"/>
          </a:ln>
        </p:spPr>
        <p:txBody>
          <a:bodyPr lIns="45719" rIns="45719"/>
          <a:lstStyle/>
          <a:p>
            <a:pPr/>
          </a:p>
        </p:txBody>
      </p:sp>
      <p:sp>
        <p:nvSpPr>
          <p:cNvPr id="187" name="Future Work"/>
          <p:cNvSpPr txBox="1"/>
          <p:nvPr/>
        </p:nvSpPr>
        <p:spPr>
          <a:xfrm>
            <a:off x="8709628" y="18969"/>
            <a:ext cx="6932396" cy="189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2400"/>
              </a:lnSpc>
              <a:defRPr sz="10666">
                <a:solidFill>
                  <a:srgbClr val="FFFFFF"/>
                </a:solidFill>
                <a:latin typeface="Times Roman"/>
                <a:ea typeface="Times Roman"/>
                <a:cs typeface="Times Roman"/>
                <a:sym typeface="Times Roman"/>
              </a:defRPr>
            </a:lvl1pPr>
          </a:lstStyle>
          <a:p>
            <a:pPr/>
            <a:r>
              <a:t>Future Work</a:t>
            </a:r>
            <a:endParaRPr sz="1200">
              <a:solidFill>
                <a:srgbClr val="000000"/>
              </a:solidFill>
            </a:endParaRPr>
          </a:p>
        </p:txBody>
      </p:sp>
      <p:sp>
        <p:nvSpPr>
          <p:cNvPr id="188" name="1. Multifactorial Analysis: Examine social policies, education, and economic conditions collectively impacting crime for a nuanced view.…"/>
          <p:cNvSpPr txBox="1"/>
          <p:nvPr/>
        </p:nvSpPr>
        <p:spPr>
          <a:xfrm>
            <a:off x="93356" y="1596930"/>
            <a:ext cx="17344019" cy="93747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57200">
              <a:lnSpc>
                <a:spcPts val="9900"/>
              </a:lnSpc>
              <a:defRPr sz="3000">
                <a:solidFill>
                  <a:srgbClr val="FFFFFF"/>
                </a:solidFill>
                <a:latin typeface="Arial"/>
                <a:ea typeface="Arial"/>
                <a:cs typeface="Arial"/>
                <a:sym typeface="Arial"/>
              </a:defRPr>
            </a:pPr>
            <a:r>
              <a:t>1. Multifactorial Analysis: Examine social policies, education, and economic conditions collectively impacting crime for a nuanced view.</a:t>
            </a:r>
            <a:endParaRPr>
              <a:solidFill>
                <a:srgbClr val="000000"/>
              </a:solidFill>
            </a:endParaRPr>
          </a:p>
          <a:p>
            <a:pPr algn="ctr" defTabSz="457200">
              <a:lnSpc>
                <a:spcPts val="9900"/>
              </a:lnSpc>
              <a:defRPr sz="3000">
                <a:latin typeface="Arial"/>
                <a:ea typeface="Arial"/>
                <a:cs typeface="Arial"/>
                <a:sym typeface="Arial"/>
              </a:defRPr>
            </a:pPr>
          </a:p>
          <a:p>
            <a:pPr algn="ctr" defTabSz="457200">
              <a:lnSpc>
                <a:spcPts val="9900"/>
              </a:lnSpc>
              <a:defRPr sz="3000">
                <a:solidFill>
                  <a:srgbClr val="FFFFFF"/>
                </a:solidFill>
                <a:latin typeface="Arial"/>
                <a:ea typeface="Arial"/>
                <a:cs typeface="Arial"/>
                <a:sym typeface="Arial"/>
              </a:defRPr>
            </a:pPr>
            <a:r>
              <a:t>2. Policy Evaluation: Assess diverse policies' influence on unemployment-crime dynamics for effective strategy development.</a:t>
            </a:r>
            <a:endParaRPr>
              <a:solidFill>
                <a:srgbClr val="000000"/>
              </a:solidFill>
            </a:endParaRPr>
          </a:p>
          <a:p>
            <a:pPr algn="ctr" defTabSz="457200">
              <a:lnSpc>
                <a:spcPts val="9900"/>
              </a:lnSpc>
              <a:defRPr sz="3000">
                <a:latin typeface="Arial"/>
                <a:ea typeface="Arial"/>
                <a:cs typeface="Arial"/>
                <a:sym typeface="Arial"/>
              </a:defRPr>
            </a:pPr>
          </a:p>
          <a:p>
            <a:pPr algn="ctr" defTabSz="457200">
              <a:lnSpc>
                <a:spcPts val="9900"/>
              </a:lnSpc>
              <a:defRPr sz="3000">
                <a:solidFill>
                  <a:srgbClr val="FFFFFF"/>
                </a:solidFill>
                <a:latin typeface="Arial"/>
                <a:ea typeface="Arial"/>
                <a:cs typeface="Arial"/>
                <a:sym typeface="Arial"/>
              </a:defRPr>
            </a:pPr>
            <a:r>
              <a:t>3. Machine Learning Insights: Use regression trees or neural networks for complex pattern revelation beyond traditional statistics.</a:t>
            </a:r>
            <a:endParaRPr>
              <a:solidFill>
                <a:srgbClr val="000000"/>
              </a:solidFill>
            </a:endParaRPr>
          </a:p>
          <a:p>
            <a:pPr algn="ctr" defTabSz="457200">
              <a:lnSpc>
                <a:spcPts val="9900"/>
              </a:lnSpc>
              <a:defRPr sz="3000">
                <a:latin typeface="Arial"/>
                <a:ea typeface="Arial"/>
                <a:cs typeface="Arial"/>
                <a:sym typeface="Arial"/>
              </a:defRPr>
            </a:pPr>
          </a:p>
          <a:p>
            <a:pPr algn="ctr" defTabSz="457200">
              <a:lnSpc>
                <a:spcPts val="9900"/>
              </a:lnSpc>
              <a:defRPr sz="3000">
                <a:solidFill>
                  <a:srgbClr val="FFFFFF"/>
                </a:solidFill>
                <a:latin typeface="Arial"/>
                <a:ea typeface="Arial"/>
                <a:cs typeface="Arial"/>
                <a:sym typeface="Arial"/>
              </a:defRPr>
            </a:pPr>
            <a:r>
              <a:rPr b="1"/>
              <a:t>4. Global Comparative Studies: </a:t>
            </a:r>
            <a:r>
              <a:t>Expand analysis beyond G7 and India for a broader cross-cultural perspective on unemployment and crime.</a:t>
            </a:r>
            <a:endParaRPr>
              <a:solidFill>
                <a:srgbClr val="000000"/>
              </a:solidFill>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90" name="Freeform 3"/>
          <p:cNvSpPr/>
          <p:nvPr/>
        </p:nvSpPr>
        <p:spPr>
          <a:xfrm>
            <a:off x="15664814" y="-2623185"/>
            <a:ext cx="5242480" cy="5246371"/>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10792" y="21600"/>
                </a:moveTo>
                <a:cubicBezTo>
                  <a:pt x="4850" y="21600"/>
                  <a:pt x="0" y="16750"/>
                  <a:pt x="0" y="10792"/>
                </a:cubicBezTo>
                <a:cubicBezTo>
                  <a:pt x="0" y="4850"/>
                  <a:pt x="4850" y="0"/>
                  <a:pt x="10792" y="0"/>
                </a:cubicBezTo>
                <a:cubicBezTo>
                  <a:pt x="16750" y="0"/>
                  <a:pt x="21584" y="4850"/>
                  <a:pt x="21584" y="10792"/>
                </a:cubicBezTo>
                <a:cubicBezTo>
                  <a:pt x="21600" y="16750"/>
                  <a:pt x="16750" y="21600"/>
                  <a:pt x="10792" y="21600"/>
                </a:cubicBezTo>
                <a:close/>
                <a:moveTo>
                  <a:pt x="10792" y="5942"/>
                </a:moveTo>
                <a:cubicBezTo>
                  <a:pt x="8126" y="5942"/>
                  <a:pt x="5942" y="8126"/>
                  <a:pt x="5942" y="10792"/>
                </a:cubicBezTo>
                <a:cubicBezTo>
                  <a:pt x="5942" y="13458"/>
                  <a:pt x="8126" y="15642"/>
                  <a:pt x="10792" y="15642"/>
                </a:cubicBezTo>
                <a:cubicBezTo>
                  <a:pt x="13458" y="15642"/>
                  <a:pt x="15642" y="13458"/>
                  <a:pt x="15642" y="10792"/>
                </a:cubicBezTo>
                <a:cubicBezTo>
                  <a:pt x="15642" y="8126"/>
                  <a:pt x="13474" y="5942"/>
                  <a:pt x="10792" y="5942"/>
                </a:cubicBezTo>
                <a:close/>
              </a:path>
            </a:pathLst>
          </a:custGeom>
          <a:solidFill>
            <a:srgbClr val="4A6418"/>
          </a:solidFill>
          <a:ln w="12700">
            <a:miter lim="400000"/>
          </a:ln>
        </p:spPr>
        <p:txBody>
          <a:bodyPr lIns="45719" rIns="45719"/>
          <a:lstStyle/>
          <a:p>
            <a:pPr/>
          </a:p>
        </p:txBody>
      </p:sp>
      <p:sp>
        <p:nvSpPr>
          <p:cNvPr id="191" name="Freeform 5"/>
          <p:cNvSpPr/>
          <p:nvPr/>
        </p:nvSpPr>
        <p:spPr>
          <a:xfrm>
            <a:off x="15128721" y="7568983"/>
            <a:ext cx="2128999" cy="2130579"/>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10792" y="21600"/>
                </a:moveTo>
                <a:cubicBezTo>
                  <a:pt x="4850" y="21600"/>
                  <a:pt x="0" y="16750"/>
                  <a:pt x="0" y="10792"/>
                </a:cubicBezTo>
                <a:cubicBezTo>
                  <a:pt x="0" y="4850"/>
                  <a:pt x="4850" y="0"/>
                  <a:pt x="10792" y="0"/>
                </a:cubicBezTo>
                <a:cubicBezTo>
                  <a:pt x="16750" y="0"/>
                  <a:pt x="21584" y="4850"/>
                  <a:pt x="21584" y="10792"/>
                </a:cubicBezTo>
                <a:cubicBezTo>
                  <a:pt x="21600" y="16750"/>
                  <a:pt x="16750" y="21600"/>
                  <a:pt x="10792" y="21600"/>
                </a:cubicBezTo>
                <a:close/>
                <a:moveTo>
                  <a:pt x="10792" y="5942"/>
                </a:moveTo>
                <a:cubicBezTo>
                  <a:pt x="8126" y="5942"/>
                  <a:pt x="5942" y="8126"/>
                  <a:pt x="5942" y="10792"/>
                </a:cubicBezTo>
                <a:cubicBezTo>
                  <a:pt x="5942" y="13458"/>
                  <a:pt x="8126" y="15642"/>
                  <a:pt x="10792" y="15642"/>
                </a:cubicBezTo>
                <a:cubicBezTo>
                  <a:pt x="13458" y="15642"/>
                  <a:pt x="15642" y="13458"/>
                  <a:pt x="15642" y="10792"/>
                </a:cubicBezTo>
                <a:cubicBezTo>
                  <a:pt x="15642" y="8126"/>
                  <a:pt x="13474" y="5942"/>
                  <a:pt x="10792" y="5942"/>
                </a:cubicBezTo>
                <a:close/>
              </a:path>
            </a:pathLst>
          </a:custGeom>
          <a:solidFill>
            <a:srgbClr val="4A6418"/>
          </a:solidFill>
          <a:ln w="12700">
            <a:miter lim="400000"/>
          </a:ln>
        </p:spPr>
        <p:txBody>
          <a:bodyPr lIns="45719" rIns="45719"/>
          <a:lstStyle/>
          <a:p>
            <a:pPr/>
          </a:p>
        </p:txBody>
      </p:sp>
      <p:sp>
        <p:nvSpPr>
          <p:cNvPr id="192" name="Freeform 7"/>
          <p:cNvSpPr/>
          <p:nvPr/>
        </p:nvSpPr>
        <p:spPr>
          <a:xfrm>
            <a:off x="417574" y="294940"/>
            <a:ext cx="2128999" cy="2130580"/>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10792" y="21600"/>
                </a:moveTo>
                <a:cubicBezTo>
                  <a:pt x="4850" y="21600"/>
                  <a:pt x="0" y="16750"/>
                  <a:pt x="0" y="10792"/>
                </a:cubicBezTo>
                <a:cubicBezTo>
                  <a:pt x="0" y="4850"/>
                  <a:pt x="4850" y="0"/>
                  <a:pt x="10792" y="0"/>
                </a:cubicBezTo>
                <a:cubicBezTo>
                  <a:pt x="16750" y="0"/>
                  <a:pt x="21584" y="4850"/>
                  <a:pt x="21584" y="10792"/>
                </a:cubicBezTo>
                <a:cubicBezTo>
                  <a:pt x="21600" y="16750"/>
                  <a:pt x="16750" y="21600"/>
                  <a:pt x="10792" y="21600"/>
                </a:cubicBezTo>
                <a:close/>
                <a:moveTo>
                  <a:pt x="10792" y="5942"/>
                </a:moveTo>
                <a:cubicBezTo>
                  <a:pt x="8126" y="5942"/>
                  <a:pt x="5942" y="8126"/>
                  <a:pt x="5942" y="10792"/>
                </a:cubicBezTo>
                <a:cubicBezTo>
                  <a:pt x="5942" y="13458"/>
                  <a:pt x="8126" y="15642"/>
                  <a:pt x="10792" y="15642"/>
                </a:cubicBezTo>
                <a:cubicBezTo>
                  <a:pt x="13458" y="15642"/>
                  <a:pt x="15642" y="13458"/>
                  <a:pt x="15642" y="10792"/>
                </a:cubicBezTo>
                <a:cubicBezTo>
                  <a:pt x="15642" y="8126"/>
                  <a:pt x="13474" y="5942"/>
                  <a:pt x="10792" y="5942"/>
                </a:cubicBezTo>
                <a:close/>
              </a:path>
            </a:pathLst>
          </a:custGeom>
          <a:solidFill>
            <a:srgbClr val="4A6418"/>
          </a:solidFill>
          <a:ln w="12700">
            <a:miter lim="400000"/>
          </a:ln>
        </p:spPr>
        <p:txBody>
          <a:bodyPr lIns="45719" rIns="45719"/>
          <a:lstStyle/>
          <a:p>
            <a:pPr/>
          </a:p>
        </p:txBody>
      </p:sp>
      <p:sp>
        <p:nvSpPr>
          <p:cNvPr id="193" name="Freeform 9"/>
          <p:cNvSpPr/>
          <p:nvPr/>
        </p:nvSpPr>
        <p:spPr>
          <a:xfrm>
            <a:off x="-2623186" y="7663815"/>
            <a:ext cx="5242481" cy="5246371"/>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10792" y="21600"/>
                </a:moveTo>
                <a:cubicBezTo>
                  <a:pt x="4850" y="21600"/>
                  <a:pt x="0" y="16750"/>
                  <a:pt x="0" y="10792"/>
                </a:cubicBezTo>
                <a:cubicBezTo>
                  <a:pt x="0" y="4850"/>
                  <a:pt x="4850" y="0"/>
                  <a:pt x="10792" y="0"/>
                </a:cubicBezTo>
                <a:cubicBezTo>
                  <a:pt x="16750" y="0"/>
                  <a:pt x="21584" y="4850"/>
                  <a:pt x="21584" y="10792"/>
                </a:cubicBezTo>
                <a:cubicBezTo>
                  <a:pt x="21600" y="16750"/>
                  <a:pt x="16750" y="21600"/>
                  <a:pt x="10792" y="21600"/>
                </a:cubicBezTo>
                <a:close/>
                <a:moveTo>
                  <a:pt x="10792" y="5942"/>
                </a:moveTo>
                <a:cubicBezTo>
                  <a:pt x="8126" y="5942"/>
                  <a:pt x="5942" y="8126"/>
                  <a:pt x="5942" y="10792"/>
                </a:cubicBezTo>
                <a:cubicBezTo>
                  <a:pt x="5942" y="13458"/>
                  <a:pt x="8126" y="15642"/>
                  <a:pt x="10792" y="15642"/>
                </a:cubicBezTo>
                <a:cubicBezTo>
                  <a:pt x="13458" y="15642"/>
                  <a:pt x="15642" y="13458"/>
                  <a:pt x="15642" y="10792"/>
                </a:cubicBezTo>
                <a:cubicBezTo>
                  <a:pt x="15642" y="8126"/>
                  <a:pt x="13474" y="5942"/>
                  <a:pt x="10792" y="5942"/>
                </a:cubicBezTo>
                <a:close/>
              </a:path>
            </a:pathLst>
          </a:custGeom>
          <a:solidFill>
            <a:srgbClr val="4A6418"/>
          </a:solidFill>
          <a:ln w="12700">
            <a:miter lim="400000"/>
          </a:ln>
        </p:spPr>
        <p:txBody>
          <a:bodyPr lIns="45719" rIns="45719"/>
          <a:lstStyle/>
          <a:p>
            <a:pPr/>
          </a:p>
        </p:txBody>
      </p:sp>
      <p:sp>
        <p:nvSpPr>
          <p:cNvPr id="194" name="Freeform 11"/>
          <p:cNvSpPr/>
          <p:nvPr/>
        </p:nvSpPr>
        <p:spPr>
          <a:xfrm>
            <a:off x="1028700" y="6331275"/>
            <a:ext cx="908326" cy="908327"/>
          </a:xfrm>
          <a:prstGeom prst="ellipse">
            <a:avLst/>
          </a:prstGeom>
          <a:solidFill>
            <a:srgbClr val="4A6418"/>
          </a:solidFill>
          <a:ln w="12700">
            <a:miter lim="400000"/>
          </a:ln>
        </p:spPr>
        <p:txBody>
          <a:bodyPr lIns="45719" rIns="45719"/>
          <a:lstStyle/>
          <a:p>
            <a:pPr/>
          </a:p>
        </p:txBody>
      </p:sp>
      <p:sp>
        <p:nvSpPr>
          <p:cNvPr id="195" name="Freeform 14"/>
          <p:cNvSpPr/>
          <p:nvPr/>
        </p:nvSpPr>
        <p:spPr>
          <a:xfrm>
            <a:off x="16350974" y="3047397"/>
            <a:ext cx="908326" cy="908327"/>
          </a:xfrm>
          <a:prstGeom prst="ellipse">
            <a:avLst/>
          </a:prstGeom>
          <a:solidFill>
            <a:srgbClr val="4A6418"/>
          </a:solidFill>
          <a:ln w="12700">
            <a:miter lim="400000"/>
          </a:ln>
        </p:spPr>
        <p:txBody>
          <a:bodyPr lIns="45719" rIns="45719"/>
          <a:lstStyle/>
          <a:p>
            <a:pPr/>
          </a:p>
        </p:txBody>
      </p:sp>
      <p:sp>
        <p:nvSpPr>
          <p:cNvPr id="196" name="Freeform 17"/>
          <p:cNvSpPr/>
          <p:nvPr/>
        </p:nvSpPr>
        <p:spPr>
          <a:xfrm>
            <a:off x="5615085" y="1579126"/>
            <a:ext cx="908327" cy="908327"/>
          </a:xfrm>
          <a:prstGeom prst="ellipse">
            <a:avLst/>
          </a:prstGeom>
          <a:solidFill>
            <a:srgbClr val="4A6418"/>
          </a:solidFill>
          <a:ln w="12700">
            <a:miter lim="400000"/>
          </a:ln>
        </p:spPr>
        <p:txBody>
          <a:bodyPr lIns="45719" rIns="45719"/>
          <a:lstStyle/>
          <a:p>
            <a:pPr/>
          </a:p>
        </p:txBody>
      </p:sp>
      <p:sp>
        <p:nvSpPr>
          <p:cNvPr id="197" name="Freeform 20"/>
          <p:cNvSpPr/>
          <p:nvPr/>
        </p:nvSpPr>
        <p:spPr>
          <a:xfrm>
            <a:off x="11764588" y="7799547"/>
            <a:ext cx="908327" cy="908327"/>
          </a:xfrm>
          <a:prstGeom prst="ellipse">
            <a:avLst/>
          </a:prstGeom>
          <a:solidFill>
            <a:srgbClr val="4A6418"/>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2" name="Freeform 4"/>
          <p:cNvSpPr/>
          <p:nvPr/>
        </p:nvSpPr>
        <p:spPr>
          <a:xfrm flipH="1">
            <a:off x="-680783" y="7019631"/>
            <a:ext cx="3843658" cy="3300742"/>
          </a:xfrm>
          <a:prstGeom prst="rect">
            <a:avLst/>
          </a:prstGeom>
          <a:blipFill>
            <a:blip r:embed="rId3"/>
            <a:stretch>
              <a:fillRect/>
            </a:stretch>
          </a:blipFill>
          <a:ln w="12700">
            <a:miter lim="400000"/>
          </a:ln>
        </p:spPr>
        <p:txBody>
          <a:bodyPr lIns="45719" rIns="45719"/>
          <a:lstStyle/>
          <a:p>
            <a:pPr/>
          </a:p>
        </p:txBody>
      </p:sp>
      <p:sp>
        <p:nvSpPr>
          <p:cNvPr id="103" name="Freeform 2"/>
          <p:cNvSpPr/>
          <p:nvPr/>
        </p:nvSpPr>
        <p:spPr>
          <a:xfrm>
            <a:off x="14058273" y="8360891"/>
            <a:ext cx="5277926" cy="4404669"/>
          </a:xfrm>
          <a:prstGeom prst="rect">
            <a:avLst/>
          </a:prstGeom>
          <a:blipFill>
            <a:blip r:embed="rId4"/>
            <a:stretch>
              <a:fillRect/>
            </a:stretch>
          </a:blipFill>
          <a:ln w="12700">
            <a:miter lim="400000"/>
          </a:ln>
        </p:spPr>
        <p:txBody>
          <a:bodyPr lIns="45719" rIns="45719"/>
          <a:lstStyle/>
          <a:p>
            <a:pPr/>
          </a:p>
        </p:txBody>
      </p:sp>
      <p:sp>
        <p:nvSpPr>
          <p:cNvPr id="104" name="Freeform 3"/>
          <p:cNvSpPr/>
          <p:nvPr/>
        </p:nvSpPr>
        <p:spPr>
          <a:xfrm>
            <a:off x="-1302277" y="-2383109"/>
            <a:ext cx="4661954" cy="4748286"/>
          </a:xfrm>
          <a:prstGeom prst="rect">
            <a:avLst/>
          </a:prstGeom>
          <a:blipFill>
            <a:blip r:embed="rId5"/>
            <a:stretch>
              <a:fillRect/>
            </a:stretch>
          </a:blipFill>
          <a:ln w="12700">
            <a:miter lim="400000"/>
          </a:ln>
        </p:spPr>
        <p:txBody>
          <a:bodyPr lIns="45719" rIns="45719"/>
          <a:lstStyle/>
          <a:p>
            <a:pPr/>
          </a:p>
        </p:txBody>
      </p:sp>
      <p:sp>
        <p:nvSpPr>
          <p:cNvPr id="105" name="Text"/>
          <p:cNvSpPr txBox="1"/>
          <p:nvPr/>
        </p:nvSpPr>
        <p:spPr>
          <a:xfrm>
            <a:off x="127325" y="1013459"/>
            <a:ext cx="18033350" cy="9956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0600"/>
              </a:lnSpc>
              <a:defRPr b="1" sz="4093">
                <a:solidFill>
                  <a:srgbClr val="4A6418"/>
                </a:solidFill>
                <a:latin typeface="Times Roman"/>
                <a:ea typeface="Times Roman"/>
                <a:cs typeface="Times Roman"/>
                <a:sym typeface="Times Roman"/>
              </a:defRPr>
            </a:pPr>
            <a:endParaRPr sz="1200">
              <a:solidFill>
                <a:srgbClr val="000000"/>
              </a:solidFill>
            </a:endParaRPr>
          </a:p>
        </p:txBody>
      </p:sp>
      <p:sp>
        <p:nvSpPr>
          <p:cNvPr id="106" name="1. Objective: Explore unemployment-crime correlations in G7 countries and India for informed policy-making.…"/>
          <p:cNvSpPr txBox="1"/>
          <p:nvPr/>
        </p:nvSpPr>
        <p:spPr>
          <a:xfrm>
            <a:off x="75177" y="2498961"/>
            <a:ext cx="18137645" cy="6372861"/>
          </a:xfrm>
          <a:prstGeom prst="rect">
            <a:avLst/>
          </a:prstGeom>
          <a:solidFill>
            <a:srgbClr val="F9B80C">
              <a:alpha val="74555"/>
            </a:srgbClr>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9300"/>
              </a:lnSpc>
              <a:defRPr b="1" sz="3000">
                <a:solidFill>
                  <a:srgbClr val="4A6418"/>
                </a:solidFill>
                <a:latin typeface="Times Roman"/>
                <a:ea typeface="Times Roman"/>
                <a:cs typeface="Times Roman"/>
                <a:sym typeface="Times Roman"/>
              </a:defRPr>
            </a:pPr>
            <a:r>
              <a:t>1. Objective: Explore unemployment-crime correlations in G7 countries and India for informed policy-making.</a:t>
            </a:r>
            <a:endParaRPr>
              <a:solidFill>
                <a:srgbClr val="000000"/>
              </a:solidFill>
            </a:endParaRPr>
          </a:p>
          <a:p>
            <a:pPr defTabSz="457200">
              <a:lnSpc>
                <a:spcPts val="9300"/>
              </a:lnSpc>
              <a:defRPr b="1" sz="3000">
                <a:latin typeface="Times Roman"/>
                <a:ea typeface="Times Roman"/>
                <a:cs typeface="Times Roman"/>
                <a:sym typeface="Times Roman"/>
              </a:defRPr>
            </a:pPr>
          </a:p>
          <a:p>
            <a:pPr defTabSz="457200">
              <a:lnSpc>
                <a:spcPts val="9300"/>
              </a:lnSpc>
              <a:defRPr b="1" sz="3000">
                <a:solidFill>
                  <a:srgbClr val="4A6418"/>
                </a:solidFill>
                <a:latin typeface="Times Roman"/>
                <a:ea typeface="Times Roman"/>
                <a:cs typeface="Times Roman"/>
                <a:sym typeface="Times Roman"/>
              </a:defRPr>
            </a:pPr>
            <a:r>
              <a:t>2. Global Focus: Study G7 and India for diverse economic, cultural, and governance insights beyond regions.</a:t>
            </a:r>
            <a:endParaRPr>
              <a:solidFill>
                <a:srgbClr val="000000"/>
              </a:solidFill>
            </a:endParaRPr>
          </a:p>
          <a:p>
            <a:pPr defTabSz="457200">
              <a:lnSpc>
                <a:spcPts val="9300"/>
              </a:lnSpc>
              <a:defRPr b="1" sz="3000">
                <a:latin typeface="Times Roman"/>
                <a:ea typeface="Times Roman"/>
                <a:cs typeface="Times Roman"/>
                <a:sym typeface="Times Roman"/>
              </a:defRPr>
            </a:pPr>
          </a:p>
          <a:p>
            <a:pPr defTabSz="457200">
              <a:lnSpc>
                <a:spcPts val="9300"/>
              </a:lnSpc>
              <a:defRPr b="1" sz="3000">
                <a:solidFill>
                  <a:srgbClr val="4A6418"/>
                </a:solidFill>
                <a:latin typeface="Times Roman"/>
                <a:ea typeface="Times Roman"/>
                <a:cs typeface="Times Roman"/>
                <a:sym typeface="Times Roman"/>
              </a:defRPr>
            </a:pPr>
            <a:r>
              <a:t>3. Statistical Analysis: Use data analysis to find patterns, guiding evidence-based policymaking for targeted interventions.</a:t>
            </a:r>
            <a:endParaRPr>
              <a:solidFill>
                <a:srgbClr val="000000"/>
              </a:solidFill>
            </a:endParaRPr>
          </a:p>
          <a:p>
            <a:pPr defTabSz="457200">
              <a:lnSpc>
                <a:spcPts val="9300"/>
              </a:lnSpc>
              <a:defRPr b="1" sz="3000">
                <a:latin typeface="Times Roman"/>
                <a:ea typeface="Times Roman"/>
                <a:cs typeface="Times Roman"/>
                <a:sym typeface="Times Roman"/>
              </a:defRPr>
            </a:pPr>
          </a:p>
          <a:p>
            <a:pPr defTabSz="457200">
              <a:lnSpc>
                <a:spcPts val="9300"/>
              </a:lnSpc>
              <a:defRPr b="1" sz="3000">
                <a:solidFill>
                  <a:srgbClr val="4A6418"/>
                </a:solidFill>
                <a:latin typeface="Times Roman"/>
                <a:ea typeface="Times Roman"/>
                <a:cs typeface="Times Roman"/>
                <a:sym typeface="Times Roman"/>
              </a:defRPr>
            </a:pPr>
            <a:r>
              <a:t>4. Temporal Perspective:Spanning 2000-2020, observe historical trends amidst evolving socio-economic conditions.</a:t>
            </a:r>
          </a:p>
        </p:txBody>
      </p:sp>
      <p:sp>
        <p:nvSpPr>
          <p:cNvPr id="107" name="Introduction &amp; Motivation"/>
          <p:cNvSpPr txBox="1"/>
          <p:nvPr/>
        </p:nvSpPr>
        <p:spPr>
          <a:xfrm>
            <a:off x="3911143" y="621029"/>
            <a:ext cx="13522984" cy="178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lnSpc>
                <a:spcPts val="20700"/>
              </a:lnSpc>
              <a:defRPr sz="9906">
                <a:solidFill>
                  <a:srgbClr val="FFFFFF"/>
                </a:solidFill>
                <a:latin typeface="Times Roman"/>
                <a:ea typeface="Times Roman"/>
                <a:cs typeface="Times Roman"/>
                <a:sym typeface="Times Roman"/>
              </a:defRPr>
            </a:lvl1pPr>
          </a:lstStyle>
          <a:p>
            <a:pPr/>
            <a:r>
              <a:t>Introduction &amp; Motivation</a:t>
            </a:r>
            <a:endParaRPr sz="1200">
              <a:solidFill>
                <a:srgbClr val="000000"/>
              </a:solidFill>
            </a:endParaRPr>
          </a:p>
        </p:txBody>
      </p:sp>
      <p:sp>
        <p:nvSpPr>
          <p:cNvPr id="108" name="Freeform 5"/>
          <p:cNvSpPr/>
          <p:nvPr/>
        </p:nvSpPr>
        <p:spPr>
          <a:xfrm>
            <a:off x="2246272" y="-130063"/>
            <a:ext cx="2000746" cy="1984091"/>
          </a:xfrm>
          <a:prstGeom prst="rect">
            <a:avLst/>
          </a:prstGeom>
          <a:blipFill>
            <a:blip r:embed="rId6"/>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A6418"/>
        </a:solidFill>
      </p:bgPr>
    </p:bg>
    <p:spTree>
      <p:nvGrpSpPr>
        <p:cNvPr id="1" name=""/>
        <p:cNvGrpSpPr/>
        <p:nvPr/>
      </p:nvGrpSpPr>
      <p:grpSpPr>
        <a:xfrm>
          <a:off x="0" y="0"/>
          <a:ext cx="0" cy="0"/>
          <a:chOff x="0" y="0"/>
          <a:chExt cx="0" cy="0"/>
        </a:xfrm>
      </p:grpSpPr>
      <p:sp>
        <p:nvSpPr>
          <p:cNvPr id="110" name="Freeform 2"/>
          <p:cNvSpPr/>
          <p:nvPr/>
        </p:nvSpPr>
        <p:spPr>
          <a:xfrm flipH="1">
            <a:off x="-243643" y="6038689"/>
            <a:ext cx="4947087" cy="4248311"/>
          </a:xfrm>
          <a:prstGeom prst="rect">
            <a:avLst/>
          </a:prstGeom>
          <a:blipFill>
            <a:blip r:embed="rId2"/>
            <a:stretch>
              <a:fillRect/>
            </a:stretch>
          </a:blipFill>
          <a:ln w="12700">
            <a:miter lim="400000"/>
          </a:ln>
        </p:spPr>
        <p:txBody>
          <a:bodyPr lIns="45719" rIns="45719"/>
          <a:lstStyle/>
          <a:p>
            <a:pPr/>
          </a:p>
        </p:txBody>
      </p:sp>
      <p:sp>
        <p:nvSpPr>
          <p:cNvPr id="111" name="Freeform 3"/>
          <p:cNvSpPr/>
          <p:nvPr/>
        </p:nvSpPr>
        <p:spPr>
          <a:xfrm flipV="1">
            <a:off x="14889596" y="0"/>
            <a:ext cx="3398404" cy="2918379"/>
          </a:xfrm>
          <a:prstGeom prst="rect">
            <a:avLst/>
          </a:prstGeom>
          <a:blipFill>
            <a:blip r:embed="rId2"/>
            <a:stretch>
              <a:fillRect/>
            </a:stretch>
          </a:blipFill>
          <a:ln w="12700">
            <a:miter lim="400000"/>
          </a:ln>
        </p:spPr>
        <p:txBody>
          <a:bodyPr lIns="45719" rIns="45719"/>
          <a:lstStyle/>
          <a:p>
            <a:pPr/>
          </a:p>
        </p:txBody>
      </p:sp>
      <p:sp>
        <p:nvSpPr>
          <p:cNvPr id="112" name="Freeform 4"/>
          <p:cNvSpPr/>
          <p:nvPr/>
        </p:nvSpPr>
        <p:spPr>
          <a:xfrm>
            <a:off x="1028699" y="-310771"/>
            <a:ext cx="1519955" cy="1769960"/>
          </a:xfrm>
          <a:prstGeom prst="rect">
            <a:avLst/>
          </a:prstGeom>
          <a:blipFill>
            <a:blip r:embed="rId3"/>
            <a:stretch>
              <a:fillRect/>
            </a:stretch>
          </a:blipFill>
          <a:ln w="12700">
            <a:miter lim="400000"/>
          </a:ln>
        </p:spPr>
        <p:txBody>
          <a:bodyPr lIns="45719" rIns="45719"/>
          <a:lstStyle/>
          <a:p>
            <a:pPr/>
          </a:p>
        </p:txBody>
      </p:sp>
      <p:sp>
        <p:nvSpPr>
          <p:cNvPr id="113" name="Freeform 5"/>
          <p:cNvSpPr/>
          <p:nvPr/>
        </p:nvSpPr>
        <p:spPr>
          <a:xfrm>
            <a:off x="15739346" y="8733624"/>
            <a:ext cx="1519954" cy="1769961"/>
          </a:xfrm>
          <a:prstGeom prst="rect">
            <a:avLst/>
          </a:prstGeom>
          <a:blipFill>
            <a:blip r:embed="rId3"/>
            <a:stretch>
              <a:fillRect/>
            </a:stretch>
          </a:blipFill>
          <a:ln w="12700">
            <a:miter lim="400000"/>
          </a:ln>
        </p:spPr>
        <p:txBody>
          <a:bodyPr lIns="45719" rIns="45719"/>
          <a:lstStyle/>
          <a:p>
            <a:pPr/>
          </a:p>
        </p:txBody>
      </p:sp>
      <p:sp>
        <p:nvSpPr>
          <p:cNvPr id="114" name="Freeform 6"/>
          <p:cNvSpPr/>
          <p:nvPr/>
        </p:nvSpPr>
        <p:spPr>
          <a:xfrm>
            <a:off x="5531427" y="1750262"/>
            <a:ext cx="1748795" cy="1722563"/>
          </a:xfrm>
          <a:prstGeom prst="rect">
            <a:avLst/>
          </a:prstGeom>
          <a:blipFill>
            <a:blip r:embed="rId4"/>
            <a:stretch>
              <a:fillRect/>
            </a:stretch>
          </a:blipFill>
          <a:ln w="12700">
            <a:miter lim="400000"/>
          </a:ln>
        </p:spPr>
        <p:txBody>
          <a:bodyPr lIns="45719" rIns="45719"/>
          <a:lstStyle/>
          <a:p>
            <a:pPr/>
          </a:p>
        </p:txBody>
      </p:sp>
      <p:sp>
        <p:nvSpPr>
          <p:cNvPr id="115" name="Freeform 7"/>
          <p:cNvSpPr/>
          <p:nvPr/>
        </p:nvSpPr>
        <p:spPr>
          <a:xfrm>
            <a:off x="14239707" y="4929998"/>
            <a:ext cx="1866673" cy="1792006"/>
          </a:xfrm>
          <a:prstGeom prst="rect">
            <a:avLst/>
          </a:prstGeom>
          <a:blipFill>
            <a:blip r:embed="rId5"/>
            <a:stretch>
              <a:fillRect/>
            </a:stretch>
          </a:blipFill>
          <a:ln w="12700">
            <a:miter lim="400000"/>
          </a:ln>
        </p:spPr>
        <p:txBody>
          <a:bodyPr lIns="45719" rIns="45719"/>
          <a:lstStyle/>
          <a:p>
            <a:pPr/>
          </a:p>
        </p:txBody>
      </p:sp>
      <p:sp>
        <p:nvSpPr>
          <p:cNvPr id="116" name="Unemployment Dataset"/>
          <p:cNvSpPr txBox="1"/>
          <p:nvPr/>
        </p:nvSpPr>
        <p:spPr>
          <a:xfrm>
            <a:off x="7468566" y="2535021"/>
            <a:ext cx="8480611" cy="1145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6933">
                <a:solidFill>
                  <a:srgbClr val="F9B80C"/>
                </a:solidFill>
                <a:latin typeface="Times Roman"/>
                <a:ea typeface="Times Roman"/>
                <a:cs typeface="Times Roman"/>
                <a:sym typeface="Times Roman"/>
              </a:defRPr>
            </a:pPr>
            <a:r>
              <a:t>Unemployment Dataset</a:t>
            </a:r>
            <a:r>
              <a:rPr sz="1200">
                <a:solidFill>
                  <a:srgbClr val="000000"/>
                </a:solidFill>
              </a:rPr>
              <a:t> </a:t>
            </a:r>
          </a:p>
        </p:txBody>
      </p:sp>
      <p:sp>
        <p:nvSpPr>
          <p:cNvPr id="117" name="Source: International Labour Organisation"/>
          <p:cNvSpPr txBox="1"/>
          <p:nvPr/>
        </p:nvSpPr>
        <p:spPr>
          <a:xfrm>
            <a:off x="5339386" y="3803312"/>
            <a:ext cx="9001279" cy="100393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lnSpc>
                <a:spcPts val="10700"/>
              </a:lnSpc>
              <a:defRPr sz="4133">
                <a:solidFill>
                  <a:srgbClr val="FFFFFF"/>
                </a:solidFill>
                <a:latin typeface="Times Roman"/>
                <a:ea typeface="Times Roman"/>
                <a:cs typeface="Times Roman"/>
                <a:sym typeface="Times Roman"/>
              </a:defRPr>
            </a:lvl1pPr>
          </a:lstStyle>
          <a:p>
            <a:pPr/>
            <a:r>
              <a:t>Source: International Labour Organisation</a:t>
            </a:r>
            <a:endParaRPr sz="1200">
              <a:solidFill>
                <a:srgbClr val="000000"/>
              </a:solidFill>
            </a:endParaRPr>
          </a:p>
        </p:txBody>
      </p:sp>
      <p:sp>
        <p:nvSpPr>
          <p:cNvPr id="118" name="Link to Unemployment data"/>
          <p:cNvSpPr txBox="1"/>
          <p:nvPr/>
        </p:nvSpPr>
        <p:spPr>
          <a:xfrm>
            <a:off x="7034741" y="4251735"/>
            <a:ext cx="6611736" cy="10750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lnSpc>
                <a:spcPts val="11700"/>
              </a:lnSpc>
              <a:defRPr sz="4533" u="sng">
                <a:solidFill>
                  <a:srgbClr val="0000FF"/>
                </a:solidFill>
                <a:uFill>
                  <a:solidFill>
                    <a:srgbClr val="0000FF"/>
                  </a:solidFill>
                </a:uFill>
                <a:latin typeface="Times Roman"/>
                <a:ea typeface="Times Roman"/>
                <a:cs typeface="Times Roman"/>
                <a:sym typeface="Times Roman"/>
                <a:hlinkClick r:id="rId6" invalidUrl="" action="" tgtFrame="" tooltip="" history="1" highlightClick="0" endSnd="0"/>
              </a:defRPr>
            </a:lvl1pPr>
          </a:lstStyle>
          <a:p>
            <a:pPr>
              <a:defRPr>
                <a:solidFill>
                  <a:srgbClr val="0000EE"/>
                </a:solidFill>
                <a:uFill>
                  <a:solidFill>
                    <a:srgbClr val="0000EE"/>
                  </a:solidFill>
                </a:uFill>
              </a:defRPr>
            </a:pPr>
            <a:r>
              <a:rPr>
                <a:solidFill>
                  <a:srgbClr val="0000FF"/>
                </a:solidFill>
                <a:uFill>
                  <a:solidFill>
                    <a:srgbClr val="0000FF"/>
                  </a:solidFill>
                </a:uFill>
                <a:hlinkClick r:id="rId6" invalidUrl="" action="" tgtFrame="" tooltip="" history="1" highlightClick="0" endSnd="0"/>
              </a:rPr>
              <a:t>Link to Unemployment data</a:t>
            </a:r>
            <a:endParaRPr sz="1200" u="none">
              <a:solidFill>
                <a:srgbClr val="000000"/>
              </a:solidFill>
            </a:endParaRPr>
          </a:p>
        </p:txBody>
      </p:sp>
      <p:sp>
        <p:nvSpPr>
          <p:cNvPr id="119" name="Crime Dataset"/>
          <p:cNvSpPr txBox="1"/>
          <p:nvPr/>
        </p:nvSpPr>
        <p:spPr>
          <a:xfrm>
            <a:off x="3656130" y="5244544"/>
            <a:ext cx="5203563" cy="1145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6933">
                <a:solidFill>
                  <a:srgbClr val="F9B80C"/>
                </a:solidFill>
                <a:latin typeface="Times Roman"/>
                <a:ea typeface="Times Roman"/>
                <a:cs typeface="Times Roman"/>
                <a:sym typeface="Times Roman"/>
              </a:defRPr>
            </a:pPr>
            <a:r>
              <a:t>Crime Dataset</a:t>
            </a:r>
            <a:r>
              <a:rPr sz="1200">
                <a:solidFill>
                  <a:srgbClr val="000000"/>
                </a:solidFill>
              </a:rPr>
              <a:t> </a:t>
            </a:r>
          </a:p>
        </p:txBody>
      </p:sp>
      <p:sp>
        <p:nvSpPr>
          <p:cNvPr id="120" name="Source: UN Office on Drugs and Crime's International"/>
          <p:cNvSpPr txBox="1"/>
          <p:nvPr/>
        </p:nvSpPr>
        <p:spPr>
          <a:xfrm>
            <a:off x="3950102" y="6574815"/>
            <a:ext cx="11312635" cy="98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lnSpc>
                <a:spcPts val="10400"/>
              </a:lnSpc>
              <a:defRPr sz="4000">
                <a:solidFill>
                  <a:srgbClr val="FFFFFF"/>
                </a:solidFill>
                <a:latin typeface="Times Roman"/>
                <a:ea typeface="Times Roman"/>
                <a:cs typeface="Times Roman"/>
                <a:sym typeface="Times Roman"/>
              </a:defRPr>
            </a:lvl1pPr>
          </a:lstStyle>
          <a:p>
            <a:pPr/>
            <a:r>
              <a:t>Source: UN Office on Drugs and Crime's International </a:t>
            </a:r>
            <a:endParaRPr sz="1200">
              <a:solidFill>
                <a:srgbClr val="000000"/>
              </a:solidFill>
            </a:endParaRPr>
          </a:p>
        </p:txBody>
      </p:sp>
      <p:sp>
        <p:nvSpPr>
          <p:cNvPr id="121" name="Homicide Statistics database"/>
          <p:cNvSpPr txBox="1"/>
          <p:nvPr/>
        </p:nvSpPr>
        <p:spPr>
          <a:xfrm>
            <a:off x="5726553" y="7135655"/>
            <a:ext cx="5944653" cy="98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lnSpc>
                <a:spcPts val="10400"/>
              </a:lnSpc>
              <a:defRPr sz="4000">
                <a:solidFill>
                  <a:srgbClr val="FFFFFF"/>
                </a:solidFill>
                <a:latin typeface="Times Roman"/>
                <a:ea typeface="Times Roman"/>
                <a:cs typeface="Times Roman"/>
                <a:sym typeface="Times Roman"/>
              </a:defRPr>
            </a:lvl1pPr>
          </a:lstStyle>
          <a:p>
            <a:pPr/>
            <a:r>
              <a:t>Homicide Statistics database</a:t>
            </a:r>
            <a:endParaRPr sz="1200">
              <a:solidFill>
                <a:srgbClr val="000000"/>
              </a:solidFill>
            </a:endParaRPr>
          </a:p>
        </p:txBody>
      </p:sp>
      <p:sp>
        <p:nvSpPr>
          <p:cNvPr id="122" name="Link to crime data"/>
          <p:cNvSpPr txBox="1"/>
          <p:nvPr/>
        </p:nvSpPr>
        <p:spPr>
          <a:xfrm>
            <a:off x="5705561" y="7739987"/>
            <a:ext cx="4340586" cy="10750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lnSpc>
                <a:spcPts val="11700"/>
              </a:lnSpc>
              <a:defRPr sz="4533" u="sng">
                <a:solidFill>
                  <a:srgbClr val="0000FF"/>
                </a:solidFill>
                <a:uFill>
                  <a:solidFill>
                    <a:srgbClr val="0000FF"/>
                  </a:solidFill>
                </a:uFill>
                <a:latin typeface="Times Roman"/>
                <a:ea typeface="Times Roman"/>
                <a:cs typeface="Times Roman"/>
                <a:sym typeface="Times Roman"/>
                <a:hlinkClick r:id="rId6" invalidUrl="" action="" tgtFrame="" tooltip="" history="1" highlightClick="0" endSnd="0"/>
              </a:defRPr>
            </a:lvl1pPr>
          </a:lstStyle>
          <a:p>
            <a:pPr>
              <a:defRPr>
                <a:solidFill>
                  <a:srgbClr val="0000EE"/>
                </a:solidFill>
                <a:uFill>
                  <a:solidFill>
                    <a:srgbClr val="0000EE"/>
                  </a:solidFill>
                </a:uFill>
              </a:defRPr>
            </a:pPr>
            <a:r>
              <a:rPr>
                <a:solidFill>
                  <a:srgbClr val="0000FF"/>
                </a:solidFill>
                <a:uFill>
                  <a:solidFill>
                    <a:srgbClr val="0000FF"/>
                  </a:solidFill>
                </a:uFill>
                <a:hlinkClick r:id="rId6" invalidUrl="" action="" tgtFrame="" tooltip="" history="1" highlightClick="0" endSnd="0"/>
              </a:rPr>
              <a:t>Link to crime data</a:t>
            </a:r>
            <a:endParaRPr sz="1200" u="none">
              <a:solidFill>
                <a:srgbClr val="000000"/>
              </a:solidFill>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4" name="Freeform 3"/>
          <p:cNvSpPr/>
          <p:nvPr/>
        </p:nvSpPr>
        <p:spPr>
          <a:xfrm>
            <a:off x="6497251" y="2819562"/>
            <a:ext cx="5293498" cy="61535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 y="0"/>
                </a:moveTo>
                <a:lnTo>
                  <a:pt x="21419" y="0"/>
                </a:lnTo>
                <a:cubicBezTo>
                  <a:pt x="21519" y="0"/>
                  <a:pt x="21600" y="70"/>
                  <a:pt x="21600" y="156"/>
                </a:cubicBezTo>
                <a:lnTo>
                  <a:pt x="21600" y="21444"/>
                </a:lnTo>
                <a:cubicBezTo>
                  <a:pt x="21600" y="21530"/>
                  <a:pt x="21519" y="21600"/>
                  <a:pt x="21419" y="21600"/>
                </a:cubicBezTo>
                <a:lnTo>
                  <a:pt x="181" y="21600"/>
                </a:lnTo>
                <a:cubicBezTo>
                  <a:pt x="81" y="21600"/>
                  <a:pt x="0" y="21530"/>
                  <a:pt x="0" y="21444"/>
                </a:cubicBezTo>
                <a:lnTo>
                  <a:pt x="0" y="156"/>
                </a:lnTo>
                <a:cubicBezTo>
                  <a:pt x="0" y="70"/>
                  <a:pt x="81" y="0"/>
                  <a:pt x="181" y="0"/>
                </a:cubicBezTo>
                <a:close/>
              </a:path>
            </a:pathLst>
          </a:custGeom>
          <a:solidFill>
            <a:srgbClr val="4A6418"/>
          </a:solidFill>
          <a:ln w="12700">
            <a:miter lim="400000"/>
          </a:ln>
        </p:spPr>
        <p:txBody>
          <a:bodyPr lIns="45719" rIns="45719"/>
          <a:lstStyle/>
          <a:p>
            <a:pPr/>
          </a:p>
        </p:txBody>
      </p:sp>
      <p:sp>
        <p:nvSpPr>
          <p:cNvPr id="125" name="Freeform 7"/>
          <p:cNvSpPr/>
          <p:nvPr/>
        </p:nvSpPr>
        <p:spPr>
          <a:xfrm>
            <a:off x="1028700" y="2792703"/>
            <a:ext cx="5293498" cy="6180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 y="0"/>
                </a:moveTo>
                <a:lnTo>
                  <a:pt x="21419" y="0"/>
                </a:lnTo>
                <a:cubicBezTo>
                  <a:pt x="21519" y="0"/>
                  <a:pt x="21600" y="70"/>
                  <a:pt x="21600" y="155"/>
                </a:cubicBezTo>
                <a:lnTo>
                  <a:pt x="21600" y="21445"/>
                </a:lnTo>
                <a:cubicBezTo>
                  <a:pt x="21600" y="21530"/>
                  <a:pt x="21519" y="21600"/>
                  <a:pt x="21419" y="21600"/>
                </a:cubicBezTo>
                <a:lnTo>
                  <a:pt x="181" y="21600"/>
                </a:lnTo>
                <a:cubicBezTo>
                  <a:pt x="81" y="21600"/>
                  <a:pt x="0" y="21530"/>
                  <a:pt x="0" y="21445"/>
                </a:cubicBezTo>
                <a:lnTo>
                  <a:pt x="0" y="155"/>
                </a:lnTo>
                <a:cubicBezTo>
                  <a:pt x="0" y="70"/>
                  <a:pt x="81" y="0"/>
                  <a:pt x="181" y="0"/>
                </a:cubicBezTo>
                <a:close/>
              </a:path>
            </a:pathLst>
          </a:custGeom>
          <a:solidFill>
            <a:srgbClr val="4A6418"/>
          </a:solidFill>
          <a:ln w="12700">
            <a:miter lim="400000"/>
          </a:ln>
        </p:spPr>
        <p:txBody>
          <a:bodyPr lIns="45719" rIns="45719"/>
          <a:lstStyle/>
          <a:p>
            <a:pPr/>
          </a:p>
        </p:txBody>
      </p:sp>
      <p:sp>
        <p:nvSpPr>
          <p:cNvPr id="126" name="Freeform 10"/>
          <p:cNvSpPr/>
          <p:nvPr/>
        </p:nvSpPr>
        <p:spPr>
          <a:xfrm>
            <a:off x="11965802" y="2873280"/>
            <a:ext cx="5293498" cy="60998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 y="0"/>
                </a:moveTo>
                <a:lnTo>
                  <a:pt x="21419" y="0"/>
                </a:lnTo>
                <a:cubicBezTo>
                  <a:pt x="21519" y="0"/>
                  <a:pt x="21600" y="70"/>
                  <a:pt x="21600" y="157"/>
                </a:cubicBezTo>
                <a:lnTo>
                  <a:pt x="21600" y="21443"/>
                </a:lnTo>
                <a:cubicBezTo>
                  <a:pt x="21600" y="21530"/>
                  <a:pt x="21519" y="21600"/>
                  <a:pt x="21419" y="21600"/>
                </a:cubicBezTo>
                <a:lnTo>
                  <a:pt x="181" y="21600"/>
                </a:lnTo>
                <a:cubicBezTo>
                  <a:pt x="81" y="21600"/>
                  <a:pt x="0" y="21530"/>
                  <a:pt x="0" y="21443"/>
                </a:cubicBezTo>
                <a:lnTo>
                  <a:pt x="0" y="157"/>
                </a:lnTo>
                <a:cubicBezTo>
                  <a:pt x="0" y="70"/>
                  <a:pt x="81" y="0"/>
                  <a:pt x="181" y="0"/>
                </a:cubicBezTo>
                <a:close/>
              </a:path>
            </a:pathLst>
          </a:custGeom>
          <a:solidFill>
            <a:srgbClr val="4A6418"/>
          </a:solidFill>
          <a:ln w="12700">
            <a:miter lim="400000"/>
          </a:ln>
        </p:spPr>
        <p:txBody>
          <a:bodyPr lIns="45719" rIns="45719"/>
          <a:lstStyle/>
          <a:p>
            <a:pPr/>
          </a:p>
        </p:txBody>
      </p:sp>
      <p:sp>
        <p:nvSpPr>
          <p:cNvPr id="127" name="TextBox 15"/>
          <p:cNvSpPr txBox="1"/>
          <p:nvPr/>
        </p:nvSpPr>
        <p:spPr>
          <a:xfrm>
            <a:off x="1163086" y="3858633"/>
            <a:ext cx="5024725" cy="3469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800"/>
              </a:lnSpc>
              <a:defRPr b="1" sz="2700">
                <a:solidFill>
                  <a:srgbClr val="FFFFFF"/>
                </a:solidFill>
                <a:latin typeface="Arial"/>
                <a:ea typeface="Arial"/>
                <a:cs typeface="Arial"/>
                <a:sym typeface="Arial"/>
              </a:defRPr>
            </a:pPr>
            <a:r>
              <a:t>Correlation Inquiry: </a:t>
            </a:r>
            <a:r>
              <a:rPr b="0"/>
              <a:t>What is the statistical correlation between unemployment rates and crime rates in the selected global entities over the past two decades?</a:t>
            </a:r>
            <a:endParaRPr b="0"/>
          </a:p>
          <a:p>
            <a:pPr>
              <a:lnSpc>
                <a:spcPts val="2300"/>
              </a:lnSpc>
            </a:pPr>
            <a:endParaRPr>
              <a:latin typeface="Arial"/>
              <a:ea typeface="Arial"/>
              <a:cs typeface="Arial"/>
              <a:sym typeface="Arial"/>
            </a:endParaRPr>
          </a:p>
        </p:txBody>
      </p:sp>
      <p:sp>
        <p:nvSpPr>
          <p:cNvPr id="128" name="TextBox 16"/>
          <p:cNvSpPr txBox="1"/>
          <p:nvPr/>
        </p:nvSpPr>
        <p:spPr>
          <a:xfrm>
            <a:off x="6559753" y="3858633"/>
            <a:ext cx="5168496" cy="47779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800"/>
              </a:lnSpc>
              <a:defRPr b="1" sz="2700">
                <a:solidFill>
                  <a:srgbClr val="FFFFFF"/>
                </a:solidFill>
                <a:latin typeface="Arial"/>
                <a:ea typeface="Arial"/>
                <a:cs typeface="Arial"/>
                <a:sym typeface="Arial"/>
              </a:defRPr>
            </a:pPr>
            <a:r>
              <a:t>Comparative Analysis: </a:t>
            </a:r>
            <a:r>
              <a:rPr b="0"/>
              <a:t>How do patterns and trends in the relationship between unemployment and crime differ among G7 countries, the European Union, and India, considering their diverse economic structures and cultural contexts?</a:t>
            </a:r>
            <a:endParaRPr b="0"/>
          </a:p>
        </p:txBody>
      </p:sp>
      <p:sp>
        <p:nvSpPr>
          <p:cNvPr id="129" name="TextBox 17"/>
          <p:cNvSpPr txBox="1"/>
          <p:nvPr/>
        </p:nvSpPr>
        <p:spPr>
          <a:xfrm>
            <a:off x="11962199" y="3858633"/>
            <a:ext cx="5115607" cy="52605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800"/>
              </a:lnSpc>
              <a:defRPr b="1" sz="2700">
                <a:solidFill>
                  <a:srgbClr val="FFFFFF"/>
                </a:solidFill>
                <a:latin typeface="Arial"/>
                <a:ea typeface="Arial"/>
                <a:cs typeface="Arial"/>
                <a:sym typeface="Arial"/>
              </a:defRPr>
            </a:pPr>
            <a:r>
              <a:t>Policy Implications: </a:t>
            </a:r>
            <a:r>
              <a:rPr b="0"/>
              <a:t>What evidence-based policy recommendations can be drawn from the analysis to address the interconnected dynamics of unemployment and crime, taking into account the evolving socio-economic conditions influenced by technological advancements and globalization?</a:t>
            </a:r>
            <a:endParaRPr b="0"/>
          </a:p>
        </p:txBody>
      </p:sp>
      <p:sp>
        <p:nvSpPr>
          <p:cNvPr id="130" name="Freeform 18"/>
          <p:cNvSpPr/>
          <p:nvPr/>
        </p:nvSpPr>
        <p:spPr>
          <a:xfrm>
            <a:off x="15251929" y="8138951"/>
            <a:ext cx="5277926" cy="4404670"/>
          </a:xfrm>
          <a:prstGeom prst="rect">
            <a:avLst/>
          </a:prstGeom>
          <a:blipFill>
            <a:blip r:embed="rId3"/>
            <a:stretch>
              <a:fillRect/>
            </a:stretch>
          </a:blipFill>
          <a:ln w="12700">
            <a:miter lim="400000"/>
          </a:ln>
        </p:spPr>
        <p:txBody>
          <a:bodyPr lIns="45719" rIns="45719"/>
          <a:lstStyle/>
          <a:p>
            <a:pPr/>
          </a:p>
        </p:txBody>
      </p:sp>
      <p:sp>
        <p:nvSpPr>
          <p:cNvPr id="131" name="Freeform 19"/>
          <p:cNvSpPr/>
          <p:nvPr/>
        </p:nvSpPr>
        <p:spPr>
          <a:xfrm>
            <a:off x="-1925433" y="-2600250"/>
            <a:ext cx="4661954" cy="4748286"/>
          </a:xfrm>
          <a:prstGeom prst="rect">
            <a:avLst/>
          </a:prstGeom>
          <a:blipFill>
            <a:blip r:embed="rId4"/>
            <a:stretch>
              <a:fillRect/>
            </a:stretch>
          </a:blipFill>
          <a:ln w="12700">
            <a:miter lim="400000"/>
          </a:ln>
        </p:spPr>
        <p:txBody>
          <a:bodyPr lIns="45719" rIns="45719"/>
          <a:lstStyle/>
          <a:p>
            <a:pPr/>
          </a:p>
        </p:txBody>
      </p:sp>
      <p:sp>
        <p:nvSpPr>
          <p:cNvPr id="132" name="Questions"/>
          <p:cNvSpPr txBox="1"/>
          <p:nvPr/>
        </p:nvSpPr>
        <p:spPr>
          <a:xfrm>
            <a:off x="1920642" y="54952"/>
            <a:ext cx="6904585" cy="2301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lnSpc>
                <a:spcPts val="28100"/>
              </a:lnSpc>
              <a:defRPr sz="13386">
                <a:solidFill>
                  <a:srgbClr val="00694C"/>
                </a:solidFill>
                <a:latin typeface="Times Roman"/>
                <a:ea typeface="Times Roman"/>
                <a:cs typeface="Times Roman"/>
                <a:sym typeface="Times Roman"/>
              </a:defRPr>
            </a:lvl1pPr>
          </a:lstStyle>
          <a:p>
            <a:pPr/>
            <a:r>
              <a:t>Questions</a:t>
            </a:r>
            <a:endParaRPr sz="1200">
              <a:solidFill>
                <a:srgbClr val="000000"/>
              </a:solidFil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A6418"/>
        </a:solidFill>
      </p:bgPr>
    </p:bg>
    <p:spTree>
      <p:nvGrpSpPr>
        <p:cNvPr id="1" name=""/>
        <p:cNvGrpSpPr/>
        <p:nvPr/>
      </p:nvGrpSpPr>
      <p:grpSpPr>
        <a:xfrm>
          <a:off x="0" y="0"/>
          <a:ext cx="0" cy="0"/>
          <a:chOff x="0" y="0"/>
          <a:chExt cx="0" cy="0"/>
        </a:xfrm>
      </p:grpSpPr>
      <p:pic>
        <p:nvPicPr>
          <p:cNvPr id="134" name="Picture 3" descr="Picture 3"/>
          <p:cNvPicPr>
            <a:picLocks noChangeAspect="1"/>
          </p:cNvPicPr>
          <p:nvPr/>
        </p:nvPicPr>
        <p:blipFill>
          <a:blip r:embed="rId2">
            <a:alphaModFix amt="28000"/>
            <a:extLst/>
          </a:blip>
          <a:stretch>
            <a:fillRect/>
          </a:stretch>
        </p:blipFill>
        <p:spPr>
          <a:xfrm>
            <a:off x="4540032" y="1332230"/>
            <a:ext cx="8558995" cy="8358914"/>
          </a:xfrm>
          <a:prstGeom prst="rect">
            <a:avLst/>
          </a:prstGeom>
          <a:ln w="12700">
            <a:miter lim="400000"/>
          </a:ln>
        </p:spPr>
      </p:pic>
      <p:sp>
        <p:nvSpPr>
          <p:cNvPr id="135" name="Methodology used in Analysis"/>
          <p:cNvSpPr txBox="1"/>
          <p:nvPr/>
        </p:nvSpPr>
        <p:spPr>
          <a:xfrm>
            <a:off x="261991" y="415419"/>
            <a:ext cx="14328575" cy="1475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9000">
                <a:solidFill>
                  <a:srgbClr val="FFFFFF"/>
                </a:solidFill>
                <a:latin typeface="Times Roman"/>
                <a:ea typeface="Times Roman"/>
                <a:cs typeface="Times Roman"/>
                <a:sym typeface="Times Roman"/>
              </a:defRPr>
            </a:pPr>
            <a:r>
              <a:t>Methodology used in Analysis</a:t>
            </a:r>
            <a:r>
              <a:rPr>
                <a:solidFill>
                  <a:srgbClr val="000000"/>
                </a:solidFill>
              </a:rPr>
              <a:t> </a:t>
            </a:r>
          </a:p>
        </p:txBody>
      </p:sp>
      <p:sp>
        <p:nvSpPr>
          <p:cNvPr id="136" name="• 1. About Dataset :…"/>
          <p:cNvSpPr txBox="1"/>
          <p:nvPr/>
        </p:nvSpPr>
        <p:spPr>
          <a:xfrm>
            <a:off x="367094" y="1968963"/>
            <a:ext cx="15944712" cy="102946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9800"/>
              </a:lnSpc>
              <a:defRPr sz="2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 1. About Dataset :</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    Unemployment Data: </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t>    Having country names with unemployment rate from 1960 to 2021</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t>            Data type : zipped CSV </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     Crime Data:</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t>    Having country names with crime rates from 1960 to 2022</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t>            Data type : zipped CSV</a:t>
            </a:r>
          </a:p>
          <a:p>
            <a:pPr defTabSz="457200">
              <a:lnSpc>
                <a:spcPts val="9800"/>
              </a:lnSpc>
              <a:defRPr sz="2500">
                <a:solidFill>
                  <a:srgbClr val="FFFFFF"/>
                </a:solidFill>
                <a:latin typeface="Times Roman"/>
                <a:ea typeface="Times Roman"/>
                <a:cs typeface="Times Roman"/>
                <a:sym typeface="Times Roman"/>
              </a:defRPr>
            </a:pPr>
            <a:r>
              <a:t>2. Making ETL Pipeline :</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install  dependencies  </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extraction.py : Responsible for extracting data from the original sources. </a:t>
            </a:r>
            <a:endParaRPr>
              <a:solidFill>
                <a:srgbClr val="000000"/>
              </a:solidFill>
            </a:endParaRPr>
          </a:p>
          <a:p>
            <a:pPr defTabSz="457200">
              <a:lnSpc>
                <a:spcPts val="8600"/>
              </a:lnSpc>
              <a:defRPr sz="2500">
                <a:solidFill>
                  <a:srgbClr val="FFFFFF"/>
                </a:solidFill>
                <a:latin typeface="Times Roman"/>
                <a:ea typeface="Times Roman"/>
                <a:cs typeface="Times Roman"/>
                <a:sym typeface="Times Roman"/>
              </a:defRPr>
            </a:pPr>
            <a:r>
              <a:rPr>
                <a:solidFill>
                  <a:srgbClr val="000000"/>
                </a:solidFill>
                <a:latin typeface="Arial"/>
                <a:ea typeface="Arial"/>
                <a:cs typeface="Arial"/>
                <a:sym typeface="Arial"/>
              </a:rPr>
              <a:t>•</a:t>
            </a:r>
            <a:r>
              <a:t>transform.py : Responsible for removing null and empty values and  transformed into a consistent format.</a:t>
            </a:r>
            <a:endParaRPr>
              <a:solidFill>
                <a:srgbClr val="000000"/>
              </a:solidFill>
            </a:endParaRPr>
          </a:p>
          <a:p>
            <a:pPr defTabSz="457200">
              <a:lnSpc>
                <a:spcPts val="8600"/>
              </a:lnSpc>
              <a:defRPr sz="2500">
                <a:latin typeface="Times Roman"/>
                <a:ea typeface="Times Roman"/>
                <a:cs typeface="Times Roman"/>
                <a:sym typeface="Times Roman"/>
              </a:defRPr>
            </a:pPr>
          </a:p>
          <a:p>
            <a:pPr defTabSz="457200">
              <a:lnSpc>
                <a:spcPts val="9800"/>
              </a:lnSpc>
              <a:defRPr sz="25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8" name="Freeform 3"/>
          <p:cNvSpPr/>
          <p:nvPr/>
        </p:nvSpPr>
        <p:spPr>
          <a:xfrm>
            <a:off x="6017734" y="2484446"/>
            <a:ext cx="7604807" cy="7211497"/>
          </a:xfrm>
          <a:prstGeom prst="rect">
            <a:avLst/>
          </a:prstGeom>
          <a:blipFill>
            <a:blip r:embed="rId3">
              <a:alphaModFix amt="30011"/>
            </a:blip>
            <a:stretch>
              <a:fillRect/>
            </a:stretch>
          </a:blipFill>
          <a:ln w="12700">
            <a:miter lim="400000"/>
          </a:ln>
        </p:spPr>
        <p:txBody>
          <a:bodyPr lIns="45719" rIns="45719"/>
          <a:lstStyle/>
          <a:p>
            <a:pPr/>
          </a:p>
        </p:txBody>
      </p:sp>
      <p:sp>
        <p:nvSpPr>
          <p:cNvPr id="139" name="Methodology used in the analysis"/>
          <p:cNvSpPr txBox="1"/>
          <p:nvPr/>
        </p:nvSpPr>
        <p:spPr>
          <a:xfrm>
            <a:off x="199440" y="142925"/>
            <a:ext cx="15469342" cy="286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0800"/>
              </a:lnSpc>
              <a:defRPr sz="9000">
                <a:solidFill>
                  <a:srgbClr val="FFFFFF"/>
                </a:solidFill>
                <a:latin typeface="Times Roman"/>
                <a:ea typeface="Times Roman"/>
                <a:cs typeface="Times Roman"/>
                <a:sym typeface="Times Roman"/>
              </a:defRPr>
            </a:lvl1pPr>
          </a:lstStyle>
          <a:p>
            <a:pPr/>
            <a:r>
              <a:t>Methodology used in the analysis</a:t>
            </a:r>
            <a:endParaRPr>
              <a:solidFill>
                <a:srgbClr val="000000"/>
              </a:solidFill>
            </a:endParaRPr>
          </a:p>
        </p:txBody>
      </p:sp>
      <p:sp>
        <p:nvSpPr>
          <p:cNvPr id="140" name="•load.py: This code takes charge of storing the processed data in a CSV file.…"/>
          <p:cNvSpPr txBox="1"/>
          <p:nvPr/>
        </p:nvSpPr>
        <p:spPr>
          <a:xfrm>
            <a:off x="167240" y="1417229"/>
            <a:ext cx="17117521" cy="932284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10400"/>
              </a:lnSpc>
              <a:defRPr sz="4026">
                <a:solidFill>
                  <a:srgbClr val="FFFFFF"/>
                </a:solidFill>
                <a:latin typeface="Arial"/>
                <a:ea typeface="Arial"/>
                <a:cs typeface="Arial"/>
                <a:sym typeface="Arial"/>
              </a:defRPr>
            </a:pPr>
            <a:r>
              <a:rPr>
                <a:solidFill>
                  <a:srgbClr val="000000"/>
                </a:solidFill>
              </a:rPr>
              <a:t>•</a:t>
            </a:r>
            <a:r>
              <a:rPr sz="2500"/>
              <a:t>load.py: This code takes charge of storing the processed data in a CSV file.</a:t>
            </a:r>
            <a:endParaRPr sz="2500">
              <a:solidFill>
                <a:srgbClr val="000000"/>
              </a:solidFill>
            </a:endParaRPr>
          </a:p>
          <a:p>
            <a:pPr defTabSz="457200">
              <a:lnSpc>
                <a:spcPts val="8600"/>
              </a:lnSpc>
              <a:defRPr sz="2500">
                <a:solidFill>
                  <a:srgbClr val="FFFFFF"/>
                </a:solidFill>
                <a:latin typeface="Arial"/>
                <a:ea typeface="Arial"/>
                <a:cs typeface="Arial"/>
                <a:sym typeface="Arial"/>
              </a:defRPr>
            </a:pPr>
            <a:r>
              <a:rPr>
                <a:solidFill>
                  <a:srgbClr val="000000"/>
                </a:solidFill>
              </a:rPr>
              <a:t>•</a:t>
            </a:r>
            <a:r>
              <a:t>pipeline.py: This module brings together the extract, transform, and load components into a cohesive automated pipeline</a:t>
            </a:r>
            <a:endParaRPr>
              <a:solidFill>
                <a:srgbClr val="000000"/>
              </a:solidFill>
            </a:endParaRPr>
          </a:p>
          <a:p>
            <a:pPr defTabSz="457200">
              <a:lnSpc>
                <a:spcPts val="8600"/>
              </a:lnSpc>
              <a:defRPr sz="2500">
                <a:latin typeface="Arial"/>
                <a:ea typeface="Arial"/>
                <a:cs typeface="Arial"/>
                <a:sym typeface="Arial"/>
              </a:defRPr>
            </a:pPr>
          </a:p>
          <a:p>
            <a:pPr defTabSz="457200">
              <a:lnSpc>
                <a:spcPts val="10100"/>
              </a:lnSpc>
              <a:defRPr sz="2500">
                <a:solidFill>
                  <a:srgbClr val="FFFFFF"/>
                </a:solidFill>
                <a:latin typeface="Arial"/>
                <a:ea typeface="Arial"/>
                <a:cs typeface="Arial"/>
                <a:sym typeface="Arial"/>
              </a:defRPr>
            </a:pPr>
            <a:r>
              <a:t>3. Data visualisation &amp; Analysis:</a:t>
            </a:r>
            <a:endParaRPr>
              <a:solidFill>
                <a:srgbClr val="000000"/>
              </a:solidFill>
            </a:endParaRPr>
          </a:p>
          <a:p>
            <a:pPr defTabSz="457200">
              <a:lnSpc>
                <a:spcPts val="9000"/>
              </a:lnSpc>
              <a:defRPr sz="2500">
                <a:solidFill>
                  <a:srgbClr val="FFFFFF"/>
                </a:solidFill>
                <a:latin typeface="Arial"/>
                <a:ea typeface="Arial"/>
                <a:cs typeface="Arial"/>
                <a:sym typeface="Arial"/>
              </a:defRPr>
            </a:pPr>
            <a:r>
              <a:rPr>
                <a:solidFill>
                  <a:srgbClr val="000000"/>
                </a:solidFill>
              </a:rPr>
              <a:t>•</a:t>
            </a:r>
            <a:r>
              <a:t>Import libraries</a:t>
            </a:r>
            <a:endParaRPr>
              <a:solidFill>
                <a:srgbClr val="000000"/>
              </a:solidFill>
            </a:endParaRPr>
          </a:p>
          <a:p>
            <a:pPr defTabSz="457200">
              <a:lnSpc>
                <a:spcPts val="9000"/>
              </a:lnSpc>
              <a:defRPr sz="2500">
                <a:solidFill>
                  <a:srgbClr val="FFFFFF"/>
                </a:solidFill>
                <a:latin typeface="Arial"/>
                <a:ea typeface="Arial"/>
                <a:cs typeface="Arial"/>
                <a:sym typeface="Arial"/>
              </a:defRPr>
            </a:pPr>
            <a:r>
              <a:rPr>
                <a:solidFill>
                  <a:srgbClr val="000000"/>
                </a:solidFill>
              </a:rPr>
              <a:t>•</a:t>
            </a:r>
            <a:r>
              <a:t>Visualise graphs made and analyse results</a:t>
            </a:r>
            <a:endParaRPr>
              <a:solidFill>
                <a:srgbClr val="000000"/>
              </a:solidFill>
            </a:endParaRPr>
          </a:p>
          <a:p>
            <a:pPr defTabSz="457200">
              <a:lnSpc>
                <a:spcPts val="7000"/>
              </a:lnSpc>
              <a:defRPr sz="2500">
                <a:solidFill>
                  <a:srgbClr val="FFFFFF"/>
                </a:solidFill>
                <a:latin typeface="Arial"/>
                <a:ea typeface="Arial"/>
                <a:cs typeface="Arial"/>
                <a:sym typeface="Arial"/>
              </a:defRPr>
            </a:pPr>
          </a:p>
          <a:p>
            <a:pPr defTabSz="457200">
              <a:lnSpc>
                <a:spcPts val="10100"/>
              </a:lnSpc>
              <a:defRPr sz="2500">
                <a:solidFill>
                  <a:srgbClr val="FFFFFF"/>
                </a:solidFill>
                <a:latin typeface="Arial"/>
                <a:ea typeface="Arial"/>
                <a:cs typeface="Arial"/>
                <a:sym typeface="Arial"/>
              </a:defRPr>
            </a:pPr>
            <a:r>
              <a:t>4. Problems encountered :</a:t>
            </a:r>
            <a:endParaRPr>
              <a:solidFill>
                <a:srgbClr val="000000"/>
              </a:solidFill>
            </a:endParaRPr>
          </a:p>
          <a:p>
            <a:pPr defTabSz="457200">
              <a:lnSpc>
                <a:spcPts val="8900"/>
              </a:lnSpc>
              <a:defRPr sz="2500">
                <a:solidFill>
                  <a:srgbClr val="FFFFFF"/>
                </a:solidFill>
                <a:latin typeface="Arial"/>
                <a:ea typeface="Arial"/>
                <a:cs typeface="Arial"/>
                <a:sym typeface="Arial"/>
              </a:defRPr>
            </a:pPr>
            <a:r>
              <a:rPr>
                <a:solidFill>
                  <a:srgbClr val="000000"/>
                </a:solidFill>
              </a:rPr>
              <a:t>•</a:t>
            </a:r>
            <a:r>
              <a:t>  Multiple null values and empty rows in crime dataset.</a:t>
            </a:r>
            <a:endParaRPr>
              <a:solidFill>
                <a:srgbClr val="000000"/>
              </a:solidFill>
            </a:endParaRPr>
          </a:p>
          <a:p>
            <a:pPr defTabSz="457200">
              <a:lnSpc>
                <a:spcPts val="8500"/>
              </a:lnSpc>
              <a:defRPr sz="2500">
                <a:solidFill>
                  <a:srgbClr val="FFFFFF"/>
                </a:solidFill>
                <a:latin typeface="Arial"/>
                <a:ea typeface="Arial"/>
                <a:cs typeface="Arial"/>
                <a:sym typeface="Arial"/>
              </a:defRPr>
            </a:pPr>
            <a:r>
              <a:rPr>
                <a:solidFill>
                  <a:srgbClr val="000000"/>
                </a:solidFill>
              </a:rPr>
              <a:t>•</a:t>
            </a:r>
            <a:r>
              <a:t>  Shape of both datasets were different</a:t>
            </a:r>
            <a:endParaRPr>
              <a:solidFill>
                <a:srgbClr val="000000"/>
              </a:solidFill>
            </a:endParaRPr>
          </a:p>
          <a:p>
            <a:pPr defTabSz="457200">
              <a:lnSpc>
                <a:spcPts val="8500"/>
              </a:lnSpc>
              <a:defRPr sz="2500">
                <a:solidFill>
                  <a:srgbClr val="FFFFFF"/>
                </a:solidFill>
                <a:latin typeface="Arial"/>
                <a:ea typeface="Arial"/>
                <a:cs typeface="Arial"/>
                <a:sym typeface="Arial"/>
              </a:defRPr>
            </a:pPr>
            <a:r>
              <a:rPr>
                <a:solidFill>
                  <a:srgbClr val="000000"/>
                </a:solidFill>
              </a:rPr>
              <a:t>•</a:t>
            </a:r>
            <a:r>
              <a:t>  Transformed into 1 shape </a:t>
            </a:r>
            <a:endParaRPr>
              <a:solidFill>
                <a:srgbClr val="000000"/>
              </a:solidFill>
            </a:endParaRPr>
          </a:p>
          <a:p>
            <a:pPr defTabSz="457200">
              <a:lnSpc>
                <a:spcPts val="8500"/>
              </a:lnSpc>
              <a:defRPr sz="2500">
                <a:solidFill>
                  <a:srgbClr val="FFFFFF"/>
                </a:solidFill>
                <a:latin typeface="Arial"/>
                <a:ea typeface="Arial"/>
                <a:cs typeface="Arial"/>
                <a:sym typeface="Arial"/>
              </a:defRPr>
            </a:pPr>
            <a:r>
              <a:rPr>
                <a:solidFill>
                  <a:srgbClr val="000000"/>
                </a:solidFill>
              </a:rPr>
              <a:t>•</a:t>
            </a:r>
            <a:r>
              <a:t>  Same countries needed to be taken into account by performing set intersection</a:t>
            </a:r>
            <a:endParaRPr>
              <a:solidFill>
                <a:srgbClr val="000000"/>
              </a:solidFill>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A6418"/>
        </a:solidFill>
      </p:bgPr>
    </p:bg>
    <p:spTree>
      <p:nvGrpSpPr>
        <p:cNvPr id="1" name=""/>
        <p:cNvGrpSpPr/>
        <p:nvPr/>
      </p:nvGrpSpPr>
      <p:grpSpPr>
        <a:xfrm>
          <a:off x="0" y="0"/>
          <a:ext cx="0" cy="0"/>
          <a:chOff x="0" y="0"/>
          <a:chExt cx="0" cy="0"/>
        </a:xfrm>
      </p:grpSpPr>
      <p:sp>
        <p:nvSpPr>
          <p:cNvPr id="142" name="Freeform 2"/>
          <p:cNvSpPr/>
          <p:nvPr/>
        </p:nvSpPr>
        <p:spPr>
          <a:xfrm>
            <a:off x="3809530" y="2162546"/>
            <a:ext cx="11727953" cy="5776194"/>
          </a:xfrm>
          <a:prstGeom prst="rect">
            <a:avLst/>
          </a:prstGeom>
          <a:blipFill>
            <a:blip r:embed="rId2"/>
            <a:stretch>
              <a:fillRect/>
            </a:stretch>
          </a:blipFill>
          <a:ln w="12700">
            <a:miter lim="400000"/>
          </a:ln>
        </p:spPr>
        <p:txBody>
          <a:bodyPr lIns="45719" rIns="45719"/>
          <a:lstStyle/>
          <a:p>
            <a:pPr/>
          </a:p>
        </p:txBody>
      </p:sp>
      <p:sp>
        <p:nvSpPr>
          <p:cNvPr id="143" name="Exploration"/>
          <p:cNvSpPr txBox="1"/>
          <p:nvPr/>
        </p:nvSpPr>
        <p:spPr>
          <a:xfrm>
            <a:off x="132612" y="-252026"/>
            <a:ext cx="6809696" cy="178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1120">
                <a:solidFill>
                  <a:srgbClr val="FFFFFF"/>
                </a:solidFill>
                <a:latin typeface="Times Roman"/>
                <a:ea typeface="Times Roman"/>
                <a:cs typeface="Times Roman"/>
                <a:sym typeface="Times Roman"/>
              </a:defRPr>
            </a:pPr>
            <a:r>
              <a:t>Exploration</a:t>
            </a:r>
            <a:r>
              <a:rPr sz="1200">
                <a:solidFill>
                  <a:srgbClr val="000000"/>
                </a:solidFill>
              </a:rPr>
              <a:t> </a:t>
            </a:r>
          </a:p>
        </p:txBody>
      </p:sp>
      <p:sp>
        <p:nvSpPr>
          <p:cNvPr id="144" name="Exploration"/>
          <p:cNvSpPr txBox="1"/>
          <p:nvPr/>
        </p:nvSpPr>
        <p:spPr>
          <a:xfrm>
            <a:off x="7341021" y="348675"/>
            <a:ext cx="382077"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1120">
                <a:solidFill>
                  <a:srgbClr val="FFFFFF"/>
                </a:solidFill>
                <a:latin typeface="Times Roman"/>
                <a:ea typeface="Times Roman"/>
                <a:cs typeface="Times Roman"/>
                <a:sym typeface="Times Roman"/>
              </a:defRPr>
            </a:pPr>
            <a:r>
              <a:rPr sz="400"/>
              <a:t>Exploration</a:t>
            </a:r>
            <a:r>
              <a:rPr sz="1200">
                <a:solidFill>
                  <a:srgbClr val="000000"/>
                </a:solidFill>
              </a:rPr>
              <a:t> </a:t>
            </a:r>
          </a:p>
        </p:txBody>
      </p:sp>
      <p:sp>
        <p:nvSpPr>
          <p:cNvPr id="145" name="Of Datasets"/>
          <p:cNvSpPr txBox="1"/>
          <p:nvPr/>
        </p:nvSpPr>
        <p:spPr>
          <a:xfrm>
            <a:off x="5872641" y="1204810"/>
            <a:ext cx="2488119"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4000">
                <a:solidFill>
                  <a:srgbClr val="FFFFFF"/>
                </a:solidFill>
                <a:latin typeface="Times Roman"/>
                <a:ea typeface="Times Roman"/>
                <a:cs typeface="Times Roman"/>
                <a:sym typeface="Times Roman"/>
              </a:defRPr>
            </a:lvl1pPr>
          </a:lstStyle>
          <a:p>
            <a:pPr/>
            <a:r>
              <a:t>Of Datasets</a:t>
            </a:r>
          </a:p>
        </p:txBody>
      </p:sp>
      <p:sp>
        <p:nvSpPr>
          <p:cNvPr id="146" name="The line plot illustrates notable reductions in unemployment for Germany and Japan, volatility in Italy, an unusual peak in 2020 for most countries except Italy and France, and India experiencing fluctuations in 2019-2020 without significant change over "/>
          <p:cNvSpPr txBox="1"/>
          <p:nvPr/>
        </p:nvSpPr>
        <p:spPr>
          <a:xfrm>
            <a:off x="-221175" y="7992389"/>
            <a:ext cx="18196793" cy="240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ts val="9800"/>
              </a:lnSpc>
              <a:defRPr sz="3500">
                <a:solidFill>
                  <a:srgbClr val="FFFFFF"/>
                </a:solidFill>
                <a:latin typeface="Times Roman"/>
                <a:ea typeface="Times Roman"/>
                <a:cs typeface="Times Roman"/>
                <a:sym typeface="Times Roman"/>
              </a:defRPr>
            </a:lvl1pPr>
          </a:lstStyle>
          <a:p>
            <a:pPr/>
            <a:r>
              <a:t>The line plot illustrates notable reductions in unemployment for Germany and Japan, volatility in Italy, an unusual peak in 2020 for most countries except Italy and France, and India experiencing fluctuations in 2019-2020 without significant change over two decades.</a:t>
            </a:r>
            <a:endParaRPr sz="1200">
              <a:solidFill>
                <a:srgbClr val="000000"/>
              </a:solidFill>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48" name="Freeform 2"/>
          <p:cNvSpPr/>
          <p:nvPr/>
        </p:nvSpPr>
        <p:spPr>
          <a:xfrm>
            <a:off x="1002162" y="1830391"/>
            <a:ext cx="6978580" cy="4530377"/>
          </a:xfrm>
          <a:prstGeom prst="rect">
            <a:avLst/>
          </a:prstGeom>
          <a:blipFill>
            <a:blip r:embed="rId3"/>
            <a:stretch>
              <a:fillRect/>
            </a:stretch>
          </a:blipFill>
          <a:ln w="12700">
            <a:miter lim="400000"/>
          </a:ln>
        </p:spPr>
        <p:txBody>
          <a:bodyPr lIns="45719" rIns="45719"/>
          <a:lstStyle/>
          <a:p>
            <a:pPr/>
          </a:p>
        </p:txBody>
      </p:sp>
      <p:sp>
        <p:nvSpPr>
          <p:cNvPr id="149" name="Freeform 3"/>
          <p:cNvSpPr/>
          <p:nvPr/>
        </p:nvSpPr>
        <p:spPr>
          <a:xfrm>
            <a:off x="10356631" y="1916831"/>
            <a:ext cx="6947609" cy="4471066"/>
          </a:xfrm>
          <a:prstGeom prst="rect">
            <a:avLst/>
          </a:prstGeom>
          <a:blipFill>
            <a:blip r:embed="rId4"/>
            <a:stretch>
              <a:fillRect/>
            </a:stretch>
          </a:blipFill>
          <a:ln w="12700">
            <a:miter lim="400000"/>
          </a:ln>
        </p:spPr>
        <p:txBody>
          <a:bodyPr lIns="45719" rIns="45719"/>
          <a:lstStyle/>
          <a:p>
            <a:pPr/>
          </a:p>
        </p:txBody>
      </p:sp>
      <p:sp>
        <p:nvSpPr>
          <p:cNvPr id="150" name="Exploration"/>
          <p:cNvSpPr txBox="1"/>
          <p:nvPr/>
        </p:nvSpPr>
        <p:spPr>
          <a:xfrm>
            <a:off x="132612" y="-252026"/>
            <a:ext cx="6809696" cy="178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1120">
                <a:solidFill>
                  <a:srgbClr val="FFFFFF"/>
                </a:solidFill>
                <a:latin typeface="Times Roman"/>
                <a:ea typeface="Times Roman"/>
                <a:cs typeface="Times Roman"/>
                <a:sym typeface="Times Roman"/>
              </a:defRPr>
            </a:pPr>
            <a:r>
              <a:t>Exploration</a:t>
            </a:r>
            <a:r>
              <a:rPr sz="1200">
                <a:solidFill>
                  <a:srgbClr val="000000"/>
                </a:solidFill>
              </a:rPr>
              <a:t> </a:t>
            </a:r>
          </a:p>
        </p:txBody>
      </p:sp>
      <p:sp>
        <p:nvSpPr>
          <p:cNvPr id="151" name="Of Datasets"/>
          <p:cNvSpPr txBox="1"/>
          <p:nvPr/>
        </p:nvSpPr>
        <p:spPr>
          <a:xfrm>
            <a:off x="5906013" y="1104693"/>
            <a:ext cx="2488120"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4000">
                <a:solidFill>
                  <a:srgbClr val="FFFFFF"/>
                </a:solidFill>
                <a:latin typeface="Times Roman"/>
                <a:ea typeface="Times Roman"/>
                <a:cs typeface="Times Roman"/>
                <a:sym typeface="Times Roman"/>
              </a:defRPr>
            </a:lvl1pPr>
          </a:lstStyle>
          <a:p>
            <a:pPr/>
            <a:r>
              <a:t>Of Datasets</a:t>
            </a:r>
          </a:p>
        </p:txBody>
      </p:sp>
      <p:sp>
        <p:nvSpPr>
          <p:cNvPr id="152" name="The box plot shows minimal spread in unemployment for Canada, France, and India, with outliers indicating unusual extremes; Japan has the lowest rates, the UK and US are left-skewed, and Italy exhibits the highest median unemployment rate."/>
          <p:cNvSpPr txBox="1"/>
          <p:nvPr/>
        </p:nvSpPr>
        <p:spPr>
          <a:xfrm>
            <a:off x="849037" y="6498994"/>
            <a:ext cx="7233316" cy="41160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lnSpc>
                <a:spcPts val="8200"/>
              </a:lnSpc>
              <a:defRPr sz="3000">
                <a:solidFill>
                  <a:srgbClr val="FFFFFF"/>
                </a:solidFill>
                <a:latin typeface="Times Roman"/>
                <a:ea typeface="Times Roman"/>
                <a:cs typeface="Times Roman"/>
                <a:sym typeface="Times Roman"/>
              </a:defRPr>
            </a:lvl1pPr>
          </a:lstStyle>
          <a:p>
            <a:pPr/>
            <a:r>
              <a:t>The box plot shows minimal spread in unemployment for Canada, France, and India, with outliers indicating unusual extremes; Japan has the lowest rates, the UK and US are left-skewed, and Italy exhibits the highest median unemployment rate.</a:t>
            </a:r>
            <a:endParaRPr>
              <a:solidFill>
                <a:srgbClr val="000000"/>
              </a:solidFill>
            </a:endParaRPr>
          </a:p>
        </p:txBody>
      </p:sp>
      <p:sp>
        <p:nvSpPr>
          <p:cNvPr id="153" name="Heatmap reveals the highest crime rates in the US in 2003 persisting in subsequent years, with India ranking second; 2021 exhibits an anomalous surge in the UK, possibly an outlier, while Italy records unexpected crime rates in 2003 and 2004.&quot;"/>
          <p:cNvSpPr txBox="1"/>
          <p:nvPr/>
        </p:nvSpPr>
        <p:spPr>
          <a:xfrm>
            <a:off x="10366891" y="6671079"/>
            <a:ext cx="7442052" cy="3683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8300"/>
              </a:lnSpc>
              <a:defRPr sz="3200">
                <a:solidFill>
                  <a:srgbClr val="FFFFFF"/>
                </a:solidFill>
                <a:latin typeface="Times Roman"/>
                <a:ea typeface="Times Roman"/>
                <a:cs typeface="Times Roman"/>
                <a:sym typeface="Times Roman"/>
              </a:defRPr>
            </a:lvl1pPr>
          </a:lstStyle>
          <a:p>
            <a:pPr/>
            <a:r>
              <a:t>Heatmap reveals the highest crime rates in the US in 2003 persisting in subsequent years, with India ranking second; 2021 exhibits an anomalous surge in the UK, possibly an outlier, while Italy records unexpected crime rates in 2003 and 2004."</a:t>
            </a:r>
            <a:endParaRPr sz="1200">
              <a:solidFill>
                <a:srgbClr val="000000"/>
              </a:solidFill>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A6418"/>
        </a:solidFill>
      </p:bgPr>
    </p:bg>
    <p:spTree>
      <p:nvGrpSpPr>
        <p:cNvPr id="1" name=""/>
        <p:cNvGrpSpPr/>
        <p:nvPr/>
      </p:nvGrpSpPr>
      <p:grpSpPr>
        <a:xfrm>
          <a:off x="0" y="0"/>
          <a:ext cx="0" cy="0"/>
          <a:chOff x="0" y="0"/>
          <a:chExt cx="0" cy="0"/>
        </a:xfrm>
      </p:grpSpPr>
      <p:sp>
        <p:nvSpPr>
          <p:cNvPr id="155" name="Freeform 2"/>
          <p:cNvSpPr/>
          <p:nvPr/>
        </p:nvSpPr>
        <p:spPr>
          <a:xfrm>
            <a:off x="-225475" y="8847122"/>
            <a:ext cx="1519955" cy="1769961"/>
          </a:xfrm>
          <a:prstGeom prst="rect">
            <a:avLst/>
          </a:prstGeom>
          <a:blipFill>
            <a:blip r:embed="rId2"/>
            <a:stretch>
              <a:fillRect/>
            </a:stretch>
          </a:blipFill>
          <a:ln w="12700">
            <a:miter lim="400000"/>
          </a:ln>
        </p:spPr>
        <p:txBody>
          <a:bodyPr lIns="45719" rIns="45719"/>
          <a:lstStyle/>
          <a:p>
            <a:pPr/>
          </a:p>
        </p:txBody>
      </p:sp>
      <p:sp>
        <p:nvSpPr>
          <p:cNvPr id="156" name="Freeform 3"/>
          <p:cNvSpPr/>
          <p:nvPr/>
        </p:nvSpPr>
        <p:spPr>
          <a:xfrm>
            <a:off x="8140380" y="-357154"/>
            <a:ext cx="1519954" cy="1769960"/>
          </a:xfrm>
          <a:prstGeom prst="rect">
            <a:avLst/>
          </a:prstGeom>
          <a:blipFill>
            <a:blip r:embed="rId2"/>
            <a:stretch>
              <a:fillRect/>
            </a:stretch>
          </a:blipFill>
          <a:ln w="12700">
            <a:miter lim="400000"/>
          </a:ln>
        </p:spPr>
        <p:txBody>
          <a:bodyPr lIns="45719" rIns="45719"/>
          <a:lstStyle/>
          <a:p>
            <a:pPr/>
          </a:p>
        </p:txBody>
      </p:sp>
      <p:sp>
        <p:nvSpPr>
          <p:cNvPr id="157" name="AutoShape 4"/>
          <p:cNvSpPr/>
          <p:nvPr/>
        </p:nvSpPr>
        <p:spPr>
          <a:xfrm>
            <a:off x="7970111" y="0"/>
            <a:ext cx="10317890" cy="10287000"/>
          </a:xfrm>
          <a:prstGeom prst="rect">
            <a:avLst/>
          </a:prstGeom>
          <a:solidFill>
            <a:srgbClr val="FFFFFF"/>
          </a:solidFill>
          <a:ln w="12700">
            <a:miter lim="400000"/>
          </a:ln>
        </p:spPr>
        <p:txBody>
          <a:bodyPr lIns="45719" rIns="45719"/>
          <a:lstStyle/>
          <a:p>
            <a:pPr/>
          </a:p>
        </p:txBody>
      </p:sp>
      <p:sp>
        <p:nvSpPr>
          <p:cNvPr id="158" name="Freeform 5"/>
          <p:cNvSpPr/>
          <p:nvPr/>
        </p:nvSpPr>
        <p:spPr>
          <a:xfrm>
            <a:off x="7970111" y="811286"/>
            <a:ext cx="10147620" cy="7280917"/>
          </a:xfrm>
          <a:prstGeom prst="rect">
            <a:avLst/>
          </a:prstGeom>
          <a:blipFill>
            <a:blip r:embed="rId3"/>
            <a:stretch>
              <a:fillRect/>
            </a:stretch>
          </a:blipFill>
          <a:ln w="12700">
            <a:miter lim="400000"/>
          </a:ln>
        </p:spPr>
        <p:txBody>
          <a:bodyPr lIns="45719" rIns="45719"/>
          <a:lstStyle/>
          <a:p>
            <a:pPr/>
          </a:p>
        </p:txBody>
      </p:sp>
      <p:sp>
        <p:nvSpPr>
          <p:cNvPr id="159" name="esults"/>
          <p:cNvSpPr txBox="1"/>
          <p:nvPr/>
        </p:nvSpPr>
        <p:spPr>
          <a:xfrm>
            <a:off x="901692" y="332452"/>
            <a:ext cx="2147938" cy="1145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6933">
                <a:solidFill>
                  <a:srgbClr val="FFFFFF"/>
                </a:solidFill>
                <a:latin typeface="Times Roman"/>
                <a:ea typeface="Times Roman"/>
                <a:cs typeface="Times Roman"/>
                <a:sym typeface="Times Roman"/>
              </a:defRPr>
            </a:pPr>
            <a:r>
              <a:t>esults</a:t>
            </a:r>
            <a:r>
              <a:rPr sz="1200">
                <a:solidFill>
                  <a:srgbClr val="000000"/>
                </a:solidFill>
              </a:rPr>
              <a:t> </a:t>
            </a:r>
          </a:p>
        </p:txBody>
      </p:sp>
      <p:sp>
        <p:nvSpPr>
          <p:cNvPr id="160" name="R"/>
          <p:cNvSpPr txBox="1"/>
          <p:nvPr/>
        </p:nvSpPr>
        <p:spPr>
          <a:xfrm>
            <a:off x="34013" y="61472"/>
            <a:ext cx="2147938" cy="16875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6933">
                <a:solidFill>
                  <a:srgbClr val="FFFFFF"/>
                </a:solidFill>
                <a:latin typeface="Times Roman"/>
                <a:ea typeface="Times Roman"/>
                <a:cs typeface="Times Roman"/>
                <a:sym typeface="Times Roman"/>
              </a:defRPr>
            </a:pPr>
            <a:r>
              <a:rPr sz="10000">
                <a:latin typeface="Chalkduster"/>
                <a:ea typeface="Chalkduster"/>
                <a:cs typeface="Chalkduster"/>
                <a:sym typeface="Chalkduster"/>
              </a:rPr>
              <a:t>R</a:t>
            </a:r>
            <a:r>
              <a:rPr sz="1200">
                <a:solidFill>
                  <a:srgbClr val="000000"/>
                </a:solidFill>
              </a:rPr>
              <a:t> </a:t>
            </a:r>
          </a:p>
        </p:txBody>
      </p:sp>
      <p:sp>
        <p:nvSpPr>
          <p:cNvPr id="161" name="Correlation analysis for  all countries over the years"/>
          <p:cNvSpPr txBox="1"/>
          <p:nvPr/>
        </p:nvSpPr>
        <p:spPr>
          <a:xfrm>
            <a:off x="316415" y="1549659"/>
            <a:ext cx="7156905"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8200"/>
              </a:lnSpc>
              <a:defRPr sz="3500">
                <a:solidFill>
                  <a:srgbClr val="FFFFFF"/>
                </a:solidFill>
                <a:latin typeface="Times Roman"/>
                <a:ea typeface="Times Roman"/>
                <a:cs typeface="Times Roman"/>
                <a:sym typeface="Times Roman"/>
              </a:defRPr>
            </a:lvl1pPr>
          </a:lstStyle>
          <a:p>
            <a:pPr/>
            <a:r>
              <a:t>Correlation analysis for  all countries over the years</a:t>
            </a:r>
            <a:endParaRPr>
              <a:solidFill>
                <a:srgbClr val="000000"/>
              </a:solidFill>
            </a:endParaRPr>
          </a:p>
        </p:txBody>
      </p:sp>
      <p:sp>
        <p:nvSpPr>
          <p:cNvPr id="162" name="1.Germany and Japan:…"/>
          <p:cNvSpPr txBox="1"/>
          <p:nvPr/>
        </p:nvSpPr>
        <p:spPr>
          <a:xfrm>
            <a:off x="589547" y="3044875"/>
            <a:ext cx="5943195" cy="673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57200">
              <a:lnSpc>
                <a:spcPts val="11200"/>
              </a:lnSpc>
              <a:defRPr b="1" sz="3500">
                <a:solidFill>
                  <a:srgbClr val="F9B80C"/>
                </a:solidFill>
                <a:latin typeface="Times Roman"/>
                <a:ea typeface="Times Roman"/>
                <a:cs typeface="Times Roman"/>
                <a:sym typeface="Times Roman"/>
              </a:defRPr>
            </a:pPr>
            <a:r>
              <a:rPr>
                <a:solidFill>
                  <a:srgbClr val="000000"/>
                </a:solidFill>
              </a:rPr>
              <a:t> </a:t>
            </a:r>
            <a:r>
              <a:t>1.Germany and Japan: </a:t>
            </a:r>
            <a:endParaRPr>
              <a:solidFill>
                <a:srgbClr val="000000"/>
              </a:solidFill>
            </a:endParaRPr>
          </a:p>
          <a:p>
            <a:pPr algn="ctr" defTabSz="457200">
              <a:lnSpc>
                <a:spcPts val="10300"/>
              </a:lnSpc>
              <a:defRPr sz="3500">
                <a:solidFill>
                  <a:srgbClr val="F9B80C"/>
                </a:solidFill>
                <a:latin typeface="Times Roman"/>
                <a:ea typeface="Times Roman"/>
                <a:cs typeface="Times Roman"/>
                <a:sym typeface="Times Roman"/>
              </a:defRPr>
            </a:pPr>
            <a:r>
              <a:t>High Positive Linear Correlation</a:t>
            </a:r>
            <a:endParaRPr>
              <a:solidFill>
                <a:srgbClr val="000000"/>
              </a:solidFill>
            </a:endParaRPr>
          </a:p>
          <a:p>
            <a:pPr algn="ctr" defTabSz="457200">
              <a:lnSpc>
                <a:spcPts val="10300"/>
              </a:lnSpc>
              <a:defRPr sz="3500">
                <a:latin typeface="Times Roman"/>
                <a:ea typeface="Times Roman"/>
                <a:cs typeface="Times Roman"/>
                <a:sym typeface="Times Roman"/>
              </a:defRPr>
            </a:pPr>
          </a:p>
          <a:p>
            <a:pPr algn="ctr" defTabSz="457200">
              <a:lnSpc>
                <a:spcPts val="10300"/>
              </a:lnSpc>
              <a:defRPr b="1" sz="3500">
                <a:solidFill>
                  <a:srgbClr val="F9B80C"/>
                </a:solidFill>
                <a:latin typeface="Times Roman"/>
                <a:ea typeface="Times Roman"/>
                <a:cs typeface="Times Roman"/>
                <a:sym typeface="Times Roman"/>
              </a:defRPr>
            </a:pPr>
            <a:r>
              <a:t>2.UK, India, Italy: </a:t>
            </a:r>
            <a:endParaRPr>
              <a:solidFill>
                <a:srgbClr val="000000"/>
              </a:solidFill>
            </a:endParaRPr>
          </a:p>
          <a:p>
            <a:pPr algn="ctr" defTabSz="457200">
              <a:lnSpc>
                <a:spcPts val="10300"/>
              </a:lnSpc>
              <a:defRPr sz="3500">
                <a:solidFill>
                  <a:srgbClr val="F9B80C"/>
                </a:solidFill>
                <a:latin typeface="Times Roman"/>
                <a:ea typeface="Times Roman"/>
                <a:cs typeface="Times Roman"/>
                <a:sym typeface="Times Roman"/>
              </a:defRPr>
            </a:pPr>
            <a:r>
              <a:t>Moderate Spearman Correlation</a:t>
            </a:r>
            <a:endParaRPr>
              <a:solidFill>
                <a:srgbClr val="000000"/>
              </a:solidFill>
            </a:endParaRPr>
          </a:p>
          <a:p>
            <a:pPr algn="ctr" defTabSz="457200">
              <a:lnSpc>
                <a:spcPts val="10300"/>
              </a:lnSpc>
              <a:defRPr b="1" sz="3500">
                <a:latin typeface="Times Roman"/>
                <a:ea typeface="Times Roman"/>
                <a:cs typeface="Times Roman"/>
                <a:sym typeface="Times Roman"/>
              </a:defRPr>
            </a:pPr>
          </a:p>
          <a:p>
            <a:pPr algn="ctr" defTabSz="457200">
              <a:lnSpc>
                <a:spcPts val="11200"/>
              </a:lnSpc>
              <a:defRPr b="1" sz="3500">
                <a:solidFill>
                  <a:srgbClr val="F9B80C"/>
                </a:solidFill>
                <a:latin typeface="Times Roman"/>
                <a:ea typeface="Times Roman"/>
                <a:cs typeface="Times Roman"/>
                <a:sym typeface="Times Roman"/>
              </a:defRPr>
            </a:pPr>
            <a:r>
              <a:t>3.Canada, France, US: </a:t>
            </a:r>
            <a:endParaRPr>
              <a:solidFill>
                <a:srgbClr val="000000"/>
              </a:solidFill>
            </a:endParaRPr>
          </a:p>
          <a:p>
            <a:pPr algn="ctr" defTabSz="457200">
              <a:lnSpc>
                <a:spcPts val="10300"/>
              </a:lnSpc>
              <a:defRPr sz="3500">
                <a:solidFill>
                  <a:srgbClr val="F9B80C"/>
                </a:solidFill>
                <a:latin typeface="Times Roman"/>
                <a:ea typeface="Times Roman"/>
                <a:cs typeface="Times Roman"/>
                <a:sym typeface="Times Roman"/>
              </a:defRPr>
            </a:pPr>
            <a:r>
              <a:t>Less Correlation</a:t>
            </a:r>
            <a:endParaRPr sz="1200">
              <a:solidFill>
                <a:srgbClr val="000000"/>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