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360" r:id="rId3"/>
    <p:sldId id="399" r:id="rId4"/>
    <p:sldId id="383" r:id="rId5"/>
    <p:sldId id="381" r:id="rId6"/>
    <p:sldId id="382" r:id="rId7"/>
    <p:sldId id="384" r:id="rId8"/>
    <p:sldId id="392" r:id="rId9"/>
    <p:sldId id="385" r:id="rId10"/>
    <p:sldId id="386" r:id="rId11"/>
    <p:sldId id="387" r:id="rId12"/>
    <p:sldId id="388" r:id="rId13"/>
    <p:sldId id="394" r:id="rId14"/>
    <p:sldId id="400" r:id="rId15"/>
    <p:sldId id="393" r:id="rId16"/>
    <p:sldId id="389" r:id="rId17"/>
    <p:sldId id="390" r:id="rId18"/>
    <p:sldId id="395" r:id="rId19"/>
    <p:sldId id="391" r:id="rId20"/>
    <p:sldId id="396" r:id="rId21"/>
    <p:sldId id="397" r:id="rId22"/>
    <p:sldId id="398" r:id="rId23"/>
    <p:sldId id="401" r:id="rId24"/>
    <p:sldId id="403" r:id="rId25"/>
    <p:sldId id="404" r:id="rId26"/>
    <p:sldId id="405" r:id="rId27"/>
    <p:sldId id="406" r:id="rId28"/>
    <p:sldId id="407" r:id="rId29"/>
    <p:sldId id="291" r:id="rId30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906" autoAdjust="0"/>
  </p:normalViewPr>
  <p:slideViewPr>
    <p:cSldViewPr>
      <p:cViewPr varScale="1">
        <p:scale>
          <a:sx n="80" d="100"/>
          <a:sy n="80" d="100"/>
        </p:scale>
        <p:origin x="9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4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03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67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20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67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56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的状态一致性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83976" y="2629669"/>
            <a:ext cx="8204448" cy="2043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面试很重要，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5_ 6_ 7_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反复看上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下来，从状态一直吹到端到端一致性，无脑狂喷，绝对征服面试官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事务写入（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Transactional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dirty="0" smtClean="0">
                <a:latin typeface="微软雅黑 Light" pitchFamily="34" charset="-122"/>
                <a:ea typeface="微软雅黑 Light" pitchFamily="34" charset="-122"/>
              </a:rPr>
              <a:t>事务（</a:t>
            </a:r>
            <a:r>
              <a:rPr lang="en-US" altLang="zh-CN" sz="1700" dirty="0" smtClean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en-US" sz="17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7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dirty="0" smtClean="0">
                <a:latin typeface="微软雅黑 Light" pitchFamily="34" charset="-122"/>
                <a:ea typeface="微软雅黑 Light" pitchFamily="34" charset="-122"/>
              </a:rPr>
              <a:t>应用程序</a:t>
            </a: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中一系列严密的操作，所有操作必须成功完成，否则在每个操作中所作的所有更改都会被</a:t>
            </a:r>
            <a:r>
              <a:rPr lang="zh-CN" altLang="en-US" sz="1500" dirty="0" smtClean="0">
                <a:latin typeface="微软雅黑 Light" pitchFamily="34" charset="-122"/>
                <a:ea typeface="微软雅黑 Light" pitchFamily="34" charset="-122"/>
              </a:rPr>
              <a:t>撤消（</a:t>
            </a:r>
            <a:r>
              <a:rPr lang="en-US" altLang="zh-CN" sz="1500" dirty="0" smtClean="0">
                <a:latin typeface="微软雅黑 Light" pitchFamily="34" charset="-122"/>
                <a:ea typeface="微软雅黑 Light" pitchFamily="34" charset="-122"/>
              </a:rPr>
              <a:t>ACID</a:t>
            </a:r>
            <a:r>
              <a:rPr lang="zh-CN" altLang="en-US" sz="15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500" dirty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dirty="0" smtClean="0">
                <a:latin typeface="微软雅黑 Light" pitchFamily="34" charset="-122"/>
                <a:ea typeface="微软雅黑 Light" pitchFamily="34" charset="-122"/>
              </a:rPr>
              <a:t>具有</a:t>
            </a: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原子性：一个事务中的一系列的操作要么全部成功，要么一个都不做</a:t>
            </a:r>
            <a:endParaRPr lang="en-US" altLang="zh-CN" sz="15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dirty="0" smtClean="0"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zh-CN" sz="1700" dirty="0" smtClean="0">
                <a:latin typeface="微软雅黑 Light" pitchFamily="34" charset="-122"/>
                <a:ea typeface="微软雅黑 Light" pitchFamily="34" charset="-122"/>
              </a:rPr>
              <a:t>思想：</a:t>
            </a:r>
            <a:r>
              <a:rPr lang="zh-CN" altLang="en-US" sz="1700" dirty="0" smtClean="0">
                <a:latin typeface="微软雅黑 Light" pitchFamily="34" charset="-122"/>
                <a:ea typeface="微软雅黑 Light" pitchFamily="34" charset="-122"/>
              </a:rPr>
              <a:t>构建的事务对应着 </a:t>
            </a:r>
            <a:r>
              <a:rPr lang="en-US" altLang="zh-CN" sz="1700" dirty="0" smtClean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17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700" dirty="0" smtClean="0">
                <a:latin typeface="微软雅黑 Light" pitchFamily="34" charset="-122"/>
                <a:ea typeface="微软雅黑 Light" pitchFamily="34" charset="-122"/>
              </a:rPr>
              <a:t>等到</a:t>
            </a:r>
            <a:r>
              <a:rPr lang="en-US" altLang="zh-CN" sz="1700" dirty="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700" dirty="0" smtClean="0">
                <a:latin typeface="微软雅黑 Light" pitchFamily="34" charset="-122"/>
                <a:ea typeface="微软雅黑 Light" pitchFamily="34" charset="-122"/>
              </a:rPr>
              <a:t>真正</a:t>
            </a:r>
            <a:r>
              <a:rPr lang="zh-CN" altLang="zh-CN" sz="1700" dirty="0">
                <a:latin typeface="微软雅黑 Light" pitchFamily="34" charset="-122"/>
                <a:ea typeface="微软雅黑 Light" pitchFamily="34" charset="-122"/>
              </a:rPr>
              <a:t>完成的时候，才把所有对应的结果</a:t>
            </a:r>
            <a:r>
              <a:rPr lang="zh-CN" altLang="zh-CN" sz="1700" dirty="0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r>
              <a:rPr lang="en-US" altLang="zh-CN" sz="1700" dirty="0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700" dirty="0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 sz="1700" dirty="0"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 sz="17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dirty="0" smtClean="0">
                <a:latin typeface="微软雅黑 Light" pitchFamily="34" charset="-122"/>
                <a:ea typeface="微软雅黑 Light" pitchFamily="34" charset="-122"/>
              </a:rPr>
              <a:t>实现方式</a:t>
            </a:r>
            <a:endParaRPr lang="en-US" altLang="zh-CN" sz="17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预</a:t>
            </a:r>
            <a:r>
              <a:rPr lang="zh-CN" altLang="en-US" sz="1500" dirty="0" smtClean="0">
                <a:latin typeface="微软雅黑 Light" pitchFamily="34" charset="-122"/>
                <a:ea typeface="微软雅黑 Light" pitchFamily="34" charset="-122"/>
              </a:rPr>
              <a:t>写日志（</a:t>
            </a:r>
            <a:r>
              <a:rPr lang="en-US" altLang="zh-CN" sz="1500" dirty="0" smtClean="0">
                <a:latin typeface="微软雅黑 Light" pitchFamily="34" charset="-122"/>
                <a:ea typeface="微软雅黑 Light" pitchFamily="34" charset="-122"/>
              </a:rPr>
              <a:t>WAL, Write Ahead Log</a:t>
            </a:r>
            <a:r>
              <a:rPr lang="zh-CN" altLang="en-US" sz="15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5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两</a:t>
            </a:r>
            <a:r>
              <a:rPr lang="zh-CN" altLang="en-US" sz="1500" dirty="0" smtClean="0">
                <a:latin typeface="微软雅黑 Light" pitchFamily="34" charset="-122"/>
                <a:ea typeface="微软雅黑 Light" pitchFamily="34" charset="-122"/>
              </a:rPr>
              <a:t>阶段提交</a:t>
            </a:r>
            <a:r>
              <a:rPr lang="en-US" altLang="zh-CN" sz="1500" dirty="0" smtClean="0">
                <a:latin typeface="微软雅黑 Light" pitchFamily="34" charset="-122"/>
                <a:ea typeface="微软雅黑 Light" pitchFamily="34" charset="-122"/>
              </a:rPr>
              <a:t>(two-phase-commit</a:t>
            </a:r>
            <a:r>
              <a:rPr lang="zh-CN" altLang="en-US" sz="1500" dirty="0" smtClean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500" dirty="0" smtClean="0">
                <a:latin typeface="微软雅黑 Light" pitchFamily="34" charset="-122"/>
                <a:ea typeface="微软雅黑 Light" pitchFamily="34" charset="-122"/>
              </a:rPr>
              <a:t>2PC)</a:t>
            </a:r>
            <a:endParaRPr lang="en-US" altLang="zh-CN" sz="15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1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预写日志（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Write-Ahead-Log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把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结果数据先当成</a:t>
            </a:r>
            <a:r>
              <a:rPr lang="zh-CN" altLang="zh-CN" dirty="0">
                <a:solidFill>
                  <a:srgbClr val="FFC000"/>
                </a:solidFill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保存，然后在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收到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的通知时，一次性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State Backed -&gt; MySQL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万一写到中间的时候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挂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掉了呢？</a:t>
            </a:r>
            <a:r>
              <a:rPr lang="en-US" altLang="zh-CN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WAL</a:t>
            </a:r>
            <a:r>
              <a:rPr lang="zh-CN" altLang="en-US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只能保障</a:t>
            </a:r>
            <a:r>
              <a:rPr lang="en-US" altLang="zh-CN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at least once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)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易于实现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，由于数据提前在</a:t>
            </a:r>
            <a:r>
              <a:rPr lang="zh-CN" altLang="zh-CN" dirty="0">
                <a:solidFill>
                  <a:srgbClr val="FFC000"/>
                </a:solidFill>
                <a:latin typeface="微软雅黑 Light" pitchFamily="34" charset="-122"/>
                <a:ea typeface="微软雅黑 Light" pitchFamily="34" charset="-122"/>
              </a:rPr>
              <a:t>状态后端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中做了缓存，所以无论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什么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，都能用这种方式一批搞定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提供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了一个模板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dirty="0" err="1" smtClean="0">
                <a:latin typeface="微软雅黑 Light" pitchFamily="34" charset="-122"/>
                <a:ea typeface="微软雅黑 Light" pitchFamily="34" charset="-122"/>
              </a:rPr>
              <a:t>GenericWriteAheadSink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来实现这种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事务性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sink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6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两阶段提交（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Two-Phase-Commit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会启动一个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事务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（下游设备的事务，比如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MySQL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并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接下来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接收的数据添加到事务里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然后将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这些数据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，但不提交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它们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这时只是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“预提交”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它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收到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checkpoint(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所有算子检查点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)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的通知时，它才正式提交事务，实现结果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真正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这种方式真正实现了 </a:t>
            </a:r>
            <a:r>
              <a:rPr lang="en-US" altLang="zh-CN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，它需要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个提供事务支持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外部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TwoPhaseCommitSinkFunction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接口。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对外部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系统的要求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704856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必须提供事务支持，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或者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必须能够模拟外部系统上的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事务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间隔期间里，必须能够开启一个事务并接受数据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在收到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的通知之前，事务必须是“等待提交”的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故障恢复的情况下，这可能需要一些时间。如果这个时候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系统关闭事务（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例如超时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了），那么未提交的数据就会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丢失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必须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能够在进程失败后恢复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事务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提交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事务必须是幂等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03" y="1268543"/>
            <a:ext cx="7300593" cy="43209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3688" y="5733256"/>
            <a:ext cx="330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不可重置：比方下游设备是</a:t>
            </a:r>
            <a:r>
              <a:rPr lang="en-US" altLang="zh-CN" sz="1200" dirty="0" err="1" smtClean="0"/>
              <a:t>socket,at</a:t>
            </a:r>
            <a:r>
              <a:rPr lang="en-US" altLang="zh-CN" sz="1200" dirty="0" smtClean="0"/>
              <a:t>-most-once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5076056" y="5733255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幂等性设备故障恢复时会出现展示不一致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090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Source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的一致性保证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5346"/>
              </p:ext>
            </p:extLst>
          </p:nvPr>
        </p:nvGraphicFramePr>
        <p:xfrm>
          <a:off x="827584" y="1772816"/>
          <a:ext cx="7643193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863"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>
                          <a:latin typeface="微软雅黑 Light" pitchFamily="34" charset="-122"/>
                          <a:ea typeface="微软雅黑 Light" pitchFamily="34" charset="-122"/>
                        </a:rPr>
                        <a:t>source</a:t>
                      </a:r>
                    </a:p>
                    <a:p>
                      <a:pPr algn="l"/>
                      <a:r>
                        <a:rPr lang="en-US" altLang="zh-CN" smtClean="0">
                          <a:latin typeface="微软雅黑 Light" pitchFamily="34" charset="-122"/>
                          <a:ea typeface="微软雅黑 Light" pitchFamily="34" charset="-122"/>
                        </a:rPr>
                        <a:t>sink</a:t>
                      </a:r>
                      <a:endParaRPr lang="zh-CN" altLang="en-US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不可重置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可重置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任意（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Any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幂等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（故障恢复时会出现暂时不一致）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预写日志（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WAL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两阶段提交（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2PC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Flink+Kafka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端到端状态一致性的保证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704856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内部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机制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，把状态存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盘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HDFS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发生故障的时候可以恢复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，保证内部的状态一致性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source —— </a:t>
            </a:r>
            <a:r>
              <a:rPr lang="en-US" altLang="zh-CN" dirty="0" err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consumer 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source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，可以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将偏移量保存下来，如果后续任务出现了故障，恢复的时候可以由连接器重置偏移量，重新消费数据，保证一致性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sink —— </a:t>
            </a:r>
            <a:r>
              <a:rPr lang="en-US" altLang="zh-CN" dirty="0" err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producer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，采用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两阶段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提交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，需要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TwoPhaseCommitSinkFunction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3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协调各个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存储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保存在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StateBackend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中，默认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StateBackend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是内存级的，也可以改为文件级的进行持久化保存</a:t>
            </a:r>
          </a:p>
        </p:txBody>
      </p:sp>
    </p:spTree>
    <p:extLst>
      <p:ext uri="{BB962C8B-B14F-4D97-AF65-F5344CB8AC3E}">
        <p14:creationId xmlns:p14="http://schemas.microsoft.com/office/powerpoint/2010/main" val="14274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49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启动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时，</a:t>
            </a: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将检查点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分界线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注入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数据流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会在算子间传递下去</a:t>
            </a:r>
          </a:p>
        </p:txBody>
      </p:sp>
    </p:spTree>
    <p:extLst>
      <p:ext uri="{BB962C8B-B14F-4D97-AF65-F5344CB8AC3E}">
        <p14:creationId xmlns:p14="http://schemas.microsoft.com/office/powerpoint/2010/main" val="9413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5013176"/>
            <a:ext cx="7056784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算子会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当前的状态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做个快照，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保存到状态后端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机制可以保证内部的状态一致性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5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状态一致性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端到端（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end-to-end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）状态一致性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端到端的精确一次（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）保证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err="1">
                <a:latin typeface="微软雅黑 Light" pitchFamily="34" charset="-122"/>
                <a:ea typeface="微软雅黑 Light" pitchFamily="34" charset="-122"/>
              </a:rPr>
              <a:t>Flink+Kafka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 端到端状态一致性的保证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491939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内部的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ransform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任务遇到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都会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把状态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存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里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任务首先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把数据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，这些数据都属于预提交的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事务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；遇到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时，把状态保存到状态后端，并开启新的预提交事务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465313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快照完成，也就是这次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向所有任务发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通知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，确认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这次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收到确认通知，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正式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提交之前的事务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中未确认数据改为“已确认”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两阶段提交步骤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第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条数据来了之后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事务（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），正常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日志但标记为未提交，这就是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“预提交”</a:t>
            </a: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Job Manager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触发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开始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向下传递，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遇到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算子将状态存入状态后端，并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通知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Job Manager</a:t>
            </a:r>
            <a:endParaRPr lang="zh-CN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连接器收到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barrier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，保存当前状态，存入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，通知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Job Manager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，并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下一阶段的事务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，用于提交下个检查点的数据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Job Manager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收到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所有任务的通知，发出确认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信息，表示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任务收到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Job Manager 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确认信息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正式提交这段时间的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关闭事务，提交的数据可以正常消费了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这一页背会面试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ok)</a:t>
            </a:r>
            <a:endParaRPr lang="zh-CN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16632"/>
            <a:ext cx="5652120" cy="956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-Kafka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端到端一致性编程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80000"/>
              </a:lnSpc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1412776"/>
            <a:ext cx="7344816" cy="50405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java.util.Properties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org.apache.kafka.clients.producer.{KafkaProducer, ProducerRecord}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kafka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生产者程序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KafkaProducerUtil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writeToKafka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"testFlink"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writeToKafka(topic: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 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props.put(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"bootstrap.servers"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"hadoop102:9092"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props.put(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"key.serializer"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"org.apache.kafka.common.serialization.StringSerializer"</a:t>
            </a:r>
            <a:b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props.put(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"value.serializer"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"org.apache.kafka.common.serialization.StringSerializer"</a:t>
            </a:r>
            <a:b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 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KafkaProducer[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](props)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 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ProducerRecord[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](topic,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producer.send(record)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producer.close()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16632"/>
            <a:ext cx="5652120" cy="956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-Kafka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端到端一致性编程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80000"/>
              </a:lnSpc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3648362"/>
            <a:ext cx="7344816" cy="569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8720"/>
            <a:ext cx="9144000" cy="73558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java.util.Properties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org.apache.flink.streaming.connectors.kafka.{FlinkKafkaConsumer011, FlinkKafkaProducer011}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org.apache.flink.streaming.util.serialization.SimpleStringSchema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KafkaExample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  *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更换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作为数据源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  *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实际生产环境中，我们的数据流往往是从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获取到的。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如果要让代码更贴近生产实际，我们只需将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更换为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即可：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 =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"bootstrap.servers"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"hadoop102:9092"</a:t>
            </a:r>
            <a:b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"group.id"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"consumer-group"</a:t>
            </a:r>
            <a:b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"key.deserializer"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"org.apache.kafka.common.serialization.StringDeserializer"</a:t>
            </a:r>
            <a:b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"value.deserializer"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"org.apache.kafka.common.serialization.StringDeserializer"</a:t>
            </a:r>
            <a:b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"auto.offset.reset"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"latest"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FlinkKafkaConsumer011[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"testFlink"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SimpleStringSchema(),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properties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stream.print()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stream.addSink(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FlinkKafkaProducer011[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"hadoop102:9092"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"testFlink"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SimpleStringSchema()))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16632"/>
            <a:ext cx="5652120" cy="956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写入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80000"/>
              </a:lnSpc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3748390"/>
            <a:ext cx="734481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980728"/>
            <a:ext cx="7056784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org.apache.flink.streaming.connectors.redis.RedisSink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org.apache.flink.streaming.connectors.redis.common.config.FlinkJedisPoolConfig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org.apache.flink.streaming.connectors.redis.common.mapper.{RedisCommand, RedisCommandDescription, RedisMapper}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RedisExample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 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FlinkJedisPoolConfig.Builder().setHost(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"192.168.1.102"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stream.addSink(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RedisSink[SensorReading](conf,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RedisExampleMapper))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正在向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写入数据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RedisExampleMapper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RedisMapper[SensorReading]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getCommandDescription: RedisCommandDescription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RedisCommandDescription(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RedisCommand.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HSET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"sensor_temperature"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getKeyFromData(t: SensorReading):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t.id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getValueFromData(t: SensorReading):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t.temperature.toString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16632"/>
            <a:ext cx="5652120" cy="956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写入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80000"/>
              </a:lnSpc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3748390"/>
            <a:ext cx="734481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980728"/>
            <a:ext cx="7056784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org.apache.flink.streaming.connectors.redis.RedisSink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org.apache.flink.streaming.connectors.redis.common.config.FlinkJedisPoolConfig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org.apache.flink.streaming.connectors.redis.common.mapper.{RedisCommand, RedisCommandDescription, RedisMapper}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RedisExample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 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FlinkJedisPoolConfig.Builder().setHost(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"192.168.1.102"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stream.addSink(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RedisSink[SensorReading](conf,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RedisExampleMapper))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正在向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写入数据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RedisExampleMapper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RedisMapper[SensorReading]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getCommandDescription: RedisCommandDescription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RedisCommandDescription(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RedisCommand.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HSET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"sensor_temperature"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getKeyFromData(t: SensorReading):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t.id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getValueFromData(t: SensorReading):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t.temperature.toString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16632"/>
            <a:ext cx="5652120" cy="956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将数据写入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80000"/>
              </a:lnSpc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3748390"/>
            <a:ext cx="734481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3612217"/>
            <a:ext cx="705678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80728"/>
            <a:ext cx="9144000" cy="75713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org.apache.flink.api.common.functions.RuntimeContext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org.apache.flink.streaming.connectors.elasticsearch.{ElasticsearchSinkFunction, RequestIndexer}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org.apache.flink.streaming.connectors.elasticsearch6.ElasticsearchSink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org.apache.http.HttpHost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org.elasticsearch.client.Requests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ElasticSearchExample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的主机和端口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httpHosts 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util.ArrayList[HttpHost]()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httpHosts.add(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HttpHost(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"hadoop102"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9200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定义了如何将数据写入到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中去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esSinkBuilder 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ElasticsearchSink.Builder[SensorReading](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httpHosts,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的主机名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匿名类，定义如何将数据写入到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ElasticsearchSinkFunction[SensorReading]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process(t: SensorReading,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runtimeContext: RuntimeContext,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requestIndexer: RequestIndexer):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哈希表的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 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util.HashMap[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json.put(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t.toString)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构建一个写入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的请求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indexRequest = Requests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indexRequest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.index(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"sensor"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索引的名字是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sensor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.source(json)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requestIndexer.add(indexRequest)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用来定义每次写入多少条数据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esSinkBuilder.setBulkFlushMaxActions(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stream.addSink(esSinkBuilder.build())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16632"/>
            <a:ext cx="5652120" cy="956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将数据写入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80000"/>
              </a:lnSpc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3748390"/>
            <a:ext cx="734481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3681467"/>
            <a:ext cx="705678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910" y="1124163"/>
            <a:ext cx="9144909" cy="88793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java.sql.{Connection, DriverManager, PreparedStatement}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org.apache.flink.configuration.Configuration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org.apache.flink.streaming.api.functions.sink.{RichSinkFunction, SinkFunction}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MySQLExample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env.addSource(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stream.addSink(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MyJdbcSink)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正在向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插入数据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TwoPhaseCommitSinkFunction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MyJdbcSink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RichSinkFunction[SensorReading]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Connection = _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insertStmt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PreparedStatement = _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updateStmt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PreparedStatement = _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open(parameters: Configuration):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DriverManager.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"jdbc:mysql://hadoop102:3306/test"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"000000"</a:t>
            </a:r>
            <a:b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insertStmt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.prepareStatement(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"INSERT INTO temperatures (sensor, temp) VALUES (?, ?)"</a:t>
            </a:r>
            <a:b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updateStmt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.prepareStatement(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"UPDATE temperatures SET temp = ? WHERE sensor = ?"</a:t>
            </a:r>
            <a:b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invoke(value: SensorReading,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context: SinkFunction.Context[_]):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updateStmt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.setDouble(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value.temperature)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updateStmt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.setString(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value.id)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updateStmt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.execute()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updateStmt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.getUpdateCount ==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insertStmt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.setString(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value.id)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insertStmt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.setDouble(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value.temperature)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insertStmt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.execute()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close(): Unit =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insertStmt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.close()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updateStmt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.close()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.close()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  END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什么是状态一致性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3429000"/>
            <a:ext cx="7416824" cy="30243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有状态的流处理，内部每个算子任务都可以有自己的状态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流处理器内部来说，所谓的状态一致性，其实就是我们所说的计算结果要保证准确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条数据不应该丢失，也不应该重复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计算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遇到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故障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时可以恢复状态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恢复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以后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重新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计算，结果应该也是完全正确的。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55272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状态一致性分类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8245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AT-MOST-ONCE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（最多一次）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任务故障时，最简单的做法是什么都不干，既不恢复丢失的状态，也不重播丢失的数据。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At-most-once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语义的含义是最多处理一次事件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例如：</a:t>
            </a: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</a:rPr>
              <a:t>Udp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协议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,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不提供任何一致性保障。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AT-LEAST-ONCE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（至少一次）</a:t>
            </a:r>
            <a:endParaRPr lang="zh-CN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在大多数的真实应用场景，我们希望不丢失事件。这种类型的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保障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称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at-least-once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，意思是所有的事件都得到了处理，而一些事件还可能被处理多次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（精确一次）</a:t>
            </a:r>
            <a:endParaRPr lang="zh-CN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恰好处理一次是最严格的保证，也是最难实现的。恰好处理一次语义不仅仅意味着没有事件丢失，还意味着针对每一个数据，内部状态仅仅更新一次</a:t>
            </a:r>
            <a:r>
              <a:rPr lang="zh-CN" altLang="zh-CN" sz="1600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0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err="1" smtClean="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应用程序内部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了一种轻量级快照机制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检查点（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来保证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exactly-once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语义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有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状态流应用的一致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检查点，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其实就是：所有任务的状态，在某个时间点的一份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拷贝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（一份快照）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而这个时间点，应该是所有任务都恰好处理完一个相同的输入数据的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时候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了检查点屏障）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应用状态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一致检查点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，是 </a:t>
            </a:r>
            <a:r>
              <a:rPr lang="en-US" altLang="zh-CN" dirty="0" err="1" smtClean="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故障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恢复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机制的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核心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4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838776" y="2025332"/>
            <a:ext cx="5613544" cy="37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end-to-end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）状态一致性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目前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我们看到的一致性保证都是由流处理器实现的，也就是说都是在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流处理器内部保证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真实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应用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，流处理应用除了流处理器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以外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还包含了数据源（例如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输出到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持久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化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端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到端的一致性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保证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意味着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结果的正确性贯穿了整个流处理应用的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始终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一个组件都保证了它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自己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一致性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整个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端到端的一致性级别取决于所有组件中一致性最弱的</a:t>
            </a:r>
            <a:r>
              <a:rPr lang="zh-CN" altLang="zh-CN" dirty="0" smtClean="0">
                <a:latin typeface="微软雅黑 Light" pitchFamily="34" charset="-122"/>
                <a:ea typeface="微软雅黑 Light" pitchFamily="34" charset="-122"/>
              </a:rPr>
              <a:t>组件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1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内部保证 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—— checkpoint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（分布式异步快照算法）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端 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可重设数据的读取位置（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dirty="0" err="1" smtClean="0">
                <a:latin typeface="微软雅黑 Light" pitchFamily="34" charset="-122"/>
                <a:ea typeface="微软雅黑 Light" pitchFamily="34" charset="-122"/>
              </a:rPr>
              <a:t>FileSystem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可持久化的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source</a:t>
            </a: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最常用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的就是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Kafka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端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从故障恢复时，数据不会重复写入外部系统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幂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等写入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事务写入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6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幂等写入（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Idempotent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988840"/>
            <a:ext cx="7416824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所谓幂等操作，是说一个操作，可以重复执行很多次，但只导致一次结果更改，也就是说，后面再重复执行就不起作用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了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zh-CN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56" y="3592833"/>
            <a:ext cx="2620516" cy="17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0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32829</TotalTime>
  <Words>1631</Words>
  <Application>Microsoft Office PowerPoint</Application>
  <PresentationFormat>全屏显示(4:3)</PresentationFormat>
  <Paragraphs>152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宋体</vt:lpstr>
      <vt:lpstr>微软雅黑</vt:lpstr>
      <vt:lpstr>微软雅黑 Light</vt:lpstr>
      <vt:lpstr>Arial</vt:lpstr>
      <vt:lpstr>Calibri</vt:lpstr>
      <vt:lpstr>Cambria Math</vt:lpstr>
      <vt:lpstr>Consolas</vt:lpstr>
      <vt:lpstr>Wingdings</vt:lpstr>
      <vt:lpstr>Office 主题</vt:lpstr>
      <vt:lpstr>Flink 的状态一致性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Windows User</cp:lastModifiedBy>
  <cp:revision>517</cp:revision>
  <dcterms:created xsi:type="dcterms:W3CDTF">2017-11-14T06:09:04Z</dcterms:created>
  <dcterms:modified xsi:type="dcterms:W3CDTF">2020-06-03T06:06:29Z</dcterms:modified>
</cp:coreProperties>
</file>