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cf19609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cf19609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245333b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245333b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f24841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cf24841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d0554a3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d0554a3c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7fa11d8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7fa11d8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7fa11d8c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7fa11d8c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fa11d8c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fa11d8c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f19609b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f19609b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fa11d8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7fa11d8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cf19609b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cf19609b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d0554a3c1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d0554a3c1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fa11d8c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7fa11d8c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cf19609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cf19609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Original questionnaire column’s -4, which is a column for not applicable, it matches with 11c’s total observation’s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cf24841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cf24841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f24841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f24841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d0554a3c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d0554a3c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7fa11d8c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7fa11d8c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fa11d8c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7fa11d8c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 amt="7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github.com/bayesian-optimization/BayesianOptimizati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/>
              <a:t>STAT 441: Kaggle Competition</a:t>
            </a:r>
            <a:endParaRPr sz="42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9"/>
              <a:t>How important is religion in your life?</a:t>
            </a:r>
            <a:r>
              <a:rPr lang="en" sz="3759"/>
              <a:t> </a:t>
            </a:r>
            <a:endParaRPr sz="3759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617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862575" y="4410375"/>
            <a:ext cx="31470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</a:rPr>
              <a:t>JeongHan, JaiYeon, Amy</a:t>
            </a:r>
            <a:endParaRPr sz="180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LightGBM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892700" y="0"/>
            <a:ext cx="2734344" cy="184906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GridSearchCV</a:t>
            </a:r>
            <a:endParaRPr sz="1800" b="1"/>
          </a:p>
        </p:txBody>
      </p:sp>
      <p:sp>
        <p:nvSpPr>
          <p:cNvPr id="124" name="Google Shape;124;p22"/>
          <p:cNvSpPr/>
          <p:nvPr/>
        </p:nvSpPr>
        <p:spPr>
          <a:xfrm>
            <a:off x="6066200" y="1152475"/>
            <a:ext cx="3011472" cy="20356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Bayesian Optimization</a:t>
            </a:r>
            <a:endParaRPr sz="1800" b="1"/>
          </a:p>
        </p:txBody>
      </p:sp>
      <p:sp>
        <p:nvSpPr>
          <p:cNvPr id="125" name="Google Shape;125;p22"/>
          <p:cNvSpPr/>
          <p:nvPr/>
        </p:nvSpPr>
        <p:spPr>
          <a:xfrm>
            <a:off x="311700" y="445025"/>
            <a:ext cx="3430875" cy="27820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Hyperparameter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Tuning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Neural Network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for testing</a:t>
            </a:r>
            <a:endParaRPr dirty="0"/>
          </a:p>
          <a:p>
            <a:pPr lvl="1">
              <a:spcBef>
                <a:spcPts val="1000"/>
              </a:spcBef>
            </a:pPr>
            <a:r>
              <a:rPr lang="en-US" dirty="0"/>
              <a:t>Normalized all numerical variables</a:t>
            </a:r>
            <a:endParaRPr lang="en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 Hidden layers with sigmoid activation function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LogSoftmax was applied in output layer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Trained with SGD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 function : CrossEntropyLoss (not mlog_loss)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dirty="0"/>
              <a:t>Unstable learning curve with training set =&gt; </a:t>
            </a:r>
            <a:r>
              <a:rPr lang="en" b="1" dirty="0">
                <a:solidFill>
                  <a:schemeClr val="dk1"/>
                </a:solidFill>
              </a:rPr>
              <a:t>bad model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62" y="1432400"/>
            <a:ext cx="3142625" cy="30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9375" y="4508700"/>
            <a:ext cx="3846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Kaggle Public Score: 1.42958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Kaggle Private Score: 1.42854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LightGBM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Process: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LightGBM package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Set initial default parameter and loop through to find the best parameter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Extremely slow runtime when optimizing the mode parameter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Multiclass Logarithmic Loss: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Training’s multi_logloss: 0.62381 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dirty="0"/>
              <a:t>Validation multi_logloss: 0.85574</a:t>
            </a:r>
            <a:endParaRPr dirty="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25" y="958146"/>
            <a:ext cx="3961849" cy="31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59375" y="4508700"/>
            <a:ext cx="3846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</a:rPr>
              <a:t>Kaggle Public Score: 0.87592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</a:rPr>
              <a:t>Kaggle Private Score: 0.86544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500" y="1526500"/>
            <a:ext cx="4148575" cy="32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SVM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8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/>
              <a:t>Support Vector Machine (SVM) is a powerful, supervised machine learning model used for classification, known for its ability to create complex decision boundaries by transforming data into higher dimensions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Process: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Used Default Parameters to run the SVM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Extremely slow runtime when training the model</a:t>
            </a: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375" y="445025"/>
            <a:ext cx="304307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- Random Forest</a:t>
            </a:r>
            <a:endParaRPr dirty="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286" y="1017726"/>
            <a:ext cx="3722014" cy="27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534975" y="1123225"/>
            <a:ext cx="4466100" cy="3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dirty="0">
                <a:solidFill>
                  <a:schemeClr val="dk2"/>
                </a:solidFill>
              </a:rPr>
              <a:t>Random Forest is a learning method that constructs multiple decision trees during training and outputs the mode of the classes (for classification) of the individual trees.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Feature Importance: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High Reliance on v63, v64, v54, v56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RandomizedSearchCV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Test Multiclass Logarithmic Loss: </a:t>
            </a:r>
            <a:endParaRPr dirty="0"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dirty="0">
                <a:solidFill>
                  <a:schemeClr val="dk2"/>
                </a:solidFill>
              </a:rPr>
              <a:t>0.9295549658942347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326" y="576801"/>
            <a:ext cx="3787900" cy="283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73925"/>
            <a:ext cx="85535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- XGBoost</a:t>
            </a:r>
            <a:endParaRPr dirty="0"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l="5400" r="3986"/>
          <a:stretch/>
        </p:blipFill>
        <p:spPr>
          <a:xfrm>
            <a:off x="5076075" y="508025"/>
            <a:ext cx="3919750" cy="28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l="1761" r="2517" b="7114"/>
          <a:stretch/>
        </p:blipFill>
        <p:spPr>
          <a:xfrm>
            <a:off x="4013813" y="3859663"/>
            <a:ext cx="4982025" cy="7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0" y="1107725"/>
            <a:ext cx="5178900" cy="3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dk2"/>
                </a:solidFill>
              </a:rPr>
              <a:t>XGBoost is an efficient and scalable gradient boosting framework that uses decision trees and is designed for speed and performance, widely used for classification.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Using ‘xgboost’ library from python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Initial Model with default parameters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Validation drops much slower after 10 iterations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○"/>
            </a:pPr>
            <a:r>
              <a:rPr lang="en" dirty="0">
                <a:solidFill>
                  <a:schemeClr val="dk2"/>
                </a:solidFill>
              </a:rPr>
              <a:t>Potential possibility of overfitting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259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Final Model</a:t>
            </a:r>
            <a:r>
              <a:rPr lang="en"/>
              <a:t>: XGBoost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130600" y="1128900"/>
            <a:ext cx="4283400" cy="4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Performed Bayesian Optimization for parameter tuning</a:t>
            </a:r>
            <a:endParaRPr sz="1500" dirty="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Implemented stratified k-fold cv with k = 5 to prevent overfitting for the tuning</a:t>
            </a:r>
            <a:endParaRPr sz="1500" dirty="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Total 40 fits </a:t>
            </a:r>
            <a:endParaRPr sz="1500" dirty="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Best Parameter used is below:</a:t>
            </a:r>
            <a:endParaRPr sz="1500" dirty="0"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59874"/>
          <a:stretch/>
        </p:blipFill>
        <p:spPr>
          <a:xfrm>
            <a:off x="4594450" y="660799"/>
            <a:ext cx="4549550" cy="202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13825" y="4913150"/>
            <a:ext cx="7465800" cy="1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bayesian-optimization(github.com)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50" y="3382800"/>
            <a:ext cx="3182000" cy="14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4000" y="3028959"/>
            <a:ext cx="4701951" cy="149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259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Final Model</a:t>
            </a:r>
            <a:r>
              <a:rPr lang="en"/>
              <a:t>: XGBoost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26" y="1150626"/>
            <a:ext cx="3764450" cy="2842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59375" y="4508700"/>
            <a:ext cx="3846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Kaggle Public Score: 0.85920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Kaggle Private Score: 0.84454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424400" y="1150600"/>
            <a:ext cx="4719600" cy="28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800">
                <a:solidFill>
                  <a:schemeClr val="dk2"/>
                </a:solidFill>
              </a:rPr>
              <a:t>Multiclass Log Loss with 569 rounds: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Training: 0.6409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Validation: 0.8418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Final Log Loss with 1000 rounds: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0.6380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6438"/>
            <a:ext cx="8839199" cy="3149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152400" y="4254850"/>
            <a:ext cx="8839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v5: how important in your life: politics, v63: how important is God in your life, v115: how much confidence in: church, v54: how often attend religious services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254725" y="103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Final Model</a:t>
            </a:r>
            <a:r>
              <a:rPr lang="en" dirty="0"/>
              <a:t>: XGBoost - Feature Importance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Further Improvements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Stacking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Decision to focus individual model like XGBoost, and Random Forest was aiming for depth of optimization over breadth of techniques.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 an area for </a:t>
            </a:r>
            <a:r>
              <a:rPr lang="en" b="1" dirty="0"/>
              <a:t>future exploration</a:t>
            </a:r>
            <a:r>
              <a:rPr lang="en" dirty="0"/>
              <a:t> to further enhance model performance.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Hot Encoding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dirty="0"/>
              <a:t>Applying one hot encoding to selected string variable (after more deeper analysis) might be beneficial for future models.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Software and Packages</a:t>
            </a:r>
            <a:endParaRPr sz="2500"/>
          </a:p>
        </p:txBody>
      </p:sp>
      <p:sp>
        <p:nvSpPr>
          <p:cNvPr id="63" name="Google Shape;63;p14"/>
          <p:cNvSpPr txBox="1"/>
          <p:nvPr/>
        </p:nvSpPr>
        <p:spPr>
          <a:xfrm>
            <a:off x="394750" y="1149600"/>
            <a:ext cx="8749200" cy="3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Data Preprocessing</a:t>
            </a:r>
            <a:endParaRPr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Language: Python, R</a:t>
            </a:r>
            <a:endParaRPr sz="1300">
              <a:solidFill>
                <a:schemeClr val="dk2"/>
              </a:solidFill>
            </a:endParaRPr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Packages: Pandas, Numpy (Python), Basic packages for previous STAT 441 assignments(R) </a:t>
            </a:r>
            <a:endParaRPr sz="13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Model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Language: Python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Model name: Xgboost, Neural Network, LightGBM, SVM, Random Forest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Packages: Numpy, Pandas, Scikit Learn, Xgboost, Pytorch, lightgbm, Bayesian Optimization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Exploratory Data Analysis</a:t>
            </a:r>
            <a:endParaRPr sz="2500"/>
          </a:p>
        </p:txBody>
      </p:sp>
      <p:sp>
        <p:nvSpPr>
          <p:cNvPr id="69" name="Google Shape;69;p15"/>
          <p:cNvSpPr txBox="1"/>
          <p:nvPr/>
        </p:nvSpPr>
        <p:spPr>
          <a:xfrm>
            <a:off x="454350" y="4387350"/>
            <a:ext cx="82353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Our dataset comprises 48,000 training and 11,438 test observations, each reflecting a survey response on the significance of religion in an individual's life across various European countries.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75" y="1117688"/>
            <a:ext cx="4616635" cy="30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 with NA values → Imputation with ‘-3’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country specific columns (*_GB, *_DE)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non-numerical variables after confirming the relation with numerical type variables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Column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Merged “Modified” questionnaire columns with their original questionnaire columns.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(ex: variables end of *_11c)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Sum of </a:t>
            </a:r>
            <a:r>
              <a:rPr lang="en" b="1" i="1"/>
              <a:t>v133_11c</a:t>
            </a:r>
            <a:r>
              <a:rPr lang="en" b="1"/>
              <a:t> ≠ -4 </a:t>
            </a:r>
            <a:r>
              <a:rPr lang="en"/>
              <a:t>=&gt; 26+222+184+...+440 = </a:t>
            </a: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2985</a:t>
            </a:r>
            <a:endParaRPr b="1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400" y="1446350"/>
            <a:ext cx="2833175" cy="31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/ Feature Engineering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variables have extensive unique values (ex: </a:t>
            </a:r>
            <a:r>
              <a:rPr lang="en" i="1"/>
              <a:t>v252_cs</a:t>
            </a:r>
            <a:r>
              <a:rPr lang="en"/>
              <a:t> : 525 unique) =&gt; </a:t>
            </a:r>
            <a:r>
              <a:rPr lang="en" b="1"/>
              <a:t>High Cardinality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simple aggregation method to merge categories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Aggregated until the sum of frequency is above 90%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2714050"/>
            <a:ext cx="8520600" cy="21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Time Variable Adjusted:</a:t>
            </a:r>
            <a:endParaRPr sz="18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Dropped irrelevant time data: (ex: </a:t>
            </a:r>
            <a:r>
              <a:rPr lang="en" i="1">
                <a:solidFill>
                  <a:schemeClr val="dk2"/>
                </a:solidFill>
              </a:rPr>
              <a:t>fw_start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 i="1">
                <a:solidFill>
                  <a:schemeClr val="dk2"/>
                </a:solidFill>
              </a:rPr>
              <a:t>fw_end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 i="1">
                <a:solidFill>
                  <a:schemeClr val="dk2"/>
                </a:solidFill>
              </a:rPr>
              <a:t>v278a</a:t>
            </a:r>
            <a:r>
              <a:rPr lang="en">
                <a:solidFill>
                  <a:schemeClr val="dk2"/>
                </a:solidFill>
              </a:rPr>
              <a:t>, ...)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Created new columns to compensate such dropped columns: </a:t>
            </a:r>
            <a:endParaRPr>
              <a:solidFill>
                <a:schemeClr val="dk2"/>
              </a:solidFill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(ex:</a:t>
            </a:r>
            <a:r>
              <a:rPr lang="en" i="1">
                <a:solidFill>
                  <a:schemeClr val="dk2"/>
                </a:solidFill>
              </a:rPr>
              <a:t>fw_duration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lang="en" i="1">
                <a:solidFill>
                  <a:schemeClr val="dk2"/>
                </a:solidFill>
              </a:rPr>
              <a:t>fw_start_month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375" y="445025"/>
            <a:ext cx="4163500" cy="35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0" y="445025"/>
            <a:ext cx="8099425" cy="40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457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high correlation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Variables with correlation value over 0.95 to lower overfitting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features:</a:t>
            </a:r>
            <a:endParaRPr/>
          </a:p>
          <a:p>
            <a:pPr marL="1371600" lvl="2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'v275c_N1', 'v20a', 'v30b', 'v45b', 'v96a', 'v136_11c', 'v135_11c', 'v141_11c', 'v176_DK', 'v177_DK', 'v181_DK', 'v179_DK', 'v180_DK', 'v182_DK', 'v183_DK', 'v222_DK', 'v223_DK', 'v224_DK', 'age_r', 'age_r3'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850" y="828325"/>
            <a:ext cx="42250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3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barplots for </a:t>
            </a:r>
            <a:r>
              <a:rPr lang="en" sz="1600" i="1"/>
              <a:t>response variable vs each of explanatory variables</a:t>
            </a:r>
            <a:endParaRPr sz="1600" i="1"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features with unbalanced CI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Top one is </a:t>
            </a:r>
            <a:r>
              <a:rPr lang="en" b="1">
                <a:solidFill>
                  <a:schemeClr val="dk1"/>
                </a:solidFill>
              </a:rPr>
              <a:t>bad</a:t>
            </a:r>
            <a:r>
              <a:rPr lang="en"/>
              <a:t>, but bottom one is </a:t>
            </a:r>
            <a:r>
              <a:rPr lang="en" b="1">
                <a:solidFill>
                  <a:schemeClr val="dk1"/>
                </a:solidFill>
              </a:rPr>
              <a:t>good</a:t>
            </a:r>
            <a:endParaRPr b="1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Dropped features: ['v24a_IT', 'v52', 'v54', 'v64', 'f96', 'v102', 'v129', 'v172', 'v184', 'v171', 'v215', 'v174_LR']</a:t>
            </a:r>
            <a:endParaRPr sz="1300"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this method causing more overfitting issues. (</a:t>
            </a:r>
            <a:r>
              <a:rPr lang="en" b="1"/>
              <a:t>Mlog_loss was not improved</a:t>
            </a:r>
            <a:r>
              <a:rPr lang="en"/>
              <a:t>.)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l="602" r="612"/>
          <a:stretch/>
        </p:blipFill>
        <p:spPr>
          <a:xfrm>
            <a:off x="5792225" y="862575"/>
            <a:ext cx="2824676" cy="2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225" y="3009850"/>
            <a:ext cx="2824675" cy="20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524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EDA: One Hot Encoding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related Numerical type of variables and performed one hot encoding to String (str4) type of variables:</a:t>
            </a:r>
            <a:endParaRPr/>
          </a:p>
          <a:p>
            <a:pPr marL="137160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(ex: v228b, v231b, v233b, 251b, ...)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get_dummies from Pandas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variable: v228b (respondents country of birth)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200" y="344625"/>
            <a:ext cx="3901801" cy="2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200" y="2782775"/>
            <a:ext cx="3901799" cy="215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Final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Final EDA version used:</a:t>
            </a:r>
            <a:endParaRPr sz="1400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Columns with NA values → Imputation with ‘-3’</a:t>
            </a:r>
            <a:endParaRPr sz="1400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Dropped country specific columns (*_GB, *_DE)</a:t>
            </a:r>
            <a:endParaRPr sz="1400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Merge Columns</a:t>
            </a:r>
            <a:endParaRPr sz="1400"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Time related conversion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Dropped Variables with correlation value over 0.95 to lower overfitting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Total # of columns: </a:t>
            </a:r>
            <a:r>
              <a:rPr lang="en" sz="1400" b="1" dirty="0"/>
              <a:t>318</a:t>
            </a:r>
            <a:endParaRPr sz="1400" b="1" dirty="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6" y="3798587"/>
            <a:ext cx="7416801" cy="12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1029</Words>
  <Application>Microsoft Office PowerPoint</Application>
  <PresentationFormat>On-screen Show (16:9)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STAT 441: Kaggle Competition How important is religion in your life? </vt:lpstr>
      <vt:lpstr>Software and Packages</vt:lpstr>
      <vt:lpstr>Exploratory Data Analysis</vt:lpstr>
      <vt:lpstr>Exploratory Data Analysis</vt:lpstr>
      <vt:lpstr>Exploratory Data Analysis / Feature Engineering</vt:lpstr>
      <vt:lpstr>Exploratory Data Analysis</vt:lpstr>
      <vt:lpstr>Exploratory Data Analysis</vt:lpstr>
      <vt:lpstr>Exploratory Data Analysis</vt:lpstr>
      <vt:lpstr>Exploratory Data Analysis - Final</vt:lpstr>
      <vt:lpstr>Model Building</vt:lpstr>
      <vt:lpstr>Model Selection - Neural Network</vt:lpstr>
      <vt:lpstr>Model Selection - LightGBM</vt:lpstr>
      <vt:lpstr>Model Selection - SVM</vt:lpstr>
      <vt:lpstr>Model Selection - Random Forest</vt:lpstr>
      <vt:lpstr>Model Selection - XGBoost</vt:lpstr>
      <vt:lpstr>Final Model: XGBoost</vt:lpstr>
      <vt:lpstr>Final Model: XGBoost</vt:lpstr>
      <vt:lpstr>Final Model: XGBoost - Feature Importance</vt:lpstr>
      <vt:lpstr>Possible 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441: Kaggle Competition How important is religion in your life?</dc:title>
  <dc:creator>JayChoi</dc:creator>
  <cp:lastModifiedBy>Choi JaiYeon</cp:lastModifiedBy>
  <cp:revision>2</cp:revision>
  <dcterms:modified xsi:type="dcterms:W3CDTF">2024-05-09T04:33:22Z</dcterms:modified>
</cp:coreProperties>
</file>