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69" r:id="rId3"/>
    <p:sldId id="280" r:id="rId4"/>
    <p:sldId id="260" r:id="rId5"/>
    <p:sldId id="278" r:id="rId6"/>
    <p:sldId id="281" r:id="rId7"/>
    <p:sldId id="265" r:id="rId8"/>
    <p:sldId id="282" r:id="rId9"/>
    <p:sldId id="297" r:id="rId10"/>
    <p:sldId id="283" r:id="rId11"/>
    <p:sldId id="289" r:id="rId12"/>
    <p:sldId id="318" r:id="rId13"/>
    <p:sldId id="261" r:id="rId14"/>
    <p:sldId id="319" r:id="rId15"/>
    <p:sldId id="263" r:id="rId16"/>
    <p:sldId id="317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8C4"/>
    <a:srgbClr val="213A66"/>
    <a:srgbClr val="297FD5"/>
    <a:srgbClr val="D686A1"/>
    <a:srgbClr val="E6E6E6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1" y="67"/>
      </p:cViewPr>
      <p:guideLst>
        <p:guide orient="horz" pos="2173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7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447a3cad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9447a3cad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447a3cad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9447a3cad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/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2021/3/18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2021/3/18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0686252" y="6006513"/>
            <a:ext cx="1514475" cy="1514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86160" cy="7017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1304695"/>
            <a:ext cx="11170920" cy="48722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11807475" y="5768674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1571255" y="5597509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906755" y="5548866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907705" y="688471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86160" cy="5909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68400"/>
            <a:ext cx="1118616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2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18026" y="103861"/>
            <a:ext cx="12227806" cy="6876694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22536" y="3910723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55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>
          <a:xfrm>
            <a:off x="2388833" y="2280975"/>
            <a:ext cx="7531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智能聊天机器人</a:t>
            </a:r>
          </a:p>
        </p:txBody>
      </p:sp>
      <p:sp>
        <p:nvSpPr>
          <p:cNvPr id="31" name="Synergistically utilize technically sound portals with frictionless chains. Dramatically customize…"/>
          <p:cNvSpPr txBox="1"/>
          <p:nvPr/>
        </p:nvSpPr>
        <p:spPr>
          <a:xfrm>
            <a:off x="4748949" y="3922895"/>
            <a:ext cx="2810448" cy="4616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000" kern="0" dirty="0">
                <a:solidFill>
                  <a:schemeClr val="bg1"/>
                </a:solidFill>
                <a:cs typeface="+mn-ea"/>
                <a:sym typeface="+mn-lt"/>
              </a:rPr>
              <a:t>组长</a:t>
            </a:r>
            <a:r>
              <a:rPr lang="zh-CN" altLang="en-US" sz="1000" kern="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：蒋祎</a:t>
            </a: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000" kern="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组员：张天翊，谭兴成，王世龙，娄泰宇</a:t>
            </a:r>
          </a:p>
        </p:txBody>
      </p:sp>
      <p:grpSp>
        <p:nvGrpSpPr>
          <p:cNvPr id="39" name="Group 53"/>
          <p:cNvGrpSpPr/>
          <p:nvPr/>
        </p:nvGrpSpPr>
        <p:grpSpPr>
          <a:xfrm rot="10800000">
            <a:off x="3802362" y="3911606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40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42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5400000">
            <a:off x="1181986" y="562567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71" name="椭圆 7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Synergistically utilize technically sound portals with frictionless chains. Dramatically customize…"/>
          <p:cNvSpPr txBox="1"/>
          <p:nvPr/>
        </p:nvSpPr>
        <p:spPr>
          <a:xfrm>
            <a:off x="578700" y="549532"/>
            <a:ext cx="1307939" cy="39914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6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 frictionless </a:t>
            </a:r>
            <a:r>
              <a:rPr sz="600" kern="0" dirty="0" err="1">
                <a:solidFill>
                  <a:schemeClr val="bg1"/>
                </a:solidFill>
                <a:cs typeface="+mn-ea"/>
                <a:sym typeface="+mn-lt"/>
              </a:rPr>
              <a:t>chains</a:t>
            </a:r>
            <a:r>
              <a:rPr lang="en-US" altLang="zh-CN" sz="600" kern="0" dirty="0" err="1">
                <a:solidFill>
                  <a:schemeClr val="bg1"/>
                </a:solidFill>
                <a:cs typeface="+mn-ea"/>
                <a:sym typeface="+mn-lt"/>
              </a:rPr>
              <a:t>Synergistically</a:t>
            </a:r>
            <a:endParaRPr lang="en-US" altLang="zh-CN" sz="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09878" y="-2195011"/>
            <a:ext cx="4422750" cy="4846881"/>
            <a:chOff x="9303893" y="-1695437"/>
            <a:chExt cx="4422750" cy="4846881"/>
          </a:xfrm>
        </p:grpSpPr>
        <p:sp>
          <p:nvSpPr>
            <p:cNvPr id="3907" name="Oval 3906"/>
            <p:cNvSpPr/>
            <p:nvPr/>
          </p:nvSpPr>
          <p:spPr>
            <a:xfrm>
              <a:off x="9724570" y="-1695437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08" name="Oval 3907"/>
            <p:cNvSpPr/>
            <p:nvPr/>
          </p:nvSpPr>
          <p:spPr>
            <a:xfrm>
              <a:off x="9441543" y="-1276914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3" name="Oval 3912"/>
            <p:cNvSpPr/>
            <p:nvPr/>
          </p:nvSpPr>
          <p:spPr>
            <a:xfrm>
              <a:off x="10346871" y="1750815"/>
              <a:ext cx="1400629" cy="1400629"/>
            </a:xfrm>
            <a:prstGeom prst="ellipse">
              <a:avLst/>
            </a:prstGeom>
            <a:solidFill>
              <a:srgbClr val="297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Google Shape;14;p2"/>
            <p:cNvSpPr/>
            <p:nvPr/>
          </p:nvSpPr>
          <p:spPr>
            <a:xfrm rot="12770">
              <a:off x="9303893" y="117809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9180897">
            <a:off x="-1746695" y="4457648"/>
            <a:ext cx="4481060" cy="4049251"/>
            <a:chOff x="-1100550" y="3687926"/>
            <a:chExt cx="4892005" cy="4420596"/>
          </a:xfrm>
        </p:grpSpPr>
        <p:sp>
          <p:nvSpPr>
            <p:cNvPr id="3909" name="Oval 3908"/>
            <p:cNvSpPr/>
            <p:nvPr/>
          </p:nvSpPr>
          <p:spPr>
            <a:xfrm>
              <a:off x="-817523" y="3687926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0" name="Oval 3909"/>
            <p:cNvSpPr/>
            <p:nvPr/>
          </p:nvSpPr>
          <p:spPr>
            <a:xfrm>
              <a:off x="-1100550" y="4106449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4" name="Oval 3913"/>
            <p:cNvSpPr/>
            <p:nvPr/>
          </p:nvSpPr>
          <p:spPr>
            <a:xfrm>
              <a:off x="2390826" y="5303047"/>
              <a:ext cx="1400629" cy="1400629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Google Shape;14;p2"/>
            <p:cNvSpPr/>
            <p:nvPr/>
          </p:nvSpPr>
          <p:spPr>
            <a:xfrm rot="12770">
              <a:off x="2902326" y="576713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5260" y="2753995"/>
            <a:ext cx="5821045" cy="410400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ynergistically utilize technically sound portals with frictionless chains. Dramatically customize…"/>
          <p:cNvSpPr txBox="1"/>
          <p:nvPr/>
        </p:nvSpPr>
        <p:spPr>
          <a:xfrm>
            <a:off x="930275" y="1322705"/>
            <a:ext cx="9065260" cy="1615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国外的bot startups种类比较多，各个等级的企业都有，从最上面的应用层来说，slack、messenger、telegram、kik等各个message平台上都有大量的bot，包括各种各样的服务。这类bot门槛较低，缺乏核心技术，通常是一个idea来支撑整个企业，容易同质化，来源可能是各种bot比赛的产物，域名都是.ai，稍微大一点的支持多个平台，很多都是只在slack上使用，有一种bot成海的感觉，什么样的服务都可以用bot来做，强行改变交互方式。有的slack bot服务于team，有的是将slack与其他服务，比如google analytics，以bot的形式进行桥接。</a:t>
            </a: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目前，我国企业聊天机器人重点布局客服领域。埃森哲与蚂蚁金服发布《新客服白皮书》显示，目前新客服创新中核心技术之一便是对话机器人。报告显示，大量资本将聊天机器人持续投入智能客服领域。截至2018年12月31日，国内共有73家提供数字客服解决方案的企业获得融资，26.03%的企业获得A轮融资，部分公司融资到C轮以上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36" name="Google Shape;1092;p45"/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Google Shape;1095;p45"/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国内外技术现状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79044" y="95721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399170" y="2730691"/>
            <a:ext cx="446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five</a:t>
            </a: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55815" y="4127500"/>
            <a:ext cx="3017520" cy="647421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3200" b="1" kern="0" dirty="0">
                <a:cs typeface="+mn-ea"/>
                <a:sym typeface="+mn-lt"/>
              </a:rPr>
              <a:t>需求分析</a:t>
            </a:r>
            <a:endParaRPr lang="zh-CN" sz="3200" b="1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Google Shape;13;p2"/>
          <p:cNvSpPr/>
          <p:nvPr/>
        </p:nvSpPr>
        <p:spPr>
          <a:xfrm rot="12770">
            <a:off x="9761024" y="2043285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83763" y="1724479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24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D40D02C8-9B4F-477A-8FB2-ACEA7E69238D}"/>
              </a:ext>
            </a:extLst>
          </p:cNvPr>
          <p:cNvSpPr/>
          <p:nvPr/>
        </p:nvSpPr>
        <p:spPr>
          <a:xfrm>
            <a:off x="10686252" y="6006513"/>
            <a:ext cx="1514475" cy="1514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8D6544-D82D-4B96-B078-290922668A80}"/>
              </a:ext>
            </a:extLst>
          </p:cNvPr>
          <p:cNvSpPr/>
          <p:nvPr/>
        </p:nvSpPr>
        <p:spPr>
          <a:xfrm>
            <a:off x="11807475" y="5768674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304E3-AEDE-4A26-94C6-8AA514EBA166}"/>
              </a:ext>
            </a:extLst>
          </p:cNvPr>
          <p:cNvSpPr/>
          <p:nvPr/>
        </p:nvSpPr>
        <p:spPr>
          <a:xfrm>
            <a:off x="11230984" y="5597509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28D50F-CB9B-4087-B1DE-B7F5E0A26A27}"/>
              </a:ext>
            </a:extLst>
          </p:cNvPr>
          <p:cNvSpPr/>
          <p:nvPr/>
        </p:nvSpPr>
        <p:spPr>
          <a:xfrm>
            <a:off x="11906755" y="5548866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816209-79AA-455A-90C7-405D0A41B9F6}"/>
              </a:ext>
            </a:extLst>
          </p:cNvPr>
          <p:cNvGrpSpPr/>
          <p:nvPr/>
        </p:nvGrpSpPr>
        <p:grpSpPr>
          <a:xfrm>
            <a:off x="1876596" y="2550108"/>
            <a:ext cx="984023" cy="1147954"/>
            <a:chOff x="1175741" y="909659"/>
            <a:chExt cx="1515813" cy="178389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B6419A2-002B-4B8E-AAC7-83AF13D11814}"/>
                </a:ext>
              </a:extLst>
            </p:cNvPr>
            <p:cNvSpPr/>
            <p:nvPr/>
          </p:nvSpPr>
          <p:spPr>
            <a:xfrm>
              <a:off x="1175741" y="1289355"/>
              <a:ext cx="1404194" cy="14041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58483C-8B9F-4C72-9F93-10A0BC281AA9}"/>
                </a:ext>
              </a:extLst>
            </p:cNvPr>
            <p:cNvSpPr/>
            <p:nvPr/>
          </p:nvSpPr>
          <p:spPr>
            <a:xfrm>
              <a:off x="1266500" y="1292155"/>
              <a:ext cx="1315469" cy="1264483"/>
            </a:xfrm>
            <a:custGeom>
              <a:avLst/>
              <a:gdLst>
                <a:gd name="connsiteX0" fmla="*/ 609388 w 1315469"/>
                <a:gd name="connsiteY0" fmla="*/ 0 h 1264483"/>
                <a:gd name="connsiteX1" fmla="*/ 1315469 w 1315469"/>
                <a:gd name="connsiteY1" fmla="*/ 706081 h 1264483"/>
                <a:gd name="connsiteX2" fmla="*/ 1259982 w 1315469"/>
                <a:gd name="connsiteY2" fmla="*/ 980920 h 1264483"/>
                <a:gd name="connsiteX3" fmla="*/ 1243246 w 1315469"/>
                <a:gd name="connsiteY3" fmla="*/ 1011755 h 1264483"/>
                <a:gd name="connsiteX4" fmla="*/ 1205356 w 1315469"/>
                <a:gd name="connsiteY4" fmla="*/ 1057677 h 1264483"/>
                <a:gd name="connsiteX5" fmla="*/ 706081 w 1315469"/>
                <a:gd name="connsiteY5" fmla="*/ 1264483 h 1264483"/>
                <a:gd name="connsiteX6" fmla="*/ 0 w 1315469"/>
                <a:gd name="connsiteY6" fmla="*/ 558402 h 1264483"/>
                <a:gd name="connsiteX7" fmla="*/ 55487 w 1315469"/>
                <a:gd name="connsiteY7" fmla="*/ 283563 h 1264483"/>
                <a:gd name="connsiteX8" fmla="*/ 72223 w 1315469"/>
                <a:gd name="connsiteY8" fmla="*/ 252729 h 1264483"/>
                <a:gd name="connsiteX9" fmla="*/ 110113 w 1315469"/>
                <a:gd name="connsiteY9" fmla="*/ 206806 h 1264483"/>
                <a:gd name="connsiteX10" fmla="*/ 609388 w 1315469"/>
                <a:gd name="connsiteY10" fmla="*/ 0 h 126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5469" h="1264483">
                  <a:moveTo>
                    <a:pt x="609388" y="0"/>
                  </a:moveTo>
                  <a:cubicBezTo>
                    <a:pt x="999346" y="0"/>
                    <a:pt x="1315469" y="316123"/>
                    <a:pt x="1315469" y="706081"/>
                  </a:cubicBezTo>
                  <a:cubicBezTo>
                    <a:pt x="1315469" y="803571"/>
                    <a:pt x="1295711" y="896445"/>
                    <a:pt x="1259982" y="980920"/>
                  </a:cubicBezTo>
                  <a:lnTo>
                    <a:pt x="1243246" y="1011755"/>
                  </a:lnTo>
                  <a:lnTo>
                    <a:pt x="1205356" y="1057677"/>
                  </a:lnTo>
                  <a:cubicBezTo>
                    <a:pt x="1077580" y="1185452"/>
                    <a:pt x="901060" y="1264483"/>
                    <a:pt x="706081" y="1264483"/>
                  </a:cubicBezTo>
                  <a:cubicBezTo>
                    <a:pt x="316123" y="1264483"/>
                    <a:pt x="0" y="948360"/>
                    <a:pt x="0" y="558402"/>
                  </a:cubicBezTo>
                  <a:cubicBezTo>
                    <a:pt x="0" y="460913"/>
                    <a:pt x="19758" y="368038"/>
                    <a:pt x="55487" y="283563"/>
                  </a:cubicBezTo>
                  <a:lnTo>
                    <a:pt x="72223" y="252729"/>
                  </a:lnTo>
                  <a:lnTo>
                    <a:pt x="110113" y="206806"/>
                  </a:lnTo>
                  <a:cubicBezTo>
                    <a:pt x="237889" y="79031"/>
                    <a:pt x="414409" y="0"/>
                    <a:pt x="609388" y="0"/>
                  </a:cubicBezTo>
                  <a:close/>
                </a:path>
              </a:pathLst>
            </a:custGeom>
            <a:solidFill>
              <a:srgbClr val="0E58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07CE19B-085F-454B-81EE-6F69BBE80E50}"/>
                </a:ext>
              </a:extLst>
            </p:cNvPr>
            <p:cNvSpPr/>
            <p:nvPr/>
          </p:nvSpPr>
          <p:spPr>
            <a:xfrm>
              <a:off x="1338723" y="1144476"/>
              <a:ext cx="1339939" cy="1159434"/>
            </a:xfrm>
            <a:custGeom>
              <a:avLst/>
              <a:gdLst>
                <a:gd name="connsiteX0" fmla="*/ 633858 w 1339939"/>
                <a:gd name="connsiteY0" fmla="*/ 0 h 1159434"/>
                <a:gd name="connsiteX1" fmla="*/ 1339939 w 1339939"/>
                <a:gd name="connsiteY1" fmla="*/ 706081 h 1159434"/>
                <a:gd name="connsiteX2" fmla="*/ 1219352 w 1339939"/>
                <a:gd name="connsiteY2" fmla="*/ 1100858 h 1159434"/>
                <a:gd name="connsiteX3" fmla="*/ 1171023 w 1339939"/>
                <a:gd name="connsiteY3" fmla="*/ 1159434 h 1159434"/>
                <a:gd name="connsiteX4" fmla="*/ 1187759 w 1339939"/>
                <a:gd name="connsiteY4" fmla="*/ 1128599 h 1159434"/>
                <a:gd name="connsiteX5" fmla="*/ 1243246 w 1339939"/>
                <a:gd name="connsiteY5" fmla="*/ 853760 h 1159434"/>
                <a:gd name="connsiteX6" fmla="*/ 537165 w 1339939"/>
                <a:gd name="connsiteY6" fmla="*/ 147679 h 1159434"/>
                <a:gd name="connsiteX7" fmla="*/ 37890 w 1339939"/>
                <a:gd name="connsiteY7" fmla="*/ 354485 h 1159434"/>
                <a:gd name="connsiteX8" fmla="*/ 0 w 1339939"/>
                <a:gd name="connsiteY8" fmla="*/ 400408 h 1159434"/>
                <a:gd name="connsiteX9" fmla="*/ 48364 w 1339939"/>
                <a:gd name="connsiteY9" fmla="*/ 311304 h 1159434"/>
                <a:gd name="connsiteX10" fmla="*/ 633858 w 1339939"/>
                <a:gd name="connsiteY10" fmla="*/ 0 h 115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9939" h="1159434">
                  <a:moveTo>
                    <a:pt x="633858" y="0"/>
                  </a:moveTo>
                  <a:cubicBezTo>
                    <a:pt x="1023816" y="0"/>
                    <a:pt x="1339939" y="316123"/>
                    <a:pt x="1339939" y="706081"/>
                  </a:cubicBezTo>
                  <a:cubicBezTo>
                    <a:pt x="1339939" y="852315"/>
                    <a:pt x="1295484" y="988167"/>
                    <a:pt x="1219352" y="1100858"/>
                  </a:cubicBezTo>
                  <a:lnTo>
                    <a:pt x="1171023" y="1159434"/>
                  </a:lnTo>
                  <a:lnTo>
                    <a:pt x="1187759" y="1128599"/>
                  </a:lnTo>
                  <a:cubicBezTo>
                    <a:pt x="1223488" y="1044124"/>
                    <a:pt x="1243246" y="951250"/>
                    <a:pt x="1243246" y="853760"/>
                  </a:cubicBezTo>
                  <a:cubicBezTo>
                    <a:pt x="1243246" y="463802"/>
                    <a:pt x="927123" y="147679"/>
                    <a:pt x="537165" y="147679"/>
                  </a:cubicBezTo>
                  <a:cubicBezTo>
                    <a:pt x="342186" y="147679"/>
                    <a:pt x="165666" y="226710"/>
                    <a:pt x="37890" y="354485"/>
                  </a:cubicBezTo>
                  <a:lnTo>
                    <a:pt x="0" y="400408"/>
                  </a:lnTo>
                  <a:lnTo>
                    <a:pt x="48364" y="311304"/>
                  </a:lnTo>
                  <a:cubicBezTo>
                    <a:pt x="175252" y="123486"/>
                    <a:pt x="390134" y="0"/>
                    <a:pt x="633858" y="0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765BCEF-ECBC-4C89-A41C-BBF8ECCA7B5C}"/>
                </a:ext>
              </a:extLst>
            </p:cNvPr>
            <p:cNvGrpSpPr/>
            <p:nvPr/>
          </p:nvGrpSpPr>
          <p:grpSpPr>
            <a:xfrm>
              <a:off x="1689554" y="1690787"/>
              <a:ext cx="475295" cy="456450"/>
              <a:chOff x="8445500" y="1847850"/>
              <a:chExt cx="360363" cy="346075"/>
            </a:xfrm>
            <a:solidFill>
              <a:schemeClr val="bg1"/>
            </a:solidFill>
          </p:grpSpPr>
          <p:sp>
            <p:nvSpPr>
              <p:cNvPr id="82" name="Freeform 26">
                <a:extLst>
                  <a:ext uri="{FF2B5EF4-FFF2-40B4-BE49-F238E27FC236}">
                    <a16:creationId xmlns:a16="http://schemas.microsoft.com/office/drawing/2014/main" id="{8F7576DD-E919-418E-A3AB-D934EF346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063" y="2054225"/>
                <a:ext cx="241300" cy="139700"/>
              </a:xfrm>
              <a:custGeom>
                <a:avLst/>
                <a:gdLst>
                  <a:gd name="T0" fmla="*/ 48 w 64"/>
                  <a:gd name="T1" fmla="*/ 14 h 37"/>
                  <a:gd name="T2" fmla="*/ 43 w 64"/>
                  <a:gd name="T3" fmla="*/ 17 h 37"/>
                  <a:gd name="T4" fmla="*/ 37 w 64"/>
                  <a:gd name="T5" fmla="*/ 13 h 37"/>
                  <a:gd name="T6" fmla="*/ 33 w 64"/>
                  <a:gd name="T7" fmla="*/ 0 h 37"/>
                  <a:gd name="T8" fmla="*/ 30 w 64"/>
                  <a:gd name="T9" fmla="*/ 6 h 37"/>
                  <a:gd name="T10" fmla="*/ 25 w 64"/>
                  <a:gd name="T11" fmla="*/ 9 h 37"/>
                  <a:gd name="T12" fmla="*/ 20 w 64"/>
                  <a:gd name="T13" fmla="*/ 6 h 37"/>
                  <a:gd name="T14" fmla="*/ 17 w 64"/>
                  <a:gd name="T15" fmla="*/ 1 h 37"/>
                  <a:gd name="T16" fmla="*/ 16 w 64"/>
                  <a:gd name="T17" fmla="*/ 3 h 37"/>
                  <a:gd name="T18" fmla="*/ 11 w 64"/>
                  <a:gd name="T19" fmla="*/ 5 h 37"/>
                  <a:gd name="T20" fmla="*/ 0 w 64"/>
                  <a:gd name="T21" fmla="*/ 5 h 37"/>
                  <a:gd name="T22" fmla="*/ 32 w 64"/>
                  <a:gd name="T23" fmla="*/ 36 h 37"/>
                  <a:gd name="T24" fmla="*/ 33 w 64"/>
                  <a:gd name="T25" fmla="*/ 37 h 37"/>
                  <a:gd name="T26" fmla="*/ 34 w 64"/>
                  <a:gd name="T27" fmla="*/ 36 h 37"/>
                  <a:gd name="T28" fmla="*/ 64 w 64"/>
                  <a:gd name="T29" fmla="*/ 5 h 37"/>
                  <a:gd name="T30" fmla="*/ 53 w 64"/>
                  <a:gd name="T31" fmla="*/ 5 h 37"/>
                  <a:gd name="T32" fmla="*/ 48 w 64"/>
                  <a:gd name="T33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37">
                    <a:moveTo>
                      <a:pt x="48" y="14"/>
                    </a:moveTo>
                    <a:cubicBezTo>
                      <a:pt x="47" y="16"/>
                      <a:pt x="45" y="17"/>
                      <a:pt x="43" y="17"/>
                    </a:cubicBezTo>
                    <a:cubicBezTo>
                      <a:pt x="40" y="17"/>
                      <a:pt x="38" y="15"/>
                      <a:pt x="37" y="1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8"/>
                      <a:pt x="28" y="9"/>
                      <a:pt x="25" y="9"/>
                    </a:cubicBezTo>
                    <a:cubicBezTo>
                      <a:pt x="23" y="9"/>
                      <a:pt x="21" y="8"/>
                      <a:pt x="20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4"/>
                      <a:pt x="13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16"/>
                      <a:pt x="22" y="30"/>
                      <a:pt x="32" y="36"/>
                    </a:cubicBezTo>
                    <a:cubicBezTo>
                      <a:pt x="32" y="36"/>
                      <a:pt x="33" y="37"/>
                      <a:pt x="33" y="37"/>
                    </a:cubicBezTo>
                    <a:cubicBezTo>
                      <a:pt x="33" y="37"/>
                      <a:pt x="34" y="36"/>
                      <a:pt x="34" y="36"/>
                    </a:cubicBezTo>
                    <a:cubicBezTo>
                      <a:pt x="43" y="29"/>
                      <a:pt x="57" y="15"/>
                      <a:pt x="64" y="5"/>
                    </a:cubicBezTo>
                    <a:cubicBezTo>
                      <a:pt x="53" y="5"/>
                      <a:pt x="53" y="5"/>
                      <a:pt x="53" y="5"/>
                    </a:cubicBezTo>
                    <a:lnTo>
                      <a:pt x="4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3" name="Freeform 27">
                <a:extLst>
                  <a:ext uri="{FF2B5EF4-FFF2-40B4-BE49-F238E27FC236}">
                    <a16:creationId xmlns:a16="http://schemas.microsoft.com/office/drawing/2014/main" id="{29A814A6-36E2-48FB-88E1-8B7DFC9DD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788" y="1847850"/>
                <a:ext cx="330200" cy="187325"/>
              </a:xfrm>
              <a:custGeom>
                <a:avLst/>
                <a:gdLst>
                  <a:gd name="T0" fmla="*/ 4 w 88"/>
                  <a:gd name="T1" fmla="*/ 48 h 50"/>
                  <a:gd name="T2" fmla="*/ 19 w 88"/>
                  <a:gd name="T3" fmla="*/ 48 h 50"/>
                  <a:gd name="T4" fmla="*/ 23 w 88"/>
                  <a:gd name="T5" fmla="*/ 42 h 50"/>
                  <a:gd name="T6" fmla="*/ 28 w 88"/>
                  <a:gd name="T7" fmla="*/ 40 h 50"/>
                  <a:gd name="T8" fmla="*/ 33 w 88"/>
                  <a:gd name="T9" fmla="*/ 43 h 50"/>
                  <a:gd name="T10" fmla="*/ 35 w 88"/>
                  <a:gd name="T11" fmla="*/ 46 h 50"/>
                  <a:gd name="T12" fmla="*/ 41 w 88"/>
                  <a:gd name="T13" fmla="*/ 35 h 50"/>
                  <a:gd name="T14" fmla="*/ 46 w 88"/>
                  <a:gd name="T15" fmla="*/ 32 h 50"/>
                  <a:gd name="T16" fmla="*/ 52 w 88"/>
                  <a:gd name="T17" fmla="*/ 36 h 50"/>
                  <a:gd name="T18" fmla="*/ 56 w 88"/>
                  <a:gd name="T19" fmla="*/ 50 h 50"/>
                  <a:gd name="T20" fmla="*/ 60 w 88"/>
                  <a:gd name="T21" fmla="*/ 48 h 50"/>
                  <a:gd name="T22" fmla="*/ 82 w 88"/>
                  <a:gd name="T23" fmla="*/ 48 h 50"/>
                  <a:gd name="T24" fmla="*/ 88 w 88"/>
                  <a:gd name="T25" fmla="*/ 26 h 50"/>
                  <a:gd name="T26" fmla="*/ 66 w 88"/>
                  <a:gd name="T27" fmla="*/ 0 h 50"/>
                  <a:gd name="T28" fmla="*/ 44 w 88"/>
                  <a:gd name="T29" fmla="*/ 16 h 50"/>
                  <a:gd name="T30" fmla="*/ 23 w 88"/>
                  <a:gd name="T31" fmla="*/ 0 h 50"/>
                  <a:gd name="T32" fmla="*/ 0 w 88"/>
                  <a:gd name="T33" fmla="*/ 29 h 50"/>
                  <a:gd name="T34" fmla="*/ 4 w 88"/>
                  <a:gd name="T35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50">
                    <a:moveTo>
                      <a:pt x="4" y="48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6" y="40"/>
                      <a:pt x="28" y="40"/>
                    </a:cubicBezTo>
                    <a:cubicBezTo>
                      <a:pt x="30" y="40"/>
                      <a:pt x="32" y="41"/>
                      <a:pt x="33" y="43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3"/>
                      <a:pt x="44" y="32"/>
                      <a:pt x="46" y="32"/>
                    </a:cubicBezTo>
                    <a:cubicBezTo>
                      <a:pt x="49" y="32"/>
                      <a:pt x="51" y="34"/>
                      <a:pt x="52" y="36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49"/>
                      <a:pt x="58" y="48"/>
                      <a:pt x="60" y="48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5" y="43"/>
                      <a:pt x="88" y="34"/>
                      <a:pt x="88" y="26"/>
                    </a:cubicBezTo>
                    <a:cubicBezTo>
                      <a:pt x="88" y="9"/>
                      <a:pt x="77" y="0"/>
                      <a:pt x="66" y="0"/>
                    </a:cubicBezTo>
                    <a:cubicBezTo>
                      <a:pt x="57" y="0"/>
                      <a:pt x="48" y="5"/>
                      <a:pt x="44" y="16"/>
                    </a:cubicBezTo>
                    <a:cubicBezTo>
                      <a:pt x="40" y="5"/>
                      <a:pt x="31" y="0"/>
                      <a:pt x="23" y="0"/>
                    </a:cubicBezTo>
                    <a:cubicBezTo>
                      <a:pt x="8" y="0"/>
                      <a:pt x="0" y="15"/>
                      <a:pt x="0" y="29"/>
                    </a:cubicBezTo>
                    <a:cubicBezTo>
                      <a:pt x="0" y="36"/>
                      <a:pt x="2" y="44"/>
                      <a:pt x="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Freeform 28">
                <a:extLst>
                  <a:ext uri="{FF2B5EF4-FFF2-40B4-BE49-F238E27FC236}">
                    <a16:creationId xmlns:a16="http://schemas.microsoft.com/office/drawing/2014/main" id="{BD086573-C9D9-4512-A318-FAB8AA554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5500" y="1982788"/>
                <a:ext cx="360363" cy="120650"/>
              </a:xfrm>
              <a:custGeom>
                <a:avLst/>
                <a:gdLst>
                  <a:gd name="T0" fmla="*/ 94 w 96"/>
                  <a:gd name="T1" fmla="*/ 16 h 32"/>
                  <a:gd name="T2" fmla="*/ 64 w 96"/>
                  <a:gd name="T3" fmla="*/ 16 h 32"/>
                  <a:gd name="T4" fmla="*/ 62 w 96"/>
                  <a:gd name="T5" fmla="*/ 17 h 32"/>
                  <a:gd name="T6" fmla="*/ 59 w 96"/>
                  <a:gd name="T7" fmla="*/ 25 h 32"/>
                  <a:gd name="T8" fmla="*/ 52 w 96"/>
                  <a:gd name="T9" fmla="*/ 1 h 32"/>
                  <a:gd name="T10" fmla="*/ 50 w 96"/>
                  <a:gd name="T11" fmla="*/ 0 h 32"/>
                  <a:gd name="T12" fmla="*/ 48 w 96"/>
                  <a:gd name="T13" fmla="*/ 1 h 32"/>
                  <a:gd name="T14" fmla="*/ 40 w 96"/>
                  <a:gd name="T15" fmla="*/ 18 h 32"/>
                  <a:gd name="T16" fmla="*/ 34 w 96"/>
                  <a:gd name="T17" fmla="*/ 9 h 32"/>
                  <a:gd name="T18" fmla="*/ 32 w 96"/>
                  <a:gd name="T19" fmla="*/ 8 h 32"/>
                  <a:gd name="T20" fmla="*/ 30 w 96"/>
                  <a:gd name="T21" fmla="*/ 9 h 32"/>
                  <a:gd name="T22" fmla="*/ 25 w 96"/>
                  <a:gd name="T23" fmla="*/ 16 h 32"/>
                  <a:gd name="T24" fmla="*/ 2 w 96"/>
                  <a:gd name="T25" fmla="*/ 16 h 32"/>
                  <a:gd name="T26" fmla="*/ 0 w 96"/>
                  <a:gd name="T27" fmla="*/ 18 h 32"/>
                  <a:gd name="T28" fmla="*/ 2 w 96"/>
                  <a:gd name="T29" fmla="*/ 20 h 32"/>
                  <a:gd name="T30" fmla="*/ 26 w 96"/>
                  <a:gd name="T31" fmla="*/ 20 h 32"/>
                  <a:gd name="T32" fmla="*/ 28 w 96"/>
                  <a:gd name="T33" fmla="*/ 19 h 32"/>
                  <a:gd name="T34" fmla="*/ 32 w 96"/>
                  <a:gd name="T35" fmla="*/ 13 h 32"/>
                  <a:gd name="T36" fmla="*/ 38 w 96"/>
                  <a:gd name="T37" fmla="*/ 23 h 32"/>
                  <a:gd name="T38" fmla="*/ 40 w 96"/>
                  <a:gd name="T39" fmla="*/ 24 h 32"/>
                  <a:gd name="T40" fmla="*/ 42 w 96"/>
                  <a:gd name="T41" fmla="*/ 23 h 32"/>
                  <a:gd name="T42" fmla="*/ 49 w 96"/>
                  <a:gd name="T43" fmla="*/ 8 h 32"/>
                  <a:gd name="T44" fmla="*/ 56 w 96"/>
                  <a:gd name="T45" fmla="*/ 31 h 32"/>
                  <a:gd name="T46" fmla="*/ 58 w 96"/>
                  <a:gd name="T47" fmla="*/ 32 h 32"/>
                  <a:gd name="T48" fmla="*/ 60 w 96"/>
                  <a:gd name="T49" fmla="*/ 31 h 32"/>
                  <a:gd name="T50" fmla="*/ 65 w 96"/>
                  <a:gd name="T51" fmla="*/ 20 h 32"/>
                  <a:gd name="T52" fmla="*/ 94 w 96"/>
                  <a:gd name="T53" fmla="*/ 20 h 32"/>
                  <a:gd name="T54" fmla="*/ 96 w 96"/>
                  <a:gd name="T55" fmla="*/ 18 h 32"/>
                  <a:gd name="T56" fmla="*/ 94 w 96"/>
                  <a:gd name="T5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32">
                    <a:moveTo>
                      <a:pt x="94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3" y="16"/>
                      <a:pt x="63" y="16"/>
                      <a:pt x="62" y="17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8" y="1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1" y="8"/>
                      <a:pt x="31" y="8"/>
                      <a:pt x="30" y="9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1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39" y="24"/>
                      <a:pt x="40" y="24"/>
                    </a:cubicBezTo>
                    <a:cubicBezTo>
                      <a:pt x="41" y="24"/>
                      <a:pt x="41" y="24"/>
                      <a:pt x="42" y="23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7" y="32"/>
                      <a:pt x="58" y="32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5" y="20"/>
                      <a:pt x="96" y="19"/>
                      <a:pt x="96" y="18"/>
                    </a:cubicBezTo>
                    <a:cubicBezTo>
                      <a:pt x="96" y="17"/>
                      <a:pt x="95" y="16"/>
                      <a:pt x="9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CEDAB48-B7D8-4470-B1C2-E92A98183EE4}"/>
                </a:ext>
              </a:extLst>
            </p:cNvPr>
            <p:cNvGrpSpPr/>
            <p:nvPr/>
          </p:nvGrpSpPr>
          <p:grpSpPr>
            <a:xfrm>
              <a:off x="1976151" y="909659"/>
              <a:ext cx="715403" cy="715402"/>
              <a:chOff x="1304819" y="495210"/>
              <a:chExt cx="715403" cy="71540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81F3D2F-42ED-43C1-9D8E-65EF0AF4805D}"/>
                  </a:ext>
                </a:extLst>
              </p:cNvPr>
              <p:cNvSpPr/>
              <p:nvPr/>
            </p:nvSpPr>
            <p:spPr>
              <a:xfrm>
                <a:off x="1304819" y="495210"/>
                <a:ext cx="715403" cy="715402"/>
              </a:xfrm>
              <a:prstGeom prst="ellipse">
                <a:avLst/>
              </a:prstGeom>
              <a:solidFill>
                <a:schemeClr val="accent3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E2A86A8-C1FB-4C49-95C0-4927FFD73EB3}"/>
                  </a:ext>
                </a:extLst>
              </p:cNvPr>
              <p:cNvSpPr txBox="1"/>
              <p:nvPr/>
            </p:nvSpPr>
            <p:spPr>
              <a:xfrm>
                <a:off x="1304819" y="714412"/>
                <a:ext cx="7154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942222-E951-4664-B6C3-F4DEEC01D654}"/>
              </a:ext>
            </a:extLst>
          </p:cNvPr>
          <p:cNvGrpSpPr/>
          <p:nvPr/>
        </p:nvGrpSpPr>
        <p:grpSpPr>
          <a:xfrm>
            <a:off x="1896161" y="4036555"/>
            <a:ext cx="963777" cy="1118969"/>
            <a:chOff x="1175741" y="2768670"/>
            <a:chExt cx="1515813" cy="177531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9DBC5F-34A3-47FE-9B99-38B3508B9B28}"/>
                </a:ext>
              </a:extLst>
            </p:cNvPr>
            <p:cNvSpPr/>
            <p:nvPr/>
          </p:nvSpPr>
          <p:spPr>
            <a:xfrm>
              <a:off x="1175741" y="3139790"/>
              <a:ext cx="1404194" cy="14041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3C3C8D1-AF78-40D3-90AF-EBD162954A4E}"/>
                </a:ext>
              </a:extLst>
            </p:cNvPr>
            <p:cNvSpPr/>
            <p:nvPr/>
          </p:nvSpPr>
          <p:spPr>
            <a:xfrm>
              <a:off x="1266500" y="3142590"/>
              <a:ext cx="1315469" cy="1264483"/>
            </a:xfrm>
            <a:custGeom>
              <a:avLst/>
              <a:gdLst>
                <a:gd name="connsiteX0" fmla="*/ 609388 w 1315469"/>
                <a:gd name="connsiteY0" fmla="*/ 0 h 1264483"/>
                <a:gd name="connsiteX1" fmla="*/ 1315469 w 1315469"/>
                <a:gd name="connsiteY1" fmla="*/ 706081 h 1264483"/>
                <a:gd name="connsiteX2" fmla="*/ 1259982 w 1315469"/>
                <a:gd name="connsiteY2" fmla="*/ 980920 h 1264483"/>
                <a:gd name="connsiteX3" fmla="*/ 1243246 w 1315469"/>
                <a:gd name="connsiteY3" fmla="*/ 1011755 h 1264483"/>
                <a:gd name="connsiteX4" fmla="*/ 1205356 w 1315469"/>
                <a:gd name="connsiteY4" fmla="*/ 1057677 h 1264483"/>
                <a:gd name="connsiteX5" fmla="*/ 706081 w 1315469"/>
                <a:gd name="connsiteY5" fmla="*/ 1264483 h 1264483"/>
                <a:gd name="connsiteX6" fmla="*/ 0 w 1315469"/>
                <a:gd name="connsiteY6" fmla="*/ 558402 h 1264483"/>
                <a:gd name="connsiteX7" fmla="*/ 55487 w 1315469"/>
                <a:gd name="connsiteY7" fmla="*/ 283563 h 1264483"/>
                <a:gd name="connsiteX8" fmla="*/ 72223 w 1315469"/>
                <a:gd name="connsiteY8" fmla="*/ 252729 h 1264483"/>
                <a:gd name="connsiteX9" fmla="*/ 110113 w 1315469"/>
                <a:gd name="connsiteY9" fmla="*/ 206806 h 1264483"/>
                <a:gd name="connsiteX10" fmla="*/ 609388 w 1315469"/>
                <a:gd name="connsiteY10" fmla="*/ 0 h 126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5469" h="1264483">
                  <a:moveTo>
                    <a:pt x="609388" y="0"/>
                  </a:moveTo>
                  <a:cubicBezTo>
                    <a:pt x="999346" y="0"/>
                    <a:pt x="1315469" y="316123"/>
                    <a:pt x="1315469" y="706081"/>
                  </a:cubicBezTo>
                  <a:cubicBezTo>
                    <a:pt x="1315469" y="803571"/>
                    <a:pt x="1295711" y="896445"/>
                    <a:pt x="1259982" y="980920"/>
                  </a:cubicBezTo>
                  <a:lnTo>
                    <a:pt x="1243246" y="1011755"/>
                  </a:lnTo>
                  <a:lnTo>
                    <a:pt x="1205356" y="1057677"/>
                  </a:lnTo>
                  <a:cubicBezTo>
                    <a:pt x="1077580" y="1185452"/>
                    <a:pt x="901060" y="1264483"/>
                    <a:pt x="706081" y="1264483"/>
                  </a:cubicBezTo>
                  <a:cubicBezTo>
                    <a:pt x="316123" y="1264483"/>
                    <a:pt x="0" y="948360"/>
                    <a:pt x="0" y="558402"/>
                  </a:cubicBezTo>
                  <a:cubicBezTo>
                    <a:pt x="0" y="460913"/>
                    <a:pt x="19758" y="368038"/>
                    <a:pt x="55487" y="283563"/>
                  </a:cubicBezTo>
                  <a:lnTo>
                    <a:pt x="72223" y="252729"/>
                  </a:lnTo>
                  <a:lnTo>
                    <a:pt x="110113" y="206806"/>
                  </a:lnTo>
                  <a:cubicBezTo>
                    <a:pt x="237889" y="79031"/>
                    <a:pt x="414409" y="0"/>
                    <a:pt x="609388" y="0"/>
                  </a:cubicBezTo>
                  <a:close/>
                </a:path>
              </a:pathLst>
            </a:custGeom>
            <a:solidFill>
              <a:srgbClr val="0E58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CE6E0BA-D59F-4E30-867C-A6BCD9D090C5}"/>
                </a:ext>
              </a:extLst>
            </p:cNvPr>
            <p:cNvSpPr/>
            <p:nvPr/>
          </p:nvSpPr>
          <p:spPr>
            <a:xfrm>
              <a:off x="1338723" y="2994911"/>
              <a:ext cx="1339939" cy="1159434"/>
            </a:xfrm>
            <a:custGeom>
              <a:avLst/>
              <a:gdLst>
                <a:gd name="connsiteX0" fmla="*/ 633858 w 1339939"/>
                <a:gd name="connsiteY0" fmla="*/ 0 h 1159434"/>
                <a:gd name="connsiteX1" fmla="*/ 1339939 w 1339939"/>
                <a:gd name="connsiteY1" fmla="*/ 706081 h 1159434"/>
                <a:gd name="connsiteX2" fmla="*/ 1219352 w 1339939"/>
                <a:gd name="connsiteY2" fmla="*/ 1100858 h 1159434"/>
                <a:gd name="connsiteX3" fmla="*/ 1171023 w 1339939"/>
                <a:gd name="connsiteY3" fmla="*/ 1159434 h 1159434"/>
                <a:gd name="connsiteX4" fmla="*/ 1187759 w 1339939"/>
                <a:gd name="connsiteY4" fmla="*/ 1128599 h 1159434"/>
                <a:gd name="connsiteX5" fmla="*/ 1243246 w 1339939"/>
                <a:gd name="connsiteY5" fmla="*/ 853760 h 1159434"/>
                <a:gd name="connsiteX6" fmla="*/ 537165 w 1339939"/>
                <a:gd name="connsiteY6" fmla="*/ 147679 h 1159434"/>
                <a:gd name="connsiteX7" fmla="*/ 37890 w 1339939"/>
                <a:gd name="connsiteY7" fmla="*/ 354485 h 1159434"/>
                <a:gd name="connsiteX8" fmla="*/ 0 w 1339939"/>
                <a:gd name="connsiteY8" fmla="*/ 400408 h 1159434"/>
                <a:gd name="connsiteX9" fmla="*/ 48364 w 1339939"/>
                <a:gd name="connsiteY9" fmla="*/ 311304 h 1159434"/>
                <a:gd name="connsiteX10" fmla="*/ 633858 w 1339939"/>
                <a:gd name="connsiteY10" fmla="*/ 0 h 115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9939" h="1159434">
                  <a:moveTo>
                    <a:pt x="633858" y="0"/>
                  </a:moveTo>
                  <a:cubicBezTo>
                    <a:pt x="1023816" y="0"/>
                    <a:pt x="1339939" y="316123"/>
                    <a:pt x="1339939" y="706081"/>
                  </a:cubicBezTo>
                  <a:cubicBezTo>
                    <a:pt x="1339939" y="852315"/>
                    <a:pt x="1295484" y="988167"/>
                    <a:pt x="1219352" y="1100858"/>
                  </a:cubicBezTo>
                  <a:lnTo>
                    <a:pt x="1171023" y="1159434"/>
                  </a:lnTo>
                  <a:lnTo>
                    <a:pt x="1187759" y="1128599"/>
                  </a:lnTo>
                  <a:cubicBezTo>
                    <a:pt x="1223488" y="1044124"/>
                    <a:pt x="1243246" y="951250"/>
                    <a:pt x="1243246" y="853760"/>
                  </a:cubicBezTo>
                  <a:cubicBezTo>
                    <a:pt x="1243246" y="463802"/>
                    <a:pt x="927123" y="147679"/>
                    <a:pt x="537165" y="147679"/>
                  </a:cubicBezTo>
                  <a:cubicBezTo>
                    <a:pt x="342186" y="147679"/>
                    <a:pt x="165666" y="226710"/>
                    <a:pt x="37890" y="354485"/>
                  </a:cubicBezTo>
                  <a:lnTo>
                    <a:pt x="0" y="400408"/>
                  </a:lnTo>
                  <a:lnTo>
                    <a:pt x="48364" y="311304"/>
                  </a:lnTo>
                  <a:cubicBezTo>
                    <a:pt x="175252" y="123486"/>
                    <a:pt x="390134" y="0"/>
                    <a:pt x="633858" y="0"/>
                  </a:cubicBezTo>
                  <a:close/>
                </a:path>
              </a:pathLst>
            </a:custGeom>
            <a:solidFill>
              <a:srgbClr val="0E58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C0087B03-4498-4FE6-83DA-B988D445E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1395" y="3550617"/>
              <a:ext cx="442502" cy="448429"/>
            </a:xfrm>
            <a:custGeom>
              <a:avLst/>
              <a:gdLst>
                <a:gd name="T0" fmla="*/ 92 w 95"/>
                <a:gd name="T1" fmla="*/ 23 h 96"/>
                <a:gd name="T2" fmla="*/ 72 w 95"/>
                <a:gd name="T3" fmla="*/ 3 h 96"/>
                <a:gd name="T4" fmla="*/ 61 w 95"/>
                <a:gd name="T5" fmla="*/ 3 h 96"/>
                <a:gd name="T6" fmla="*/ 59 w 95"/>
                <a:gd name="T7" fmla="*/ 13 h 96"/>
                <a:gd name="T8" fmla="*/ 29 w 95"/>
                <a:gd name="T9" fmla="*/ 43 h 96"/>
                <a:gd name="T10" fmla="*/ 28 w 95"/>
                <a:gd name="T11" fmla="*/ 45 h 96"/>
                <a:gd name="T12" fmla="*/ 28 w 95"/>
                <a:gd name="T13" fmla="*/ 61 h 96"/>
                <a:gd name="T14" fmla="*/ 14 w 95"/>
                <a:gd name="T15" fmla="*/ 75 h 96"/>
                <a:gd name="T16" fmla="*/ 14 w 95"/>
                <a:gd name="T17" fmla="*/ 75 h 96"/>
                <a:gd name="T18" fmla="*/ 12 w 95"/>
                <a:gd name="T19" fmla="*/ 75 h 96"/>
                <a:gd name="T20" fmla="*/ 1 w 95"/>
                <a:gd name="T21" fmla="*/ 80 h 96"/>
                <a:gd name="T22" fmla="*/ 0 w 95"/>
                <a:gd name="T23" fmla="*/ 82 h 96"/>
                <a:gd name="T24" fmla="*/ 0 w 95"/>
                <a:gd name="T25" fmla="*/ 84 h 96"/>
                <a:gd name="T26" fmla="*/ 11 w 95"/>
                <a:gd name="T27" fmla="*/ 95 h 96"/>
                <a:gd name="T28" fmla="*/ 13 w 95"/>
                <a:gd name="T29" fmla="*/ 96 h 96"/>
                <a:gd name="T30" fmla="*/ 13 w 95"/>
                <a:gd name="T31" fmla="*/ 96 h 96"/>
                <a:gd name="T32" fmla="*/ 15 w 95"/>
                <a:gd name="T33" fmla="*/ 94 h 96"/>
                <a:gd name="T34" fmla="*/ 20 w 95"/>
                <a:gd name="T35" fmla="*/ 83 h 96"/>
                <a:gd name="T36" fmla="*/ 20 w 95"/>
                <a:gd name="T37" fmla="*/ 81 h 96"/>
                <a:gd name="T38" fmla="*/ 34 w 95"/>
                <a:gd name="T39" fmla="*/ 67 h 96"/>
                <a:gd name="T40" fmla="*/ 50 w 95"/>
                <a:gd name="T41" fmla="*/ 67 h 96"/>
                <a:gd name="T42" fmla="*/ 53 w 95"/>
                <a:gd name="T43" fmla="*/ 66 h 96"/>
                <a:gd name="T44" fmla="*/ 82 w 95"/>
                <a:gd name="T45" fmla="*/ 36 h 96"/>
                <a:gd name="T46" fmla="*/ 86 w 95"/>
                <a:gd name="T47" fmla="*/ 37 h 96"/>
                <a:gd name="T48" fmla="*/ 92 w 95"/>
                <a:gd name="T49" fmla="*/ 34 h 96"/>
                <a:gd name="T50" fmla="*/ 92 w 95"/>
                <a:gd name="T51" fmla="*/ 23 h 96"/>
                <a:gd name="T52" fmla="*/ 61 w 95"/>
                <a:gd name="T53" fmla="*/ 46 h 96"/>
                <a:gd name="T54" fmla="*/ 49 w 95"/>
                <a:gd name="T55" fmla="*/ 34 h 96"/>
                <a:gd name="T56" fmla="*/ 65 w 95"/>
                <a:gd name="T57" fmla="*/ 19 h 96"/>
                <a:gd name="T58" fmla="*/ 76 w 95"/>
                <a:gd name="T59" fmla="*/ 30 h 96"/>
                <a:gd name="T60" fmla="*/ 61 w 95"/>
                <a:gd name="T61" fmla="*/ 46 h 96"/>
                <a:gd name="T62" fmla="*/ 48 w 95"/>
                <a:gd name="T63" fmla="*/ 59 h 96"/>
                <a:gd name="T64" fmla="*/ 36 w 95"/>
                <a:gd name="T65" fmla="*/ 59 h 96"/>
                <a:gd name="T66" fmla="*/ 36 w 95"/>
                <a:gd name="T67" fmla="*/ 47 h 96"/>
                <a:gd name="T68" fmla="*/ 44 w 95"/>
                <a:gd name="T69" fmla="*/ 40 h 96"/>
                <a:gd name="T70" fmla="*/ 56 w 95"/>
                <a:gd name="T71" fmla="*/ 51 h 96"/>
                <a:gd name="T72" fmla="*/ 48 w 95"/>
                <a:gd name="T73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96">
                  <a:moveTo>
                    <a:pt x="92" y="23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69" y="0"/>
                    <a:pt x="64" y="0"/>
                    <a:pt x="61" y="3"/>
                  </a:cubicBezTo>
                  <a:cubicBezTo>
                    <a:pt x="58" y="6"/>
                    <a:pt x="58" y="10"/>
                    <a:pt x="59" y="1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3"/>
                    <a:pt x="28" y="44"/>
                    <a:pt x="28" y="4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3" y="74"/>
                    <a:pt x="12" y="75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81"/>
                    <a:pt x="0" y="81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6"/>
                    <a:pt x="13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4" y="95"/>
                    <a:pt x="14" y="95"/>
                    <a:pt x="15" y="94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1" y="82"/>
                    <a:pt x="21" y="81"/>
                    <a:pt x="20" y="81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1" y="67"/>
                    <a:pt x="52" y="67"/>
                    <a:pt x="53" y="6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3" y="36"/>
                    <a:pt x="85" y="37"/>
                    <a:pt x="86" y="37"/>
                  </a:cubicBezTo>
                  <a:cubicBezTo>
                    <a:pt x="88" y="37"/>
                    <a:pt x="90" y="36"/>
                    <a:pt x="92" y="34"/>
                  </a:cubicBezTo>
                  <a:cubicBezTo>
                    <a:pt x="95" y="31"/>
                    <a:pt x="95" y="26"/>
                    <a:pt x="92" y="23"/>
                  </a:cubicBezTo>
                  <a:close/>
                  <a:moveTo>
                    <a:pt x="61" y="46"/>
                  </a:moveTo>
                  <a:cubicBezTo>
                    <a:pt x="49" y="34"/>
                    <a:pt x="49" y="34"/>
                    <a:pt x="49" y="3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76" y="30"/>
                    <a:pt x="76" y="30"/>
                    <a:pt x="76" y="30"/>
                  </a:cubicBezTo>
                  <a:lnTo>
                    <a:pt x="61" y="46"/>
                  </a:lnTo>
                  <a:close/>
                  <a:moveTo>
                    <a:pt x="48" y="59"/>
                  </a:moveTo>
                  <a:cubicBezTo>
                    <a:pt x="36" y="59"/>
                    <a:pt x="36" y="59"/>
                    <a:pt x="36" y="59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56" y="51"/>
                    <a:pt x="56" y="51"/>
                    <a:pt x="56" y="51"/>
                  </a:cubicBezTo>
                  <a:lnTo>
                    <a:pt x="48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4DFE040-0244-48CD-9FF9-234D8C8AFC27}"/>
                </a:ext>
              </a:extLst>
            </p:cNvPr>
            <p:cNvSpPr/>
            <p:nvPr/>
          </p:nvSpPr>
          <p:spPr>
            <a:xfrm>
              <a:off x="1976151" y="276867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C8D024F-95B5-4D26-97D1-83AB3373487C}"/>
                </a:ext>
              </a:extLst>
            </p:cNvPr>
            <p:cNvSpPr txBox="1"/>
            <p:nvPr/>
          </p:nvSpPr>
          <p:spPr>
            <a:xfrm>
              <a:off x="1976151" y="2987872"/>
              <a:ext cx="71540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03EF10-863C-4C28-9A76-D5E6630DE4DA}"/>
              </a:ext>
            </a:extLst>
          </p:cNvPr>
          <p:cNvGrpSpPr/>
          <p:nvPr/>
        </p:nvGrpSpPr>
        <p:grpSpPr>
          <a:xfrm>
            <a:off x="1906998" y="5412701"/>
            <a:ext cx="960640" cy="1119873"/>
            <a:chOff x="1175741" y="4624188"/>
            <a:chExt cx="1515813" cy="177023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478A730-2810-4810-9960-3D94C7D6FE82}"/>
                </a:ext>
              </a:extLst>
            </p:cNvPr>
            <p:cNvSpPr/>
            <p:nvPr/>
          </p:nvSpPr>
          <p:spPr>
            <a:xfrm>
              <a:off x="1175741" y="4990225"/>
              <a:ext cx="1404194" cy="14041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CB29DA-088F-4BDE-B90E-6A12290E6036}"/>
                </a:ext>
              </a:extLst>
            </p:cNvPr>
            <p:cNvSpPr/>
            <p:nvPr/>
          </p:nvSpPr>
          <p:spPr>
            <a:xfrm>
              <a:off x="1264466" y="4992879"/>
              <a:ext cx="1315469" cy="1264483"/>
            </a:xfrm>
            <a:custGeom>
              <a:avLst/>
              <a:gdLst>
                <a:gd name="connsiteX0" fmla="*/ 609388 w 1315469"/>
                <a:gd name="connsiteY0" fmla="*/ 0 h 1264483"/>
                <a:gd name="connsiteX1" fmla="*/ 1315469 w 1315469"/>
                <a:gd name="connsiteY1" fmla="*/ 706081 h 1264483"/>
                <a:gd name="connsiteX2" fmla="*/ 1259982 w 1315469"/>
                <a:gd name="connsiteY2" fmla="*/ 980920 h 1264483"/>
                <a:gd name="connsiteX3" fmla="*/ 1243246 w 1315469"/>
                <a:gd name="connsiteY3" fmla="*/ 1011755 h 1264483"/>
                <a:gd name="connsiteX4" fmla="*/ 1205356 w 1315469"/>
                <a:gd name="connsiteY4" fmla="*/ 1057677 h 1264483"/>
                <a:gd name="connsiteX5" fmla="*/ 706081 w 1315469"/>
                <a:gd name="connsiteY5" fmla="*/ 1264483 h 1264483"/>
                <a:gd name="connsiteX6" fmla="*/ 0 w 1315469"/>
                <a:gd name="connsiteY6" fmla="*/ 558402 h 1264483"/>
                <a:gd name="connsiteX7" fmla="*/ 55487 w 1315469"/>
                <a:gd name="connsiteY7" fmla="*/ 283563 h 1264483"/>
                <a:gd name="connsiteX8" fmla="*/ 72223 w 1315469"/>
                <a:gd name="connsiteY8" fmla="*/ 252729 h 1264483"/>
                <a:gd name="connsiteX9" fmla="*/ 110113 w 1315469"/>
                <a:gd name="connsiteY9" fmla="*/ 206806 h 1264483"/>
                <a:gd name="connsiteX10" fmla="*/ 609388 w 1315469"/>
                <a:gd name="connsiteY10" fmla="*/ 0 h 126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5469" h="1264483">
                  <a:moveTo>
                    <a:pt x="609388" y="0"/>
                  </a:moveTo>
                  <a:cubicBezTo>
                    <a:pt x="999346" y="0"/>
                    <a:pt x="1315469" y="316123"/>
                    <a:pt x="1315469" y="706081"/>
                  </a:cubicBezTo>
                  <a:cubicBezTo>
                    <a:pt x="1315469" y="803571"/>
                    <a:pt x="1295711" y="896445"/>
                    <a:pt x="1259982" y="980920"/>
                  </a:cubicBezTo>
                  <a:lnTo>
                    <a:pt x="1243246" y="1011755"/>
                  </a:lnTo>
                  <a:lnTo>
                    <a:pt x="1205356" y="1057677"/>
                  </a:lnTo>
                  <a:cubicBezTo>
                    <a:pt x="1077580" y="1185452"/>
                    <a:pt x="901060" y="1264483"/>
                    <a:pt x="706081" y="1264483"/>
                  </a:cubicBezTo>
                  <a:cubicBezTo>
                    <a:pt x="316123" y="1264483"/>
                    <a:pt x="0" y="948360"/>
                    <a:pt x="0" y="558402"/>
                  </a:cubicBezTo>
                  <a:cubicBezTo>
                    <a:pt x="0" y="460913"/>
                    <a:pt x="19758" y="368038"/>
                    <a:pt x="55487" y="283563"/>
                  </a:cubicBezTo>
                  <a:lnTo>
                    <a:pt x="72223" y="252729"/>
                  </a:lnTo>
                  <a:lnTo>
                    <a:pt x="110113" y="206806"/>
                  </a:lnTo>
                  <a:cubicBezTo>
                    <a:pt x="237889" y="79031"/>
                    <a:pt x="414409" y="0"/>
                    <a:pt x="609388" y="0"/>
                  </a:cubicBezTo>
                  <a:close/>
                </a:path>
              </a:pathLst>
            </a:custGeom>
            <a:solidFill>
              <a:srgbClr val="0E58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6B195B0-100D-417D-8186-0FB874EFF0F5}"/>
                </a:ext>
              </a:extLst>
            </p:cNvPr>
            <p:cNvSpPr/>
            <p:nvPr/>
          </p:nvSpPr>
          <p:spPr>
            <a:xfrm>
              <a:off x="1338723" y="4845346"/>
              <a:ext cx="1339939" cy="1159434"/>
            </a:xfrm>
            <a:custGeom>
              <a:avLst/>
              <a:gdLst>
                <a:gd name="connsiteX0" fmla="*/ 633858 w 1339939"/>
                <a:gd name="connsiteY0" fmla="*/ 0 h 1159434"/>
                <a:gd name="connsiteX1" fmla="*/ 1339939 w 1339939"/>
                <a:gd name="connsiteY1" fmla="*/ 706081 h 1159434"/>
                <a:gd name="connsiteX2" fmla="*/ 1219352 w 1339939"/>
                <a:gd name="connsiteY2" fmla="*/ 1100858 h 1159434"/>
                <a:gd name="connsiteX3" fmla="*/ 1171023 w 1339939"/>
                <a:gd name="connsiteY3" fmla="*/ 1159434 h 1159434"/>
                <a:gd name="connsiteX4" fmla="*/ 1187759 w 1339939"/>
                <a:gd name="connsiteY4" fmla="*/ 1128599 h 1159434"/>
                <a:gd name="connsiteX5" fmla="*/ 1243246 w 1339939"/>
                <a:gd name="connsiteY5" fmla="*/ 853760 h 1159434"/>
                <a:gd name="connsiteX6" fmla="*/ 537165 w 1339939"/>
                <a:gd name="connsiteY6" fmla="*/ 147679 h 1159434"/>
                <a:gd name="connsiteX7" fmla="*/ 37890 w 1339939"/>
                <a:gd name="connsiteY7" fmla="*/ 354485 h 1159434"/>
                <a:gd name="connsiteX8" fmla="*/ 0 w 1339939"/>
                <a:gd name="connsiteY8" fmla="*/ 400408 h 1159434"/>
                <a:gd name="connsiteX9" fmla="*/ 48364 w 1339939"/>
                <a:gd name="connsiteY9" fmla="*/ 311304 h 1159434"/>
                <a:gd name="connsiteX10" fmla="*/ 633858 w 1339939"/>
                <a:gd name="connsiteY10" fmla="*/ 0 h 115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9939" h="1159434">
                  <a:moveTo>
                    <a:pt x="633858" y="0"/>
                  </a:moveTo>
                  <a:cubicBezTo>
                    <a:pt x="1023816" y="0"/>
                    <a:pt x="1339939" y="316123"/>
                    <a:pt x="1339939" y="706081"/>
                  </a:cubicBezTo>
                  <a:cubicBezTo>
                    <a:pt x="1339939" y="852315"/>
                    <a:pt x="1295484" y="988167"/>
                    <a:pt x="1219352" y="1100858"/>
                  </a:cubicBezTo>
                  <a:lnTo>
                    <a:pt x="1171023" y="1159434"/>
                  </a:lnTo>
                  <a:lnTo>
                    <a:pt x="1187759" y="1128599"/>
                  </a:lnTo>
                  <a:cubicBezTo>
                    <a:pt x="1223488" y="1044124"/>
                    <a:pt x="1243246" y="951250"/>
                    <a:pt x="1243246" y="853760"/>
                  </a:cubicBezTo>
                  <a:cubicBezTo>
                    <a:pt x="1243246" y="463802"/>
                    <a:pt x="927123" y="147679"/>
                    <a:pt x="537165" y="147679"/>
                  </a:cubicBezTo>
                  <a:cubicBezTo>
                    <a:pt x="342186" y="147679"/>
                    <a:pt x="165666" y="226710"/>
                    <a:pt x="37890" y="354485"/>
                  </a:cubicBezTo>
                  <a:lnTo>
                    <a:pt x="0" y="400408"/>
                  </a:lnTo>
                  <a:lnTo>
                    <a:pt x="48364" y="311304"/>
                  </a:lnTo>
                  <a:cubicBezTo>
                    <a:pt x="175252" y="123486"/>
                    <a:pt x="390134" y="0"/>
                    <a:pt x="633858" y="0"/>
                  </a:cubicBezTo>
                  <a:close/>
                </a:path>
              </a:pathLst>
            </a:custGeom>
            <a:solidFill>
              <a:srgbClr val="0E58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20405DF6-E071-4ECF-89DE-4F6B38540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946" y="5403499"/>
              <a:ext cx="288511" cy="432767"/>
            </a:xfrm>
            <a:custGeom>
              <a:avLst/>
              <a:gdLst>
                <a:gd name="T0" fmla="*/ 34 w 64"/>
                <a:gd name="T1" fmla="*/ 1 h 96"/>
                <a:gd name="T2" fmla="*/ 30 w 64"/>
                <a:gd name="T3" fmla="*/ 1 h 96"/>
                <a:gd name="T4" fmla="*/ 0 w 64"/>
                <a:gd name="T5" fmla="*/ 64 h 96"/>
                <a:gd name="T6" fmla="*/ 32 w 64"/>
                <a:gd name="T7" fmla="*/ 96 h 96"/>
                <a:gd name="T8" fmla="*/ 64 w 64"/>
                <a:gd name="T9" fmla="*/ 64 h 96"/>
                <a:gd name="T10" fmla="*/ 34 w 64"/>
                <a:gd name="T11" fmla="*/ 1 h 96"/>
                <a:gd name="T12" fmla="*/ 26 w 64"/>
                <a:gd name="T13" fmla="*/ 39 h 96"/>
                <a:gd name="T14" fmla="*/ 16 w 64"/>
                <a:gd name="T15" fmla="*/ 64 h 96"/>
                <a:gd name="T16" fmla="*/ 21 w 64"/>
                <a:gd name="T17" fmla="*/ 76 h 96"/>
                <a:gd name="T18" fmla="*/ 21 w 64"/>
                <a:gd name="T19" fmla="*/ 79 h 96"/>
                <a:gd name="T20" fmla="*/ 20 w 64"/>
                <a:gd name="T21" fmla="*/ 79 h 96"/>
                <a:gd name="T22" fmla="*/ 19 w 64"/>
                <a:gd name="T23" fmla="*/ 79 h 96"/>
                <a:gd name="T24" fmla="*/ 12 w 64"/>
                <a:gd name="T25" fmla="*/ 64 h 96"/>
                <a:gd name="T26" fmla="*/ 22 w 64"/>
                <a:gd name="T27" fmla="*/ 37 h 96"/>
                <a:gd name="T28" fmla="*/ 25 w 64"/>
                <a:gd name="T29" fmla="*/ 36 h 96"/>
                <a:gd name="T30" fmla="*/ 26 w 64"/>
                <a:gd name="T31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96">
                  <a:moveTo>
                    <a:pt x="34" y="1"/>
                  </a:moveTo>
                  <a:cubicBezTo>
                    <a:pt x="33" y="0"/>
                    <a:pt x="31" y="0"/>
                    <a:pt x="30" y="1"/>
                  </a:cubicBezTo>
                  <a:cubicBezTo>
                    <a:pt x="29" y="3"/>
                    <a:pt x="0" y="47"/>
                    <a:pt x="0" y="64"/>
                  </a:cubicBezTo>
                  <a:cubicBezTo>
                    <a:pt x="0" y="82"/>
                    <a:pt x="14" y="96"/>
                    <a:pt x="32" y="96"/>
                  </a:cubicBezTo>
                  <a:cubicBezTo>
                    <a:pt x="50" y="96"/>
                    <a:pt x="64" y="82"/>
                    <a:pt x="64" y="64"/>
                  </a:cubicBezTo>
                  <a:cubicBezTo>
                    <a:pt x="64" y="47"/>
                    <a:pt x="35" y="3"/>
                    <a:pt x="34" y="1"/>
                  </a:cubicBezTo>
                  <a:close/>
                  <a:moveTo>
                    <a:pt x="26" y="39"/>
                  </a:moveTo>
                  <a:cubicBezTo>
                    <a:pt x="17" y="55"/>
                    <a:pt x="16" y="62"/>
                    <a:pt x="16" y="64"/>
                  </a:cubicBezTo>
                  <a:cubicBezTo>
                    <a:pt x="16" y="69"/>
                    <a:pt x="18" y="73"/>
                    <a:pt x="21" y="76"/>
                  </a:cubicBezTo>
                  <a:cubicBezTo>
                    <a:pt x="22" y="77"/>
                    <a:pt x="22" y="78"/>
                    <a:pt x="21" y="79"/>
                  </a:cubicBezTo>
                  <a:cubicBezTo>
                    <a:pt x="21" y="79"/>
                    <a:pt x="21" y="79"/>
                    <a:pt x="20" y="79"/>
                  </a:cubicBezTo>
                  <a:cubicBezTo>
                    <a:pt x="20" y="79"/>
                    <a:pt x="19" y="79"/>
                    <a:pt x="19" y="79"/>
                  </a:cubicBezTo>
                  <a:cubicBezTo>
                    <a:pt x="14" y="75"/>
                    <a:pt x="12" y="70"/>
                    <a:pt x="12" y="64"/>
                  </a:cubicBezTo>
                  <a:cubicBezTo>
                    <a:pt x="12" y="59"/>
                    <a:pt x="15" y="50"/>
                    <a:pt x="22" y="37"/>
                  </a:cubicBezTo>
                  <a:cubicBezTo>
                    <a:pt x="23" y="36"/>
                    <a:pt x="24" y="36"/>
                    <a:pt x="25" y="36"/>
                  </a:cubicBezTo>
                  <a:cubicBezTo>
                    <a:pt x="26" y="37"/>
                    <a:pt x="26" y="38"/>
                    <a:pt x="2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78309E9-19D6-4AF2-888E-6E71DA71CBD7}"/>
                </a:ext>
              </a:extLst>
            </p:cNvPr>
            <p:cNvSpPr/>
            <p:nvPr/>
          </p:nvSpPr>
          <p:spPr>
            <a:xfrm>
              <a:off x="1976151" y="4624188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4A2638D-9F96-4E47-BCCE-4544B5FCCCC0}"/>
                </a:ext>
              </a:extLst>
            </p:cNvPr>
            <p:cNvSpPr txBox="1"/>
            <p:nvPr/>
          </p:nvSpPr>
          <p:spPr>
            <a:xfrm>
              <a:off x="1976151" y="4843390"/>
              <a:ext cx="71540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18D799B-AFED-40A4-964D-190053AF68FB}"/>
              </a:ext>
            </a:extLst>
          </p:cNvPr>
          <p:cNvSpPr txBox="1"/>
          <p:nvPr/>
        </p:nvSpPr>
        <p:spPr>
          <a:xfrm>
            <a:off x="4185826" y="2950155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198120" algn="l"/>
              </a:tabLst>
            </a:pPr>
            <a:r>
              <a:rPr lang="zh-CN" altLang="zh-CN" sz="2800" b="1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任务完成类型</a:t>
            </a:r>
            <a:endParaRPr lang="en-US" altLang="zh-CN" sz="2800" b="1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E1797F-E5EA-4D2E-B43D-0285B84EFED1}"/>
              </a:ext>
            </a:extLst>
          </p:cNvPr>
          <p:cNvSpPr txBox="1"/>
          <p:nvPr/>
        </p:nvSpPr>
        <p:spPr>
          <a:xfrm>
            <a:off x="4185826" y="4394500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198120" algn="l"/>
              </a:tabLst>
            </a:pPr>
            <a:r>
              <a:rPr lang="zh-CN" altLang="zh-CN" sz="2800" b="1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问答类型</a:t>
            </a:r>
            <a:endParaRPr lang="en-US" altLang="zh-CN" sz="2800" b="1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1952FE-EA13-45F3-96A0-24023ACAB0DE}"/>
              </a:ext>
            </a:extLst>
          </p:cNvPr>
          <p:cNvSpPr txBox="1"/>
          <p:nvPr/>
        </p:nvSpPr>
        <p:spPr>
          <a:xfrm>
            <a:off x="4185826" y="5822472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198120" algn="l"/>
              </a:tabLst>
            </a:pPr>
            <a:r>
              <a:rPr lang="zh-CN" altLang="zh-CN" sz="2800" b="1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闲聊类型</a:t>
            </a:r>
            <a:endParaRPr lang="en-US" altLang="zh-CN" sz="2800" b="1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416437-15C4-418F-8E43-CA4BFA2AF58D}"/>
              </a:ext>
            </a:extLst>
          </p:cNvPr>
          <p:cNvSpPr txBox="1"/>
          <p:nvPr/>
        </p:nvSpPr>
        <p:spPr>
          <a:xfrm>
            <a:off x="1822697" y="1374608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chemeClr val="bg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本系统旨在提供用户的聊天需求以及智能助理服务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D10A5D-2F28-4858-9794-BDFC68D2AB57}"/>
              </a:ext>
            </a:extLst>
          </p:cNvPr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42" name="Google Shape;1092;p45">
              <a:extLst>
                <a:ext uri="{FF2B5EF4-FFF2-40B4-BE49-F238E27FC236}">
                  <a16:creationId xmlns:a16="http://schemas.microsoft.com/office/drawing/2014/main" id="{5DD32DDC-C327-42E7-9741-0895A9ACB771}"/>
                </a:ext>
              </a:extLst>
            </p:cNvPr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Google Shape;1095;p45">
              <a:extLst>
                <a:ext uri="{FF2B5EF4-FFF2-40B4-BE49-F238E27FC236}">
                  <a16:creationId xmlns:a16="http://schemas.microsoft.com/office/drawing/2014/main" id="{38CE3ADD-2263-4FDA-B03B-C500FE774834}"/>
                </a:ext>
              </a:extLst>
            </p:cNvPr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908561A-C384-4CEA-A995-45C0E8B5A9C4}"/>
                </a:ext>
              </a:extLst>
            </p:cNvPr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0E58C4"/>
                  </a:solidFill>
                  <a:cs typeface="+mn-ea"/>
                  <a:sym typeface="+mn-lt"/>
                </a:rPr>
                <a:t>1.</a:t>
              </a:r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需求分析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19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36" name="Google Shape;1092;p45"/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Google Shape;1095;p45"/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0E58C4"/>
                  </a:solidFill>
                  <a:cs typeface="+mn-ea"/>
                  <a:sym typeface="+mn-lt"/>
                </a:rPr>
                <a:t>1.</a:t>
              </a:r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需求分析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C3FC8B8-3A83-4112-98F7-1605BF278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6" y="2038757"/>
            <a:ext cx="7212410" cy="2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143D4BF4-4343-4AFF-8670-8AB204E11D9E}"/>
              </a:ext>
            </a:extLst>
          </p:cNvPr>
          <p:cNvSpPr/>
          <p:nvPr/>
        </p:nvSpPr>
        <p:spPr>
          <a:xfrm>
            <a:off x="1" y="21741"/>
            <a:ext cx="12191999" cy="5661350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Rectangle 117">
            <a:extLst>
              <a:ext uri="{FF2B5EF4-FFF2-40B4-BE49-F238E27FC236}">
                <a16:creationId xmlns:a16="http://schemas.microsoft.com/office/drawing/2014/main" id="{80EA046A-CA17-4D2D-831B-49025920FB05}"/>
              </a:ext>
            </a:extLst>
          </p:cNvPr>
          <p:cNvSpPr/>
          <p:nvPr/>
        </p:nvSpPr>
        <p:spPr>
          <a:xfrm>
            <a:off x="1" y="0"/>
            <a:ext cx="12191999" cy="566135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4F5EE0-2292-421D-AF3E-4D241F4925A7}"/>
              </a:ext>
            </a:extLst>
          </p:cNvPr>
          <p:cNvSpPr/>
          <p:nvPr/>
        </p:nvSpPr>
        <p:spPr>
          <a:xfrm>
            <a:off x="0" y="3747062"/>
            <a:ext cx="12191999" cy="1906723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7DD6956-8DB0-469C-9EC8-FB5EC8B34515}"/>
              </a:ext>
            </a:extLst>
          </p:cNvPr>
          <p:cNvSpPr/>
          <p:nvPr/>
        </p:nvSpPr>
        <p:spPr>
          <a:xfrm>
            <a:off x="3517348" y="2358170"/>
            <a:ext cx="857250" cy="32956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schemeClr val="accent3">
                <a:lumMod val="1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687D9AA-098A-4D1E-B2D1-D0C891456E25}"/>
              </a:ext>
            </a:extLst>
          </p:cNvPr>
          <p:cNvSpPr/>
          <p:nvPr/>
        </p:nvSpPr>
        <p:spPr>
          <a:xfrm>
            <a:off x="3712610" y="2862996"/>
            <a:ext cx="466726" cy="279082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1E73716-BBDD-4490-AC05-874F8524E503}"/>
              </a:ext>
            </a:extLst>
          </p:cNvPr>
          <p:cNvSpPr/>
          <p:nvPr/>
        </p:nvSpPr>
        <p:spPr>
          <a:xfrm>
            <a:off x="2119794" y="2358170"/>
            <a:ext cx="857250" cy="32956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schemeClr val="accent3">
                <a:lumMod val="1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3CB0342-2C0D-4A89-B3B1-2FC076E04D55}"/>
              </a:ext>
            </a:extLst>
          </p:cNvPr>
          <p:cNvSpPr/>
          <p:nvPr/>
        </p:nvSpPr>
        <p:spPr>
          <a:xfrm>
            <a:off x="2315056" y="2862996"/>
            <a:ext cx="466726" cy="279082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6D783CAE-9A04-494F-9921-80C0E0F44942}"/>
              </a:ext>
            </a:extLst>
          </p:cNvPr>
          <p:cNvSpPr/>
          <p:nvPr/>
        </p:nvSpPr>
        <p:spPr>
          <a:xfrm>
            <a:off x="764069" y="1700242"/>
            <a:ext cx="857250" cy="39535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schemeClr val="accent3">
                <a:lumMod val="1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BC7D730C-4615-48C5-9516-69803A3CDF67}"/>
              </a:ext>
            </a:extLst>
          </p:cNvPr>
          <p:cNvSpPr/>
          <p:nvPr/>
        </p:nvSpPr>
        <p:spPr>
          <a:xfrm>
            <a:off x="959331" y="2291809"/>
            <a:ext cx="466726" cy="33620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FFD2CB-178A-4D58-A986-A6A97AD7C820}"/>
              </a:ext>
            </a:extLst>
          </p:cNvPr>
          <p:cNvCxnSpPr/>
          <p:nvPr/>
        </p:nvCxnSpPr>
        <p:spPr>
          <a:xfrm>
            <a:off x="343382" y="5653821"/>
            <a:ext cx="58007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6159626-7EA5-47DF-902F-8A7123468996}"/>
              </a:ext>
            </a:extLst>
          </p:cNvPr>
          <p:cNvSpPr/>
          <p:nvPr/>
        </p:nvSpPr>
        <p:spPr>
          <a:xfrm>
            <a:off x="2276956" y="2148621"/>
            <a:ext cx="542925" cy="5429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369485-1C4C-4E1F-BB8F-9D66923F9E81}"/>
              </a:ext>
            </a:extLst>
          </p:cNvPr>
          <p:cNvGrpSpPr/>
          <p:nvPr/>
        </p:nvGrpSpPr>
        <p:grpSpPr>
          <a:xfrm>
            <a:off x="2416989" y="2289233"/>
            <a:ext cx="262859" cy="261701"/>
            <a:chOff x="4113213" y="2886076"/>
            <a:chExt cx="360363" cy="358775"/>
          </a:xfrm>
          <a:solidFill>
            <a:schemeClr val="bg1"/>
          </a:solidFill>
        </p:grpSpPr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E036DEF6-FD11-479C-A0F8-DE9E6FEF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325" y="2924176"/>
              <a:ext cx="236538" cy="112713"/>
            </a:xfrm>
            <a:custGeom>
              <a:avLst/>
              <a:gdLst>
                <a:gd name="T0" fmla="*/ 52 w 149"/>
                <a:gd name="T1" fmla="*/ 0 h 71"/>
                <a:gd name="T2" fmla="*/ 0 w 149"/>
                <a:gd name="T3" fmla="*/ 22 h 71"/>
                <a:gd name="T4" fmla="*/ 106 w 149"/>
                <a:gd name="T5" fmla="*/ 71 h 71"/>
                <a:gd name="T6" fmla="*/ 149 w 149"/>
                <a:gd name="T7" fmla="*/ 52 h 71"/>
                <a:gd name="T8" fmla="*/ 52 w 149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1">
                  <a:moveTo>
                    <a:pt x="52" y="0"/>
                  </a:moveTo>
                  <a:lnTo>
                    <a:pt x="0" y="22"/>
                  </a:lnTo>
                  <a:lnTo>
                    <a:pt x="106" y="71"/>
                  </a:lnTo>
                  <a:lnTo>
                    <a:pt x="149" y="52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80EF0C39-F168-453B-92D4-6045F5A02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2970213"/>
              <a:ext cx="173038" cy="274638"/>
            </a:xfrm>
            <a:custGeom>
              <a:avLst/>
              <a:gdLst>
                <a:gd name="T0" fmla="*/ 0 w 46"/>
                <a:gd name="T1" fmla="*/ 52 h 73"/>
                <a:gd name="T2" fmla="*/ 1 w 46"/>
                <a:gd name="T3" fmla="*/ 54 h 73"/>
                <a:gd name="T4" fmla="*/ 46 w 46"/>
                <a:gd name="T5" fmla="*/ 73 h 73"/>
                <a:gd name="T6" fmla="*/ 46 w 46"/>
                <a:gd name="T7" fmla="*/ 21 h 73"/>
                <a:gd name="T8" fmla="*/ 0 w 46"/>
                <a:gd name="T9" fmla="*/ 0 h 73"/>
                <a:gd name="T10" fmla="*/ 0 w 46"/>
                <a:gd name="T11" fmla="*/ 52 h 73"/>
                <a:gd name="T12" fmla="*/ 12 w 46"/>
                <a:gd name="T13" fmla="*/ 18 h 73"/>
                <a:gd name="T14" fmla="*/ 13 w 46"/>
                <a:gd name="T15" fmla="*/ 16 h 73"/>
                <a:gd name="T16" fmla="*/ 15 w 46"/>
                <a:gd name="T17" fmla="*/ 16 h 73"/>
                <a:gd name="T18" fmla="*/ 37 w 46"/>
                <a:gd name="T19" fmla="*/ 26 h 73"/>
                <a:gd name="T20" fmla="*/ 38 w 46"/>
                <a:gd name="T21" fmla="*/ 28 h 73"/>
                <a:gd name="T22" fmla="*/ 38 w 46"/>
                <a:gd name="T23" fmla="*/ 48 h 73"/>
                <a:gd name="T24" fmla="*/ 37 w 46"/>
                <a:gd name="T25" fmla="*/ 50 h 73"/>
                <a:gd name="T26" fmla="*/ 36 w 46"/>
                <a:gd name="T27" fmla="*/ 50 h 73"/>
                <a:gd name="T28" fmla="*/ 35 w 46"/>
                <a:gd name="T29" fmla="*/ 50 h 73"/>
                <a:gd name="T30" fmla="*/ 13 w 46"/>
                <a:gd name="T31" fmla="*/ 40 h 73"/>
                <a:gd name="T32" fmla="*/ 12 w 46"/>
                <a:gd name="T33" fmla="*/ 38 h 73"/>
                <a:gd name="T34" fmla="*/ 12 w 46"/>
                <a:gd name="T35" fmla="*/ 1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73">
                  <a:moveTo>
                    <a:pt x="0" y="52"/>
                  </a:moveTo>
                  <a:cubicBezTo>
                    <a:pt x="0" y="53"/>
                    <a:pt x="0" y="54"/>
                    <a:pt x="1" y="5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  <a:moveTo>
                    <a:pt x="12" y="18"/>
                  </a:moveTo>
                  <a:cubicBezTo>
                    <a:pt x="12" y="17"/>
                    <a:pt x="12" y="17"/>
                    <a:pt x="13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7" y="50"/>
                  </a:cubicBezTo>
                  <a:cubicBezTo>
                    <a:pt x="37" y="50"/>
                    <a:pt x="36" y="50"/>
                    <a:pt x="36" y="50"/>
                  </a:cubicBezTo>
                  <a:cubicBezTo>
                    <a:pt x="36" y="50"/>
                    <a:pt x="35" y="50"/>
                    <a:pt x="35" y="5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39"/>
                    <a:pt x="12" y="39"/>
                    <a:pt x="12" y="38"/>
                  </a:cubicBez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029BFFA-DC9C-403E-A616-4925B57D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970213"/>
              <a:ext cx="173038" cy="274638"/>
            </a:xfrm>
            <a:custGeom>
              <a:avLst/>
              <a:gdLst>
                <a:gd name="T0" fmla="*/ 0 w 46"/>
                <a:gd name="T1" fmla="*/ 21 h 73"/>
                <a:gd name="T2" fmla="*/ 0 w 46"/>
                <a:gd name="T3" fmla="*/ 73 h 73"/>
                <a:gd name="T4" fmla="*/ 45 w 46"/>
                <a:gd name="T5" fmla="*/ 54 h 73"/>
                <a:gd name="T6" fmla="*/ 46 w 46"/>
                <a:gd name="T7" fmla="*/ 52 h 73"/>
                <a:gd name="T8" fmla="*/ 46 w 46"/>
                <a:gd name="T9" fmla="*/ 0 h 73"/>
                <a:gd name="T10" fmla="*/ 0 w 46"/>
                <a:gd name="T11" fmla="*/ 2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73">
                  <a:moveTo>
                    <a:pt x="0" y="2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3"/>
                    <a:pt x="46" y="52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E90FDB4F-11E2-446A-AB9E-625DEBF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886076"/>
              <a:ext cx="236538" cy="114300"/>
            </a:xfrm>
            <a:custGeom>
              <a:avLst/>
              <a:gdLst>
                <a:gd name="T0" fmla="*/ 63 w 63"/>
                <a:gd name="T1" fmla="*/ 19 h 30"/>
                <a:gd name="T2" fmla="*/ 19 w 63"/>
                <a:gd name="T3" fmla="*/ 0 h 30"/>
                <a:gd name="T4" fmla="*/ 17 w 63"/>
                <a:gd name="T5" fmla="*/ 0 h 30"/>
                <a:gd name="T6" fmla="*/ 0 w 63"/>
                <a:gd name="T7" fmla="*/ 8 h 30"/>
                <a:gd name="T8" fmla="*/ 40 w 63"/>
                <a:gd name="T9" fmla="*/ 30 h 30"/>
                <a:gd name="T10" fmla="*/ 63 w 63"/>
                <a:gd name="T11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0">
                  <a:moveTo>
                    <a:pt x="63" y="19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0" y="30"/>
                    <a:pt x="40" y="30"/>
                    <a:pt x="40" y="30"/>
                  </a:cubicBezTo>
                  <a:lnTo>
                    <a:pt x="6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7109F3B-5AC6-4C03-9337-1AB0D98D0436}"/>
              </a:ext>
            </a:extLst>
          </p:cNvPr>
          <p:cNvSpPr/>
          <p:nvPr/>
        </p:nvSpPr>
        <p:spPr>
          <a:xfrm>
            <a:off x="3674511" y="2148621"/>
            <a:ext cx="542925" cy="5429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E45AE68-44C1-4D81-AC54-EC3409F27CEC}"/>
              </a:ext>
            </a:extLst>
          </p:cNvPr>
          <p:cNvSpPr/>
          <p:nvPr/>
        </p:nvSpPr>
        <p:spPr>
          <a:xfrm>
            <a:off x="921231" y="1495455"/>
            <a:ext cx="542925" cy="5429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D90-FB4D-463A-AC6C-B2883CEAAFDE}"/>
              </a:ext>
            </a:extLst>
          </p:cNvPr>
          <p:cNvGrpSpPr/>
          <p:nvPr/>
        </p:nvGrpSpPr>
        <p:grpSpPr>
          <a:xfrm>
            <a:off x="1084345" y="1658092"/>
            <a:ext cx="216696" cy="217650"/>
            <a:chOff x="2670175" y="3970338"/>
            <a:chExt cx="360363" cy="361950"/>
          </a:xfrm>
          <a:solidFill>
            <a:schemeClr val="bg1"/>
          </a:solidFill>
        </p:grpSpPr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2A10B5D1-FF08-4B14-B66D-E28017C7F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4046538"/>
              <a:ext cx="360363" cy="285750"/>
            </a:xfrm>
            <a:custGeom>
              <a:avLst/>
              <a:gdLst>
                <a:gd name="T0" fmla="*/ 72 w 96"/>
                <a:gd name="T1" fmla="*/ 35 h 76"/>
                <a:gd name="T2" fmla="*/ 72 w 96"/>
                <a:gd name="T3" fmla="*/ 22 h 76"/>
                <a:gd name="T4" fmla="*/ 48 w 96"/>
                <a:gd name="T5" fmla="*/ 35 h 76"/>
                <a:gd name="T6" fmla="*/ 48 w 96"/>
                <a:gd name="T7" fmla="*/ 21 h 76"/>
                <a:gd name="T8" fmla="*/ 26 w 96"/>
                <a:gd name="T9" fmla="*/ 36 h 76"/>
                <a:gd name="T10" fmla="*/ 19 w 96"/>
                <a:gd name="T11" fmla="*/ 0 h 76"/>
                <a:gd name="T12" fmla="*/ 6 w 96"/>
                <a:gd name="T13" fmla="*/ 0 h 76"/>
                <a:gd name="T14" fmla="*/ 0 w 96"/>
                <a:gd name="T15" fmla="*/ 42 h 76"/>
                <a:gd name="T16" fmla="*/ 0 w 96"/>
                <a:gd name="T17" fmla="*/ 76 h 76"/>
                <a:gd name="T18" fmla="*/ 96 w 96"/>
                <a:gd name="T19" fmla="*/ 76 h 76"/>
                <a:gd name="T20" fmla="*/ 96 w 96"/>
                <a:gd name="T21" fmla="*/ 22 h 76"/>
                <a:gd name="T22" fmla="*/ 72 w 96"/>
                <a:gd name="T23" fmla="*/ 35 h 76"/>
                <a:gd name="T24" fmla="*/ 36 w 96"/>
                <a:gd name="T25" fmla="*/ 66 h 76"/>
                <a:gd name="T26" fmla="*/ 30 w 96"/>
                <a:gd name="T27" fmla="*/ 66 h 76"/>
                <a:gd name="T28" fmla="*/ 28 w 96"/>
                <a:gd name="T29" fmla="*/ 64 h 76"/>
                <a:gd name="T30" fmla="*/ 30 w 96"/>
                <a:gd name="T31" fmla="*/ 62 h 76"/>
                <a:gd name="T32" fmla="*/ 36 w 96"/>
                <a:gd name="T33" fmla="*/ 62 h 76"/>
                <a:gd name="T34" fmla="*/ 38 w 96"/>
                <a:gd name="T35" fmla="*/ 64 h 76"/>
                <a:gd name="T36" fmla="*/ 36 w 96"/>
                <a:gd name="T37" fmla="*/ 66 h 76"/>
                <a:gd name="T38" fmla="*/ 36 w 96"/>
                <a:gd name="T39" fmla="*/ 56 h 76"/>
                <a:gd name="T40" fmla="*/ 30 w 96"/>
                <a:gd name="T41" fmla="*/ 56 h 76"/>
                <a:gd name="T42" fmla="*/ 28 w 96"/>
                <a:gd name="T43" fmla="*/ 54 h 76"/>
                <a:gd name="T44" fmla="*/ 30 w 96"/>
                <a:gd name="T45" fmla="*/ 52 h 76"/>
                <a:gd name="T46" fmla="*/ 36 w 96"/>
                <a:gd name="T47" fmla="*/ 52 h 76"/>
                <a:gd name="T48" fmla="*/ 38 w 96"/>
                <a:gd name="T49" fmla="*/ 54 h 76"/>
                <a:gd name="T50" fmla="*/ 36 w 96"/>
                <a:gd name="T51" fmla="*/ 56 h 76"/>
                <a:gd name="T52" fmla="*/ 60 w 96"/>
                <a:gd name="T53" fmla="*/ 66 h 76"/>
                <a:gd name="T54" fmla="*/ 54 w 96"/>
                <a:gd name="T55" fmla="*/ 66 h 76"/>
                <a:gd name="T56" fmla="*/ 52 w 96"/>
                <a:gd name="T57" fmla="*/ 64 h 76"/>
                <a:gd name="T58" fmla="*/ 54 w 96"/>
                <a:gd name="T59" fmla="*/ 62 h 76"/>
                <a:gd name="T60" fmla="*/ 60 w 96"/>
                <a:gd name="T61" fmla="*/ 62 h 76"/>
                <a:gd name="T62" fmla="*/ 62 w 96"/>
                <a:gd name="T63" fmla="*/ 64 h 76"/>
                <a:gd name="T64" fmla="*/ 60 w 96"/>
                <a:gd name="T65" fmla="*/ 66 h 76"/>
                <a:gd name="T66" fmla="*/ 60 w 96"/>
                <a:gd name="T67" fmla="*/ 56 h 76"/>
                <a:gd name="T68" fmla="*/ 54 w 96"/>
                <a:gd name="T69" fmla="*/ 56 h 76"/>
                <a:gd name="T70" fmla="*/ 52 w 96"/>
                <a:gd name="T71" fmla="*/ 54 h 76"/>
                <a:gd name="T72" fmla="*/ 54 w 96"/>
                <a:gd name="T73" fmla="*/ 52 h 76"/>
                <a:gd name="T74" fmla="*/ 60 w 96"/>
                <a:gd name="T75" fmla="*/ 52 h 76"/>
                <a:gd name="T76" fmla="*/ 62 w 96"/>
                <a:gd name="T77" fmla="*/ 54 h 76"/>
                <a:gd name="T78" fmla="*/ 60 w 96"/>
                <a:gd name="T79" fmla="*/ 56 h 76"/>
                <a:gd name="T80" fmla="*/ 84 w 96"/>
                <a:gd name="T81" fmla="*/ 66 h 76"/>
                <a:gd name="T82" fmla="*/ 78 w 96"/>
                <a:gd name="T83" fmla="*/ 66 h 76"/>
                <a:gd name="T84" fmla="*/ 76 w 96"/>
                <a:gd name="T85" fmla="*/ 64 h 76"/>
                <a:gd name="T86" fmla="*/ 78 w 96"/>
                <a:gd name="T87" fmla="*/ 62 h 76"/>
                <a:gd name="T88" fmla="*/ 84 w 96"/>
                <a:gd name="T89" fmla="*/ 62 h 76"/>
                <a:gd name="T90" fmla="*/ 86 w 96"/>
                <a:gd name="T91" fmla="*/ 64 h 76"/>
                <a:gd name="T92" fmla="*/ 84 w 96"/>
                <a:gd name="T93" fmla="*/ 66 h 76"/>
                <a:gd name="T94" fmla="*/ 84 w 96"/>
                <a:gd name="T95" fmla="*/ 56 h 76"/>
                <a:gd name="T96" fmla="*/ 78 w 96"/>
                <a:gd name="T97" fmla="*/ 56 h 76"/>
                <a:gd name="T98" fmla="*/ 76 w 96"/>
                <a:gd name="T99" fmla="*/ 54 h 76"/>
                <a:gd name="T100" fmla="*/ 78 w 96"/>
                <a:gd name="T101" fmla="*/ 52 h 76"/>
                <a:gd name="T102" fmla="*/ 84 w 96"/>
                <a:gd name="T103" fmla="*/ 52 h 76"/>
                <a:gd name="T104" fmla="*/ 86 w 96"/>
                <a:gd name="T105" fmla="*/ 54 h 76"/>
                <a:gd name="T106" fmla="*/ 84 w 96"/>
                <a:gd name="T107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76">
                  <a:moveTo>
                    <a:pt x="72" y="35"/>
                  </a:moveTo>
                  <a:cubicBezTo>
                    <a:pt x="72" y="22"/>
                    <a:pt x="72" y="22"/>
                    <a:pt x="72" y="22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22"/>
                    <a:pt x="96" y="22"/>
                    <a:pt x="96" y="22"/>
                  </a:cubicBezTo>
                  <a:lnTo>
                    <a:pt x="72" y="35"/>
                  </a:lnTo>
                  <a:close/>
                  <a:moveTo>
                    <a:pt x="36" y="66"/>
                  </a:moveTo>
                  <a:cubicBezTo>
                    <a:pt x="30" y="66"/>
                    <a:pt x="30" y="66"/>
                    <a:pt x="30" y="66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28" y="63"/>
                    <a:pt x="29" y="62"/>
                    <a:pt x="30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8" y="63"/>
                    <a:pt x="38" y="64"/>
                  </a:cubicBezTo>
                  <a:cubicBezTo>
                    <a:pt x="38" y="65"/>
                    <a:pt x="37" y="66"/>
                    <a:pt x="36" y="66"/>
                  </a:cubicBezTo>
                  <a:close/>
                  <a:moveTo>
                    <a:pt x="36" y="56"/>
                  </a:move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8" y="55"/>
                    <a:pt x="28" y="54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8" y="55"/>
                    <a:pt x="37" y="56"/>
                    <a:pt x="36" y="56"/>
                  </a:cubicBezTo>
                  <a:close/>
                  <a:moveTo>
                    <a:pt x="60" y="66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2" y="65"/>
                    <a:pt x="52" y="64"/>
                  </a:cubicBezTo>
                  <a:cubicBezTo>
                    <a:pt x="52" y="63"/>
                    <a:pt x="53" y="62"/>
                    <a:pt x="54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2"/>
                    <a:pt x="62" y="63"/>
                    <a:pt x="62" y="64"/>
                  </a:cubicBezTo>
                  <a:cubicBezTo>
                    <a:pt x="62" y="65"/>
                    <a:pt x="61" y="66"/>
                    <a:pt x="60" y="66"/>
                  </a:cubicBezTo>
                  <a:close/>
                  <a:moveTo>
                    <a:pt x="60" y="56"/>
                  </a:move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2" y="55"/>
                    <a:pt x="52" y="54"/>
                  </a:cubicBezTo>
                  <a:cubicBezTo>
                    <a:pt x="52" y="53"/>
                    <a:pt x="53" y="52"/>
                    <a:pt x="54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2" y="53"/>
                    <a:pt x="62" y="54"/>
                  </a:cubicBezTo>
                  <a:cubicBezTo>
                    <a:pt x="62" y="55"/>
                    <a:pt x="61" y="56"/>
                    <a:pt x="60" y="56"/>
                  </a:cubicBezTo>
                  <a:close/>
                  <a:moveTo>
                    <a:pt x="84" y="66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7" y="66"/>
                    <a:pt x="76" y="65"/>
                    <a:pt x="76" y="64"/>
                  </a:cubicBezTo>
                  <a:cubicBezTo>
                    <a:pt x="76" y="63"/>
                    <a:pt x="77" y="62"/>
                    <a:pt x="78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6" y="63"/>
                    <a:pt x="86" y="64"/>
                  </a:cubicBezTo>
                  <a:cubicBezTo>
                    <a:pt x="86" y="65"/>
                    <a:pt x="85" y="66"/>
                    <a:pt x="84" y="66"/>
                  </a:cubicBezTo>
                  <a:close/>
                  <a:moveTo>
                    <a:pt x="84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7" y="56"/>
                    <a:pt x="76" y="55"/>
                    <a:pt x="76" y="54"/>
                  </a:cubicBezTo>
                  <a:cubicBezTo>
                    <a:pt x="76" y="53"/>
                    <a:pt x="77" y="52"/>
                    <a:pt x="78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5" y="52"/>
                    <a:pt x="86" y="53"/>
                    <a:pt x="86" y="54"/>
                  </a:cubicBezTo>
                  <a:cubicBezTo>
                    <a:pt x="86" y="55"/>
                    <a:pt x="85" y="56"/>
                    <a:pt x="8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D99C5B5C-6C0B-4D41-9D92-47765B93F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70338"/>
              <a:ext cx="217488" cy="71438"/>
            </a:xfrm>
            <a:custGeom>
              <a:avLst/>
              <a:gdLst>
                <a:gd name="T0" fmla="*/ 3 w 58"/>
                <a:gd name="T1" fmla="*/ 13 h 19"/>
                <a:gd name="T2" fmla="*/ 9 w 58"/>
                <a:gd name="T3" fmla="*/ 12 h 19"/>
                <a:gd name="T4" fmla="*/ 36 w 58"/>
                <a:gd name="T5" fmla="*/ 19 h 19"/>
                <a:gd name="T6" fmla="*/ 58 w 58"/>
                <a:gd name="T7" fmla="*/ 5 h 19"/>
                <a:gd name="T8" fmla="*/ 58 w 58"/>
                <a:gd name="T9" fmla="*/ 2 h 19"/>
                <a:gd name="T10" fmla="*/ 55 w 58"/>
                <a:gd name="T11" fmla="*/ 2 h 19"/>
                <a:gd name="T12" fmla="*/ 44 w 58"/>
                <a:gd name="T13" fmla="*/ 6 h 19"/>
                <a:gd name="T14" fmla="*/ 18 w 58"/>
                <a:gd name="T15" fmla="*/ 0 h 19"/>
                <a:gd name="T16" fmla="*/ 0 w 58"/>
                <a:gd name="T17" fmla="*/ 11 h 19"/>
                <a:gd name="T18" fmla="*/ 1 w 58"/>
                <a:gd name="T19" fmla="*/ 13 h 19"/>
                <a:gd name="T20" fmla="*/ 3 w 5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9">
                  <a:moveTo>
                    <a:pt x="3" y="13"/>
                  </a:moveTo>
                  <a:cubicBezTo>
                    <a:pt x="5" y="12"/>
                    <a:pt x="7" y="12"/>
                    <a:pt x="9" y="12"/>
                  </a:cubicBezTo>
                  <a:cubicBezTo>
                    <a:pt x="17" y="12"/>
                    <a:pt x="26" y="19"/>
                    <a:pt x="36" y="19"/>
                  </a:cubicBezTo>
                  <a:cubicBezTo>
                    <a:pt x="44" y="19"/>
                    <a:pt x="51" y="14"/>
                    <a:pt x="58" y="5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7" y="2"/>
                    <a:pt x="56" y="2"/>
                    <a:pt x="55" y="2"/>
                  </a:cubicBezTo>
                  <a:cubicBezTo>
                    <a:pt x="52" y="5"/>
                    <a:pt x="48" y="6"/>
                    <a:pt x="44" y="6"/>
                  </a:cubicBezTo>
                  <a:cubicBezTo>
                    <a:pt x="36" y="6"/>
                    <a:pt x="27" y="0"/>
                    <a:pt x="18" y="0"/>
                  </a:cubicBezTo>
                  <a:cubicBezTo>
                    <a:pt x="11" y="0"/>
                    <a:pt x="6" y="4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" y="14"/>
                    <a:pt x="2" y="14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55422324-213F-4C0B-A286-391086F20987}"/>
              </a:ext>
            </a:extLst>
          </p:cNvPr>
          <p:cNvSpPr/>
          <p:nvPr/>
        </p:nvSpPr>
        <p:spPr>
          <a:xfrm>
            <a:off x="3670781" y="1588213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7A5010-AE6B-4E6E-BA54-ACB146DF3F9E}"/>
              </a:ext>
            </a:extLst>
          </p:cNvPr>
          <p:cNvSpPr/>
          <p:nvPr/>
        </p:nvSpPr>
        <p:spPr>
          <a:xfrm>
            <a:off x="3434561" y="1417048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A8FDE13-AE28-4045-95D8-5E2CED658B0C}"/>
              </a:ext>
            </a:extLst>
          </p:cNvPr>
          <p:cNvSpPr/>
          <p:nvPr/>
        </p:nvSpPr>
        <p:spPr>
          <a:xfrm>
            <a:off x="3770061" y="1368405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8884AA7-0064-47DB-8EC8-82C36DA51E6D}"/>
              </a:ext>
            </a:extLst>
          </p:cNvPr>
          <p:cNvGrpSpPr/>
          <p:nvPr/>
        </p:nvGrpSpPr>
        <p:grpSpPr>
          <a:xfrm>
            <a:off x="3808307" y="2283624"/>
            <a:ext cx="275332" cy="272918"/>
            <a:chOff x="4117975" y="3279775"/>
            <a:chExt cx="361950" cy="358776"/>
          </a:xfrm>
          <a:solidFill>
            <a:schemeClr val="bg1"/>
          </a:solidFill>
        </p:grpSpPr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7CAED257-FD66-4750-8876-70F6EEBF2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7975" y="3411538"/>
              <a:ext cx="361950" cy="227013"/>
            </a:xfrm>
            <a:custGeom>
              <a:avLst/>
              <a:gdLst>
                <a:gd name="T0" fmla="*/ 90 w 96"/>
                <a:gd name="T1" fmla="*/ 0 h 60"/>
                <a:gd name="T2" fmla="*/ 6 w 96"/>
                <a:gd name="T3" fmla="*/ 0 h 60"/>
                <a:gd name="T4" fmla="*/ 0 w 96"/>
                <a:gd name="T5" fmla="*/ 6 h 60"/>
                <a:gd name="T6" fmla="*/ 6 w 96"/>
                <a:gd name="T7" fmla="*/ 12 h 60"/>
                <a:gd name="T8" fmla="*/ 8 w 96"/>
                <a:gd name="T9" fmla="*/ 12 h 60"/>
                <a:gd name="T10" fmla="*/ 30 w 96"/>
                <a:gd name="T11" fmla="*/ 48 h 60"/>
                <a:gd name="T12" fmla="*/ 18 w 96"/>
                <a:gd name="T13" fmla="*/ 58 h 60"/>
                <a:gd name="T14" fmla="*/ 20 w 96"/>
                <a:gd name="T15" fmla="*/ 60 h 60"/>
                <a:gd name="T16" fmla="*/ 76 w 96"/>
                <a:gd name="T17" fmla="*/ 60 h 60"/>
                <a:gd name="T18" fmla="*/ 76 w 96"/>
                <a:gd name="T19" fmla="*/ 60 h 60"/>
                <a:gd name="T20" fmla="*/ 78 w 96"/>
                <a:gd name="T21" fmla="*/ 58 h 60"/>
                <a:gd name="T22" fmla="*/ 66 w 96"/>
                <a:gd name="T23" fmla="*/ 48 h 60"/>
                <a:gd name="T24" fmla="*/ 88 w 96"/>
                <a:gd name="T25" fmla="*/ 12 h 60"/>
                <a:gd name="T26" fmla="*/ 90 w 96"/>
                <a:gd name="T27" fmla="*/ 12 h 60"/>
                <a:gd name="T28" fmla="*/ 96 w 96"/>
                <a:gd name="T29" fmla="*/ 6 h 60"/>
                <a:gd name="T30" fmla="*/ 90 w 96"/>
                <a:gd name="T31" fmla="*/ 0 h 60"/>
                <a:gd name="T32" fmla="*/ 40 w 96"/>
                <a:gd name="T33" fmla="*/ 37 h 60"/>
                <a:gd name="T34" fmla="*/ 37 w 96"/>
                <a:gd name="T35" fmla="*/ 38 h 60"/>
                <a:gd name="T36" fmla="*/ 22 w 96"/>
                <a:gd name="T37" fmla="*/ 23 h 60"/>
                <a:gd name="T38" fmla="*/ 23 w 96"/>
                <a:gd name="T39" fmla="*/ 20 h 60"/>
                <a:gd name="T40" fmla="*/ 26 w 96"/>
                <a:gd name="T41" fmla="*/ 21 h 60"/>
                <a:gd name="T42" fmla="*/ 39 w 96"/>
                <a:gd name="T43" fmla="*/ 34 h 60"/>
                <a:gd name="T44" fmla="*/ 40 w 96"/>
                <a:gd name="T45" fmla="*/ 3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60">
                  <a:moveTo>
                    <a:pt x="9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27"/>
                    <a:pt x="17" y="41"/>
                    <a:pt x="30" y="48"/>
                  </a:cubicBezTo>
                  <a:cubicBezTo>
                    <a:pt x="23" y="50"/>
                    <a:pt x="18" y="54"/>
                    <a:pt x="18" y="58"/>
                  </a:cubicBezTo>
                  <a:cubicBezTo>
                    <a:pt x="18" y="59"/>
                    <a:pt x="19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7" y="60"/>
                    <a:pt x="78" y="59"/>
                    <a:pt x="78" y="58"/>
                  </a:cubicBezTo>
                  <a:cubicBezTo>
                    <a:pt x="78" y="53"/>
                    <a:pt x="71" y="49"/>
                    <a:pt x="66" y="48"/>
                  </a:cubicBezTo>
                  <a:cubicBezTo>
                    <a:pt x="79" y="41"/>
                    <a:pt x="87" y="27"/>
                    <a:pt x="88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3"/>
                    <a:pt x="93" y="0"/>
                    <a:pt x="90" y="0"/>
                  </a:cubicBezTo>
                  <a:close/>
                  <a:moveTo>
                    <a:pt x="40" y="37"/>
                  </a:moveTo>
                  <a:cubicBezTo>
                    <a:pt x="39" y="38"/>
                    <a:pt x="38" y="38"/>
                    <a:pt x="37" y="38"/>
                  </a:cubicBezTo>
                  <a:cubicBezTo>
                    <a:pt x="30" y="35"/>
                    <a:pt x="25" y="30"/>
                    <a:pt x="22" y="23"/>
                  </a:cubicBezTo>
                  <a:cubicBezTo>
                    <a:pt x="22" y="22"/>
                    <a:pt x="22" y="21"/>
                    <a:pt x="23" y="20"/>
                  </a:cubicBezTo>
                  <a:cubicBezTo>
                    <a:pt x="24" y="20"/>
                    <a:pt x="25" y="20"/>
                    <a:pt x="26" y="21"/>
                  </a:cubicBezTo>
                  <a:cubicBezTo>
                    <a:pt x="28" y="27"/>
                    <a:pt x="33" y="32"/>
                    <a:pt x="39" y="34"/>
                  </a:cubicBezTo>
                  <a:cubicBezTo>
                    <a:pt x="40" y="35"/>
                    <a:pt x="40" y="36"/>
                    <a:pt x="4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1F202190-7F51-4555-BFEE-732C7D01A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175" y="3279775"/>
              <a:ext cx="142875" cy="117475"/>
            </a:xfrm>
            <a:custGeom>
              <a:avLst/>
              <a:gdLst>
                <a:gd name="T0" fmla="*/ 2 w 38"/>
                <a:gd name="T1" fmla="*/ 31 h 31"/>
                <a:gd name="T2" fmla="*/ 18 w 38"/>
                <a:gd name="T3" fmla="*/ 31 h 31"/>
                <a:gd name="T4" fmla="*/ 20 w 38"/>
                <a:gd name="T5" fmla="*/ 30 h 31"/>
                <a:gd name="T6" fmla="*/ 33 w 38"/>
                <a:gd name="T7" fmla="*/ 1 h 31"/>
                <a:gd name="T8" fmla="*/ 30 w 38"/>
                <a:gd name="T9" fmla="*/ 0 h 31"/>
                <a:gd name="T10" fmla="*/ 1 w 38"/>
                <a:gd name="T11" fmla="*/ 28 h 31"/>
                <a:gd name="T12" fmla="*/ 0 w 38"/>
                <a:gd name="T13" fmla="*/ 30 h 31"/>
                <a:gd name="T14" fmla="*/ 2 w 3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1">
                  <a:moveTo>
                    <a:pt x="2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9" y="31"/>
                    <a:pt x="19" y="31"/>
                    <a:pt x="20" y="30"/>
                  </a:cubicBezTo>
                  <a:cubicBezTo>
                    <a:pt x="36" y="7"/>
                    <a:pt x="38" y="5"/>
                    <a:pt x="33" y="1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6" y="0"/>
                    <a:pt x="23" y="4"/>
                    <a:pt x="1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1" y="31"/>
                    <a:pt x="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9FB6D2-DED6-4E4A-9855-9282E290690C}"/>
              </a:ext>
            </a:extLst>
          </p:cNvPr>
          <p:cNvGrpSpPr/>
          <p:nvPr/>
        </p:nvGrpSpPr>
        <p:grpSpPr>
          <a:xfrm>
            <a:off x="4897223" y="633087"/>
            <a:ext cx="2659562" cy="4439010"/>
            <a:chOff x="6411604" y="931955"/>
            <a:chExt cx="2425700" cy="4121075"/>
          </a:xfrm>
        </p:grpSpPr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F16577D1-FE58-4DB9-91C0-CA0631D6D52D}"/>
                </a:ext>
              </a:extLst>
            </p:cNvPr>
            <p:cNvSpPr/>
            <p:nvPr/>
          </p:nvSpPr>
          <p:spPr>
            <a:xfrm rot="5400000">
              <a:off x="7113781" y="931956"/>
              <a:ext cx="1021346" cy="1021344"/>
            </a:xfrm>
            <a:prstGeom prst="ellipse">
              <a:avLst/>
            </a:prstGeom>
            <a:gradFill flip="none" rotWithShape="1">
              <a:gsLst>
                <a:gs pos="48000">
                  <a:schemeClr val="bg1">
                    <a:alpha val="84000"/>
                  </a:schemeClr>
                </a:gs>
                <a:gs pos="99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96900" dist="368300" dir="2700000" sx="86000" sy="8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Rectangle: Rounded Corners 14">
              <a:extLst>
                <a:ext uri="{FF2B5EF4-FFF2-40B4-BE49-F238E27FC236}">
                  <a16:creationId xmlns:a16="http://schemas.microsoft.com/office/drawing/2014/main" id="{2CC41448-FDA0-456B-9880-F78746E82F8C}"/>
                </a:ext>
              </a:extLst>
            </p:cNvPr>
            <p:cNvSpPr/>
            <p:nvPr/>
          </p:nvSpPr>
          <p:spPr>
            <a:xfrm>
              <a:off x="6411604" y="1375473"/>
              <a:ext cx="2425700" cy="367755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71500" dist="254000" dir="306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AAAB0B7D-6B9F-42C0-BE62-E8555A010685}"/>
                </a:ext>
              </a:extLst>
            </p:cNvPr>
            <p:cNvCxnSpPr/>
            <p:nvPr/>
          </p:nvCxnSpPr>
          <p:spPr>
            <a:xfrm>
              <a:off x="6747185" y="2895394"/>
              <a:ext cx="1754538" cy="0"/>
            </a:xfrm>
            <a:prstGeom prst="line">
              <a:avLst/>
            </a:prstGeom>
            <a:ln>
              <a:solidFill>
                <a:srgbClr val="5779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80C564F9-9B42-4215-864B-9C51CE24ABD6}"/>
                </a:ext>
              </a:extLst>
            </p:cNvPr>
            <p:cNvSpPr/>
            <p:nvPr/>
          </p:nvSpPr>
          <p:spPr>
            <a:xfrm rot="5400000">
              <a:off x="7240778" y="1059280"/>
              <a:ext cx="767352" cy="7673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76200" dir="2700000" sx="96000" sy="96000" algn="tl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08AFAFB0-CC96-4CCC-BB4E-5F662419B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4273" y="1275941"/>
              <a:ext cx="360363" cy="333375"/>
            </a:xfrm>
            <a:custGeom>
              <a:avLst/>
              <a:gdLst>
                <a:gd name="T0" fmla="*/ 48 w 96"/>
                <a:gd name="T1" fmla="*/ 0 h 89"/>
                <a:gd name="T2" fmla="*/ 0 w 96"/>
                <a:gd name="T3" fmla="*/ 39 h 89"/>
                <a:gd name="T4" fmla="*/ 13 w 96"/>
                <a:gd name="T5" fmla="*/ 66 h 89"/>
                <a:gd name="T6" fmla="*/ 4 w 96"/>
                <a:gd name="T7" fmla="*/ 86 h 89"/>
                <a:gd name="T8" fmla="*/ 4 w 96"/>
                <a:gd name="T9" fmla="*/ 88 h 89"/>
                <a:gd name="T10" fmla="*/ 5 w 96"/>
                <a:gd name="T11" fmla="*/ 89 h 89"/>
                <a:gd name="T12" fmla="*/ 6 w 96"/>
                <a:gd name="T13" fmla="*/ 88 h 89"/>
                <a:gd name="T14" fmla="*/ 32 w 96"/>
                <a:gd name="T15" fmla="*/ 76 h 89"/>
                <a:gd name="T16" fmla="*/ 48 w 96"/>
                <a:gd name="T17" fmla="*/ 79 h 89"/>
                <a:gd name="T18" fmla="*/ 96 w 96"/>
                <a:gd name="T19" fmla="*/ 39 h 89"/>
                <a:gd name="T20" fmla="*/ 48 w 96"/>
                <a:gd name="T21" fmla="*/ 0 h 89"/>
                <a:gd name="T22" fmla="*/ 50 w 96"/>
                <a:gd name="T23" fmla="*/ 62 h 89"/>
                <a:gd name="T24" fmla="*/ 46 w 96"/>
                <a:gd name="T25" fmla="*/ 58 h 89"/>
                <a:gd name="T26" fmla="*/ 50 w 96"/>
                <a:gd name="T27" fmla="*/ 54 h 89"/>
                <a:gd name="T28" fmla="*/ 54 w 96"/>
                <a:gd name="T29" fmla="*/ 58 h 89"/>
                <a:gd name="T30" fmla="*/ 50 w 96"/>
                <a:gd name="T31" fmla="*/ 62 h 89"/>
                <a:gd name="T32" fmla="*/ 52 w 96"/>
                <a:gd name="T33" fmla="*/ 45 h 89"/>
                <a:gd name="T34" fmla="*/ 52 w 96"/>
                <a:gd name="T35" fmla="*/ 49 h 89"/>
                <a:gd name="T36" fmla="*/ 50 w 96"/>
                <a:gd name="T37" fmla="*/ 51 h 89"/>
                <a:gd name="T38" fmla="*/ 48 w 96"/>
                <a:gd name="T39" fmla="*/ 49 h 89"/>
                <a:gd name="T40" fmla="*/ 48 w 96"/>
                <a:gd name="T41" fmla="*/ 44 h 89"/>
                <a:gd name="T42" fmla="*/ 50 w 96"/>
                <a:gd name="T43" fmla="*/ 42 h 89"/>
                <a:gd name="T44" fmla="*/ 60 w 96"/>
                <a:gd name="T45" fmla="*/ 32 h 89"/>
                <a:gd name="T46" fmla="*/ 50 w 96"/>
                <a:gd name="T47" fmla="*/ 22 h 89"/>
                <a:gd name="T48" fmla="*/ 40 w 96"/>
                <a:gd name="T49" fmla="*/ 32 h 89"/>
                <a:gd name="T50" fmla="*/ 38 w 96"/>
                <a:gd name="T51" fmla="*/ 34 h 89"/>
                <a:gd name="T52" fmla="*/ 36 w 96"/>
                <a:gd name="T53" fmla="*/ 32 h 89"/>
                <a:gd name="T54" fmla="*/ 50 w 96"/>
                <a:gd name="T55" fmla="*/ 18 h 89"/>
                <a:gd name="T56" fmla="*/ 64 w 96"/>
                <a:gd name="T57" fmla="*/ 32 h 89"/>
                <a:gd name="T58" fmla="*/ 52 w 96"/>
                <a:gd name="T5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89">
                  <a:moveTo>
                    <a:pt x="48" y="0"/>
                  </a:moveTo>
                  <a:cubicBezTo>
                    <a:pt x="22" y="0"/>
                    <a:pt x="0" y="17"/>
                    <a:pt x="0" y="39"/>
                  </a:cubicBezTo>
                  <a:cubicBezTo>
                    <a:pt x="0" y="49"/>
                    <a:pt x="5" y="59"/>
                    <a:pt x="13" y="6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3" y="86"/>
                    <a:pt x="3" y="87"/>
                    <a:pt x="4" y="88"/>
                  </a:cubicBezTo>
                  <a:cubicBezTo>
                    <a:pt x="4" y="88"/>
                    <a:pt x="5" y="89"/>
                    <a:pt x="5" y="89"/>
                  </a:cubicBezTo>
                  <a:cubicBezTo>
                    <a:pt x="6" y="89"/>
                    <a:pt x="6" y="89"/>
                    <a:pt x="6" y="88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7" y="78"/>
                    <a:pt x="43" y="79"/>
                    <a:pt x="48" y="79"/>
                  </a:cubicBezTo>
                  <a:cubicBezTo>
                    <a:pt x="74" y="79"/>
                    <a:pt x="96" y="61"/>
                    <a:pt x="96" y="39"/>
                  </a:cubicBezTo>
                  <a:cubicBezTo>
                    <a:pt x="96" y="17"/>
                    <a:pt x="74" y="0"/>
                    <a:pt x="48" y="0"/>
                  </a:cubicBezTo>
                  <a:close/>
                  <a:moveTo>
                    <a:pt x="50" y="62"/>
                  </a:moveTo>
                  <a:cubicBezTo>
                    <a:pt x="48" y="62"/>
                    <a:pt x="46" y="60"/>
                    <a:pt x="46" y="58"/>
                  </a:cubicBezTo>
                  <a:cubicBezTo>
                    <a:pt x="46" y="55"/>
                    <a:pt x="48" y="54"/>
                    <a:pt x="50" y="54"/>
                  </a:cubicBezTo>
                  <a:cubicBezTo>
                    <a:pt x="52" y="54"/>
                    <a:pt x="54" y="55"/>
                    <a:pt x="54" y="58"/>
                  </a:cubicBezTo>
                  <a:cubicBezTo>
                    <a:pt x="54" y="60"/>
                    <a:pt x="52" y="62"/>
                    <a:pt x="50" y="62"/>
                  </a:cubicBezTo>
                  <a:close/>
                  <a:moveTo>
                    <a:pt x="52" y="45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50"/>
                    <a:pt x="51" y="51"/>
                    <a:pt x="50" y="51"/>
                  </a:cubicBezTo>
                  <a:cubicBezTo>
                    <a:pt x="49" y="51"/>
                    <a:pt x="48" y="50"/>
                    <a:pt x="48" y="49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3"/>
                    <a:pt x="49" y="42"/>
                    <a:pt x="50" y="42"/>
                  </a:cubicBezTo>
                  <a:cubicBezTo>
                    <a:pt x="55" y="42"/>
                    <a:pt x="60" y="37"/>
                    <a:pt x="60" y="32"/>
                  </a:cubicBezTo>
                  <a:cubicBezTo>
                    <a:pt x="60" y="26"/>
                    <a:pt x="55" y="22"/>
                    <a:pt x="50" y="22"/>
                  </a:cubicBezTo>
                  <a:cubicBezTo>
                    <a:pt x="45" y="22"/>
                    <a:pt x="40" y="27"/>
                    <a:pt x="40" y="32"/>
                  </a:cubicBezTo>
                  <a:cubicBezTo>
                    <a:pt x="40" y="33"/>
                    <a:pt x="39" y="34"/>
                    <a:pt x="38" y="34"/>
                  </a:cubicBezTo>
                  <a:cubicBezTo>
                    <a:pt x="37" y="34"/>
                    <a:pt x="36" y="33"/>
                    <a:pt x="36" y="32"/>
                  </a:cubicBezTo>
                  <a:cubicBezTo>
                    <a:pt x="36" y="24"/>
                    <a:pt x="42" y="18"/>
                    <a:pt x="50" y="18"/>
                  </a:cubicBezTo>
                  <a:cubicBezTo>
                    <a:pt x="58" y="18"/>
                    <a:pt x="64" y="24"/>
                    <a:pt x="64" y="32"/>
                  </a:cubicBezTo>
                  <a:cubicBezTo>
                    <a:pt x="64" y="39"/>
                    <a:pt x="59" y="45"/>
                    <a:pt x="52" y="45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endParaRPr lang="id-ID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Rectangle: Rounded Corners 10">
              <a:extLst>
                <a:ext uri="{FF2B5EF4-FFF2-40B4-BE49-F238E27FC236}">
                  <a16:creationId xmlns:a16="http://schemas.microsoft.com/office/drawing/2014/main" id="{40847E4F-9578-4DAE-945D-B582A4363098}"/>
                </a:ext>
              </a:extLst>
            </p:cNvPr>
            <p:cNvSpPr/>
            <p:nvPr/>
          </p:nvSpPr>
          <p:spPr>
            <a:xfrm>
              <a:off x="6674835" y="2199423"/>
              <a:ext cx="1826888" cy="510760"/>
            </a:xfrm>
            <a:prstGeom prst="roundRect">
              <a:avLst>
                <a:gd name="adj" fmla="val 50000"/>
              </a:avLst>
            </a:pr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endParaRPr 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91FAEF5C-27DC-4B1F-A816-4ABEE0F54090}"/>
              </a:ext>
            </a:extLst>
          </p:cNvPr>
          <p:cNvSpPr txBox="1"/>
          <p:nvPr/>
        </p:nvSpPr>
        <p:spPr>
          <a:xfrm>
            <a:off x="5404475" y="3231406"/>
            <a:ext cx="16814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声学语音部分包括：</a:t>
            </a:r>
            <a:endParaRPr lang="en-US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ASR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（语音识别）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TTS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（语音合成）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45612A60-10E6-4502-8260-63ADA0CF7910}"/>
              </a:ext>
            </a:extLst>
          </p:cNvPr>
          <p:cNvSpPr txBox="1">
            <a:spLocks/>
          </p:cNvSpPr>
          <p:nvPr/>
        </p:nvSpPr>
        <p:spPr>
          <a:xfrm>
            <a:off x="5404475" y="2189169"/>
            <a:ext cx="1585726" cy="1661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声学语音部分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976E8-808B-4002-8697-2152253EE665}"/>
              </a:ext>
            </a:extLst>
          </p:cNvPr>
          <p:cNvGrpSpPr/>
          <p:nvPr/>
        </p:nvGrpSpPr>
        <p:grpSpPr>
          <a:xfrm>
            <a:off x="8429955" y="633087"/>
            <a:ext cx="2659562" cy="4439010"/>
            <a:chOff x="6411604" y="931955"/>
            <a:chExt cx="2425700" cy="4121075"/>
          </a:xfrm>
        </p:grpSpPr>
        <p:sp>
          <p:nvSpPr>
            <p:cNvPr id="68" name="Oval 17">
              <a:extLst>
                <a:ext uri="{FF2B5EF4-FFF2-40B4-BE49-F238E27FC236}">
                  <a16:creationId xmlns:a16="http://schemas.microsoft.com/office/drawing/2014/main" id="{A5B2B43C-0C25-46EB-8470-D6F098D49300}"/>
                </a:ext>
              </a:extLst>
            </p:cNvPr>
            <p:cNvSpPr/>
            <p:nvPr/>
          </p:nvSpPr>
          <p:spPr>
            <a:xfrm rot="5400000">
              <a:off x="7113781" y="931956"/>
              <a:ext cx="1021346" cy="1021344"/>
            </a:xfrm>
            <a:prstGeom prst="ellipse">
              <a:avLst/>
            </a:prstGeom>
            <a:gradFill flip="none" rotWithShape="1">
              <a:gsLst>
                <a:gs pos="48000">
                  <a:schemeClr val="bg1">
                    <a:alpha val="84000"/>
                  </a:schemeClr>
                </a:gs>
                <a:gs pos="99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96900" dist="368300" dir="2700000" sx="86000" sy="8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Rectangle: Rounded Corners 14">
              <a:extLst>
                <a:ext uri="{FF2B5EF4-FFF2-40B4-BE49-F238E27FC236}">
                  <a16:creationId xmlns:a16="http://schemas.microsoft.com/office/drawing/2014/main" id="{D75CDA18-29C3-4653-9744-89B8D0670FC9}"/>
                </a:ext>
              </a:extLst>
            </p:cNvPr>
            <p:cNvSpPr/>
            <p:nvPr/>
          </p:nvSpPr>
          <p:spPr>
            <a:xfrm>
              <a:off x="6411604" y="1375473"/>
              <a:ext cx="2425700" cy="367755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71500" dist="254000" dir="306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70" name="Straight Connector 16">
              <a:extLst>
                <a:ext uri="{FF2B5EF4-FFF2-40B4-BE49-F238E27FC236}">
                  <a16:creationId xmlns:a16="http://schemas.microsoft.com/office/drawing/2014/main" id="{997264C4-BBBF-43F4-8352-41A7673FA17F}"/>
                </a:ext>
              </a:extLst>
            </p:cNvPr>
            <p:cNvCxnSpPr/>
            <p:nvPr/>
          </p:nvCxnSpPr>
          <p:spPr>
            <a:xfrm>
              <a:off x="6747185" y="2895394"/>
              <a:ext cx="1754538" cy="0"/>
            </a:xfrm>
            <a:prstGeom prst="line">
              <a:avLst/>
            </a:prstGeom>
            <a:ln>
              <a:solidFill>
                <a:srgbClr val="5779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18">
              <a:extLst>
                <a:ext uri="{FF2B5EF4-FFF2-40B4-BE49-F238E27FC236}">
                  <a16:creationId xmlns:a16="http://schemas.microsoft.com/office/drawing/2014/main" id="{DF267CFA-A00F-4B44-9224-2BB915BA500A}"/>
                </a:ext>
              </a:extLst>
            </p:cNvPr>
            <p:cNvSpPr/>
            <p:nvPr/>
          </p:nvSpPr>
          <p:spPr>
            <a:xfrm rot="5400000">
              <a:off x="7240778" y="1059280"/>
              <a:ext cx="767352" cy="7673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76200" dir="2700000" sx="96000" sy="96000" algn="tl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99D6DF78-5322-4F77-A77A-E9B717EA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4273" y="1275941"/>
              <a:ext cx="360363" cy="333375"/>
            </a:xfrm>
            <a:custGeom>
              <a:avLst/>
              <a:gdLst>
                <a:gd name="T0" fmla="*/ 48 w 96"/>
                <a:gd name="T1" fmla="*/ 0 h 89"/>
                <a:gd name="T2" fmla="*/ 0 w 96"/>
                <a:gd name="T3" fmla="*/ 39 h 89"/>
                <a:gd name="T4" fmla="*/ 13 w 96"/>
                <a:gd name="T5" fmla="*/ 66 h 89"/>
                <a:gd name="T6" fmla="*/ 4 w 96"/>
                <a:gd name="T7" fmla="*/ 86 h 89"/>
                <a:gd name="T8" fmla="*/ 4 w 96"/>
                <a:gd name="T9" fmla="*/ 88 h 89"/>
                <a:gd name="T10" fmla="*/ 5 w 96"/>
                <a:gd name="T11" fmla="*/ 89 h 89"/>
                <a:gd name="T12" fmla="*/ 6 w 96"/>
                <a:gd name="T13" fmla="*/ 88 h 89"/>
                <a:gd name="T14" fmla="*/ 32 w 96"/>
                <a:gd name="T15" fmla="*/ 76 h 89"/>
                <a:gd name="T16" fmla="*/ 48 w 96"/>
                <a:gd name="T17" fmla="*/ 79 h 89"/>
                <a:gd name="T18" fmla="*/ 96 w 96"/>
                <a:gd name="T19" fmla="*/ 39 h 89"/>
                <a:gd name="T20" fmla="*/ 48 w 96"/>
                <a:gd name="T21" fmla="*/ 0 h 89"/>
                <a:gd name="T22" fmla="*/ 50 w 96"/>
                <a:gd name="T23" fmla="*/ 62 h 89"/>
                <a:gd name="T24" fmla="*/ 46 w 96"/>
                <a:gd name="T25" fmla="*/ 58 h 89"/>
                <a:gd name="T26" fmla="*/ 50 w 96"/>
                <a:gd name="T27" fmla="*/ 54 h 89"/>
                <a:gd name="T28" fmla="*/ 54 w 96"/>
                <a:gd name="T29" fmla="*/ 58 h 89"/>
                <a:gd name="T30" fmla="*/ 50 w 96"/>
                <a:gd name="T31" fmla="*/ 62 h 89"/>
                <a:gd name="T32" fmla="*/ 52 w 96"/>
                <a:gd name="T33" fmla="*/ 45 h 89"/>
                <a:gd name="T34" fmla="*/ 52 w 96"/>
                <a:gd name="T35" fmla="*/ 49 h 89"/>
                <a:gd name="T36" fmla="*/ 50 w 96"/>
                <a:gd name="T37" fmla="*/ 51 h 89"/>
                <a:gd name="T38" fmla="*/ 48 w 96"/>
                <a:gd name="T39" fmla="*/ 49 h 89"/>
                <a:gd name="T40" fmla="*/ 48 w 96"/>
                <a:gd name="T41" fmla="*/ 44 h 89"/>
                <a:gd name="T42" fmla="*/ 50 w 96"/>
                <a:gd name="T43" fmla="*/ 42 h 89"/>
                <a:gd name="T44" fmla="*/ 60 w 96"/>
                <a:gd name="T45" fmla="*/ 32 h 89"/>
                <a:gd name="T46" fmla="*/ 50 w 96"/>
                <a:gd name="T47" fmla="*/ 22 h 89"/>
                <a:gd name="T48" fmla="*/ 40 w 96"/>
                <a:gd name="T49" fmla="*/ 32 h 89"/>
                <a:gd name="T50" fmla="*/ 38 w 96"/>
                <a:gd name="T51" fmla="*/ 34 h 89"/>
                <a:gd name="T52" fmla="*/ 36 w 96"/>
                <a:gd name="T53" fmla="*/ 32 h 89"/>
                <a:gd name="T54" fmla="*/ 50 w 96"/>
                <a:gd name="T55" fmla="*/ 18 h 89"/>
                <a:gd name="T56" fmla="*/ 64 w 96"/>
                <a:gd name="T57" fmla="*/ 32 h 89"/>
                <a:gd name="T58" fmla="*/ 52 w 96"/>
                <a:gd name="T5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89">
                  <a:moveTo>
                    <a:pt x="48" y="0"/>
                  </a:moveTo>
                  <a:cubicBezTo>
                    <a:pt x="22" y="0"/>
                    <a:pt x="0" y="17"/>
                    <a:pt x="0" y="39"/>
                  </a:cubicBezTo>
                  <a:cubicBezTo>
                    <a:pt x="0" y="49"/>
                    <a:pt x="5" y="59"/>
                    <a:pt x="13" y="6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3" y="86"/>
                    <a:pt x="3" y="87"/>
                    <a:pt x="4" y="88"/>
                  </a:cubicBezTo>
                  <a:cubicBezTo>
                    <a:pt x="4" y="88"/>
                    <a:pt x="5" y="89"/>
                    <a:pt x="5" y="89"/>
                  </a:cubicBezTo>
                  <a:cubicBezTo>
                    <a:pt x="6" y="89"/>
                    <a:pt x="6" y="89"/>
                    <a:pt x="6" y="88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7" y="78"/>
                    <a:pt x="43" y="79"/>
                    <a:pt x="48" y="79"/>
                  </a:cubicBezTo>
                  <a:cubicBezTo>
                    <a:pt x="74" y="79"/>
                    <a:pt x="96" y="61"/>
                    <a:pt x="96" y="39"/>
                  </a:cubicBezTo>
                  <a:cubicBezTo>
                    <a:pt x="96" y="17"/>
                    <a:pt x="74" y="0"/>
                    <a:pt x="48" y="0"/>
                  </a:cubicBezTo>
                  <a:close/>
                  <a:moveTo>
                    <a:pt x="50" y="62"/>
                  </a:moveTo>
                  <a:cubicBezTo>
                    <a:pt x="48" y="62"/>
                    <a:pt x="46" y="60"/>
                    <a:pt x="46" y="58"/>
                  </a:cubicBezTo>
                  <a:cubicBezTo>
                    <a:pt x="46" y="55"/>
                    <a:pt x="48" y="54"/>
                    <a:pt x="50" y="54"/>
                  </a:cubicBezTo>
                  <a:cubicBezTo>
                    <a:pt x="52" y="54"/>
                    <a:pt x="54" y="55"/>
                    <a:pt x="54" y="58"/>
                  </a:cubicBezTo>
                  <a:cubicBezTo>
                    <a:pt x="54" y="60"/>
                    <a:pt x="52" y="62"/>
                    <a:pt x="50" y="62"/>
                  </a:cubicBezTo>
                  <a:close/>
                  <a:moveTo>
                    <a:pt x="52" y="45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50"/>
                    <a:pt x="51" y="51"/>
                    <a:pt x="50" y="51"/>
                  </a:cubicBezTo>
                  <a:cubicBezTo>
                    <a:pt x="49" y="51"/>
                    <a:pt x="48" y="50"/>
                    <a:pt x="48" y="49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3"/>
                    <a:pt x="49" y="42"/>
                    <a:pt x="50" y="42"/>
                  </a:cubicBezTo>
                  <a:cubicBezTo>
                    <a:pt x="55" y="42"/>
                    <a:pt x="60" y="37"/>
                    <a:pt x="60" y="32"/>
                  </a:cubicBezTo>
                  <a:cubicBezTo>
                    <a:pt x="60" y="26"/>
                    <a:pt x="55" y="22"/>
                    <a:pt x="50" y="22"/>
                  </a:cubicBezTo>
                  <a:cubicBezTo>
                    <a:pt x="45" y="22"/>
                    <a:pt x="40" y="27"/>
                    <a:pt x="40" y="32"/>
                  </a:cubicBezTo>
                  <a:cubicBezTo>
                    <a:pt x="40" y="33"/>
                    <a:pt x="39" y="34"/>
                    <a:pt x="38" y="34"/>
                  </a:cubicBezTo>
                  <a:cubicBezTo>
                    <a:pt x="37" y="34"/>
                    <a:pt x="36" y="33"/>
                    <a:pt x="36" y="32"/>
                  </a:cubicBezTo>
                  <a:cubicBezTo>
                    <a:pt x="36" y="24"/>
                    <a:pt x="42" y="18"/>
                    <a:pt x="50" y="18"/>
                  </a:cubicBezTo>
                  <a:cubicBezTo>
                    <a:pt x="58" y="18"/>
                    <a:pt x="64" y="24"/>
                    <a:pt x="64" y="32"/>
                  </a:cubicBezTo>
                  <a:cubicBezTo>
                    <a:pt x="64" y="39"/>
                    <a:pt x="59" y="45"/>
                    <a:pt x="52" y="45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endParaRPr lang="id-ID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Rectangle: Rounded Corners 10">
              <a:extLst>
                <a:ext uri="{FF2B5EF4-FFF2-40B4-BE49-F238E27FC236}">
                  <a16:creationId xmlns:a16="http://schemas.microsoft.com/office/drawing/2014/main" id="{39626F37-F626-44B5-B280-B039B27D1F78}"/>
                </a:ext>
              </a:extLst>
            </p:cNvPr>
            <p:cNvSpPr/>
            <p:nvPr/>
          </p:nvSpPr>
          <p:spPr>
            <a:xfrm>
              <a:off x="6674835" y="2199423"/>
              <a:ext cx="1826888" cy="510760"/>
            </a:xfrm>
            <a:prstGeom prst="roundRect">
              <a:avLst>
                <a:gd name="adj" fmla="val 50000"/>
              </a:avLst>
            </a:pr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endParaRPr 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D5761CD2-23BA-4754-A1F5-842F711C27FD}"/>
              </a:ext>
            </a:extLst>
          </p:cNvPr>
          <p:cNvSpPr txBox="1">
            <a:spLocks/>
          </p:cNvSpPr>
          <p:nvPr/>
        </p:nvSpPr>
        <p:spPr>
          <a:xfrm>
            <a:off x="8952631" y="2200524"/>
            <a:ext cx="1585726" cy="1661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自然语音部分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0D541E-6BAD-4F92-AE71-317996220638}"/>
              </a:ext>
            </a:extLst>
          </p:cNvPr>
          <p:cNvSpPr txBox="1"/>
          <p:nvPr/>
        </p:nvSpPr>
        <p:spPr>
          <a:xfrm>
            <a:off x="8703755" y="3064158"/>
            <a:ext cx="21289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自然语言理解部分包括：</a:t>
            </a:r>
            <a:endParaRPr lang="en-US" altLang="zh-CN" sz="16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NLU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（语言 理解）</a:t>
            </a:r>
            <a:endParaRPr lang="en-US" altLang="zh-CN" sz="16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（对话状态管理）</a:t>
            </a:r>
            <a:r>
              <a:rPr lang="en-US" altLang="zh-CN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Policy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（动作候选排序）</a:t>
            </a:r>
            <a:endParaRPr lang="en-US" altLang="zh-CN" sz="16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NLG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（语音生成）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BE77AF9-63D3-4C73-898C-4A79C3819C98}"/>
              </a:ext>
            </a:extLst>
          </p:cNvPr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78" name="Google Shape;1092;p45">
              <a:extLst>
                <a:ext uri="{FF2B5EF4-FFF2-40B4-BE49-F238E27FC236}">
                  <a16:creationId xmlns:a16="http://schemas.microsoft.com/office/drawing/2014/main" id="{76B0760C-D7C2-494B-B8AB-031116FFD373}"/>
                </a:ext>
              </a:extLst>
            </p:cNvPr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Google Shape;1095;p45">
              <a:extLst>
                <a:ext uri="{FF2B5EF4-FFF2-40B4-BE49-F238E27FC236}">
                  <a16:creationId xmlns:a16="http://schemas.microsoft.com/office/drawing/2014/main" id="{21369C66-481D-40B2-B413-020BECADA9D0}"/>
                </a:ext>
              </a:extLst>
            </p:cNvPr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7A1B873-A084-49AA-9AA9-D676EF966CDB}"/>
                </a:ext>
              </a:extLst>
            </p:cNvPr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0E58C4"/>
                  </a:solidFill>
                  <a:cs typeface="+mn-ea"/>
                  <a:sym typeface="+mn-lt"/>
                </a:rPr>
                <a:t>2.</a:t>
              </a:r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系统分析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76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2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35806" y="-18695"/>
            <a:ext cx="12227806" cy="693682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829185" y="3999773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55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>
          <a:xfrm>
            <a:off x="1630009" y="1823247"/>
            <a:ext cx="8931982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500" kern="0" dirty="0">
                <a:solidFill>
                  <a:schemeClr val="bg1"/>
                </a:solidFill>
                <a:latin typeface="Roboto Bold"/>
                <a:ea typeface="Roboto Bold"/>
                <a:cs typeface="+mn-ea"/>
                <a:sym typeface="+mn-lt"/>
              </a:rPr>
              <a:t>Thank You！</a:t>
            </a:r>
          </a:p>
        </p:txBody>
      </p:sp>
      <p:sp>
        <p:nvSpPr>
          <p:cNvPr id="31" name="Synergistically utilize technically sound portals with frictionless chains. Dramatically customize…"/>
          <p:cNvSpPr txBox="1"/>
          <p:nvPr/>
        </p:nvSpPr>
        <p:spPr>
          <a:xfrm>
            <a:off x="4655974" y="3975968"/>
            <a:ext cx="2810448" cy="6653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0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00" kern="0" dirty="0">
                <a:solidFill>
                  <a:schemeClr val="bg1"/>
                </a:solidFill>
                <a:cs typeface="+mn-ea"/>
                <a:sym typeface="+mn-lt"/>
              </a:rPr>
              <a:t> Synergistically utilize technically sound, , Synergistically</a:t>
            </a:r>
          </a:p>
        </p:txBody>
      </p:sp>
      <p:grpSp>
        <p:nvGrpSpPr>
          <p:cNvPr id="39" name="Group 53"/>
          <p:cNvGrpSpPr/>
          <p:nvPr/>
        </p:nvGrpSpPr>
        <p:grpSpPr>
          <a:xfrm rot="10800000">
            <a:off x="3709011" y="4000656"/>
            <a:ext cx="584200" cy="584200"/>
            <a:chOff x="5803900" y="4756150"/>
            <a:chExt cx="584200" cy="584200"/>
          </a:xfrm>
          <a:solidFill>
            <a:schemeClr val="accent3"/>
          </a:solidFill>
        </p:grpSpPr>
        <p:sp>
          <p:nvSpPr>
            <p:cNvPr id="40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42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5400000">
            <a:off x="1181986" y="562567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71" name="椭圆 7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Synergistically utilize technically sound portals with frictionless chains. Dramatically customize…"/>
          <p:cNvSpPr txBox="1"/>
          <p:nvPr/>
        </p:nvSpPr>
        <p:spPr>
          <a:xfrm>
            <a:off x="76835" y="485140"/>
            <a:ext cx="2311400" cy="6921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0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00" kern="0" dirty="0">
                <a:solidFill>
                  <a:schemeClr val="bg1"/>
                </a:solidFill>
                <a:cs typeface="+mn-ea"/>
                <a:sym typeface="+mn-lt"/>
              </a:rPr>
              <a:t> Synergistically utilize technically sound, , Synergistically</a:t>
            </a:r>
            <a:endParaRPr lang="en-US" altLang="zh-CN" sz="1000" b="1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09878" y="-2195011"/>
            <a:ext cx="4422750" cy="4846881"/>
            <a:chOff x="9303893" y="-1695437"/>
            <a:chExt cx="4422750" cy="4846881"/>
          </a:xfrm>
        </p:grpSpPr>
        <p:sp>
          <p:nvSpPr>
            <p:cNvPr id="3907" name="Oval 3906"/>
            <p:cNvSpPr/>
            <p:nvPr/>
          </p:nvSpPr>
          <p:spPr>
            <a:xfrm>
              <a:off x="9724570" y="-1695437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08" name="Oval 3907"/>
            <p:cNvSpPr/>
            <p:nvPr/>
          </p:nvSpPr>
          <p:spPr>
            <a:xfrm>
              <a:off x="9441543" y="-1276914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3" name="Oval 3912"/>
            <p:cNvSpPr/>
            <p:nvPr/>
          </p:nvSpPr>
          <p:spPr>
            <a:xfrm>
              <a:off x="10346871" y="1750815"/>
              <a:ext cx="1400629" cy="1400629"/>
            </a:xfrm>
            <a:prstGeom prst="ellipse">
              <a:avLst/>
            </a:prstGeom>
            <a:solidFill>
              <a:srgbClr val="297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Google Shape;14;p2"/>
            <p:cNvSpPr/>
            <p:nvPr/>
          </p:nvSpPr>
          <p:spPr>
            <a:xfrm rot="12770">
              <a:off x="9303893" y="117809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9180897">
            <a:off x="-1746695" y="4457648"/>
            <a:ext cx="4481060" cy="4049251"/>
            <a:chOff x="-1100550" y="3687926"/>
            <a:chExt cx="4892005" cy="4420596"/>
          </a:xfrm>
        </p:grpSpPr>
        <p:sp>
          <p:nvSpPr>
            <p:cNvPr id="3909" name="Oval 3908"/>
            <p:cNvSpPr/>
            <p:nvPr/>
          </p:nvSpPr>
          <p:spPr>
            <a:xfrm>
              <a:off x="-817523" y="3687926"/>
              <a:ext cx="4002073" cy="40020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0" name="Oval 3909"/>
            <p:cNvSpPr/>
            <p:nvPr/>
          </p:nvSpPr>
          <p:spPr>
            <a:xfrm>
              <a:off x="-1100550" y="4106449"/>
              <a:ext cx="4002073" cy="40020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14" name="Oval 3913"/>
            <p:cNvSpPr/>
            <p:nvPr/>
          </p:nvSpPr>
          <p:spPr>
            <a:xfrm>
              <a:off x="2390826" y="5303047"/>
              <a:ext cx="1400629" cy="1400629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Google Shape;14;p2"/>
            <p:cNvSpPr/>
            <p:nvPr/>
          </p:nvSpPr>
          <p:spPr>
            <a:xfrm rot="12770">
              <a:off x="2902326" y="5767132"/>
              <a:ext cx="447788" cy="43329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-35806" y="-18694"/>
            <a:ext cx="12227806" cy="6858002"/>
          </a:xfrm>
          <a:prstGeom prst="rect">
            <a:avLst/>
          </a:prstGeom>
          <a:blipFill>
            <a:blip r:embed="rId3" cstate="screen"/>
            <a:stretch>
              <a:fillRect t="-9218" b="-91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-35806" y="-37109"/>
            <a:ext cx="12227806" cy="6876694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7" name="Group 46"/>
          <p:cNvGrpSpPr/>
          <p:nvPr/>
        </p:nvGrpSpPr>
        <p:grpSpPr>
          <a:xfrm>
            <a:off x="960995" y="1079054"/>
            <a:ext cx="5435040" cy="4911302"/>
            <a:chOff x="-1755175" y="1059251"/>
            <a:chExt cx="8722031" cy="7881549"/>
          </a:xfrm>
        </p:grpSpPr>
        <p:sp>
          <p:nvSpPr>
            <p:cNvPr id="38" name="Oval 36"/>
            <p:cNvSpPr/>
            <p:nvPr/>
          </p:nvSpPr>
          <p:spPr>
            <a:xfrm>
              <a:off x="-1250561" y="1059251"/>
              <a:ext cx="7135358" cy="713535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4" name="Group 45"/>
            <p:cNvGrpSpPr/>
            <p:nvPr/>
          </p:nvGrpSpPr>
          <p:grpSpPr>
            <a:xfrm>
              <a:off x="-1755175" y="1805442"/>
              <a:ext cx="8722031" cy="7135358"/>
              <a:chOff x="-1755175" y="1805442"/>
              <a:chExt cx="8722031" cy="7135358"/>
            </a:xfrm>
          </p:grpSpPr>
          <p:sp>
            <p:nvSpPr>
              <p:cNvPr id="45" name="Oval 38"/>
              <p:cNvSpPr/>
              <p:nvPr/>
            </p:nvSpPr>
            <p:spPr>
              <a:xfrm>
                <a:off x="-1755175" y="1805442"/>
                <a:ext cx="7135358" cy="713535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46" name="Group 4"/>
              <p:cNvGrpSpPr>
                <a:grpSpLocks noChangeAspect="1"/>
              </p:cNvGrpSpPr>
              <p:nvPr/>
            </p:nvGrpSpPr>
            <p:grpSpPr bwMode="auto">
              <a:xfrm>
                <a:off x="859627" y="3818968"/>
                <a:ext cx="2914983" cy="2362116"/>
                <a:chOff x="582" y="2026"/>
                <a:chExt cx="2051" cy="1662"/>
              </a:xfrm>
              <a:solidFill>
                <a:schemeClr val="bg1"/>
              </a:solidFill>
            </p:grpSpPr>
            <p:sp>
              <p:nvSpPr>
                <p:cNvPr id="48" name="Freeform 5"/>
                <p:cNvSpPr/>
                <p:nvPr/>
              </p:nvSpPr>
              <p:spPr bwMode="auto">
                <a:xfrm>
                  <a:off x="865" y="2026"/>
                  <a:ext cx="369" cy="728"/>
                </a:xfrm>
                <a:custGeom>
                  <a:avLst/>
                  <a:gdLst>
                    <a:gd name="T0" fmla="*/ 80 w 334"/>
                    <a:gd name="T1" fmla="*/ 364 h 660"/>
                    <a:gd name="T2" fmla="*/ 96 w 334"/>
                    <a:gd name="T3" fmla="*/ 374 h 660"/>
                    <a:gd name="T4" fmla="*/ 96 w 334"/>
                    <a:gd name="T5" fmla="*/ 475 h 660"/>
                    <a:gd name="T6" fmla="*/ 23 w 334"/>
                    <a:gd name="T7" fmla="*/ 493 h 660"/>
                    <a:gd name="T8" fmla="*/ 192 w 334"/>
                    <a:gd name="T9" fmla="*/ 592 h 660"/>
                    <a:gd name="T10" fmla="*/ 191 w 334"/>
                    <a:gd name="T11" fmla="*/ 651 h 660"/>
                    <a:gd name="T12" fmla="*/ 188 w 334"/>
                    <a:gd name="T13" fmla="*/ 660 h 660"/>
                    <a:gd name="T14" fmla="*/ 288 w 334"/>
                    <a:gd name="T15" fmla="*/ 638 h 660"/>
                    <a:gd name="T16" fmla="*/ 288 w 334"/>
                    <a:gd name="T17" fmla="*/ 614 h 660"/>
                    <a:gd name="T18" fmla="*/ 334 w 334"/>
                    <a:gd name="T19" fmla="*/ 502 h 660"/>
                    <a:gd name="T20" fmla="*/ 224 w 334"/>
                    <a:gd name="T21" fmla="*/ 475 h 660"/>
                    <a:gd name="T22" fmla="*/ 224 w 334"/>
                    <a:gd name="T23" fmla="*/ 374 h 660"/>
                    <a:gd name="T24" fmla="*/ 240 w 334"/>
                    <a:gd name="T25" fmla="*/ 364 h 660"/>
                    <a:gd name="T26" fmla="*/ 320 w 334"/>
                    <a:gd name="T27" fmla="*/ 226 h 660"/>
                    <a:gd name="T28" fmla="*/ 320 w 334"/>
                    <a:gd name="T29" fmla="*/ 170 h 660"/>
                    <a:gd name="T30" fmla="*/ 165 w 334"/>
                    <a:gd name="T31" fmla="*/ 2 h 660"/>
                    <a:gd name="T32" fmla="*/ 49 w 334"/>
                    <a:gd name="T33" fmla="*/ 47 h 660"/>
                    <a:gd name="T34" fmla="*/ 0 w 334"/>
                    <a:gd name="T35" fmla="*/ 162 h 660"/>
                    <a:gd name="T36" fmla="*/ 0 w 334"/>
                    <a:gd name="T37" fmla="*/ 226 h 660"/>
                    <a:gd name="T38" fmla="*/ 80 w 334"/>
                    <a:gd name="T39" fmla="*/ 364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4" h="660">
                      <a:moveTo>
                        <a:pt x="80" y="364"/>
                      </a:moveTo>
                      <a:cubicBezTo>
                        <a:pt x="96" y="374"/>
                        <a:pt x="96" y="374"/>
                        <a:pt x="96" y="374"/>
                      </a:cubicBezTo>
                      <a:cubicBezTo>
                        <a:pt x="96" y="475"/>
                        <a:pt x="96" y="475"/>
                        <a:pt x="96" y="475"/>
                      </a:cubicBezTo>
                      <a:cubicBezTo>
                        <a:pt x="23" y="493"/>
                        <a:pt x="23" y="493"/>
                        <a:pt x="23" y="493"/>
                      </a:cubicBezTo>
                      <a:cubicBezTo>
                        <a:pt x="192" y="592"/>
                        <a:pt x="192" y="592"/>
                        <a:pt x="192" y="592"/>
                      </a:cubicBezTo>
                      <a:cubicBezTo>
                        <a:pt x="191" y="651"/>
                        <a:pt x="191" y="651"/>
                        <a:pt x="191" y="651"/>
                      </a:cubicBezTo>
                      <a:cubicBezTo>
                        <a:pt x="188" y="660"/>
                        <a:pt x="188" y="660"/>
                        <a:pt x="188" y="660"/>
                      </a:cubicBezTo>
                      <a:cubicBezTo>
                        <a:pt x="288" y="638"/>
                        <a:pt x="288" y="638"/>
                        <a:pt x="288" y="638"/>
                      </a:cubicBezTo>
                      <a:cubicBezTo>
                        <a:pt x="288" y="614"/>
                        <a:pt x="288" y="614"/>
                        <a:pt x="288" y="614"/>
                      </a:cubicBezTo>
                      <a:cubicBezTo>
                        <a:pt x="288" y="571"/>
                        <a:pt x="305" y="532"/>
                        <a:pt x="334" y="502"/>
                      </a:cubicBezTo>
                      <a:cubicBezTo>
                        <a:pt x="224" y="475"/>
                        <a:pt x="224" y="475"/>
                        <a:pt x="224" y="475"/>
                      </a:cubicBezTo>
                      <a:cubicBezTo>
                        <a:pt x="224" y="374"/>
                        <a:pt x="224" y="374"/>
                        <a:pt x="224" y="374"/>
                      </a:cubicBezTo>
                      <a:cubicBezTo>
                        <a:pt x="240" y="364"/>
                        <a:pt x="240" y="364"/>
                        <a:pt x="240" y="364"/>
                      </a:cubicBezTo>
                      <a:cubicBezTo>
                        <a:pt x="289" y="336"/>
                        <a:pt x="320" y="283"/>
                        <a:pt x="320" y="226"/>
                      </a:cubicBezTo>
                      <a:cubicBezTo>
                        <a:pt x="320" y="170"/>
                        <a:pt x="320" y="170"/>
                        <a:pt x="320" y="170"/>
                      </a:cubicBezTo>
                      <a:cubicBezTo>
                        <a:pt x="320" y="80"/>
                        <a:pt x="250" y="5"/>
                        <a:pt x="165" y="2"/>
                      </a:cubicBezTo>
                      <a:cubicBezTo>
                        <a:pt x="122" y="0"/>
                        <a:pt x="80" y="17"/>
                        <a:pt x="49" y="47"/>
                      </a:cubicBezTo>
                      <a:cubicBezTo>
                        <a:pt x="17" y="78"/>
                        <a:pt x="0" y="118"/>
                        <a:pt x="0" y="162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0" y="283"/>
                        <a:pt x="31" y="336"/>
                        <a:pt x="80" y="3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6"/>
                <p:cNvSpPr/>
                <p:nvPr/>
              </p:nvSpPr>
              <p:spPr bwMode="auto">
                <a:xfrm>
                  <a:off x="582" y="2452"/>
                  <a:ext cx="280" cy="696"/>
                </a:xfrm>
                <a:custGeom>
                  <a:avLst/>
                  <a:gdLst>
                    <a:gd name="T0" fmla="*/ 0 w 280"/>
                    <a:gd name="T1" fmla="*/ 0 h 696"/>
                    <a:gd name="T2" fmla="*/ 0 w 280"/>
                    <a:gd name="T3" fmla="*/ 645 h 696"/>
                    <a:gd name="T4" fmla="*/ 151 w 280"/>
                    <a:gd name="T5" fmla="*/ 696 h 696"/>
                    <a:gd name="T6" fmla="*/ 280 w 280"/>
                    <a:gd name="T7" fmla="*/ 183 h 696"/>
                    <a:gd name="T8" fmla="*/ 0 w 280"/>
                    <a:gd name="T9" fmla="*/ 0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696">
                      <a:moveTo>
                        <a:pt x="0" y="0"/>
                      </a:moveTo>
                      <a:lnTo>
                        <a:pt x="0" y="645"/>
                      </a:lnTo>
                      <a:lnTo>
                        <a:pt x="151" y="696"/>
                      </a:lnTo>
                      <a:lnTo>
                        <a:pt x="280" y="1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7"/>
                <p:cNvSpPr/>
                <p:nvPr/>
              </p:nvSpPr>
              <p:spPr bwMode="auto">
                <a:xfrm>
                  <a:off x="801" y="2673"/>
                  <a:ext cx="205" cy="521"/>
                </a:xfrm>
                <a:custGeom>
                  <a:avLst/>
                  <a:gdLst>
                    <a:gd name="T0" fmla="*/ 205 w 205"/>
                    <a:gd name="T1" fmla="*/ 46 h 521"/>
                    <a:gd name="T2" fmla="*/ 125 w 205"/>
                    <a:gd name="T3" fmla="*/ 0 h 521"/>
                    <a:gd name="T4" fmla="*/ 0 w 205"/>
                    <a:gd name="T5" fmla="*/ 497 h 521"/>
                    <a:gd name="T6" fmla="*/ 69 w 205"/>
                    <a:gd name="T7" fmla="*/ 521 h 521"/>
                    <a:gd name="T8" fmla="*/ 73 w 205"/>
                    <a:gd name="T9" fmla="*/ 521 h 521"/>
                    <a:gd name="T10" fmla="*/ 205 w 205"/>
                    <a:gd name="T11" fmla="*/ 57 h 521"/>
                    <a:gd name="T12" fmla="*/ 205 w 205"/>
                    <a:gd name="T13" fmla="*/ 46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5" h="521">
                      <a:moveTo>
                        <a:pt x="205" y="46"/>
                      </a:moveTo>
                      <a:lnTo>
                        <a:pt x="125" y="0"/>
                      </a:lnTo>
                      <a:lnTo>
                        <a:pt x="0" y="497"/>
                      </a:lnTo>
                      <a:lnTo>
                        <a:pt x="69" y="521"/>
                      </a:lnTo>
                      <a:lnTo>
                        <a:pt x="73" y="521"/>
                      </a:lnTo>
                      <a:lnTo>
                        <a:pt x="205" y="57"/>
                      </a:lnTo>
                      <a:lnTo>
                        <a:pt x="205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8"/>
                <p:cNvSpPr/>
                <p:nvPr/>
              </p:nvSpPr>
              <p:spPr bwMode="auto">
                <a:xfrm>
                  <a:off x="1254" y="2026"/>
                  <a:ext cx="707" cy="814"/>
                </a:xfrm>
                <a:custGeom>
                  <a:avLst/>
                  <a:gdLst>
                    <a:gd name="T0" fmla="*/ 73 w 640"/>
                    <a:gd name="T1" fmla="*/ 521 h 738"/>
                    <a:gd name="T2" fmla="*/ 0 w 640"/>
                    <a:gd name="T3" fmla="*/ 614 h 738"/>
                    <a:gd name="T4" fmla="*/ 0 w 640"/>
                    <a:gd name="T5" fmla="*/ 623 h 738"/>
                    <a:gd name="T6" fmla="*/ 18 w 640"/>
                    <a:gd name="T7" fmla="*/ 619 h 738"/>
                    <a:gd name="T8" fmla="*/ 223 w 640"/>
                    <a:gd name="T9" fmla="*/ 629 h 738"/>
                    <a:gd name="T10" fmla="*/ 368 w 640"/>
                    <a:gd name="T11" fmla="*/ 675 h 738"/>
                    <a:gd name="T12" fmla="*/ 416 w 640"/>
                    <a:gd name="T13" fmla="*/ 682 h 738"/>
                    <a:gd name="T14" fmla="*/ 612 w 640"/>
                    <a:gd name="T15" fmla="*/ 738 h 738"/>
                    <a:gd name="T16" fmla="*/ 632 w 640"/>
                    <a:gd name="T17" fmla="*/ 738 h 738"/>
                    <a:gd name="T18" fmla="*/ 640 w 640"/>
                    <a:gd name="T19" fmla="*/ 734 h 738"/>
                    <a:gd name="T20" fmla="*/ 640 w 640"/>
                    <a:gd name="T21" fmla="*/ 614 h 738"/>
                    <a:gd name="T22" fmla="*/ 567 w 640"/>
                    <a:gd name="T23" fmla="*/ 521 h 738"/>
                    <a:gd name="T24" fmla="*/ 384 w 640"/>
                    <a:gd name="T25" fmla="*/ 475 h 738"/>
                    <a:gd name="T26" fmla="*/ 384 w 640"/>
                    <a:gd name="T27" fmla="*/ 374 h 738"/>
                    <a:gd name="T28" fmla="*/ 400 w 640"/>
                    <a:gd name="T29" fmla="*/ 364 h 738"/>
                    <a:gd name="T30" fmla="*/ 480 w 640"/>
                    <a:gd name="T31" fmla="*/ 226 h 738"/>
                    <a:gd name="T32" fmla="*/ 480 w 640"/>
                    <a:gd name="T33" fmla="*/ 170 h 738"/>
                    <a:gd name="T34" fmla="*/ 325 w 640"/>
                    <a:gd name="T35" fmla="*/ 2 h 738"/>
                    <a:gd name="T36" fmla="*/ 209 w 640"/>
                    <a:gd name="T37" fmla="*/ 47 h 738"/>
                    <a:gd name="T38" fmla="*/ 160 w 640"/>
                    <a:gd name="T39" fmla="*/ 162 h 738"/>
                    <a:gd name="T40" fmla="*/ 160 w 640"/>
                    <a:gd name="T41" fmla="*/ 226 h 738"/>
                    <a:gd name="T42" fmla="*/ 240 w 640"/>
                    <a:gd name="T43" fmla="*/ 364 h 738"/>
                    <a:gd name="T44" fmla="*/ 256 w 640"/>
                    <a:gd name="T45" fmla="*/ 374 h 738"/>
                    <a:gd name="T46" fmla="*/ 256 w 640"/>
                    <a:gd name="T47" fmla="*/ 475 h 738"/>
                    <a:gd name="T48" fmla="*/ 73 w 640"/>
                    <a:gd name="T49" fmla="*/ 521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0" h="738">
                      <a:moveTo>
                        <a:pt x="73" y="521"/>
                      </a:moveTo>
                      <a:cubicBezTo>
                        <a:pt x="30" y="531"/>
                        <a:pt x="0" y="570"/>
                        <a:pt x="0" y="614"/>
                      </a:cubicBezTo>
                      <a:cubicBezTo>
                        <a:pt x="0" y="623"/>
                        <a:pt x="0" y="623"/>
                        <a:pt x="0" y="623"/>
                      </a:cubicBezTo>
                      <a:cubicBezTo>
                        <a:pt x="18" y="619"/>
                        <a:pt x="18" y="619"/>
                        <a:pt x="18" y="619"/>
                      </a:cubicBezTo>
                      <a:cubicBezTo>
                        <a:pt x="86" y="604"/>
                        <a:pt x="157" y="608"/>
                        <a:pt x="223" y="629"/>
                      </a:cubicBezTo>
                      <a:cubicBezTo>
                        <a:pt x="368" y="675"/>
                        <a:pt x="368" y="675"/>
                        <a:pt x="368" y="675"/>
                      </a:cubicBezTo>
                      <a:cubicBezTo>
                        <a:pt x="384" y="676"/>
                        <a:pt x="400" y="677"/>
                        <a:pt x="416" y="682"/>
                      </a:cubicBezTo>
                      <a:cubicBezTo>
                        <a:pt x="612" y="738"/>
                        <a:pt x="612" y="738"/>
                        <a:pt x="612" y="738"/>
                      </a:cubicBezTo>
                      <a:cubicBezTo>
                        <a:pt x="632" y="738"/>
                        <a:pt x="632" y="738"/>
                        <a:pt x="632" y="738"/>
                      </a:cubicBezTo>
                      <a:cubicBezTo>
                        <a:pt x="640" y="734"/>
                        <a:pt x="640" y="734"/>
                        <a:pt x="640" y="734"/>
                      </a:cubicBezTo>
                      <a:cubicBezTo>
                        <a:pt x="640" y="614"/>
                        <a:pt x="640" y="614"/>
                        <a:pt x="640" y="614"/>
                      </a:cubicBezTo>
                      <a:cubicBezTo>
                        <a:pt x="640" y="570"/>
                        <a:pt x="610" y="531"/>
                        <a:pt x="567" y="521"/>
                      </a:cubicBezTo>
                      <a:cubicBezTo>
                        <a:pt x="384" y="475"/>
                        <a:pt x="384" y="475"/>
                        <a:pt x="384" y="475"/>
                      </a:cubicBezTo>
                      <a:cubicBezTo>
                        <a:pt x="384" y="374"/>
                        <a:pt x="384" y="374"/>
                        <a:pt x="384" y="374"/>
                      </a:cubicBezTo>
                      <a:cubicBezTo>
                        <a:pt x="400" y="364"/>
                        <a:pt x="400" y="364"/>
                        <a:pt x="400" y="364"/>
                      </a:cubicBezTo>
                      <a:cubicBezTo>
                        <a:pt x="449" y="336"/>
                        <a:pt x="480" y="283"/>
                        <a:pt x="480" y="226"/>
                      </a:cubicBezTo>
                      <a:cubicBezTo>
                        <a:pt x="480" y="170"/>
                        <a:pt x="480" y="170"/>
                        <a:pt x="480" y="170"/>
                      </a:cubicBezTo>
                      <a:cubicBezTo>
                        <a:pt x="480" y="80"/>
                        <a:pt x="410" y="5"/>
                        <a:pt x="325" y="2"/>
                      </a:cubicBezTo>
                      <a:cubicBezTo>
                        <a:pt x="282" y="0"/>
                        <a:pt x="240" y="17"/>
                        <a:pt x="209" y="47"/>
                      </a:cubicBezTo>
                      <a:cubicBezTo>
                        <a:pt x="177" y="78"/>
                        <a:pt x="160" y="118"/>
                        <a:pt x="160" y="162"/>
                      </a:cubicBezTo>
                      <a:cubicBezTo>
                        <a:pt x="160" y="226"/>
                        <a:pt x="160" y="226"/>
                        <a:pt x="160" y="226"/>
                      </a:cubicBezTo>
                      <a:cubicBezTo>
                        <a:pt x="160" y="283"/>
                        <a:pt x="191" y="336"/>
                        <a:pt x="240" y="364"/>
                      </a:cubicBezTo>
                      <a:cubicBezTo>
                        <a:pt x="256" y="374"/>
                        <a:pt x="256" y="374"/>
                        <a:pt x="256" y="374"/>
                      </a:cubicBezTo>
                      <a:cubicBezTo>
                        <a:pt x="256" y="475"/>
                        <a:pt x="256" y="475"/>
                        <a:pt x="256" y="475"/>
                      </a:cubicBezTo>
                      <a:lnTo>
                        <a:pt x="73" y="5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9"/>
                <p:cNvSpPr/>
                <p:nvPr/>
              </p:nvSpPr>
              <p:spPr bwMode="auto">
                <a:xfrm>
                  <a:off x="1981" y="2026"/>
                  <a:ext cx="440" cy="772"/>
                </a:xfrm>
                <a:custGeom>
                  <a:avLst/>
                  <a:gdLst>
                    <a:gd name="T0" fmla="*/ 14 w 398"/>
                    <a:gd name="T1" fmla="*/ 162 h 700"/>
                    <a:gd name="T2" fmla="*/ 14 w 398"/>
                    <a:gd name="T3" fmla="*/ 226 h 700"/>
                    <a:gd name="T4" fmla="*/ 94 w 398"/>
                    <a:gd name="T5" fmla="*/ 364 h 700"/>
                    <a:gd name="T6" fmla="*/ 110 w 398"/>
                    <a:gd name="T7" fmla="*/ 374 h 700"/>
                    <a:gd name="T8" fmla="*/ 110 w 398"/>
                    <a:gd name="T9" fmla="*/ 475 h 700"/>
                    <a:gd name="T10" fmla="*/ 0 w 398"/>
                    <a:gd name="T11" fmla="*/ 502 h 700"/>
                    <a:gd name="T12" fmla="*/ 46 w 398"/>
                    <a:gd name="T13" fmla="*/ 614 h 700"/>
                    <a:gd name="T14" fmla="*/ 46 w 398"/>
                    <a:gd name="T15" fmla="*/ 700 h 700"/>
                    <a:gd name="T16" fmla="*/ 398 w 398"/>
                    <a:gd name="T17" fmla="*/ 515 h 700"/>
                    <a:gd name="T18" fmla="*/ 238 w 398"/>
                    <a:gd name="T19" fmla="*/ 475 h 700"/>
                    <a:gd name="T20" fmla="*/ 238 w 398"/>
                    <a:gd name="T21" fmla="*/ 374 h 700"/>
                    <a:gd name="T22" fmla="*/ 254 w 398"/>
                    <a:gd name="T23" fmla="*/ 364 h 700"/>
                    <a:gd name="T24" fmla="*/ 334 w 398"/>
                    <a:gd name="T25" fmla="*/ 226 h 700"/>
                    <a:gd name="T26" fmla="*/ 334 w 398"/>
                    <a:gd name="T27" fmla="*/ 170 h 700"/>
                    <a:gd name="T28" fmla="*/ 179 w 398"/>
                    <a:gd name="T29" fmla="*/ 2 h 700"/>
                    <a:gd name="T30" fmla="*/ 63 w 398"/>
                    <a:gd name="T31" fmla="*/ 47 h 700"/>
                    <a:gd name="T32" fmla="*/ 14 w 398"/>
                    <a:gd name="T33" fmla="*/ 162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98" h="700">
                      <a:moveTo>
                        <a:pt x="14" y="162"/>
                      </a:moveTo>
                      <a:cubicBezTo>
                        <a:pt x="14" y="226"/>
                        <a:pt x="14" y="226"/>
                        <a:pt x="14" y="226"/>
                      </a:cubicBezTo>
                      <a:cubicBezTo>
                        <a:pt x="14" y="283"/>
                        <a:pt x="45" y="336"/>
                        <a:pt x="94" y="364"/>
                      </a:cubicBezTo>
                      <a:cubicBezTo>
                        <a:pt x="110" y="374"/>
                        <a:pt x="110" y="374"/>
                        <a:pt x="110" y="374"/>
                      </a:cubicBezTo>
                      <a:cubicBezTo>
                        <a:pt x="110" y="475"/>
                        <a:pt x="110" y="475"/>
                        <a:pt x="110" y="475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29" y="532"/>
                        <a:pt x="46" y="571"/>
                        <a:pt x="46" y="614"/>
                      </a:cubicBezTo>
                      <a:cubicBezTo>
                        <a:pt x="46" y="700"/>
                        <a:pt x="46" y="700"/>
                        <a:pt x="46" y="700"/>
                      </a:cubicBezTo>
                      <a:cubicBezTo>
                        <a:pt x="398" y="515"/>
                        <a:pt x="398" y="515"/>
                        <a:pt x="398" y="515"/>
                      </a:cubicBezTo>
                      <a:cubicBezTo>
                        <a:pt x="238" y="475"/>
                        <a:pt x="238" y="475"/>
                        <a:pt x="238" y="475"/>
                      </a:cubicBezTo>
                      <a:cubicBezTo>
                        <a:pt x="238" y="374"/>
                        <a:pt x="238" y="374"/>
                        <a:pt x="238" y="374"/>
                      </a:cubicBezTo>
                      <a:cubicBezTo>
                        <a:pt x="254" y="364"/>
                        <a:pt x="254" y="364"/>
                        <a:pt x="254" y="364"/>
                      </a:cubicBezTo>
                      <a:cubicBezTo>
                        <a:pt x="303" y="336"/>
                        <a:pt x="334" y="283"/>
                        <a:pt x="334" y="226"/>
                      </a:cubicBezTo>
                      <a:cubicBezTo>
                        <a:pt x="334" y="170"/>
                        <a:pt x="334" y="170"/>
                        <a:pt x="334" y="170"/>
                      </a:cubicBezTo>
                      <a:cubicBezTo>
                        <a:pt x="334" y="80"/>
                        <a:pt x="264" y="5"/>
                        <a:pt x="179" y="2"/>
                      </a:cubicBezTo>
                      <a:cubicBezTo>
                        <a:pt x="136" y="0"/>
                        <a:pt x="94" y="17"/>
                        <a:pt x="63" y="47"/>
                      </a:cubicBezTo>
                      <a:cubicBezTo>
                        <a:pt x="31" y="78"/>
                        <a:pt x="14" y="118"/>
                        <a:pt x="14" y="1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10"/>
                <p:cNvSpPr/>
                <p:nvPr/>
              </p:nvSpPr>
              <p:spPr bwMode="auto">
                <a:xfrm>
                  <a:off x="956" y="2764"/>
                  <a:ext cx="1040" cy="818"/>
                </a:xfrm>
                <a:custGeom>
                  <a:avLst/>
                  <a:gdLst>
                    <a:gd name="T0" fmla="*/ 660 w 942"/>
                    <a:gd name="T1" fmla="*/ 246 h 741"/>
                    <a:gd name="T2" fmla="*/ 583 w 942"/>
                    <a:gd name="T3" fmla="*/ 238 h 741"/>
                    <a:gd name="T4" fmla="*/ 464 w 942"/>
                    <a:gd name="T5" fmla="*/ 310 h 741"/>
                    <a:gd name="T6" fmla="*/ 409 w 942"/>
                    <a:gd name="T7" fmla="*/ 325 h 741"/>
                    <a:gd name="T8" fmla="*/ 302 w 942"/>
                    <a:gd name="T9" fmla="*/ 218 h 741"/>
                    <a:gd name="T10" fmla="*/ 302 w 942"/>
                    <a:gd name="T11" fmla="*/ 211 h 741"/>
                    <a:gd name="T12" fmla="*/ 361 w 942"/>
                    <a:gd name="T13" fmla="*/ 116 h 741"/>
                    <a:gd name="T14" fmla="*/ 521 w 942"/>
                    <a:gd name="T15" fmla="*/ 36 h 741"/>
                    <a:gd name="T16" fmla="*/ 474 w 942"/>
                    <a:gd name="T17" fmla="*/ 21 h 741"/>
                    <a:gd name="T18" fmla="*/ 302 w 942"/>
                    <a:gd name="T19" fmla="*/ 13 h 741"/>
                    <a:gd name="T20" fmla="*/ 86 w 942"/>
                    <a:gd name="T21" fmla="*/ 61 h 741"/>
                    <a:gd name="T22" fmla="*/ 0 w 942"/>
                    <a:gd name="T23" fmla="*/ 362 h 741"/>
                    <a:gd name="T24" fmla="*/ 98 w 942"/>
                    <a:gd name="T25" fmla="*/ 421 h 741"/>
                    <a:gd name="T26" fmla="*/ 107 w 942"/>
                    <a:gd name="T27" fmla="*/ 410 h 741"/>
                    <a:gd name="T28" fmla="*/ 164 w 942"/>
                    <a:gd name="T29" fmla="*/ 354 h 741"/>
                    <a:gd name="T30" fmla="*/ 234 w 942"/>
                    <a:gd name="T31" fmla="*/ 325 h 741"/>
                    <a:gd name="T32" fmla="*/ 334 w 942"/>
                    <a:gd name="T33" fmla="*/ 421 h 741"/>
                    <a:gd name="T34" fmla="*/ 430 w 942"/>
                    <a:gd name="T35" fmla="*/ 517 h 741"/>
                    <a:gd name="T36" fmla="*/ 526 w 942"/>
                    <a:gd name="T37" fmla="*/ 613 h 741"/>
                    <a:gd name="T38" fmla="*/ 612 w 942"/>
                    <a:gd name="T39" fmla="*/ 669 h 741"/>
                    <a:gd name="T40" fmla="*/ 683 w 942"/>
                    <a:gd name="T41" fmla="*/ 729 h 741"/>
                    <a:gd name="T42" fmla="*/ 717 w 942"/>
                    <a:gd name="T43" fmla="*/ 741 h 741"/>
                    <a:gd name="T44" fmla="*/ 750 w 942"/>
                    <a:gd name="T45" fmla="*/ 708 h 741"/>
                    <a:gd name="T46" fmla="*/ 738 w 942"/>
                    <a:gd name="T47" fmla="*/ 682 h 741"/>
                    <a:gd name="T48" fmla="*/ 569 w 942"/>
                    <a:gd name="T49" fmla="*/ 542 h 741"/>
                    <a:gd name="T50" fmla="*/ 610 w 942"/>
                    <a:gd name="T51" fmla="*/ 492 h 741"/>
                    <a:gd name="T52" fmla="*/ 784 w 942"/>
                    <a:gd name="T53" fmla="*/ 637 h 741"/>
                    <a:gd name="T54" fmla="*/ 806 w 942"/>
                    <a:gd name="T55" fmla="*/ 645 h 741"/>
                    <a:gd name="T56" fmla="*/ 813 w 942"/>
                    <a:gd name="T57" fmla="*/ 645 h 741"/>
                    <a:gd name="T58" fmla="*/ 846 w 942"/>
                    <a:gd name="T59" fmla="*/ 612 h 741"/>
                    <a:gd name="T60" fmla="*/ 834 w 942"/>
                    <a:gd name="T61" fmla="*/ 586 h 741"/>
                    <a:gd name="T62" fmla="*/ 665 w 942"/>
                    <a:gd name="T63" fmla="*/ 446 h 741"/>
                    <a:gd name="T64" fmla="*/ 706 w 942"/>
                    <a:gd name="T65" fmla="*/ 396 h 741"/>
                    <a:gd name="T66" fmla="*/ 880 w 942"/>
                    <a:gd name="T67" fmla="*/ 541 h 741"/>
                    <a:gd name="T68" fmla="*/ 902 w 942"/>
                    <a:gd name="T69" fmla="*/ 549 h 741"/>
                    <a:gd name="T70" fmla="*/ 908 w 942"/>
                    <a:gd name="T71" fmla="*/ 549 h 741"/>
                    <a:gd name="T72" fmla="*/ 942 w 942"/>
                    <a:gd name="T73" fmla="*/ 515 h 741"/>
                    <a:gd name="T74" fmla="*/ 931 w 942"/>
                    <a:gd name="T75" fmla="*/ 489 h 741"/>
                    <a:gd name="T76" fmla="*/ 660 w 942"/>
                    <a:gd name="T77" fmla="*/ 246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42" h="741">
                      <a:moveTo>
                        <a:pt x="660" y="246"/>
                      </a:moveTo>
                      <a:cubicBezTo>
                        <a:pt x="640" y="227"/>
                        <a:pt x="607" y="224"/>
                        <a:pt x="583" y="238"/>
                      </a:cubicBezTo>
                      <a:cubicBezTo>
                        <a:pt x="464" y="310"/>
                        <a:pt x="464" y="310"/>
                        <a:pt x="464" y="310"/>
                      </a:cubicBezTo>
                      <a:cubicBezTo>
                        <a:pt x="448" y="320"/>
                        <a:pt x="429" y="325"/>
                        <a:pt x="409" y="325"/>
                      </a:cubicBezTo>
                      <a:cubicBezTo>
                        <a:pt x="350" y="325"/>
                        <a:pt x="302" y="277"/>
                        <a:pt x="302" y="218"/>
                      </a:cubicBezTo>
                      <a:cubicBezTo>
                        <a:pt x="302" y="211"/>
                        <a:pt x="302" y="211"/>
                        <a:pt x="302" y="211"/>
                      </a:cubicBezTo>
                      <a:cubicBezTo>
                        <a:pt x="302" y="171"/>
                        <a:pt x="325" y="134"/>
                        <a:pt x="361" y="116"/>
                      </a:cubicBezTo>
                      <a:cubicBezTo>
                        <a:pt x="521" y="36"/>
                        <a:pt x="521" y="36"/>
                        <a:pt x="521" y="36"/>
                      </a:cubicBezTo>
                      <a:cubicBezTo>
                        <a:pt x="474" y="21"/>
                        <a:pt x="474" y="21"/>
                        <a:pt x="474" y="21"/>
                      </a:cubicBezTo>
                      <a:cubicBezTo>
                        <a:pt x="419" y="3"/>
                        <a:pt x="359" y="0"/>
                        <a:pt x="302" y="13"/>
                      </a:cubicBezTo>
                      <a:cubicBezTo>
                        <a:pt x="86" y="61"/>
                        <a:pt x="86" y="61"/>
                        <a:pt x="86" y="61"/>
                      </a:cubicBezTo>
                      <a:cubicBezTo>
                        <a:pt x="0" y="362"/>
                        <a:pt x="0" y="362"/>
                        <a:pt x="0" y="362"/>
                      </a:cubicBezTo>
                      <a:cubicBezTo>
                        <a:pt x="98" y="421"/>
                        <a:pt x="98" y="421"/>
                        <a:pt x="98" y="421"/>
                      </a:cubicBezTo>
                      <a:cubicBezTo>
                        <a:pt x="101" y="418"/>
                        <a:pt x="104" y="414"/>
                        <a:pt x="107" y="410"/>
                      </a:cubicBezTo>
                      <a:cubicBezTo>
                        <a:pt x="164" y="354"/>
                        <a:pt x="164" y="354"/>
                        <a:pt x="164" y="354"/>
                      </a:cubicBezTo>
                      <a:cubicBezTo>
                        <a:pt x="182" y="336"/>
                        <a:pt x="208" y="325"/>
                        <a:pt x="234" y="325"/>
                      </a:cubicBezTo>
                      <a:cubicBezTo>
                        <a:pt x="288" y="325"/>
                        <a:pt x="332" y="368"/>
                        <a:pt x="334" y="421"/>
                      </a:cubicBezTo>
                      <a:cubicBezTo>
                        <a:pt x="386" y="423"/>
                        <a:pt x="428" y="465"/>
                        <a:pt x="430" y="517"/>
                      </a:cubicBezTo>
                      <a:cubicBezTo>
                        <a:pt x="482" y="519"/>
                        <a:pt x="524" y="561"/>
                        <a:pt x="526" y="613"/>
                      </a:cubicBezTo>
                      <a:cubicBezTo>
                        <a:pt x="564" y="615"/>
                        <a:pt x="596" y="637"/>
                        <a:pt x="612" y="669"/>
                      </a:cubicBezTo>
                      <a:cubicBezTo>
                        <a:pt x="683" y="729"/>
                        <a:pt x="683" y="729"/>
                        <a:pt x="683" y="729"/>
                      </a:cubicBezTo>
                      <a:cubicBezTo>
                        <a:pt x="692" y="737"/>
                        <a:pt x="704" y="741"/>
                        <a:pt x="717" y="741"/>
                      </a:cubicBezTo>
                      <a:cubicBezTo>
                        <a:pt x="735" y="741"/>
                        <a:pt x="750" y="726"/>
                        <a:pt x="750" y="708"/>
                      </a:cubicBezTo>
                      <a:cubicBezTo>
                        <a:pt x="750" y="698"/>
                        <a:pt x="746" y="688"/>
                        <a:pt x="738" y="682"/>
                      </a:cubicBezTo>
                      <a:cubicBezTo>
                        <a:pt x="569" y="542"/>
                        <a:pt x="569" y="542"/>
                        <a:pt x="569" y="542"/>
                      </a:cubicBezTo>
                      <a:cubicBezTo>
                        <a:pt x="610" y="492"/>
                        <a:pt x="610" y="492"/>
                        <a:pt x="610" y="492"/>
                      </a:cubicBezTo>
                      <a:cubicBezTo>
                        <a:pt x="784" y="637"/>
                        <a:pt x="784" y="637"/>
                        <a:pt x="784" y="637"/>
                      </a:cubicBezTo>
                      <a:cubicBezTo>
                        <a:pt x="790" y="642"/>
                        <a:pt x="798" y="645"/>
                        <a:pt x="806" y="645"/>
                      </a:cubicBezTo>
                      <a:cubicBezTo>
                        <a:pt x="813" y="645"/>
                        <a:pt x="813" y="645"/>
                        <a:pt x="813" y="645"/>
                      </a:cubicBezTo>
                      <a:cubicBezTo>
                        <a:pt x="831" y="645"/>
                        <a:pt x="846" y="630"/>
                        <a:pt x="846" y="612"/>
                      </a:cubicBezTo>
                      <a:cubicBezTo>
                        <a:pt x="846" y="602"/>
                        <a:pt x="842" y="592"/>
                        <a:pt x="834" y="586"/>
                      </a:cubicBezTo>
                      <a:cubicBezTo>
                        <a:pt x="665" y="446"/>
                        <a:pt x="665" y="446"/>
                        <a:pt x="665" y="446"/>
                      </a:cubicBezTo>
                      <a:cubicBezTo>
                        <a:pt x="706" y="396"/>
                        <a:pt x="706" y="396"/>
                        <a:pt x="706" y="396"/>
                      </a:cubicBezTo>
                      <a:cubicBezTo>
                        <a:pt x="880" y="541"/>
                        <a:pt x="880" y="541"/>
                        <a:pt x="880" y="541"/>
                      </a:cubicBezTo>
                      <a:cubicBezTo>
                        <a:pt x="886" y="546"/>
                        <a:pt x="894" y="549"/>
                        <a:pt x="902" y="549"/>
                      </a:cubicBezTo>
                      <a:cubicBezTo>
                        <a:pt x="908" y="549"/>
                        <a:pt x="908" y="549"/>
                        <a:pt x="908" y="549"/>
                      </a:cubicBezTo>
                      <a:cubicBezTo>
                        <a:pt x="927" y="549"/>
                        <a:pt x="942" y="534"/>
                        <a:pt x="942" y="515"/>
                      </a:cubicBezTo>
                      <a:cubicBezTo>
                        <a:pt x="942" y="505"/>
                        <a:pt x="938" y="496"/>
                        <a:pt x="931" y="489"/>
                      </a:cubicBezTo>
                      <a:lnTo>
                        <a:pt x="660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11"/>
                <p:cNvSpPr/>
                <p:nvPr/>
              </p:nvSpPr>
              <p:spPr bwMode="auto">
                <a:xfrm>
                  <a:off x="1360" y="2562"/>
                  <a:ext cx="1273" cy="696"/>
                </a:xfrm>
                <a:custGeom>
                  <a:avLst/>
                  <a:gdLst>
                    <a:gd name="T0" fmla="*/ 552 w 1152"/>
                    <a:gd name="T1" fmla="*/ 316 h 630"/>
                    <a:gd name="T2" fmla="*/ 503 w 1152"/>
                    <a:gd name="T3" fmla="*/ 315 h 630"/>
                    <a:gd name="T4" fmla="*/ 302 w 1152"/>
                    <a:gd name="T5" fmla="*/ 257 h 630"/>
                    <a:gd name="T6" fmla="*/ 202 w 1152"/>
                    <a:gd name="T7" fmla="*/ 267 h 630"/>
                    <a:gd name="T8" fmla="*/ 24 w 1152"/>
                    <a:gd name="T9" fmla="*/ 356 h 630"/>
                    <a:gd name="T10" fmla="*/ 0 w 1152"/>
                    <a:gd name="T11" fmla="*/ 394 h 630"/>
                    <a:gd name="T12" fmla="*/ 0 w 1152"/>
                    <a:gd name="T13" fmla="*/ 401 h 630"/>
                    <a:gd name="T14" fmla="*/ 43 w 1152"/>
                    <a:gd name="T15" fmla="*/ 444 h 630"/>
                    <a:gd name="T16" fmla="*/ 65 w 1152"/>
                    <a:gd name="T17" fmla="*/ 438 h 630"/>
                    <a:gd name="T18" fmla="*/ 185 w 1152"/>
                    <a:gd name="T19" fmla="*/ 366 h 630"/>
                    <a:gd name="T20" fmla="*/ 251 w 1152"/>
                    <a:gd name="T21" fmla="*/ 348 h 630"/>
                    <a:gd name="T22" fmla="*/ 337 w 1152"/>
                    <a:gd name="T23" fmla="*/ 381 h 630"/>
                    <a:gd name="T24" fmla="*/ 607 w 1152"/>
                    <a:gd name="T25" fmla="*/ 624 h 630"/>
                    <a:gd name="T26" fmla="*/ 613 w 1152"/>
                    <a:gd name="T27" fmla="*/ 630 h 630"/>
                    <a:gd name="T28" fmla="*/ 1152 w 1152"/>
                    <a:gd name="T29" fmla="*/ 360 h 630"/>
                    <a:gd name="T30" fmla="*/ 1152 w 1152"/>
                    <a:gd name="T31" fmla="*/ 0 h 630"/>
                    <a:gd name="T32" fmla="*/ 552 w 1152"/>
                    <a:gd name="T33" fmla="*/ 316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52" h="630">
                      <a:moveTo>
                        <a:pt x="552" y="316"/>
                      </a:moveTo>
                      <a:cubicBezTo>
                        <a:pt x="503" y="315"/>
                        <a:pt x="503" y="315"/>
                        <a:pt x="503" y="315"/>
                      </a:cubicBezTo>
                      <a:cubicBezTo>
                        <a:pt x="302" y="257"/>
                        <a:pt x="302" y="257"/>
                        <a:pt x="302" y="257"/>
                      </a:cubicBezTo>
                      <a:cubicBezTo>
                        <a:pt x="269" y="248"/>
                        <a:pt x="233" y="251"/>
                        <a:pt x="202" y="267"/>
                      </a:cubicBezTo>
                      <a:cubicBezTo>
                        <a:pt x="24" y="356"/>
                        <a:pt x="24" y="356"/>
                        <a:pt x="24" y="356"/>
                      </a:cubicBezTo>
                      <a:cubicBezTo>
                        <a:pt x="9" y="363"/>
                        <a:pt x="0" y="378"/>
                        <a:pt x="0" y="394"/>
                      </a:cubicBezTo>
                      <a:cubicBezTo>
                        <a:pt x="0" y="401"/>
                        <a:pt x="0" y="401"/>
                        <a:pt x="0" y="401"/>
                      </a:cubicBezTo>
                      <a:cubicBezTo>
                        <a:pt x="0" y="425"/>
                        <a:pt x="19" y="444"/>
                        <a:pt x="43" y="444"/>
                      </a:cubicBezTo>
                      <a:cubicBezTo>
                        <a:pt x="51" y="444"/>
                        <a:pt x="59" y="442"/>
                        <a:pt x="65" y="438"/>
                      </a:cubicBezTo>
                      <a:cubicBezTo>
                        <a:pt x="185" y="366"/>
                        <a:pt x="185" y="366"/>
                        <a:pt x="185" y="366"/>
                      </a:cubicBezTo>
                      <a:cubicBezTo>
                        <a:pt x="205" y="354"/>
                        <a:pt x="227" y="348"/>
                        <a:pt x="251" y="348"/>
                      </a:cubicBezTo>
                      <a:cubicBezTo>
                        <a:pt x="283" y="348"/>
                        <a:pt x="313" y="360"/>
                        <a:pt x="337" y="381"/>
                      </a:cubicBezTo>
                      <a:cubicBezTo>
                        <a:pt x="607" y="624"/>
                        <a:pt x="607" y="624"/>
                        <a:pt x="607" y="624"/>
                      </a:cubicBezTo>
                      <a:cubicBezTo>
                        <a:pt x="609" y="626"/>
                        <a:pt x="611" y="628"/>
                        <a:pt x="613" y="630"/>
                      </a:cubicBezTo>
                      <a:cubicBezTo>
                        <a:pt x="1152" y="360"/>
                        <a:pt x="1152" y="360"/>
                        <a:pt x="1152" y="360"/>
                      </a:cubicBezTo>
                      <a:cubicBezTo>
                        <a:pt x="1152" y="0"/>
                        <a:pt x="1152" y="0"/>
                        <a:pt x="1152" y="0"/>
                      </a:cubicBezTo>
                      <a:lnTo>
                        <a:pt x="552" y="3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12"/>
                <p:cNvSpPr/>
                <p:nvPr/>
              </p:nvSpPr>
              <p:spPr bwMode="auto">
                <a:xfrm>
                  <a:off x="1584" y="3596"/>
                  <a:ext cx="94" cy="92"/>
                </a:xfrm>
                <a:custGeom>
                  <a:avLst/>
                  <a:gdLst>
                    <a:gd name="T0" fmla="*/ 44 w 85"/>
                    <a:gd name="T1" fmla="*/ 0 h 83"/>
                    <a:gd name="T2" fmla="*/ 24 w 85"/>
                    <a:gd name="T3" fmla="*/ 29 h 83"/>
                    <a:gd name="T4" fmla="*/ 0 w 85"/>
                    <a:gd name="T5" fmla="*/ 54 h 83"/>
                    <a:gd name="T6" fmla="*/ 24 w 85"/>
                    <a:gd name="T7" fmla="*/ 75 h 83"/>
                    <a:gd name="T8" fmla="*/ 46 w 85"/>
                    <a:gd name="T9" fmla="*/ 83 h 83"/>
                    <a:gd name="T10" fmla="*/ 52 w 85"/>
                    <a:gd name="T11" fmla="*/ 83 h 83"/>
                    <a:gd name="T12" fmla="*/ 85 w 85"/>
                    <a:gd name="T13" fmla="*/ 50 h 83"/>
                    <a:gd name="T14" fmla="*/ 73 w 85"/>
                    <a:gd name="T15" fmla="*/ 24 h 83"/>
                    <a:gd name="T16" fmla="*/ 44 w 85"/>
                    <a:gd name="T1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3">
                      <a:moveTo>
                        <a:pt x="44" y="0"/>
                      </a:moveTo>
                      <a:cubicBezTo>
                        <a:pt x="39" y="11"/>
                        <a:pt x="32" y="21"/>
                        <a:pt x="24" y="29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30" y="80"/>
                        <a:pt x="38" y="83"/>
                        <a:pt x="46" y="83"/>
                      </a:cubicBezTo>
                      <a:cubicBezTo>
                        <a:pt x="52" y="83"/>
                        <a:pt x="52" y="83"/>
                        <a:pt x="52" y="83"/>
                      </a:cubicBezTo>
                      <a:cubicBezTo>
                        <a:pt x="70" y="83"/>
                        <a:pt x="85" y="68"/>
                        <a:pt x="85" y="50"/>
                      </a:cubicBezTo>
                      <a:cubicBezTo>
                        <a:pt x="85" y="40"/>
                        <a:pt x="81" y="30"/>
                        <a:pt x="73" y="24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13"/>
                <p:cNvSpPr/>
                <p:nvPr/>
              </p:nvSpPr>
              <p:spPr bwMode="auto">
                <a:xfrm>
                  <a:off x="1431" y="3511"/>
                  <a:ext cx="141" cy="142"/>
                </a:xfrm>
                <a:custGeom>
                  <a:avLst/>
                  <a:gdLst>
                    <a:gd name="T0" fmla="*/ 92 w 128"/>
                    <a:gd name="T1" fmla="*/ 0 h 128"/>
                    <a:gd name="T2" fmla="*/ 67 w 128"/>
                    <a:gd name="T3" fmla="*/ 10 h 128"/>
                    <a:gd name="T4" fmla="*/ 11 w 128"/>
                    <a:gd name="T5" fmla="*/ 67 h 128"/>
                    <a:gd name="T6" fmla="*/ 0 w 128"/>
                    <a:gd name="T7" fmla="*/ 92 h 128"/>
                    <a:gd name="T8" fmla="*/ 36 w 128"/>
                    <a:gd name="T9" fmla="*/ 128 h 128"/>
                    <a:gd name="T10" fmla="*/ 61 w 128"/>
                    <a:gd name="T11" fmla="*/ 117 h 128"/>
                    <a:gd name="T12" fmla="*/ 118 w 128"/>
                    <a:gd name="T13" fmla="*/ 61 h 128"/>
                    <a:gd name="T14" fmla="*/ 128 w 128"/>
                    <a:gd name="T15" fmla="*/ 36 h 128"/>
                    <a:gd name="T16" fmla="*/ 92 w 128"/>
                    <a:gd name="T17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92" y="0"/>
                      </a:move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ubicBezTo>
                        <a:pt x="128" y="16"/>
                        <a:pt x="112" y="0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14"/>
                <p:cNvSpPr/>
                <p:nvPr/>
              </p:nvSpPr>
              <p:spPr bwMode="auto">
                <a:xfrm>
                  <a:off x="1219" y="3299"/>
                  <a:ext cx="141" cy="142"/>
                </a:xfrm>
                <a:custGeom>
                  <a:avLst/>
                  <a:gdLst>
                    <a:gd name="T0" fmla="*/ 128 w 128"/>
                    <a:gd name="T1" fmla="*/ 36 h 128"/>
                    <a:gd name="T2" fmla="*/ 92 w 128"/>
                    <a:gd name="T3" fmla="*/ 0 h 128"/>
                    <a:gd name="T4" fmla="*/ 67 w 128"/>
                    <a:gd name="T5" fmla="*/ 10 h 128"/>
                    <a:gd name="T6" fmla="*/ 11 w 128"/>
                    <a:gd name="T7" fmla="*/ 67 h 128"/>
                    <a:gd name="T8" fmla="*/ 0 w 128"/>
                    <a:gd name="T9" fmla="*/ 92 h 128"/>
                    <a:gd name="T10" fmla="*/ 36 w 128"/>
                    <a:gd name="T11" fmla="*/ 128 h 128"/>
                    <a:gd name="T12" fmla="*/ 61 w 128"/>
                    <a:gd name="T13" fmla="*/ 117 h 128"/>
                    <a:gd name="T14" fmla="*/ 118 w 128"/>
                    <a:gd name="T15" fmla="*/ 61 h 128"/>
                    <a:gd name="T16" fmla="*/ 128 w 128"/>
                    <a:gd name="T1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128" y="36"/>
                      </a:moveTo>
                      <a:cubicBezTo>
                        <a:pt x="128" y="16"/>
                        <a:pt x="112" y="0"/>
                        <a:pt x="92" y="0"/>
                      </a:cubicBez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15"/>
                <p:cNvSpPr/>
                <p:nvPr/>
              </p:nvSpPr>
              <p:spPr bwMode="auto">
                <a:xfrm>
                  <a:off x="1325" y="3405"/>
                  <a:ext cx="141" cy="142"/>
                </a:xfrm>
                <a:custGeom>
                  <a:avLst/>
                  <a:gdLst>
                    <a:gd name="T0" fmla="*/ 128 w 128"/>
                    <a:gd name="T1" fmla="*/ 36 h 128"/>
                    <a:gd name="T2" fmla="*/ 92 w 128"/>
                    <a:gd name="T3" fmla="*/ 0 h 128"/>
                    <a:gd name="T4" fmla="*/ 67 w 128"/>
                    <a:gd name="T5" fmla="*/ 10 h 128"/>
                    <a:gd name="T6" fmla="*/ 11 w 128"/>
                    <a:gd name="T7" fmla="*/ 67 h 128"/>
                    <a:gd name="T8" fmla="*/ 0 w 128"/>
                    <a:gd name="T9" fmla="*/ 92 h 128"/>
                    <a:gd name="T10" fmla="*/ 36 w 128"/>
                    <a:gd name="T11" fmla="*/ 128 h 128"/>
                    <a:gd name="T12" fmla="*/ 61 w 128"/>
                    <a:gd name="T13" fmla="*/ 117 h 128"/>
                    <a:gd name="T14" fmla="*/ 118 w 128"/>
                    <a:gd name="T15" fmla="*/ 61 h 128"/>
                    <a:gd name="T16" fmla="*/ 128 w 128"/>
                    <a:gd name="T1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128" y="36"/>
                      </a:moveTo>
                      <a:cubicBezTo>
                        <a:pt x="128" y="16"/>
                        <a:pt x="112" y="0"/>
                        <a:pt x="92" y="0"/>
                      </a:cubicBez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1112" y="3194"/>
                  <a:ext cx="142" cy="141"/>
                </a:xfrm>
                <a:custGeom>
                  <a:avLst/>
                  <a:gdLst>
                    <a:gd name="T0" fmla="*/ 128 w 128"/>
                    <a:gd name="T1" fmla="*/ 36 h 128"/>
                    <a:gd name="T2" fmla="*/ 92 w 128"/>
                    <a:gd name="T3" fmla="*/ 0 h 128"/>
                    <a:gd name="T4" fmla="*/ 67 w 128"/>
                    <a:gd name="T5" fmla="*/ 10 h 128"/>
                    <a:gd name="T6" fmla="*/ 11 w 128"/>
                    <a:gd name="T7" fmla="*/ 67 h 128"/>
                    <a:gd name="T8" fmla="*/ 0 w 128"/>
                    <a:gd name="T9" fmla="*/ 92 h 128"/>
                    <a:gd name="T10" fmla="*/ 36 w 128"/>
                    <a:gd name="T11" fmla="*/ 128 h 128"/>
                    <a:gd name="T12" fmla="*/ 61 w 128"/>
                    <a:gd name="T13" fmla="*/ 117 h 128"/>
                    <a:gd name="T14" fmla="*/ 118 w 128"/>
                    <a:gd name="T15" fmla="*/ 61 h 128"/>
                    <a:gd name="T16" fmla="*/ 128 w 128"/>
                    <a:gd name="T1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128">
                      <a:moveTo>
                        <a:pt x="128" y="36"/>
                      </a:moveTo>
                      <a:cubicBezTo>
                        <a:pt x="128" y="16"/>
                        <a:pt x="112" y="0"/>
                        <a:pt x="92" y="0"/>
                      </a:cubicBezTo>
                      <a:cubicBezTo>
                        <a:pt x="83" y="0"/>
                        <a:pt x="73" y="4"/>
                        <a:pt x="67" y="10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4" y="73"/>
                        <a:pt x="0" y="83"/>
                        <a:pt x="0" y="92"/>
                      </a:cubicBezTo>
                      <a:cubicBezTo>
                        <a:pt x="0" y="112"/>
                        <a:pt x="16" y="128"/>
                        <a:pt x="36" y="128"/>
                      </a:cubicBezTo>
                      <a:cubicBezTo>
                        <a:pt x="45" y="128"/>
                        <a:pt x="55" y="124"/>
                        <a:pt x="61" y="117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24" y="55"/>
                        <a:pt x="128" y="45"/>
                        <a:pt x="12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7" name="Oval 37"/>
              <p:cNvSpPr/>
              <p:nvPr/>
            </p:nvSpPr>
            <p:spPr>
              <a:xfrm>
                <a:off x="4469652" y="3938876"/>
                <a:ext cx="2497204" cy="2497203"/>
              </a:xfrm>
              <a:prstGeom prst="ellipse">
                <a:avLst/>
              </a:prstGeom>
              <a:solidFill>
                <a:schemeClr val="accent3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Title 1"/>
          <p:cNvSpPr txBox="1"/>
          <p:nvPr/>
        </p:nvSpPr>
        <p:spPr>
          <a:xfrm>
            <a:off x="2672509" y="4512337"/>
            <a:ext cx="169381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92" name="Group 53"/>
          <p:cNvGrpSpPr/>
          <p:nvPr/>
        </p:nvGrpSpPr>
        <p:grpSpPr>
          <a:xfrm>
            <a:off x="6885989" y="1508323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93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95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文本框 96"/>
          <p:cNvSpPr txBox="1"/>
          <p:nvPr/>
        </p:nvSpPr>
        <p:spPr>
          <a:xfrm>
            <a:off x="7701567" y="1536466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01.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项目概述</a:t>
            </a:r>
          </a:p>
        </p:txBody>
      </p:sp>
      <p:grpSp>
        <p:nvGrpSpPr>
          <p:cNvPr id="98" name="组合 97"/>
          <p:cNvGrpSpPr/>
          <p:nvPr/>
        </p:nvGrpSpPr>
        <p:grpSpPr>
          <a:xfrm rot="5400000">
            <a:off x="10893146" y="460504"/>
            <a:ext cx="101370" cy="1330760"/>
            <a:chOff x="508216" y="2820579"/>
            <a:chExt cx="196770" cy="2583143"/>
          </a:xfrm>
          <a:solidFill>
            <a:schemeClr val="bg1"/>
          </a:solidFill>
        </p:grpSpPr>
        <p:sp>
          <p:nvSpPr>
            <p:cNvPr id="99" name="椭圆 98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" name="Synergistically utilize technically sound portals with frictionless chains. Dramatically customize…"/>
          <p:cNvSpPr txBox="1"/>
          <p:nvPr/>
        </p:nvSpPr>
        <p:spPr>
          <a:xfrm>
            <a:off x="10289860" y="447469"/>
            <a:ext cx="1307939" cy="39914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60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 frictionless </a:t>
            </a:r>
            <a:r>
              <a:rPr sz="600" kern="0" dirty="0" err="1">
                <a:solidFill>
                  <a:schemeClr val="bg1"/>
                </a:solidFill>
                <a:cs typeface="+mn-ea"/>
                <a:sym typeface="+mn-lt"/>
              </a:rPr>
              <a:t>chains</a:t>
            </a:r>
            <a:r>
              <a:rPr lang="en-US" altLang="zh-CN" sz="600" kern="0" dirty="0" err="1">
                <a:solidFill>
                  <a:schemeClr val="bg1"/>
                </a:solidFill>
                <a:cs typeface="+mn-ea"/>
                <a:sym typeface="+mn-lt"/>
              </a:rPr>
              <a:t>Synergistically</a:t>
            </a:r>
            <a:endParaRPr lang="en-US" altLang="zh-CN" sz="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5" name="Group 53"/>
          <p:cNvGrpSpPr/>
          <p:nvPr/>
        </p:nvGrpSpPr>
        <p:grpSpPr>
          <a:xfrm>
            <a:off x="6885989" y="2536913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106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7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108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文本框 109"/>
          <p:cNvSpPr txBox="1"/>
          <p:nvPr/>
        </p:nvSpPr>
        <p:spPr>
          <a:xfrm>
            <a:off x="7701567" y="2552022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02.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</a:p>
        </p:txBody>
      </p:sp>
      <p:grpSp>
        <p:nvGrpSpPr>
          <p:cNvPr id="111" name="Group 53"/>
          <p:cNvGrpSpPr/>
          <p:nvPr/>
        </p:nvGrpSpPr>
        <p:grpSpPr>
          <a:xfrm>
            <a:off x="6885989" y="3500326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112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3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114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53"/>
          <p:cNvGrpSpPr/>
          <p:nvPr/>
        </p:nvGrpSpPr>
        <p:grpSpPr>
          <a:xfrm>
            <a:off x="6885989" y="4504929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118" name="Oval 54"/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9" name="Group 55"/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120" name="Straight Connector 56"/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57"/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文本框 121"/>
          <p:cNvSpPr txBox="1"/>
          <p:nvPr/>
        </p:nvSpPr>
        <p:spPr>
          <a:xfrm>
            <a:off x="7674925" y="4534538"/>
            <a:ext cx="3950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04.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国内外技术现状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71416" y="3572179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03.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需求来源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C34B18-8F13-47C0-888F-1E242342B7A0}"/>
              </a:ext>
            </a:extLst>
          </p:cNvPr>
          <p:cNvGrpSpPr/>
          <p:nvPr/>
        </p:nvGrpSpPr>
        <p:grpSpPr>
          <a:xfrm>
            <a:off x="6901897" y="5412113"/>
            <a:ext cx="584200" cy="584200"/>
            <a:chOff x="5803900" y="4756150"/>
            <a:chExt cx="584200" cy="584200"/>
          </a:xfrm>
          <a:solidFill>
            <a:schemeClr val="bg2">
              <a:lumMod val="50000"/>
            </a:schemeClr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CFDEC2-5F9B-4571-8BE5-12239ED6F3FF}"/>
                </a:ext>
              </a:extLst>
            </p:cNvPr>
            <p:cNvSpPr/>
            <p:nvPr/>
          </p:nvSpPr>
          <p:spPr>
            <a:xfrm>
              <a:off x="5803900" y="4756150"/>
              <a:ext cx="584200" cy="584200"/>
            </a:xfrm>
            <a:prstGeom prst="ellipse">
              <a:avLst/>
            </a:prstGeom>
            <a:grpFill/>
            <a:ln>
              <a:noFill/>
            </a:ln>
            <a:effectLst>
              <a:outerShdw blurRad="368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0AFDAC-D5D4-4E8A-9F75-7AF1AC1A9916}"/>
                </a:ext>
              </a:extLst>
            </p:cNvPr>
            <p:cNvGrpSpPr/>
            <p:nvPr/>
          </p:nvGrpSpPr>
          <p:grpSpPr>
            <a:xfrm>
              <a:off x="6035278" y="4950619"/>
              <a:ext cx="121444" cy="195262"/>
              <a:chOff x="6657975" y="4719638"/>
              <a:chExt cx="121444" cy="195262"/>
            </a:xfrm>
            <a:grpFill/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E25BE9-47A3-4669-A689-8E07E96C43B2}"/>
                  </a:ext>
                </a:extLst>
              </p:cNvPr>
              <p:cNvCxnSpPr/>
              <p:nvPr/>
            </p:nvCxnSpPr>
            <p:spPr>
              <a:xfrm>
                <a:off x="6657975" y="4719638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FD3827C-34F9-4CDD-BBCC-E545A42DB703}"/>
                  </a:ext>
                </a:extLst>
              </p:cNvPr>
              <p:cNvCxnSpPr/>
              <p:nvPr/>
            </p:nvCxnSpPr>
            <p:spPr>
              <a:xfrm flipH="1">
                <a:off x="6657975" y="4817269"/>
                <a:ext cx="121444" cy="97631"/>
              </a:xfrm>
              <a:prstGeom prst="line">
                <a:avLst/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4DCE50DB-5057-4C30-8EED-974F5FC84327}"/>
              </a:ext>
            </a:extLst>
          </p:cNvPr>
          <p:cNvSpPr txBox="1"/>
          <p:nvPr/>
        </p:nvSpPr>
        <p:spPr>
          <a:xfrm>
            <a:off x="7671416" y="5443228"/>
            <a:ext cx="268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u="sng" dirty="0">
                <a:solidFill>
                  <a:schemeClr val="bg1"/>
                </a:solidFill>
                <a:cs typeface="+mn-ea"/>
                <a:sym typeface="+mn-lt"/>
              </a:rPr>
              <a:t>05.</a:t>
            </a:r>
            <a:r>
              <a:rPr lang="zh-CN" altLang="en-US" sz="2800" u="sng" dirty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10" grpId="0"/>
      <p:bldP spid="122" grpId="0"/>
      <p:bldP spid="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79044" y="95721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01978" y="2728709"/>
            <a:ext cx="446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38316" y="4215574"/>
            <a:ext cx="2810448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项目概述</a:t>
            </a:r>
          </a:p>
        </p:txBody>
      </p:sp>
      <p:sp>
        <p:nvSpPr>
          <p:cNvPr id="18" name="Google Shape;13;p2"/>
          <p:cNvSpPr/>
          <p:nvPr/>
        </p:nvSpPr>
        <p:spPr>
          <a:xfrm rot="12770">
            <a:off x="9742239" y="2298884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64978" y="198007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686252" y="6006513"/>
            <a:ext cx="1514475" cy="1514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59757" y="6607176"/>
            <a:ext cx="9297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46190" y="6394419"/>
            <a:ext cx="5228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876BFF-1584-4FA6-A406-00684317F9C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48438" y="6455975"/>
            <a:ext cx="92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B5C0CF"/>
                </a:solidFill>
                <a:effectLst/>
                <a:uLnTx/>
                <a:uFillTx/>
                <a:cs typeface="+mn-ea"/>
                <a:sym typeface="+mn-lt"/>
              </a:rPr>
              <a:t>P A G E</a:t>
            </a:r>
          </a:p>
        </p:txBody>
      </p:sp>
      <p:sp>
        <p:nvSpPr>
          <p:cNvPr id="11" name="Oval 10"/>
          <p:cNvSpPr/>
          <p:nvPr/>
        </p:nvSpPr>
        <p:spPr>
          <a:xfrm>
            <a:off x="11807475" y="5768674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571255" y="5597509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906755" y="5548866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8817" y="1012786"/>
            <a:ext cx="2911578" cy="291157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117005" y="1018591"/>
            <a:ext cx="2727608" cy="2621889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266758" y="712381"/>
            <a:ext cx="2778346" cy="2404072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71936" y="3302880"/>
            <a:ext cx="1091120" cy="1091119"/>
            <a:chOff x="1187921" y="-393335"/>
            <a:chExt cx="1483379" cy="1483377"/>
          </a:xfrm>
        </p:grpSpPr>
        <p:sp>
          <p:nvSpPr>
            <p:cNvPr id="18" name="Oval 17"/>
            <p:cNvSpPr/>
            <p:nvPr/>
          </p:nvSpPr>
          <p:spPr>
            <a:xfrm>
              <a:off x="1187921" y="-393335"/>
              <a:ext cx="1483379" cy="1483377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921" y="13617"/>
              <a:ext cx="1483379" cy="6694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063056" y="3892628"/>
            <a:ext cx="5252630" cy="200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067927" y="5302188"/>
            <a:ext cx="5114284" cy="195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3908425" y="2025015"/>
            <a:ext cx="4170045" cy="646331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b="1" kern="0" dirty="0" err="1">
                <a:solidFill>
                  <a:schemeClr val="tx1"/>
                </a:solidFill>
                <a:cs typeface="+mn-ea"/>
                <a:sym typeface="+mn-lt"/>
              </a:rPr>
              <a:t>聊天机器人，是一种经由对话或文字进行交谈的计算机软件程序</a:t>
            </a:r>
            <a:r>
              <a:rPr sz="1400" b="1" kern="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1400" b="1" kern="0" dirty="0">
                <a:cs typeface="+mn-ea"/>
                <a:sym typeface="+mn-lt"/>
              </a:rPr>
              <a:t>在多重领域中均有应用。</a:t>
            </a:r>
            <a:endParaRPr sz="1400" b="1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Synergistically utilize technically sound portals with frictionless chains. Dramatically customize…"/>
          <p:cNvSpPr txBox="1"/>
          <p:nvPr/>
        </p:nvSpPr>
        <p:spPr>
          <a:xfrm>
            <a:off x="3336290" y="4090035"/>
            <a:ext cx="4424045" cy="646331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400" b="1" kern="0" dirty="0" err="1">
                <a:solidFill>
                  <a:schemeClr val="tx1"/>
                </a:solidFill>
                <a:cs typeface="+mn-ea"/>
                <a:sym typeface="+mn-lt"/>
              </a:rPr>
              <a:t>人工智能技术突破了聊天机器人原有的技术瓶颈</a:t>
            </a:r>
            <a:r>
              <a:rPr sz="1400" b="1" kern="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1400" b="1" kern="0" dirty="0">
                <a:solidFill>
                  <a:schemeClr val="tx1"/>
                </a:solidFill>
                <a:cs typeface="+mn-ea"/>
                <a:sym typeface="+mn-lt"/>
              </a:rPr>
              <a:t>而且在企业中大量布局，市场前途非常光明</a:t>
            </a:r>
            <a:endParaRPr sz="1400" b="1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Oval 5"/>
          <p:cNvSpPr/>
          <p:nvPr/>
        </p:nvSpPr>
        <p:spPr>
          <a:xfrm>
            <a:off x="7766231" y="1801231"/>
            <a:ext cx="3805024" cy="3805022"/>
          </a:xfrm>
          <a:prstGeom prst="ellipse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Oval 112"/>
          <p:cNvSpPr/>
          <p:nvPr/>
        </p:nvSpPr>
        <p:spPr>
          <a:xfrm>
            <a:off x="7759650" y="1672227"/>
            <a:ext cx="318802" cy="318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val 113"/>
          <p:cNvSpPr/>
          <p:nvPr/>
        </p:nvSpPr>
        <p:spPr>
          <a:xfrm>
            <a:off x="7523430" y="1501062"/>
            <a:ext cx="171165" cy="1711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val 114"/>
          <p:cNvSpPr/>
          <p:nvPr/>
        </p:nvSpPr>
        <p:spPr>
          <a:xfrm>
            <a:off x="7858930" y="1452419"/>
            <a:ext cx="97285" cy="97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4217892" y="590461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2"/>
          <p:cNvSpPr/>
          <p:nvPr/>
        </p:nvSpPr>
        <p:spPr>
          <a:xfrm rot="10800000">
            <a:off x="5714204" y="343750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ïSḻiḍè"/>
          <p:cNvSpPr/>
          <p:nvPr/>
        </p:nvSpPr>
        <p:spPr>
          <a:xfrm>
            <a:off x="1903592" y="518455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ïSḻiḍè"/>
          <p:cNvSpPr/>
          <p:nvPr/>
        </p:nvSpPr>
        <p:spPr>
          <a:xfrm>
            <a:off x="1231348" y="518455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79044" y="95721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01978" y="2728709"/>
            <a:ext cx="446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two</a:t>
            </a: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37400" y="4126865"/>
            <a:ext cx="4717415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buClrTx/>
              <a:buSzTx/>
              <a:buFontTx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18" name="Google Shape;13;p2"/>
          <p:cNvSpPr/>
          <p:nvPr/>
        </p:nvSpPr>
        <p:spPr>
          <a:xfrm rot="12770">
            <a:off x="9742239" y="2298884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64978" y="198007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83483" y="0"/>
            <a:ext cx="4176998" cy="6607174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4007369" y="-274"/>
            <a:ext cx="4176998" cy="66071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85"/>
          <p:cNvSpPr/>
          <p:nvPr/>
        </p:nvSpPr>
        <p:spPr bwMode="auto">
          <a:xfrm>
            <a:off x="6205455" y="1995403"/>
            <a:ext cx="214983" cy="214983"/>
          </a:xfrm>
          <a:custGeom>
            <a:avLst/>
            <a:gdLst>
              <a:gd name="T0" fmla="*/ 45 w 76"/>
              <a:gd name="T1" fmla="*/ 0 h 76"/>
              <a:gd name="T2" fmla="*/ 0 w 76"/>
              <a:gd name="T3" fmla="*/ 45 h 76"/>
              <a:gd name="T4" fmla="*/ 31 w 76"/>
              <a:gd name="T5" fmla="*/ 76 h 76"/>
              <a:gd name="T6" fmla="*/ 76 w 76"/>
              <a:gd name="T7" fmla="*/ 30 h 76"/>
              <a:gd name="T8" fmla="*/ 45 w 76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76">
                <a:moveTo>
                  <a:pt x="45" y="0"/>
                </a:moveTo>
                <a:lnTo>
                  <a:pt x="0" y="45"/>
                </a:lnTo>
                <a:lnTo>
                  <a:pt x="31" y="76"/>
                </a:lnTo>
                <a:lnTo>
                  <a:pt x="76" y="30"/>
                </a:lnTo>
                <a:lnTo>
                  <a:pt x="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86"/>
          <p:cNvSpPr/>
          <p:nvPr/>
        </p:nvSpPr>
        <p:spPr bwMode="auto">
          <a:xfrm>
            <a:off x="6165853" y="2148154"/>
            <a:ext cx="101834" cy="101834"/>
          </a:xfrm>
          <a:custGeom>
            <a:avLst/>
            <a:gdLst>
              <a:gd name="T0" fmla="*/ 4 w 15"/>
              <a:gd name="T1" fmla="*/ 0 h 15"/>
              <a:gd name="T2" fmla="*/ 0 w 15"/>
              <a:gd name="T3" fmla="*/ 12 h 15"/>
              <a:gd name="T4" fmla="*/ 1 w 15"/>
              <a:gd name="T5" fmla="*/ 14 h 15"/>
              <a:gd name="T6" fmla="*/ 2 w 15"/>
              <a:gd name="T7" fmla="*/ 15 h 15"/>
              <a:gd name="T8" fmla="*/ 3 w 15"/>
              <a:gd name="T9" fmla="*/ 15 h 15"/>
              <a:gd name="T10" fmla="*/ 15 w 15"/>
              <a:gd name="T11" fmla="*/ 11 h 15"/>
              <a:gd name="T12" fmla="*/ 4 w 1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5">
                <a:moveTo>
                  <a:pt x="4" y="0"/>
                </a:move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4"/>
                  <a:pt x="1" y="14"/>
                </a:cubicBezTo>
                <a:cubicBezTo>
                  <a:pt x="1" y="15"/>
                  <a:pt x="1" y="15"/>
                  <a:pt x="2" y="15"/>
                </a:cubicBezTo>
                <a:cubicBezTo>
                  <a:pt x="2" y="15"/>
                  <a:pt x="2" y="15"/>
                  <a:pt x="3" y="15"/>
                </a:cubicBezTo>
                <a:cubicBezTo>
                  <a:pt x="15" y="11"/>
                  <a:pt x="15" y="11"/>
                  <a:pt x="15" y="11"/>
                </a:cubicBezTo>
                <a:lnTo>
                  <a:pt x="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87"/>
          <p:cNvSpPr/>
          <p:nvPr/>
        </p:nvSpPr>
        <p:spPr bwMode="auto">
          <a:xfrm>
            <a:off x="6355378" y="1927513"/>
            <a:ext cx="132951" cy="132951"/>
          </a:xfrm>
          <a:custGeom>
            <a:avLst/>
            <a:gdLst>
              <a:gd name="T0" fmla="*/ 19 w 20"/>
              <a:gd name="T1" fmla="*/ 11 h 20"/>
              <a:gd name="T2" fmla="*/ 9 w 20"/>
              <a:gd name="T3" fmla="*/ 1 h 20"/>
              <a:gd name="T4" fmla="*/ 7 w 20"/>
              <a:gd name="T5" fmla="*/ 1 h 20"/>
              <a:gd name="T6" fmla="*/ 0 w 20"/>
              <a:gd name="T7" fmla="*/ 7 h 20"/>
              <a:gd name="T8" fmla="*/ 13 w 20"/>
              <a:gd name="T9" fmla="*/ 20 h 20"/>
              <a:gd name="T10" fmla="*/ 19 w 20"/>
              <a:gd name="T11" fmla="*/ 13 h 20"/>
              <a:gd name="T12" fmla="*/ 19 w 20"/>
              <a:gd name="T13" fmla="*/ 1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0">
                <a:moveTo>
                  <a:pt x="19" y="11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7" y="0"/>
                  <a:pt x="7" y="1"/>
                </a:cubicBezTo>
                <a:cubicBezTo>
                  <a:pt x="0" y="7"/>
                  <a:pt x="0" y="7"/>
                  <a:pt x="0" y="7"/>
                </a:cubicBezTo>
                <a:cubicBezTo>
                  <a:pt x="13" y="20"/>
                  <a:pt x="13" y="20"/>
                  <a:pt x="13" y="20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3"/>
                  <a:pt x="20" y="11"/>
                  <a:pt x="19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88"/>
          <p:cNvSpPr>
            <a:spLocks noEditPoints="1"/>
          </p:cNvSpPr>
          <p:nvPr/>
        </p:nvSpPr>
        <p:spPr bwMode="auto">
          <a:xfrm>
            <a:off x="5846208" y="1605039"/>
            <a:ext cx="455425" cy="591204"/>
          </a:xfrm>
          <a:custGeom>
            <a:avLst/>
            <a:gdLst>
              <a:gd name="T0" fmla="*/ 48 w 68"/>
              <a:gd name="T1" fmla="*/ 78 h 88"/>
              <a:gd name="T2" fmla="*/ 50 w 68"/>
              <a:gd name="T3" fmla="*/ 76 h 88"/>
              <a:gd name="T4" fmla="*/ 68 w 68"/>
              <a:gd name="T5" fmla="*/ 58 h 88"/>
              <a:gd name="T6" fmla="*/ 68 w 68"/>
              <a:gd name="T7" fmla="*/ 22 h 88"/>
              <a:gd name="T8" fmla="*/ 67 w 68"/>
              <a:gd name="T9" fmla="*/ 21 h 88"/>
              <a:gd name="T10" fmla="*/ 47 w 68"/>
              <a:gd name="T11" fmla="*/ 1 h 88"/>
              <a:gd name="T12" fmla="*/ 46 w 68"/>
              <a:gd name="T13" fmla="*/ 0 h 88"/>
              <a:gd name="T14" fmla="*/ 2 w 68"/>
              <a:gd name="T15" fmla="*/ 0 h 88"/>
              <a:gd name="T16" fmla="*/ 0 w 68"/>
              <a:gd name="T17" fmla="*/ 2 h 88"/>
              <a:gd name="T18" fmla="*/ 0 w 68"/>
              <a:gd name="T19" fmla="*/ 86 h 88"/>
              <a:gd name="T20" fmla="*/ 2 w 68"/>
              <a:gd name="T21" fmla="*/ 88 h 88"/>
              <a:gd name="T22" fmla="*/ 45 w 68"/>
              <a:gd name="T23" fmla="*/ 88 h 88"/>
              <a:gd name="T24" fmla="*/ 48 w 68"/>
              <a:gd name="T25" fmla="*/ 78 h 88"/>
              <a:gd name="T26" fmla="*/ 46 w 68"/>
              <a:gd name="T27" fmla="*/ 2 h 88"/>
              <a:gd name="T28" fmla="*/ 66 w 68"/>
              <a:gd name="T29" fmla="*/ 22 h 88"/>
              <a:gd name="T30" fmla="*/ 46 w 68"/>
              <a:gd name="T31" fmla="*/ 22 h 88"/>
              <a:gd name="T32" fmla="*/ 46 w 68"/>
              <a:gd name="T33" fmla="*/ 2 h 88"/>
              <a:gd name="T34" fmla="*/ 36 w 68"/>
              <a:gd name="T35" fmla="*/ 40 h 88"/>
              <a:gd name="T36" fmla="*/ 52 w 68"/>
              <a:gd name="T37" fmla="*/ 40 h 88"/>
              <a:gd name="T38" fmla="*/ 54 w 68"/>
              <a:gd name="T39" fmla="*/ 42 h 88"/>
              <a:gd name="T40" fmla="*/ 52 w 68"/>
              <a:gd name="T41" fmla="*/ 44 h 88"/>
              <a:gd name="T42" fmla="*/ 36 w 68"/>
              <a:gd name="T43" fmla="*/ 44 h 88"/>
              <a:gd name="T44" fmla="*/ 34 w 68"/>
              <a:gd name="T45" fmla="*/ 42 h 88"/>
              <a:gd name="T46" fmla="*/ 36 w 68"/>
              <a:gd name="T47" fmla="*/ 40 h 88"/>
              <a:gd name="T48" fmla="*/ 31 w 68"/>
              <a:gd name="T49" fmla="*/ 51 h 88"/>
              <a:gd name="T50" fmla="*/ 21 w 68"/>
              <a:gd name="T51" fmla="*/ 61 h 88"/>
              <a:gd name="T52" fmla="*/ 20 w 68"/>
              <a:gd name="T53" fmla="*/ 62 h 88"/>
              <a:gd name="T54" fmla="*/ 19 w 68"/>
              <a:gd name="T55" fmla="*/ 61 h 88"/>
              <a:gd name="T56" fmla="*/ 13 w 68"/>
              <a:gd name="T57" fmla="*/ 55 h 88"/>
              <a:gd name="T58" fmla="*/ 13 w 68"/>
              <a:gd name="T59" fmla="*/ 53 h 88"/>
              <a:gd name="T60" fmla="*/ 15 w 68"/>
              <a:gd name="T61" fmla="*/ 53 h 88"/>
              <a:gd name="T62" fmla="*/ 20 w 68"/>
              <a:gd name="T63" fmla="*/ 57 h 88"/>
              <a:gd name="T64" fmla="*/ 29 w 68"/>
              <a:gd name="T65" fmla="*/ 49 h 88"/>
              <a:gd name="T66" fmla="*/ 31 w 68"/>
              <a:gd name="T67" fmla="*/ 49 h 88"/>
              <a:gd name="T68" fmla="*/ 31 w 68"/>
              <a:gd name="T69" fmla="*/ 51 h 88"/>
              <a:gd name="T70" fmla="*/ 31 w 68"/>
              <a:gd name="T71" fmla="*/ 35 h 88"/>
              <a:gd name="T72" fmla="*/ 21 w 68"/>
              <a:gd name="T73" fmla="*/ 45 h 88"/>
              <a:gd name="T74" fmla="*/ 20 w 68"/>
              <a:gd name="T75" fmla="*/ 46 h 88"/>
              <a:gd name="T76" fmla="*/ 19 w 68"/>
              <a:gd name="T77" fmla="*/ 45 h 88"/>
              <a:gd name="T78" fmla="*/ 13 w 68"/>
              <a:gd name="T79" fmla="*/ 39 h 88"/>
              <a:gd name="T80" fmla="*/ 13 w 68"/>
              <a:gd name="T81" fmla="*/ 37 h 88"/>
              <a:gd name="T82" fmla="*/ 15 w 68"/>
              <a:gd name="T83" fmla="*/ 37 h 88"/>
              <a:gd name="T84" fmla="*/ 20 w 68"/>
              <a:gd name="T85" fmla="*/ 41 h 88"/>
              <a:gd name="T86" fmla="*/ 29 w 68"/>
              <a:gd name="T87" fmla="*/ 33 h 88"/>
              <a:gd name="T88" fmla="*/ 31 w 68"/>
              <a:gd name="T89" fmla="*/ 33 h 88"/>
              <a:gd name="T90" fmla="*/ 31 w 68"/>
              <a:gd name="T91" fmla="*/ 35 h 88"/>
              <a:gd name="T92" fmla="*/ 34 w 68"/>
              <a:gd name="T93" fmla="*/ 58 h 88"/>
              <a:gd name="T94" fmla="*/ 36 w 68"/>
              <a:gd name="T95" fmla="*/ 56 h 88"/>
              <a:gd name="T96" fmla="*/ 52 w 68"/>
              <a:gd name="T97" fmla="*/ 56 h 88"/>
              <a:gd name="T98" fmla="*/ 54 w 68"/>
              <a:gd name="T99" fmla="*/ 58 h 88"/>
              <a:gd name="T100" fmla="*/ 52 w 68"/>
              <a:gd name="T101" fmla="*/ 60 h 88"/>
              <a:gd name="T102" fmla="*/ 36 w 68"/>
              <a:gd name="T103" fmla="*/ 60 h 88"/>
              <a:gd name="T104" fmla="*/ 34 w 68"/>
              <a:gd name="T105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88">
                <a:moveTo>
                  <a:pt x="48" y="78"/>
                </a:moveTo>
                <a:cubicBezTo>
                  <a:pt x="49" y="77"/>
                  <a:pt x="49" y="76"/>
                  <a:pt x="50" y="76"/>
                </a:cubicBezTo>
                <a:cubicBezTo>
                  <a:pt x="68" y="58"/>
                  <a:pt x="68" y="58"/>
                  <a:pt x="68" y="58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1"/>
                  <a:pt x="68" y="21"/>
                  <a:pt x="67" y="2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1" y="88"/>
                  <a:pt x="2" y="88"/>
                </a:cubicBezTo>
                <a:cubicBezTo>
                  <a:pt x="45" y="88"/>
                  <a:pt x="45" y="88"/>
                  <a:pt x="45" y="88"/>
                </a:cubicBezTo>
                <a:lnTo>
                  <a:pt x="48" y="78"/>
                </a:lnTo>
                <a:close/>
                <a:moveTo>
                  <a:pt x="46" y="2"/>
                </a:moveTo>
                <a:cubicBezTo>
                  <a:pt x="66" y="22"/>
                  <a:pt x="66" y="22"/>
                  <a:pt x="66" y="22"/>
                </a:cubicBezTo>
                <a:cubicBezTo>
                  <a:pt x="46" y="22"/>
                  <a:pt x="46" y="22"/>
                  <a:pt x="46" y="22"/>
                </a:cubicBezTo>
                <a:lnTo>
                  <a:pt x="46" y="2"/>
                </a:lnTo>
                <a:close/>
                <a:moveTo>
                  <a:pt x="36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53" y="40"/>
                  <a:pt x="54" y="41"/>
                  <a:pt x="54" y="42"/>
                </a:cubicBezTo>
                <a:cubicBezTo>
                  <a:pt x="54" y="43"/>
                  <a:pt x="53" y="44"/>
                  <a:pt x="52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5" y="44"/>
                  <a:pt x="34" y="43"/>
                  <a:pt x="34" y="42"/>
                </a:cubicBezTo>
                <a:cubicBezTo>
                  <a:pt x="34" y="41"/>
                  <a:pt x="35" y="40"/>
                  <a:pt x="36" y="40"/>
                </a:cubicBezTo>
                <a:close/>
                <a:moveTo>
                  <a:pt x="31" y="51"/>
                </a:moveTo>
                <a:cubicBezTo>
                  <a:pt x="21" y="61"/>
                  <a:pt x="21" y="61"/>
                  <a:pt x="21" y="61"/>
                </a:cubicBezTo>
                <a:cubicBezTo>
                  <a:pt x="21" y="62"/>
                  <a:pt x="21" y="62"/>
                  <a:pt x="20" y="62"/>
                </a:cubicBezTo>
                <a:cubicBezTo>
                  <a:pt x="19" y="62"/>
                  <a:pt x="19" y="62"/>
                  <a:pt x="19" y="61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55"/>
                  <a:pt x="12" y="53"/>
                  <a:pt x="13" y="53"/>
                </a:cubicBezTo>
                <a:cubicBezTo>
                  <a:pt x="13" y="52"/>
                  <a:pt x="15" y="52"/>
                  <a:pt x="15" y="53"/>
                </a:cubicBezTo>
                <a:cubicBezTo>
                  <a:pt x="20" y="57"/>
                  <a:pt x="20" y="57"/>
                  <a:pt x="20" y="57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48"/>
                  <a:pt x="31" y="48"/>
                  <a:pt x="31" y="49"/>
                </a:cubicBezTo>
                <a:cubicBezTo>
                  <a:pt x="32" y="49"/>
                  <a:pt x="32" y="51"/>
                  <a:pt x="31" y="51"/>
                </a:cubicBezTo>
                <a:close/>
                <a:moveTo>
                  <a:pt x="31" y="35"/>
                </a:moveTo>
                <a:cubicBezTo>
                  <a:pt x="21" y="45"/>
                  <a:pt x="21" y="45"/>
                  <a:pt x="21" y="45"/>
                </a:cubicBezTo>
                <a:cubicBezTo>
                  <a:pt x="21" y="46"/>
                  <a:pt x="21" y="46"/>
                  <a:pt x="20" y="46"/>
                </a:cubicBezTo>
                <a:cubicBezTo>
                  <a:pt x="19" y="46"/>
                  <a:pt x="19" y="46"/>
                  <a:pt x="19" y="45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7"/>
                  <a:pt x="13" y="37"/>
                </a:cubicBezTo>
                <a:cubicBezTo>
                  <a:pt x="13" y="36"/>
                  <a:pt x="15" y="36"/>
                  <a:pt x="15" y="37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31" y="32"/>
                  <a:pt x="31" y="33"/>
                </a:cubicBezTo>
                <a:cubicBezTo>
                  <a:pt x="32" y="33"/>
                  <a:pt x="32" y="35"/>
                  <a:pt x="31" y="35"/>
                </a:cubicBezTo>
                <a:close/>
                <a:moveTo>
                  <a:pt x="34" y="58"/>
                </a:moveTo>
                <a:cubicBezTo>
                  <a:pt x="34" y="57"/>
                  <a:pt x="35" y="56"/>
                  <a:pt x="36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3" y="56"/>
                  <a:pt x="54" y="57"/>
                  <a:pt x="54" y="58"/>
                </a:cubicBezTo>
                <a:cubicBezTo>
                  <a:pt x="54" y="59"/>
                  <a:pt x="53" y="60"/>
                  <a:pt x="52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5" y="60"/>
                  <a:pt x="34" y="59"/>
                  <a:pt x="34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5300" y="116547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565493" y="116764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621349" y="105342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92680" y="1475941"/>
            <a:ext cx="367591" cy="353016"/>
            <a:chOff x="8445500" y="1847850"/>
            <a:chExt cx="360363" cy="346075"/>
          </a:xfrm>
          <a:solidFill>
            <a:schemeClr val="bg1"/>
          </a:solidFill>
        </p:grpSpPr>
        <p:sp>
          <p:nvSpPr>
            <p:cNvPr id="30" name="Freeform 26"/>
            <p:cNvSpPr/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4333" y="871821"/>
            <a:ext cx="553289" cy="553288"/>
            <a:chOff x="1304819" y="495210"/>
            <a:chExt cx="715403" cy="715402"/>
          </a:xfrm>
        </p:grpSpPr>
        <p:sp>
          <p:nvSpPr>
            <p:cNvPr id="43" name="Oval 42"/>
            <p:cNvSpPr/>
            <p:nvPr/>
          </p:nvSpPr>
          <p:spPr>
            <a:xfrm>
              <a:off x="1304819" y="49521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04819" y="714412"/>
              <a:ext cx="715403" cy="358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53" name="Oval 52"/>
          <p:cNvSpPr/>
          <p:nvPr/>
        </p:nvSpPr>
        <p:spPr>
          <a:xfrm>
            <a:off x="495300" y="440296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Freeform: Shape 53"/>
          <p:cNvSpPr/>
          <p:nvPr/>
        </p:nvSpPr>
        <p:spPr>
          <a:xfrm>
            <a:off x="565493" y="440513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621349" y="429091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114333" y="4109311"/>
            <a:ext cx="553289" cy="553288"/>
          </a:xfrm>
          <a:prstGeom prst="ellipse">
            <a:avLst/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4333" y="4278841"/>
            <a:ext cx="5532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66" name="Oval 65"/>
          <p:cNvSpPr/>
          <p:nvPr/>
        </p:nvSpPr>
        <p:spPr>
          <a:xfrm>
            <a:off x="8395807" y="116547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8466000" y="116764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Freeform: Shape 67"/>
          <p:cNvSpPr/>
          <p:nvPr/>
        </p:nvSpPr>
        <p:spPr>
          <a:xfrm>
            <a:off x="8521856" y="105342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014840" y="871821"/>
            <a:ext cx="553289" cy="553288"/>
            <a:chOff x="1304819" y="495210"/>
            <a:chExt cx="715403" cy="715402"/>
          </a:xfrm>
        </p:grpSpPr>
        <p:sp>
          <p:nvSpPr>
            <p:cNvPr id="71" name="Oval 70"/>
            <p:cNvSpPr/>
            <p:nvPr/>
          </p:nvSpPr>
          <p:spPr>
            <a:xfrm>
              <a:off x="1304819" y="49521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04819" y="714412"/>
              <a:ext cx="715403" cy="358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8395807" y="4402966"/>
            <a:ext cx="1085997" cy="10859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Freeform: Shape 79"/>
          <p:cNvSpPr/>
          <p:nvPr/>
        </p:nvSpPr>
        <p:spPr>
          <a:xfrm>
            <a:off x="8466000" y="4405131"/>
            <a:ext cx="1017377" cy="977945"/>
          </a:xfrm>
          <a:custGeom>
            <a:avLst/>
            <a:gdLst>
              <a:gd name="connsiteX0" fmla="*/ 609388 w 1315469"/>
              <a:gd name="connsiteY0" fmla="*/ 0 h 1264483"/>
              <a:gd name="connsiteX1" fmla="*/ 1315469 w 1315469"/>
              <a:gd name="connsiteY1" fmla="*/ 706081 h 1264483"/>
              <a:gd name="connsiteX2" fmla="*/ 1259982 w 1315469"/>
              <a:gd name="connsiteY2" fmla="*/ 980920 h 1264483"/>
              <a:gd name="connsiteX3" fmla="*/ 1243246 w 1315469"/>
              <a:gd name="connsiteY3" fmla="*/ 1011755 h 1264483"/>
              <a:gd name="connsiteX4" fmla="*/ 1205356 w 1315469"/>
              <a:gd name="connsiteY4" fmla="*/ 1057677 h 1264483"/>
              <a:gd name="connsiteX5" fmla="*/ 706081 w 1315469"/>
              <a:gd name="connsiteY5" fmla="*/ 1264483 h 1264483"/>
              <a:gd name="connsiteX6" fmla="*/ 0 w 1315469"/>
              <a:gd name="connsiteY6" fmla="*/ 558402 h 1264483"/>
              <a:gd name="connsiteX7" fmla="*/ 55487 w 1315469"/>
              <a:gd name="connsiteY7" fmla="*/ 283563 h 1264483"/>
              <a:gd name="connsiteX8" fmla="*/ 72223 w 1315469"/>
              <a:gd name="connsiteY8" fmla="*/ 252729 h 1264483"/>
              <a:gd name="connsiteX9" fmla="*/ 110113 w 1315469"/>
              <a:gd name="connsiteY9" fmla="*/ 206806 h 1264483"/>
              <a:gd name="connsiteX10" fmla="*/ 609388 w 1315469"/>
              <a:gd name="connsiteY10" fmla="*/ 0 h 126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469" h="1264483">
                <a:moveTo>
                  <a:pt x="609388" y="0"/>
                </a:moveTo>
                <a:cubicBezTo>
                  <a:pt x="999346" y="0"/>
                  <a:pt x="1315469" y="316123"/>
                  <a:pt x="1315469" y="706081"/>
                </a:cubicBezTo>
                <a:cubicBezTo>
                  <a:pt x="1315469" y="803571"/>
                  <a:pt x="1295711" y="896445"/>
                  <a:pt x="1259982" y="980920"/>
                </a:cubicBezTo>
                <a:lnTo>
                  <a:pt x="1243246" y="1011755"/>
                </a:lnTo>
                <a:lnTo>
                  <a:pt x="1205356" y="1057677"/>
                </a:lnTo>
                <a:cubicBezTo>
                  <a:pt x="1077580" y="1185452"/>
                  <a:pt x="901060" y="1264483"/>
                  <a:pt x="706081" y="1264483"/>
                </a:cubicBezTo>
                <a:cubicBezTo>
                  <a:pt x="316123" y="1264483"/>
                  <a:pt x="0" y="948360"/>
                  <a:pt x="0" y="558402"/>
                </a:cubicBezTo>
                <a:cubicBezTo>
                  <a:pt x="0" y="460913"/>
                  <a:pt x="19758" y="368038"/>
                  <a:pt x="55487" y="283563"/>
                </a:cubicBezTo>
                <a:lnTo>
                  <a:pt x="72223" y="252729"/>
                </a:lnTo>
                <a:lnTo>
                  <a:pt x="110113" y="206806"/>
                </a:lnTo>
                <a:cubicBezTo>
                  <a:pt x="237889" y="79031"/>
                  <a:pt x="414409" y="0"/>
                  <a:pt x="60938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1" name="Freeform: Shape 80"/>
          <p:cNvSpPr/>
          <p:nvPr/>
        </p:nvSpPr>
        <p:spPr>
          <a:xfrm>
            <a:off x="8521856" y="4290917"/>
            <a:ext cx="1036302" cy="896700"/>
          </a:xfrm>
          <a:custGeom>
            <a:avLst/>
            <a:gdLst>
              <a:gd name="connsiteX0" fmla="*/ 633858 w 1339939"/>
              <a:gd name="connsiteY0" fmla="*/ 0 h 1159434"/>
              <a:gd name="connsiteX1" fmla="*/ 1339939 w 1339939"/>
              <a:gd name="connsiteY1" fmla="*/ 706081 h 1159434"/>
              <a:gd name="connsiteX2" fmla="*/ 1219352 w 1339939"/>
              <a:gd name="connsiteY2" fmla="*/ 1100858 h 1159434"/>
              <a:gd name="connsiteX3" fmla="*/ 1171023 w 1339939"/>
              <a:gd name="connsiteY3" fmla="*/ 1159434 h 1159434"/>
              <a:gd name="connsiteX4" fmla="*/ 1187759 w 1339939"/>
              <a:gd name="connsiteY4" fmla="*/ 1128599 h 1159434"/>
              <a:gd name="connsiteX5" fmla="*/ 1243246 w 1339939"/>
              <a:gd name="connsiteY5" fmla="*/ 853760 h 1159434"/>
              <a:gd name="connsiteX6" fmla="*/ 537165 w 1339939"/>
              <a:gd name="connsiteY6" fmla="*/ 147679 h 1159434"/>
              <a:gd name="connsiteX7" fmla="*/ 37890 w 1339939"/>
              <a:gd name="connsiteY7" fmla="*/ 354485 h 1159434"/>
              <a:gd name="connsiteX8" fmla="*/ 0 w 1339939"/>
              <a:gd name="connsiteY8" fmla="*/ 400408 h 1159434"/>
              <a:gd name="connsiteX9" fmla="*/ 48364 w 1339939"/>
              <a:gd name="connsiteY9" fmla="*/ 311304 h 1159434"/>
              <a:gd name="connsiteX10" fmla="*/ 633858 w 1339939"/>
              <a:gd name="connsiteY10" fmla="*/ 0 h 115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939" h="1159434">
                <a:moveTo>
                  <a:pt x="633858" y="0"/>
                </a:moveTo>
                <a:cubicBezTo>
                  <a:pt x="1023816" y="0"/>
                  <a:pt x="1339939" y="316123"/>
                  <a:pt x="1339939" y="706081"/>
                </a:cubicBezTo>
                <a:cubicBezTo>
                  <a:pt x="1339939" y="852315"/>
                  <a:pt x="1295484" y="988167"/>
                  <a:pt x="1219352" y="1100858"/>
                </a:cubicBezTo>
                <a:lnTo>
                  <a:pt x="1171023" y="1159434"/>
                </a:lnTo>
                <a:lnTo>
                  <a:pt x="1187759" y="1128599"/>
                </a:lnTo>
                <a:cubicBezTo>
                  <a:pt x="1223488" y="1044124"/>
                  <a:pt x="1243246" y="951250"/>
                  <a:pt x="1243246" y="853760"/>
                </a:cubicBezTo>
                <a:cubicBezTo>
                  <a:pt x="1243246" y="463802"/>
                  <a:pt x="927123" y="147679"/>
                  <a:pt x="537165" y="147679"/>
                </a:cubicBezTo>
                <a:cubicBezTo>
                  <a:pt x="342186" y="147679"/>
                  <a:pt x="165666" y="226710"/>
                  <a:pt x="37890" y="354485"/>
                </a:cubicBezTo>
                <a:lnTo>
                  <a:pt x="0" y="400408"/>
                </a:lnTo>
                <a:lnTo>
                  <a:pt x="48364" y="311304"/>
                </a:lnTo>
                <a:cubicBezTo>
                  <a:pt x="175252" y="123486"/>
                  <a:pt x="390134" y="0"/>
                  <a:pt x="633858" y="0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014840" y="4109311"/>
            <a:ext cx="553289" cy="553288"/>
            <a:chOff x="1304819" y="495210"/>
            <a:chExt cx="715403" cy="715402"/>
          </a:xfrm>
        </p:grpSpPr>
        <p:sp>
          <p:nvSpPr>
            <p:cNvPr id="84" name="Oval 83"/>
            <p:cNvSpPr/>
            <p:nvPr/>
          </p:nvSpPr>
          <p:spPr>
            <a:xfrm>
              <a:off x="1304819" y="495210"/>
              <a:ext cx="715403" cy="715402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04819" y="714412"/>
              <a:ext cx="715403" cy="358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495300" y="3429000"/>
            <a:ext cx="3303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66000" y="3429000"/>
            <a:ext cx="3303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1"/>
          <p:cNvSpPr>
            <a:spLocks noEditPoints="1"/>
          </p:cNvSpPr>
          <p:nvPr/>
        </p:nvSpPr>
        <p:spPr bwMode="auto">
          <a:xfrm>
            <a:off x="907255" y="4771920"/>
            <a:ext cx="379658" cy="301050"/>
          </a:xfrm>
          <a:custGeom>
            <a:avLst/>
            <a:gdLst>
              <a:gd name="T0" fmla="*/ 72 w 96"/>
              <a:gd name="T1" fmla="*/ 35 h 76"/>
              <a:gd name="T2" fmla="*/ 72 w 96"/>
              <a:gd name="T3" fmla="*/ 22 h 76"/>
              <a:gd name="T4" fmla="*/ 48 w 96"/>
              <a:gd name="T5" fmla="*/ 35 h 76"/>
              <a:gd name="T6" fmla="*/ 48 w 96"/>
              <a:gd name="T7" fmla="*/ 21 h 76"/>
              <a:gd name="T8" fmla="*/ 26 w 96"/>
              <a:gd name="T9" fmla="*/ 36 h 76"/>
              <a:gd name="T10" fmla="*/ 19 w 96"/>
              <a:gd name="T11" fmla="*/ 0 h 76"/>
              <a:gd name="T12" fmla="*/ 6 w 96"/>
              <a:gd name="T13" fmla="*/ 0 h 76"/>
              <a:gd name="T14" fmla="*/ 0 w 96"/>
              <a:gd name="T15" fmla="*/ 42 h 76"/>
              <a:gd name="T16" fmla="*/ 0 w 96"/>
              <a:gd name="T17" fmla="*/ 76 h 76"/>
              <a:gd name="T18" fmla="*/ 96 w 96"/>
              <a:gd name="T19" fmla="*/ 76 h 76"/>
              <a:gd name="T20" fmla="*/ 96 w 96"/>
              <a:gd name="T21" fmla="*/ 22 h 76"/>
              <a:gd name="T22" fmla="*/ 72 w 96"/>
              <a:gd name="T23" fmla="*/ 35 h 76"/>
              <a:gd name="T24" fmla="*/ 36 w 96"/>
              <a:gd name="T25" fmla="*/ 66 h 76"/>
              <a:gd name="T26" fmla="*/ 30 w 96"/>
              <a:gd name="T27" fmla="*/ 66 h 76"/>
              <a:gd name="T28" fmla="*/ 28 w 96"/>
              <a:gd name="T29" fmla="*/ 64 h 76"/>
              <a:gd name="T30" fmla="*/ 30 w 96"/>
              <a:gd name="T31" fmla="*/ 62 h 76"/>
              <a:gd name="T32" fmla="*/ 36 w 96"/>
              <a:gd name="T33" fmla="*/ 62 h 76"/>
              <a:gd name="T34" fmla="*/ 38 w 96"/>
              <a:gd name="T35" fmla="*/ 64 h 76"/>
              <a:gd name="T36" fmla="*/ 36 w 96"/>
              <a:gd name="T37" fmla="*/ 66 h 76"/>
              <a:gd name="T38" fmla="*/ 36 w 96"/>
              <a:gd name="T39" fmla="*/ 56 h 76"/>
              <a:gd name="T40" fmla="*/ 30 w 96"/>
              <a:gd name="T41" fmla="*/ 56 h 76"/>
              <a:gd name="T42" fmla="*/ 28 w 96"/>
              <a:gd name="T43" fmla="*/ 54 h 76"/>
              <a:gd name="T44" fmla="*/ 30 w 96"/>
              <a:gd name="T45" fmla="*/ 52 h 76"/>
              <a:gd name="T46" fmla="*/ 36 w 96"/>
              <a:gd name="T47" fmla="*/ 52 h 76"/>
              <a:gd name="T48" fmla="*/ 38 w 96"/>
              <a:gd name="T49" fmla="*/ 54 h 76"/>
              <a:gd name="T50" fmla="*/ 36 w 96"/>
              <a:gd name="T51" fmla="*/ 56 h 76"/>
              <a:gd name="T52" fmla="*/ 60 w 96"/>
              <a:gd name="T53" fmla="*/ 66 h 76"/>
              <a:gd name="T54" fmla="*/ 54 w 96"/>
              <a:gd name="T55" fmla="*/ 66 h 76"/>
              <a:gd name="T56" fmla="*/ 52 w 96"/>
              <a:gd name="T57" fmla="*/ 64 h 76"/>
              <a:gd name="T58" fmla="*/ 54 w 96"/>
              <a:gd name="T59" fmla="*/ 62 h 76"/>
              <a:gd name="T60" fmla="*/ 60 w 96"/>
              <a:gd name="T61" fmla="*/ 62 h 76"/>
              <a:gd name="T62" fmla="*/ 62 w 96"/>
              <a:gd name="T63" fmla="*/ 64 h 76"/>
              <a:gd name="T64" fmla="*/ 60 w 96"/>
              <a:gd name="T65" fmla="*/ 66 h 76"/>
              <a:gd name="T66" fmla="*/ 60 w 96"/>
              <a:gd name="T67" fmla="*/ 56 h 76"/>
              <a:gd name="T68" fmla="*/ 54 w 96"/>
              <a:gd name="T69" fmla="*/ 56 h 76"/>
              <a:gd name="T70" fmla="*/ 52 w 96"/>
              <a:gd name="T71" fmla="*/ 54 h 76"/>
              <a:gd name="T72" fmla="*/ 54 w 96"/>
              <a:gd name="T73" fmla="*/ 52 h 76"/>
              <a:gd name="T74" fmla="*/ 60 w 96"/>
              <a:gd name="T75" fmla="*/ 52 h 76"/>
              <a:gd name="T76" fmla="*/ 62 w 96"/>
              <a:gd name="T77" fmla="*/ 54 h 76"/>
              <a:gd name="T78" fmla="*/ 60 w 96"/>
              <a:gd name="T79" fmla="*/ 56 h 76"/>
              <a:gd name="T80" fmla="*/ 84 w 96"/>
              <a:gd name="T81" fmla="*/ 66 h 76"/>
              <a:gd name="T82" fmla="*/ 78 w 96"/>
              <a:gd name="T83" fmla="*/ 66 h 76"/>
              <a:gd name="T84" fmla="*/ 76 w 96"/>
              <a:gd name="T85" fmla="*/ 64 h 76"/>
              <a:gd name="T86" fmla="*/ 78 w 96"/>
              <a:gd name="T87" fmla="*/ 62 h 76"/>
              <a:gd name="T88" fmla="*/ 84 w 96"/>
              <a:gd name="T89" fmla="*/ 62 h 76"/>
              <a:gd name="T90" fmla="*/ 86 w 96"/>
              <a:gd name="T91" fmla="*/ 64 h 76"/>
              <a:gd name="T92" fmla="*/ 84 w 96"/>
              <a:gd name="T93" fmla="*/ 66 h 76"/>
              <a:gd name="T94" fmla="*/ 84 w 96"/>
              <a:gd name="T95" fmla="*/ 56 h 76"/>
              <a:gd name="T96" fmla="*/ 78 w 96"/>
              <a:gd name="T97" fmla="*/ 56 h 76"/>
              <a:gd name="T98" fmla="*/ 76 w 96"/>
              <a:gd name="T99" fmla="*/ 54 h 76"/>
              <a:gd name="T100" fmla="*/ 78 w 96"/>
              <a:gd name="T101" fmla="*/ 52 h 76"/>
              <a:gd name="T102" fmla="*/ 84 w 96"/>
              <a:gd name="T103" fmla="*/ 52 h 76"/>
              <a:gd name="T104" fmla="*/ 86 w 96"/>
              <a:gd name="T105" fmla="*/ 54 h 76"/>
              <a:gd name="T106" fmla="*/ 84 w 96"/>
              <a:gd name="T107" fmla="*/ 5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6" h="76">
                <a:moveTo>
                  <a:pt x="72" y="35"/>
                </a:moveTo>
                <a:cubicBezTo>
                  <a:pt x="72" y="22"/>
                  <a:pt x="72" y="22"/>
                  <a:pt x="72" y="22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21"/>
                  <a:pt x="48" y="21"/>
                  <a:pt x="48" y="21"/>
                </a:cubicBezTo>
                <a:cubicBezTo>
                  <a:pt x="26" y="36"/>
                  <a:pt x="26" y="36"/>
                  <a:pt x="26" y="36"/>
                </a:cubicBezTo>
                <a:cubicBezTo>
                  <a:pt x="19" y="0"/>
                  <a:pt x="19" y="0"/>
                  <a:pt x="19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76"/>
                  <a:pt x="0" y="76"/>
                  <a:pt x="0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22"/>
                  <a:pt x="96" y="22"/>
                  <a:pt x="96" y="22"/>
                </a:cubicBezTo>
                <a:lnTo>
                  <a:pt x="72" y="35"/>
                </a:lnTo>
                <a:close/>
                <a:moveTo>
                  <a:pt x="36" y="66"/>
                </a:moveTo>
                <a:cubicBezTo>
                  <a:pt x="30" y="66"/>
                  <a:pt x="30" y="66"/>
                  <a:pt x="30" y="66"/>
                </a:cubicBezTo>
                <a:cubicBezTo>
                  <a:pt x="29" y="66"/>
                  <a:pt x="28" y="65"/>
                  <a:pt x="28" y="64"/>
                </a:cubicBezTo>
                <a:cubicBezTo>
                  <a:pt x="28" y="63"/>
                  <a:pt x="29" y="62"/>
                  <a:pt x="30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7" y="62"/>
                  <a:pt x="38" y="63"/>
                  <a:pt x="38" y="64"/>
                </a:cubicBezTo>
                <a:cubicBezTo>
                  <a:pt x="38" y="65"/>
                  <a:pt x="37" y="66"/>
                  <a:pt x="36" y="66"/>
                </a:cubicBezTo>
                <a:close/>
                <a:moveTo>
                  <a:pt x="3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8" y="55"/>
                  <a:pt x="28" y="54"/>
                </a:cubicBezTo>
                <a:cubicBezTo>
                  <a:pt x="28" y="53"/>
                  <a:pt x="29" y="52"/>
                  <a:pt x="30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7" y="52"/>
                  <a:pt x="38" y="53"/>
                  <a:pt x="38" y="54"/>
                </a:cubicBezTo>
                <a:cubicBezTo>
                  <a:pt x="38" y="55"/>
                  <a:pt x="37" y="56"/>
                  <a:pt x="36" y="56"/>
                </a:cubicBezTo>
                <a:close/>
                <a:moveTo>
                  <a:pt x="60" y="66"/>
                </a:moveTo>
                <a:cubicBezTo>
                  <a:pt x="54" y="66"/>
                  <a:pt x="54" y="66"/>
                  <a:pt x="54" y="66"/>
                </a:cubicBezTo>
                <a:cubicBezTo>
                  <a:pt x="53" y="66"/>
                  <a:pt x="52" y="65"/>
                  <a:pt x="52" y="64"/>
                </a:cubicBezTo>
                <a:cubicBezTo>
                  <a:pt x="52" y="63"/>
                  <a:pt x="53" y="62"/>
                  <a:pt x="54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1" y="62"/>
                  <a:pt x="62" y="63"/>
                  <a:pt x="62" y="64"/>
                </a:cubicBezTo>
                <a:cubicBezTo>
                  <a:pt x="62" y="65"/>
                  <a:pt x="61" y="66"/>
                  <a:pt x="60" y="66"/>
                </a:cubicBezTo>
                <a:close/>
                <a:moveTo>
                  <a:pt x="60" y="56"/>
                </a:moveTo>
                <a:cubicBezTo>
                  <a:pt x="54" y="56"/>
                  <a:pt x="54" y="56"/>
                  <a:pt x="54" y="56"/>
                </a:cubicBezTo>
                <a:cubicBezTo>
                  <a:pt x="53" y="56"/>
                  <a:pt x="52" y="55"/>
                  <a:pt x="52" y="54"/>
                </a:cubicBezTo>
                <a:cubicBezTo>
                  <a:pt x="52" y="53"/>
                  <a:pt x="53" y="52"/>
                  <a:pt x="54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1" y="52"/>
                  <a:pt x="62" y="53"/>
                  <a:pt x="62" y="54"/>
                </a:cubicBezTo>
                <a:cubicBezTo>
                  <a:pt x="62" y="55"/>
                  <a:pt x="61" y="56"/>
                  <a:pt x="60" y="56"/>
                </a:cubicBezTo>
                <a:close/>
                <a:moveTo>
                  <a:pt x="84" y="66"/>
                </a:moveTo>
                <a:cubicBezTo>
                  <a:pt x="78" y="66"/>
                  <a:pt x="78" y="66"/>
                  <a:pt x="78" y="66"/>
                </a:cubicBezTo>
                <a:cubicBezTo>
                  <a:pt x="77" y="66"/>
                  <a:pt x="76" y="65"/>
                  <a:pt x="76" y="64"/>
                </a:cubicBezTo>
                <a:cubicBezTo>
                  <a:pt x="76" y="63"/>
                  <a:pt x="77" y="62"/>
                  <a:pt x="78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3"/>
                  <a:pt x="86" y="64"/>
                </a:cubicBezTo>
                <a:cubicBezTo>
                  <a:pt x="86" y="65"/>
                  <a:pt x="85" y="66"/>
                  <a:pt x="84" y="66"/>
                </a:cubicBezTo>
                <a:close/>
                <a:moveTo>
                  <a:pt x="84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6" y="55"/>
                  <a:pt x="76" y="54"/>
                </a:cubicBezTo>
                <a:cubicBezTo>
                  <a:pt x="76" y="53"/>
                  <a:pt x="77" y="52"/>
                  <a:pt x="78" y="52"/>
                </a:cubicBezTo>
                <a:cubicBezTo>
                  <a:pt x="84" y="52"/>
                  <a:pt x="84" y="52"/>
                  <a:pt x="84" y="52"/>
                </a:cubicBezTo>
                <a:cubicBezTo>
                  <a:pt x="85" y="52"/>
                  <a:pt x="86" y="53"/>
                  <a:pt x="86" y="54"/>
                </a:cubicBezTo>
                <a:cubicBezTo>
                  <a:pt x="86" y="55"/>
                  <a:pt x="85" y="56"/>
                  <a:pt x="84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Freeform 92"/>
          <p:cNvSpPr/>
          <p:nvPr/>
        </p:nvSpPr>
        <p:spPr bwMode="auto">
          <a:xfrm>
            <a:off x="939033" y="4691640"/>
            <a:ext cx="229133" cy="75263"/>
          </a:xfrm>
          <a:custGeom>
            <a:avLst/>
            <a:gdLst>
              <a:gd name="T0" fmla="*/ 3 w 58"/>
              <a:gd name="T1" fmla="*/ 13 h 19"/>
              <a:gd name="T2" fmla="*/ 9 w 58"/>
              <a:gd name="T3" fmla="*/ 12 h 19"/>
              <a:gd name="T4" fmla="*/ 36 w 58"/>
              <a:gd name="T5" fmla="*/ 19 h 19"/>
              <a:gd name="T6" fmla="*/ 58 w 58"/>
              <a:gd name="T7" fmla="*/ 5 h 19"/>
              <a:gd name="T8" fmla="*/ 58 w 58"/>
              <a:gd name="T9" fmla="*/ 2 h 19"/>
              <a:gd name="T10" fmla="*/ 55 w 58"/>
              <a:gd name="T11" fmla="*/ 2 h 19"/>
              <a:gd name="T12" fmla="*/ 44 w 58"/>
              <a:gd name="T13" fmla="*/ 6 h 19"/>
              <a:gd name="T14" fmla="*/ 18 w 58"/>
              <a:gd name="T15" fmla="*/ 0 h 19"/>
              <a:gd name="T16" fmla="*/ 0 w 58"/>
              <a:gd name="T17" fmla="*/ 11 h 19"/>
              <a:gd name="T18" fmla="*/ 1 w 58"/>
              <a:gd name="T19" fmla="*/ 13 h 19"/>
              <a:gd name="T20" fmla="*/ 3 w 58"/>
              <a:gd name="T21" fmla="*/ 1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19">
                <a:moveTo>
                  <a:pt x="3" y="13"/>
                </a:moveTo>
                <a:cubicBezTo>
                  <a:pt x="5" y="12"/>
                  <a:pt x="7" y="12"/>
                  <a:pt x="9" y="12"/>
                </a:cubicBezTo>
                <a:cubicBezTo>
                  <a:pt x="17" y="12"/>
                  <a:pt x="26" y="19"/>
                  <a:pt x="36" y="19"/>
                </a:cubicBezTo>
                <a:cubicBezTo>
                  <a:pt x="44" y="19"/>
                  <a:pt x="51" y="14"/>
                  <a:pt x="58" y="5"/>
                </a:cubicBezTo>
                <a:cubicBezTo>
                  <a:pt x="58" y="4"/>
                  <a:pt x="58" y="3"/>
                  <a:pt x="58" y="2"/>
                </a:cubicBezTo>
                <a:cubicBezTo>
                  <a:pt x="57" y="2"/>
                  <a:pt x="56" y="2"/>
                  <a:pt x="55" y="2"/>
                </a:cubicBezTo>
                <a:cubicBezTo>
                  <a:pt x="52" y="5"/>
                  <a:pt x="48" y="6"/>
                  <a:pt x="44" y="6"/>
                </a:cubicBezTo>
                <a:cubicBezTo>
                  <a:pt x="36" y="6"/>
                  <a:pt x="27" y="0"/>
                  <a:pt x="18" y="0"/>
                </a:cubicBezTo>
                <a:cubicBezTo>
                  <a:pt x="11" y="0"/>
                  <a:pt x="6" y="4"/>
                  <a:pt x="0" y="11"/>
                </a:cubicBezTo>
                <a:cubicBezTo>
                  <a:pt x="0" y="11"/>
                  <a:pt x="0" y="12"/>
                  <a:pt x="1" y="13"/>
                </a:cubicBezTo>
                <a:cubicBezTo>
                  <a:pt x="1" y="14"/>
                  <a:pt x="2" y="14"/>
                  <a:pt x="3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9" name="Freeform 74"/>
          <p:cNvSpPr>
            <a:spLocks noEditPoints="1"/>
          </p:cNvSpPr>
          <p:nvPr/>
        </p:nvSpPr>
        <p:spPr bwMode="auto">
          <a:xfrm>
            <a:off x="8824626" y="1452424"/>
            <a:ext cx="319374" cy="428337"/>
          </a:xfrm>
          <a:custGeom>
            <a:avLst/>
            <a:gdLst>
              <a:gd name="T0" fmla="*/ 71 w 72"/>
              <a:gd name="T1" fmla="*/ 25 h 96"/>
              <a:gd name="T2" fmla="*/ 47 w 72"/>
              <a:gd name="T3" fmla="*/ 1 h 96"/>
              <a:gd name="T4" fmla="*/ 46 w 72"/>
              <a:gd name="T5" fmla="*/ 0 h 96"/>
              <a:gd name="T6" fmla="*/ 2 w 72"/>
              <a:gd name="T7" fmla="*/ 0 h 96"/>
              <a:gd name="T8" fmla="*/ 0 w 72"/>
              <a:gd name="T9" fmla="*/ 2 h 96"/>
              <a:gd name="T10" fmla="*/ 0 w 72"/>
              <a:gd name="T11" fmla="*/ 94 h 96"/>
              <a:gd name="T12" fmla="*/ 2 w 72"/>
              <a:gd name="T13" fmla="*/ 96 h 96"/>
              <a:gd name="T14" fmla="*/ 70 w 72"/>
              <a:gd name="T15" fmla="*/ 96 h 96"/>
              <a:gd name="T16" fmla="*/ 72 w 72"/>
              <a:gd name="T17" fmla="*/ 94 h 96"/>
              <a:gd name="T18" fmla="*/ 72 w 72"/>
              <a:gd name="T19" fmla="*/ 26 h 96"/>
              <a:gd name="T20" fmla="*/ 71 w 72"/>
              <a:gd name="T21" fmla="*/ 25 h 96"/>
              <a:gd name="T22" fmla="*/ 20 w 72"/>
              <a:gd name="T23" fmla="*/ 42 h 96"/>
              <a:gd name="T24" fmla="*/ 22 w 72"/>
              <a:gd name="T25" fmla="*/ 40 h 96"/>
              <a:gd name="T26" fmla="*/ 28 w 72"/>
              <a:gd name="T27" fmla="*/ 40 h 96"/>
              <a:gd name="T28" fmla="*/ 28 w 72"/>
              <a:gd name="T29" fmla="*/ 34 h 96"/>
              <a:gd name="T30" fmla="*/ 30 w 72"/>
              <a:gd name="T31" fmla="*/ 32 h 96"/>
              <a:gd name="T32" fmla="*/ 42 w 72"/>
              <a:gd name="T33" fmla="*/ 32 h 96"/>
              <a:gd name="T34" fmla="*/ 44 w 72"/>
              <a:gd name="T35" fmla="*/ 34 h 96"/>
              <a:gd name="T36" fmla="*/ 44 w 72"/>
              <a:gd name="T37" fmla="*/ 40 h 96"/>
              <a:gd name="T38" fmla="*/ 50 w 72"/>
              <a:gd name="T39" fmla="*/ 40 h 96"/>
              <a:gd name="T40" fmla="*/ 52 w 72"/>
              <a:gd name="T41" fmla="*/ 42 h 96"/>
              <a:gd name="T42" fmla="*/ 52 w 72"/>
              <a:gd name="T43" fmla="*/ 54 h 96"/>
              <a:gd name="T44" fmla="*/ 50 w 72"/>
              <a:gd name="T45" fmla="*/ 56 h 96"/>
              <a:gd name="T46" fmla="*/ 44 w 72"/>
              <a:gd name="T47" fmla="*/ 56 h 96"/>
              <a:gd name="T48" fmla="*/ 44 w 72"/>
              <a:gd name="T49" fmla="*/ 62 h 96"/>
              <a:gd name="T50" fmla="*/ 42 w 72"/>
              <a:gd name="T51" fmla="*/ 64 h 96"/>
              <a:gd name="T52" fmla="*/ 30 w 72"/>
              <a:gd name="T53" fmla="*/ 64 h 96"/>
              <a:gd name="T54" fmla="*/ 28 w 72"/>
              <a:gd name="T55" fmla="*/ 62 h 96"/>
              <a:gd name="T56" fmla="*/ 28 w 72"/>
              <a:gd name="T57" fmla="*/ 56 h 96"/>
              <a:gd name="T58" fmla="*/ 22 w 72"/>
              <a:gd name="T59" fmla="*/ 56 h 96"/>
              <a:gd name="T60" fmla="*/ 20 w 72"/>
              <a:gd name="T61" fmla="*/ 54 h 96"/>
              <a:gd name="T62" fmla="*/ 20 w 72"/>
              <a:gd name="T63" fmla="*/ 42 h 96"/>
              <a:gd name="T64" fmla="*/ 58 w 72"/>
              <a:gd name="T65" fmla="*/ 84 h 96"/>
              <a:gd name="T66" fmla="*/ 14 w 72"/>
              <a:gd name="T67" fmla="*/ 84 h 96"/>
              <a:gd name="T68" fmla="*/ 12 w 72"/>
              <a:gd name="T69" fmla="*/ 82 h 96"/>
              <a:gd name="T70" fmla="*/ 14 w 72"/>
              <a:gd name="T71" fmla="*/ 80 h 96"/>
              <a:gd name="T72" fmla="*/ 58 w 72"/>
              <a:gd name="T73" fmla="*/ 80 h 96"/>
              <a:gd name="T74" fmla="*/ 60 w 72"/>
              <a:gd name="T75" fmla="*/ 82 h 96"/>
              <a:gd name="T76" fmla="*/ 58 w 72"/>
              <a:gd name="T77" fmla="*/ 84 h 96"/>
              <a:gd name="T78" fmla="*/ 58 w 72"/>
              <a:gd name="T79" fmla="*/ 76 h 96"/>
              <a:gd name="T80" fmla="*/ 14 w 72"/>
              <a:gd name="T81" fmla="*/ 76 h 96"/>
              <a:gd name="T82" fmla="*/ 12 w 72"/>
              <a:gd name="T83" fmla="*/ 74 h 96"/>
              <a:gd name="T84" fmla="*/ 14 w 72"/>
              <a:gd name="T85" fmla="*/ 72 h 96"/>
              <a:gd name="T86" fmla="*/ 58 w 72"/>
              <a:gd name="T87" fmla="*/ 72 h 96"/>
              <a:gd name="T88" fmla="*/ 60 w 72"/>
              <a:gd name="T89" fmla="*/ 74 h 96"/>
              <a:gd name="T90" fmla="*/ 58 w 72"/>
              <a:gd name="T91" fmla="*/ 76 h 96"/>
              <a:gd name="T92" fmla="*/ 48 w 72"/>
              <a:gd name="T93" fmla="*/ 26 h 96"/>
              <a:gd name="T94" fmla="*/ 46 w 72"/>
              <a:gd name="T95" fmla="*/ 24 h 96"/>
              <a:gd name="T96" fmla="*/ 46 w 72"/>
              <a:gd name="T97" fmla="*/ 5 h 96"/>
              <a:gd name="T98" fmla="*/ 67 w 72"/>
              <a:gd name="T99" fmla="*/ 26 h 96"/>
              <a:gd name="T100" fmla="*/ 48 w 72"/>
              <a:gd name="T101" fmla="*/ 2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96">
                <a:moveTo>
                  <a:pt x="71" y="25"/>
                </a:move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5"/>
                  <a:pt x="72" y="25"/>
                  <a:pt x="71" y="25"/>
                </a:cubicBezTo>
                <a:close/>
                <a:moveTo>
                  <a:pt x="20" y="42"/>
                </a:moveTo>
                <a:cubicBezTo>
                  <a:pt x="20" y="41"/>
                  <a:pt x="21" y="40"/>
                  <a:pt x="22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3"/>
                  <a:pt x="29" y="32"/>
                  <a:pt x="30" y="32"/>
                </a:cubicBezTo>
                <a:cubicBezTo>
                  <a:pt x="42" y="32"/>
                  <a:pt x="42" y="32"/>
                  <a:pt x="42" y="32"/>
                </a:cubicBezTo>
                <a:cubicBezTo>
                  <a:pt x="43" y="32"/>
                  <a:pt x="44" y="33"/>
                  <a:pt x="44" y="34"/>
                </a:cubicBezTo>
                <a:cubicBezTo>
                  <a:pt x="44" y="40"/>
                  <a:pt x="44" y="40"/>
                  <a:pt x="44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0"/>
                  <a:pt x="52" y="41"/>
                  <a:pt x="52" y="42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5"/>
                  <a:pt x="51" y="56"/>
                  <a:pt x="5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3" y="64"/>
                  <a:pt x="42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cubicBezTo>
                  <a:pt x="28" y="56"/>
                  <a:pt x="28" y="56"/>
                  <a:pt x="28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1" y="56"/>
                  <a:pt x="20" y="55"/>
                  <a:pt x="20" y="54"/>
                </a:cubicBezTo>
                <a:lnTo>
                  <a:pt x="20" y="42"/>
                </a:lnTo>
                <a:close/>
                <a:moveTo>
                  <a:pt x="58" y="84"/>
                </a:moveTo>
                <a:cubicBezTo>
                  <a:pt x="14" y="84"/>
                  <a:pt x="14" y="84"/>
                  <a:pt x="14" y="84"/>
                </a:cubicBezTo>
                <a:cubicBezTo>
                  <a:pt x="13" y="84"/>
                  <a:pt x="12" y="83"/>
                  <a:pt x="12" y="82"/>
                </a:cubicBezTo>
                <a:cubicBezTo>
                  <a:pt x="12" y="81"/>
                  <a:pt x="13" y="80"/>
                  <a:pt x="14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0"/>
                  <a:pt x="60" y="81"/>
                  <a:pt x="60" y="82"/>
                </a:cubicBezTo>
                <a:cubicBezTo>
                  <a:pt x="60" y="83"/>
                  <a:pt x="59" y="84"/>
                  <a:pt x="58" y="84"/>
                </a:cubicBezTo>
                <a:close/>
                <a:moveTo>
                  <a:pt x="58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3" y="76"/>
                  <a:pt x="12" y="75"/>
                  <a:pt x="12" y="74"/>
                </a:cubicBezTo>
                <a:cubicBezTo>
                  <a:pt x="12" y="73"/>
                  <a:pt x="13" y="72"/>
                  <a:pt x="14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9" y="72"/>
                  <a:pt x="60" y="73"/>
                  <a:pt x="60" y="74"/>
                </a:cubicBezTo>
                <a:cubicBezTo>
                  <a:pt x="60" y="75"/>
                  <a:pt x="59" y="76"/>
                  <a:pt x="58" y="76"/>
                </a:cubicBezTo>
                <a:close/>
                <a:moveTo>
                  <a:pt x="48" y="26"/>
                </a:moveTo>
                <a:cubicBezTo>
                  <a:pt x="47" y="26"/>
                  <a:pt x="46" y="25"/>
                  <a:pt x="46" y="24"/>
                </a:cubicBezTo>
                <a:cubicBezTo>
                  <a:pt x="46" y="5"/>
                  <a:pt x="46" y="5"/>
                  <a:pt x="46" y="5"/>
                </a:cubicBezTo>
                <a:cubicBezTo>
                  <a:pt x="67" y="26"/>
                  <a:pt x="67" y="26"/>
                  <a:pt x="67" y="26"/>
                </a:cubicBezTo>
                <a:lnTo>
                  <a:pt x="48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1" name="Freeform 39"/>
          <p:cNvSpPr>
            <a:spLocks noEditPoints="1"/>
          </p:cNvSpPr>
          <p:nvPr/>
        </p:nvSpPr>
        <p:spPr bwMode="auto">
          <a:xfrm>
            <a:off x="9139109" y="4866376"/>
            <a:ext cx="96330" cy="228784"/>
          </a:xfrm>
          <a:custGeom>
            <a:avLst/>
            <a:gdLst>
              <a:gd name="T0" fmla="*/ 18 w 20"/>
              <a:gd name="T1" fmla="*/ 0 h 48"/>
              <a:gd name="T2" fmla="*/ 0 w 20"/>
              <a:gd name="T3" fmla="*/ 0 h 48"/>
              <a:gd name="T4" fmla="*/ 0 w 20"/>
              <a:gd name="T5" fmla="*/ 48 h 48"/>
              <a:gd name="T6" fmla="*/ 18 w 20"/>
              <a:gd name="T7" fmla="*/ 48 h 48"/>
              <a:gd name="T8" fmla="*/ 20 w 20"/>
              <a:gd name="T9" fmla="*/ 46 h 48"/>
              <a:gd name="T10" fmla="*/ 20 w 20"/>
              <a:gd name="T11" fmla="*/ 2 h 48"/>
              <a:gd name="T12" fmla="*/ 18 w 20"/>
              <a:gd name="T13" fmla="*/ 0 h 48"/>
              <a:gd name="T14" fmla="*/ 14 w 20"/>
              <a:gd name="T15" fmla="*/ 36 h 48"/>
              <a:gd name="T16" fmla="*/ 6 w 20"/>
              <a:gd name="T17" fmla="*/ 36 h 48"/>
              <a:gd name="T18" fmla="*/ 4 w 20"/>
              <a:gd name="T19" fmla="*/ 34 h 48"/>
              <a:gd name="T20" fmla="*/ 6 w 20"/>
              <a:gd name="T21" fmla="*/ 32 h 48"/>
              <a:gd name="T22" fmla="*/ 14 w 20"/>
              <a:gd name="T23" fmla="*/ 32 h 48"/>
              <a:gd name="T24" fmla="*/ 16 w 20"/>
              <a:gd name="T25" fmla="*/ 34 h 48"/>
              <a:gd name="T26" fmla="*/ 14 w 20"/>
              <a:gd name="T27" fmla="*/ 36 h 48"/>
              <a:gd name="T28" fmla="*/ 14 w 20"/>
              <a:gd name="T29" fmla="*/ 28 h 48"/>
              <a:gd name="T30" fmla="*/ 6 w 20"/>
              <a:gd name="T31" fmla="*/ 28 h 48"/>
              <a:gd name="T32" fmla="*/ 4 w 20"/>
              <a:gd name="T33" fmla="*/ 26 h 48"/>
              <a:gd name="T34" fmla="*/ 6 w 20"/>
              <a:gd name="T35" fmla="*/ 24 h 48"/>
              <a:gd name="T36" fmla="*/ 14 w 20"/>
              <a:gd name="T37" fmla="*/ 24 h 48"/>
              <a:gd name="T38" fmla="*/ 16 w 20"/>
              <a:gd name="T39" fmla="*/ 26 h 48"/>
              <a:gd name="T40" fmla="*/ 14 w 20"/>
              <a:gd name="T41" fmla="*/ 28 h 48"/>
              <a:gd name="T42" fmla="*/ 14 w 20"/>
              <a:gd name="T43" fmla="*/ 20 h 48"/>
              <a:gd name="T44" fmla="*/ 6 w 20"/>
              <a:gd name="T45" fmla="*/ 20 h 48"/>
              <a:gd name="T46" fmla="*/ 4 w 20"/>
              <a:gd name="T47" fmla="*/ 18 h 48"/>
              <a:gd name="T48" fmla="*/ 6 w 20"/>
              <a:gd name="T49" fmla="*/ 16 h 48"/>
              <a:gd name="T50" fmla="*/ 14 w 20"/>
              <a:gd name="T51" fmla="*/ 16 h 48"/>
              <a:gd name="T52" fmla="*/ 16 w 20"/>
              <a:gd name="T53" fmla="*/ 18 h 48"/>
              <a:gd name="T54" fmla="*/ 14 w 20"/>
              <a:gd name="T55" fmla="*/ 20 h 48"/>
              <a:gd name="T56" fmla="*/ 14 w 20"/>
              <a:gd name="T57" fmla="*/ 12 h 48"/>
              <a:gd name="T58" fmla="*/ 6 w 20"/>
              <a:gd name="T59" fmla="*/ 12 h 48"/>
              <a:gd name="T60" fmla="*/ 4 w 20"/>
              <a:gd name="T61" fmla="*/ 10 h 48"/>
              <a:gd name="T62" fmla="*/ 6 w 20"/>
              <a:gd name="T63" fmla="*/ 8 h 48"/>
              <a:gd name="T64" fmla="*/ 14 w 20"/>
              <a:gd name="T65" fmla="*/ 8 h 48"/>
              <a:gd name="T66" fmla="*/ 16 w 20"/>
              <a:gd name="T67" fmla="*/ 10 h 48"/>
              <a:gd name="T68" fmla="*/ 14 w 20"/>
              <a:gd name="T6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" h="48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7"/>
                  <a:pt x="20" y="46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lose/>
                <a:moveTo>
                  <a:pt x="14" y="36"/>
                </a:move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4" y="35"/>
                  <a:pt x="4" y="34"/>
                </a:cubicBezTo>
                <a:cubicBezTo>
                  <a:pt x="4" y="33"/>
                  <a:pt x="5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6" y="35"/>
                  <a:pt x="15" y="36"/>
                  <a:pt x="14" y="36"/>
                </a:cubicBezTo>
                <a:close/>
                <a:moveTo>
                  <a:pt x="14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4" y="26"/>
                </a:cubicBezTo>
                <a:cubicBezTo>
                  <a:pt x="4" y="25"/>
                  <a:pt x="5" y="24"/>
                  <a:pt x="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5"/>
                  <a:pt x="16" y="26"/>
                </a:cubicBezTo>
                <a:cubicBezTo>
                  <a:pt x="16" y="27"/>
                  <a:pt x="15" y="28"/>
                  <a:pt x="14" y="28"/>
                </a:cubicBezTo>
                <a:close/>
                <a:moveTo>
                  <a:pt x="14" y="20"/>
                </a:move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4" y="19"/>
                  <a:pt x="4" y="18"/>
                </a:cubicBezTo>
                <a:cubicBezTo>
                  <a:pt x="4" y="17"/>
                  <a:pt x="5" y="16"/>
                  <a:pt x="6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14" y="12"/>
                </a:move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1"/>
                  <a:pt x="4" y="10"/>
                </a:cubicBezTo>
                <a:cubicBezTo>
                  <a:pt x="4" y="9"/>
                  <a:pt x="5" y="8"/>
                  <a:pt x="6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5" y="8"/>
                  <a:pt x="16" y="9"/>
                  <a:pt x="16" y="10"/>
                </a:cubicBezTo>
                <a:cubicBezTo>
                  <a:pt x="16" y="11"/>
                  <a:pt x="15" y="12"/>
                  <a:pt x="1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8892264" y="4846307"/>
            <a:ext cx="228784" cy="248852"/>
          </a:xfrm>
          <a:custGeom>
            <a:avLst/>
            <a:gdLst>
              <a:gd name="T0" fmla="*/ 0 w 48"/>
              <a:gd name="T1" fmla="*/ 0 h 52"/>
              <a:gd name="T2" fmla="*/ 16 w 48"/>
              <a:gd name="T3" fmla="*/ 52 h 52"/>
              <a:gd name="T4" fmla="*/ 18 w 48"/>
              <a:gd name="T5" fmla="*/ 40 h 52"/>
              <a:gd name="T6" fmla="*/ 32 w 48"/>
              <a:gd name="T7" fmla="*/ 42 h 52"/>
              <a:gd name="T8" fmla="*/ 48 w 48"/>
              <a:gd name="T9" fmla="*/ 52 h 52"/>
              <a:gd name="T10" fmla="*/ 24 w 48"/>
              <a:gd name="T11" fmla="*/ 12 h 52"/>
              <a:gd name="T12" fmla="*/ 10 w 48"/>
              <a:gd name="T13" fmla="*/ 36 h 52"/>
              <a:gd name="T14" fmla="*/ 10 w 48"/>
              <a:gd name="T15" fmla="*/ 32 h 52"/>
              <a:gd name="T16" fmla="*/ 16 w 48"/>
              <a:gd name="T17" fmla="*/ 34 h 52"/>
              <a:gd name="T18" fmla="*/ 14 w 48"/>
              <a:gd name="T19" fmla="*/ 28 h 52"/>
              <a:gd name="T20" fmla="*/ 8 w 48"/>
              <a:gd name="T21" fmla="*/ 26 h 52"/>
              <a:gd name="T22" fmla="*/ 14 w 48"/>
              <a:gd name="T23" fmla="*/ 24 h 52"/>
              <a:gd name="T24" fmla="*/ 14 w 48"/>
              <a:gd name="T25" fmla="*/ 28 h 52"/>
              <a:gd name="T26" fmla="*/ 10 w 48"/>
              <a:gd name="T27" fmla="*/ 20 h 52"/>
              <a:gd name="T28" fmla="*/ 10 w 48"/>
              <a:gd name="T29" fmla="*/ 16 h 52"/>
              <a:gd name="T30" fmla="*/ 16 w 48"/>
              <a:gd name="T31" fmla="*/ 18 h 52"/>
              <a:gd name="T32" fmla="*/ 26 w 48"/>
              <a:gd name="T33" fmla="*/ 36 h 52"/>
              <a:gd name="T34" fmla="*/ 20 w 48"/>
              <a:gd name="T35" fmla="*/ 34 h 52"/>
              <a:gd name="T36" fmla="*/ 26 w 48"/>
              <a:gd name="T37" fmla="*/ 32 h 52"/>
              <a:gd name="T38" fmla="*/ 26 w 48"/>
              <a:gd name="T39" fmla="*/ 36 h 52"/>
              <a:gd name="T40" fmla="*/ 22 w 48"/>
              <a:gd name="T41" fmla="*/ 28 h 52"/>
              <a:gd name="T42" fmla="*/ 22 w 48"/>
              <a:gd name="T43" fmla="*/ 24 h 52"/>
              <a:gd name="T44" fmla="*/ 28 w 48"/>
              <a:gd name="T45" fmla="*/ 26 h 52"/>
              <a:gd name="T46" fmla="*/ 26 w 48"/>
              <a:gd name="T47" fmla="*/ 20 h 52"/>
              <a:gd name="T48" fmla="*/ 20 w 48"/>
              <a:gd name="T49" fmla="*/ 18 h 52"/>
              <a:gd name="T50" fmla="*/ 26 w 48"/>
              <a:gd name="T51" fmla="*/ 16 h 52"/>
              <a:gd name="T52" fmla="*/ 26 w 48"/>
              <a:gd name="T53" fmla="*/ 20 h 52"/>
              <a:gd name="T54" fmla="*/ 34 w 48"/>
              <a:gd name="T55" fmla="*/ 36 h 52"/>
              <a:gd name="T56" fmla="*/ 34 w 48"/>
              <a:gd name="T57" fmla="*/ 32 h 52"/>
              <a:gd name="T58" fmla="*/ 40 w 48"/>
              <a:gd name="T59" fmla="*/ 34 h 52"/>
              <a:gd name="T60" fmla="*/ 38 w 48"/>
              <a:gd name="T61" fmla="*/ 28 h 52"/>
              <a:gd name="T62" fmla="*/ 32 w 48"/>
              <a:gd name="T63" fmla="*/ 26 h 52"/>
              <a:gd name="T64" fmla="*/ 38 w 48"/>
              <a:gd name="T65" fmla="*/ 24 h 52"/>
              <a:gd name="T66" fmla="*/ 38 w 48"/>
              <a:gd name="T67" fmla="*/ 28 h 52"/>
              <a:gd name="T68" fmla="*/ 34 w 48"/>
              <a:gd name="T69" fmla="*/ 20 h 52"/>
              <a:gd name="T70" fmla="*/ 34 w 48"/>
              <a:gd name="T71" fmla="*/ 16 h 52"/>
              <a:gd name="T72" fmla="*/ 40 w 48"/>
              <a:gd name="T7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52">
                <a:moveTo>
                  <a:pt x="24" y="12"/>
                </a:moveTo>
                <a:cubicBezTo>
                  <a:pt x="14" y="12"/>
                  <a:pt x="5" y="7"/>
                  <a:pt x="0" y="0"/>
                </a:cubicBezTo>
                <a:cubicBezTo>
                  <a:pt x="0" y="52"/>
                  <a:pt x="0" y="52"/>
                  <a:pt x="0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1"/>
                  <a:pt x="17" y="40"/>
                  <a:pt x="18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2" y="41"/>
                  <a:pt x="32" y="42"/>
                </a:cubicBezTo>
                <a:cubicBezTo>
                  <a:pt x="32" y="52"/>
                  <a:pt x="32" y="52"/>
                  <a:pt x="32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7"/>
                  <a:pt x="34" y="12"/>
                  <a:pt x="24" y="12"/>
                </a:cubicBezTo>
                <a:close/>
                <a:moveTo>
                  <a:pt x="14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9" y="36"/>
                  <a:pt x="8" y="35"/>
                  <a:pt x="8" y="34"/>
                </a:cubicBezTo>
                <a:cubicBezTo>
                  <a:pt x="8" y="33"/>
                  <a:pt x="9" y="32"/>
                  <a:pt x="10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6" y="35"/>
                  <a:pt x="15" y="36"/>
                  <a:pt x="14" y="36"/>
                </a:cubicBez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7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5"/>
                  <a:pt x="16" y="26"/>
                </a:cubicBezTo>
                <a:cubicBezTo>
                  <a:pt x="16" y="27"/>
                  <a:pt x="15" y="28"/>
                  <a:pt x="14" y="28"/>
                </a:cubicBezTo>
                <a:close/>
                <a:moveTo>
                  <a:pt x="14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8" y="19"/>
                  <a:pt x="8" y="18"/>
                </a:cubicBezTo>
                <a:cubicBezTo>
                  <a:pt x="8" y="17"/>
                  <a:pt x="9" y="16"/>
                  <a:pt x="1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26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8" y="33"/>
                  <a:pt x="28" y="34"/>
                </a:cubicBezTo>
                <a:cubicBezTo>
                  <a:pt x="28" y="35"/>
                  <a:pt x="27" y="36"/>
                  <a:pt x="26" y="36"/>
                </a:cubicBezTo>
                <a:close/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5"/>
                  <a:pt x="28" y="26"/>
                </a:cubicBezTo>
                <a:cubicBezTo>
                  <a:pt x="28" y="27"/>
                  <a:pt x="27" y="28"/>
                  <a:pt x="26" y="28"/>
                </a:cubicBezTo>
                <a:close/>
                <a:moveTo>
                  <a:pt x="26" y="20"/>
                </a:move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0" y="19"/>
                  <a:pt x="20" y="18"/>
                </a:cubicBezTo>
                <a:cubicBezTo>
                  <a:pt x="20" y="17"/>
                  <a:pt x="21" y="16"/>
                  <a:pt x="22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7" y="16"/>
                  <a:pt x="28" y="17"/>
                  <a:pt x="28" y="18"/>
                </a:cubicBezTo>
                <a:cubicBezTo>
                  <a:pt x="28" y="19"/>
                  <a:pt x="27" y="20"/>
                  <a:pt x="26" y="20"/>
                </a:cubicBezTo>
                <a:close/>
                <a:moveTo>
                  <a:pt x="38" y="36"/>
                </a:moveTo>
                <a:cubicBezTo>
                  <a:pt x="34" y="36"/>
                  <a:pt x="34" y="36"/>
                  <a:pt x="34" y="36"/>
                </a:cubicBezTo>
                <a:cubicBezTo>
                  <a:pt x="33" y="36"/>
                  <a:pt x="32" y="35"/>
                  <a:pt x="32" y="34"/>
                </a:cubicBezTo>
                <a:cubicBezTo>
                  <a:pt x="32" y="33"/>
                  <a:pt x="33" y="32"/>
                  <a:pt x="34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9" y="32"/>
                  <a:pt x="40" y="33"/>
                  <a:pt x="40" y="34"/>
                </a:cubicBezTo>
                <a:cubicBezTo>
                  <a:pt x="40" y="35"/>
                  <a:pt x="39" y="36"/>
                  <a:pt x="38" y="36"/>
                </a:cubicBezTo>
                <a:close/>
                <a:moveTo>
                  <a:pt x="38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3" y="28"/>
                  <a:pt x="32" y="27"/>
                  <a:pt x="32" y="26"/>
                </a:cubicBezTo>
                <a:cubicBezTo>
                  <a:pt x="32" y="25"/>
                  <a:pt x="33" y="24"/>
                  <a:pt x="34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4"/>
                  <a:pt x="40" y="25"/>
                  <a:pt x="40" y="26"/>
                </a:cubicBezTo>
                <a:cubicBezTo>
                  <a:pt x="40" y="27"/>
                  <a:pt x="39" y="28"/>
                  <a:pt x="38" y="28"/>
                </a:cubicBezTo>
                <a:close/>
                <a:moveTo>
                  <a:pt x="38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3" y="20"/>
                  <a:pt x="32" y="19"/>
                  <a:pt x="32" y="18"/>
                </a:cubicBezTo>
                <a:cubicBezTo>
                  <a:pt x="32" y="17"/>
                  <a:pt x="33" y="16"/>
                  <a:pt x="34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7"/>
                  <a:pt x="40" y="18"/>
                </a:cubicBezTo>
                <a:cubicBezTo>
                  <a:pt x="40" y="19"/>
                  <a:pt x="39" y="20"/>
                  <a:pt x="38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Freeform 41"/>
          <p:cNvSpPr>
            <a:spLocks noEditPoints="1"/>
          </p:cNvSpPr>
          <p:nvPr/>
        </p:nvSpPr>
        <p:spPr bwMode="auto">
          <a:xfrm>
            <a:off x="8777872" y="4866376"/>
            <a:ext cx="96330" cy="228784"/>
          </a:xfrm>
          <a:custGeom>
            <a:avLst/>
            <a:gdLst>
              <a:gd name="T0" fmla="*/ 0 w 20"/>
              <a:gd name="T1" fmla="*/ 2 h 48"/>
              <a:gd name="T2" fmla="*/ 0 w 20"/>
              <a:gd name="T3" fmla="*/ 46 h 48"/>
              <a:gd name="T4" fmla="*/ 2 w 20"/>
              <a:gd name="T5" fmla="*/ 48 h 48"/>
              <a:gd name="T6" fmla="*/ 20 w 20"/>
              <a:gd name="T7" fmla="*/ 48 h 48"/>
              <a:gd name="T8" fmla="*/ 20 w 20"/>
              <a:gd name="T9" fmla="*/ 0 h 48"/>
              <a:gd name="T10" fmla="*/ 2 w 20"/>
              <a:gd name="T11" fmla="*/ 0 h 48"/>
              <a:gd name="T12" fmla="*/ 0 w 20"/>
              <a:gd name="T13" fmla="*/ 2 h 48"/>
              <a:gd name="T14" fmla="*/ 6 w 20"/>
              <a:gd name="T15" fmla="*/ 8 h 48"/>
              <a:gd name="T16" fmla="*/ 14 w 20"/>
              <a:gd name="T17" fmla="*/ 8 h 48"/>
              <a:gd name="T18" fmla="*/ 16 w 20"/>
              <a:gd name="T19" fmla="*/ 10 h 48"/>
              <a:gd name="T20" fmla="*/ 14 w 20"/>
              <a:gd name="T21" fmla="*/ 12 h 48"/>
              <a:gd name="T22" fmla="*/ 6 w 20"/>
              <a:gd name="T23" fmla="*/ 12 h 48"/>
              <a:gd name="T24" fmla="*/ 4 w 20"/>
              <a:gd name="T25" fmla="*/ 10 h 48"/>
              <a:gd name="T26" fmla="*/ 6 w 20"/>
              <a:gd name="T27" fmla="*/ 8 h 48"/>
              <a:gd name="T28" fmla="*/ 6 w 20"/>
              <a:gd name="T29" fmla="*/ 16 h 48"/>
              <a:gd name="T30" fmla="*/ 14 w 20"/>
              <a:gd name="T31" fmla="*/ 16 h 48"/>
              <a:gd name="T32" fmla="*/ 16 w 20"/>
              <a:gd name="T33" fmla="*/ 18 h 48"/>
              <a:gd name="T34" fmla="*/ 14 w 20"/>
              <a:gd name="T35" fmla="*/ 20 h 48"/>
              <a:gd name="T36" fmla="*/ 6 w 20"/>
              <a:gd name="T37" fmla="*/ 20 h 48"/>
              <a:gd name="T38" fmla="*/ 4 w 20"/>
              <a:gd name="T39" fmla="*/ 18 h 48"/>
              <a:gd name="T40" fmla="*/ 6 w 20"/>
              <a:gd name="T41" fmla="*/ 16 h 48"/>
              <a:gd name="T42" fmla="*/ 6 w 20"/>
              <a:gd name="T43" fmla="*/ 24 h 48"/>
              <a:gd name="T44" fmla="*/ 14 w 20"/>
              <a:gd name="T45" fmla="*/ 24 h 48"/>
              <a:gd name="T46" fmla="*/ 16 w 20"/>
              <a:gd name="T47" fmla="*/ 26 h 48"/>
              <a:gd name="T48" fmla="*/ 14 w 20"/>
              <a:gd name="T49" fmla="*/ 28 h 48"/>
              <a:gd name="T50" fmla="*/ 6 w 20"/>
              <a:gd name="T51" fmla="*/ 28 h 48"/>
              <a:gd name="T52" fmla="*/ 4 w 20"/>
              <a:gd name="T53" fmla="*/ 26 h 48"/>
              <a:gd name="T54" fmla="*/ 6 w 20"/>
              <a:gd name="T55" fmla="*/ 24 h 48"/>
              <a:gd name="T56" fmla="*/ 6 w 20"/>
              <a:gd name="T57" fmla="*/ 32 h 48"/>
              <a:gd name="T58" fmla="*/ 14 w 20"/>
              <a:gd name="T59" fmla="*/ 32 h 48"/>
              <a:gd name="T60" fmla="*/ 16 w 20"/>
              <a:gd name="T61" fmla="*/ 34 h 48"/>
              <a:gd name="T62" fmla="*/ 14 w 20"/>
              <a:gd name="T63" fmla="*/ 36 h 48"/>
              <a:gd name="T64" fmla="*/ 6 w 20"/>
              <a:gd name="T65" fmla="*/ 36 h 48"/>
              <a:gd name="T66" fmla="*/ 4 w 20"/>
              <a:gd name="T67" fmla="*/ 34 h 48"/>
              <a:gd name="T68" fmla="*/ 6 w 20"/>
              <a:gd name="T69" fmla="*/ 3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" h="48">
                <a:moveTo>
                  <a:pt x="0" y="2"/>
                </a:moveTo>
                <a:cubicBezTo>
                  <a:pt x="0" y="46"/>
                  <a:pt x="0" y="46"/>
                  <a:pt x="0" y="46"/>
                </a:cubicBezTo>
                <a:cubicBezTo>
                  <a:pt x="0" y="47"/>
                  <a:pt x="1" y="48"/>
                  <a:pt x="2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0"/>
                  <a:pt x="20" y="0"/>
                  <a:pt x="2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lose/>
                <a:moveTo>
                  <a:pt x="6" y="8"/>
                </a:moveTo>
                <a:cubicBezTo>
                  <a:pt x="14" y="8"/>
                  <a:pt x="14" y="8"/>
                  <a:pt x="14" y="8"/>
                </a:cubicBezTo>
                <a:cubicBezTo>
                  <a:pt x="15" y="8"/>
                  <a:pt x="16" y="9"/>
                  <a:pt x="16" y="10"/>
                </a:cubicBezTo>
                <a:cubicBezTo>
                  <a:pt x="16" y="11"/>
                  <a:pt x="15" y="12"/>
                  <a:pt x="14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1"/>
                  <a:pt x="4" y="10"/>
                </a:cubicBezTo>
                <a:cubicBezTo>
                  <a:pt x="4" y="9"/>
                  <a:pt x="5" y="8"/>
                  <a:pt x="6" y="8"/>
                </a:cubicBezTo>
                <a:close/>
                <a:moveTo>
                  <a:pt x="6" y="16"/>
                </a:move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7"/>
                  <a:pt x="16" y="18"/>
                </a:cubicBezTo>
                <a:cubicBezTo>
                  <a:pt x="16" y="19"/>
                  <a:pt x="15" y="20"/>
                  <a:pt x="14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4" y="19"/>
                  <a:pt x="4" y="18"/>
                </a:cubicBezTo>
                <a:cubicBezTo>
                  <a:pt x="4" y="17"/>
                  <a:pt x="5" y="16"/>
                  <a:pt x="6" y="16"/>
                </a:cubicBezTo>
                <a:close/>
                <a:moveTo>
                  <a:pt x="6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6" y="25"/>
                  <a:pt x="16" y="26"/>
                </a:cubicBezTo>
                <a:cubicBezTo>
                  <a:pt x="16" y="27"/>
                  <a:pt x="15" y="28"/>
                  <a:pt x="14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4" y="26"/>
                </a:cubicBezTo>
                <a:cubicBezTo>
                  <a:pt x="4" y="25"/>
                  <a:pt x="5" y="24"/>
                  <a:pt x="6" y="24"/>
                </a:cubicBezTo>
                <a:close/>
                <a:moveTo>
                  <a:pt x="6" y="32"/>
                </a:move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6" y="35"/>
                  <a:pt x="15" y="36"/>
                  <a:pt x="14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4" y="35"/>
                  <a:pt x="4" y="34"/>
                </a:cubicBezTo>
                <a:cubicBezTo>
                  <a:pt x="4" y="33"/>
                  <a:pt x="5" y="32"/>
                  <a:pt x="6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Freeform 42"/>
          <p:cNvSpPr>
            <a:spLocks noEditPoints="1"/>
          </p:cNvSpPr>
          <p:nvPr/>
        </p:nvSpPr>
        <p:spPr bwMode="auto">
          <a:xfrm>
            <a:off x="8884237" y="4637592"/>
            <a:ext cx="246846" cy="246846"/>
          </a:xfrm>
          <a:custGeom>
            <a:avLst/>
            <a:gdLst>
              <a:gd name="T0" fmla="*/ 26 w 52"/>
              <a:gd name="T1" fmla="*/ 0 h 52"/>
              <a:gd name="T2" fmla="*/ 0 w 52"/>
              <a:gd name="T3" fmla="*/ 26 h 52"/>
              <a:gd name="T4" fmla="*/ 26 w 52"/>
              <a:gd name="T5" fmla="*/ 52 h 52"/>
              <a:gd name="T6" fmla="*/ 52 w 52"/>
              <a:gd name="T7" fmla="*/ 26 h 52"/>
              <a:gd name="T8" fmla="*/ 26 w 52"/>
              <a:gd name="T9" fmla="*/ 0 h 52"/>
              <a:gd name="T10" fmla="*/ 43 w 52"/>
              <a:gd name="T11" fmla="*/ 32 h 52"/>
              <a:gd name="T12" fmla="*/ 41 w 52"/>
              <a:gd name="T13" fmla="*/ 34 h 52"/>
              <a:gd name="T14" fmla="*/ 34 w 52"/>
              <a:gd name="T15" fmla="*/ 34 h 52"/>
              <a:gd name="T16" fmla="*/ 34 w 52"/>
              <a:gd name="T17" fmla="*/ 39 h 52"/>
              <a:gd name="T18" fmla="*/ 32 w 52"/>
              <a:gd name="T19" fmla="*/ 41 h 52"/>
              <a:gd name="T20" fmla="*/ 20 w 52"/>
              <a:gd name="T21" fmla="*/ 41 h 52"/>
              <a:gd name="T22" fmla="*/ 18 w 52"/>
              <a:gd name="T23" fmla="*/ 39 h 52"/>
              <a:gd name="T24" fmla="*/ 18 w 52"/>
              <a:gd name="T25" fmla="*/ 34 h 52"/>
              <a:gd name="T26" fmla="*/ 11 w 52"/>
              <a:gd name="T27" fmla="*/ 34 h 52"/>
              <a:gd name="T28" fmla="*/ 9 w 52"/>
              <a:gd name="T29" fmla="*/ 32 h 52"/>
              <a:gd name="T30" fmla="*/ 9 w 52"/>
              <a:gd name="T31" fmla="*/ 20 h 52"/>
              <a:gd name="T32" fmla="*/ 11 w 52"/>
              <a:gd name="T33" fmla="*/ 18 h 52"/>
              <a:gd name="T34" fmla="*/ 18 w 52"/>
              <a:gd name="T35" fmla="*/ 18 h 52"/>
              <a:gd name="T36" fmla="*/ 18 w 52"/>
              <a:gd name="T37" fmla="*/ 11 h 52"/>
              <a:gd name="T38" fmla="*/ 20 w 52"/>
              <a:gd name="T39" fmla="*/ 9 h 52"/>
              <a:gd name="T40" fmla="*/ 32 w 52"/>
              <a:gd name="T41" fmla="*/ 9 h 52"/>
              <a:gd name="T42" fmla="*/ 34 w 52"/>
              <a:gd name="T43" fmla="*/ 11 h 52"/>
              <a:gd name="T44" fmla="*/ 34 w 52"/>
              <a:gd name="T45" fmla="*/ 18 h 52"/>
              <a:gd name="T46" fmla="*/ 41 w 52"/>
              <a:gd name="T47" fmla="*/ 18 h 52"/>
              <a:gd name="T48" fmla="*/ 43 w 52"/>
              <a:gd name="T49" fmla="*/ 20 h 52"/>
              <a:gd name="T50" fmla="*/ 43 w 52"/>
              <a:gd name="T51" fmla="*/ 3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" h="52">
                <a:moveTo>
                  <a:pt x="26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0"/>
                  <a:pt x="12" y="52"/>
                  <a:pt x="26" y="52"/>
                </a:cubicBezTo>
                <a:cubicBezTo>
                  <a:pt x="40" y="52"/>
                  <a:pt x="52" y="40"/>
                  <a:pt x="52" y="26"/>
                </a:cubicBezTo>
                <a:cubicBezTo>
                  <a:pt x="52" y="12"/>
                  <a:pt x="40" y="0"/>
                  <a:pt x="26" y="0"/>
                </a:cubicBezTo>
                <a:close/>
                <a:moveTo>
                  <a:pt x="43" y="32"/>
                </a:moveTo>
                <a:cubicBezTo>
                  <a:pt x="43" y="33"/>
                  <a:pt x="42" y="34"/>
                  <a:pt x="4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0"/>
                  <a:pt x="33" y="41"/>
                  <a:pt x="32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9" y="41"/>
                  <a:pt x="18" y="40"/>
                  <a:pt x="18" y="39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0" y="34"/>
                  <a:pt x="9" y="33"/>
                  <a:pt x="9" y="32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10" y="18"/>
                  <a:pt x="11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9"/>
                  <a:pt x="20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3" y="9"/>
                  <a:pt x="34" y="10"/>
                  <a:pt x="34" y="11"/>
                </a:cubicBezTo>
                <a:cubicBezTo>
                  <a:pt x="34" y="18"/>
                  <a:pt x="34" y="18"/>
                  <a:pt x="34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2" y="18"/>
                  <a:pt x="43" y="19"/>
                  <a:pt x="43" y="20"/>
                </a:cubicBezTo>
                <a:lnTo>
                  <a:pt x="43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Synergistically utilize technically sound portals with frictionless chains. Dramatically customize…"/>
          <p:cNvSpPr txBox="1"/>
          <p:nvPr/>
        </p:nvSpPr>
        <p:spPr>
          <a:xfrm>
            <a:off x="1816212" y="1241114"/>
            <a:ext cx="1870047" cy="83099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2014-2018年，全球服务机器人销量逐年增长</a:t>
            </a:r>
            <a:r>
              <a:rPr lang="zh-CN" altLang="en-US" sz="1200" kern="0" dirty="0">
                <a:solidFill>
                  <a:schemeClr val="tx1"/>
                </a:solidFill>
                <a:cs typeface="+mn-ea"/>
                <a:sym typeface="+mn-lt"/>
              </a:rPr>
              <a:t>，而且增长非常迅速</a:t>
            </a:r>
            <a:endParaRPr sz="12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Synergistically utilize technically sound portals with frictionless chains. Dramatically customize…"/>
          <p:cNvSpPr txBox="1"/>
          <p:nvPr/>
        </p:nvSpPr>
        <p:spPr>
          <a:xfrm>
            <a:off x="1816212" y="4478604"/>
            <a:ext cx="1870047" cy="83099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200" kern="0" dirty="0">
                <a:solidFill>
                  <a:schemeClr val="tx1"/>
                </a:solidFill>
                <a:cs typeface="+mn-ea"/>
                <a:sym typeface="+mn-lt"/>
              </a:rPr>
              <a:t>未来</a:t>
            </a:r>
            <a:r>
              <a:rPr lang="en-US" altLang="zh-CN" sz="1200" kern="0" dirty="0">
                <a:cs typeface="+mn-ea"/>
                <a:sym typeface="+mn-lt"/>
              </a:rPr>
              <a:t>2019-2026</a:t>
            </a:r>
            <a:r>
              <a:rPr lang="zh-CN" altLang="en-US" sz="1200" kern="0" dirty="0">
                <a:cs typeface="+mn-ea"/>
                <a:sym typeface="+mn-lt"/>
              </a:rPr>
              <a:t>年，</a:t>
            </a:r>
            <a:r>
              <a:rPr lang="zh-CN" altLang="en-US" sz="1200" kern="0" dirty="0">
                <a:solidFill>
                  <a:schemeClr val="tx1"/>
                </a:solidFill>
                <a:cs typeface="+mn-ea"/>
                <a:sym typeface="+mn-lt"/>
              </a:rPr>
              <a:t>全球聊天机器人相关市场将加速增长</a:t>
            </a: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47" name="Synergistically utilize technically sound portals with frictionless chains. Dramatically customize…"/>
          <p:cNvSpPr txBox="1"/>
          <p:nvPr/>
        </p:nvSpPr>
        <p:spPr>
          <a:xfrm>
            <a:off x="9780600" y="4645446"/>
            <a:ext cx="1870047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 err="1">
                <a:solidFill>
                  <a:schemeClr val="tx1"/>
                </a:solidFill>
                <a:cs typeface="+mn-ea"/>
                <a:sym typeface="+mn-lt"/>
              </a:rPr>
              <a:t>聊天机器人应用范围广泛，作用明显</a:t>
            </a: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49" name="Synergistically utilize technically sound portals with frictionless chains. Dramatically customize…"/>
          <p:cNvSpPr txBox="1"/>
          <p:nvPr/>
        </p:nvSpPr>
        <p:spPr>
          <a:xfrm>
            <a:off x="9899069" y="1318240"/>
            <a:ext cx="1870047" cy="51071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200" kern="0" dirty="0" err="1">
                <a:solidFill>
                  <a:schemeClr val="tx1"/>
                </a:solidFill>
                <a:cs typeface="+mn-ea"/>
                <a:sym typeface="+mn-lt"/>
              </a:rPr>
              <a:t>在航空领域，航空公司对聊天机器人高度关注</a:t>
            </a:r>
            <a:r>
              <a:rPr sz="1200" kern="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50" name="Synergistically utilize technically sound portals with frictionless chains. Dramatically customize…"/>
          <p:cNvSpPr txBox="1"/>
          <p:nvPr/>
        </p:nvSpPr>
        <p:spPr>
          <a:xfrm>
            <a:off x="5122545" y="2623820"/>
            <a:ext cx="2473325" cy="258508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800" kern="0" dirty="0">
                <a:solidFill>
                  <a:schemeClr val="bg1"/>
                </a:solidFill>
                <a:cs typeface="+mn-ea"/>
                <a:sym typeface="+mn-lt"/>
              </a:rPr>
              <a:t>聊天机器人市场前景良好</a:t>
            </a: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800" kern="0" dirty="0">
                <a:solidFill>
                  <a:schemeClr val="bg1"/>
                </a:solidFill>
                <a:cs typeface="+mn-ea"/>
                <a:sym typeface="+mn-lt"/>
              </a:rPr>
              <a:t>规模将进一步扩张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54932" y="884697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86602" y="2791781"/>
            <a:ext cx="5090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three</a:t>
            </a: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56096" y="4127309"/>
            <a:ext cx="2810448" cy="230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 algn="l" defTabSz="412750" hangingPunct="0">
              <a:lnSpc>
                <a:spcPct val="150000"/>
              </a:lnSpc>
              <a:buClrTx/>
              <a:buSzTx/>
              <a:buFontTx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需求来源</a:t>
            </a:r>
          </a:p>
        </p:txBody>
      </p:sp>
      <p:sp>
        <p:nvSpPr>
          <p:cNvPr id="18" name="Google Shape;13;p2"/>
          <p:cNvSpPr/>
          <p:nvPr/>
        </p:nvSpPr>
        <p:spPr>
          <a:xfrm rot="12770">
            <a:off x="9742239" y="2298884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64978" y="198007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22"/>
          <p:cNvSpPr/>
          <p:nvPr/>
        </p:nvSpPr>
        <p:spPr>
          <a:xfrm rot="5400000">
            <a:off x="-688521" y="2104412"/>
            <a:ext cx="4742814" cy="3365772"/>
          </a:xfrm>
          <a:prstGeom prst="round1Rect">
            <a:avLst>
              <a:gd name="adj" fmla="val 6952"/>
            </a:avLst>
          </a:pr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Oval 4"/>
          <p:cNvSpPr/>
          <p:nvPr/>
        </p:nvSpPr>
        <p:spPr>
          <a:xfrm>
            <a:off x="4095191" y="1966782"/>
            <a:ext cx="361578" cy="3615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5" name="Freeform 26"/>
          <p:cNvSpPr/>
          <p:nvPr/>
        </p:nvSpPr>
        <p:spPr bwMode="auto">
          <a:xfrm>
            <a:off x="4204757" y="2065969"/>
            <a:ext cx="142446" cy="163205"/>
          </a:xfrm>
          <a:custGeom>
            <a:avLst/>
            <a:gdLst>
              <a:gd name="T0" fmla="*/ 83 w 84"/>
              <a:gd name="T1" fmla="*/ 47 h 96"/>
              <a:gd name="T2" fmla="*/ 38 w 84"/>
              <a:gd name="T3" fmla="*/ 1 h 96"/>
              <a:gd name="T4" fmla="*/ 37 w 84"/>
              <a:gd name="T5" fmla="*/ 0 h 96"/>
              <a:gd name="T6" fmla="*/ 2 w 84"/>
              <a:gd name="T7" fmla="*/ 0 h 96"/>
              <a:gd name="T8" fmla="*/ 0 w 84"/>
              <a:gd name="T9" fmla="*/ 1 h 96"/>
              <a:gd name="T10" fmla="*/ 1 w 84"/>
              <a:gd name="T11" fmla="*/ 3 h 96"/>
              <a:gd name="T12" fmla="*/ 45 w 84"/>
              <a:gd name="T13" fmla="*/ 48 h 96"/>
              <a:gd name="T14" fmla="*/ 1 w 84"/>
              <a:gd name="T15" fmla="*/ 93 h 96"/>
              <a:gd name="T16" fmla="*/ 0 w 84"/>
              <a:gd name="T17" fmla="*/ 95 h 96"/>
              <a:gd name="T18" fmla="*/ 2 w 84"/>
              <a:gd name="T19" fmla="*/ 96 h 96"/>
              <a:gd name="T20" fmla="*/ 37 w 84"/>
              <a:gd name="T21" fmla="*/ 96 h 96"/>
              <a:gd name="T22" fmla="*/ 38 w 84"/>
              <a:gd name="T23" fmla="*/ 95 h 96"/>
              <a:gd name="T24" fmla="*/ 83 w 84"/>
              <a:gd name="T25" fmla="*/ 49 h 96"/>
              <a:gd name="T26" fmla="*/ 83 w 84"/>
              <a:gd name="T27" fmla="*/ 4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96">
                <a:moveTo>
                  <a:pt x="83" y="47"/>
                </a:move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45" y="48"/>
                  <a:pt x="45" y="48"/>
                  <a:pt x="45" y="48"/>
                </a:cubicBezTo>
                <a:cubicBezTo>
                  <a:pt x="1" y="93"/>
                  <a:pt x="1" y="93"/>
                  <a:pt x="1" y="93"/>
                </a:cubicBezTo>
                <a:cubicBezTo>
                  <a:pt x="0" y="93"/>
                  <a:pt x="0" y="94"/>
                  <a:pt x="0" y="95"/>
                </a:cubicBezTo>
                <a:cubicBezTo>
                  <a:pt x="1" y="96"/>
                  <a:pt x="1" y="96"/>
                  <a:pt x="2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8" y="96"/>
                  <a:pt x="38" y="95"/>
                </a:cubicBezTo>
                <a:cubicBezTo>
                  <a:pt x="83" y="49"/>
                  <a:pt x="83" y="49"/>
                  <a:pt x="83" y="49"/>
                </a:cubicBezTo>
                <a:cubicBezTo>
                  <a:pt x="84" y="49"/>
                  <a:pt x="84" y="47"/>
                  <a:pt x="83" y="47"/>
                </a:cubicBezTo>
                <a:close/>
              </a:path>
            </a:pathLst>
          </a:custGeom>
          <a:solidFill>
            <a:srgbClr val="2E51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" name="Oval 104"/>
          <p:cNvSpPr/>
          <p:nvPr/>
        </p:nvSpPr>
        <p:spPr>
          <a:xfrm>
            <a:off x="4095191" y="3054749"/>
            <a:ext cx="361578" cy="3615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8" name="Freeform 26"/>
          <p:cNvSpPr/>
          <p:nvPr/>
        </p:nvSpPr>
        <p:spPr bwMode="auto">
          <a:xfrm>
            <a:off x="4204757" y="3153936"/>
            <a:ext cx="142446" cy="163205"/>
          </a:xfrm>
          <a:custGeom>
            <a:avLst/>
            <a:gdLst>
              <a:gd name="T0" fmla="*/ 83 w 84"/>
              <a:gd name="T1" fmla="*/ 47 h 96"/>
              <a:gd name="T2" fmla="*/ 38 w 84"/>
              <a:gd name="T3" fmla="*/ 1 h 96"/>
              <a:gd name="T4" fmla="*/ 37 w 84"/>
              <a:gd name="T5" fmla="*/ 0 h 96"/>
              <a:gd name="T6" fmla="*/ 2 w 84"/>
              <a:gd name="T7" fmla="*/ 0 h 96"/>
              <a:gd name="T8" fmla="*/ 0 w 84"/>
              <a:gd name="T9" fmla="*/ 1 h 96"/>
              <a:gd name="T10" fmla="*/ 1 w 84"/>
              <a:gd name="T11" fmla="*/ 3 h 96"/>
              <a:gd name="T12" fmla="*/ 45 w 84"/>
              <a:gd name="T13" fmla="*/ 48 h 96"/>
              <a:gd name="T14" fmla="*/ 1 w 84"/>
              <a:gd name="T15" fmla="*/ 93 h 96"/>
              <a:gd name="T16" fmla="*/ 0 w 84"/>
              <a:gd name="T17" fmla="*/ 95 h 96"/>
              <a:gd name="T18" fmla="*/ 2 w 84"/>
              <a:gd name="T19" fmla="*/ 96 h 96"/>
              <a:gd name="T20" fmla="*/ 37 w 84"/>
              <a:gd name="T21" fmla="*/ 96 h 96"/>
              <a:gd name="T22" fmla="*/ 38 w 84"/>
              <a:gd name="T23" fmla="*/ 95 h 96"/>
              <a:gd name="T24" fmla="*/ 83 w 84"/>
              <a:gd name="T25" fmla="*/ 49 h 96"/>
              <a:gd name="T26" fmla="*/ 83 w 84"/>
              <a:gd name="T27" fmla="*/ 4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96">
                <a:moveTo>
                  <a:pt x="83" y="47"/>
                </a:move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45" y="48"/>
                  <a:pt x="45" y="48"/>
                  <a:pt x="45" y="48"/>
                </a:cubicBezTo>
                <a:cubicBezTo>
                  <a:pt x="1" y="93"/>
                  <a:pt x="1" y="93"/>
                  <a:pt x="1" y="93"/>
                </a:cubicBezTo>
                <a:cubicBezTo>
                  <a:pt x="0" y="93"/>
                  <a:pt x="0" y="94"/>
                  <a:pt x="0" y="95"/>
                </a:cubicBezTo>
                <a:cubicBezTo>
                  <a:pt x="1" y="96"/>
                  <a:pt x="1" y="96"/>
                  <a:pt x="2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8" y="96"/>
                  <a:pt x="38" y="95"/>
                </a:cubicBezTo>
                <a:cubicBezTo>
                  <a:pt x="83" y="49"/>
                  <a:pt x="83" y="49"/>
                  <a:pt x="83" y="49"/>
                </a:cubicBezTo>
                <a:cubicBezTo>
                  <a:pt x="84" y="49"/>
                  <a:pt x="84" y="47"/>
                  <a:pt x="83" y="47"/>
                </a:cubicBezTo>
                <a:close/>
              </a:path>
            </a:pathLst>
          </a:custGeom>
          <a:solidFill>
            <a:srgbClr val="2E51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/>
          <p:cNvSpPr txBox="1"/>
          <p:nvPr/>
        </p:nvSpPr>
        <p:spPr>
          <a:xfrm>
            <a:off x="4806685" y="2969362"/>
            <a:ext cx="2324303" cy="6892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50" kern="0" dirty="0">
                <a:solidFill>
                  <a:schemeClr val="bg1"/>
                </a:solidFill>
                <a:cs typeface="+mn-ea"/>
                <a:sym typeface="+mn-lt"/>
              </a:rPr>
              <a:t> Synergistically</a:t>
            </a:r>
          </a:p>
        </p:txBody>
      </p:sp>
      <p:sp>
        <p:nvSpPr>
          <p:cNvPr id="29" name="Synergistically utilize technically sound portals with frictionless chains. Dramatically customize…"/>
          <p:cNvSpPr txBox="1"/>
          <p:nvPr/>
        </p:nvSpPr>
        <p:spPr>
          <a:xfrm>
            <a:off x="4806684" y="4094083"/>
            <a:ext cx="2324303" cy="6892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50" kern="0" dirty="0">
                <a:solidFill>
                  <a:schemeClr val="bg1"/>
                </a:solidFill>
                <a:cs typeface="+mn-ea"/>
                <a:sym typeface="+mn-lt"/>
              </a:rPr>
              <a:t> Synergistically</a:t>
            </a:r>
          </a:p>
        </p:txBody>
      </p:sp>
      <p:sp>
        <p:nvSpPr>
          <p:cNvPr id="30" name="Synergistically utilize technically sound portals with frictionless chains. Dramatically customize…"/>
          <p:cNvSpPr txBox="1"/>
          <p:nvPr/>
        </p:nvSpPr>
        <p:spPr>
          <a:xfrm>
            <a:off x="4784183" y="5182049"/>
            <a:ext cx="2324303" cy="6892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50" kern="0" dirty="0">
                <a:solidFill>
                  <a:schemeClr val="bg1"/>
                </a:solidFill>
                <a:cs typeface="+mn-ea"/>
                <a:sym typeface="+mn-lt"/>
              </a:rPr>
              <a:t> Synergistically</a:t>
            </a:r>
          </a:p>
        </p:txBody>
      </p:sp>
      <p:sp>
        <p:nvSpPr>
          <p:cNvPr id="32" name="Synergistically utilize technically sound portals with frictionless chains. Dramatically customize…"/>
          <p:cNvSpPr txBox="1"/>
          <p:nvPr/>
        </p:nvSpPr>
        <p:spPr>
          <a:xfrm>
            <a:off x="8621905" y="2969362"/>
            <a:ext cx="2324303" cy="6892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50" kern="0" dirty="0">
                <a:solidFill>
                  <a:schemeClr val="bg1"/>
                </a:solidFill>
                <a:cs typeface="+mn-ea"/>
                <a:sym typeface="+mn-lt"/>
              </a:rPr>
              <a:t> Synergistically</a:t>
            </a:r>
          </a:p>
        </p:txBody>
      </p:sp>
      <p:sp>
        <p:nvSpPr>
          <p:cNvPr id="33" name="Synergistically utilize technically sound portals with frictionless chains. Dramatically customize…"/>
          <p:cNvSpPr txBox="1"/>
          <p:nvPr/>
        </p:nvSpPr>
        <p:spPr>
          <a:xfrm>
            <a:off x="8621904" y="4094083"/>
            <a:ext cx="2324303" cy="68922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</a:t>
            </a: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en-US" altLang="zh-CN" sz="1050" kern="0" dirty="0">
                <a:solidFill>
                  <a:schemeClr val="bg1"/>
                </a:solidFill>
                <a:cs typeface="+mn-ea"/>
                <a:sym typeface="+mn-lt"/>
              </a:rPr>
              <a:t> Synergistically</a:t>
            </a:r>
          </a:p>
        </p:txBody>
      </p:sp>
      <p:sp>
        <p:nvSpPr>
          <p:cNvPr id="35" name="Oval 17"/>
          <p:cNvSpPr/>
          <p:nvPr/>
        </p:nvSpPr>
        <p:spPr>
          <a:xfrm rot="5400000">
            <a:off x="1148372" y="1622124"/>
            <a:ext cx="1021346" cy="1021344"/>
          </a:xfrm>
          <a:prstGeom prst="ellipse">
            <a:avLst/>
          </a:prstGeom>
          <a:gradFill flip="none" rotWithShape="1">
            <a:gsLst>
              <a:gs pos="48000">
                <a:schemeClr val="bg1">
                  <a:alpha val="84000"/>
                </a:schemeClr>
              </a:gs>
              <a:gs pos="99000">
                <a:schemeClr val="bg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96900" dist="368300" dir="2700000" sx="86000" sy="86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ectangle: Rounded Corners 14"/>
          <p:cNvSpPr/>
          <p:nvPr/>
        </p:nvSpPr>
        <p:spPr>
          <a:xfrm>
            <a:off x="446195" y="2065969"/>
            <a:ext cx="2425700" cy="367755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8100000" scaled="1"/>
            <a:tileRect/>
          </a:gradFill>
          <a:ln w="9525">
            <a:noFill/>
            <a:round/>
          </a:ln>
          <a:effectLst>
            <a:outerShdw blurRad="571500" dist="254000" dir="306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7" name="Straight Connector 16"/>
          <p:cNvCxnSpPr/>
          <p:nvPr/>
        </p:nvCxnSpPr>
        <p:spPr>
          <a:xfrm>
            <a:off x="781776" y="3585890"/>
            <a:ext cx="1754538" cy="0"/>
          </a:xfrm>
          <a:prstGeom prst="line">
            <a:avLst/>
          </a:prstGeom>
          <a:ln>
            <a:solidFill>
              <a:srgbClr val="577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8"/>
          <p:cNvSpPr/>
          <p:nvPr/>
        </p:nvSpPr>
        <p:spPr>
          <a:xfrm rot="5400000">
            <a:off x="1275369" y="1749448"/>
            <a:ext cx="767352" cy="767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dist="76200" dir="2700000" sx="96000" sy="96000" algn="tl" rotWithShape="0">
              <a:prstClr val="black">
                <a:alpha val="32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Freeform 55"/>
          <p:cNvSpPr>
            <a:spLocks noEditPoints="1"/>
          </p:cNvSpPr>
          <p:nvPr/>
        </p:nvSpPr>
        <p:spPr bwMode="auto">
          <a:xfrm>
            <a:off x="1478864" y="1966437"/>
            <a:ext cx="360363" cy="333375"/>
          </a:xfrm>
          <a:custGeom>
            <a:avLst/>
            <a:gdLst>
              <a:gd name="T0" fmla="*/ 48 w 96"/>
              <a:gd name="T1" fmla="*/ 0 h 89"/>
              <a:gd name="T2" fmla="*/ 0 w 96"/>
              <a:gd name="T3" fmla="*/ 39 h 89"/>
              <a:gd name="T4" fmla="*/ 13 w 96"/>
              <a:gd name="T5" fmla="*/ 66 h 89"/>
              <a:gd name="T6" fmla="*/ 4 w 96"/>
              <a:gd name="T7" fmla="*/ 86 h 89"/>
              <a:gd name="T8" fmla="*/ 4 w 96"/>
              <a:gd name="T9" fmla="*/ 88 h 89"/>
              <a:gd name="T10" fmla="*/ 5 w 96"/>
              <a:gd name="T11" fmla="*/ 89 h 89"/>
              <a:gd name="T12" fmla="*/ 6 w 96"/>
              <a:gd name="T13" fmla="*/ 88 h 89"/>
              <a:gd name="T14" fmla="*/ 32 w 96"/>
              <a:gd name="T15" fmla="*/ 76 h 89"/>
              <a:gd name="T16" fmla="*/ 48 w 96"/>
              <a:gd name="T17" fmla="*/ 79 h 89"/>
              <a:gd name="T18" fmla="*/ 96 w 96"/>
              <a:gd name="T19" fmla="*/ 39 h 89"/>
              <a:gd name="T20" fmla="*/ 48 w 96"/>
              <a:gd name="T21" fmla="*/ 0 h 89"/>
              <a:gd name="T22" fmla="*/ 50 w 96"/>
              <a:gd name="T23" fmla="*/ 62 h 89"/>
              <a:gd name="T24" fmla="*/ 46 w 96"/>
              <a:gd name="T25" fmla="*/ 58 h 89"/>
              <a:gd name="T26" fmla="*/ 50 w 96"/>
              <a:gd name="T27" fmla="*/ 54 h 89"/>
              <a:gd name="T28" fmla="*/ 54 w 96"/>
              <a:gd name="T29" fmla="*/ 58 h 89"/>
              <a:gd name="T30" fmla="*/ 50 w 96"/>
              <a:gd name="T31" fmla="*/ 62 h 89"/>
              <a:gd name="T32" fmla="*/ 52 w 96"/>
              <a:gd name="T33" fmla="*/ 45 h 89"/>
              <a:gd name="T34" fmla="*/ 52 w 96"/>
              <a:gd name="T35" fmla="*/ 49 h 89"/>
              <a:gd name="T36" fmla="*/ 50 w 96"/>
              <a:gd name="T37" fmla="*/ 51 h 89"/>
              <a:gd name="T38" fmla="*/ 48 w 96"/>
              <a:gd name="T39" fmla="*/ 49 h 89"/>
              <a:gd name="T40" fmla="*/ 48 w 96"/>
              <a:gd name="T41" fmla="*/ 44 h 89"/>
              <a:gd name="T42" fmla="*/ 50 w 96"/>
              <a:gd name="T43" fmla="*/ 42 h 89"/>
              <a:gd name="T44" fmla="*/ 60 w 96"/>
              <a:gd name="T45" fmla="*/ 32 h 89"/>
              <a:gd name="T46" fmla="*/ 50 w 96"/>
              <a:gd name="T47" fmla="*/ 22 h 89"/>
              <a:gd name="T48" fmla="*/ 40 w 96"/>
              <a:gd name="T49" fmla="*/ 32 h 89"/>
              <a:gd name="T50" fmla="*/ 38 w 96"/>
              <a:gd name="T51" fmla="*/ 34 h 89"/>
              <a:gd name="T52" fmla="*/ 36 w 96"/>
              <a:gd name="T53" fmla="*/ 32 h 89"/>
              <a:gd name="T54" fmla="*/ 50 w 96"/>
              <a:gd name="T55" fmla="*/ 18 h 89"/>
              <a:gd name="T56" fmla="*/ 64 w 96"/>
              <a:gd name="T57" fmla="*/ 32 h 89"/>
              <a:gd name="T58" fmla="*/ 52 w 96"/>
              <a:gd name="T59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6" h="89">
                <a:moveTo>
                  <a:pt x="48" y="0"/>
                </a:moveTo>
                <a:cubicBezTo>
                  <a:pt x="22" y="0"/>
                  <a:pt x="0" y="17"/>
                  <a:pt x="0" y="39"/>
                </a:cubicBezTo>
                <a:cubicBezTo>
                  <a:pt x="0" y="49"/>
                  <a:pt x="5" y="59"/>
                  <a:pt x="13" y="66"/>
                </a:cubicBezTo>
                <a:cubicBezTo>
                  <a:pt x="4" y="86"/>
                  <a:pt x="4" y="86"/>
                  <a:pt x="4" y="86"/>
                </a:cubicBezTo>
                <a:cubicBezTo>
                  <a:pt x="3" y="86"/>
                  <a:pt x="3" y="87"/>
                  <a:pt x="4" y="88"/>
                </a:cubicBezTo>
                <a:cubicBezTo>
                  <a:pt x="4" y="88"/>
                  <a:pt x="5" y="89"/>
                  <a:pt x="5" y="89"/>
                </a:cubicBezTo>
                <a:cubicBezTo>
                  <a:pt x="6" y="89"/>
                  <a:pt x="6" y="89"/>
                  <a:pt x="6" y="88"/>
                </a:cubicBezTo>
                <a:cubicBezTo>
                  <a:pt x="32" y="76"/>
                  <a:pt x="32" y="76"/>
                  <a:pt x="32" y="76"/>
                </a:cubicBezTo>
                <a:cubicBezTo>
                  <a:pt x="37" y="78"/>
                  <a:pt x="43" y="79"/>
                  <a:pt x="48" y="79"/>
                </a:cubicBezTo>
                <a:cubicBezTo>
                  <a:pt x="74" y="79"/>
                  <a:pt x="96" y="61"/>
                  <a:pt x="96" y="39"/>
                </a:cubicBezTo>
                <a:cubicBezTo>
                  <a:pt x="96" y="17"/>
                  <a:pt x="74" y="0"/>
                  <a:pt x="48" y="0"/>
                </a:cubicBezTo>
                <a:close/>
                <a:moveTo>
                  <a:pt x="50" y="62"/>
                </a:moveTo>
                <a:cubicBezTo>
                  <a:pt x="48" y="62"/>
                  <a:pt x="46" y="60"/>
                  <a:pt x="46" y="58"/>
                </a:cubicBezTo>
                <a:cubicBezTo>
                  <a:pt x="46" y="55"/>
                  <a:pt x="48" y="54"/>
                  <a:pt x="50" y="54"/>
                </a:cubicBezTo>
                <a:cubicBezTo>
                  <a:pt x="52" y="54"/>
                  <a:pt x="54" y="55"/>
                  <a:pt x="54" y="58"/>
                </a:cubicBezTo>
                <a:cubicBezTo>
                  <a:pt x="54" y="60"/>
                  <a:pt x="52" y="62"/>
                  <a:pt x="50" y="62"/>
                </a:cubicBezTo>
                <a:close/>
                <a:moveTo>
                  <a:pt x="52" y="45"/>
                </a:moveTo>
                <a:cubicBezTo>
                  <a:pt x="52" y="49"/>
                  <a:pt x="52" y="49"/>
                  <a:pt x="52" y="49"/>
                </a:cubicBezTo>
                <a:cubicBezTo>
                  <a:pt x="52" y="50"/>
                  <a:pt x="51" y="51"/>
                  <a:pt x="50" y="51"/>
                </a:cubicBezTo>
                <a:cubicBezTo>
                  <a:pt x="49" y="51"/>
                  <a:pt x="48" y="50"/>
                  <a:pt x="48" y="49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43"/>
                  <a:pt x="49" y="42"/>
                  <a:pt x="50" y="42"/>
                </a:cubicBezTo>
                <a:cubicBezTo>
                  <a:pt x="55" y="42"/>
                  <a:pt x="60" y="37"/>
                  <a:pt x="60" y="32"/>
                </a:cubicBezTo>
                <a:cubicBezTo>
                  <a:pt x="60" y="26"/>
                  <a:pt x="55" y="22"/>
                  <a:pt x="50" y="22"/>
                </a:cubicBezTo>
                <a:cubicBezTo>
                  <a:pt x="45" y="22"/>
                  <a:pt x="40" y="27"/>
                  <a:pt x="40" y="32"/>
                </a:cubicBezTo>
                <a:cubicBezTo>
                  <a:pt x="40" y="33"/>
                  <a:pt x="39" y="34"/>
                  <a:pt x="38" y="34"/>
                </a:cubicBezTo>
                <a:cubicBezTo>
                  <a:pt x="37" y="34"/>
                  <a:pt x="36" y="33"/>
                  <a:pt x="36" y="32"/>
                </a:cubicBezTo>
                <a:cubicBezTo>
                  <a:pt x="36" y="24"/>
                  <a:pt x="42" y="18"/>
                  <a:pt x="50" y="18"/>
                </a:cubicBezTo>
                <a:cubicBezTo>
                  <a:pt x="58" y="18"/>
                  <a:pt x="64" y="24"/>
                  <a:pt x="64" y="32"/>
                </a:cubicBezTo>
                <a:cubicBezTo>
                  <a:pt x="64" y="39"/>
                  <a:pt x="59" y="45"/>
                  <a:pt x="52" y="45"/>
                </a:cubicBezTo>
                <a:close/>
              </a:path>
            </a:pathLst>
          </a:cu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d-ID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Synergistically utilize technically sound portals with frictionless chains. Dramatically customize…"/>
          <p:cNvSpPr txBox="1"/>
          <p:nvPr/>
        </p:nvSpPr>
        <p:spPr>
          <a:xfrm>
            <a:off x="601163" y="3953949"/>
            <a:ext cx="2163445" cy="9694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 err="1">
                <a:solidFill>
                  <a:schemeClr val="tx1"/>
                </a:solidFill>
                <a:cs typeface="+mn-ea"/>
                <a:sym typeface="+mn-lt"/>
              </a:rPr>
              <a:t>聊天机器人的应用领域逐渐广泛，包含金融、电信、旅游甚至体育、医疗等领域，聊天机器人已开始慢慢渗透到了人们的日常生活中</a:t>
            </a:r>
            <a:endParaRPr lang="zh-CN" sz="1050" kern="0" dirty="0">
              <a:solidFill>
                <a:schemeClr val="tx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1" name="Rectangle: Rounded Corners 10"/>
          <p:cNvSpPr/>
          <p:nvPr/>
        </p:nvSpPr>
        <p:spPr>
          <a:xfrm>
            <a:off x="709426" y="2889319"/>
            <a:ext cx="1826888" cy="510760"/>
          </a:xfrm>
          <a:prstGeom prst="roundRect">
            <a:avLst>
              <a:gd name="adj" fmla="val 50000"/>
            </a:avLst>
          </a:prstGeom>
          <a:solidFill>
            <a:srgbClr val="0E58C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995956" y="3086942"/>
            <a:ext cx="1309528" cy="1517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需求来源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77938" y="429305"/>
            <a:ext cx="2556889" cy="577693"/>
            <a:chOff x="412663" y="406155"/>
            <a:chExt cx="3086420" cy="697333"/>
          </a:xfrm>
        </p:grpSpPr>
        <p:sp>
          <p:nvSpPr>
            <p:cNvPr id="44" name="Google Shape;1092;p45"/>
            <p:cNvSpPr/>
            <p:nvPr/>
          </p:nvSpPr>
          <p:spPr>
            <a:xfrm>
              <a:off x="412663" y="406155"/>
              <a:ext cx="3086420" cy="697333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2E516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Google Shape;1095;p45"/>
            <p:cNvSpPr/>
            <p:nvPr/>
          </p:nvSpPr>
          <p:spPr>
            <a:xfrm>
              <a:off x="544298" y="488441"/>
              <a:ext cx="535035" cy="535035"/>
            </a:xfrm>
            <a:custGeom>
              <a:avLst/>
              <a:gdLst/>
              <a:ahLst/>
              <a:cxnLst/>
              <a:rect l="l" t="t" r="r" b="b"/>
              <a:pathLst>
                <a:path w="17120" h="17120" extrusionOk="0">
                  <a:moveTo>
                    <a:pt x="8560" y="1"/>
                  </a:moveTo>
                  <a:cubicBezTo>
                    <a:pt x="3812" y="1"/>
                    <a:pt x="1" y="3904"/>
                    <a:pt x="1" y="8560"/>
                  </a:cubicBezTo>
                  <a:cubicBezTo>
                    <a:pt x="1" y="13331"/>
                    <a:pt x="3812" y="17120"/>
                    <a:pt x="8560" y="17120"/>
                  </a:cubicBezTo>
                  <a:cubicBezTo>
                    <a:pt x="13330" y="17120"/>
                    <a:pt x="17119" y="13331"/>
                    <a:pt x="17119" y="8560"/>
                  </a:cubicBezTo>
                  <a:cubicBezTo>
                    <a:pt x="17119" y="3904"/>
                    <a:pt x="13330" y="1"/>
                    <a:pt x="8560" y="1"/>
                  </a:cubicBezTo>
                  <a:close/>
                </a:path>
              </a:pathLst>
            </a:custGeom>
            <a:solidFill>
              <a:srgbClr val="0E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-457200" algn="ctr" defTabSz="914400">
                <a:lnSpc>
                  <a:spcPct val="90000"/>
                </a:lnSpc>
                <a:spcBef>
                  <a:spcPts val="1000"/>
                </a:spcBef>
                <a:buSzPct val="100000"/>
              </a:pPr>
              <a:r>
                <a:rPr lang="en-GB" sz="24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79330" y="553469"/>
              <a:ext cx="2154604" cy="44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0E58C4"/>
                  </a:solidFill>
                  <a:cs typeface="+mn-ea"/>
                  <a:sym typeface="+mn-lt"/>
                </a:rPr>
                <a:t>需求来源</a:t>
              </a:r>
            </a:p>
          </p:txBody>
        </p:sp>
      </p:grpSp>
      <p:pic>
        <p:nvPicPr>
          <p:cNvPr id="4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5115" y="1524635"/>
            <a:ext cx="6134735" cy="452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79044" y="957210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 rot="10800000">
            <a:off x="9629454" y="2638064"/>
            <a:ext cx="282641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0" b="1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sz="20000" b="0" i="0" u="none" strike="noStrike" kern="1200" cap="none" spc="6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6633" y="827091"/>
            <a:ext cx="5329624" cy="5203817"/>
            <a:chOff x="-1024350" y="370345"/>
            <a:chExt cx="6644500" cy="6487655"/>
          </a:xfrm>
        </p:grpSpPr>
        <p:sp>
          <p:nvSpPr>
            <p:cNvPr id="4" name="Oval 3"/>
            <p:cNvSpPr/>
            <p:nvPr/>
          </p:nvSpPr>
          <p:spPr>
            <a:xfrm>
              <a:off x="-608980" y="370345"/>
              <a:ext cx="5873432" cy="587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-1024350" y="984568"/>
              <a:ext cx="5873432" cy="5873432"/>
            </a:xfrm>
            <a:prstGeom prst="ellipse">
              <a:avLst/>
            </a:prstGeom>
            <a:noFill/>
            <a:ln>
              <a:solidFill>
                <a:srgbClr val="297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val 5"/>
            <p:cNvSpPr/>
            <p:nvPr/>
          </p:nvSpPr>
          <p:spPr>
            <a:xfrm>
              <a:off x="-253282" y="711399"/>
              <a:ext cx="5162036" cy="5162033"/>
            </a:xfrm>
            <a:prstGeom prst="ellipse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64590" y="3689816"/>
              <a:ext cx="2055560" cy="2055559"/>
            </a:xfrm>
            <a:prstGeom prst="ellipse">
              <a:avLst/>
            </a:prstGeom>
            <a:solidFill>
              <a:schemeClr val="bg2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399170" y="2730691"/>
            <a:ext cx="446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u="sng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Part four</a:t>
            </a:r>
          </a:p>
        </p:txBody>
      </p:sp>
      <p:sp>
        <p:nvSpPr>
          <p:cNvPr id="14" name="ïSḻiḍè"/>
          <p:cNvSpPr/>
          <p:nvPr/>
        </p:nvSpPr>
        <p:spPr>
          <a:xfrm>
            <a:off x="6502046" y="4221714"/>
            <a:ext cx="444222" cy="4442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ïṡ1íḋè"/>
          <p:cNvSpPr/>
          <p:nvPr/>
        </p:nvSpPr>
        <p:spPr bwMode="auto">
          <a:xfrm>
            <a:off x="6621377" y="4366739"/>
            <a:ext cx="205561" cy="154170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gradFill>
                <a:gsLst>
                  <a:gs pos="100000">
                    <a:srgbClr val="B69A73"/>
                  </a:gs>
                  <a:gs pos="0">
                    <a:srgbClr val="92744C"/>
                  </a:gs>
                </a:gsLst>
                <a:lin ang="3000000" scaled="0"/>
              </a:gradFill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/>
          <p:cNvSpPr txBox="1"/>
          <p:nvPr/>
        </p:nvSpPr>
        <p:spPr>
          <a:xfrm>
            <a:off x="7155815" y="4127500"/>
            <a:ext cx="3017520" cy="738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sz="3200" b="1" kern="0" dirty="0">
                <a:solidFill>
                  <a:schemeClr val="tx1"/>
                </a:solidFill>
                <a:cs typeface="+mn-ea"/>
                <a:sym typeface="+mn-lt"/>
              </a:rPr>
              <a:t>国内外技术现状</a:t>
            </a:r>
          </a:p>
        </p:txBody>
      </p:sp>
      <p:sp>
        <p:nvSpPr>
          <p:cNvPr id="18" name="Google Shape;13;p2"/>
          <p:cNvSpPr/>
          <p:nvPr/>
        </p:nvSpPr>
        <p:spPr>
          <a:xfrm rot="12770">
            <a:off x="9761024" y="2043285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19" name="Google Shape;14;p2"/>
          <p:cNvSpPr/>
          <p:nvPr/>
        </p:nvSpPr>
        <p:spPr>
          <a:xfrm rot="12770">
            <a:off x="10183763" y="1724479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0;"/>
</p:tagLst>
</file>

<file path=ppt/theme/theme1.xml><?xml version="1.0" encoding="utf-8"?>
<a:theme xmlns:a="http://schemas.openxmlformats.org/drawingml/2006/main" name="第一PPT，www.1ppt.com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h55iap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446</Words>
  <Application>Microsoft Office PowerPoint</Application>
  <PresentationFormat>宽屏</PresentationFormat>
  <Paragraphs>85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Roboto Bold</vt:lpstr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dc:description>www.1ppt.com</dc:description>
  <cp:lastModifiedBy>WAFF</cp:lastModifiedBy>
  <cp:revision>287</cp:revision>
  <dcterms:created xsi:type="dcterms:W3CDTF">2019-03-29T12:25:00Z</dcterms:created>
  <dcterms:modified xsi:type="dcterms:W3CDTF">2021-03-18T16:17:03Z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