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2"/>
  </p:notesMasterIdLst>
  <p:sldIdLst>
    <p:sldId id="269" r:id="rId4"/>
    <p:sldId id="280" r:id="rId5"/>
    <p:sldId id="260" r:id="rId6"/>
    <p:sldId id="278" r:id="rId7"/>
    <p:sldId id="281" r:id="rId8"/>
    <p:sldId id="265" r:id="rId9"/>
    <p:sldId id="282" r:id="rId10"/>
    <p:sldId id="318" r:id="rId11"/>
    <p:sldId id="319" r:id="rId13"/>
    <p:sldId id="279" r:id="rId14"/>
    <p:sldId id="317" r:id="rId15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8C4"/>
    <a:srgbClr val="213A66"/>
    <a:srgbClr val="297FD5"/>
    <a:srgbClr val="D686A1"/>
    <a:srgbClr val="E6E6E6"/>
    <a:srgbClr val="CDBF97"/>
    <a:srgbClr val="8D7545"/>
    <a:srgbClr val="ECE8E5"/>
    <a:srgbClr val="E4CBCB"/>
    <a:srgbClr val="A88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9" autoAdjust="0"/>
    <p:restoredTop sz="94660"/>
  </p:normalViewPr>
  <p:slideViewPr>
    <p:cSldViewPr snapToGrid="0">
      <p:cViewPr>
        <p:scale>
          <a:sx n="66" d="100"/>
          <a:sy n="66" d="100"/>
        </p:scale>
        <p:origin x="-2064" y="-1146"/>
      </p:cViewPr>
      <p:guideLst>
        <p:guide orient="horz" pos="2173"/>
        <p:guide pos="38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447a3cad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447a3cad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9447a3cad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9447a3cad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593721" y="3690907"/>
            <a:ext cx="3604881" cy="4440403"/>
            <a:chOff x="-593721" y="3690907"/>
            <a:chExt cx="3604881" cy="4440403"/>
          </a:xfrm>
        </p:grpSpPr>
        <p:sp>
          <p:nvSpPr>
            <p:cNvPr id="8" name="Rectangle: Rounded Corners 7"/>
            <p:cNvSpPr/>
            <p:nvPr/>
          </p:nvSpPr>
          <p:spPr>
            <a:xfrm rot="18900000">
              <a:off x="-593721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/>
            <p:cNvSpPr/>
            <p:nvPr/>
          </p:nvSpPr>
          <p:spPr>
            <a:xfrm rot="18900000">
              <a:off x="-593720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 rot="18900000">
              <a:off x="531546" y="3690907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 rot="18900000">
              <a:off x="531547" y="5476576"/>
              <a:ext cx="1354347" cy="1354347"/>
            </a:xfrm>
            <a:prstGeom prst="roundRect">
              <a:avLst/>
            </a:prstGeom>
            <a:noFill/>
            <a:ln>
              <a:solidFill>
                <a:srgbClr val="1AA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 rot="18900000">
              <a:off x="1656812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 rot="18900000">
              <a:off x="1656813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 rot="18900000">
              <a:off x="123991" y="5961858"/>
              <a:ext cx="2169452" cy="21694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0" y="3429000"/>
            <a:ext cx="4432300" cy="3429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10686252" y="6006513"/>
            <a:ext cx="1514475" cy="1514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65125"/>
            <a:ext cx="11186160" cy="7017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1304695"/>
            <a:ext cx="11170920" cy="48722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1807475" y="5768674"/>
            <a:ext cx="318802" cy="3188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1571255" y="5597509"/>
            <a:ext cx="171165" cy="1711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11906755" y="5548866"/>
            <a:ext cx="97285" cy="972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907705" y="688471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365125"/>
            <a:ext cx="11186160" cy="5909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168400"/>
            <a:ext cx="11186160" cy="5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-35806" y="-18694"/>
            <a:ext cx="12227806" cy="6858002"/>
          </a:xfrm>
          <a:prstGeom prst="rect">
            <a:avLst/>
          </a:prstGeom>
          <a:blipFill>
            <a:blip r:embed="rId1" cstate="screen"/>
            <a:stretch>
              <a:fillRect t="-9218" b="-918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Rectangle 48"/>
          <p:cNvSpPr/>
          <p:nvPr/>
        </p:nvSpPr>
        <p:spPr>
          <a:xfrm>
            <a:off x="-35806" y="103861"/>
            <a:ext cx="12227806" cy="6876694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922536" y="3910723"/>
            <a:ext cx="584200" cy="584200"/>
            <a:chOff x="5803900" y="4756150"/>
            <a:chExt cx="584200" cy="584200"/>
          </a:xfrm>
          <a:solidFill>
            <a:schemeClr val="accent3"/>
          </a:solidFill>
        </p:grpSpPr>
        <p:sp>
          <p:nvSpPr>
            <p:cNvPr id="55" name="Oval 54"/>
            <p:cNvSpPr/>
            <p:nvPr/>
          </p:nvSpPr>
          <p:spPr>
            <a:xfrm>
              <a:off x="5803900" y="4756150"/>
              <a:ext cx="584200" cy="584200"/>
            </a:xfrm>
            <a:prstGeom prst="ellipse">
              <a:avLst/>
            </a:prstGeom>
            <a:grpFill/>
            <a:ln>
              <a:noFill/>
            </a:ln>
            <a:effectLst>
              <a:outerShdw blurRad="368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035278" y="4950619"/>
              <a:ext cx="121444" cy="195262"/>
              <a:chOff x="6657975" y="4719638"/>
              <a:chExt cx="121444" cy="195262"/>
            </a:xfrm>
            <a:grpFill/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657975" y="4719638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6657975" y="4817269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文本框 27"/>
          <p:cNvSpPr txBox="1"/>
          <p:nvPr/>
        </p:nvSpPr>
        <p:spPr>
          <a:xfrm>
            <a:off x="2416773" y="1604700"/>
            <a:ext cx="75312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cs typeface="+mn-ea"/>
                <a:sym typeface="+mn-lt"/>
              </a:rPr>
              <a:t>智能聊天机器人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7200" b="1" dirty="0">
                <a:solidFill>
                  <a:schemeClr val="bg1"/>
                </a:solidFill>
                <a:cs typeface="+mn-ea"/>
                <a:sym typeface="+mn-lt"/>
              </a:rPr>
              <a:t>需求分析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Synergistically utilize technically sound portals with frictionless chains. Dramatically customize…"/>
          <p:cNvSpPr txBox="1"/>
          <p:nvPr/>
        </p:nvSpPr>
        <p:spPr>
          <a:xfrm>
            <a:off x="4672749" y="4105140"/>
            <a:ext cx="2810448" cy="46164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sz="1000" kern="0" dirty="0">
                <a:solidFill>
                  <a:schemeClr val="bg1"/>
                </a:solidFill>
                <a:cs typeface="+mn-ea"/>
                <a:sym typeface="+mn-lt"/>
              </a:rPr>
              <a:t>组长</a:t>
            </a:r>
            <a:r>
              <a:rPr lang="zh-CN" altLang="en-US" sz="1000" kern="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：蒋祎</a:t>
            </a:r>
            <a:endParaRPr lang="zh-CN" altLang="en-US" sz="1000" kern="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sz="1000" kern="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组员：张天翊，谭兴成，王世龙，娄泰宇</a:t>
            </a:r>
            <a:endParaRPr lang="zh-CN" altLang="en-US" sz="1000" kern="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9" name="Group 53"/>
          <p:cNvGrpSpPr/>
          <p:nvPr/>
        </p:nvGrpSpPr>
        <p:grpSpPr>
          <a:xfrm rot="10800000">
            <a:off x="3802362" y="3911606"/>
            <a:ext cx="584200" cy="584200"/>
            <a:chOff x="5803900" y="4756150"/>
            <a:chExt cx="584200" cy="584200"/>
          </a:xfrm>
          <a:solidFill>
            <a:schemeClr val="accent3"/>
          </a:solidFill>
        </p:grpSpPr>
        <p:sp>
          <p:nvSpPr>
            <p:cNvPr id="40" name="Oval 54"/>
            <p:cNvSpPr/>
            <p:nvPr/>
          </p:nvSpPr>
          <p:spPr>
            <a:xfrm>
              <a:off x="5803900" y="4756150"/>
              <a:ext cx="584200" cy="584200"/>
            </a:xfrm>
            <a:prstGeom prst="ellipse">
              <a:avLst/>
            </a:prstGeom>
            <a:grpFill/>
            <a:ln>
              <a:noFill/>
            </a:ln>
            <a:effectLst>
              <a:outerShdw blurRad="368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1" name="Group 55"/>
            <p:cNvGrpSpPr/>
            <p:nvPr/>
          </p:nvGrpSpPr>
          <p:grpSpPr>
            <a:xfrm>
              <a:off x="6035278" y="4950619"/>
              <a:ext cx="121444" cy="195262"/>
              <a:chOff x="6657975" y="4719638"/>
              <a:chExt cx="121444" cy="195262"/>
            </a:xfrm>
            <a:grpFill/>
          </p:grpSpPr>
          <p:cxnSp>
            <p:nvCxnSpPr>
              <p:cNvPr id="42" name="Straight Connector 56"/>
              <p:cNvCxnSpPr/>
              <p:nvPr/>
            </p:nvCxnSpPr>
            <p:spPr>
              <a:xfrm>
                <a:off x="6657975" y="4719638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57"/>
              <p:cNvCxnSpPr/>
              <p:nvPr/>
            </p:nvCxnSpPr>
            <p:spPr>
              <a:xfrm flipH="1">
                <a:off x="6657975" y="4817269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组合 69"/>
          <p:cNvGrpSpPr/>
          <p:nvPr/>
        </p:nvGrpSpPr>
        <p:grpSpPr>
          <a:xfrm rot="5400000">
            <a:off x="1181986" y="562567"/>
            <a:ext cx="101370" cy="1330760"/>
            <a:chOff x="508216" y="2820579"/>
            <a:chExt cx="196770" cy="2583143"/>
          </a:xfrm>
          <a:solidFill>
            <a:schemeClr val="bg1"/>
          </a:solidFill>
        </p:grpSpPr>
        <p:sp>
          <p:nvSpPr>
            <p:cNvPr id="71" name="椭圆 70"/>
            <p:cNvSpPr/>
            <p:nvPr/>
          </p:nvSpPr>
          <p:spPr>
            <a:xfrm>
              <a:off x="508217" y="2820579"/>
              <a:ext cx="196769" cy="19676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606601" y="3222594"/>
              <a:ext cx="0" cy="585926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/>
            <p:cNvSpPr/>
            <p:nvPr/>
          </p:nvSpPr>
          <p:spPr>
            <a:xfrm>
              <a:off x="508216" y="4013766"/>
              <a:ext cx="196769" cy="19676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606600" y="4415781"/>
              <a:ext cx="0" cy="585926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/>
            <p:cNvSpPr/>
            <p:nvPr/>
          </p:nvSpPr>
          <p:spPr>
            <a:xfrm>
              <a:off x="508216" y="5206953"/>
              <a:ext cx="196769" cy="19676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6" name="Synergistically utilize technically sound portals with frictionless chains. Dramatically customize…"/>
          <p:cNvSpPr txBox="1"/>
          <p:nvPr/>
        </p:nvSpPr>
        <p:spPr>
          <a:xfrm>
            <a:off x="578700" y="549532"/>
            <a:ext cx="1307939" cy="39914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600" kern="0" dirty="0">
                <a:solidFill>
                  <a:schemeClr val="bg1"/>
                </a:solidFill>
                <a:cs typeface="+mn-ea"/>
                <a:sym typeface="+mn-lt"/>
              </a:rPr>
              <a:t>Synergistically utilize technically sound portals with frictionless </a:t>
            </a:r>
            <a:r>
              <a:rPr sz="600" kern="0" dirty="0" err="1">
                <a:solidFill>
                  <a:schemeClr val="bg1"/>
                </a:solidFill>
                <a:cs typeface="+mn-ea"/>
                <a:sym typeface="+mn-lt"/>
              </a:rPr>
              <a:t>chains</a:t>
            </a:r>
            <a:r>
              <a:rPr lang="en-US" altLang="zh-CN" sz="600" kern="0" dirty="0" err="1">
                <a:solidFill>
                  <a:schemeClr val="bg1"/>
                </a:solidFill>
                <a:cs typeface="+mn-ea"/>
                <a:sym typeface="+mn-lt"/>
              </a:rPr>
              <a:t>Synergistically</a:t>
            </a:r>
            <a:endParaRPr lang="en-US" altLang="zh-CN" sz="6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009878" y="-2195011"/>
            <a:ext cx="4422750" cy="4846881"/>
            <a:chOff x="9303893" y="-1695437"/>
            <a:chExt cx="4422750" cy="4846881"/>
          </a:xfrm>
        </p:grpSpPr>
        <p:sp>
          <p:nvSpPr>
            <p:cNvPr id="3907" name="Oval 3906"/>
            <p:cNvSpPr/>
            <p:nvPr/>
          </p:nvSpPr>
          <p:spPr>
            <a:xfrm>
              <a:off x="9724570" y="-1695437"/>
              <a:ext cx="4002073" cy="400207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08" name="Oval 3907"/>
            <p:cNvSpPr/>
            <p:nvPr/>
          </p:nvSpPr>
          <p:spPr>
            <a:xfrm>
              <a:off x="9441543" y="-1276914"/>
              <a:ext cx="4002073" cy="40020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13" name="Oval 3912"/>
            <p:cNvSpPr/>
            <p:nvPr/>
          </p:nvSpPr>
          <p:spPr>
            <a:xfrm>
              <a:off x="10346871" y="1750815"/>
              <a:ext cx="1400629" cy="1400629"/>
            </a:xfrm>
            <a:prstGeom prst="ellipse">
              <a:avLst/>
            </a:prstGeom>
            <a:solidFill>
              <a:srgbClr val="297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Google Shape;14;p2"/>
            <p:cNvSpPr/>
            <p:nvPr/>
          </p:nvSpPr>
          <p:spPr>
            <a:xfrm rot="12770">
              <a:off x="9303893" y="1178092"/>
              <a:ext cx="447788" cy="433291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 rot="19180897">
            <a:off x="-1746695" y="4457648"/>
            <a:ext cx="4481060" cy="4049251"/>
            <a:chOff x="-1100550" y="3687926"/>
            <a:chExt cx="4892005" cy="4420596"/>
          </a:xfrm>
        </p:grpSpPr>
        <p:sp>
          <p:nvSpPr>
            <p:cNvPr id="3909" name="Oval 3908"/>
            <p:cNvSpPr/>
            <p:nvPr/>
          </p:nvSpPr>
          <p:spPr>
            <a:xfrm>
              <a:off x="-817523" y="3687926"/>
              <a:ext cx="4002073" cy="400207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10" name="Oval 3909"/>
            <p:cNvSpPr/>
            <p:nvPr/>
          </p:nvSpPr>
          <p:spPr>
            <a:xfrm>
              <a:off x="-1100550" y="4106449"/>
              <a:ext cx="4002073" cy="40020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14" name="Oval 3913"/>
            <p:cNvSpPr/>
            <p:nvPr/>
          </p:nvSpPr>
          <p:spPr>
            <a:xfrm>
              <a:off x="2390826" y="5303047"/>
              <a:ext cx="1400629" cy="1400629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Google Shape;14;p2"/>
            <p:cNvSpPr/>
            <p:nvPr/>
          </p:nvSpPr>
          <p:spPr>
            <a:xfrm rot="12770">
              <a:off x="2902326" y="5767132"/>
              <a:ext cx="447788" cy="433291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-35806" y="-18694"/>
            <a:ext cx="12227806" cy="6858002"/>
          </a:xfrm>
          <a:prstGeom prst="rect">
            <a:avLst/>
          </a:prstGeom>
          <a:blipFill>
            <a:blip r:embed="rId1" cstate="screen"/>
            <a:stretch>
              <a:fillRect t="-9218" b="-918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Rectangle 48"/>
          <p:cNvSpPr/>
          <p:nvPr/>
        </p:nvSpPr>
        <p:spPr>
          <a:xfrm>
            <a:off x="-35806" y="-18695"/>
            <a:ext cx="12227806" cy="6936829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829185" y="3999773"/>
            <a:ext cx="584200" cy="584200"/>
            <a:chOff x="5803900" y="4756150"/>
            <a:chExt cx="584200" cy="584200"/>
          </a:xfrm>
          <a:solidFill>
            <a:schemeClr val="accent3"/>
          </a:solidFill>
        </p:grpSpPr>
        <p:sp>
          <p:nvSpPr>
            <p:cNvPr id="55" name="Oval 54"/>
            <p:cNvSpPr/>
            <p:nvPr/>
          </p:nvSpPr>
          <p:spPr>
            <a:xfrm>
              <a:off x="5803900" y="4756150"/>
              <a:ext cx="584200" cy="584200"/>
            </a:xfrm>
            <a:prstGeom prst="ellipse">
              <a:avLst/>
            </a:prstGeom>
            <a:grpFill/>
            <a:ln>
              <a:noFill/>
            </a:ln>
            <a:effectLst>
              <a:outerShdw blurRad="368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035278" y="4950619"/>
              <a:ext cx="121444" cy="195262"/>
              <a:chOff x="6657975" y="4719638"/>
              <a:chExt cx="121444" cy="195262"/>
            </a:xfrm>
            <a:grpFill/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657975" y="4719638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6657975" y="4817269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文本框 27"/>
          <p:cNvSpPr txBox="1"/>
          <p:nvPr/>
        </p:nvSpPr>
        <p:spPr>
          <a:xfrm>
            <a:off x="1630009" y="1907702"/>
            <a:ext cx="8931982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聊天机器人技术涉及人工智能的自然语言理解(NLU)，自然语言生成(NLG)，语音识别(ASR)等。目前，自然语言理解功能包括用户意图识别，用户情感识别，指代消解，省略回复，回复确认及拒识判断等技术。自然语言生成则可以根据对话管理部分产生的非语言信息，自动生成面向用户的自然语言反馈，包括检索式和生成式。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Rectangle: Rounded Corners 10"/>
          <p:cNvSpPr/>
          <p:nvPr/>
        </p:nvSpPr>
        <p:spPr>
          <a:xfrm>
            <a:off x="4893965" y="4553149"/>
            <a:ext cx="2161224" cy="510760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Synergistically utilize technically sound portals with frictionless chains. Dramatically customize…"/>
          <p:cNvSpPr txBox="1"/>
          <p:nvPr/>
        </p:nvSpPr>
        <p:spPr>
          <a:xfrm>
            <a:off x="4647978" y="3684285"/>
            <a:ext cx="2810448" cy="66531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000" kern="0" dirty="0">
                <a:solidFill>
                  <a:schemeClr val="bg1"/>
                </a:solidFill>
                <a:cs typeface="+mn-ea"/>
                <a:sym typeface="+mn-lt"/>
              </a:rPr>
              <a:t>Synergistically utilize technically sound portals with</a:t>
            </a:r>
            <a:r>
              <a:rPr lang="en-US" sz="1000" kern="0" dirty="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en-US" altLang="zh-CN" sz="1000" kern="0" dirty="0">
                <a:solidFill>
                  <a:schemeClr val="bg1"/>
                </a:solidFill>
                <a:cs typeface="+mn-ea"/>
                <a:sym typeface="+mn-lt"/>
              </a:rPr>
              <a:t> Synergistically utilize technically sound, , Synergistically</a:t>
            </a:r>
            <a:endParaRPr lang="en-US" altLang="zh-CN" sz="10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9" name="Group 53"/>
          <p:cNvGrpSpPr/>
          <p:nvPr/>
        </p:nvGrpSpPr>
        <p:grpSpPr>
          <a:xfrm rot="10800000">
            <a:off x="3709011" y="4000656"/>
            <a:ext cx="584200" cy="584200"/>
            <a:chOff x="5803900" y="4756150"/>
            <a:chExt cx="584200" cy="584200"/>
          </a:xfrm>
          <a:solidFill>
            <a:schemeClr val="accent3"/>
          </a:solidFill>
        </p:grpSpPr>
        <p:sp>
          <p:nvSpPr>
            <p:cNvPr id="40" name="Oval 54"/>
            <p:cNvSpPr/>
            <p:nvPr/>
          </p:nvSpPr>
          <p:spPr>
            <a:xfrm>
              <a:off x="5803900" y="4756150"/>
              <a:ext cx="584200" cy="584200"/>
            </a:xfrm>
            <a:prstGeom prst="ellipse">
              <a:avLst/>
            </a:prstGeom>
            <a:grpFill/>
            <a:ln>
              <a:noFill/>
            </a:ln>
            <a:effectLst>
              <a:outerShdw blurRad="368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1" name="Group 55"/>
            <p:cNvGrpSpPr/>
            <p:nvPr/>
          </p:nvGrpSpPr>
          <p:grpSpPr>
            <a:xfrm>
              <a:off x="6035278" y="4950619"/>
              <a:ext cx="121444" cy="195262"/>
              <a:chOff x="6657975" y="4719638"/>
              <a:chExt cx="121444" cy="195262"/>
            </a:xfrm>
            <a:grpFill/>
          </p:grpSpPr>
          <p:cxnSp>
            <p:nvCxnSpPr>
              <p:cNvPr id="42" name="Straight Connector 56"/>
              <p:cNvCxnSpPr/>
              <p:nvPr/>
            </p:nvCxnSpPr>
            <p:spPr>
              <a:xfrm>
                <a:off x="6657975" y="4719638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57"/>
              <p:cNvCxnSpPr/>
              <p:nvPr/>
            </p:nvCxnSpPr>
            <p:spPr>
              <a:xfrm flipH="1">
                <a:off x="6657975" y="4817269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组合 69"/>
          <p:cNvGrpSpPr/>
          <p:nvPr/>
        </p:nvGrpSpPr>
        <p:grpSpPr>
          <a:xfrm rot="5400000">
            <a:off x="1181986" y="562567"/>
            <a:ext cx="101370" cy="1330760"/>
            <a:chOff x="508216" y="2820579"/>
            <a:chExt cx="196770" cy="2583143"/>
          </a:xfrm>
          <a:solidFill>
            <a:schemeClr val="bg1"/>
          </a:solidFill>
        </p:grpSpPr>
        <p:sp>
          <p:nvSpPr>
            <p:cNvPr id="71" name="椭圆 70"/>
            <p:cNvSpPr/>
            <p:nvPr/>
          </p:nvSpPr>
          <p:spPr>
            <a:xfrm>
              <a:off x="508217" y="2820579"/>
              <a:ext cx="196769" cy="19676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606601" y="3222594"/>
              <a:ext cx="0" cy="585926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/>
            <p:cNvSpPr/>
            <p:nvPr/>
          </p:nvSpPr>
          <p:spPr>
            <a:xfrm>
              <a:off x="508216" y="4013766"/>
              <a:ext cx="196769" cy="19676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606600" y="4415781"/>
              <a:ext cx="0" cy="585926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/>
            <p:cNvSpPr/>
            <p:nvPr/>
          </p:nvSpPr>
          <p:spPr>
            <a:xfrm>
              <a:off x="508216" y="5206953"/>
              <a:ext cx="196769" cy="19676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6" name="Synergistically utilize technically sound portals with frictionless chains. Dramatically customize…"/>
          <p:cNvSpPr txBox="1"/>
          <p:nvPr/>
        </p:nvSpPr>
        <p:spPr>
          <a:xfrm>
            <a:off x="528955" y="531495"/>
            <a:ext cx="2311400" cy="64579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sz="2800" b="1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关于我们</a:t>
            </a:r>
            <a:endParaRPr lang="zh-CN" sz="2800" b="1" kern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009878" y="-2195011"/>
            <a:ext cx="4422750" cy="4846881"/>
            <a:chOff x="9303893" y="-1695437"/>
            <a:chExt cx="4422750" cy="4846881"/>
          </a:xfrm>
        </p:grpSpPr>
        <p:sp>
          <p:nvSpPr>
            <p:cNvPr id="3907" name="Oval 3906"/>
            <p:cNvSpPr/>
            <p:nvPr/>
          </p:nvSpPr>
          <p:spPr>
            <a:xfrm>
              <a:off x="9724570" y="-1695437"/>
              <a:ext cx="4002073" cy="400207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08" name="Oval 3907"/>
            <p:cNvSpPr/>
            <p:nvPr/>
          </p:nvSpPr>
          <p:spPr>
            <a:xfrm>
              <a:off x="9441543" y="-1276914"/>
              <a:ext cx="4002073" cy="40020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13" name="Oval 3912"/>
            <p:cNvSpPr/>
            <p:nvPr/>
          </p:nvSpPr>
          <p:spPr>
            <a:xfrm>
              <a:off x="10346871" y="1750815"/>
              <a:ext cx="1400629" cy="1400629"/>
            </a:xfrm>
            <a:prstGeom prst="ellipse">
              <a:avLst/>
            </a:prstGeom>
            <a:solidFill>
              <a:srgbClr val="297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Google Shape;14;p2"/>
            <p:cNvSpPr/>
            <p:nvPr/>
          </p:nvSpPr>
          <p:spPr>
            <a:xfrm rot="12770">
              <a:off x="9303893" y="1178092"/>
              <a:ext cx="447788" cy="433291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 rot="19180897">
            <a:off x="-1746695" y="4457648"/>
            <a:ext cx="4481060" cy="4049251"/>
            <a:chOff x="-1100550" y="3687926"/>
            <a:chExt cx="4892005" cy="4420596"/>
          </a:xfrm>
        </p:grpSpPr>
        <p:sp>
          <p:nvSpPr>
            <p:cNvPr id="3909" name="Oval 3908"/>
            <p:cNvSpPr/>
            <p:nvPr/>
          </p:nvSpPr>
          <p:spPr>
            <a:xfrm>
              <a:off x="-817523" y="3687926"/>
              <a:ext cx="4002073" cy="400207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10" name="Oval 3909"/>
            <p:cNvSpPr/>
            <p:nvPr/>
          </p:nvSpPr>
          <p:spPr>
            <a:xfrm>
              <a:off x="-1100550" y="4106449"/>
              <a:ext cx="4002073" cy="40020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14" name="Oval 3913"/>
            <p:cNvSpPr/>
            <p:nvPr/>
          </p:nvSpPr>
          <p:spPr>
            <a:xfrm>
              <a:off x="2390826" y="5303047"/>
              <a:ext cx="1400629" cy="1400629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Google Shape;14;p2"/>
            <p:cNvSpPr/>
            <p:nvPr/>
          </p:nvSpPr>
          <p:spPr>
            <a:xfrm rot="12770">
              <a:off x="2902326" y="5767132"/>
              <a:ext cx="447788" cy="433291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-35806" y="-18694"/>
            <a:ext cx="12227806" cy="6858002"/>
          </a:xfrm>
          <a:prstGeom prst="rect">
            <a:avLst/>
          </a:prstGeom>
          <a:blipFill>
            <a:blip r:embed="rId1" cstate="screen"/>
            <a:stretch>
              <a:fillRect t="-9218" b="-918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Rectangle 48"/>
          <p:cNvSpPr/>
          <p:nvPr/>
        </p:nvSpPr>
        <p:spPr>
          <a:xfrm>
            <a:off x="-35806" y="-18695"/>
            <a:ext cx="12227806" cy="6936829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829185" y="3999773"/>
            <a:ext cx="584200" cy="584200"/>
            <a:chOff x="5803900" y="4756150"/>
            <a:chExt cx="584200" cy="584200"/>
          </a:xfrm>
          <a:solidFill>
            <a:schemeClr val="accent3"/>
          </a:solidFill>
        </p:grpSpPr>
        <p:sp>
          <p:nvSpPr>
            <p:cNvPr id="55" name="Oval 54"/>
            <p:cNvSpPr/>
            <p:nvPr/>
          </p:nvSpPr>
          <p:spPr>
            <a:xfrm>
              <a:off x="5803900" y="4756150"/>
              <a:ext cx="584200" cy="584200"/>
            </a:xfrm>
            <a:prstGeom prst="ellipse">
              <a:avLst/>
            </a:prstGeom>
            <a:grpFill/>
            <a:ln>
              <a:noFill/>
            </a:ln>
            <a:effectLst>
              <a:outerShdw blurRad="368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035278" y="4950619"/>
              <a:ext cx="121444" cy="195262"/>
              <a:chOff x="6657975" y="4719638"/>
              <a:chExt cx="121444" cy="195262"/>
            </a:xfrm>
            <a:grpFill/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657975" y="4719638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6657975" y="4817269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文本框 27"/>
          <p:cNvSpPr txBox="1"/>
          <p:nvPr/>
        </p:nvSpPr>
        <p:spPr>
          <a:xfrm>
            <a:off x="1630009" y="1823247"/>
            <a:ext cx="8931982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1500" kern="0" dirty="0">
                <a:solidFill>
                  <a:schemeClr val="bg1"/>
                </a:solidFill>
                <a:latin typeface="Roboto Bold"/>
                <a:ea typeface="Roboto Bold"/>
                <a:cs typeface="+mn-ea"/>
                <a:sym typeface="+mn-lt"/>
              </a:rPr>
              <a:t>Thank You！</a:t>
            </a:r>
            <a:endParaRPr sz="11500" kern="0" dirty="0">
              <a:solidFill>
                <a:schemeClr val="bg1"/>
              </a:solidFill>
              <a:latin typeface="Roboto Bold"/>
              <a:ea typeface="Roboto Bold"/>
              <a:cs typeface="+mn-ea"/>
              <a:sym typeface="+mn-lt"/>
            </a:endParaRPr>
          </a:p>
        </p:txBody>
      </p:sp>
      <p:sp>
        <p:nvSpPr>
          <p:cNvPr id="30" name="Rectangle: Rounded Corners 10"/>
          <p:cNvSpPr/>
          <p:nvPr/>
        </p:nvSpPr>
        <p:spPr>
          <a:xfrm>
            <a:off x="4893965" y="4553149"/>
            <a:ext cx="2161224" cy="510760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Synergistically utilize technically sound portals with frictionless chains. Dramatically customize…"/>
          <p:cNvSpPr txBox="1"/>
          <p:nvPr/>
        </p:nvSpPr>
        <p:spPr>
          <a:xfrm>
            <a:off x="4647978" y="3684285"/>
            <a:ext cx="2810448" cy="66531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000" kern="0" dirty="0">
                <a:solidFill>
                  <a:schemeClr val="bg1"/>
                </a:solidFill>
                <a:cs typeface="+mn-ea"/>
                <a:sym typeface="+mn-lt"/>
              </a:rPr>
              <a:t>Synergistically utilize technically sound portals with</a:t>
            </a:r>
            <a:r>
              <a:rPr lang="en-US" sz="1000" kern="0" dirty="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en-US" altLang="zh-CN" sz="1000" kern="0" dirty="0">
                <a:solidFill>
                  <a:schemeClr val="bg1"/>
                </a:solidFill>
                <a:cs typeface="+mn-ea"/>
                <a:sym typeface="+mn-lt"/>
              </a:rPr>
              <a:t> Synergistically utilize technically sound, , Synergistically</a:t>
            </a:r>
            <a:endParaRPr lang="en-US" altLang="zh-CN" sz="10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9" name="Group 53"/>
          <p:cNvGrpSpPr/>
          <p:nvPr/>
        </p:nvGrpSpPr>
        <p:grpSpPr>
          <a:xfrm rot="10800000">
            <a:off x="3709011" y="4000656"/>
            <a:ext cx="584200" cy="584200"/>
            <a:chOff x="5803900" y="4756150"/>
            <a:chExt cx="584200" cy="584200"/>
          </a:xfrm>
          <a:solidFill>
            <a:schemeClr val="accent3"/>
          </a:solidFill>
        </p:grpSpPr>
        <p:sp>
          <p:nvSpPr>
            <p:cNvPr id="40" name="Oval 54"/>
            <p:cNvSpPr/>
            <p:nvPr/>
          </p:nvSpPr>
          <p:spPr>
            <a:xfrm>
              <a:off x="5803900" y="4756150"/>
              <a:ext cx="584200" cy="584200"/>
            </a:xfrm>
            <a:prstGeom prst="ellipse">
              <a:avLst/>
            </a:prstGeom>
            <a:grpFill/>
            <a:ln>
              <a:noFill/>
            </a:ln>
            <a:effectLst>
              <a:outerShdw blurRad="368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1" name="Group 55"/>
            <p:cNvGrpSpPr/>
            <p:nvPr/>
          </p:nvGrpSpPr>
          <p:grpSpPr>
            <a:xfrm>
              <a:off x="6035278" y="4950619"/>
              <a:ext cx="121444" cy="195262"/>
              <a:chOff x="6657975" y="4719638"/>
              <a:chExt cx="121444" cy="195262"/>
            </a:xfrm>
            <a:grpFill/>
          </p:grpSpPr>
          <p:cxnSp>
            <p:nvCxnSpPr>
              <p:cNvPr id="42" name="Straight Connector 56"/>
              <p:cNvCxnSpPr/>
              <p:nvPr/>
            </p:nvCxnSpPr>
            <p:spPr>
              <a:xfrm>
                <a:off x="6657975" y="4719638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57"/>
              <p:cNvCxnSpPr/>
              <p:nvPr/>
            </p:nvCxnSpPr>
            <p:spPr>
              <a:xfrm flipH="1">
                <a:off x="6657975" y="4817269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组合 69"/>
          <p:cNvGrpSpPr/>
          <p:nvPr/>
        </p:nvGrpSpPr>
        <p:grpSpPr>
          <a:xfrm rot="5400000">
            <a:off x="1181986" y="562567"/>
            <a:ext cx="101370" cy="1330760"/>
            <a:chOff x="508216" y="2820579"/>
            <a:chExt cx="196770" cy="2583143"/>
          </a:xfrm>
          <a:solidFill>
            <a:schemeClr val="bg1"/>
          </a:solidFill>
        </p:grpSpPr>
        <p:sp>
          <p:nvSpPr>
            <p:cNvPr id="71" name="椭圆 70"/>
            <p:cNvSpPr/>
            <p:nvPr/>
          </p:nvSpPr>
          <p:spPr>
            <a:xfrm>
              <a:off x="508217" y="2820579"/>
              <a:ext cx="196769" cy="19676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606601" y="3222594"/>
              <a:ext cx="0" cy="585926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/>
            <p:cNvSpPr/>
            <p:nvPr/>
          </p:nvSpPr>
          <p:spPr>
            <a:xfrm>
              <a:off x="508216" y="4013766"/>
              <a:ext cx="196769" cy="19676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606600" y="4415781"/>
              <a:ext cx="0" cy="585926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/>
            <p:cNvSpPr/>
            <p:nvPr/>
          </p:nvSpPr>
          <p:spPr>
            <a:xfrm>
              <a:off x="508216" y="5206953"/>
              <a:ext cx="196769" cy="19676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6" name="Synergistically utilize technically sound portals with frictionless chains. Dramatically customize…"/>
          <p:cNvSpPr txBox="1"/>
          <p:nvPr/>
        </p:nvSpPr>
        <p:spPr>
          <a:xfrm>
            <a:off x="76835" y="485140"/>
            <a:ext cx="2311400" cy="69215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000" kern="0" dirty="0">
                <a:solidFill>
                  <a:schemeClr val="bg1"/>
                </a:solidFill>
                <a:cs typeface="+mn-ea"/>
                <a:sym typeface="+mn-lt"/>
              </a:rPr>
              <a:t>Synergistically utilize technically sound portals with</a:t>
            </a:r>
            <a:r>
              <a:rPr lang="en-US" sz="1000" kern="0" dirty="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en-US" altLang="zh-CN" sz="1000" kern="0" dirty="0">
                <a:solidFill>
                  <a:schemeClr val="bg1"/>
                </a:solidFill>
                <a:cs typeface="+mn-ea"/>
                <a:sym typeface="+mn-lt"/>
              </a:rPr>
              <a:t> Synergistically utilize technically sound, , Synergistically</a:t>
            </a:r>
            <a:endParaRPr lang="en-US" altLang="zh-CN" sz="1000" b="1" kern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009878" y="-2195011"/>
            <a:ext cx="4422750" cy="4846881"/>
            <a:chOff x="9303893" y="-1695437"/>
            <a:chExt cx="4422750" cy="4846881"/>
          </a:xfrm>
        </p:grpSpPr>
        <p:sp>
          <p:nvSpPr>
            <p:cNvPr id="3907" name="Oval 3906"/>
            <p:cNvSpPr/>
            <p:nvPr/>
          </p:nvSpPr>
          <p:spPr>
            <a:xfrm>
              <a:off x="9724570" y="-1695437"/>
              <a:ext cx="4002073" cy="400207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08" name="Oval 3907"/>
            <p:cNvSpPr/>
            <p:nvPr/>
          </p:nvSpPr>
          <p:spPr>
            <a:xfrm>
              <a:off x="9441543" y="-1276914"/>
              <a:ext cx="4002073" cy="40020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13" name="Oval 3912"/>
            <p:cNvSpPr/>
            <p:nvPr/>
          </p:nvSpPr>
          <p:spPr>
            <a:xfrm>
              <a:off x="10346871" y="1750815"/>
              <a:ext cx="1400629" cy="1400629"/>
            </a:xfrm>
            <a:prstGeom prst="ellipse">
              <a:avLst/>
            </a:prstGeom>
            <a:solidFill>
              <a:srgbClr val="297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Google Shape;14;p2"/>
            <p:cNvSpPr/>
            <p:nvPr/>
          </p:nvSpPr>
          <p:spPr>
            <a:xfrm rot="12770">
              <a:off x="9303893" y="1178092"/>
              <a:ext cx="447788" cy="433291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 rot="19180897">
            <a:off x="-1746695" y="4457648"/>
            <a:ext cx="4481060" cy="4049251"/>
            <a:chOff x="-1100550" y="3687926"/>
            <a:chExt cx="4892005" cy="4420596"/>
          </a:xfrm>
        </p:grpSpPr>
        <p:sp>
          <p:nvSpPr>
            <p:cNvPr id="3909" name="Oval 3908"/>
            <p:cNvSpPr/>
            <p:nvPr/>
          </p:nvSpPr>
          <p:spPr>
            <a:xfrm>
              <a:off x="-817523" y="3687926"/>
              <a:ext cx="4002073" cy="400207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10" name="Oval 3909"/>
            <p:cNvSpPr/>
            <p:nvPr/>
          </p:nvSpPr>
          <p:spPr>
            <a:xfrm>
              <a:off x="-1100550" y="4106449"/>
              <a:ext cx="4002073" cy="40020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14" name="Oval 3913"/>
            <p:cNvSpPr/>
            <p:nvPr/>
          </p:nvSpPr>
          <p:spPr>
            <a:xfrm>
              <a:off x="2390826" y="5303047"/>
              <a:ext cx="1400629" cy="1400629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Google Shape;14;p2"/>
            <p:cNvSpPr/>
            <p:nvPr/>
          </p:nvSpPr>
          <p:spPr>
            <a:xfrm rot="12770">
              <a:off x="2902326" y="5767132"/>
              <a:ext cx="447788" cy="433291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bldLvl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-35806" y="-18694"/>
            <a:ext cx="12227806" cy="6858002"/>
          </a:xfrm>
          <a:prstGeom prst="rect">
            <a:avLst/>
          </a:prstGeom>
          <a:blipFill>
            <a:blip r:embed="rId1" cstate="screen"/>
            <a:stretch>
              <a:fillRect t="-9218" b="-918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Rectangle 48"/>
          <p:cNvSpPr/>
          <p:nvPr/>
        </p:nvSpPr>
        <p:spPr>
          <a:xfrm>
            <a:off x="-35806" y="-37109"/>
            <a:ext cx="12227806" cy="6876694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7" name="Group 46"/>
          <p:cNvGrpSpPr/>
          <p:nvPr/>
        </p:nvGrpSpPr>
        <p:grpSpPr>
          <a:xfrm>
            <a:off x="960995" y="1079054"/>
            <a:ext cx="5435040" cy="4911302"/>
            <a:chOff x="-1755175" y="1059251"/>
            <a:chExt cx="8722031" cy="7881549"/>
          </a:xfrm>
        </p:grpSpPr>
        <p:sp>
          <p:nvSpPr>
            <p:cNvPr id="38" name="Oval 36"/>
            <p:cNvSpPr/>
            <p:nvPr/>
          </p:nvSpPr>
          <p:spPr>
            <a:xfrm>
              <a:off x="-1250561" y="1059251"/>
              <a:ext cx="7135358" cy="713535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4" name="Group 45"/>
            <p:cNvGrpSpPr/>
            <p:nvPr/>
          </p:nvGrpSpPr>
          <p:grpSpPr>
            <a:xfrm>
              <a:off x="-1755175" y="1805442"/>
              <a:ext cx="8722031" cy="7135358"/>
              <a:chOff x="-1755175" y="1805442"/>
              <a:chExt cx="8722031" cy="7135358"/>
            </a:xfrm>
          </p:grpSpPr>
          <p:sp>
            <p:nvSpPr>
              <p:cNvPr id="45" name="Oval 38"/>
              <p:cNvSpPr/>
              <p:nvPr/>
            </p:nvSpPr>
            <p:spPr>
              <a:xfrm>
                <a:off x="-1755175" y="1805442"/>
                <a:ext cx="7135358" cy="713535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46" name="Group 4"/>
              <p:cNvGrpSpPr>
                <a:grpSpLocks noChangeAspect="1"/>
              </p:cNvGrpSpPr>
              <p:nvPr/>
            </p:nvGrpSpPr>
            <p:grpSpPr bwMode="auto">
              <a:xfrm>
                <a:off x="859627" y="3818968"/>
                <a:ext cx="2914983" cy="2362116"/>
                <a:chOff x="582" y="2026"/>
                <a:chExt cx="2051" cy="1662"/>
              </a:xfrm>
              <a:solidFill>
                <a:schemeClr val="bg1"/>
              </a:solidFill>
            </p:grpSpPr>
            <p:sp>
              <p:nvSpPr>
                <p:cNvPr id="48" name="Freeform 5"/>
                <p:cNvSpPr/>
                <p:nvPr/>
              </p:nvSpPr>
              <p:spPr bwMode="auto">
                <a:xfrm>
                  <a:off x="865" y="2026"/>
                  <a:ext cx="369" cy="728"/>
                </a:xfrm>
                <a:custGeom>
                  <a:avLst/>
                  <a:gdLst>
                    <a:gd name="T0" fmla="*/ 80 w 334"/>
                    <a:gd name="T1" fmla="*/ 364 h 660"/>
                    <a:gd name="T2" fmla="*/ 96 w 334"/>
                    <a:gd name="T3" fmla="*/ 374 h 660"/>
                    <a:gd name="T4" fmla="*/ 96 w 334"/>
                    <a:gd name="T5" fmla="*/ 475 h 660"/>
                    <a:gd name="T6" fmla="*/ 23 w 334"/>
                    <a:gd name="T7" fmla="*/ 493 h 660"/>
                    <a:gd name="T8" fmla="*/ 192 w 334"/>
                    <a:gd name="T9" fmla="*/ 592 h 660"/>
                    <a:gd name="T10" fmla="*/ 191 w 334"/>
                    <a:gd name="T11" fmla="*/ 651 h 660"/>
                    <a:gd name="T12" fmla="*/ 188 w 334"/>
                    <a:gd name="T13" fmla="*/ 660 h 660"/>
                    <a:gd name="T14" fmla="*/ 288 w 334"/>
                    <a:gd name="T15" fmla="*/ 638 h 660"/>
                    <a:gd name="T16" fmla="*/ 288 w 334"/>
                    <a:gd name="T17" fmla="*/ 614 h 660"/>
                    <a:gd name="T18" fmla="*/ 334 w 334"/>
                    <a:gd name="T19" fmla="*/ 502 h 660"/>
                    <a:gd name="T20" fmla="*/ 224 w 334"/>
                    <a:gd name="T21" fmla="*/ 475 h 660"/>
                    <a:gd name="T22" fmla="*/ 224 w 334"/>
                    <a:gd name="T23" fmla="*/ 374 h 660"/>
                    <a:gd name="T24" fmla="*/ 240 w 334"/>
                    <a:gd name="T25" fmla="*/ 364 h 660"/>
                    <a:gd name="T26" fmla="*/ 320 w 334"/>
                    <a:gd name="T27" fmla="*/ 226 h 660"/>
                    <a:gd name="T28" fmla="*/ 320 w 334"/>
                    <a:gd name="T29" fmla="*/ 170 h 660"/>
                    <a:gd name="T30" fmla="*/ 165 w 334"/>
                    <a:gd name="T31" fmla="*/ 2 h 660"/>
                    <a:gd name="T32" fmla="*/ 49 w 334"/>
                    <a:gd name="T33" fmla="*/ 47 h 660"/>
                    <a:gd name="T34" fmla="*/ 0 w 334"/>
                    <a:gd name="T35" fmla="*/ 162 h 660"/>
                    <a:gd name="T36" fmla="*/ 0 w 334"/>
                    <a:gd name="T37" fmla="*/ 226 h 660"/>
                    <a:gd name="T38" fmla="*/ 80 w 334"/>
                    <a:gd name="T39" fmla="*/ 364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34" h="660">
                      <a:moveTo>
                        <a:pt x="80" y="364"/>
                      </a:moveTo>
                      <a:cubicBezTo>
                        <a:pt x="96" y="374"/>
                        <a:pt x="96" y="374"/>
                        <a:pt x="96" y="374"/>
                      </a:cubicBezTo>
                      <a:cubicBezTo>
                        <a:pt x="96" y="475"/>
                        <a:pt x="96" y="475"/>
                        <a:pt x="96" y="475"/>
                      </a:cubicBezTo>
                      <a:cubicBezTo>
                        <a:pt x="23" y="493"/>
                        <a:pt x="23" y="493"/>
                        <a:pt x="23" y="493"/>
                      </a:cubicBezTo>
                      <a:cubicBezTo>
                        <a:pt x="192" y="592"/>
                        <a:pt x="192" y="592"/>
                        <a:pt x="192" y="592"/>
                      </a:cubicBezTo>
                      <a:cubicBezTo>
                        <a:pt x="191" y="651"/>
                        <a:pt x="191" y="651"/>
                        <a:pt x="191" y="651"/>
                      </a:cubicBezTo>
                      <a:cubicBezTo>
                        <a:pt x="188" y="660"/>
                        <a:pt x="188" y="660"/>
                        <a:pt x="188" y="660"/>
                      </a:cubicBezTo>
                      <a:cubicBezTo>
                        <a:pt x="288" y="638"/>
                        <a:pt x="288" y="638"/>
                        <a:pt x="288" y="638"/>
                      </a:cubicBezTo>
                      <a:cubicBezTo>
                        <a:pt x="288" y="614"/>
                        <a:pt x="288" y="614"/>
                        <a:pt x="288" y="614"/>
                      </a:cubicBezTo>
                      <a:cubicBezTo>
                        <a:pt x="288" y="571"/>
                        <a:pt x="305" y="532"/>
                        <a:pt x="334" y="502"/>
                      </a:cubicBezTo>
                      <a:cubicBezTo>
                        <a:pt x="224" y="475"/>
                        <a:pt x="224" y="475"/>
                        <a:pt x="224" y="475"/>
                      </a:cubicBezTo>
                      <a:cubicBezTo>
                        <a:pt x="224" y="374"/>
                        <a:pt x="224" y="374"/>
                        <a:pt x="224" y="374"/>
                      </a:cubicBezTo>
                      <a:cubicBezTo>
                        <a:pt x="240" y="364"/>
                        <a:pt x="240" y="364"/>
                        <a:pt x="240" y="364"/>
                      </a:cubicBezTo>
                      <a:cubicBezTo>
                        <a:pt x="289" y="336"/>
                        <a:pt x="320" y="283"/>
                        <a:pt x="320" y="226"/>
                      </a:cubicBezTo>
                      <a:cubicBezTo>
                        <a:pt x="320" y="170"/>
                        <a:pt x="320" y="170"/>
                        <a:pt x="320" y="170"/>
                      </a:cubicBezTo>
                      <a:cubicBezTo>
                        <a:pt x="320" y="80"/>
                        <a:pt x="250" y="5"/>
                        <a:pt x="165" y="2"/>
                      </a:cubicBezTo>
                      <a:cubicBezTo>
                        <a:pt x="122" y="0"/>
                        <a:pt x="80" y="17"/>
                        <a:pt x="49" y="47"/>
                      </a:cubicBezTo>
                      <a:cubicBezTo>
                        <a:pt x="17" y="78"/>
                        <a:pt x="0" y="118"/>
                        <a:pt x="0" y="162"/>
                      </a:cubicBezTo>
                      <a:cubicBezTo>
                        <a:pt x="0" y="226"/>
                        <a:pt x="0" y="226"/>
                        <a:pt x="0" y="226"/>
                      </a:cubicBezTo>
                      <a:cubicBezTo>
                        <a:pt x="0" y="283"/>
                        <a:pt x="31" y="336"/>
                        <a:pt x="80" y="3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 6"/>
                <p:cNvSpPr/>
                <p:nvPr/>
              </p:nvSpPr>
              <p:spPr bwMode="auto">
                <a:xfrm>
                  <a:off x="582" y="2452"/>
                  <a:ext cx="280" cy="696"/>
                </a:xfrm>
                <a:custGeom>
                  <a:avLst/>
                  <a:gdLst>
                    <a:gd name="T0" fmla="*/ 0 w 280"/>
                    <a:gd name="T1" fmla="*/ 0 h 696"/>
                    <a:gd name="T2" fmla="*/ 0 w 280"/>
                    <a:gd name="T3" fmla="*/ 645 h 696"/>
                    <a:gd name="T4" fmla="*/ 151 w 280"/>
                    <a:gd name="T5" fmla="*/ 696 h 696"/>
                    <a:gd name="T6" fmla="*/ 280 w 280"/>
                    <a:gd name="T7" fmla="*/ 183 h 696"/>
                    <a:gd name="T8" fmla="*/ 0 w 280"/>
                    <a:gd name="T9" fmla="*/ 0 h 6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0" h="696">
                      <a:moveTo>
                        <a:pt x="0" y="0"/>
                      </a:moveTo>
                      <a:lnTo>
                        <a:pt x="0" y="645"/>
                      </a:lnTo>
                      <a:lnTo>
                        <a:pt x="151" y="696"/>
                      </a:lnTo>
                      <a:lnTo>
                        <a:pt x="280" y="1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 7"/>
                <p:cNvSpPr/>
                <p:nvPr/>
              </p:nvSpPr>
              <p:spPr bwMode="auto">
                <a:xfrm>
                  <a:off x="801" y="2673"/>
                  <a:ext cx="205" cy="521"/>
                </a:xfrm>
                <a:custGeom>
                  <a:avLst/>
                  <a:gdLst>
                    <a:gd name="T0" fmla="*/ 205 w 205"/>
                    <a:gd name="T1" fmla="*/ 46 h 521"/>
                    <a:gd name="T2" fmla="*/ 125 w 205"/>
                    <a:gd name="T3" fmla="*/ 0 h 521"/>
                    <a:gd name="T4" fmla="*/ 0 w 205"/>
                    <a:gd name="T5" fmla="*/ 497 h 521"/>
                    <a:gd name="T6" fmla="*/ 69 w 205"/>
                    <a:gd name="T7" fmla="*/ 521 h 521"/>
                    <a:gd name="T8" fmla="*/ 73 w 205"/>
                    <a:gd name="T9" fmla="*/ 521 h 521"/>
                    <a:gd name="T10" fmla="*/ 205 w 205"/>
                    <a:gd name="T11" fmla="*/ 57 h 521"/>
                    <a:gd name="T12" fmla="*/ 205 w 205"/>
                    <a:gd name="T13" fmla="*/ 46 h 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5" h="521">
                      <a:moveTo>
                        <a:pt x="205" y="46"/>
                      </a:moveTo>
                      <a:lnTo>
                        <a:pt x="125" y="0"/>
                      </a:lnTo>
                      <a:lnTo>
                        <a:pt x="0" y="497"/>
                      </a:lnTo>
                      <a:lnTo>
                        <a:pt x="69" y="521"/>
                      </a:lnTo>
                      <a:lnTo>
                        <a:pt x="73" y="521"/>
                      </a:lnTo>
                      <a:lnTo>
                        <a:pt x="205" y="57"/>
                      </a:lnTo>
                      <a:lnTo>
                        <a:pt x="205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 8"/>
                <p:cNvSpPr/>
                <p:nvPr/>
              </p:nvSpPr>
              <p:spPr bwMode="auto">
                <a:xfrm>
                  <a:off x="1254" y="2026"/>
                  <a:ext cx="707" cy="814"/>
                </a:xfrm>
                <a:custGeom>
                  <a:avLst/>
                  <a:gdLst>
                    <a:gd name="T0" fmla="*/ 73 w 640"/>
                    <a:gd name="T1" fmla="*/ 521 h 738"/>
                    <a:gd name="T2" fmla="*/ 0 w 640"/>
                    <a:gd name="T3" fmla="*/ 614 h 738"/>
                    <a:gd name="T4" fmla="*/ 0 w 640"/>
                    <a:gd name="T5" fmla="*/ 623 h 738"/>
                    <a:gd name="T6" fmla="*/ 18 w 640"/>
                    <a:gd name="T7" fmla="*/ 619 h 738"/>
                    <a:gd name="T8" fmla="*/ 223 w 640"/>
                    <a:gd name="T9" fmla="*/ 629 h 738"/>
                    <a:gd name="T10" fmla="*/ 368 w 640"/>
                    <a:gd name="T11" fmla="*/ 675 h 738"/>
                    <a:gd name="T12" fmla="*/ 416 w 640"/>
                    <a:gd name="T13" fmla="*/ 682 h 738"/>
                    <a:gd name="T14" fmla="*/ 612 w 640"/>
                    <a:gd name="T15" fmla="*/ 738 h 738"/>
                    <a:gd name="T16" fmla="*/ 632 w 640"/>
                    <a:gd name="T17" fmla="*/ 738 h 738"/>
                    <a:gd name="T18" fmla="*/ 640 w 640"/>
                    <a:gd name="T19" fmla="*/ 734 h 738"/>
                    <a:gd name="T20" fmla="*/ 640 w 640"/>
                    <a:gd name="T21" fmla="*/ 614 h 738"/>
                    <a:gd name="T22" fmla="*/ 567 w 640"/>
                    <a:gd name="T23" fmla="*/ 521 h 738"/>
                    <a:gd name="T24" fmla="*/ 384 w 640"/>
                    <a:gd name="T25" fmla="*/ 475 h 738"/>
                    <a:gd name="T26" fmla="*/ 384 w 640"/>
                    <a:gd name="T27" fmla="*/ 374 h 738"/>
                    <a:gd name="T28" fmla="*/ 400 w 640"/>
                    <a:gd name="T29" fmla="*/ 364 h 738"/>
                    <a:gd name="T30" fmla="*/ 480 w 640"/>
                    <a:gd name="T31" fmla="*/ 226 h 738"/>
                    <a:gd name="T32" fmla="*/ 480 w 640"/>
                    <a:gd name="T33" fmla="*/ 170 h 738"/>
                    <a:gd name="T34" fmla="*/ 325 w 640"/>
                    <a:gd name="T35" fmla="*/ 2 h 738"/>
                    <a:gd name="T36" fmla="*/ 209 w 640"/>
                    <a:gd name="T37" fmla="*/ 47 h 738"/>
                    <a:gd name="T38" fmla="*/ 160 w 640"/>
                    <a:gd name="T39" fmla="*/ 162 h 738"/>
                    <a:gd name="T40" fmla="*/ 160 w 640"/>
                    <a:gd name="T41" fmla="*/ 226 h 738"/>
                    <a:gd name="T42" fmla="*/ 240 w 640"/>
                    <a:gd name="T43" fmla="*/ 364 h 738"/>
                    <a:gd name="T44" fmla="*/ 256 w 640"/>
                    <a:gd name="T45" fmla="*/ 374 h 738"/>
                    <a:gd name="T46" fmla="*/ 256 w 640"/>
                    <a:gd name="T47" fmla="*/ 475 h 738"/>
                    <a:gd name="T48" fmla="*/ 73 w 640"/>
                    <a:gd name="T49" fmla="*/ 521 h 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40" h="738">
                      <a:moveTo>
                        <a:pt x="73" y="521"/>
                      </a:moveTo>
                      <a:cubicBezTo>
                        <a:pt x="30" y="531"/>
                        <a:pt x="0" y="570"/>
                        <a:pt x="0" y="614"/>
                      </a:cubicBezTo>
                      <a:cubicBezTo>
                        <a:pt x="0" y="623"/>
                        <a:pt x="0" y="623"/>
                        <a:pt x="0" y="623"/>
                      </a:cubicBezTo>
                      <a:cubicBezTo>
                        <a:pt x="18" y="619"/>
                        <a:pt x="18" y="619"/>
                        <a:pt x="18" y="619"/>
                      </a:cubicBezTo>
                      <a:cubicBezTo>
                        <a:pt x="86" y="604"/>
                        <a:pt x="157" y="608"/>
                        <a:pt x="223" y="629"/>
                      </a:cubicBezTo>
                      <a:cubicBezTo>
                        <a:pt x="368" y="675"/>
                        <a:pt x="368" y="675"/>
                        <a:pt x="368" y="675"/>
                      </a:cubicBezTo>
                      <a:cubicBezTo>
                        <a:pt x="384" y="676"/>
                        <a:pt x="400" y="677"/>
                        <a:pt x="416" y="682"/>
                      </a:cubicBezTo>
                      <a:cubicBezTo>
                        <a:pt x="612" y="738"/>
                        <a:pt x="612" y="738"/>
                        <a:pt x="612" y="738"/>
                      </a:cubicBezTo>
                      <a:cubicBezTo>
                        <a:pt x="632" y="738"/>
                        <a:pt x="632" y="738"/>
                        <a:pt x="632" y="738"/>
                      </a:cubicBezTo>
                      <a:cubicBezTo>
                        <a:pt x="640" y="734"/>
                        <a:pt x="640" y="734"/>
                        <a:pt x="640" y="734"/>
                      </a:cubicBezTo>
                      <a:cubicBezTo>
                        <a:pt x="640" y="614"/>
                        <a:pt x="640" y="614"/>
                        <a:pt x="640" y="614"/>
                      </a:cubicBezTo>
                      <a:cubicBezTo>
                        <a:pt x="640" y="570"/>
                        <a:pt x="610" y="531"/>
                        <a:pt x="567" y="521"/>
                      </a:cubicBezTo>
                      <a:cubicBezTo>
                        <a:pt x="384" y="475"/>
                        <a:pt x="384" y="475"/>
                        <a:pt x="384" y="475"/>
                      </a:cubicBezTo>
                      <a:cubicBezTo>
                        <a:pt x="384" y="374"/>
                        <a:pt x="384" y="374"/>
                        <a:pt x="384" y="374"/>
                      </a:cubicBezTo>
                      <a:cubicBezTo>
                        <a:pt x="400" y="364"/>
                        <a:pt x="400" y="364"/>
                        <a:pt x="400" y="364"/>
                      </a:cubicBezTo>
                      <a:cubicBezTo>
                        <a:pt x="449" y="336"/>
                        <a:pt x="480" y="283"/>
                        <a:pt x="480" y="226"/>
                      </a:cubicBezTo>
                      <a:cubicBezTo>
                        <a:pt x="480" y="170"/>
                        <a:pt x="480" y="170"/>
                        <a:pt x="480" y="170"/>
                      </a:cubicBezTo>
                      <a:cubicBezTo>
                        <a:pt x="480" y="80"/>
                        <a:pt x="410" y="5"/>
                        <a:pt x="325" y="2"/>
                      </a:cubicBezTo>
                      <a:cubicBezTo>
                        <a:pt x="282" y="0"/>
                        <a:pt x="240" y="17"/>
                        <a:pt x="209" y="47"/>
                      </a:cubicBezTo>
                      <a:cubicBezTo>
                        <a:pt x="177" y="78"/>
                        <a:pt x="160" y="118"/>
                        <a:pt x="160" y="162"/>
                      </a:cubicBezTo>
                      <a:cubicBezTo>
                        <a:pt x="160" y="226"/>
                        <a:pt x="160" y="226"/>
                        <a:pt x="160" y="226"/>
                      </a:cubicBezTo>
                      <a:cubicBezTo>
                        <a:pt x="160" y="283"/>
                        <a:pt x="191" y="336"/>
                        <a:pt x="240" y="364"/>
                      </a:cubicBezTo>
                      <a:cubicBezTo>
                        <a:pt x="256" y="374"/>
                        <a:pt x="256" y="374"/>
                        <a:pt x="256" y="374"/>
                      </a:cubicBezTo>
                      <a:cubicBezTo>
                        <a:pt x="256" y="475"/>
                        <a:pt x="256" y="475"/>
                        <a:pt x="256" y="475"/>
                      </a:cubicBezTo>
                      <a:lnTo>
                        <a:pt x="73" y="5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 9"/>
                <p:cNvSpPr/>
                <p:nvPr/>
              </p:nvSpPr>
              <p:spPr bwMode="auto">
                <a:xfrm>
                  <a:off x="1981" y="2026"/>
                  <a:ext cx="440" cy="772"/>
                </a:xfrm>
                <a:custGeom>
                  <a:avLst/>
                  <a:gdLst>
                    <a:gd name="T0" fmla="*/ 14 w 398"/>
                    <a:gd name="T1" fmla="*/ 162 h 700"/>
                    <a:gd name="T2" fmla="*/ 14 w 398"/>
                    <a:gd name="T3" fmla="*/ 226 h 700"/>
                    <a:gd name="T4" fmla="*/ 94 w 398"/>
                    <a:gd name="T5" fmla="*/ 364 h 700"/>
                    <a:gd name="T6" fmla="*/ 110 w 398"/>
                    <a:gd name="T7" fmla="*/ 374 h 700"/>
                    <a:gd name="T8" fmla="*/ 110 w 398"/>
                    <a:gd name="T9" fmla="*/ 475 h 700"/>
                    <a:gd name="T10" fmla="*/ 0 w 398"/>
                    <a:gd name="T11" fmla="*/ 502 h 700"/>
                    <a:gd name="T12" fmla="*/ 46 w 398"/>
                    <a:gd name="T13" fmla="*/ 614 h 700"/>
                    <a:gd name="T14" fmla="*/ 46 w 398"/>
                    <a:gd name="T15" fmla="*/ 700 h 700"/>
                    <a:gd name="T16" fmla="*/ 398 w 398"/>
                    <a:gd name="T17" fmla="*/ 515 h 700"/>
                    <a:gd name="T18" fmla="*/ 238 w 398"/>
                    <a:gd name="T19" fmla="*/ 475 h 700"/>
                    <a:gd name="T20" fmla="*/ 238 w 398"/>
                    <a:gd name="T21" fmla="*/ 374 h 700"/>
                    <a:gd name="T22" fmla="*/ 254 w 398"/>
                    <a:gd name="T23" fmla="*/ 364 h 700"/>
                    <a:gd name="T24" fmla="*/ 334 w 398"/>
                    <a:gd name="T25" fmla="*/ 226 h 700"/>
                    <a:gd name="T26" fmla="*/ 334 w 398"/>
                    <a:gd name="T27" fmla="*/ 170 h 700"/>
                    <a:gd name="T28" fmla="*/ 179 w 398"/>
                    <a:gd name="T29" fmla="*/ 2 h 700"/>
                    <a:gd name="T30" fmla="*/ 63 w 398"/>
                    <a:gd name="T31" fmla="*/ 47 h 700"/>
                    <a:gd name="T32" fmla="*/ 14 w 398"/>
                    <a:gd name="T33" fmla="*/ 162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98" h="700">
                      <a:moveTo>
                        <a:pt x="14" y="162"/>
                      </a:moveTo>
                      <a:cubicBezTo>
                        <a:pt x="14" y="226"/>
                        <a:pt x="14" y="226"/>
                        <a:pt x="14" y="226"/>
                      </a:cubicBezTo>
                      <a:cubicBezTo>
                        <a:pt x="14" y="283"/>
                        <a:pt x="45" y="336"/>
                        <a:pt x="94" y="364"/>
                      </a:cubicBezTo>
                      <a:cubicBezTo>
                        <a:pt x="110" y="374"/>
                        <a:pt x="110" y="374"/>
                        <a:pt x="110" y="374"/>
                      </a:cubicBezTo>
                      <a:cubicBezTo>
                        <a:pt x="110" y="475"/>
                        <a:pt x="110" y="475"/>
                        <a:pt x="110" y="475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29" y="532"/>
                        <a:pt x="46" y="571"/>
                        <a:pt x="46" y="614"/>
                      </a:cubicBezTo>
                      <a:cubicBezTo>
                        <a:pt x="46" y="700"/>
                        <a:pt x="46" y="700"/>
                        <a:pt x="46" y="700"/>
                      </a:cubicBezTo>
                      <a:cubicBezTo>
                        <a:pt x="398" y="515"/>
                        <a:pt x="398" y="515"/>
                        <a:pt x="398" y="515"/>
                      </a:cubicBezTo>
                      <a:cubicBezTo>
                        <a:pt x="238" y="475"/>
                        <a:pt x="238" y="475"/>
                        <a:pt x="238" y="475"/>
                      </a:cubicBezTo>
                      <a:cubicBezTo>
                        <a:pt x="238" y="374"/>
                        <a:pt x="238" y="374"/>
                        <a:pt x="238" y="374"/>
                      </a:cubicBezTo>
                      <a:cubicBezTo>
                        <a:pt x="254" y="364"/>
                        <a:pt x="254" y="364"/>
                        <a:pt x="254" y="364"/>
                      </a:cubicBezTo>
                      <a:cubicBezTo>
                        <a:pt x="303" y="336"/>
                        <a:pt x="334" y="283"/>
                        <a:pt x="334" y="226"/>
                      </a:cubicBezTo>
                      <a:cubicBezTo>
                        <a:pt x="334" y="170"/>
                        <a:pt x="334" y="170"/>
                        <a:pt x="334" y="170"/>
                      </a:cubicBezTo>
                      <a:cubicBezTo>
                        <a:pt x="334" y="80"/>
                        <a:pt x="264" y="5"/>
                        <a:pt x="179" y="2"/>
                      </a:cubicBezTo>
                      <a:cubicBezTo>
                        <a:pt x="136" y="0"/>
                        <a:pt x="94" y="17"/>
                        <a:pt x="63" y="47"/>
                      </a:cubicBezTo>
                      <a:cubicBezTo>
                        <a:pt x="31" y="78"/>
                        <a:pt x="14" y="118"/>
                        <a:pt x="14" y="1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 10"/>
                <p:cNvSpPr/>
                <p:nvPr/>
              </p:nvSpPr>
              <p:spPr bwMode="auto">
                <a:xfrm>
                  <a:off x="956" y="2764"/>
                  <a:ext cx="1040" cy="818"/>
                </a:xfrm>
                <a:custGeom>
                  <a:avLst/>
                  <a:gdLst>
                    <a:gd name="T0" fmla="*/ 660 w 942"/>
                    <a:gd name="T1" fmla="*/ 246 h 741"/>
                    <a:gd name="T2" fmla="*/ 583 w 942"/>
                    <a:gd name="T3" fmla="*/ 238 h 741"/>
                    <a:gd name="T4" fmla="*/ 464 w 942"/>
                    <a:gd name="T5" fmla="*/ 310 h 741"/>
                    <a:gd name="T6" fmla="*/ 409 w 942"/>
                    <a:gd name="T7" fmla="*/ 325 h 741"/>
                    <a:gd name="T8" fmla="*/ 302 w 942"/>
                    <a:gd name="T9" fmla="*/ 218 h 741"/>
                    <a:gd name="T10" fmla="*/ 302 w 942"/>
                    <a:gd name="T11" fmla="*/ 211 h 741"/>
                    <a:gd name="T12" fmla="*/ 361 w 942"/>
                    <a:gd name="T13" fmla="*/ 116 h 741"/>
                    <a:gd name="T14" fmla="*/ 521 w 942"/>
                    <a:gd name="T15" fmla="*/ 36 h 741"/>
                    <a:gd name="T16" fmla="*/ 474 w 942"/>
                    <a:gd name="T17" fmla="*/ 21 h 741"/>
                    <a:gd name="T18" fmla="*/ 302 w 942"/>
                    <a:gd name="T19" fmla="*/ 13 h 741"/>
                    <a:gd name="T20" fmla="*/ 86 w 942"/>
                    <a:gd name="T21" fmla="*/ 61 h 741"/>
                    <a:gd name="T22" fmla="*/ 0 w 942"/>
                    <a:gd name="T23" fmla="*/ 362 h 741"/>
                    <a:gd name="T24" fmla="*/ 98 w 942"/>
                    <a:gd name="T25" fmla="*/ 421 h 741"/>
                    <a:gd name="T26" fmla="*/ 107 w 942"/>
                    <a:gd name="T27" fmla="*/ 410 h 741"/>
                    <a:gd name="T28" fmla="*/ 164 w 942"/>
                    <a:gd name="T29" fmla="*/ 354 h 741"/>
                    <a:gd name="T30" fmla="*/ 234 w 942"/>
                    <a:gd name="T31" fmla="*/ 325 h 741"/>
                    <a:gd name="T32" fmla="*/ 334 w 942"/>
                    <a:gd name="T33" fmla="*/ 421 h 741"/>
                    <a:gd name="T34" fmla="*/ 430 w 942"/>
                    <a:gd name="T35" fmla="*/ 517 h 741"/>
                    <a:gd name="T36" fmla="*/ 526 w 942"/>
                    <a:gd name="T37" fmla="*/ 613 h 741"/>
                    <a:gd name="T38" fmla="*/ 612 w 942"/>
                    <a:gd name="T39" fmla="*/ 669 h 741"/>
                    <a:gd name="T40" fmla="*/ 683 w 942"/>
                    <a:gd name="T41" fmla="*/ 729 h 741"/>
                    <a:gd name="T42" fmla="*/ 717 w 942"/>
                    <a:gd name="T43" fmla="*/ 741 h 741"/>
                    <a:gd name="T44" fmla="*/ 750 w 942"/>
                    <a:gd name="T45" fmla="*/ 708 h 741"/>
                    <a:gd name="T46" fmla="*/ 738 w 942"/>
                    <a:gd name="T47" fmla="*/ 682 h 741"/>
                    <a:gd name="T48" fmla="*/ 569 w 942"/>
                    <a:gd name="T49" fmla="*/ 542 h 741"/>
                    <a:gd name="T50" fmla="*/ 610 w 942"/>
                    <a:gd name="T51" fmla="*/ 492 h 741"/>
                    <a:gd name="T52" fmla="*/ 784 w 942"/>
                    <a:gd name="T53" fmla="*/ 637 h 741"/>
                    <a:gd name="T54" fmla="*/ 806 w 942"/>
                    <a:gd name="T55" fmla="*/ 645 h 741"/>
                    <a:gd name="T56" fmla="*/ 813 w 942"/>
                    <a:gd name="T57" fmla="*/ 645 h 741"/>
                    <a:gd name="T58" fmla="*/ 846 w 942"/>
                    <a:gd name="T59" fmla="*/ 612 h 741"/>
                    <a:gd name="T60" fmla="*/ 834 w 942"/>
                    <a:gd name="T61" fmla="*/ 586 h 741"/>
                    <a:gd name="T62" fmla="*/ 665 w 942"/>
                    <a:gd name="T63" fmla="*/ 446 h 741"/>
                    <a:gd name="T64" fmla="*/ 706 w 942"/>
                    <a:gd name="T65" fmla="*/ 396 h 741"/>
                    <a:gd name="T66" fmla="*/ 880 w 942"/>
                    <a:gd name="T67" fmla="*/ 541 h 741"/>
                    <a:gd name="T68" fmla="*/ 902 w 942"/>
                    <a:gd name="T69" fmla="*/ 549 h 741"/>
                    <a:gd name="T70" fmla="*/ 908 w 942"/>
                    <a:gd name="T71" fmla="*/ 549 h 741"/>
                    <a:gd name="T72" fmla="*/ 942 w 942"/>
                    <a:gd name="T73" fmla="*/ 515 h 741"/>
                    <a:gd name="T74" fmla="*/ 931 w 942"/>
                    <a:gd name="T75" fmla="*/ 489 h 741"/>
                    <a:gd name="T76" fmla="*/ 660 w 942"/>
                    <a:gd name="T77" fmla="*/ 246 h 7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942" h="741">
                      <a:moveTo>
                        <a:pt x="660" y="246"/>
                      </a:moveTo>
                      <a:cubicBezTo>
                        <a:pt x="640" y="227"/>
                        <a:pt x="607" y="224"/>
                        <a:pt x="583" y="238"/>
                      </a:cubicBezTo>
                      <a:cubicBezTo>
                        <a:pt x="464" y="310"/>
                        <a:pt x="464" y="310"/>
                        <a:pt x="464" y="310"/>
                      </a:cubicBezTo>
                      <a:cubicBezTo>
                        <a:pt x="448" y="320"/>
                        <a:pt x="429" y="325"/>
                        <a:pt x="409" y="325"/>
                      </a:cubicBezTo>
                      <a:cubicBezTo>
                        <a:pt x="350" y="325"/>
                        <a:pt x="302" y="277"/>
                        <a:pt x="302" y="218"/>
                      </a:cubicBezTo>
                      <a:cubicBezTo>
                        <a:pt x="302" y="211"/>
                        <a:pt x="302" y="211"/>
                        <a:pt x="302" y="211"/>
                      </a:cubicBezTo>
                      <a:cubicBezTo>
                        <a:pt x="302" y="171"/>
                        <a:pt x="325" y="134"/>
                        <a:pt x="361" y="116"/>
                      </a:cubicBezTo>
                      <a:cubicBezTo>
                        <a:pt x="521" y="36"/>
                        <a:pt x="521" y="36"/>
                        <a:pt x="521" y="36"/>
                      </a:cubicBezTo>
                      <a:cubicBezTo>
                        <a:pt x="474" y="21"/>
                        <a:pt x="474" y="21"/>
                        <a:pt x="474" y="21"/>
                      </a:cubicBezTo>
                      <a:cubicBezTo>
                        <a:pt x="419" y="3"/>
                        <a:pt x="359" y="0"/>
                        <a:pt x="302" y="13"/>
                      </a:cubicBezTo>
                      <a:cubicBezTo>
                        <a:pt x="86" y="61"/>
                        <a:pt x="86" y="61"/>
                        <a:pt x="86" y="61"/>
                      </a:cubicBezTo>
                      <a:cubicBezTo>
                        <a:pt x="0" y="362"/>
                        <a:pt x="0" y="362"/>
                        <a:pt x="0" y="362"/>
                      </a:cubicBezTo>
                      <a:cubicBezTo>
                        <a:pt x="98" y="421"/>
                        <a:pt x="98" y="421"/>
                        <a:pt x="98" y="421"/>
                      </a:cubicBezTo>
                      <a:cubicBezTo>
                        <a:pt x="101" y="418"/>
                        <a:pt x="104" y="414"/>
                        <a:pt x="107" y="410"/>
                      </a:cubicBezTo>
                      <a:cubicBezTo>
                        <a:pt x="164" y="354"/>
                        <a:pt x="164" y="354"/>
                        <a:pt x="164" y="354"/>
                      </a:cubicBezTo>
                      <a:cubicBezTo>
                        <a:pt x="182" y="336"/>
                        <a:pt x="208" y="325"/>
                        <a:pt x="234" y="325"/>
                      </a:cubicBezTo>
                      <a:cubicBezTo>
                        <a:pt x="288" y="325"/>
                        <a:pt x="332" y="368"/>
                        <a:pt x="334" y="421"/>
                      </a:cubicBezTo>
                      <a:cubicBezTo>
                        <a:pt x="386" y="423"/>
                        <a:pt x="428" y="465"/>
                        <a:pt x="430" y="517"/>
                      </a:cubicBezTo>
                      <a:cubicBezTo>
                        <a:pt x="482" y="519"/>
                        <a:pt x="524" y="561"/>
                        <a:pt x="526" y="613"/>
                      </a:cubicBezTo>
                      <a:cubicBezTo>
                        <a:pt x="564" y="615"/>
                        <a:pt x="596" y="637"/>
                        <a:pt x="612" y="669"/>
                      </a:cubicBezTo>
                      <a:cubicBezTo>
                        <a:pt x="683" y="729"/>
                        <a:pt x="683" y="729"/>
                        <a:pt x="683" y="729"/>
                      </a:cubicBezTo>
                      <a:cubicBezTo>
                        <a:pt x="692" y="737"/>
                        <a:pt x="704" y="741"/>
                        <a:pt x="717" y="741"/>
                      </a:cubicBezTo>
                      <a:cubicBezTo>
                        <a:pt x="735" y="741"/>
                        <a:pt x="750" y="726"/>
                        <a:pt x="750" y="708"/>
                      </a:cubicBezTo>
                      <a:cubicBezTo>
                        <a:pt x="750" y="698"/>
                        <a:pt x="746" y="688"/>
                        <a:pt x="738" y="682"/>
                      </a:cubicBezTo>
                      <a:cubicBezTo>
                        <a:pt x="569" y="542"/>
                        <a:pt x="569" y="542"/>
                        <a:pt x="569" y="542"/>
                      </a:cubicBezTo>
                      <a:cubicBezTo>
                        <a:pt x="610" y="492"/>
                        <a:pt x="610" y="492"/>
                        <a:pt x="610" y="492"/>
                      </a:cubicBezTo>
                      <a:cubicBezTo>
                        <a:pt x="784" y="637"/>
                        <a:pt x="784" y="637"/>
                        <a:pt x="784" y="637"/>
                      </a:cubicBezTo>
                      <a:cubicBezTo>
                        <a:pt x="790" y="642"/>
                        <a:pt x="798" y="645"/>
                        <a:pt x="806" y="645"/>
                      </a:cubicBezTo>
                      <a:cubicBezTo>
                        <a:pt x="813" y="645"/>
                        <a:pt x="813" y="645"/>
                        <a:pt x="813" y="645"/>
                      </a:cubicBezTo>
                      <a:cubicBezTo>
                        <a:pt x="831" y="645"/>
                        <a:pt x="846" y="630"/>
                        <a:pt x="846" y="612"/>
                      </a:cubicBezTo>
                      <a:cubicBezTo>
                        <a:pt x="846" y="602"/>
                        <a:pt x="842" y="592"/>
                        <a:pt x="834" y="586"/>
                      </a:cubicBezTo>
                      <a:cubicBezTo>
                        <a:pt x="665" y="446"/>
                        <a:pt x="665" y="446"/>
                        <a:pt x="665" y="446"/>
                      </a:cubicBezTo>
                      <a:cubicBezTo>
                        <a:pt x="706" y="396"/>
                        <a:pt x="706" y="396"/>
                        <a:pt x="706" y="396"/>
                      </a:cubicBezTo>
                      <a:cubicBezTo>
                        <a:pt x="880" y="541"/>
                        <a:pt x="880" y="541"/>
                        <a:pt x="880" y="541"/>
                      </a:cubicBezTo>
                      <a:cubicBezTo>
                        <a:pt x="886" y="546"/>
                        <a:pt x="894" y="549"/>
                        <a:pt x="902" y="549"/>
                      </a:cubicBezTo>
                      <a:cubicBezTo>
                        <a:pt x="908" y="549"/>
                        <a:pt x="908" y="549"/>
                        <a:pt x="908" y="549"/>
                      </a:cubicBezTo>
                      <a:cubicBezTo>
                        <a:pt x="927" y="549"/>
                        <a:pt x="942" y="534"/>
                        <a:pt x="942" y="515"/>
                      </a:cubicBezTo>
                      <a:cubicBezTo>
                        <a:pt x="942" y="505"/>
                        <a:pt x="938" y="496"/>
                        <a:pt x="931" y="489"/>
                      </a:cubicBezTo>
                      <a:lnTo>
                        <a:pt x="660" y="2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 11"/>
                <p:cNvSpPr/>
                <p:nvPr/>
              </p:nvSpPr>
              <p:spPr bwMode="auto">
                <a:xfrm>
                  <a:off x="1360" y="2562"/>
                  <a:ext cx="1273" cy="696"/>
                </a:xfrm>
                <a:custGeom>
                  <a:avLst/>
                  <a:gdLst>
                    <a:gd name="T0" fmla="*/ 552 w 1152"/>
                    <a:gd name="T1" fmla="*/ 316 h 630"/>
                    <a:gd name="T2" fmla="*/ 503 w 1152"/>
                    <a:gd name="T3" fmla="*/ 315 h 630"/>
                    <a:gd name="T4" fmla="*/ 302 w 1152"/>
                    <a:gd name="T5" fmla="*/ 257 h 630"/>
                    <a:gd name="T6" fmla="*/ 202 w 1152"/>
                    <a:gd name="T7" fmla="*/ 267 h 630"/>
                    <a:gd name="T8" fmla="*/ 24 w 1152"/>
                    <a:gd name="T9" fmla="*/ 356 h 630"/>
                    <a:gd name="T10" fmla="*/ 0 w 1152"/>
                    <a:gd name="T11" fmla="*/ 394 h 630"/>
                    <a:gd name="T12" fmla="*/ 0 w 1152"/>
                    <a:gd name="T13" fmla="*/ 401 h 630"/>
                    <a:gd name="T14" fmla="*/ 43 w 1152"/>
                    <a:gd name="T15" fmla="*/ 444 h 630"/>
                    <a:gd name="T16" fmla="*/ 65 w 1152"/>
                    <a:gd name="T17" fmla="*/ 438 h 630"/>
                    <a:gd name="T18" fmla="*/ 185 w 1152"/>
                    <a:gd name="T19" fmla="*/ 366 h 630"/>
                    <a:gd name="T20" fmla="*/ 251 w 1152"/>
                    <a:gd name="T21" fmla="*/ 348 h 630"/>
                    <a:gd name="T22" fmla="*/ 337 w 1152"/>
                    <a:gd name="T23" fmla="*/ 381 h 630"/>
                    <a:gd name="T24" fmla="*/ 607 w 1152"/>
                    <a:gd name="T25" fmla="*/ 624 h 630"/>
                    <a:gd name="T26" fmla="*/ 613 w 1152"/>
                    <a:gd name="T27" fmla="*/ 630 h 630"/>
                    <a:gd name="T28" fmla="*/ 1152 w 1152"/>
                    <a:gd name="T29" fmla="*/ 360 h 630"/>
                    <a:gd name="T30" fmla="*/ 1152 w 1152"/>
                    <a:gd name="T31" fmla="*/ 0 h 630"/>
                    <a:gd name="T32" fmla="*/ 552 w 1152"/>
                    <a:gd name="T33" fmla="*/ 316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52" h="630">
                      <a:moveTo>
                        <a:pt x="552" y="316"/>
                      </a:moveTo>
                      <a:cubicBezTo>
                        <a:pt x="503" y="315"/>
                        <a:pt x="503" y="315"/>
                        <a:pt x="503" y="315"/>
                      </a:cubicBezTo>
                      <a:cubicBezTo>
                        <a:pt x="302" y="257"/>
                        <a:pt x="302" y="257"/>
                        <a:pt x="302" y="257"/>
                      </a:cubicBezTo>
                      <a:cubicBezTo>
                        <a:pt x="269" y="248"/>
                        <a:pt x="233" y="251"/>
                        <a:pt x="202" y="267"/>
                      </a:cubicBezTo>
                      <a:cubicBezTo>
                        <a:pt x="24" y="356"/>
                        <a:pt x="24" y="356"/>
                        <a:pt x="24" y="356"/>
                      </a:cubicBezTo>
                      <a:cubicBezTo>
                        <a:pt x="9" y="363"/>
                        <a:pt x="0" y="378"/>
                        <a:pt x="0" y="394"/>
                      </a:cubicBezTo>
                      <a:cubicBezTo>
                        <a:pt x="0" y="401"/>
                        <a:pt x="0" y="401"/>
                        <a:pt x="0" y="401"/>
                      </a:cubicBezTo>
                      <a:cubicBezTo>
                        <a:pt x="0" y="425"/>
                        <a:pt x="19" y="444"/>
                        <a:pt x="43" y="444"/>
                      </a:cubicBezTo>
                      <a:cubicBezTo>
                        <a:pt x="51" y="444"/>
                        <a:pt x="59" y="442"/>
                        <a:pt x="65" y="438"/>
                      </a:cubicBezTo>
                      <a:cubicBezTo>
                        <a:pt x="185" y="366"/>
                        <a:pt x="185" y="366"/>
                        <a:pt x="185" y="366"/>
                      </a:cubicBezTo>
                      <a:cubicBezTo>
                        <a:pt x="205" y="354"/>
                        <a:pt x="227" y="348"/>
                        <a:pt x="251" y="348"/>
                      </a:cubicBezTo>
                      <a:cubicBezTo>
                        <a:pt x="283" y="348"/>
                        <a:pt x="313" y="360"/>
                        <a:pt x="337" y="381"/>
                      </a:cubicBezTo>
                      <a:cubicBezTo>
                        <a:pt x="607" y="624"/>
                        <a:pt x="607" y="624"/>
                        <a:pt x="607" y="624"/>
                      </a:cubicBezTo>
                      <a:cubicBezTo>
                        <a:pt x="609" y="626"/>
                        <a:pt x="611" y="628"/>
                        <a:pt x="613" y="630"/>
                      </a:cubicBezTo>
                      <a:cubicBezTo>
                        <a:pt x="1152" y="360"/>
                        <a:pt x="1152" y="360"/>
                        <a:pt x="1152" y="360"/>
                      </a:cubicBezTo>
                      <a:cubicBezTo>
                        <a:pt x="1152" y="0"/>
                        <a:pt x="1152" y="0"/>
                        <a:pt x="1152" y="0"/>
                      </a:cubicBezTo>
                      <a:lnTo>
                        <a:pt x="552" y="3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 12"/>
                <p:cNvSpPr/>
                <p:nvPr/>
              </p:nvSpPr>
              <p:spPr bwMode="auto">
                <a:xfrm>
                  <a:off x="1584" y="3596"/>
                  <a:ext cx="94" cy="92"/>
                </a:xfrm>
                <a:custGeom>
                  <a:avLst/>
                  <a:gdLst>
                    <a:gd name="T0" fmla="*/ 44 w 85"/>
                    <a:gd name="T1" fmla="*/ 0 h 83"/>
                    <a:gd name="T2" fmla="*/ 24 w 85"/>
                    <a:gd name="T3" fmla="*/ 29 h 83"/>
                    <a:gd name="T4" fmla="*/ 0 w 85"/>
                    <a:gd name="T5" fmla="*/ 54 h 83"/>
                    <a:gd name="T6" fmla="*/ 24 w 85"/>
                    <a:gd name="T7" fmla="*/ 75 h 83"/>
                    <a:gd name="T8" fmla="*/ 46 w 85"/>
                    <a:gd name="T9" fmla="*/ 83 h 83"/>
                    <a:gd name="T10" fmla="*/ 52 w 85"/>
                    <a:gd name="T11" fmla="*/ 83 h 83"/>
                    <a:gd name="T12" fmla="*/ 85 w 85"/>
                    <a:gd name="T13" fmla="*/ 50 h 83"/>
                    <a:gd name="T14" fmla="*/ 73 w 85"/>
                    <a:gd name="T15" fmla="*/ 24 h 83"/>
                    <a:gd name="T16" fmla="*/ 44 w 85"/>
                    <a:gd name="T17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3">
                      <a:moveTo>
                        <a:pt x="44" y="0"/>
                      </a:moveTo>
                      <a:cubicBezTo>
                        <a:pt x="39" y="11"/>
                        <a:pt x="32" y="21"/>
                        <a:pt x="24" y="29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24" y="75"/>
                        <a:pt x="24" y="75"/>
                        <a:pt x="24" y="75"/>
                      </a:cubicBezTo>
                      <a:cubicBezTo>
                        <a:pt x="30" y="80"/>
                        <a:pt x="38" y="83"/>
                        <a:pt x="46" y="83"/>
                      </a:cubicBezTo>
                      <a:cubicBezTo>
                        <a:pt x="52" y="83"/>
                        <a:pt x="52" y="83"/>
                        <a:pt x="52" y="83"/>
                      </a:cubicBezTo>
                      <a:cubicBezTo>
                        <a:pt x="70" y="83"/>
                        <a:pt x="85" y="68"/>
                        <a:pt x="85" y="50"/>
                      </a:cubicBezTo>
                      <a:cubicBezTo>
                        <a:pt x="85" y="40"/>
                        <a:pt x="81" y="30"/>
                        <a:pt x="73" y="24"/>
                      </a:cubicBez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 13"/>
                <p:cNvSpPr/>
                <p:nvPr/>
              </p:nvSpPr>
              <p:spPr bwMode="auto">
                <a:xfrm>
                  <a:off x="1431" y="3511"/>
                  <a:ext cx="141" cy="142"/>
                </a:xfrm>
                <a:custGeom>
                  <a:avLst/>
                  <a:gdLst>
                    <a:gd name="T0" fmla="*/ 92 w 128"/>
                    <a:gd name="T1" fmla="*/ 0 h 128"/>
                    <a:gd name="T2" fmla="*/ 67 w 128"/>
                    <a:gd name="T3" fmla="*/ 10 h 128"/>
                    <a:gd name="T4" fmla="*/ 11 w 128"/>
                    <a:gd name="T5" fmla="*/ 67 h 128"/>
                    <a:gd name="T6" fmla="*/ 0 w 128"/>
                    <a:gd name="T7" fmla="*/ 92 h 128"/>
                    <a:gd name="T8" fmla="*/ 36 w 128"/>
                    <a:gd name="T9" fmla="*/ 128 h 128"/>
                    <a:gd name="T10" fmla="*/ 61 w 128"/>
                    <a:gd name="T11" fmla="*/ 117 h 128"/>
                    <a:gd name="T12" fmla="*/ 118 w 128"/>
                    <a:gd name="T13" fmla="*/ 61 h 128"/>
                    <a:gd name="T14" fmla="*/ 128 w 128"/>
                    <a:gd name="T15" fmla="*/ 36 h 128"/>
                    <a:gd name="T16" fmla="*/ 92 w 128"/>
                    <a:gd name="T17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8" h="128">
                      <a:moveTo>
                        <a:pt x="92" y="0"/>
                      </a:moveTo>
                      <a:cubicBezTo>
                        <a:pt x="83" y="0"/>
                        <a:pt x="73" y="4"/>
                        <a:pt x="67" y="10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4" y="73"/>
                        <a:pt x="0" y="83"/>
                        <a:pt x="0" y="92"/>
                      </a:cubicBezTo>
                      <a:cubicBezTo>
                        <a:pt x="0" y="112"/>
                        <a:pt x="16" y="128"/>
                        <a:pt x="36" y="128"/>
                      </a:cubicBezTo>
                      <a:cubicBezTo>
                        <a:pt x="45" y="128"/>
                        <a:pt x="55" y="124"/>
                        <a:pt x="61" y="117"/>
                      </a:cubicBezTo>
                      <a:cubicBezTo>
                        <a:pt x="118" y="61"/>
                        <a:pt x="118" y="61"/>
                        <a:pt x="118" y="61"/>
                      </a:cubicBezTo>
                      <a:cubicBezTo>
                        <a:pt x="124" y="55"/>
                        <a:pt x="128" y="45"/>
                        <a:pt x="128" y="36"/>
                      </a:cubicBezTo>
                      <a:cubicBezTo>
                        <a:pt x="128" y="16"/>
                        <a:pt x="112" y="0"/>
                        <a:pt x="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 14"/>
                <p:cNvSpPr/>
                <p:nvPr/>
              </p:nvSpPr>
              <p:spPr bwMode="auto">
                <a:xfrm>
                  <a:off x="1219" y="3299"/>
                  <a:ext cx="141" cy="142"/>
                </a:xfrm>
                <a:custGeom>
                  <a:avLst/>
                  <a:gdLst>
                    <a:gd name="T0" fmla="*/ 128 w 128"/>
                    <a:gd name="T1" fmla="*/ 36 h 128"/>
                    <a:gd name="T2" fmla="*/ 92 w 128"/>
                    <a:gd name="T3" fmla="*/ 0 h 128"/>
                    <a:gd name="T4" fmla="*/ 67 w 128"/>
                    <a:gd name="T5" fmla="*/ 10 h 128"/>
                    <a:gd name="T6" fmla="*/ 11 w 128"/>
                    <a:gd name="T7" fmla="*/ 67 h 128"/>
                    <a:gd name="T8" fmla="*/ 0 w 128"/>
                    <a:gd name="T9" fmla="*/ 92 h 128"/>
                    <a:gd name="T10" fmla="*/ 36 w 128"/>
                    <a:gd name="T11" fmla="*/ 128 h 128"/>
                    <a:gd name="T12" fmla="*/ 61 w 128"/>
                    <a:gd name="T13" fmla="*/ 117 h 128"/>
                    <a:gd name="T14" fmla="*/ 118 w 128"/>
                    <a:gd name="T15" fmla="*/ 61 h 128"/>
                    <a:gd name="T16" fmla="*/ 128 w 128"/>
                    <a:gd name="T17" fmla="*/ 36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8" h="128">
                      <a:moveTo>
                        <a:pt x="128" y="36"/>
                      </a:moveTo>
                      <a:cubicBezTo>
                        <a:pt x="128" y="16"/>
                        <a:pt x="112" y="0"/>
                        <a:pt x="92" y="0"/>
                      </a:cubicBezTo>
                      <a:cubicBezTo>
                        <a:pt x="83" y="0"/>
                        <a:pt x="73" y="4"/>
                        <a:pt x="67" y="10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4" y="73"/>
                        <a:pt x="0" y="83"/>
                        <a:pt x="0" y="92"/>
                      </a:cubicBezTo>
                      <a:cubicBezTo>
                        <a:pt x="0" y="112"/>
                        <a:pt x="16" y="128"/>
                        <a:pt x="36" y="128"/>
                      </a:cubicBezTo>
                      <a:cubicBezTo>
                        <a:pt x="45" y="128"/>
                        <a:pt x="55" y="124"/>
                        <a:pt x="61" y="117"/>
                      </a:cubicBezTo>
                      <a:cubicBezTo>
                        <a:pt x="118" y="61"/>
                        <a:pt x="118" y="61"/>
                        <a:pt x="118" y="61"/>
                      </a:cubicBezTo>
                      <a:cubicBezTo>
                        <a:pt x="124" y="55"/>
                        <a:pt x="128" y="45"/>
                        <a:pt x="128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 15"/>
                <p:cNvSpPr/>
                <p:nvPr/>
              </p:nvSpPr>
              <p:spPr bwMode="auto">
                <a:xfrm>
                  <a:off x="1325" y="3405"/>
                  <a:ext cx="141" cy="142"/>
                </a:xfrm>
                <a:custGeom>
                  <a:avLst/>
                  <a:gdLst>
                    <a:gd name="T0" fmla="*/ 128 w 128"/>
                    <a:gd name="T1" fmla="*/ 36 h 128"/>
                    <a:gd name="T2" fmla="*/ 92 w 128"/>
                    <a:gd name="T3" fmla="*/ 0 h 128"/>
                    <a:gd name="T4" fmla="*/ 67 w 128"/>
                    <a:gd name="T5" fmla="*/ 10 h 128"/>
                    <a:gd name="T6" fmla="*/ 11 w 128"/>
                    <a:gd name="T7" fmla="*/ 67 h 128"/>
                    <a:gd name="T8" fmla="*/ 0 w 128"/>
                    <a:gd name="T9" fmla="*/ 92 h 128"/>
                    <a:gd name="T10" fmla="*/ 36 w 128"/>
                    <a:gd name="T11" fmla="*/ 128 h 128"/>
                    <a:gd name="T12" fmla="*/ 61 w 128"/>
                    <a:gd name="T13" fmla="*/ 117 h 128"/>
                    <a:gd name="T14" fmla="*/ 118 w 128"/>
                    <a:gd name="T15" fmla="*/ 61 h 128"/>
                    <a:gd name="T16" fmla="*/ 128 w 128"/>
                    <a:gd name="T17" fmla="*/ 36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8" h="128">
                      <a:moveTo>
                        <a:pt x="128" y="36"/>
                      </a:moveTo>
                      <a:cubicBezTo>
                        <a:pt x="128" y="16"/>
                        <a:pt x="112" y="0"/>
                        <a:pt x="92" y="0"/>
                      </a:cubicBezTo>
                      <a:cubicBezTo>
                        <a:pt x="83" y="0"/>
                        <a:pt x="73" y="4"/>
                        <a:pt x="67" y="10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4" y="73"/>
                        <a:pt x="0" y="83"/>
                        <a:pt x="0" y="92"/>
                      </a:cubicBezTo>
                      <a:cubicBezTo>
                        <a:pt x="0" y="112"/>
                        <a:pt x="16" y="128"/>
                        <a:pt x="36" y="128"/>
                      </a:cubicBezTo>
                      <a:cubicBezTo>
                        <a:pt x="45" y="128"/>
                        <a:pt x="55" y="124"/>
                        <a:pt x="61" y="117"/>
                      </a:cubicBezTo>
                      <a:cubicBezTo>
                        <a:pt x="118" y="61"/>
                        <a:pt x="118" y="61"/>
                        <a:pt x="118" y="61"/>
                      </a:cubicBezTo>
                      <a:cubicBezTo>
                        <a:pt x="124" y="55"/>
                        <a:pt x="128" y="45"/>
                        <a:pt x="128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1112" y="3194"/>
                  <a:ext cx="142" cy="141"/>
                </a:xfrm>
                <a:custGeom>
                  <a:avLst/>
                  <a:gdLst>
                    <a:gd name="T0" fmla="*/ 128 w 128"/>
                    <a:gd name="T1" fmla="*/ 36 h 128"/>
                    <a:gd name="T2" fmla="*/ 92 w 128"/>
                    <a:gd name="T3" fmla="*/ 0 h 128"/>
                    <a:gd name="T4" fmla="*/ 67 w 128"/>
                    <a:gd name="T5" fmla="*/ 10 h 128"/>
                    <a:gd name="T6" fmla="*/ 11 w 128"/>
                    <a:gd name="T7" fmla="*/ 67 h 128"/>
                    <a:gd name="T8" fmla="*/ 0 w 128"/>
                    <a:gd name="T9" fmla="*/ 92 h 128"/>
                    <a:gd name="T10" fmla="*/ 36 w 128"/>
                    <a:gd name="T11" fmla="*/ 128 h 128"/>
                    <a:gd name="T12" fmla="*/ 61 w 128"/>
                    <a:gd name="T13" fmla="*/ 117 h 128"/>
                    <a:gd name="T14" fmla="*/ 118 w 128"/>
                    <a:gd name="T15" fmla="*/ 61 h 128"/>
                    <a:gd name="T16" fmla="*/ 128 w 128"/>
                    <a:gd name="T17" fmla="*/ 36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8" h="128">
                      <a:moveTo>
                        <a:pt x="128" y="36"/>
                      </a:moveTo>
                      <a:cubicBezTo>
                        <a:pt x="128" y="16"/>
                        <a:pt x="112" y="0"/>
                        <a:pt x="92" y="0"/>
                      </a:cubicBezTo>
                      <a:cubicBezTo>
                        <a:pt x="83" y="0"/>
                        <a:pt x="73" y="4"/>
                        <a:pt x="67" y="10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4" y="73"/>
                        <a:pt x="0" y="83"/>
                        <a:pt x="0" y="92"/>
                      </a:cubicBezTo>
                      <a:cubicBezTo>
                        <a:pt x="0" y="112"/>
                        <a:pt x="16" y="128"/>
                        <a:pt x="36" y="128"/>
                      </a:cubicBezTo>
                      <a:cubicBezTo>
                        <a:pt x="45" y="128"/>
                        <a:pt x="55" y="124"/>
                        <a:pt x="61" y="117"/>
                      </a:cubicBezTo>
                      <a:cubicBezTo>
                        <a:pt x="118" y="61"/>
                        <a:pt x="118" y="61"/>
                        <a:pt x="118" y="61"/>
                      </a:cubicBezTo>
                      <a:cubicBezTo>
                        <a:pt x="124" y="55"/>
                        <a:pt x="128" y="45"/>
                        <a:pt x="128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7" name="Oval 37"/>
              <p:cNvSpPr/>
              <p:nvPr/>
            </p:nvSpPr>
            <p:spPr>
              <a:xfrm>
                <a:off x="4469652" y="3938876"/>
                <a:ext cx="2497204" cy="2497203"/>
              </a:xfrm>
              <a:prstGeom prst="ellipse">
                <a:avLst/>
              </a:prstGeom>
              <a:solidFill>
                <a:schemeClr val="accent3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66" name="Title 1"/>
          <p:cNvSpPr txBox="1"/>
          <p:nvPr/>
        </p:nvSpPr>
        <p:spPr>
          <a:xfrm>
            <a:off x="2672509" y="4512337"/>
            <a:ext cx="169381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2" name="Group 53"/>
          <p:cNvGrpSpPr/>
          <p:nvPr/>
        </p:nvGrpSpPr>
        <p:grpSpPr>
          <a:xfrm>
            <a:off x="6885989" y="1889256"/>
            <a:ext cx="584200" cy="584200"/>
            <a:chOff x="5803900" y="4756150"/>
            <a:chExt cx="584200" cy="584200"/>
          </a:xfrm>
          <a:solidFill>
            <a:schemeClr val="bg2">
              <a:lumMod val="50000"/>
            </a:schemeClr>
          </a:solidFill>
        </p:grpSpPr>
        <p:sp>
          <p:nvSpPr>
            <p:cNvPr id="93" name="Oval 54"/>
            <p:cNvSpPr/>
            <p:nvPr/>
          </p:nvSpPr>
          <p:spPr>
            <a:xfrm>
              <a:off x="5803900" y="4756150"/>
              <a:ext cx="584200" cy="584200"/>
            </a:xfrm>
            <a:prstGeom prst="ellipse">
              <a:avLst/>
            </a:prstGeom>
            <a:grpFill/>
            <a:ln>
              <a:noFill/>
            </a:ln>
            <a:effectLst>
              <a:outerShdw blurRad="368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94" name="Group 55"/>
            <p:cNvGrpSpPr/>
            <p:nvPr/>
          </p:nvGrpSpPr>
          <p:grpSpPr>
            <a:xfrm>
              <a:off x="6035278" y="4950619"/>
              <a:ext cx="121444" cy="195262"/>
              <a:chOff x="6657975" y="4719638"/>
              <a:chExt cx="121444" cy="195262"/>
            </a:xfrm>
            <a:grpFill/>
          </p:grpSpPr>
          <p:cxnSp>
            <p:nvCxnSpPr>
              <p:cNvPr id="95" name="Straight Connector 56"/>
              <p:cNvCxnSpPr/>
              <p:nvPr/>
            </p:nvCxnSpPr>
            <p:spPr>
              <a:xfrm>
                <a:off x="6657975" y="4719638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57"/>
              <p:cNvCxnSpPr/>
              <p:nvPr/>
            </p:nvCxnSpPr>
            <p:spPr>
              <a:xfrm flipH="1">
                <a:off x="6657975" y="4817269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7" name="文本框 96"/>
          <p:cNvSpPr txBox="1"/>
          <p:nvPr/>
        </p:nvSpPr>
        <p:spPr>
          <a:xfrm>
            <a:off x="7557505" y="1873323"/>
            <a:ext cx="2687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u="sng" dirty="0">
                <a:solidFill>
                  <a:schemeClr val="bg1"/>
                </a:solidFill>
                <a:cs typeface="+mn-ea"/>
                <a:sym typeface="+mn-lt"/>
              </a:rPr>
              <a:t>01.</a:t>
            </a:r>
            <a:r>
              <a:rPr lang="zh-CN" altLang="en-US" sz="2800" u="sng" dirty="0">
                <a:solidFill>
                  <a:schemeClr val="bg1"/>
                </a:solidFill>
                <a:cs typeface="+mn-ea"/>
                <a:sym typeface="+mn-lt"/>
              </a:rPr>
              <a:t>项目概述</a:t>
            </a:r>
            <a:endParaRPr lang="zh-CN" altLang="en-US" sz="2800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8" name="组合 97"/>
          <p:cNvGrpSpPr/>
          <p:nvPr/>
        </p:nvGrpSpPr>
        <p:grpSpPr>
          <a:xfrm rot="5400000">
            <a:off x="10893146" y="460504"/>
            <a:ext cx="101370" cy="1330760"/>
            <a:chOff x="508216" y="2820579"/>
            <a:chExt cx="196770" cy="2583143"/>
          </a:xfrm>
          <a:solidFill>
            <a:schemeClr val="bg1"/>
          </a:solidFill>
        </p:grpSpPr>
        <p:sp>
          <p:nvSpPr>
            <p:cNvPr id="99" name="椭圆 98"/>
            <p:cNvSpPr/>
            <p:nvPr/>
          </p:nvSpPr>
          <p:spPr>
            <a:xfrm>
              <a:off x="508217" y="2820579"/>
              <a:ext cx="196769" cy="19676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>
              <a:off x="606601" y="3222594"/>
              <a:ext cx="0" cy="585926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椭圆 100"/>
            <p:cNvSpPr/>
            <p:nvPr/>
          </p:nvSpPr>
          <p:spPr>
            <a:xfrm>
              <a:off x="508216" y="4013766"/>
              <a:ext cx="196769" cy="19676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>
            <a:xfrm>
              <a:off x="606600" y="4415781"/>
              <a:ext cx="0" cy="585926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椭圆 102"/>
            <p:cNvSpPr/>
            <p:nvPr/>
          </p:nvSpPr>
          <p:spPr>
            <a:xfrm>
              <a:off x="508216" y="5206953"/>
              <a:ext cx="196769" cy="19676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" name="Synergistically utilize technically sound portals with frictionless chains. Dramatically customize…"/>
          <p:cNvSpPr txBox="1"/>
          <p:nvPr/>
        </p:nvSpPr>
        <p:spPr>
          <a:xfrm>
            <a:off x="10289860" y="447469"/>
            <a:ext cx="1307939" cy="39914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600" kern="0" dirty="0">
                <a:solidFill>
                  <a:schemeClr val="bg1"/>
                </a:solidFill>
                <a:cs typeface="+mn-ea"/>
                <a:sym typeface="+mn-lt"/>
              </a:rPr>
              <a:t>Synergistically utilize technically sound portals with frictionless </a:t>
            </a:r>
            <a:r>
              <a:rPr sz="600" kern="0" dirty="0" err="1">
                <a:solidFill>
                  <a:schemeClr val="bg1"/>
                </a:solidFill>
                <a:cs typeface="+mn-ea"/>
                <a:sym typeface="+mn-lt"/>
              </a:rPr>
              <a:t>chains</a:t>
            </a:r>
            <a:r>
              <a:rPr lang="en-US" altLang="zh-CN" sz="600" kern="0" dirty="0" err="1">
                <a:solidFill>
                  <a:schemeClr val="bg1"/>
                </a:solidFill>
                <a:cs typeface="+mn-ea"/>
                <a:sym typeface="+mn-lt"/>
              </a:rPr>
              <a:t>Synergistically</a:t>
            </a:r>
            <a:endParaRPr lang="en-US" altLang="zh-CN" sz="6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5" name="Group 53"/>
          <p:cNvGrpSpPr/>
          <p:nvPr/>
        </p:nvGrpSpPr>
        <p:grpSpPr>
          <a:xfrm>
            <a:off x="6885989" y="2887940"/>
            <a:ext cx="584200" cy="584200"/>
            <a:chOff x="5803900" y="4756150"/>
            <a:chExt cx="584200" cy="584200"/>
          </a:xfrm>
          <a:solidFill>
            <a:schemeClr val="bg2">
              <a:lumMod val="50000"/>
            </a:schemeClr>
          </a:solidFill>
        </p:grpSpPr>
        <p:sp>
          <p:nvSpPr>
            <p:cNvPr id="106" name="Oval 54"/>
            <p:cNvSpPr/>
            <p:nvPr/>
          </p:nvSpPr>
          <p:spPr>
            <a:xfrm>
              <a:off x="5803900" y="4756150"/>
              <a:ext cx="584200" cy="584200"/>
            </a:xfrm>
            <a:prstGeom prst="ellipse">
              <a:avLst/>
            </a:prstGeom>
            <a:grpFill/>
            <a:ln>
              <a:noFill/>
            </a:ln>
            <a:effectLst>
              <a:outerShdw blurRad="368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07" name="Group 55"/>
            <p:cNvGrpSpPr/>
            <p:nvPr/>
          </p:nvGrpSpPr>
          <p:grpSpPr>
            <a:xfrm>
              <a:off x="6035278" y="4950619"/>
              <a:ext cx="121444" cy="195262"/>
              <a:chOff x="6657975" y="4719638"/>
              <a:chExt cx="121444" cy="195262"/>
            </a:xfrm>
            <a:grpFill/>
          </p:grpSpPr>
          <p:cxnSp>
            <p:nvCxnSpPr>
              <p:cNvPr id="108" name="Straight Connector 56"/>
              <p:cNvCxnSpPr/>
              <p:nvPr/>
            </p:nvCxnSpPr>
            <p:spPr>
              <a:xfrm>
                <a:off x="6657975" y="4719638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57"/>
              <p:cNvCxnSpPr/>
              <p:nvPr/>
            </p:nvCxnSpPr>
            <p:spPr>
              <a:xfrm flipH="1">
                <a:off x="6657975" y="4817269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文本框 109"/>
          <p:cNvSpPr txBox="1"/>
          <p:nvPr/>
        </p:nvSpPr>
        <p:spPr>
          <a:xfrm>
            <a:off x="7469875" y="2968114"/>
            <a:ext cx="2687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u="sng" dirty="0">
                <a:solidFill>
                  <a:schemeClr val="bg1"/>
                </a:solidFill>
                <a:cs typeface="+mn-ea"/>
                <a:sym typeface="+mn-lt"/>
              </a:rPr>
              <a:t>02.</a:t>
            </a:r>
            <a:r>
              <a:rPr lang="zh-CN" altLang="en-US" sz="2800" u="sng" dirty="0">
                <a:solidFill>
                  <a:schemeClr val="bg1"/>
                </a:solidFill>
                <a:cs typeface="+mn-ea"/>
                <a:sym typeface="+mn-lt"/>
              </a:rPr>
              <a:t>项目背景</a:t>
            </a:r>
            <a:endParaRPr lang="zh-CN" altLang="en-US" sz="2800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11" name="Group 53"/>
          <p:cNvGrpSpPr/>
          <p:nvPr/>
        </p:nvGrpSpPr>
        <p:grpSpPr>
          <a:xfrm>
            <a:off x="6885989" y="3954284"/>
            <a:ext cx="584200" cy="584200"/>
            <a:chOff x="5803900" y="4756150"/>
            <a:chExt cx="584200" cy="584200"/>
          </a:xfrm>
          <a:solidFill>
            <a:schemeClr val="bg2">
              <a:lumMod val="50000"/>
            </a:schemeClr>
          </a:solidFill>
        </p:grpSpPr>
        <p:sp>
          <p:nvSpPr>
            <p:cNvPr id="112" name="Oval 54"/>
            <p:cNvSpPr/>
            <p:nvPr/>
          </p:nvSpPr>
          <p:spPr>
            <a:xfrm>
              <a:off x="5803900" y="4756150"/>
              <a:ext cx="584200" cy="584200"/>
            </a:xfrm>
            <a:prstGeom prst="ellipse">
              <a:avLst/>
            </a:prstGeom>
            <a:grpFill/>
            <a:ln>
              <a:noFill/>
            </a:ln>
            <a:effectLst>
              <a:outerShdw blurRad="368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13" name="Group 55"/>
            <p:cNvGrpSpPr/>
            <p:nvPr/>
          </p:nvGrpSpPr>
          <p:grpSpPr>
            <a:xfrm>
              <a:off x="6035278" y="4950619"/>
              <a:ext cx="121444" cy="195262"/>
              <a:chOff x="6657975" y="4719638"/>
              <a:chExt cx="121444" cy="195262"/>
            </a:xfrm>
            <a:grpFill/>
          </p:grpSpPr>
          <p:cxnSp>
            <p:nvCxnSpPr>
              <p:cNvPr id="114" name="Straight Connector 56"/>
              <p:cNvCxnSpPr/>
              <p:nvPr/>
            </p:nvCxnSpPr>
            <p:spPr>
              <a:xfrm>
                <a:off x="6657975" y="4719638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57"/>
              <p:cNvCxnSpPr/>
              <p:nvPr/>
            </p:nvCxnSpPr>
            <p:spPr>
              <a:xfrm flipH="1">
                <a:off x="6657975" y="4817269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7469875" y="4016499"/>
            <a:ext cx="2687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800" u="sng" dirty="0">
                <a:solidFill>
                  <a:schemeClr val="bg1"/>
                </a:solidFill>
                <a:cs typeface="+mn-ea"/>
                <a:sym typeface="+mn-lt"/>
              </a:rPr>
              <a:t>03.</a:t>
            </a:r>
            <a:r>
              <a:rPr lang="zh-CN" altLang="en-US" sz="2800" u="sng" dirty="0">
                <a:solidFill>
                  <a:schemeClr val="bg1"/>
                </a:solidFill>
                <a:cs typeface="+mn-ea"/>
                <a:sym typeface="+mn-lt"/>
              </a:rPr>
              <a:t>需求部分</a:t>
            </a:r>
            <a:endParaRPr lang="zh-CN" altLang="en-US" sz="2800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1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979044" y="957210"/>
            <a:ext cx="282641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0" b="1" i="0" u="none" strike="noStrike" kern="1200" cap="none" spc="6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sz="20000" b="0" i="0" u="none" strike="noStrike" kern="1200" cap="none" spc="6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Rectangle 22"/>
          <p:cNvSpPr/>
          <p:nvPr/>
        </p:nvSpPr>
        <p:spPr>
          <a:xfrm rot="10800000">
            <a:off x="9629454" y="2638064"/>
            <a:ext cx="282641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0" b="1" i="0" u="none" strike="noStrike" kern="1200" cap="none" spc="6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sz="20000" b="0" i="0" u="none" strike="noStrike" kern="1200" cap="none" spc="6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6633" y="827091"/>
            <a:ext cx="5329624" cy="5203817"/>
            <a:chOff x="-1024350" y="370345"/>
            <a:chExt cx="6644500" cy="6487655"/>
          </a:xfrm>
        </p:grpSpPr>
        <p:sp>
          <p:nvSpPr>
            <p:cNvPr id="4" name="Oval 3"/>
            <p:cNvSpPr/>
            <p:nvPr/>
          </p:nvSpPr>
          <p:spPr>
            <a:xfrm>
              <a:off x="-608980" y="370345"/>
              <a:ext cx="5873432" cy="587343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-1024350" y="984568"/>
              <a:ext cx="5873432" cy="5873432"/>
            </a:xfrm>
            <a:prstGeom prst="ellipse">
              <a:avLst/>
            </a:prstGeom>
            <a:noFill/>
            <a:ln>
              <a:solidFill>
                <a:srgbClr val="297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Oval 5"/>
            <p:cNvSpPr/>
            <p:nvPr/>
          </p:nvSpPr>
          <p:spPr>
            <a:xfrm>
              <a:off x="-253282" y="711399"/>
              <a:ext cx="5162036" cy="5162033"/>
            </a:xfrm>
            <a:prstGeom prst="ellipse">
              <a:avLst/>
            </a:prstGeom>
            <a:blipFill>
              <a:blip r:embed="rId1" cstate="screen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564590" y="3689816"/>
              <a:ext cx="2055560" cy="2055559"/>
            </a:xfrm>
            <a:prstGeom prst="ellipse">
              <a:avLst/>
            </a:prstGeom>
            <a:solidFill>
              <a:schemeClr val="bg2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201978" y="2728709"/>
            <a:ext cx="4466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u="sng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Part one</a:t>
            </a:r>
            <a:endParaRPr lang="en-US" altLang="zh-CN" sz="7200" u="sng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ïSḻiḍè"/>
          <p:cNvSpPr/>
          <p:nvPr/>
        </p:nvSpPr>
        <p:spPr>
          <a:xfrm>
            <a:off x="6502046" y="4221714"/>
            <a:ext cx="444222" cy="4442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ïṡ1íḋè"/>
          <p:cNvSpPr/>
          <p:nvPr/>
        </p:nvSpPr>
        <p:spPr bwMode="auto">
          <a:xfrm>
            <a:off x="6621377" y="4366739"/>
            <a:ext cx="205561" cy="154170"/>
          </a:xfrm>
          <a:custGeom>
            <a:avLst/>
            <a:gdLst>
              <a:gd name="connsiteX0" fmla="*/ 505433 w 533400"/>
              <a:gd name="connsiteY0" fmla="*/ 621 h 400050"/>
              <a:gd name="connsiteX1" fmla="*/ 534008 w 533400"/>
              <a:gd name="connsiteY1" fmla="*/ 29196 h 400050"/>
              <a:gd name="connsiteX2" fmla="*/ 534008 w 533400"/>
              <a:gd name="connsiteY2" fmla="*/ 372096 h 400050"/>
              <a:gd name="connsiteX3" fmla="*/ 505433 w 533400"/>
              <a:gd name="connsiteY3" fmla="*/ 400671 h 400050"/>
              <a:gd name="connsiteX4" fmla="*/ 29183 w 533400"/>
              <a:gd name="connsiteY4" fmla="*/ 400671 h 400050"/>
              <a:gd name="connsiteX5" fmla="*/ 608 w 533400"/>
              <a:gd name="connsiteY5" fmla="*/ 372096 h 400050"/>
              <a:gd name="connsiteX6" fmla="*/ 608 w 533400"/>
              <a:gd name="connsiteY6" fmla="*/ 29196 h 400050"/>
              <a:gd name="connsiteX7" fmla="*/ 29183 w 533400"/>
              <a:gd name="connsiteY7" fmla="*/ 621 h 400050"/>
              <a:gd name="connsiteX8" fmla="*/ 505433 w 533400"/>
              <a:gd name="connsiteY8" fmla="*/ 621 h 400050"/>
              <a:gd name="connsiteX9" fmla="*/ 391419 w 533400"/>
              <a:gd name="connsiteY9" fmla="*/ 198646 h 400050"/>
              <a:gd name="connsiteX10" fmla="*/ 351414 w 533400"/>
              <a:gd name="connsiteY10" fmla="*/ 204170 h 400050"/>
              <a:gd name="connsiteX11" fmla="*/ 351414 w 533400"/>
              <a:gd name="connsiteY11" fmla="*/ 204170 h 400050"/>
              <a:gd name="connsiteX12" fmla="*/ 267118 w 533400"/>
              <a:gd name="connsiteY12" fmla="*/ 315613 h 400050"/>
              <a:gd name="connsiteX13" fmla="*/ 264641 w 533400"/>
              <a:gd name="connsiteY13" fmla="*/ 318470 h 400050"/>
              <a:gd name="connsiteX14" fmla="*/ 224255 w 533400"/>
              <a:gd name="connsiteY14" fmla="*/ 318756 h 400050"/>
              <a:gd name="connsiteX15" fmla="*/ 224255 w 533400"/>
              <a:gd name="connsiteY15" fmla="*/ 318756 h 400050"/>
              <a:gd name="connsiteX16" fmla="*/ 162152 w 533400"/>
              <a:gd name="connsiteY16" fmla="*/ 257415 h 400050"/>
              <a:gd name="connsiteX17" fmla="*/ 160247 w 533400"/>
              <a:gd name="connsiteY17" fmla="*/ 255701 h 400050"/>
              <a:gd name="connsiteX18" fmla="*/ 120052 w 533400"/>
              <a:gd name="connsiteY18" fmla="*/ 259606 h 400050"/>
              <a:gd name="connsiteX19" fmla="*/ 120052 w 533400"/>
              <a:gd name="connsiteY19" fmla="*/ 259606 h 400050"/>
              <a:gd name="connsiteX20" fmla="*/ 32517 w 533400"/>
              <a:gd name="connsiteY20" fmla="*/ 366095 h 400050"/>
              <a:gd name="connsiteX21" fmla="*/ 30326 w 533400"/>
              <a:gd name="connsiteY21" fmla="*/ 372096 h 400050"/>
              <a:gd name="connsiteX22" fmla="*/ 39851 w 533400"/>
              <a:gd name="connsiteY22" fmla="*/ 381621 h 400050"/>
              <a:gd name="connsiteX23" fmla="*/ 39851 w 533400"/>
              <a:gd name="connsiteY23" fmla="*/ 381621 h 400050"/>
              <a:gd name="connsiteX24" fmla="*/ 497242 w 533400"/>
              <a:gd name="connsiteY24" fmla="*/ 381621 h 400050"/>
              <a:gd name="connsiteX25" fmla="*/ 502480 w 533400"/>
              <a:gd name="connsiteY25" fmla="*/ 380002 h 400050"/>
              <a:gd name="connsiteX26" fmla="*/ 505147 w 533400"/>
              <a:gd name="connsiteY26" fmla="*/ 366762 h 400050"/>
              <a:gd name="connsiteX27" fmla="*/ 505147 w 533400"/>
              <a:gd name="connsiteY27" fmla="*/ 366762 h 400050"/>
              <a:gd name="connsiteX28" fmla="*/ 397991 w 533400"/>
              <a:gd name="connsiteY28" fmla="*/ 205504 h 400050"/>
              <a:gd name="connsiteX29" fmla="*/ 391419 w 533400"/>
              <a:gd name="connsiteY29" fmla="*/ 198646 h 400050"/>
              <a:gd name="connsiteX30" fmla="*/ 95858 w 533400"/>
              <a:gd name="connsiteY30" fmla="*/ 57771 h 400050"/>
              <a:gd name="connsiteX31" fmla="*/ 57758 w 533400"/>
              <a:gd name="connsiteY31" fmla="*/ 95871 h 400050"/>
              <a:gd name="connsiteX32" fmla="*/ 95858 w 533400"/>
              <a:gd name="connsiteY32" fmla="*/ 133971 h 400050"/>
              <a:gd name="connsiteX33" fmla="*/ 133958 w 533400"/>
              <a:gd name="connsiteY33" fmla="*/ 95871 h 400050"/>
              <a:gd name="connsiteX34" fmla="*/ 95858 w 533400"/>
              <a:gd name="connsiteY34" fmla="*/ 57771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33400" h="400050">
                <a:moveTo>
                  <a:pt x="505433" y="621"/>
                </a:moveTo>
                <a:cubicBezTo>
                  <a:pt x="521245" y="621"/>
                  <a:pt x="534008" y="13385"/>
                  <a:pt x="534008" y="29196"/>
                </a:cubicBezTo>
                <a:lnTo>
                  <a:pt x="534008" y="372096"/>
                </a:lnTo>
                <a:cubicBezTo>
                  <a:pt x="534008" y="387907"/>
                  <a:pt x="521245" y="400671"/>
                  <a:pt x="505433" y="400671"/>
                </a:cubicBezTo>
                <a:lnTo>
                  <a:pt x="29183" y="400671"/>
                </a:lnTo>
                <a:cubicBezTo>
                  <a:pt x="13371" y="400671"/>
                  <a:pt x="608" y="387907"/>
                  <a:pt x="608" y="372096"/>
                </a:cubicBezTo>
                <a:lnTo>
                  <a:pt x="608" y="29196"/>
                </a:lnTo>
                <a:cubicBezTo>
                  <a:pt x="608" y="13385"/>
                  <a:pt x="13371" y="621"/>
                  <a:pt x="29183" y="621"/>
                </a:cubicBezTo>
                <a:lnTo>
                  <a:pt x="505433" y="621"/>
                </a:lnTo>
                <a:close/>
                <a:moveTo>
                  <a:pt x="391419" y="198646"/>
                </a:moveTo>
                <a:cubicBezTo>
                  <a:pt x="378846" y="189121"/>
                  <a:pt x="360939" y="191597"/>
                  <a:pt x="351414" y="204170"/>
                </a:cubicBezTo>
                <a:lnTo>
                  <a:pt x="351414" y="204170"/>
                </a:lnTo>
                <a:lnTo>
                  <a:pt x="267118" y="315613"/>
                </a:lnTo>
                <a:cubicBezTo>
                  <a:pt x="266355" y="316660"/>
                  <a:pt x="265498" y="317518"/>
                  <a:pt x="264641" y="318470"/>
                </a:cubicBezTo>
                <a:cubicBezTo>
                  <a:pt x="253592" y="329710"/>
                  <a:pt x="235495" y="329805"/>
                  <a:pt x="224255" y="318756"/>
                </a:cubicBezTo>
                <a:lnTo>
                  <a:pt x="224255" y="318756"/>
                </a:lnTo>
                <a:lnTo>
                  <a:pt x="162152" y="257415"/>
                </a:lnTo>
                <a:cubicBezTo>
                  <a:pt x="161485" y="256844"/>
                  <a:pt x="160914" y="256177"/>
                  <a:pt x="160247" y="255701"/>
                </a:cubicBezTo>
                <a:cubicBezTo>
                  <a:pt x="148055" y="245699"/>
                  <a:pt x="130053" y="247414"/>
                  <a:pt x="120052" y="259606"/>
                </a:cubicBezTo>
                <a:lnTo>
                  <a:pt x="120052" y="259606"/>
                </a:lnTo>
                <a:lnTo>
                  <a:pt x="32517" y="366095"/>
                </a:lnTo>
                <a:cubicBezTo>
                  <a:pt x="31088" y="367810"/>
                  <a:pt x="30326" y="369905"/>
                  <a:pt x="30326" y="372096"/>
                </a:cubicBezTo>
                <a:cubicBezTo>
                  <a:pt x="30326" y="377335"/>
                  <a:pt x="34612" y="381621"/>
                  <a:pt x="39851" y="381621"/>
                </a:cubicBezTo>
                <a:lnTo>
                  <a:pt x="39851" y="381621"/>
                </a:lnTo>
                <a:lnTo>
                  <a:pt x="497242" y="381621"/>
                </a:lnTo>
                <a:cubicBezTo>
                  <a:pt x="499146" y="381621"/>
                  <a:pt x="500956" y="381050"/>
                  <a:pt x="502480" y="380002"/>
                </a:cubicBezTo>
                <a:cubicBezTo>
                  <a:pt x="506862" y="377049"/>
                  <a:pt x="508005" y="371144"/>
                  <a:pt x="505147" y="366762"/>
                </a:cubicBezTo>
                <a:lnTo>
                  <a:pt x="505147" y="366762"/>
                </a:lnTo>
                <a:lnTo>
                  <a:pt x="397991" y="205504"/>
                </a:lnTo>
                <a:cubicBezTo>
                  <a:pt x="396181" y="202932"/>
                  <a:pt x="393990" y="200551"/>
                  <a:pt x="391419" y="198646"/>
                </a:cubicBezTo>
                <a:close/>
                <a:moveTo>
                  <a:pt x="95858" y="57771"/>
                </a:moveTo>
                <a:cubicBezTo>
                  <a:pt x="74808" y="57771"/>
                  <a:pt x="57758" y="74821"/>
                  <a:pt x="57758" y="95871"/>
                </a:cubicBezTo>
                <a:cubicBezTo>
                  <a:pt x="57758" y="116921"/>
                  <a:pt x="74808" y="133971"/>
                  <a:pt x="95858" y="133971"/>
                </a:cubicBezTo>
                <a:cubicBezTo>
                  <a:pt x="116908" y="133971"/>
                  <a:pt x="133958" y="116921"/>
                  <a:pt x="133958" y="95871"/>
                </a:cubicBezTo>
                <a:cubicBezTo>
                  <a:pt x="133958" y="74821"/>
                  <a:pt x="116908" y="57771"/>
                  <a:pt x="95858" y="577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gradFill>
                <a:gsLst>
                  <a:gs pos="100000">
                    <a:srgbClr val="B69A73"/>
                  </a:gs>
                  <a:gs pos="0">
                    <a:srgbClr val="92744C"/>
                  </a:gs>
                </a:gsLst>
                <a:lin ang="3000000" scaled="0"/>
              </a:gradFill>
              <a:cs typeface="+mn-ea"/>
              <a:sym typeface="+mn-lt"/>
            </a:endParaRPr>
          </a:p>
        </p:txBody>
      </p:sp>
      <p:sp>
        <p:nvSpPr>
          <p:cNvPr id="16" name="Synergistically utilize technically sound portals with frictionless chains. Dramatically customize…"/>
          <p:cNvSpPr txBox="1"/>
          <p:nvPr/>
        </p:nvSpPr>
        <p:spPr>
          <a:xfrm>
            <a:off x="7138316" y="4215574"/>
            <a:ext cx="2810448" cy="73850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sz="3200" b="1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项目概述</a:t>
            </a:r>
            <a:endParaRPr lang="zh-CN" sz="3200" b="1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8" name="Google Shape;13;p2"/>
          <p:cNvSpPr/>
          <p:nvPr/>
        </p:nvSpPr>
        <p:spPr>
          <a:xfrm rot="12770">
            <a:off x="9742239" y="2298884"/>
            <a:ext cx="411038" cy="397729"/>
          </a:xfrm>
          <a:custGeom>
            <a:avLst/>
            <a:gdLst/>
            <a:ahLst/>
            <a:cxnLst/>
            <a:rect l="l" t="t" r="r" b="b"/>
            <a:pathLst>
              <a:path w="8725" h="8725" extrusionOk="0">
                <a:moveTo>
                  <a:pt x="4377" y="1"/>
                </a:moveTo>
                <a:cubicBezTo>
                  <a:pt x="1946" y="1"/>
                  <a:pt x="0" y="1946"/>
                  <a:pt x="0" y="4347"/>
                </a:cubicBezTo>
                <a:cubicBezTo>
                  <a:pt x="0" y="6779"/>
                  <a:pt x="1946" y="8724"/>
                  <a:pt x="4377" y="8724"/>
                </a:cubicBezTo>
                <a:cubicBezTo>
                  <a:pt x="6779" y="8724"/>
                  <a:pt x="8724" y="6779"/>
                  <a:pt x="8724" y="4347"/>
                </a:cubicBezTo>
                <a:cubicBezTo>
                  <a:pt x="8724" y="1946"/>
                  <a:pt x="6779" y="1"/>
                  <a:pt x="437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+mn-ea"/>
              <a:sym typeface="+mn-lt"/>
            </a:endParaRPr>
          </a:p>
        </p:txBody>
      </p:sp>
      <p:sp>
        <p:nvSpPr>
          <p:cNvPr id="19" name="Google Shape;14;p2"/>
          <p:cNvSpPr/>
          <p:nvPr/>
        </p:nvSpPr>
        <p:spPr>
          <a:xfrm rot="12770">
            <a:off x="10164978" y="1980078"/>
            <a:ext cx="181893" cy="176004"/>
          </a:xfrm>
          <a:custGeom>
            <a:avLst/>
            <a:gdLst/>
            <a:ahLst/>
            <a:cxnLst/>
            <a:rect l="l" t="t" r="r" b="b"/>
            <a:pathLst>
              <a:path w="3861" h="3861" extrusionOk="0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686252" y="6006513"/>
            <a:ext cx="1514475" cy="1514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59757" y="6607176"/>
            <a:ext cx="92970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46190" y="6394419"/>
            <a:ext cx="5228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0876BFF-1584-4FA6-A406-00684317F9C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48438" y="6455975"/>
            <a:ext cx="922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B5C0CF"/>
                </a:solidFill>
                <a:effectLst/>
                <a:uLnTx/>
                <a:uFillTx/>
                <a:cs typeface="+mn-ea"/>
                <a:sym typeface="+mn-lt"/>
              </a:rPr>
              <a:t>P A G 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B5C0C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807475" y="5768674"/>
            <a:ext cx="318802" cy="3188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571255" y="5597509"/>
            <a:ext cx="171165" cy="1711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906755" y="5548866"/>
            <a:ext cx="97285" cy="972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28817" y="1012786"/>
            <a:ext cx="2911578" cy="291157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117005" y="1018591"/>
            <a:ext cx="2727608" cy="2621889"/>
          </a:xfrm>
          <a:custGeom>
            <a:avLst/>
            <a:gdLst>
              <a:gd name="connsiteX0" fmla="*/ 609388 w 1315469"/>
              <a:gd name="connsiteY0" fmla="*/ 0 h 1264483"/>
              <a:gd name="connsiteX1" fmla="*/ 1315469 w 1315469"/>
              <a:gd name="connsiteY1" fmla="*/ 706081 h 1264483"/>
              <a:gd name="connsiteX2" fmla="*/ 1259982 w 1315469"/>
              <a:gd name="connsiteY2" fmla="*/ 980920 h 1264483"/>
              <a:gd name="connsiteX3" fmla="*/ 1243246 w 1315469"/>
              <a:gd name="connsiteY3" fmla="*/ 1011755 h 1264483"/>
              <a:gd name="connsiteX4" fmla="*/ 1205356 w 1315469"/>
              <a:gd name="connsiteY4" fmla="*/ 1057677 h 1264483"/>
              <a:gd name="connsiteX5" fmla="*/ 706081 w 1315469"/>
              <a:gd name="connsiteY5" fmla="*/ 1264483 h 1264483"/>
              <a:gd name="connsiteX6" fmla="*/ 0 w 1315469"/>
              <a:gd name="connsiteY6" fmla="*/ 558402 h 1264483"/>
              <a:gd name="connsiteX7" fmla="*/ 55487 w 1315469"/>
              <a:gd name="connsiteY7" fmla="*/ 283563 h 1264483"/>
              <a:gd name="connsiteX8" fmla="*/ 72223 w 1315469"/>
              <a:gd name="connsiteY8" fmla="*/ 252729 h 1264483"/>
              <a:gd name="connsiteX9" fmla="*/ 110113 w 1315469"/>
              <a:gd name="connsiteY9" fmla="*/ 206806 h 1264483"/>
              <a:gd name="connsiteX10" fmla="*/ 609388 w 1315469"/>
              <a:gd name="connsiteY10" fmla="*/ 0 h 126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5469" h="1264483">
                <a:moveTo>
                  <a:pt x="609388" y="0"/>
                </a:moveTo>
                <a:cubicBezTo>
                  <a:pt x="999346" y="0"/>
                  <a:pt x="1315469" y="316123"/>
                  <a:pt x="1315469" y="706081"/>
                </a:cubicBezTo>
                <a:cubicBezTo>
                  <a:pt x="1315469" y="803571"/>
                  <a:pt x="1295711" y="896445"/>
                  <a:pt x="1259982" y="980920"/>
                </a:cubicBezTo>
                <a:lnTo>
                  <a:pt x="1243246" y="1011755"/>
                </a:lnTo>
                <a:lnTo>
                  <a:pt x="1205356" y="1057677"/>
                </a:lnTo>
                <a:cubicBezTo>
                  <a:pt x="1077580" y="1185452"/>
                  <a:pt x="901060" y="1264483"/>
                  <a:pt x="706081" y="1264483"/>
                </a:cubicBezTo>
                <a:cubicBezTo>
                  <a:pt x="316123" y="1264483"/>
                  <a:pt x="0" y="948360"/>
                  <a:pt x="0" y="558402"/>
                </a:cubicBezTo>
                <a:cubicBezTo>
                  <a:pt x="0" y="460913"/>
                  <a:pt x="19758" y="368038"/>
                  <a:pt x="55487" y="283563"/>
                </a:cubicBezTo>
                <a:lnTo>
                  <a:pt x="72223" y="252729"/>
                </a:lnTo>
                <a:lnTo>
                  <a:pt x="110113" y="206806"/>
                </a:lnTo>
                <a:cubicBezTo>
                  <a:pt x="237889" y="79031"/>
                  <a:pt x="414409" y="0"/>
                  <a:pt x="609388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266758" y="712381"/>
            <a:ext cx="2778346" cy="2404072"/>
          </a:xfrm>
          <a:custGeom>
            <a:avLst/>
            <a:gdLst>
              <a:gd name="connsiteX0" fmla="*/ 633858 w 1339939"/>
              <a:gd name="connsiteY0" fmla="*/ 0 h 1159434"/>
              <a:gd name="connsiteX1" fmla="*/ 1339939 w 1339939"/>
              <a:gd name="connsiteY1" fmla="*/ 706081 h 1159434"/>
              <a:gd name="connsiteX2" fmla="*/ 1219352 w 1339939"/>
              <a:gd name="connsiteY2" fmla="*/ 1100858 h 1159434"/>
              <a:gd name="connsiteX3" fmla="*/ 1171023 w 1339939"/>
              <a:gd name="connsiteY3" fmla="*/ 1159434 h 1159434"/>
              <a:gd name="connsiteX4" fmla="*/ 1187759 w 1339939"/>
              <a:gd name="connsiteY4" fmla="*/ 1128599 h 1159434"/>
              <a:gd name="connsiteX5" fmla="*/ 1243246 w 1339939"/>
              <a:gd name="connsiteY5" fmla="*/ 853760 h 1159434"/>
              <a:gd name="connsiteX6" fmla="*/ 537165 w 1339939"/>
              <a:gd name="connsiteY6" fmla="*/ 147679 h 1159434"/>
              <a:gd name="connsiteX7" fmla="*/ 37890 w 1339939"/>
              <a:gd name="connsiteY7" fmla="*/ 354485 h 1159434"/>
              <a:gd name="connsiteX8" fmla="*/ 0 w 1339939"/>
              <a:gd name="connsiteY8" fmla="*/ 400408 h 1159434"/>
              <a:gd name="connsiteX9" fmla="*/ 48364 w 1339939"/>
              <a:gd name="connsiteY9" fmla="*/ 311304 h 1159434"/>
              <a:gd name="connsiteX10" fmla="*/ 633858 w 1339939"/>
              <a:gd name="connsiteY10" fmla="*/ 0 h 115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9939" h="1159434">
                <a:moveTo>
                  <a:pt x="633858" y="0"/>
                </a:moveTo>
                <a:cubicBezTo>
                  <a:pt x="1023816" y="0"/>
                  <a:pt x="1339939" y="316123"/>
                  <a:pt x="1339939" y="706081"/>
                </a:cubicBezTo>
                <a:cubicBezTo>
                  <a:pt x="1339939" y="852315"/>
                  <a:pt x="1295484" y="988167"/>
                  <a:pt x="1219352" y="1100858"/>
                </a:cubicBezTo>
                <a:lnTo>
                  <a:pt x="1171023" y="1159434"/>
                </a:lnTo>
                <a:lnTo>
                  <a:pt x="1187759" y="1128599"/>
                </a:lnTo>
                <a:cubicBezTo>
                  <a:pt x="1223488" y="1044124"/>
                  <a:pt x="1243246" y="951250"/>
                  <a:pt x="1243246" y="853760"/>
                </a:cubicBezTo>
                <a:cubicBezTo>
                  <a:pt x="1243246" y="463802"/>
                  <a:pt x="927123" y="147679"/>
                  <a:pt x="537165" y="147679"/>
                </a:cubicBezTo>
                <a:cubicBezTo>
                  <a:pt x="342186" y="147679"/>
                  <a:pt x="165666" y="226710"/>
                  <a:pt x="37890" y="354485"/>
                </a:cubicBezTo>
                <a:lnTo>
                  <a:pt x="0" y="400408"/>
                </a:lnTo>
                <a:lnTo>
                  <a:pt x="48364" y="311304"/>
                </a:lnTo>
                <a:cubicBezTo>
                  <a:pt x="175252" y="123486"/>
                  <a:pt x="390134" y="0"/>
                  <a:pt x="633858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71936" y="3302880"/>
            <a:ext cx="1091120" cy="1091119"/>
            <a:chOff x="1187921" y="-393335"/>
            <a:chExt cx="1483379" cy="1483377"/>
          </a:xfrm>
        </p:grpSpPr>
        <p:sp>
          <p:nvSpPr>
            <p:cNvPr id="18" name="Oval 17"/>
            <p:cNvSpPr/>
            <p:nvPr/>
          </p:nvSpPr>
          <p:spPr>
            <a:xfrm>
              <a:off x="1187921" y="-393335"/>
              <a:ext cx="1483379" cy="1483377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7921" y="13617"/>
              <a:ext cx="1483379" cy="6694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21" name="Straight Connector 20"/>
          <p:cNvCxnSpPr/>
          <p:nvPr/>
        </p:nvCxnSpPr>
        <p:spPr>
          <a:xfrm flipV="1">
            <a:off x="3063056" y="3892628"/>
            <a:ext cx="5252630" cy="200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067927" y="5302188"/>
            <a:ext cx="5114284" cy="195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ynergistically utilize technically sound portals with frictionless chains. Dramatically customize…"/>
          <p:cNvSpPr txBox="1"/>
          <p:nvPr/>
        </p:nvSpPr>
        <p:spPr>
          <a:xfrm>
            <a:off x="3908425" y="2025015"/>
            <a:ext cx="4170045" cy="161544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400" b="1" kern="0" dirty="0">
                <a:solidFill>
                  <a:schemeClr val="tx1"/>
                </a:solidFill>
                <a:cs typeface="+mn-ea"/>
                <a:sym typeface="+mn-lt"/>
              </a:rPr>
              <a:t>聊天机器人，是一种经由对话或文字进行交谈的计算机软件程序，能够模拟人类对话并解决不同场景下的业务需求。随着人工智能、互联网等技术的发展，聊天机器人应用多重领域，在电信、旅游、医疗航空、金融等领域均有涉及，效果明显。</a:t>
            </a:r>
            <a:endParaRPr sz="1400" b="1" kern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Synergistically utilize technically sound portals with frictionless chains. Dramatically customize…"/>
          <p:cNvSpPr txBox="1"/>
          <p:nvPr/>
        </p:nvSpPr>
        <p:spPr>
          <a:xfrm>
            <a:off x="3336290" y="4090035"/>
            <a:ext cx="4424045" cy="161544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400" b="1" kern="0" dirty="0">
                <a:solidFill>
                  <a:schemeClr val="tx1"/>
                </a:solidFill>
                <a:cs typeface="+mn-ea"/>
                <a:sym typeface="+mn-lt"/>
              </a:rPr>
              <a:t>人工智能技术突破了聊天机器人原有的技术瓶颈，并且实践证明，聊天机器人的使用不仅能够为企业减少一大笔人力成本，而且能够明显提高工作效率，国内外多家企业纷纷布局聊天机器人行业，聊天机器人市场一片蓝海。</a:t>
            </a:r>
            <a:endParaRPr sz="1400" b="1" kern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Oval 5"/>
          <p:cNvSpPr/>
          <p:nvPr/>
        </p:nvSpPr>
        <p:spPr>
          <a:xfrm>
            <a:off x="7766231" y="1801231"/>
            <a:ext cx="3805024" cy="3805022"/>
          </a:xfrm>
          <a:prstGeom prst="ellipse">
            <a:avLst/>
          </a:prstGeom>
          <a:blipFill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Oval 112"/>
          <p:cNvSpPr/>
          <p:nvPr/>
        </p:nvSpPr>
        <p:spPr>
          <a:xfrm>
            <a:off x="7759650" y="1672227"/>
            <a:ext cx="318802" cy="3188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Oval 113"/>
          <p:cNvSpPr/>
          <p:nvPr/>
        </p:nvSpPr>
        <p:spPr>
          <a:xfrm>
            <a:off x="7523430" y="1501062"/>
            <a:ext cx="171165" cy="1711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Oval 114"/>
          <p:cNvSpPr/>
          <p:nvPr/>
        </p:nvSpPr>
        <p:spPr>
          <a:xfrm>
            <a:off x="7858930" y="1452419"/>
            <a:ext cx="97285" cy="972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Rectangle 21"/>
          <p:cNvSpPr/>
          <p:nvPr/>
        </p:nvSpPr>
        <p:spPr>
          <a:xfrm>
            <a:off x="4217892" y="590461"/>
            <a:ext cx="282641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0" b="1" i="0" u="none" strike="noStrike" kern="1200" cap="none" spc="6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sz="20000" b="0" i="0" u="none" strike="noStrike" kern="1200" cap="none" spc="6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22"/>
          <p:cNvSpPr/>
          <p:nvPr/>
        </p:nvSpPr>
        <p:spPr>
          <a:xfrm rot="10800000">
            <a:off x="5714204" y="3437500"/>
            <a:ext cx="282641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0" b="1" i="0" u="none" strike="noStrike" kern="1200" cap="none" spc="6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sz="20000" b="0" i="0" u="none" strike="noStrike" kern="1200" cap="none" spc="6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ïSḻiḍè"/>
          <p:cNvSpPr/>
          <p:nvPr/>
        </p:nvSpPr>
        <p:spPr>
          <a:xfrm>
            <a:off x="1903592" y="5184554"/>
            <a:ext cx="444222" cy="4442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ïSḻiḍè"/>
          <p:cNvSpPr/>
          <p:nvPr/>
        </p:nvSpPr>
        <p:spPr>
          <a:xfrm>
            <a:off x="1231348" y="5184554"/>
            <a:ext cx="444222" cy="4442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979044" y="957210"/>
            <a:ext cx="282641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0" b="1" i="0" u="none" strike="noStrike" kern="1200" cap="none" spc="6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sz="20000" b="0" i="0" u="none" strike="noStrike" kern="1200" cap="none" spc="6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Rectangle 22"/>
          <p:cNvSpPr/>
          <p:nvPr/>
        </p:nvSpPr>
        <p:spPr>
          <a:xfrm rot="10800000">
            <a:off x="9629454" y="2638064"/>
            <a:ext cx="282641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0" b="1" i="0" u="none" strike="noStrike" kern="1200" cap="none" spc="6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sz="20000" b="0" i="0" u="none" strike="noStrike" kern="1200" cap="none" spc="6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6633" y="827091"/>
            <a:ext cx="5329624" cy="5203817"/>
            <a:chOff x="-1024350" y="370345"/>
            <a:chExt cx="6644500" cy="6487655"/>
          </a:xfrm>
        </p:grpSpPr>
        <p:sp>
          <p:nvSpPr>
            <p:cNvPr id="4" name="Oval 3"/>
            <p:cNvSpPr/>
            <p:nvPr/>
          </p:nvSpPr>
          <p:spPr>
            <a:xfrm>
              <a:off x="-608980" y="370345"/>
              <a:ext cx="5873432" cy="587343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-1024350" y="984568"/>
              <a:ext cx="5873432" cy="5873432"/>
            </a:xfrm>
            <a:prstGeom prst="ellipse">
              <a:avLst/>
            </a:prstGeom>
            <a:noFill/>
            <a:ln>
              <a:solidFill>
                <a:srgbClr val="297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Oval 5"/>
            <p:cNvSpPr/>
            <p:nvPr/>
          </p:nvSpPr>
          <p:spPr>
            <a:xfrm>
              <a:off x="-253282" y="711399"/>
              <a:ext cx="5162036" cy="5162033"/>
            </a:xfrm>
            <a:prstGeom prst="ellipse">
              <a:avLst/>
            </a:prstGeom>
            <a:blipFill>
              <a:blip r:embed="rId1" cstate="screen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564590" y="3689816"/>
              <a:ext cx="2055560" cy="2055559"/>
            </a:xfrm>
            <a:prstGeom prst="ellipse">
              <a:avLst/>
            </a:prstGeom>
            <a:solidFill>
              <a:schemeClr val="bg2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201978" y="2728709"/>
            <a:ext cx="4466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u="sng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Part two</a:t>
            </a:r>
            <a:endParaRPr lang="en-US" altLang="zh-CN" sz="7200" u="sng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ïSḻiḍè"/>
          <p:cNvSpPr/>
          <p:nvPr/>
        </p:nvSpPr>
        <p:spPr>
          <a:xfrm>
            <a:off x="6502046" y="4221714"/>
            <a:ext cx="444222" cy="4442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ïṡ1íḋè"/>
          <p:cNvSpPr/>
          <p:nvPr/>
        </p:nvSpPr>
        <p:spPr bwMode="auto">
          <a:xfrm>
            <a:off x="6621377" y="4366739"/>
            <a:ext cx="205561" cy="154170"/>
          </a:xfrm>
          <a:custGeom>
            <a:avLst/>
            <a:gdLst>
              <a:gd name="connsiteX0" fmla="*/ 505433 w 533400"/>
              <a:gd name="connsiteY0" fmla="*/ 621 h 400050"/>
              <a:gd name="connsiteX1" fmla="*/ 534008 w 533400"/>
              <a:gd name="connsiteY1" fmla="*/ 29196 h 400050"/>
              <a:gd name="connsiteX2" fmla="*/ 534008 w 533400"/>
              <a:gd name="connsiteY2" fmla="*/ 372096 h 400050"/>
              <a:gd name="connsiteX3" fmla="*/ 505433 w 533400"/>
              <a:gd name="connsiteY3" fmla="*/ 400671 h 400050"/>
              <a:gd name="connsiteX4" fmla="*/ 29183 w 533400"/>
              <a:gd name="connsiteY4" fmla="*/ 400671 h 400050"/>
              <a:gd name="connsiteX5" fmla="*/ 608 w 533400"/>
              <a:gd name="connsiteY5" fmla="*/ 372096 h 400050"/>
              <a:gd name="connsiteX6" fmla="*/ 608 w 533400"/>
              <a:gd name="connsiteY6" fmla="*/ 29196 h 400050"/>
              <a:gd name="connsiteX7" fmla="*/ 29183 w 533400"/>
              <a:gd name="connsiteY7" fmla="*/ 621 h 400050"/>
              <a:gd name="connsiteX8" fmla="*/ 505433 w 533400"/>
              <a:gd name="connsiteY8" fmla="*/ 621 h 400050"/>
              <a:gd name="connsiteX9" fmla="*/ 391419 w 533400"/>
              <a:gd name="connsiteY9" fmla="*/ 198646 h 400050"/>
              <a:gd name="connsiteX10" fmla="*/ 351414 w 533400"/>
              <a:gd name="connsiteY10" fmla="*/ 204170 h 400050"/>
              <a:gd name="connsiteX11" fmla="*/ 351414 w 533400"/>
              <a:gd name="connsiteY11" fmla="*/ 204170 h 400050"/>
              <a:gd name="connsiteX12" fmla="*/ 267118 w 533400"/>
              <a:gd name="connsiteY12" fmla="*/ 315613 h 400050"/>
              <a:gd name="connsiteX13" fmla="*/ 264641 w 533400"/>
              <a:gd name="connsiteY13" fmla="*/ 318470 h 400050"/>
              <a:gd name="connsiteX14" fmla="*/ 224255 w 533400"/>
              <a:gd name="connsiteY14" fmla="*/ 318756 h 400050"/>
              <a:gd name="connsiteX15" fmla="*/ 224255 w 533400"/>
              <a:gd name="connsiteY15" fmla="*/ 318756 h 400050"/>
              <a:gd name="connsiteX16" fmla="*/ 162152 w 533400"/>
              <a:gd name="connsiteY16" fmla="*/ 257415 h 400050"/>
              <a:gd name="connsiteX17" fmla="*/ 160247 w 533400"/>
              <a:gd name="connsiteY17" fmla="*/ 255701 h 400050"/>
              <a:gd name="connsiteX18" fmla="*/ 120052 w 533400"/>
              <a:gd name="connsiteY18" fmla="*/ 259606 h 400050"/>
              <a:gd name="connsiteX19" fmla="*/ 120052 w 533400"/>
              <a:gd name="connsiteY19" fmla="*/ 259606 h 400050"/>
              <a:gd name="connsiteX20" fmla="*/ 32517 w 533400"/>
              <a:gd name="connsiteY20" fmla="*/ 366095 h 400050"/>
              <a:gd name="connsiteX21" fmla="*/ 30326 w 533400"/>
              <a:gd name="connsiteY21" fmla="*/ 372096 h 400050"/>
              <a:gd name="connsiteX22" fmla="*/ 39851 w 533400"/>
              <a:gd name="connsiteY22" fmla="*/ 381621 h 400050"/>
              <a:gd name="connsiteX23" fmla="*/ 39851 w 533400"/>
              <a:gd name="connsiteY23" fmla="*/ 381621 h 400050"/>
              <a:gd name="connsiteX24" fmla="*/ 497242 w 533400"/>
              <a:gd name="connsiteY24" fmla="*/ 381621 h 400050"/>
              <a:gd name="connsiteX25" fmla="*/ 502480 w 533400"/>
              <a:gd name="connsiteY25" fmla="*/ 380002 h 400050"/>
              <a:gd name="connsiteX26" fmla="*/ 505147 w 533400"/>
              <a:gd name="connsiteY26" fmla="*/ 366762 h 400050"/>
              <a:gd name="connsiteX27" fmla="*/ 505147 w 533400"/>
              <a:gd name="connsiteY27" fmla="*/ 366762 h 400050"/>
              <a:gd name="connsiteX28" fmla="*/ 397991 w 533400"/>
              <a:gd name="connsiteY28" fmla="*/ 205504 h 400050"/>
              <a:gd name="connsiteX29" fmla="*/ 391419 w 533400"/>
              <a:gd name="connsiteY29" fmla="*/ 198646 h 400050"/>
              <a:gd name="connsiteX30" fmla="*/ 95858 w 533400"/>
              <a:gd name="connsiteY30" fmla="*/ 57771 h 400050"/>
              <a:gd name="connsiteX31" fmla="*/ 57758 w 533400"/>
              <a:gd name="connsiteY31" fmla="*/ 95871 h 400050"/>
              <a:gd name="connsiteX32" fmla="*/ 95858 w 533400"/>
              <a:gd name="connsiteY32" fmla="*/ 133971 h 400050"/>
              <a:gd name="connsiteX33" fmla="*/ 133958 w 533400"/>
              <a:gd name="connsiteY33" fmla="*/ 95871 h 400050"/>
              <a:gd name="connsiteX34" fmla="*/ 95858 w 533400"/>
              <a:gd name="connsiteY34" fmla="*/ 57771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33400" h="400050">
                <a:moveTo>
                  <a:pt x="505433" y="621"/>
                </a:moveTo>
                <a:cubicBezTo>
                  <a:pt x="521245" y="621"/>
                  <a:pt x="534008" y="13385"/>
                  <a:pt x="534008" y="29196"/>
                </a:cubicBezTo>
                <a:lnTo>
                  <a:pt x="534008" y="372096"/>
                </a:lnTo>
                <a:cubicBezTo>
                  <a:pt x="534008" y="387907"/>
                  <a:pt x="521245" y="400671"/>
                  <a:pt x="505433" y="400671"/>
                </a:cubicBezTo>
                <a:lnTo>
                  <a:pt x="29183" y="400671"/>
                </a:lnTo>
                <a:cubicBezTo>
                  <a:pt x="13371" y="400671"/>
                  <a:pt x="608" y="387907"/>
                  <a:pt x="608" y="372096"/>
                </a:cubicBezTo>
                <a:lnTo>
                  <a:pt x="608" y="29196"/>
                </a:lnTo>
                <a:cubicBezTo>
                  <a:pt x="608" y="13385"/>
                  <a:pt x="13371" y="621"/>
                  <a:pt x="29183" y="621"/>
                </a:cubicBezTo>
                <a:lnTo>
                  <a:pt x="505433" y="621"/>
                </a:lnTo>
                <a:close/>
                <a:moveTo>
                  <a:pt x="391419" y="198646"/>
                </a:moveTo>
                <a:cubicBezTo>
                  <a:pt x="378846" y="189121"/>
                  <a:pt x="360939" y="191597"/>
                  <a:pt x="351414" y="204170"/>
                </a:cubicBezTo>
                <a:lnTo>
                  <a:pt x="351414" y="204170"/>
                </a:lnTo>
                <a:lnTo>
                  <a:pt x="267118" y="315613"/>
                </a:lnTo>
                <a:cubicBezTo>
                  <a:pt x="266355" y="316660"/>
                  <a:pt x="265498" y="317518"/>
                  <a:pt x="264641" y="318470"/>
                </a:cubicBezTo>
                <a:cubicBezTo>
                  <a:pt x="253592" y="329710"/>
                  <a:pt x="235495" y="329805"/>
                  <a:pt x="224255" y="318756"/>
                </a:cubicBezTo>
                <a:lnTo>
                  <a:pt x="224255" y="318756"/>
                </a:lnTo>
                <a:lnTo>
                  <a:pt x="162152" y="257415"/>
                </a:lnTo>
                <a:cubicBezTo>
                  <a:pt x="161485" y="256844"/>
                  <a:pt x="160914" y="256177"/>
                  <a:pt x="160247" y="255701"/>
                </a:cubicBezTo>
                <a:cubicBezTo>
                  <a:pt x="148055" y="245699"/>
                  <a:pt x="130053" y="247414"/>
                  <a:pt x="120052" y="259606"/>
                </a:cubicBezTo>
                <a:lnTo>
                  <a:pt x="120052" y="259606"/>
                </a:lnTo>
                <a:lnTo>
                  <a:pt x="32517" y="366095"/>
                </a:lnTo>
                <a:cubicBezTo>
                  <a:pt x="31088" y="367810"/>
                  <a:pt x="30326" y="369905"/>
                  <a:pt x="30326" y="372096"/>
                </a:cubicBezTo>
                <a:cubicBezTo>
                  <a:pt x="30326" y="377335"/>
                  <a:pt x="34612" y="381621"/>
                  <a:pt x="39851" y="381621"/>
                </a:cubicBezTo>
                <a:lnTo>
                  <a:pt x="39851" y="381621"/>
                </a:lnTo>
                <a:lnTo>
                  <a:pt x="497242" y="381621"/>
                </a:lnTo>
                <a:cubicBezTo>
                  <a:pt x="499146" y="381621"/>
                  <a:pt x="500956" y="381050"/>
                  <a:pt x="502480" y="380002"/>
                </a:cubicBezTo>
                <a:cubicBezTo>
                  <a:pt x="506862" y="377049"/>
                  <a:pt x="508005" y="371144"/>
                  <a:pt x="505147" y="366762"/>
                </a:cubicBezTo>
                <a:lnTo>
                  <a:pt x="505147" y="366762"/>
                </a:lnTo>
                <a:lnTo>
                  <a:pt x="397991" y="205504"/>
                </a:lnTo>
                <a:cubicBezTo>
                  <a:pt x="396181" y="202932"/>
                  <a:pt x="393990" y="200551"/>
                  <a:pt x="391419" y="198646"/>
                </a:cubicBezTo>
                <a:close/>
                <a:moveTo>
                  <a:pt x="95858" y="57771"/>
                </a:moveTo>
                <a:cubicBezTo>
                  <a:pt x="74808" y="57771"/>
                  <a:pt x="57758" y="74821"/>
                  <a:pt x="57758" y="95871"/>
                </a:cubicBezTo>
                <a:cubicBezTo>
                  <a:pt x="57758" y="116921"/>
                  <a:pt x="74808" y="133971"/>
                  <a:pt x="95858" y="133971"/>
                </a:cubicBezTo>
                <a:cubicBezTo>
                  <a:pt x="116908" y="133971"/>
                  <a:pt x="133958" y="116921"/>
                  <a:pt x="133958" y="95871"/>
                </a:cubicBezTo>
                <a:cubicBezTo>
                  <a:pt x="133958" y="74821"/>
                  <a:pt x="116908" y="57771"/>
                  <a:pt x="95858" y="577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gradFill>
                <a:gsLst>
                  <a:gs pos="100000">
                    <a:srgbClr val="B69A73"/>
                  </a:gs>
                  <a:gs pos="0">
                    <a:srgbClr val="92744C"/>
                  </a:gs>
                </a:gsLst>
                <a:lin ang="3000000" scaled="0"/>
              </a:gradFill>
              <a:cs typeface="+mn-ea"/>
              <a:sym typeface="+mn-lt"/>
            </a:endParaRPr>
          </a:p>
        </p:txBody>
      </p:sp>
      <p:sp>
        <p:nvSpPr>
          <p:cNvPr id="16" name="Synergistically utilize technically sound portals with frictionless chains. Dramatically customize…"/>
          <p:cNvSpPr txBox="1"/>
          <p:nvPr/>
        </p:nvSpPr>
        <p:spPr>
          <a:xfrm>
            <a:off x="7137400" y="4126865"/>
            <a:ext cx="4717415" cy="73850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l" defTabSz="412750" hangingPunct="0">
              <a:lnSpc>
                <a:spcPct val="150000"/>
              </a:lnSpc>
              <a:buClrTx/>
              <a:buSzTx/>
              <a:buFontTx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sz="3200" b="1" kern="0" dirty="0">
                <a:solidFill>
                  <a:schemeClr val="tx1"/>
                </a:solidFill>
                <a:cs typeface="+mn-ea"/>
                <a:sym typeface="+mn-lt"/>
              </a:rPr>
              <a:t>项目背景</a:t>
            </a:r>
            <a:endParaRPr lang="zh-CN" sz="3200" b="1" kern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Google Shape;13;p2"/>
          <p:cNvSpPr/>
          <p:nvPr/>
        </p:nvSpPr>
        <p:spPr>
          <a:xfrm rot="12770">
            <a:off x="9742239" y="2298884"/>
            <a:ext cx="411038" cy="397729"/>
          </a:xfrm>
          <a:custGeom>
            <a:avLst/>
            <a:gdLst/>
            <a:ahLst/>
            <a:cxnLst/>
            <a:rect l="l" t="t" r="r" b="b"/>
            <a:pathLst>
              <a:path w="8725" h="8725" extrusionOk="0">
                <a:moveTo>
                  <a:pt x="4377" y="1"/>
                </a:moveTo>
                <a:cubicBezTo>
                  <a:pt x="1946" y="1"/>
                  <a:pt x="0" y="1946"/>
                  <a:pt x="0" y="4347"/>
                </a:cubicBezTo>
                <a:cubicBezTo>
                  <a:pt x="0" y="6779"/>
                  <a:pt x="1946" y="8724"/>
                  <a:pt x="4377" y="8724"/>
                </a:cubicBezTo>
                <a:cubicBezTo>
                  <a:pt x="6779" y="8724"/>
                  <a:pt x="8724" y="6779"/>
                  <a:pt x="8724" y="4347"/>
                </a:cubicBezTo>
                <a:cubicBezTo>
                  <a:pt x="8724" y="1946"/>
                  <a:pt x="6779" y="1"/>
                  <a:pt x="437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+mn-ea"/>
              <a:sym typeface="+mn-lt"/>
            </a:endParaRPr>
          </a:p>
        </p:txBody>
      </p:sp>
      <p:sp>
        <p:nvSpPr>
          <p:cNvPr id="19" name="Google Shape;14;p2"/>
          <p:cNvSpPr/>
          <p:nvPr/>
        </p:nvSpPr>
        <p:spPr>
          <a:xfrm rot="12770">
            <a:off x="10164978" y="1980078"/>
            <a:ext cx="181893" cy="176004"/>
          </a:xfrm>
          <a:custGeom>
            <a:avLst/>
            <a:gdLst/>
            <a:ahLst/>
            <a:cxnLst/>
            <a:rect l="l" t="t" r="r" b="b"/>
            <a:pathLst>
              <a:path w="3861" h="3861" extrusionOk="0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83483" y="0"/>
            <a:ext cx="4176998" cy="6607174"/>
          </a:xfrm>
          <a:prstGeom prst="rect">
            <a:avLst/>
          </a:prstGeom>
          <a:blipFill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Rectangle 4"/>
          <p:cNvSpPr/>
          <p:nvPr/>
        </p:nvSpPr>
        <p:spPr>
          <a:xfrm>
            <a:off x="4007369" y="-274"/>
            <a:ext cx="4176998" cy="660717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Freeform 185"/>
          <p:cNvSpPr/>
          <p:nvPr/>
        </p:nvSpPr>
        <p:spPr bwMode="auto">
          <a:xfrm>
            <a:off x="6205455" y="1995403"/>
            <a:ext cx="214983" cy="214983"/>
          </a:xfrm>
          <a:custGeom>
            <a:avLst/>
            <a:gdLst>
              <a:gd name="T0" fmla="*/ 45 w 76"/>
              <a:gd name="T1" fmla="*/ 0 h 76"/>
              <a:gd name="T2" fmla="*/ 0 w 76"/>
              <a:gd name="T3" fmla="*/ 45 h 76"/>
              <a:gd name="T4" fmla="*/ 31 w 76"/>
              <a:gd name="T5" fmla="*/ 76 h 76"/>
              <a:gd name="T6" fmla="*/ 76 w 76"/>
              <a:gd name="T7" fmla="*/ 30 h 76"/>
              <a:gd name="T8" fmla="*/ 45 w 76"/>
              <a:gd name="T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76">
                <a:moveTo>
                  <a:pt x="45" y="0"/>
                </a:moveTo>
                <a:lnTo>
                  <a:pt x="0" y="45"/>
                </a:lnTo>
                <a:lnTo>
                  <a:pt x="31" y="76"/>
                </a:lnTo>
                <a:lnTo>
                  <a:pt x="76" y="30"/>
                </a:lnTo>
                <a:lnTo>
                  <a:pt x="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Freeform 186"/>
          <p:cNvSpPr/>
          <p:nvPr/>
        </p:nvSpPr>
        <p:spPr bwMode="auto">
          <a:xfrm>
            <a:off x="6165853" y="2148154"/>
            <a:ext cx="101834" cy="101834"/>
          </a:xfrm>
          <a:custGeom>
            <a:avLst/>
            <a:gdLst>
              <a:gd name="T0" fmla="*/ 4 w 15"/>
              <a:gd name="T1" fmla="*/ 0 h 15"/>
              <a:gd name="T2" fmla="*/ 0 w 15"/>
              <a:gd name="T3" fmla="*/ 12 h 15"/>
              <a:gd name="T4" fmla="*/ 1 w 15"/>
              <a:gd name="T5" fmla="*/ 14 h 15"/>
              <a:gd name="T6" fmla="*/ 2 w 15"/>
              <a:gd name="T7" fmla="*/ 15 h 15"/>
              <a:gd name="T8" fmla="*/ 3 w 15"/>
              <a:gd name="T9" fmla="*/ 15 h 15"/>
              <a:gd name="T10" fmla="*/ 15 w 15"/>
              <a:gd name="T11" fmla="*/ 11 h 15"/>
              <a:gd name="T12" fmla="*/ 4 w 15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5">
                <a:moveTo>
                  <a:pt x="4" y="0"/>
                </a:moveTo>
                <a:cubicBezTo>
                  <a:pt x="0" y="12"/>
                  <a:pt x="0" y="12"/>
                  <a:pt x="0" y="12"/>
                </a:cubicBezTo>
                <a:cubicBezTo>
                  <a:pt x="0" y="13"/>
                  <a:pt x="0" y="14"/>
                  <a:pt x="1" y="14"/>
                </a:cubicBezTo>
                <a:cubicBezTo>
                  <a:pt x="1" y="15"/>
                  <a:pt x="1" y="15"/>
                  <a:pt x="2" y="15"/>
                </a:cubicBezTo>
                <a:cubicBezTo>
                  <a:pt x="2" y="15"/>
                  <a:pt x="2" y="15"/>
                  <a:pt x="3" y="15"/>
                </a:cubicBezTo>
                <a:cubicBezTo>
                  <a:pt x="15" y="11"/>
                  <a:pt x="15" y="11"/>
                  <a:pt x="15" y="11"/>
                </a:cubicBezTo>
                <a:lnTo>
                  <a:pt x="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Freeform 187"/>
          <p:cNvSpPr/>
          <p:nvPr/>
        </p:nvSpPr>
        <p:spPr bwMode="auto">
          <a:xfrm>
            <a:off x="6355378" y="1927513"/>
            <a:ext cx="132951" cy="132951"/>
          </a:xfrm>
          <a:custGeom>
            <a:avLst/>
            <a:gdLst>
              <a:gd name="T0" fmla="*/ 19 w 20"/>
              <a:gd name="T1" fmla="*/ 11 h 20"/>
              <a:gd name="T2" fmla="*/ 9 w 20"/>
              <a:gd name="T3" fmla="*/ 1 h 20"/>
              <a:gd name="T4" fmla="*/ 7 w 20"/>
              <a:gd name="T5" fmla="*/ 1 h 20"/>
              <a:gd name="T6" fmla="*/ 0 w 20"/>
              <a:gd name="T7" fmla="*/ 7 h 20"/>
              <a:gd name="T8" fmla="*/ 13 w 20"/>
              <a:gd name="T9" fmla="*/ 20 h 20"/>
              <a:gd name="T10" fmla="*/ 19 w 20"/>
              <a:gd name="T11" fmla="*/ 13 h 20"/>
              <a:gd name="T12" fmla="*/ 19 w 20"/>
              <a:gd name="T13" fmla="*/ 11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" h="20">
                <a:moveTo>
                  <a:pt x="19" y="11"/>
                </a:moveTo>
                <a:cubicBezTo>
                  <a:pt x="9" y="1"/>
                  <a:pt x="9" y="1"/>
                  <a:pt x="9" y="1"/>
                </a:cubicBezTo>
                <a:cubicBezTo>
                  <a:pt x="9" y="0"/>
                  <a:pt x="7" y="0"/>
                  <a:pt x="7" y="1"/>
                </a:cubicBezTo>
                <a:cubicBezTo>
                  <a:pt x="0" y="7"/>
                  <a:pt x="0" y="7"/>
                  <a:pt x="0" y="7"/>
                </a:cubicBezTo>
                <a:cubicBezTo>
                  <a:pt x="13" y="20"/>
                  <a:pt x="13" y="20"/>
                  <a:pt x="13" y="20"/>
                </a:cubicBezTo>
                <a:cubicBezTo>
                  <a:pt x="19" y="13"/>
                  <a:pt x="19" y="13"/>
                  <a:pt x="19" y="13"/>
                </a:cubicBezTo>
                <a:cubicBezTo>
                  <a:pt x="20" y="13"/>
                  <a:pt x="20" y="11"/>
                  <a:pt x="19" y="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Freeform 188"/>
          <p:cNvSpPr>
            <a:spLocks noEditPoints="1"/>
          </p:cNvSpPr>
          <p:nvPr/>
        </p:nvSpPr>
        <p:spPr bwMode="auto">
          <a:xfrm>
            <a:off x="5846208" y="1605039"/>
            <a:ext cx="455425" cy="591204"/>
          </a:xfrm>
          <a:custGeom>
            <a:avLst/>
            <a:gdLst>
              <a:gd name="T0" fmla="*/ 48 w 68"/>
              <a:gd name="T1" fmla="*/ 78 h 88"/>
              <a:gd name="T2" fmla="*/ 50 w 68"/>
              <a:gd name="T3" fmla="*/ 76 h 88"/>
              <a:gd name="T4" fmla="*/ 68 w 68"/>
              <a:gd name="T5" fmla="*/ 58 h 88"/>
              <a:gd name="T6" fmla="*/ 68 w 68"/>
              <a:gd name="T7" fmla="*/ 22 h 88"/>
              <a:gd name="T8" fmla="*/ 67 w 68"/>
              <a:gd name="T9" fmla="*/ 21 h 88"/>
              <a:gd name="T10" fmla="*/ 47 w 68"/>
              <a:gd name="T11" fmla="*/ 1 h 88"/>
              <a:gd name="T12" fmla="*/ 46 w 68"/>
              <a:gd name="T13" fmla="*/ 0 h 88"/>
              <a:gd name="T14" fmla="*/ 2 w 68"/>
              <a:gd name="T15" fmla="*/ 0 h 88"/>
              <a:gd name="T16" fmla="*/ 0 w 68"/>
              <a:gd name="T17" fmla="*/ 2 h 88"/>
              <a:gd name="T18" fmla="*/ 0 w 68"/>
              <a:gd name="T19" fmla="*/ 86 h 88"/>
              <a:gd name="T20" fmla="*/ 2 w 68"/>
              <a:gd name="T21" fmla="*/ 88 h 88"/>
              <a:gd name="T22" fmla="*/ 45 w 68"/>
              <a:gd name="T23" fmla="*/ 88 h 88"/>
              <a:gd name="T24" fmla="*/ 48 w 68"/>
              <a:gd name="T25" fmla="*/ 78 h 88"/>
              <a:gd name="T26" fmla="*/ 46 w 68"/>
              <a:gd name="T27" fmla="*/ 2 h 88"/>
              <a:gd name="T28" fmla="*/ 66 w 68"/>
              <a:gd name="T29" fmla="*/ 22 h 88"/>
              <a:gd name="T30" fmla="*/ 46 w 68"/>
              <a:gd name="T31" fmla="*/ 22 h 88"/>
              <a:gd name="T32" fmla="*/ 46 w 68"/>
              <a:gd name="T33" fmla="*/ 2 h 88"/>
              <a:gd name="T34" fmla="*/ 36 w 68"/>
              <a:gd name="T35" fmla="*/ 40 h 88"/>
              <a:gd name="T36" fmla="*/ 52 w 68"/>
              <a:gd name="T37" fmla="*/ 40 h 88"/>
              <a:gd name="T38" fmla="*/ 54 w 68"/>
              <a:gd name="T39" fmla="*/ 42 h 88"/>
              <a:gd name="T40" fmla="*/ 52 w 68"/>
              <a:gd name="T41" fmla="*/ 44 h 88"/>
              <a:gd name="T42" fmla="*/ 36 w 68"/>
              <a:gd name="T43" fmla="*/ 44 h 88"/>
              <a:gd name="T44" fmla="*/ 34 w 68"/>
              <a:gd name="T45" fmla="*/ 42 h 88"/>
              <a:gd name="T46" fmla="*/ 36 w 68"/>
              <a:gd name="T47" fmla="*/ 40 h 88"/>
              <a:gd name="T48" fmla="*/ 31 w 68"/>
              <a:gd name="T49" fmla="*/ 51 h 88"/>
              <a:gd name="T50" fmla="*/ 21 w 68"/>
              <a:gd name="T51" fmla="*/ 61 h 88"/>
              <a:gd name="T52" fmla="*/ 20 w 68"/>
              <a:gd name="T53" fmla="*/ 62 h 88"/>
              <a:gd name="T54" fmla="*/ 19 w 68"/>
              <a:gd name="T55" fmla="*/ 61 h 88"/>
              <a:gd name="T56" fmla="*/ 13 w 68"/>
              <a:gd name="T57" fmla="*/ 55 h 88"/>
              <a:gd name="T58" fmla="*/ 13 w 68"/>
              <a:gd name="T59" fmla="*/ 53 h 88"/>
              <a:gd name="T60" fmla="*/ 15 w 68"/>
              <a:gd name="T61" fmla="*/ 53 h 88"/>
              <a:gd name="T62" fmla="*/ 20 w 68"/>
              <a:gd name="T63" fmla="*/ 57 h 88"/>
              <a:gd name="T64" fmla="*/ 29 w 68"/>
              <a:gd name="T65" fmla="*/ 49 h 88"/>
              <a:gd name="T66" fmla="*/ 31 w 68"/>
              <a:gd name="T67" fmla="*/ 49 h 88"/>
              <a:gd name="T68" fmla="*/ 31 w 68"/>
              <a:gd name="T69" fmla="*/ 51 h 88"/>
              <a:gd name="T70" fmla="*/ 31 w 68"/>
              <a:gd name="T71" fmla="*/ 35 h 88"/>
              <a:gd name="T72" fmla="*/ 21 w 68"/>
              <a:gd name="T73" fmla="*/ 45 h 88"/>
              <a:gd name="T74" fmla="*/ 20 w 68"/>
              <a:gd name="T75" fmla="*/ 46 h 88"/>
              <a:gd name="T76" fmla="*/ 19 w 68"/>
              <a:gd name="T77" fmla="*/ 45 h 88"/>
              <a:gd name="T78" fmla="*/ 13 w 68"/>
              <a:gd name="T79" fmla="*/ 39 h 88"/>
              <a:gd name="T80" fmla="*/ 13 w 68"/>
              <a:gd name="T81" fmla="*/ 37 h 88"/>
              <a:gd name="T82" fmla="*/ 15 w 68"/>
              <a:gd name="T83" fmla="*/ 37 h 88"/>
              <a:gd name="T84" fmla="*/ 20 w 68"/>
              <a:gd name="T85" fmla="*/ 41 h 88"/>
              <a:gd name="T86" fmla="*/ 29 w 68"/>
              <a:gd name="T87" fmla="*/ 33 h 88"/>
              <a:gd name="T88" fmla="*/ 31 w 68"/>
              <a:gd name="T89" fmla="*/ 33 h 88"/>
              <a:gd name="T90" fmla="*/ 31 w 68"/>
              <a:gd name="T91" fmla="*/ 35 h 88"/>
              <a:gd name="T92" fmla="*/ 34 w 68"/>
              <a:gd name="T93" fmla="*/ 58 h 88"/>
              <a:gd name="T94" fmla="*/ 36 w 68"/>
              <a:gd name="T95" fmla="*/ 56 h 88"/>
              <a:gd name="T96" fmla="*/ 52 w 68"/>
              <a:gd name="T97" fmla="*/ 56 h 88"/>
              <a:gd name="T98" fmla="*/ 54 w 68"/>
              <a:gd name="T99" fmla="*/ 58 h 88"/>
              <a:gd name="T100" fmla="*/ 52 w 68"/>
              <a:gd name="T101" fmla="*/ 60 h 88"/>
              <a:gd name="T102" fmla="*/ 36 w 68"/>
              <a:gd name="T103" fmla="*/ 60 h 88"/>
              <a:gd name="T104" fmla="*/ 34 w 68"/>
              <a:gd name="T105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" h="88">
                <a:moveTo>
                  <a:pt x="48" y="78"/>
                </a:moveTo>
                <a:cubicBezTo>
                  <a:pt x="49" y="77"/>
                  <a:pt x="49" y="76"/>
                  <a:pt x="50" y="76"/>
                </a:cubicBezTo>
                <a:cubicBezTo>
                  <a:pt x="68" y="58"/>
                  <a:pt x="68" y="58"/>
                  <a:pt x="68" y="58"/>
                </a:cubicBezTo>
                <a:cubicBezTo>
                  <a:pt x="68" y="22"/>
                  <a:pt x="68" y="22"/>
                  <a:pt x="68" y="22"/>
                </a:cubicBezTo>
                <a:cubicBezTo>
                  <a:pt x="68" y="21"/>
                  <a:pt x="68" y="21"/>
                  <a:pt x="67" y="21"/>
                </a:cubicBezTo>
                <a:cubicBezTo>
                  <a:pt x="47" y="1"/>
                  <a:pt x="47" y="1"/>
                  <a:pt x="47" y="1"/>
                </a:cubicBezTo>
                <a:cubicBezTo>
                  <a:pt x="47" y="0"/>
                  <a:pt x="47" y="0"/>
                  <a:pt x="4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7"/>
                  <a:pt x="1" y="88"/>
                  <a:pt x="2" y="88"/>
                </a:cubicBezTo>
                <a:cubicBezTo>
                  <a:pt x="45" y="88"/>
                  <a:pt x="45" y="88"/>
                  <a:pt x="45" y="88"/>
                </a:cubicBezTo>
                <a:lnTo>
                  <a:pt x="48" y="78"/>
                </a:lnTo>
                <a:close/>
                <a:moveTo>
                  <a:pt x="46" y="2"/>
                </a:moveTo>
                <a:cubicBezTo>
                  <a:pt x="66" y="22"/>
                  <a:pt x="66" y="22"/>
                  <a:pt x="66" y="22"/>
                </a:cubicBezTo>
                <a:cubicBezTo>
                  <a:pt x="46" y="22"/>
                  <a:pt x="46" y="22"/>
                  <a:pt x="46" y="22"/>
                </a:cubicBezTo>
                <a:lnTo>
                  <a:pt x="46" y="2"/>
                </a:lnTo>
                <a:close/>
                <a:moveTo>
                  <a:pt x="36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53" y="40"/>
                  <a:pt x="54" y="41"/>
                  <a:pt x="54" y="42"/>
                </a:cubicBezTo>
                <a:cubicBezTo>
                  <a:pt x="54" y="43"/>
                  <a:pt x="53" y="44"/>
                  <a:pt x="52" y="44"/>
                </a:cubicBezTo>
                <a:cubicBezTo>
                  <a:pt x="36" y="44"/>
                  <a:pt x="36" y="44"/>
                  <a:pt x="36" y="44"/>
                </a:cubicBezTo>
                <a:cubicBezTo>
                  <a:pt x="35" y="44"/>
                  <a:pt x="34" y="43"/>
                  <a:pt x="34" y="42"/>
                </a:cubicBezTo>
                <a:cubicBezTo>
                  <a:pt x="34" y="41"/>
                  <a:pt x="35" y="40"/>
                  <a:pt x="36" y="40"/>
                </a:cubicBezTo>
                <a:close/>
                <a:moveTo>
                  <a:pt x="31" y="51"/>
                </a:moveTo>
                <a:cubicBezTo>
                  <a:pt x="21" y="61"/>
                  <a:pt x="21" y="61"/>
                  <a:pt x="21" y="61"/>
                </a:cubicBezTo>
                <a:cubicBezTo>
                  <a:pt x="21" y="62"/>
                  <a:pt x="21" y="62"/>
                  <a:pt x="20" y="62"/>
                </a:cubicBezTo>
                <a:cubicBezTo>
                  <a:pt x="19" y="62"/>
                  <a:pt x="19" y="62"/>
                  <a:pt x="19" y="61"/>
                </a:cubicBezTo>
                <a:cubicBezTo>
                  <a:pt x="13" y="55"/>
                  <a:pt x="13" y="55"/>
                  <a:pt x="13" y="55"/>
                </a:cubicBezTo>
                <a:cubicBezTo>
                  <a:pt x="12" y="55"/>
                  <a:pt x="12" y="53"/>
                  <a:pt x="13" y="53"/>
                </a:cubicBezTo>
                <a:cubicBezTo>
                  <a:pt x="13" y="52"/>
                  <a:pt x="15" y="52"/>
                  <a:pt x="15" y="53"/>
                </a:cubicBezTo>
                <a:cubicBezTo>
                  <a:pt x="20" y="57"/>
                  <a:pt x="20" y="57"/>
                  <a:pt x="20" y="57"/>
                </a:cubicBezTo>
                <a:cubicBezTo>
                  <a:pt x="29" y="49"/>
                  <a:pt x="29" y="49"/>
                  <a:pt x="29" y="49"/>
                </a:cubicBezTo>
                <a:cubicBezTo>
                  <a:pt x="29" y="48"/>
                  <a:pt x="31" y="48"/>
                  <a:pt x="31" y="49"/>
                </a:cubicBezTo>
                <a:cubicBezTo>
                  <a:pt x="32" y="49"/>
                  <a:pt x="32" y="51"/>
                  <a:pt x="31" y="51"/>
                </a:cubicBezTo>
                <a:close/>
                <a:moveTo>
                  <a:pt x="31" y="35"/>
                </a:moveTo>
                <a:cubicBezTo>
                  <a:pt x="21" y="45"/>
                  <a:pt x="21" y="45"/>
                  <a:pt x="21" y="45"/>
                </a:cubicBezTo>
                <a:cubicBezTo>
                  <a:pt x="21" y="46"/>
                  <a:pt x="21" y="46"/>
                  <a:pt x="20" y="46"/>
                </a:cubicBezTo>
                <a:cubicBezTo>
                  <a:pt x="19" y="46"/>
                  <a:pt x="19" y="46"/>
                  <a:pt x="19" y="45"/>
                </a:cubicBezTo>
                <a:cubicBezTo>
                  <a:pt x="13" y="39"/>
                  <a:pt x="13" y="39"/>
                  <a:pt x="13" y="39"/>
                </a:cubicBezTo>
                <a:cubicBezTo>
                  <a:pt x="12" y="39"/>
                  <a:pt x="12" y="37"/>
                  <a:pt x="13" y="37"/>
                </a:cubicBezTo>
                <a:cubicBezTo>
                  <a:pt x="13" y="36"/>
                  <a:pt x="15" y="36"/>
                  <a:pt x="15" y="37"/>
                </a:cubicBezTo>
                <a:cubicBezTo>
                  <a:pt x="20" y="41"/>
                  <a:pt x="20" y="41"/>
                  <a:pt x="20" y="41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32"/>
                  <a:pt x="31" y="32"/>
                  <a:pt x="31" y="33"/>
                </a:cubicBezTo>
                <a:cubicBezTo>
                  <a:pt x="32" y="33"/>
                  <a:pt x="32" y="35"/>
                  <a:pt x="31" y="35"/>
                </a:cubicBezTo>
                <a:close/>
                <a:moveTo>
                  <a:pt x="34" y="58"/>
                </a:moveTo>
                <a:cubicBezTo>
                  <a:pt x="34" y="57"/>
                  <a:pt x="35" y="56"/>
                  <a:pt x="36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3" y="56"/>
                  <a:pt x="54" y="57"/>
                  <a:pt x="54" y="58"/>
                </a:cubicBezTo>
                <a:cubicBezTo>
                  <a:pt x="54" y="59"/>
                  <a:pt x="53" y="60"/>
                  <a:pt x="52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5" y="60"/>
                  <a:pt x="34" y="59"/>
                  <a:pt x="34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95300" y="1165476"/>
            <a:ext cx="1085997" cy="108599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565493" y="1167641"/>
            <a:ext cx="1017377" cy="977945"/>
          </a:xfrm>
          <a:custGeom>
            <a:avLst/>
            <a:gdLst>
              <a:gd name="connsiteX0" fmla="*/ 609388 w 1315469"/>
              <a:gd name="connsiteY0" fmla="*/ 0 h 1264483"/>
              <a:gd name="connsiteX1" fmla="*/ 1315469 w 1315469"/>
              <a:gd name="connsiteY1" fmla="*/ 706081 h 1264483"/>
              <a:gd name="connsiteX2" fmla="*/ 1259982 w 1315469"/>
              <a:gd name="connsiteY2" fmla="*/ 980920 h 1264483"/>
              <a:gd name="connsiteX3" fmla="*/ 1243246 w 1315469"/>
              <a:gd name="connsiteY3" fmla="*/ 1011755 h 1264483"/>
              <a:gd name="connsiteX4" fmla="*/ 1205356 w 1315469"/>
              <a:gd name="connsiteY4" fmla="*/ 1057677 h 1264483"/>
              <a:gd name="connsiteX5" fmla="*/ 706081 w 1315469"/>
              <a:gd name="connsiteY5" fmla="*/ 1264483 h 1264483"/>
              <a:gd name="connsiteX6" fmla="*/ 0 w 1315469"/>
              <a:gd name="connsiteY6" fmla="*/ 558402 h 1264483"/>
              <a:gd name="connsiteX7" fmla="*/ 55487 w 1315469"/>
              <a:gd name="connsiteY7" fmla="*/ 283563 h 1264483"/>
              <a:gd name="connsiteX8" fmla="*/ 72223 w 1315469"/>
              <a:gd name="connsiteY8" fmla="*/ 252729 h 1264483"/>
              <a:gd name="connsiteX9" fmla="*/ 110113 w 1315469"/>
              <a:gd name="connsiteY9" fmla="*/ 206806 h 1264483"/>
              <a:gd name="connsiteX10" fmla="*/ 609388 w 1315469"/>
              <a:gd name="connsiteY10" fmla="*/ 0 h 126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5469" h="1264483">
                <a:moveTo>
                  <a:pt x="609388" y="0"/>
                </a:moveTo>
                <a:cubicBezTo>
                  <a:pt x="999346" y="0"/>
                  <a:pt x="1315469" y="316123"/>
                  <a:pt x="1315469" y="706081"/>
                </a:cubicBezTo>
                <a:cubicBezTo>
                  <a:pt x="1315469" y="803571"/>
                  <a:pt x="1295711" y="896445"/>
                  <a:pt x="1259982" y="980920"/>
                </a:cubicBezTo>
                <a:lnTo>
                  <a:pt x="1243246" y="1011755"/>
                </a:lnTo>
                <a:lnTo>
                  <a:pt x="1205356" y="1057677"/>
                </a:lnTo>
                <a:cubicBezTo>
                  <a:pt x="1077580" y="1185452"/>
                  <a:pt x="901060" y="1264483"/>
                  <a:pt x="706081" y="1264483"/>
                </a:cubicBezTo>
                <a:cubicBezTo>
                  <a:pt x="316123" y="1264483"/>
                  <a:pt x="0" y="948360"/>
                  <a:pt x="0" y="558402"/>
                </a:cubicBezTo>
                <a:cubicBezTo>
                  <a:pt x="0" y="460913"/>
                  <a:pt x="19758" y="368038"/>
                  <a:pt x="55487" y="283563"/>
                </a:cubicBezTo>
                <a:lnTo>
                  <a:pt x="72223" y="252729"/>
                </a:lnTo>
                <a:lnTo>
                  <a:pt x="110113" y="206806"/>
                </a:lnTo>
                <a:cubicBezTo>
                  <a:pt x="237889" y="79031"/>
                  <a:pt x="414409" y="0"/>
                  <a:pt x="609388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621349" y="1053427"/>
            <a:ext cx="1036302" cy="896700"/>
          </a:xfrm>
          <a:custGeom>
            <a:avLst/>
            <a:gdLst>
              <a:gd name="connsiteX0" fmla="*/ 633858 w 1339939"/>
              <a:gd name="connsiteY0" fmla="*/ 0 h 1159434"/>
              <a:gd name="connsiteX1" fmla="*/ 1339939 w 1339939"/>
              <a:gd name="connsiteY1" fmla="*/ 706081 h 1159434"/>
              <a:gd name="connsiteX2" fmla="*/ 1219352 w 1339939"/>
              <a:gd name="connsiteY2" fmla="*/ 1100858 h 1159434"/>
              <a:gd name="connsiteX3" fmla="*/ 1171023 w 1339939"/>
              <a:gd name="connsiteY3" fmla="*/ 1159434 h 1159434"/>
              <a:gd name="connsiteX4" fmla="*/ 1187759 w 1339939"/>
              <a:gd name="connsiteY4" fmla="*/ 1128599 h 1159434"/>
              <a:gd name="connsiteX5" fmla="*/ 1243246 w 1339939"/>
              <a:gd name="connsiteY5" fmla="*/ 853760 h 1159434"/>
              <a:gd name="connsiteX6" fmla="*/ 537165 w 1339939"/>
              <a:gd name="connsiteY6" fmla="*/ 147679 h 1159434"/>
              <a:gd name="connsiteX7" fmla="*/ 37890 w 1339939"/>
              <a:gd name="connsiteY7" fmla="*/ 354485 h 1159434"/>
              <a:gd name="connsiteX8" fmla="*/ 0 w 1339939"/>
              <a:gd name="connsiteY8" fmla="*/ 400408 h 1159434"/>
              <a:gd name="connsiteX9" fmla="*/ 48364 w 1339939"/>
              <a:gd name="connsiteY9" fmla="*/ 311304 h 1159434"/>
              <a:gd name="connsiteX10" fmla="*/ 633858 w 1339939"/>
              <a:gd name="connsiteY10" fmla="*/ 0 h 115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9939" h="1159434">
                <a:moveTo>
                  <a:pt x="633858" y="0"/>
                </a:moveTo>
                <a:cubicBezTo>
                  <a:pt x="1023816" y="0"/>
                  <a:pt x="1339939" y="316123"/>
                  <a:pt x="1339939" y="706081"/>
                </a:cubicBezTo>
                <a:cubicBezTo>
                  <a:pt x="1339939" y="852315"/>
                  <a:pt x="1295484" y="988167"/>
                  <a:pt x="1219352" y="1100858"/>
                </a:cubicBezTo>
                <a:lnTo>
                  <a:pt x="1171023" y="1159434"/>
                </a:lnTo>
                <a:lnTo>
                  <a:pt x="1187759" y="1128599"/>
                </a:lnTo>
                <a:cubicBezTo>
                  <a:pt x="1223488" y="1044124"/>
                  <a:pt x="1243246" y="951250"/>
                  <a:pt x="1243246" y="853760"/>
                </a:cubicBezTo>
                <a:cubicBezTo>
                  <a:pt x="1243246" y="463802"/>
                  <a:pt x="927123" y="147679"/>
                  <a:pt x="537165" y="147679"/>
                </a:cubicBezTo>
                <a:cubicBezTo>
                  <a:pt x="342186" y="147679"/>
                  <a:pt x="165666" y="226710"/>
                  <a:pt x="37890" y="354485"/>
                </a:cubicBezTo>
                <a:lnTo>
                  <a:pt x="0" y="400408"/>
                </a:lnTo>
                <a:lnTo>
                  <a:pt x="48364" y="311304"/>
                </a:lnTo>
                <a:cubicBezTo>
                  <a:pt x="175252" y="123486"/>
                  <a:pt x="390134" y="0"/>
                  <a:pt x="633858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92680" y="1475941"/>
            <a:ext cx="367591" cy="353016"/>
            <a:chOff x="8445500" y="1847850"/>
            <a:chExt cx="360363" cy="346075"/>
          </a:xfrm>
          <a:solidFill>
            <a:schemeClr val="bg1"/>
          </a:solidFill>
        </p:grpSpPr>
        <p:sp>
          <p:nvSpPr>
            <p:cNvPr id="30" name="Freeform 26"/>
            <p:cNvSpPr/>
            <p:nvPr/>
          </p:nvSpPr>
          <p:spPr bwMode="auto">
            <a:xfrm>
              <a:off x="8501063" y="2054225"/>
              <a:ext cx="241300" cy="139700"/>
            </a:xfrm>
            <a:custGeom>
              <a:avLst/>
              <a:gdLst>
                <a:gd name="T0" fmla="*/ 48 w 64"/>
                <a:gd name="T1" fmla="*/ 14 h 37"/>
                <a:gd name="T2" fmla="*/ 43 w 64"/>
                <a:gd name="T3" fmla="*/ 17 h 37"/>
                <a:gd name="T4" fmla="*/ 37 w 64"/>
                <a:gd name="T5" fmla="*/ 13 h 37"/>
                <a:gd name="T6" fmla="*/ 33 w 64"/>
                <a:gd name="T7" fmla="*/ 0 h 37"/>
                <a:gd name="T8" fmla="*/ 30 w 64"/>
                <a:gd name="T9" fmla="*/ 6 h 37"/>
                <a:gd name="T10" fmla="*/ 25 w 64"/>
                <a:gd name="T11" fmla="*/ 9 h 37"/>
                <a:gd name="T12" fmla="*/ 20 w 64"/>
                <a:gd name="T13" fmla="*/ 6 h 37"/>
                <a:gd name="T14" fmla="*/ 17 w 64"/>
                <a:gd name="T15" fmla="*/ 1 h 37"/>
                <a:gd name="T16" fmla="*/ 16 w 64"/>
                <a:gd name="T17" fmla="*/ 3 h 37"/>
                <a:gd name="T18" fmla="*/ 11 w 64"/>
                <a:gd name="T19" fmla="*/ 5 h 37"/>
                <a:gd name="T20" fmla="*/ 0 w 64"/>
                <a:gd name="T21" fmla="*/ 5 h 37"/>
                <a:gd name="T22" fmla="*/ 32 w 64"/>
                <a:gd name="T23" fmla="*/ 36 h 37"/>
                <a:gd name="T24" fmla="*/ 33 w 64"/>
                <a:gd name="T25" fmla="*/ 37 h 37"/>
                <a:gd name="T26" fmla="*/ 34 w 64"/>
                <a:gd name="T27" fmla="*/ 36 h 37"/>
                <a:gd name="T28" fmla="*/ 64 w 64"/>
                <a:gd name="T29" fmla="*/ 5 h 37"/>
                <a:gd name="T30" fmla="*/ 53 w 64"/>
                <a:gd name="T31" fmla="*/ 5 h 37"/>
                <a:gd name="T32" fmla="*/ 48 w 64"/>
                <a:gd name="T3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37">
                  <a:moveTo>
                    <a:pt x="48" y="14"/>
                  </a:moveTo>
                  <a:cubicBezTo>
                    <a:pt x="47" y="16"/>
                    <a:pt x="45" y="17"/>
                    <a:pt x="43" y="17"/>
                  </a:cubicBezTo>
                  <a:cubicBezTo>
                    <a:pt x="40" y="17"/>
                    <a:pt x="38" y="15"/>
                    <a:pt x="37" y="1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8"/>
                    <a:pt x="28" y="9"/>
                    <a:pt x="25" y="9"/>
                  </a:cubicBezTo>
                  <a:cubicBezTo>
                    <a:pt x="23" y="9"/>
                    <a:pt x="21" y="8"/>
                    <a:pt x="20" y="6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4"/>
                    <a:pt x="13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16"/>
                    <a:pt x="22" y="30"/>
                    <a:pt x="32" y="36"/>
                  </a:cubicBezTo>
                  <a:cubicBezTo>
                    <a:pt x="32" y="36"/>
                    <a:pt x="33" y="37"/>
                    <a:pt x="33" y="37"/>
                  </a:cubicBezTo>
                  <a:cubicBezTo>
                    <a:pt x="33" y="37"/>
                    <a:pt x="34" y="36"/>
                    <a:pt x="34" y="36"/>
                  </a:cubicBezTo>
                  <a:cubicBezTo>
                    <a:pt x="43" y="29"/>
                    <a:pt x="57" y="15"/>
                    <a:pt x="64" y="5"/>
                  </a:cubicBezTo>
                  <a:cubicBezTo>
                    <a:pt x="53" y="5"/>
                    <a:pt x="53" y="5"/>
                    <a:pt x="53" y="5"/>
                  </a:cubicBezTo>
                  <a:lnTo>
                    <a:pt x="4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Freeform 27"/>
            <p:cNvSpPr/>
            <p:nvPr/>
          </p:nvSpPr>
          <p:spPr bwMode="auto">
            <a:xfrm>
              <a:off x="8459788" y="1847850"/>
              <a:ext cx="330200" cy="187325"/>
            </a:xfrm>
            <a:custGeom>
              <a:avLst/>
              <a:gdLst>
                <a:gd name="T0" fmla="*/ 4 w 88"/>
                <a:gd name="T1" fmla="*/ 48 h 50"/>
                <a:gd name="T2" fmla="*/ 19 w 88"/>
                <a:gd name="T3" fmla="*/ 48 h 50"/>
                <a:gd name="T4" fmla="*/ 23 w 88"/>
                <a:gd name="T5" fmla="*/ 42 h 50"/>
                <a:gd name="T6" fmla="*/ 28 w 88"/>
                <a:gd name="T7" fmla="*/ 40 h 50"/>
                <a:gd name="T8" fmla="*/ 33 w 88"/>
                <a:gd name="T9" fmla="*/ 43 h 50"/>
                <a:gd name="T10" fmla="*/ 35 w 88"/>
                <a:gd name="T11" fmla="*/ 46 h 50"/>
                <a:gd name="T12" fmla="*/ 41 w 88"/>
                <a:gd name="T13" fmla="*/ 35 h 50"/>
                <a:gd name="T14" fmla="*/ 46 w 88"/>
                <a:gd name="T15" fmla="*/ 32 h 50"/>
                <a:gd name="T16" fmla="*/ 52 w 88"/>
                <a:gd name="T17" fmla="*/ 36 h 50"/>
                <a:gd name="T18" fmla="*/ 56 w 88"/>
                <a:gd name="T19" fmla="*/ 50 h 50"/>
                <a:gd name="T20" fmla="*/ 60 w 88"/>
                <a:gd name="T21" fmla="*/ 48 h 50"/>
                <a:gd name="T22" fmla="*/ 82 w 88"/>
                <a:gd name="T23" fmla="*/ 48 h 50"/>
                <a:gd name="T24" fmla="*/ 88 w 88"/>
                <a:gd name="T25" fmla="*/ 26 h 50"/>
                <a:gd name="T26" fmla="*/ 66 w 88"/>
                <a:gd name="T27" fmla="*/ 0 h 50"/>
                <a:gd name="T28" fmla="*/ 44 w 88"/>
                <a:gd name="T29" fmla="*/ 16 h 50"/>
                <a:gd name="T30" fmla="*/ 23 w 88"/>
                <a:gd name="T31" fmla="*/ 0 h 50"/>
                <a:gd name="T32" fmla="*/ 0 w 88"/>
                <a:gd name="T33" fmla="*/ 29 h 50"/>
                <a:gd name="T34" fmla="*/ 4 w 88"/>
                <a:gd name="T35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50">
                  <a:moveTo>
                    <a:pt x="4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8" y="40"/>
                  </a:cubicBezTo>
                  <a:cubicBezTo>
                    <a:pt x="30" y="40"/>
                    <a:pt x="32" y="41"/>
                    <a:pt x="33" y="43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3"/>
                    <a:pt x="44" y="32"/>
                    <a:pt x="46" y="32"/>
                  </a:cubicBezTo>
                  <a:cubicBezTo>
                    <a:pt x="49" y="32"/>
                    <a:pt x="51" y="34"/>
                    <a:pt x="52" y="36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7" y="49"/>
                    <a:pt x="58" y="48"/>
                    <a:pt x="60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5" y="43"/>
                    <a:pt x="88" y="34"/>
                    <a:pt x="88" y="26"/>
                  </a:cubicBezTo>
                  <a:cubicBezTo>
                    <a:pt x="88" y="9"/>
                    <a:pt x="77" y="0"/>
                    <a:pt x="66" y="0"/>
                  </a:cubicBezTo>
                  <a:cubicBezTo>
                    <a:pt x="57" y="0"/>
                    <a:pt x="48" y="5"/>
                    <a:pt x="44" y="16"/>
                  </a:cubicBezTo>
                  <a:cubicBezTo>
                    <a:pt x="40" y="5"/>
                    <a:pt x="31" y="0"/>
                    <a:pt x="23" y="0"/>
                  </a:cubicBezTo>
                  <a:cubicBezTo>
                    <a:pt x="8" y="0"/>
                    <a:pt x="0" y="15"/>
                    <a:pt x="0" y="29"/>
                  </a:cubicBezTo>
                  <a:cubicBezTo>
                    <a:pt x="0" y="36"/>
                    <a:pt x="2" y="44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Freeform 28"/>
            <p:cNvSpPr/>
            <p:nvPr/>
          </p:nvSpPr>
          <p:spPr bwMode="auto">
            <a:xfrm>
              <a:off x="8445500" y="1982788"/>
              <a:ext cx="360363" cy="120650"/>
            </a:xfrm>
            <a:custGeom>
              <a:avLst/>
              <a:gdLst>
                <a:gd name="T0" fmla="*/ 94 w 96"/>
                <a:gd name="T1" fmla="*/ 16 h 32"/>
                <a:gd name="T2" fmla="*/ 64 w 96"/>
                <a:gd name="T3" fmla="*/ 16 h 32"/>
                <a:gd name="T4" fmla="*/ 62 w 96"/>
                <a:gd name="T5" fmla="*/ 17 h 32"/>
                <a:gd name="T6" fmla="*/ 59 w 96"/>
                <a:gd name="T7" fmla="*/ 25 h 32"/>
                <a:gd name="T8" fmla="*/ 52 w 96"/>
                <a:gd name="T9" fmla="*/ 1 h 32"/>
                <a:gd name="T10" fmla="*/ 50 w 96"/>
                <a:gd name="T11" fmla="*/ 0 h 32"/>
                <a:gd name="T12" fmla="*/ 48 w 96"/>
                <a:gd name="T13" fmla="*/ 1 h 32"/>
                <a:gd name="T14" fmla="*/ 40 w 96"/>
                <a:gd name="T15" fmla="*/ 18 h 32"/>
                <a:gd name="T16" fmla="*/ 34 w 96"/>
                <a:gd name="T17" fmla="*/ 9 h 32"/>
                <a:gd name="T18" fmla="*/ 32 w 96"/>
                <a:gd name="T19" fmla="*/ 8 h 32"/>
                <a:gd name="T20" fmla="*/ 30 w 96"/>
                <a:gd name="T21" fmla="*/ 9 h 32"/>
                <a:gd name="T22" fmla="*/ 25 w 96"/>
                <a:gd name="T23" fmla="*/ 16 h 32"/>
                <a:gd name="T24" fmla="*/ 2 w 96"/>
                <a:gd name="T25" fmla="*/ 16 h 32"/>
                <a:gd name="T26" fmla="*/ 0 w 96"/>
                <a:gd name="T27" fmla="*/ 18 h 32"/>
                <a:gd name="T28" fmla="*/ 2 w 96"/>
                <a:gd name="T29" fmla="*/ 20 h 32"/>
                <a:gd name="T30" fmla="*/ 26 w 96"/>
                <a:gd name="T31" fmla="*/ 20 h 32"/>
                <a:gd name="T32" fmla="*/ 28 w 96"/>
                <a:gd name="T33" fmla="*/ 19 h 32"/>
                <a:gd name="T34" fmla="*/ 32 w 96"/>
                <a:gd name="T35" fmla="*/ 13 h 32"/>
                <a:gd name="T36" fmla="*/ 38 w 96"/>
                <a:gd name="T37" fmla="*/ 23 h 32"/>
                <a:gd name="T38" fmla="*/ 40 w 96"/>
                <a:gd name="T39" fmla="*/ 24 h 32"/>
                <a:gd name="T40" fmla="*/ 42 w 96"/>
                <a:gd name="T41" fmla="*/ 23 h 32"/>
                <a:gd name="T42" fmla="*/ 49 w 96"/>
                <a:gd name="T43" fmla="*/ 8 h 32"/>
                <a:gd name="T44" fmla="*/ 56 w 96"/>
                <a:gd name="T45" fmla="*/ 31 h 32"/>
                <a:gd name="T46" fmla="*/ 58 w 96"/>
                <a:gd name="T47" fmla="*/ 32 h 32"/>
                <a:gd name="T48" fmla="*/ 60 w 96"/>
                <a:gd name="T49" fmla="*/ 31 h 32"/>
                <a:gd name="T50" fmla="*/ 65 w 96"/>
                <a:gd name="T51" fmla="*/ 20 h 32"/>
                <a:gd name="T52" fmla="*/ 94 w 96"/>
                <a:gd name="T53" fmla="*/ 20 h 32"/>
                <a:gd name="T54" fmla="*/ 96 w 96"/>
                <a:gd name="T55" fmla="*/ 18 h 32"/>
                <a:gd name="T56" fmla="*/ 94 w 96"/>
                <a:gd name="T5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32">
                  <a:moveTo>
                    <a:pt x="94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3" y="16"/>
                    <a:pt x="63" y="16"/>
                    <a:pt x="62" y="1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8" y="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7" y="20"/>
                    <a:pt x="28" y="1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7" y="32"/>
                    <a:pt x="58" y="32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5" y="20"/>
                    <a:pt x="96" y="19"/>
                    <a:pt x="96" y="18"/>
                  </a:cubicBezTo>
                  <a:cubicBezTo>
                    <a:pt x="96" y="17"/>
                    <a:pt x="95" y="16"/>
                    <a:pt x="9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14333" y="871821"/>
            <a:ext cx="553289" cy="553288"/>
            <a:chOff x="1304819" y="495210"/>
            <a:chExt cx="715403" cy="715402"/>
          </a:xfrm>
        </p:grpSpPr>
        <p:sp>
          <p:nvSpPr>
            <p:cNvPr id="43" name="Oval 42"/>
            <p:cNvSpPr/>
            <p:nvPr/>
          </p:nvSpPr>
          <p:spPr>
            <a:xfrm>
              <a:off x="1304819" y="495210"/>
              <a:ext cx="715403" cy="715402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304819" y="714412"/>
              <a:ext cx="715403" cy="358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3" name="Oval 52"/>
          <p:cNvSpPr/>
          <p:nvPr/>
        </p:nvSpPr>
        <p:spPr>
          <a:xfrm>
            <a:off x="495300" y="4402966"/>
            <a:ext cx="1085997" cy="108599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4" name="Freeform: Shape 53"/>
          <p:cNvSpPr/>
          <p:nvPr/>
        </p:nvSpPr>
        <p:spPr>
          <a:xfrm>
            <a:off x="565493" y="4405131"/>
            <a:ext cx="1017377" cy="977945"/>
          </a:xfrm>
          <a:custGeom>
            <a:avLst/>
            <a:gdLst>
              <a:gd name="connsiteX0" fmla="*/ 609388 w 1315469"/>
              <a:gd name="connsiteY0" fmla="*/ 0 h 1264483"/>
              <a:gd name="connsiteX1" fmla="*/ 1315469 w 1315469"/>
              <a:gd name="connsiteY1" fmla="*/ 706081 h 1264483"/>
              <a:gd name="connsiteX2" fmla="*/ 1259982 w 1315469"/>
              <a:gd name="connsiteY2" fmla="*/ 980920 h 1264483"/>
              <a:gd name="connsiteX3" fmla="*/ 1243246 w 1315469"/>
              <a:gd name="connsiteY3" fmla="*/ 1011755 h 1264483"/>
              <a:gd name="connsiteX4" fmla="*/ 1205356 w 1315469"/>
              <a:gd name="connsiteY4" fmla="*/ 1057677 h 1264483"/>
              <a:gd name="connsiteX5" fmla="*/ 706081 w 1315469"/>
              <a:gd name="connsiteY5" fmla="*/ 1264483 h 1264483"/>
              <a:gd name="connsiteX6" fmla="*/ 0 w 1315469"/>
              <a:gd name="connsiteY6" fmla="*/ 558402 h 1264483"/>
              <a:gd name="connsiteX7" fmla="*/ 55487 w 1315469"/>
              <a:gd name="connsiteY7" fmla="*/ 283563 h 1264483"/>
              <a:gd name="connsiteX8" fmla="*/ 72223 w 1315469"/>
              <a:gd name="connsiteY8" fmla="*/ 252729 h 1264483"/>
              <a:gd name="connsiteX9" fmla="*/ 110113 w 1315469"/>
              <a:gd name="connsiteY9" fmla="*/ 206806 h 1264483"/>
              <a:gd name="connsiteX10" fmla="*/ 609388 w 1315469"/>
              <a:gd name="connsiteY10" fmla="*/ 0 h 126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5469" h="1264483">
                <a:moveTo>
                  <a:pt x="609388" y="0"/>
                </a:moveTo>
                <a:cubicBezTo>
                  <a:pt x="999346" y="0"/>
                  <a:pt x="1315469" y="316123"/>
                  <a:pt x="1315469" y="706081"/>
                </a:cubicBezTo>
                <a:cubicBezTo>
                  <a:pt x="1315469" y="803571"/>
                  <a:pt x="1295711" y="896445"/>
                  <a:pt x="1259982" y="980920"/>
                </a:cubicBezTo>
                <a:lnTo>
                  <a:pt x="1243246" y="1011755"/>
                </a:lnTo>
                <a:lnTo>
                  <a:pt x="1205356" y="1057677"/>
                </a:lnTo>
                <a:cubicBezTo>
                  <a:pt x="1077580" y="1185452"/>
                  <a:pt x="901060" y="1264483"/>
                  <a:pt x="706081" y="1264483"/>
                </a:cubicBezTo>
                <a:cubicBezTo>
                  <a:pt x="316123" y="1264483"/>
                  <a:pt x="0" y="948360"/>
                  <a:pt x="0" y="558402"/>
                </a:cubicBezTo>
                <a:cubicBezTo>
                  <a:pt x="0" y="460913"/>
                  <a:pt x="19758" y="368038"/>
                  <a:pt x="55487" y="283563"/>
                </a:cubicBezTo>
                <a:lnTo>
                  <a:pt x="72223" y="252729"/>
                </a:lnTo>
                <a:lnTo>
                  <a:pt x="110113" y="206806"/>
                </a:lnTo>
                <a:cubicBezTo>
                  <a:pt x="237889" y="79031"/>
                  <a:pt x="414409" y="0"/>
                  <a:pt x="609388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5" name="Freeform: Shape 54"/>
          <p:cNvSpPr/>
          <p:nvPr/>
        </p:nvSpPr>
        <p:spPr>
          <a:xfrm>
            <a:off x="621349" y="4290917"/>
            <a:ext cx="1036302" cy="896700"/>
          </a:xfrm>
          <a:custGeom>
            <a:avLst/>
            <a:gdLst>
              <a:gd name="connsiteX0" fmla="*/ 633858 w 1339939"/>
              <a:gd name="connsiteY0" fmla="*/ 0 h 1159434"/>
              <a:gd name="connsiteX1" fmla="*/ 1339939 w 1339939"/>
              <a:gd name="connsiteY1" fmla="*/ 706081 h 1159434"/>
              <a:gd name="connsiteX2" fmla="*/ 1219352 w 1339939"/>
              <a:gd name="connsiteY2" fmla="*/ 1100858 h 1159434"/>
              <a:gd name="connsiteX3" fmla="*/ 1171023 w 1339939"/>
              <a:gd name="connsiteY3" fmla="*/ 1159434 h 1159434"/>
              <a:gd name="connsiteX4" fmla="*/ 1187759 w 1339939"/>
              <a:gd name="connsiteY4" fmla="*/ 1128599 h 1159434"/>
              <a:gd name="connsiteX5" fmla="*/ 1243246 w 1339939"/>
              <a:gd name="connsiteY5" fmla="*/ 853760 h 1159434"/>
              <a:gd name="connsiteX6" fmla="*/ 537165 w 1339939"/>
              <a:gd name="connsiteY6" fmla="*/ 147679 h 1159434"/>
              <a:gd name="connsiteX7" fmla="*/ 37890 w 1339939"/>
              <a:gd name="connsiteY7" fmla="*/ 354485 h 1159434"/>
              <a:gd name="connsiteX8" fmla="*/ 0 w 1339939"/>
              <a:gd name="connsiteY8" fmla="*/ 400408 h 1159434"/>
              <a:gd name="connsiteX9" fmla="*/ 48364 w 1339939"/>
              <a:gd name="connsiteY9" fmla="*/ 311304 h 1159434"/>
              <a:gd name="connsiteX10" fmla="*/ 633858 w 1339939"/>
              <a:gd name="connsiteY10" fmla="*/ 0 h 115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9939" h="1159434">
                <a:moveTo>
                  <a:pt x="633858" y="0"/>
                </a:moveTo>
                <a:cubicBezTo>
                  <a:pt x="1023816" y="0"/>
                  <a:pt x="1339939" y="316123"/>
                  <a:pt x="1339939" y="706081"/>
                </a:cubicBezTo>
                <a:cubicBezTo>
                  <a:pt x="1339939" y="852315"/>
                  <a:pt x="1295484" y="988167"/>
                  <a:pt x="1219352" y="1100858"/>
                </a:cubicBezTo>
                <a:lnTo>
                  <a:pt x="1171023" y="1159434"/>
                </a:lnTo>
                <a:lnTo>
                  <a:pt x="1187759" y="1128599"/>
                </a:lnTo>
                <a:cubicBezTo>
                  <a:pt x="1223488" y="1044124"/>
                  <a:pt x="1243246" y="951250"/>
                  <a:pt x="1243246" y="853760"/>
                </a:cubicBezTo>
                <a:cubicBezTo>
                  <a:pt x="1243246" y="463802"/>
                  <a:pt x="927123" y="147679"/>
                  <a:pt x="537165" y="147679"/>
                </a:cubicBezTo>
                <a:cubicBezTo>
                  <a:pt x="342186" y="147679"/>
                  <a:pt x="165666" y="226710"/>
                  <a:pt x="37890" y="354485"/>
                </a:cubicBezTo>
                <a:lnTo>
                  <a:pt x="0" y="400408"/>
                </a:lnTo>
                <a:lnTo>
                  <a:pt x="48364" y="311304"/>
                </a:lnTo>
                <a:cubicBezTo>
                  <a:pt x="175252" y="123486"/>
                  <a:pt x="390134" y="0"/>
                  <a:pt x="633858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114333" y="4109311"/>
            <a:ext cx="553289" cy="553288"/>
          </a:xfrm>
          <a:prstGeom prst="ellipse">
            <a:avLst/>
          </a:prstGeom>
          <a:solidFill>
            <a:schemeClr val="accent3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4333" y="4278841"/>
            <a:ext cx="55328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8395807" y="1165476"/>
            <a:ext cx="1085997" cy="108599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Freeform: Shape 66"/>
          <p:cNvSpPr/>
          <p:nvPr/>
        </p:nvSpPr>
        <p:spPr>
          <a:xfrm>
            <a:off x="8466000" y="1167641"/>
            <a:ext cx="1017377" cy="977945"/>
          </a:xfrm>
          <a:custGeom>
            <a:avLst/>
            <a:gdLst>
              <a:gd name="connsiteX0" fmla="*/ 609388 w 1315469"/>
              <a:gd name="connsiteY0" fmla="*/ 0 h 1264483"/>
              <a:gd name="connsiteX1" fmla="*/ 1315469 w 1315469"/>
              <a:gd name="connsiteY1" fmla="*/ 706081 h 1264483"/>
              <a:gd name="connsiteX2" fmla="*/ 1259982 w 1315469"/>
              <a:gd name="connsiteY2" fmla="*/ 980920 h 1264483"/>
              <a:gd name="connsiteX3" fmla="*/ 1243246 w 1315469"/>
              <a:gd name="connsiteY3" fmla="*/ 1011755 h 1264483"/>
              <a:gd name="connsiteX4" fmla="*/ 1205356 w 1315469"/>
              <a:gd name="connsiteY4" fmla="*/ 1057677 h 1264483"/>
              <a:gd name="connsiteX5" fmla="*/ 706081 w 1315469"/>
              <a:gd name="connsiteY5" fmla="*/ 1264483 h 1264483"/>
              <a:gd name="connsiteX6" fmla="*/ 0 w 1315469"/>
              <a:gd name="connsiteY6" fmla="*/ 558402 h 1264483"/>
              <a:gd name="connsiteX7" fmla="*/ 55487 w 1315469"/>
              <a:gd name="connsiteY7" fmla="*/ 283563 h 1264483"/>
              <a:gd name="connsiteX8" fmla="*/ 72223 w 1315469"/>
              <a:gd name="connsiteY8" fmla="*/ 252729 h 1264483"/>
              <a:gd name="connsiteX9" fmla="*/ 110113 w 1315469"/>
              <a:gd name="connsiteY9" fmla="*/ 206806 h 1264483"/>
              <a:gd name="connsiteX10" fmla="*/ 609388 w 1315469"/>
              <a:gd name="connsiteY10" fmla="*/ 0 h 126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5469" h="1264483">
                <a:moveTo>
                  <a:pt x="609388" y="0"/>
                </a:moveTo>
                <a:cubicBezTo>
                  <a:pt x="999346" y="0"/>
                  <a:pt x="1315469" y="316123"/>
                  <a:pt x="1315469" y="706081"/>
                </a:cubicBezTo>
                <a:cubicBezTo>
                  <a:pt x="1315469" y="803571"/>
                  <a:pt x="1295711" y="896445"/>
                  <a:pt x="1259982" y="980920"/>
                </a:cubicBezTo>
                <a:lnTo>
                  <a:pt x="1243246" y="1011755"/>
                </a:lnTo>
                <a:lnTo>
                  <a:pt x="1205356" y="1057677"/>
                </a:lnTo>
                <a:cubicBezTo>
                  <a:pt x="1077580" y="1185452"/>
                  <a:pt x="901060" y="1264483"/>
                  <a:pt x="706081" y="1264483"/>
                </a:cubicBezTo>
                <a:cubicBezTo>
                  <a:pt x="316123" y="1264483"/>
                  <a:pt x="0" y="948360"/>
                  <a:pt x="0" y="558402"/>
                </a:cubicBezTo>
                <a:cubicBezTo>
                  <a:pt x="0" y="460913"/>
                  <a:pt x="19758" y="368038"/>
                  <a:pt x="55487" y="283563"/>
                </a:cubicBezTo>
                <a:lnTo>
                  <a:pt x="72223" y="252729"/>
                </a:lnTo>
                <a:lnTo>
                  <a:pt x="110113" y="206806"/>
                </a:lnTo>
                <a:cubicBezTo>
                  <a:pt x="237889" y="79031"/>
                  <a:pt x="414409" y="0"/>
                  <a:pt x="609388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8" name="Freeform: Shape 67"/>
          <p:cNvSpPr/>
          <p:nvPr/>
        </p:nvSpPr>
        <p:spPr>
          <a:xfrm>
            <a:off x="8521856" y="1053427"/>
            <a:ext cx="1036302" cy="896700"/>
          </a:xfrm>
          <a:custGeom>
            <a:avLst/>
            <a:gdLst>
              <a:gd name="connsiteX0" fmla="*/ 633858 w 1339939"/>
              <a:gd name="connsiteY0" fmla="*/ 0 h 1159434"/>
              <a:gd name="connsiteX1" fmla="*/ 1339939 w 1339939"/>
              <a:gd name="connsiteY1" fmla="*/ 706081 h 1159434"/>
              <a:gd name="connsiteX2" fmla="*/ 1219352 w 1339939"/>
              <a:gd name="connsiteY2" fmla="*/ 1100858 h 1159434"/>
              <a:gd name="connsiteX3" fmla="*/ 1171023 w 1339939"/>
              <a:gd name="connsiteY3" fmla="*/ 1159434 h 1159434"/>
              <a:gd name="connsiteX4" fmla="*/ 1187759 w 1339939"/>
              <a:gd name="connsiteY4" fmla="*/ 1128599 h 1159434"/>
              <a:gd name="connsiteX5" fmla="*/ 1243246 w 1339939"/>
              <a:gd name="connsiteY5" fmla="*/ 853760 h 1159434"/>
              <a:gd name="connsiteX6" fmla="*/ 537165 w 1339939"/>
              <a:gd name="connsiteY6" fmla="*/ 147679 h 1159434"/>
              <a:gd name="connsiteX7" fmla="*/ 37890 w 1339939"/>
              <a:gd name="connsiteY7" fmla="*/ 354485 h 1159434"/>
              <a:gd name="connsiteX8" fmla="*/ 0 w 1339939"/>
              <a:gd name="connsiteY8" fmla="*/ 400408 h 1159434"/>
              <a:gd name="connsiteX9" fmla="*/ 48364 w 1339939"/>
              <a:gd name="connsiteY9" fmla="*/ 311304 h 1159434"/>
              <a:gd name="connsiteX10" fmla="*/ 633858 w 1339939"/>
              <a:gd name="connsiteY10" fmla="*/ 0 h 115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9939" h="1159434">
                <a:moveTo>
                  <a:pt x="633858" y="0"/>
                </a:moveTo>
                <a:cubicBezTo>
                  <a:pt x="1023816" y="0"/>
                  <a:pt x="1339939" y="316123"/>
                  <a:pt x="1339939" y="706081"/>
                </a:cubicBezTo>
                <a:cubicBezTo>
                  <a:pt x="1339939" y="852315"/>
                  <a:pt x="1295484" y="988167"/>
                  <a:pt x="1219352" y="1100858"/>
                </a:cubicBezTo>
                <a:lnTo>
                  <a:pt x="1171023" y="1159434"/>
                </a:lnTo>
                <a:lnTo>
                  <a:pt x="1187759" y="1128599"/>
                </a:lnTo>
                <a:cubicBezTo>
                  <a:pt x="1223488" y="1044124"/>
                  <a:pt x="1243246" y="951250"/>
                  <a:pt x="1243246" y="853760"/>
                </a:cubicBezTo>
                <a:cubicBezTo>
                  <a:pt x="1243246" y="463802"/>
                  <a:pt x="927123" y="147679"/>
                  <a:pt x="537165" y="147679"/>
                </a:cubicBezTo>
                <a:cubicBezTo>
                  <a:pt x="342186" y="147679"/>
                  <a:pt x="165666" y="226710"/>
                  <a:pt x="37890" y="354485"/>
                </a:cubicBezTo>
                <a:lnTo>
                  <a:pt x="0" y="400408"/>
                </a:lnTo>
                <a:lnTo>
                  <a:pt x="48364" y="311304"/>
                </a:lnTo>
                <a:cubicBezTo>
                  <a:pt x="175252" y="123486"/>
                  <a:pt x="390134" y="0"/>
                  <a:pt x="633858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9014840" y="871821"/>
            <a:ext cx="553289" cy="553288"/>
            <a:chOff x="1304819" y="495210"/>
            <a:chExt cx="715403" cy="715402"/>
          </a:xfrm>
        </p:grpSpPr>
        <p:sp>
          <p:nvSpPr>
            <p:cNvPr id="71" name="Oval 70"/>
            <p:cNvSpPr/>
            <p:nvPr/>
          </p:nvSpPr>
          <p:spPr>
            <a:xfrm>
              <a:off x="1304819" y="495210"/>
              <a:ext cx="715403" cy="715402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04819" y="714412"/>
              <a:ext cx="715403" cy="358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9" name="Oval 78"/>
          <p:cNvSpPr/>
          <p:nvPr/>
        </p:nvSpPr>
        <p:spPr>
          <a:xfrm>
            <a:off x="8395807" y="4402966"/>
            <a:ext cx="1085997" cy="108599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0" name="Freeform: Shape 79"/>
          <p:cNvSpPr/>
          <p:nvPr/>
        </p:nvSpPr>
        <p:spPr>
          <a:xfrm>
            <a:off x="8466000" y="4405131"/>
            <a:ext cx="1017377" cy="977945"/>
          </a:xfrm>
          <a:custGeom>
            <a:avLst/>
            <a:gdLst>
              <a:gd name="connsiteX0" fmla="*/ 609388 w 1315469"/>
              <a:gd name="connsiteY0" fmla="*/ 0 h 1264483"/>
              <a:gd name="connsiteX1" fmla="*/ 1315469 w 1315469"/>
              <a:gd name="connsiteY1" fmla="*/ 706081 h 1264483"/>
              <a:gd name="connsiteX2" fmla="*/ 1259982 w 1315469"/>
              <a:gd name="connsiteY2" fmla="*/ 980920 h 1264483"/>
              <a:gd name="connsiteX3" fmla="*/ 1243246 w 1315469"/>
              <a:gd name="connsiteY3" fmla="*/ 1011755 h 1264483"/>
              <a:gd name="connsiteX4" fmla="*/ 1205356 w 1315469"/>
              <a:gd name="connsiteY4" fmla="*/ 1057677 h 1264483"/>
              <a:gd name="connsiteX5" fmla="*/ 706081 w 1315469"/>
              <a:gd name="connsiteY5" fmla="*/ 1264483 h 1264483"/>
              <a:gd name="connsiteX6" fmla="*/ 0 w 1315469"/>
              <a:gd name="connsiteY6" fmla="*/ 558402 h 1264483"/>
              <a:gd name="connsiteX7" fmla="*/ 55487 w 1315469"/>
              <a:gd name="connsiteY7" fmla="*/ 283563 h 1264483"/>
              <a:gd name="connsiteX8" fmla="*/ 72223 w 1315469"/>
              <a:gd name="connsiteY8" fmla="*/ 252729 h 1264483"/>
              <a:gd name="connsiteX9" fmla="*/ 110113 w 1315469"/>
              <a:gd name="connsiteY9" fmla="*/ 206806 h 1264483"/>
              <a:gd name="connsiteX10" fmla="*/ 609388 w 1315469"/>
              <a:gd name="connsiteY10" fmla="*/ 0 h 126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5469" h="1264483">
                <a:moveTo>
                  <a:pt x="609388" y="0"/>
                </a:moveTo>
                <a:cubicBezTo>
                  <a:pt x="999346" y="0"/>
                  <a:pt x="1315469" y="316123"/>
                  <a:pt x="1315469" y="706081"/>
                </a:cubicBezTo>
                <a:cubicBezTo>
                  <a:pt x="1315469" y="803571"/>
                  <a:pt x="1295711" y="896445"/>
                  <a:pt x="1259982" y="980920"/>
                </a:cubicBezTo>
                <a:lnTo>
                  <a:pt x="1243246" y="1011755"/>
                </a:lnTo>
                <a:lnTo>
                  <a:pt x="1205356" y="1057677"/>
                </a:lnTo>
                <a:cubicBezTo>
                  <a:pt x="1077580" y="1185452"/>
                  <a:pt x="901060" y="1264483"/>
                  <a:pt x="706081" y="1264483"/>
                </a:cubicBezTo>
                <a:cubicBezTo>
                  <a:pt x="316123" y="1264483"/>
                  <a:pt x="0" y="948360"/>
                  <a:pt x="0" y="558402"/>
                </a:cubicBezTo>
                <a:cubicBezTo>
                  <a:pt x="0" y="460913"/>
                  <a:pt x="19758" y="368038"/>
                  <a:pt x="55487" y="283563"/>
                </a:cubicBezTo>
                <a:lnTo>
                  <a:pt x="72223" y="252729"/>
                </a:lnTo>
                <a:lnTo>
                  <a:pt x="110113" y="206806"/>
                </a:lnTo>
                <a:cubicBezTo>
                  <a:pt x="237889" y="79031"/>
                  <a:pt x="414409" y="0"/>
                  <a:pt x="609388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1" name="Freeform: Shape 80"/>
          <p:cNvSpPr/>
          <p:nvPr/>
        </p:nvSpPr>
        <p:spPr>
          <a:xfrm>
            <a:off x="8521856" y="4290917"/>
            <a:ext cx="1036302" cy="896700"/>
          </a:xfrm>
          <a:custGeom>
            <a:avLst/>
            <a:gdLst>
              <a:gd name="connsiteX0" fmla="*/ 633858 w 1339939"/>
              <a:gd name="connsiteY0" fmla="*/ 0 h 1159434"/>
              <a:gd name="connsiteX1" fmla="*/ 1339939 w 1339939"/>
              <a:gd name="connsiteY1" fmla="*/ 706081 h 1159434"/>
              <a:gd name="connsiteX2" fmla="*/ 1219352 w 1339939"/>
              <a:gd name="connsiteY2" fmla="*/ 1100858 h 1159434"/>
              <a:gd name="connsiteX3" fmla="*/ 1171023 w 1339939"/>
              <a:gd name="connsiteY3" fmla="*/ 1159434 h 1159434"/>
              <a:gd name="connsiteX4" fmla="*/ 1187759 w 1339939"/>
              <a:gd name="connsiteY4" fmla="*/ 1128599 h 1159434"/>
              <a:gd name="connsiteX5" fmla="*/ 1243246 w 1339939"/>
              <a:gd name="connsiteY5" fmla="*/ 853760 h 1159434"/>
              <a:gd name="connsiteX6" fmla="*/ 537165 w 1339939"/>
              <a:gd name="connsiteY6" fmla="*/ 147679 h 1159434"/>
              <a:gd name="connsiteX7" fmla="*/ 37890 w 1339939"/>
              <a:gd name="connsiteY7" fmla="*/ 354485 h 1159434"/>
              <a:gd name="connsiteX8" fmla="*/ 0 w 1339939"/>
              <a:gd name="connsiteY8" fmla="*/ 400408 h 1159434"/>
              <a:gd name="connsiteX9" fmla="*/ 48364 w 1339939"/>
              <a:gd name="connsiteY9" fmla="*/ 311304 h 1159434"/>
              <a:gd name="connsiteX10" fmla="*/ 633858 w 1339939"/>
              <a:gd name="connsiteY10" fmla="*/ 0 h 115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9939" h="1159434">
                <a:moveTo>
                  <a:pt x="633858" y="0"/>
                </a:moveTo>
                <a:cubicBezTo>
                  <a:pt x="1023816" y="0"/>
                  <a:pt x="1339939" y="316123"/>
                  <a:pt x="1339939" y="706081"/>
                </a:cubicBezTo>
                <a:cubicBezTo>
                  <a:pt x="1339939" y="852315"/>
                  <a:pt x="1295484" y="988167"/>
                  <a:pt x="1219352" y="1100858"/>
                </a:cubicBezTo>
                <a:lnTo>
                  <a:pt x="1171023" y="1159434"/>
                </a:lnTo>
                <a:lnTo>
                  <a:pt x="1187759" y="1128599"/>
                </a:lnTo>
                <a:cubicBezTo>
                  <a:pt x="1223488" y="1044124"/>
                  <a:pt x="1243246" y="951250"/>
                  <a:pt x="1243246" y="853760"/>
                </a:cubicBezTo>
                <a:cubicBezTo>
                  <a:pt x="1243246" y="463802"/>
                  <a:pt x="927123" y="147679"/>
                  <a:pt x="537165" y="147679"/>
                </a:cubicBezTo>
                <a:cubicBezTo>
                  <a:pt x="342186" y="147679"/>
                  <a:pt x="165666" y="226710"/>
                  <a:pt x="37890" y="354485"/>
                </a:cubicBezTo>
                <a:lnTo>
                  <a:pt x="0" y="400408"/>
                </a:lnTo>
                <a:lnTo>
                  <a:pt x="48364" y="311304"/>
                </a:lnTo>
                <a:cubicBezTo>
                  <a:pt x="175252" y="123486"/>
                  <a:pt x="390134" y="0"/>
                  <a:pt x="633858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014840" y="4109311"/>
            <a:ext cx="553289" cy="553288"/>
            <a:chOff x="1304819" y="495210"/>
            <a:chExt cx="715403" cy="715402"/>
          </a:xfrm>
        </p:grpSpPr>
        <p:sp>
          <p:nvSpPr>
            <p:cNvPr id="84" name="Oval 83"/>
            <p:cNvSpPr/>
            <p:nvPr/>
          </p:nvSpPr>
          <p:spPr>
            <a:xfrm>
              <a:off x="1304819" y="495210"/>
              <a:ext cx="715403" cy="715402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304819" y="714412"/>
              <a:ext cx="715403" cy="358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90" name="Straight Connector 89"/>
          <p:cNvCxnSpPr/>
          <p:nvPr/>
        </p:nvCxnSpPr>
        <p:spPr>
          <a:xfrm>
            <a:off x="495300" y="3429000"/>
            <a:ext cx="33031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466000" y="3429000"/>
            <a:ext cx="33031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1"/>
          <p:cNvSpPr>
            <a:spLocks noEditPoints="1"/>
          </p:cNvSpPr>
          <p:nvPr/>
        </p:nvSpPr>
        <p:spPr bwMode="auto">
          <a:xfrm>
            <a:off x="907255" y="4771920"/>
            <a:ext cx="379658" cy="301050"/>
          </a:xfrm>
          <a:custGeom>
            <a:avLst/>
            <a:gdLst>
              <a:gd name="T0" fmla="*/ 72 w 96"/>
              <a:gd name="T1" fmla="*/ 35 h 76"/>
              <a:gd name="T2" fmla="*/ 72 w 96"/>
              <a:gd name="T3" fmla="*/ 22 h 76"/>
              <a:gd name="T4" fmla="*/ 48 w 96"/>
              <a:gd name="T5" fmla="*/ 35 h 76"/>
              <a:gd name="T6" fmla="*/ 48 w 96"/>
              <a:gd name="T7" fmla="*/ 21 h 76"/>
              <a:gd name="T8" fmla="*/ 26 w 96"/>
              <a:gd name="T9" fmla="*/ 36 h 76"/>
              <a:gd name="T10" fmla="*/ 19 w 96"/>
              <a:gd name="T11" fmla="*/ 0 h 76"/>
              <a:gd name="T12" fmla="*/ 6 w 96"/>
              <a:gd name="T13" fmla="*/ 0 h 76"/>
              <a:gd name="T14" fmla="*/ 0 w 96"/>
              <a:gd name="T15" fmla="*/ 42 h 76"/>
              <a:gd name="T16" fmla="*/ 0 w 96"/>
              <a:gd name="T17" fmla="*/ 76 h 76"/>
              <a:gd name="T18" fmla="*/ 96 w 96"/>
              <a:gd name="T19" fmla="*/ 76 h 76"/>
              <a:gd name="T20" fmla="*/ 96 w 96"/>
              <a:gd name="T21" fmla="*/ 22 h 76"/>
              <a:gd name="T22" fmla="*/ 72 w 96"/>
              <a:gd name="T23" fmla="*/ 35 h 76"/>
              <a:gd name="T24" fmla="*/ 36 w 96"/>
              <a:gd name="T25" fmla="*/ 66 h 76"/>
              <a:gd name="T26" fmla="*/ 30 w 96"/>
              <a:gd name="T27" fmla="*/ 66 h 76"/>
              <a:gd name="T28" fmla="*/ 28 w 96"/>
              <a:gd name="T29" fmla="*/ 64 h 76"/>
              <a:gd name="T30" fmla="*/ 30 w 96"/>
              <a:gd name="T31" fmla="*/ 62 h 76"/>
              <a:gd name="T32" fmla="*/ 36 w 96"/>
              <a:gd name="T33" fmla="*/ 62 h 76"/>
              <a:gd name="T34" fmla="*/ 38 w 96"/>
              <a:gd name="T35" fmla="*/ 64 h 76"/>
              <a:gd name="T36" fmla="*/ 36 w 96"/>
              <a:gd name="T37" fmla="*/ 66 h 76"/>
              <a:gd name="T38" fmla="*/ 36 w 96"/>
              <a:gd name="T39" fmla="*/ 56 h 76"/>
              <a:gd name="T40" fmla="*/ 30 w 96"/>
              <a:gd name="T41" fmla="*/ 56 h 76"/>
              <a:gd name="T42" fmla="*/ 28 w 96"/>
              <a:gd name="T43" fmla="*/ 54 h 76"/>
              <a:gd name="T44" fmla="*/ 30 w 96"/>
              <a:gd name="T45" fmla="*/ 52 h 76"/>
              <a:gd name="T46" fmla="*/ 36 w 96"/>
              <a:gd name="T47" fmla="*/ 52 h 76"/>
              <a:gd name="T48" fmla="*/ 38 w 96"/>
              <a:gd name="T49" fmla="*/ 54 h 76"/>
              <a:gd name="T50" fmla="*/ 36 w 96"/>
              <a:gd name="T51" fmla="*/ 56 h 76"/>
              <a:gd name="T52" fmla="*/ 60 w 96"/>
              <a:gd name="T53" fmla="*/ 66 h 76"/>
              <a:gd name="T54" fmla="*/ 54 w 96"/>
              <a:gd name="T55" fmla="*/ 66 h 76"/>
              <a:gd name="T56" fmla="*/ 52 w 96"/>
              <a:gd name="T57" fmla="*/ 64 h 76"/>
              <a:gd name="T58" fmla="*/ 54 w 96"/>
              <a:gd name="T59" fmla="*/ 62 h 76"/>
              <a:gd name="T60" fmla="*/ 60 w 96"/>
              <a:gd name="T61" fmla="*/ 62 h 76"/>
              <a:gd name="T62" fmla="*/ 62 w 96"/>
              <a:gd name="T63" fmla="*/ 64 h 76"/>
              <a:gd name="T64" fmla="*/ 60 w 96"/>
              <a:gd name="T65" fmla="*/ 66 h 76"/>
              <a:gd name="T66" fmla="*/ 60 w 96"/>
              <a:gd name="T67" fmla="*/ 56 h 76"/>
              <a:gd name="T68" fmla="*/ 54 w 96"/>
              <a:gd name="T69" fmla="*/ 56 h 76"/>
              <a:gd name="T70" fmla="*/ 52 w 96"/>
              <a:gd name="T71" fmla="*/ 54 h 76"/>
              <a:gd name="T72" fmla="*/ 54 w 96"/>
              <a:gd name="T73" fmla="*/ 52 h 76"/>
              <a:gd name="T74" fmla="*/ 60 w 96"/>
              <a:gd name="T75" fmla="*/ 52 h 76"/>
              <a:gd name="T76" fmla="*/ 62 w 96"/>
              <a:gd name="T77" fmla="*/ 54 h 76"/>
              <a:gd name="T78" fmla="*/ 60 w 96"/>
              <a:gd name="T79" fmla="*/ 56 h 76"/>
              <a:gd name="T80" fmla="*/ 84 w 96"/>
              <a:gd name="T81" fmla="*/ 66 h 76"/>
              <a:gd name="T82" fmla="*/ 78 w 96"/>
              <a:gd name="T83" fmla="*/ 66 h 76"/>
              <a:gd name="T84" fmla="*/ 76 w 96"/>
              <a:gd name="T85" fmla="*/ 64 h 76"/>
              <a:gd name="T86" fmla="*/ 78 w 96"/>
              <a:gd name="T87" fmla="*/ 62 h 76"/>
              <a:gd name="T88" fmla="*/ 84 w 96"/>
              <a:gd name="T89" fmla="*/ 62 h 76"/>
              <a:gd name="T90" fmla="*/ 86 w 96"/>
              <a:gd name="T91" fmla="*/ 64 h 76"/>
              <a:gd name="T92" fmla="*/ 84 w 96"/>
              <a:gd name="T93" fmla="*/ 66 h 76"/>
              <a:gd name="T94" fmla="*/ 84 w 96"/>
              <a:gd name="T95" fmla="*/ 56 h 76"/>
              <a:gd name="T96" fmla="*/ 78 w 96"/>
              <a:gd name="T97" fmla="*/ 56 h 76"/>
              <a:gd name="T98" fmla="*/ 76 w 96"/>
              <a:gd name="T99" fmla="*/ 54 h 76"/>
              <a:gd name="T100" fmla="*/ 78 w 96"/>
              <a:gd name="T101" fmla="*/ 52 h 76"/>
              <a:gd name="T102" fmla="*/ 84 w 96"/>
              <a:gd name="T103" fmla="*/ 52 h 76"/>
              <a:gd name="T104" fmla="*/ 86 w 96"/>
              <a:gd name="T105" fmla="*/ 54 h 76"/>
              <a:gd name="T106" fmla="*/ 84 w 96"/>
              <a:gd name="T107" fmla="*/ 5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6" h="76">
                <a:moveTo>
                  <a:pt x="72" y="35"/>
                </a:moveTo>
                <a:cubicBezTo>
                  <a:pt x="72" y="22"/>
                  <a:pt x="72" y="22"/>
                  <a:pt x="72" y="22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21"/>
                  <a:pt x="48" y="21"/>
                  <a:pt x="48" y="21"/>
                </a:cubicBezTo>
                <a:cubicBezTo>
                  <a:pt x="26" y="36"/>
                  <a:pt x="26" y="36"/>
                  <a:pt x="26" y="36"/>
                </a:cubicBezTo>
                <a:cubicBezTo>
                  <a:pt x="19" y="0"/>
                  <a:pt x="19" y="0"/>
                  <a:pt x="19" y="0"/>
                </a:cubicBezTo>
                <a:cubicBezTo>
                  <a:pt x="6" y="0"/>
                  <a:pt x="6" y="0"/>
                  <a:pt x="6" y="0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76"/>
                  <a:pt x="0" y="76"/>
                  <a:pt x="0" y="76"/>
                </a:cubicBezTo>
                <a:cubicBezTo>
                  <a:pt x="96" y="76"/>
                  <a:pt x="96" y="76"/>
                  <a:pt x="96" y="76"/>
                </a:cubicBezTo>
                <a:cubicBezTo>
                  <a:pt x="96" y="22"/>
                  <a:pt x="96" y="22"/>
                  <a:pt x="96" y="22"/>
                </a:cubicBezTo>
                <a:lnTo>
                  <a:pt x="72" y="35"/>
                </a:lnTo>
                <a:close/>
                <a:moveTo>
                  <a:pt x="36" y="66"/>
                </a:moveTo>
                <a:cubicBezTo>
                  <a:pt x="30" y="66"/>
                  <a:pt x="30" y="66"/>
                  <a:pt x="30" y="66"/>
                </a:cubicBezTo>
                <a:cubicBezTo>
                  <a:pt x="29" y="66"/>
                  <a:pt x="28" y="65"/>
                  <a:pt x="28" y="64"/>
                </a:cubicBezTo>
                <a:cubicBezTo>
                  <a:pt x="28" y="63"/>
                  <a:pt x="29" y="62"/>
                  <a:pt x="30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7" y="62"/>
                  <a:pt x="38" y="63"/>
                  <a:pt x="38" y="64"/>
                </a:cubicBezTo>
                <a:cubicBezTo>
                  <a:pt x="38" y="65"/>
                  <a:pt x="37" y="66"/>
                  <a:pt x="36" y="66"/>
                </a:cubicBezTo>
                <a:close/>
                <a:moveTo>
                  <a:pt x="36" y="56"/>
                </a:move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8" y="55"/>
                  <a:pt x="28" y="54"/>
                </a:cubicBezTo>
                <a:cubicBezTo>
                  <a:pt x="28" y="53"/>
                  <a:pt x="29" y="52"/>
                  <a:pt x="30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7" y="52"/>
                  <a:pt x="38" y="53"/>
                  <a:pt x="38" y="54"/>
                </a:cubicBezTo>
                <a:cubicBezTo>
                  <a:pt x="38" y="55"/>
                  <a:pt x="37" y="56"/>
                  <a:pt x="36" y="56"/>
                </a:cubicBezTo>
                <a:close/>
                <a:moveTo>
                  <a:pt x="60" y="66"/>
                </a:moveTo>
                <a:cubicBezTo>
                  <a:pt x="54" y="66"/>
                  <a:pt x="54" y="66"/>
                  <a:pt x="54" y="66"/>
                </a:cubicBezTo>
                <a:cubicBezTo>
                  <a:pt x="53" y="66"/>
                  <a:pt x="52" y="65"/>
                  <a:pt x="52" y="64"/>
                </a:cubicBezTo>
                <a:cubicBezTo>
                  <a:pt x="52" y="63"/>
                  <a:pt x="53" y="62"/>
                  <a:pt x="54" y="62"/>
                </a:cubicBezTo>
                <a:cubicBezTo>
                  <a:pt x="60" y="62"/>
                  <a:pt x="60" y="62"/>
                  <a:pt x="60" y="62"/>
                </a:cubicBezTo>
                <a:cubicBezTo>
                  <a:pt x="61" y="62"/>
                  <a:pt x="62" y="63"/>
                  <a:pt x="62" y="64"/>
                </a:cubicBezTo>
                <a:cubicBezTo>
                  <a:pt x="62" y="65"/>
                  <a:pt x="61" y="66"/>
                  <a:pt x="60" y="66"/>
                </a:cubicBezTo>
                <a:close/>
                <a:moveTo>
                  <a:pt x="60" y="56"/>
                </a:moveTo>
                <a:cubicBezTo>
                  <a:pt x="54" y="56"/>
                  <a:pt x="54" y="56"/>
                  <a:pt x="54" y="56"/>
                </a:cubicBezTo>
                <a:cubicBezTo>
                  <a:pt x="53" y="56"/>
                  <a:pt x="52" y="55"/>
                  <a:pt x="52" y="54"/>
                </a:cubicBezTo>
                <a:cubicBezTo>
                  <a:pt x="52" y="53"/>
                  <a:pt x="53" y="52"/>
                  <a:pt x="54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1" y="52"/>
                  <a:pt x="62" y="53"/>
                  <a:pt x="62" y="54"/>
                </a:cubicBezTo>
                <a:cubicBezTo>
                  <a:pt x="62" y="55"/>
                  <a:pt x="61" y="56"/>
                  <a:pt x="60" y="56"/>
                </a:cubicBezTo>
                <a:close/>
                <a:moveTo>
                  <a:pt x="84" y="66"/>
                </a:moveTo>
                <a:cubicBezTo>
                  <a:pt x="78" y="66"/>
                  <a:pt x="78" y="66"/>
                  <a:pt x="78" y="66"/>
                </a:cubicBezTo>
                <a:cubicBezTo>
                  <a:pt x="77" y="66"/>
                  <a:pt x="76" y="65"/>
                  <a:pt x="76" y="64"/>
                </a:cubicBezTo>
                <a:cubicBezTo>
                  <a:pt x="76" y="63"/>
                  <a:pt x="77" y="62"/>
                  <a:pt x="78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5" y="62"/>
                  <a:pt x="86" y="63"/>
                  <a:pt x="86" y="64"/>
                </a:cubicBezTo>
                <a:cubicBezTo>
                  <a:pt x="86" y="65"/>
                  <a:pt x="85" y="66"/>
                  <a:pt x="84" y="66"/>
                </a:cubicBezTo>
                <a:close/>
                <a:moveTo>
                  <a:pt x="84" y="56"/>
                </a:moveTo>
                <a:cubicBezTo>
                  <a:pt x="78" y="56"/>
                  <a:pt x="78" y="56"/>
                  <a:pt x="78" y="56"/>
                </a:cubicBezTo>
                <a:cubicBezTo>
                  <a:pt x="77" y="56"/>
                  <a:pt x="76" y="55"/>
                  <a:pt x="76" y="54"/>
                </a:cubicBezTo>
                <a:cubicBezTo>
                  <a:pt x="76" y="53"/>
                  <a:pt x="77" y="52"/>
                  <a:pt x="78" y="52"/>
                </a:cubicBezTo>
                <a:cubicBezTo>
                  <a:pt x="84" y="52"/>
                  <a:pt x="84" y="52"/>
                  <a:pt x="84" y="52"/>
                </a:cubicBezTo>
                <a:cubicBezTo>
                  <a:pt x="85" y="52"/>
                  <a:pt x="86" y="53"/>
                  <a:pt x="86" y="54"/>
                </a:cubicBezTo>
                <a:cubicBezTo>
                  <a:pt x="86" y="55"/>
                  <a:pt x="85" y="56"/>
                  <a:pt x="84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8" name="Freeform 92"/>
          <p:cNvSpPr/>
          <p:nvPr/>
        </p:nvSpPr>
        <p:spPr bwMode="auto">
          <a:xfrm>
            <a:off x="939033" y="4691640"/>
            <a:ext cx="229133" cy="75263"/>
          </a:xfrm>
          <a:custGeom>
            <a:avLst/>
            <a:gdLst>
              <a:gd name="T0" fmla="*/ 3 w 58"/>
              <a:gd name="T1" fmla="*/ 13 h 19"/>
              <a:gd name="T2" fmla="*/ 9 w 58"/>
              <a:gd name="T3" fmla="*/ 12 h 19"/>
              <a:gd name="T4" fmla="*/ 36 w 58"/>
              <a:gd name="T5" fmla="*/ 19 h 19"/>
              <a:gd name="T6" fmla="*/ 58 w 58"/>
              <a:gd name="T7" fmla="*/ 5 h 19"/>
              <a:gd name="T8" fmla="*/ 58 w 58"/>
              <a:gd name="T9" fmla="*/ 2 h 19"/>
              <a:gd name="T10" fmla="*/ 55 w 58"/>
              <a:gd name="T11" fmla="*/ 2 h 19"/>
              <a:gd name="T12" fmla="*/ 44 w 58"/>
              <a:gd name="T13" fmla="*/ 6 h 19"/>
              <a:gd name="T14" fmla="*/ 18 w 58"/>
              <a:gd name="T15" fmla="*/ 0 h 19"/>
              <a:gd name="T16" fmla="*/ 0 w 58"/>
              <a:gd name="T17" fmla="*/ 11 h 19"/>
              <a:gd name="T18" fmla="*/ 1 w 58"/>
              <a:gd name="T19" fmla="*/ 13 h 19"/>
              <a:gd name="T20" fmla="*/ 3 w 58"/>
              <a:gd name="T21" fmla="*/ 13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" h="19">
                <a:moveTo>
                  <a:pt x="3" y="13"/>
                </a:moveTo>
                <a:cubicBezTo>
                  <a:pt x="5" y="12"/>
                  <a:pt x="7" y="12"/>
                  <a:pt x="9" y="12"/>
                </a:cubicBezTo>
                <a:cubicBezTo>
                  <a:pt x="17" y="12"/>
                  <a:pt x="26" y="19"/>
                  <a:pt x="36" y="19"/>
                </a:cubicBezTo>
                <a:cubicBezTo>
                  <a:pt x="44" y="19"/>
                  <a:pt x="51" y="14"/>
                  <a:pt x="58" y="5"/>
                </a:cubicBezTo>
                <a:cubicBezTo>
                  <a:pt x="58" y="4"/>
                  <a:pt x="58" y="3"/>
                  <a:pt x="58" y="2"/>
                </a:cubicBezTo>
                <a:cubicBezTo>
                  <a:pt x="57" y="2"/>
                  <a:pt x="56" y="2"/>
                  <a:pt x="55" y="2"/>
                </a:cubicBezTo>
                <a:cubicBezTo>
                  <a:pt x="52" y="5"/>
                  <a:pt x="48" y="6"/>
                  <a:pt x="44" y="6"/>
                </a:cubicBezTo>
                <a:cubicBezTo>
                  <a:pt x="36" y="6"/>
                  <a:pt x="27" y="0"/>
                  <a:pt x="18" y="0"/>
                </a:cubicBezTo>
                <a:cubicBezTo>
                  <a:pt x="11" y="0"/>
                  <a:pt x="6" y="4"/>
                  <a:pt x="0" y="11"/>
                </a:cubicBezTo>
                <a:cubicBezTo>
                  <a:pt x="0" y="11"/>
                  <a:pt x="0" y="12"/>
                  <a:pt x="1" y="13"/>
                </a:cubicBezTo>
                <a:cubicBezTo>
                  <a:pt x="1" y="14"/>
                  <a:pt x="2" y="14"/>
                  <a:pt x="3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9" name="Freeform 74"/>
          <p:cNvSpPr>
            <a:spLocks noEditPoints="1"/>
          </p:cNvSpPr>
          <p:nvPr/>
        </p:nvSpPr>
        <p:spPr bwMode="auto">
          <a:xfrm>
            <a:off x="8824626" y="1452424"/>
            <a:ext cx="319374" cy="428337"/>
          </a:xfrm>
          <a:custGeom>
            <a:avLst/>
            <a:gdLst>
              <a:gd name="T0" fmla="*/ 71 w 72"/>
              <a:gd name="T1" fmla="*/ 25 h 96"/>
              <a:gd name="T2" fmla="*/ 47 w 72"/>
              <a:gd name="T3" fmla="*/ 1 h 96"/>
              <a:gd name="T4" fmla="*/ 46 w 72"/>
              <a:gd name="T5" fmla="*/ 0 h 96"/>
              <a:gd name="T6" fmla="*/ 2 w 72"/>
              <a:gd name="T7" fmla="*/ 0 h 96"/>
              <a:gd name="T8" fmla="*/ 0 w 72"/>
              <a:gd name="T9" fmla="*/ 2 h 96"/>
              <a:gd name="T10" fmla="*/ 0 w 72"/>
              <a:gd name="T11" fmla="*/ 94 h 96"/>
              <a:gd name="T12" fmla="*/ 2 w 72"/>
              <a:gd name="T13" fmla="*/ 96 h 96"/>
              <a:gd name="T14" fmla="*/ 70 w 72"/>
              <a:gd name="T15" fmla="*/ 96 h 96"/>
              <a:gd name="T16" fmla="*/ 72 w 72"/>
              <a:gd name="T17" fmla="*/ 94 h 96"/>
              <a:gd name="T18" fmla="*/ 72 w 72"/>
              <a:gd name="T19" fmla="*/ 26 h 96"/>
              <a:gd name="T20" fmla="*/ 71 w 72"/>
              <a:gd name="T21" fmla="*/ 25 h 96"/>
              <a:gd name="T22" fmla="*/ 20 w 72"/>
              <a:gd name="T23" fmla="*/ 42 h 96"/>
              <a:gd name="T24" fmla="*/ 22 w 72"/>
              <a:gd name="T25" fmla="*/ 40 h 96"/>
              <a:gd name="T26" fmla="*/ 28 w 72"/>
              <a:gd name="T27" fmla="*/ 40 h 96"/>
              <a:gd name="T28" fmla="*/ 28 w 72"/>
              <a:gd name="T29" fmla="*/ 34 h 96"/>
              <a:gd name="T30" fmla="*/ 30 w 72"/>
              <a:gd name="T31" fmla="*/ 32 h 96"/>
              <a:gd name="T32" fmla="*/ 42 w 72"/>
              <a:gd name="T33" fmla="*/ 32 h 96"/>
              <a:gd name="T34" fmla="*/ 44 w 72"/>
              <a:gd name="T35" fmla="*/ 34 h 96"/>
              <a:gd name="T36" fmla="*/ 44 w 72"/>
              <a:gd name="T37" fmla="*/ 40 h 96"/>
              <a:gd name="T38" fmla="*/ 50 w 72"/>
              <a:gd name="T39" fmla="*/ 40 h 96"/>
              <a:gd name="T40" fmla="*/ 52 w 72"/>
              <a:gd name="T41" fmla="*/ 42 h 96"/>
              <a:gd name="T42" fmla="*/ 52 w 72"/>
              <a:gd name="T43" fmla="*/ 54 h 96"/>
              <a:gd name="T44" fmla="*/ 50 w 72"/>
              <a:gd name="T45" fmla="*/ 56 h 96"/>
              <a:gd name="T46" fmla="*/ 44 w 72"/>
              <a:gd name="T47" fmla="*/ 56 h 96"/>
              <a:gd name="T48" fmla="*/ 44 w 72"/>
              <a:gd name="T49" fmla="*/ 62 h 96"/>
              <a:gd name="T50" fmla="*/ 42 w 72"/>
              <a:gd name="T51" fmla="*/ 64 h 96"/>
              <a:gd name="T52" fmla="*/ 30 w 72"/>
              <a:gd name="T53" fmla="*/ 64 h 96"/>
              <a:gd name="T54" fmla="*/ 28 w 72"/>
              <a:gd name="T55" fmla="*/ 62 h 96"/>
              <a:gd name="T56" fmla="*/ 28 w 72"/>
              <a:gd name="T57" fmla="*/ 56 h 96"/>
              <a:gd name="T58" fmla="*/ 22 w 72"/>
              <a:gd name="T59" fmla="*/ 56 h 96"/>
              <a:gd name="T60" fmla="*/ 20 w 72"/>
              <a:gd name="T61" fmla="*/ 54 h 96"/>
              <a:gd name="T62" fmla="*/ 20 w 72"/>
              <a:gd name="T63" fmla="*/ 42 h 96"/>
              <a:gd name="T64" fmla="*/ 58 w 72"/>
              <a:gd name="T65" fmla="*/ 84 h 96"/>
              <a:gd name="T66" fmla="*/ 14 w 72"/>
              <a:gd name="T67" fmla="*/ 84 h 96"/>
              <a:gd name="T68" fmla="*/ 12 w 72"/>
              <a:gd name="T69" fmla="*/ 82 h 96"/>
              <a:gd name="T70" fmla="*/ 14 w 72"/>
              <a:gd name="T71" fmla="*/ 80 h 96"/>
              <a:gd name="T72" fmla="*/ 58 w 72"/>
              <a:gd name="T73" fmla="*/ 80 h 96"/>
              <a:gd name="T74" fmla="*/ 60 w 72"/>
              <a:gd name="T75" fmla="*/ 82 h 96"/>
              <a:gd name="T76" fmla="*/ 58 w 72"/>
              <a:gd name="T77" fmla="*/ 84 h 96"/>
              <a:gd name="T78" fmla="*/ 58 w 72"/>
              <a:gd name="T79" fmla="*/ 76 h 96"/>
              <a:gd name="T80" fmla="*/ 14 w 72"/>
              <a:gd name="T81" fmla="*/ 76 h 96"/>
              <a:gd name="T82" fmla="*/ 12 w 72"/>
              <a:gd name="T83" fmla="*/ 74 h 96"/>
              <a:gd name="T84" fmla="*/ 14 w 72"/>
              <a:gd name="T85" fmla="*/ 72 h 96"/>
              <a:gd name="T86" fmla="*/ 58 w 72"/>
              <a:gd name="T87" fmla="*/ 72 h 96"/>
              <a:gd name="T88" fmla="*/ 60 w 72"/>
              <a:gd name="T89" fmla="*/ 74 h 96"/>
              <a:gd name="T90" fmla="*/ 58 w 72"/>
              <a:gd name="T91" fmla="*/ 76 h 96"/>
              <a:gd name="T92" fmla="*/ 48 w 72"/>
              <a:gd name="T93" fmla="*/ 26 h 96"/>
              <a:gd name="T94" fmla="*/ 46 w 72"/>
              <a:gd name="T95" fmla="*/ 24 h 96"/>
              <a:gd name="T96" fmla="*/ 46 w 72"/>
              <a:gd name="T97" fmla="*/ 5 h 96"/>
              <a:gd name="T98" fmla="*/ 67 w 72"/>
              <a:gd name="T99" fmla="*/ 26 h 96"/>
              <a:gd name="T100" fmla="*/ 48 w 72"/>
              <a:gd name="T101" fmla="*/ 2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" h="96">
                <a:moveTo>
                  <a:pt x="71" y="25"/>
                </a:moveTo>
                <a:cubicBezTo>
                  <a:pt x="47" y="1"/>
                  <a:pt x="47" y="1"/>
                  <a:pt x="47" y="1"/>
                </a:cubicBezTo>
                <a:cubicBezTo>
                  <a:pt x="47" y="0"/>
                  <a:pt x="47" y="0"/>
                  <a:pt x="4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70" y="96"/>
                  <a:pt x="70" y="96"/>
                  <a:pt x="70" y="96"/>
                </a:cubicBezTo>
                <a:cubicBezTo>
                  <a:pt x="71" y="96"/>
                  <a:pt x="72" y="95"/>
                  <a:pt x="72" y="94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5"/>
                  <a:pt x="72" y="25"/>
                  <a:pt x="71" y="25"/>
                </a:cubicBezTo>
                <a:close/>
                <a:moveTo>
                  <a:pt x="20" y="42"/>
                </a:moveTo>
                <a:cubicBezTo>
                  <a:pt x="20" y="41"/>
                  <a:pt x="21" y="40"/>
                  <a:pt x="22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3"/>
                  <a:pt x="29" y="32"/>
                  <a:pt x="30" y="32"/>
                </a:cubicBezTo>
                <a:cubicBezTo>
                  <a:pt x="42" y="32"/>
                  <a:pt x="42" y="32"/>
                  <a:pt x="42" y="32"/>
                </a:cubicBezTo>
                <a:cubicBezTo>
                  <a:pt x="43" y="32"/>
                  <a:pt x="44" y="33"/>
                  <a:pt x="44" y="34"/>
                </a:cubicBezTo>
                <a:cubicBezTo>
                  <a:pt x="44" y="40"/>
                  <a:pt x="44" y="40"/>
                  <a:pt x="44" y="40"/>
                </a:cubicBezTo>
                <a:cubicBezTo>
                  <a:pt x="50" y="40"/>
                  <a:pt x="50" y="40"/>
                  <a:pt x="50" y="40"/>
                </a:cubicBezTo>
                <a:cubicBezTo>
                  <a:pt x="51" y="40"/>
                  <a:pt x="52" y="41"/>
                  <a:pt x="52" y="42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5"/>
                  <a:pt x="51" y="56"/>
                  <a:pt x="50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4" y="62"/>
                  <a:pt x="44" y="62"/>
                  <a:pt x="44" y="62"/>
                </a:cubicBezTo>
                <a:cubicBezTo>
                  <a:pt x="44" y="63"/>
                  <a:pt x="43" y="64"/>
                  <a:pt x="42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29" y="64"/>
                  <a:pt x="28" y="63"/>
                  <a:pt x="28" y="62"/>
                </a:cubicBezTo>
                <a:cubicBezTo>
                  <a:pt x="28" y="56"/>
                  <a:pt x="28" y="56"/>
                  <a:pt x="28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21" y="56"/>
                  <a:pt x="20" y="55"/>
                  <a:pt x="20" y="54"/>
                </a:cubicBezTo>
                <a:lnTo>
                  <a:pt x="20" y="42"/>
                </a:lnTo>
                <a:close/>
                <a:moveTo>
                  <a:pt x="58" y="84"/>
                </a:moveTo>
                <a:cubicBezTo>
                  <a:pt x="14" y="84"/>
                  <a:pt x="14" y="84"/>
                  <a:pt x="14" y="84"/>
                </a:cubicBezTo>
                <a:cubicBezTo>
                  <a:pt x="13" y="84"/>
                  <a:pt x="12" y="83"/>
                  <a:pt x="12" y="82"/>
                </a:cubicBezTo>
                <a:cubicBezTo>
                  <a:pt x="12" y="81"/>
                  <a:pt x="13" y="80"/>
                  <a:pt x="14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59" y="80"/>
                  <a:pt x="60" y="81"/>
                  <a:pt x="60" y="82"/>
                </a:cubicBezTo>
                <a:cubicBezTo>
                  <a:pt x="60" y="83"/>
                  <a:pt x="59" y="84"/>
                  <a:pt x="58" y="84"/>
                </a:cubicBezTo>
                <a:close/>
                <a:moveTo>
                  <a:pt x="58" y="76"/>
                </a:moveTo>
                <a:cubicBezTo>
                  <a:pt x="14" y="76"/>
                  <a:pt x="14" y="76"/>
                  <a:pt x="14" y="76"/>
                </a:cubicBezTo>
                <a:cubicBezTo>
                  <a:pt x="13" y="76"/>
                  <a:pt x="12" y="75"/>
                  <a:pt x="12" y="74"/>
                </a:cubicBezTo>
                <a:cubicBezTo>
                  <a:pt x="12" y="73"/>
                  <a:pt x="13" y="72"/>
                  <a:pt x="14" y="72"/>
                </a:cubicBezTo>
                <a:cubicBezTo>
                  <a:pt x="58" y="72"/>
                  <a:pt x="58" y="72"/>
                  <a:pt x="58" y="72"/>
                </a:cubicBezTo>
                <a:cubicBezTo>
                  <a:pt x="59" y="72"/>
                  <a:pt x="60" y="73"/>
                  <a:pt x="60" y="74"/>
                </a:cubicBezTo>
                <a:cubicBezTo>
                  <a:pt x="60" y="75"/>
                  <a:pt x="59" y="76"/>
                  <a:pt x="58" y="76"/>
                </a:cubicBezTo>
                <a:close/>
                <a:moveTo>
                  <a:pt x="48" y="26"/>
                </a:moveTo>
                <a:cubicBezTo>
                  <a:pt x="47" y="26"/>
                  <a:pt x="46" y="25"/>
                  <a:pt x="46" y="24"/>
                </a:cubicBezTo>
                <a:cubicBezTo>
                  <a:pt x="46" y="5"/>
                  <a:pt x="46" y="5"/>
                  <a:pt x="46" y="5"/>
                </a:cubicBezTo>
                <a:cubicBezTo>
                  <a:pt x="67" y="26"/>
                  <a:pt x="67" y="26"/>
                  <a:pt x="67" y="26"/>
                </a:cubicBezTo>
                <a:lnTo>
                  <a:pt x="48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1" name="Freeform 39"/>
          <p:cNvSpPr>
            <a:spLocks noEditPoints="1"/>
          </p:cNvSpPr>
          <p:nvPr/>
        </p:nvSpPr>
        <p:spPr bwMode="auto">
          <a:xfrm>
            <a:off x="9139109" y="4866376"/>
            <a:ext cx="96330" cy="228784"/>
          </a:xfrm>
          <a:custGeom>
            <a:avLst/>
            <a:gdLst>
              <a:gd name="T0" fmla="*/ 18 w 20"/>
              <a:gd name="T1" fmla="*/ 0 h 48"/>
              <a:gd name="T2" fmla="*/ 0 w 20"/>
              <a:gd name="T3" fmla="*/ 0 h 48"/>
              <a:gd name="T4" fmla="*/ 0 w 20"/>
              <a:gd name="T5" fmla="*/ 48 h 48"/>
              <a:gd name="T6" fmla="*/ 18 w 20"/>
              <a:gd name="T7" fmla="*/ 48 h 48"/>
              <a:gd name="T8" fmla="*/ 20 w 20"/>
              <a:gd name="T9" fmla="*/ 46 h 48"/>
              <a:gd name="T10" fmla="*/ 20 w 20"/>
              <a:gd name="T11" fmla="*/ 2 h 48"/>
              <a:gd name="T12" fmla="*/ 18 w 20"/>
              <a:gd name="T13" fmla="*/ 0 h 48"/>
              <a:gd name="T14" fmla="*/ 14 w 20"/>
              <a:gd name="T15" fmla="*/ 36 h 48"/>
              <a:gd name="T16" fmla="*/ 6 w 20"/>
              <a:gd name="T17" fmla="*/ 36 h 48"/>
              <a:gd name="T18" fmla="*/ 4 w 20"/>
              <a:gd name="T19" fmla="*/ 34 h 48"/>
              <a:gd name="T20" fmla="*/ 6 w 20"/>
              <a:gd name="T21" fmla="*/ 32 h 48"/>
              <a:gd name="T22" fmla="*/ 14 w 20"/>
              <a:gd name="T23" fmla="*/ 32 h 48"/>
              <a:gd name="T24" fmla="*/ 16 w 20"/>
              <a:gd name="T25" fmla="*/ 34 h 48"/>
              <a:gd name="T26" fmla="*/ 14 w 20"/>
              <a:gd name="T27" fmla="*/ 36 h 48"/>
              <a:gd name="T28" fmla="*/ 14 w 20"/>
              <a:gd name="T29" fmla="*/ 28 h 48"/>
              <a:gd name="T30" fmla="*/ 6 w 20"/>
              <a:gd name="T31" fmla="*/ 28 h 48"/>
              <a:gd name="T32" fmla="*/ 4 w 20"/>
              <a:gd name="T33" fmla="*/ 26 h 48"/>
              <a:gd name="T34" fmla="*/ 6 w 20"/>
              <a:gd name="T35" fmla="*/ 24 h 48"/>
              <a:gd name="T36" fmla="*/ 14 w 20"/>
              <a:gd name="T37" fmla="*/ 24 h 48"/>
              <a:gd name="T38" fmla="*/ 16 w 20"/>
              <a:gd name="T39" fmla="*/ 26 h 48"/>
              <a:gd name="T40" fmla="*/ 14 w 20"/>
              <a:gd name="T41" fmla="*/ 28 h 48"/>
              <a:gd name="T42" fmla="*/ 14 w 20"/>
              <a:gd name="T43" fmla="*/ 20 h 48"/>
              <a:gd name="T44" fmla="*/ 6 w 20"/>
              <a:gd name="T45" fmla="*/ 20 h 48"/>
              <a:gd name="T46" fmla="*/ 4 w 20"/>
              <a:gd name="T47" fmla="*/ 18 h 48"/>
              <a:gd name="T48" fmla="*/ 6 w 20"/>
              <a:gd name="T49" fmla="*/ 16 h 48"/>
              <a:gd name="T50" fmla="*/ 14 w 20"/>
              <a:gd name="T51" fmla="*/ 16 h 48"/>
              <a:gd name="T52" fmla="*/ 16 w 20"/>
              <a:gd name="T53" fmla="*/ 18 h 48"/>
              <a:gd name="T54" fmla="*/ 14 w 20"/>
              <a:gd name="T55" fmla="*/ 20 h 48"/>
              <a:gd name="T56" fmla="*/ 14 w 20"/>
              <a:gd name="T57" fmla="*/ 12 h 48"/>
              <a:gd name="T58" fmla="*/ 6 w 20"/>
              <a:gd name="T59" fmla="*/ 12 h 48"/>
              <a:gd name="T60" fmla="*/ 4 w 20"/>
              <a:gd name="T61" fmla="*/ 10 h 48"/>
              <a:gd name="T62" fmla="*/ 6 w 20"/>
              <a:gd name="T63" fmla="*/ 8 h 48"/>
              <a:gd name="T64" fmla="*/ 14 w 20"/>
              <a:gd name="T65" fmla="*/ 8 h 48"/>
              <a:gd name="T66" fmla="*/ 16 w 20"/>
              <a:gd name="T67" fmla="*/ 10 h 48"/>
              <a:gd name="T68" fmla="*/ 14 w 20"/>
              <a:gd name="T69" fmla="*/ 1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" h="48"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9" y="48"/>
                  <a:pt x="20" y="47"/>
                  <a:pt x="20" y="46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9" y="0"/>
                  <a:pt x="18" y="0"/>
                </a:cubicBezTo>
                <a:close/>
                <a:moveTo>
                  <a:pt x="14" y="36"/>
                </a:moveTo>
                <a:cubicBezTo>
                  <a:pt x="6" y="36"/>
                  <a:pt x="6" y="36"/>
                  <a:pt x="6" y="36"/>
                </a:cubicBezTo>
                <a:cubicBezTo>
                  <a:pt x="5" y="36"/>
                  <a:pt x="4" y="35"/>
                  <a:pt x="4" y="34"/>
                </a:cubicBezTo>
                <a:cubicBezTo>
                  <a:pt x="4" y="33"/>
                  <a:pt x="5" y="32"/>
                  <a:pt x="6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5" y="32"/>
                  <a:pt x="16" y="33"/>
                  <a:pt x="16" y="34"/>
                </a:cubicBezTo>
                <a:cubicBezTo>
                  <a:pt x="16" y="35"/>
                  <a:pt x="15" y="36"/>
                  <a:pt x="14" y="36"/>
                </a:cubicBezTo>
                <a:close/>
                <a:moveTo>
                  <a:pt x="14" y="28"/>
                </a:moveTo>
                <a:cubicBezTo>
                  <a:pt x="6" y="28"/>
                  <a:pt x="6" y="28"/>
                  <a:pt x="6" y="28"/>
                </a:cubicBezTo>
                <a:cubicBezTo>
                  <a:pt x="5" y="28"/>
                  <a:pt x="4" y="27"/>
                  <a:pt x="4" y="26"/>
                </a:cubicBezTo>
                <a:cubicBezTo>
                  <a:pt x="4" y="25"/>
                  <a:pt x="5" y="24"/>
                  <a:pt x="6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5" y="24"/>
                  <a:pt x="16" y="25"/>
                  <a:pt x="16" y="26"/>
                </a:cubicBezTo>
                <a:cubicBezTo>
                  <a:pt x="16" y="27"/>
                  <a:pt x="15" y="28"/>
                  <a:pt x="14" y="28"/>
                </a:cubicBezTo>
                <a:close/>
                <a:moveTo>
                  <a:pt x="14" y="20"/>
                </a:moveTo>
                <a:cubicBezTo>
                  <a:pt x="6" y="20"/>
                  <a:pt x="6" y="20"/>
                  <a:pt x="6" y="20"/>
                </a:cubicBezTo>
                <a:cubicBezTo>
                  <a:pt x="5" y="20"/>
                  <a:pt x="4" y="19"/>
                  <a:pt x="4" y="18"/>
                </a:cubicBezTo>
                <a:cubicBezTo>
                  <a:pt x="4" y="17"/>
                  <a:pt x="5" y="16"/>
                  <a:pt x="6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6" y="17"/>
                  <a:pt x="16" y="18"/>
                </a:cubicBezTo>
                <a:cubicBezTo>
                  <a:pt x="16" y="19"/>
                  <a:pt x="15" y="20"/>
                  <a:pt x="14" y="20"/>
                </a:cubicBezTo>
                <a:close/>
                <a:moveTo>
                  <a:pt x="14" y="12"/>
                </a:move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4" y="11"/>
                  <a:pt x="4" y="10"/>
                </a:cubicBezTo>
                <a:cubicBezTo>
                  <a:pt x="4" y="9"/>
                  <a:pt x="5" y="8"/>
                  <a:pt x="6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5" y="8"/>
                  <a:pt x="16" y="9"/>
                  <a:pt x="16" y="10"/>
                </a:cubicBezTo>
                <a:cubicBezTo>
                  <a:pt x="16" y="11"/>
                  <a:pt x="15" y="12"/>
                  <a:pt x="14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2" name="Freeform 40"/>
          <p:cNvSpPr>
            <a:spLocks noEditPoints="1"/>
          </p:cNvSpPr>
          <p:nvPr/>
        </p:nvSpPr>
        <p:spPr bwMode="auto">
          <a:xfrm>
            <a:off x="8892264" y="4846307"/>
            <a:ext cx="228784" cy="248852"/>
          </a:xfrm>
          <a:custGeom>
            <a:avLst/>
            <a:gdLst>
              <a:gd name="T0" fmla="*/ 0 w 48"/>
              <a:gd name="T1" fmla="*/ 0 h 52"/>
              <a:gd name="T2" fmla="*/ 16 w 48"/>
              <a:gd name="T3" fmla="*/ 52 h 52"/>
              <a:gd name="T4" fmla="*/ 18 w 48"/>
              <a:gd name="T5" fmla="*/ 40 h 52"/>
              <a:gd name="T6" fmla="*/ 32 w 48"/>
              <a:gd name="T7" fmla="*/ 42 h 52"/>
              <a:gd name="T8" fmla="*/ 48 w 48"/>
              <a:gd name="T9" fmla="*/ 52 h 52"/>
              <a:gd name="T10" fmla="*/ 24 w 48"/>
              <a:gd name="T11" fmla="*/ 12 h 52"/>
              <a:gd name="T12" fmla="*/ 10 w 48"/>
              <a:gd name="T13" fmla="*/ 36 h 52"/>
              <a:gd name="T14" fmla="*/ 10 w 48"/>
              <a:gd name="T15" fmla="*/ 32 h 52"/>
              <a:gd name="T16" fmla="*/ 16 w 48"/>
              <a:gd name="T17" fmla="*/ 34 h 52"/>
              <a:gd name="T18" fmla="*/ 14 w 48"/>
              <a:gd name="T19" fmla="*/ 28 h 52"/>
              <a:gd name="T20" fmla="*/ 8 w 48"/>
              <a:gd name="T21" fmla="*/ 26 h 52"/>
              <a:gd name="T22" fmla="*/ 14 w 48"/>
              <a:gd name="T23" fmla="*/ 24 h 52"/>
              <a:gd name="T24" fmla="*/ 14 w 48"/>
              <a:gd name="T25" fmla="*/ 28 h 52"/>
              <a:gd name="T26" fmla="*/ 10 w 48"/>
              <a:gd name="T27" fmla="*/ 20 h 52"/>
              <a:gd name="T28" fmla="*/ 10 w 48"/>
              <a:gd name="T29" fmla="*/ 16 h 52"/>
              <a:gd name="T30" fmla="*/ 16 w 48"/>
              <a:gd name="T31" fmla="*/ 18 h 52"/>
              <a:gd name="T32" fmla="*/ 26 w 48"/>
              <a:gd name="T33" fmla="*/ 36 h 52"/>
              <a:gd name="T34" fmla="*/ 20 w 48"/>
              <a:gd name="T35" fmla="*/ 34 h 52"/>
              <a:gd name="T36" fmla="*/ 26 w 48"/>
              <a:gd name="T37" fmla="*/ 32 h 52"/>
              <a:gd name="T38" fmla="*/ 26 w 48"/>
              <a:gd name="T39" fmla="*/ 36 h 52"/>
              <a:gd name="T40" fmla="*/ 22 w 48"/>
              <a:gd name="T41" fmla="*/ 28 h 52"/>
              <a:gd name="T42" fmla="*/ 22 w 48"/>
              <a:gd name="T43" fmla="*/ 24 h 52"/>
              <a:gd name="T44" fmla="*/ 28 w 48"/>
              <a:gd name="T45" fmla="*/ 26 h 52"/>
              <a:gd name="T46" fmla="*/ 26 w 48"/>
              <a:gd name="T47" fmla="*/ 20 h 52"/>
              <a:gd name="T48" fmla="*/ 20 w 48"/>
              <a:gd name="T49" fmla="*/ 18 h 52"/>
              <a:gd name="T50" fmla="*/ 26 w 48"/>
              <a:gd name="T51" fmla="*/ 16 h 52"/>
              <a:gd name="T52" fmla="*/ 26 w 48"/>
              <a:gd name="T53" fmla="*/ 20 h 52"/>
              <a:gd name="T54" fmla="*/ 34 w 48"/>
              <a:gd name="T55" fmla="*/ 36 h 52"/>
              <a:gd name="T56" fmla="*/ 34 w 48"/>
              <a:gd name="T57" fmla="*/ 32 h 52"/>
              <a:gd name="T58" fmla="*/ 40 w 48"/>
              <a:gd name="T59" fmla="*/ 34 h 52"/>
              <a:gd name="T60" fmla="*/ 38 w 48"/>
              <a:gd name="T61" fmla="*/ 28 h 52"/>
              <a:gd name="T62" fmla="*/ 32 w 48"/>
              <a:gd name="T63" fmla="*/ 26 h 52"/>
              <a:gd name="T64" fmla="*/ 38 w 48"/>
              <a:gd name="T65" fmla="*/ 24 h 52"/>
              <a:gd name="T66" fmla="*/ 38 w 48"/>
              <a:gd name="T67" fmla="*/ 28 h 52"/>
              <a:gd name="T68" fmla="*/ 34 w 48"/>
              <a:gd name="T69" fmla="*/ 20 h 52"/>
              <a:gd name="T70" fmla="*/ 34 w 48"/>
              <a:gd name="T71" fmla="*/ 16 h 52"/>
              <a:gd name="T72" fmla="*/ 40 w 48"/>
              <a:gd name="T73" fmla="*/ 1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" h="52">
                <a:moveTo>
                  <a:pt x="24" y="12"/>
                </a:moveTo>
                <a:cubicBezTo>
                  <a:pt x="14" y="12"/>
                  <a:pt x="5" y="7"/>
                  <a:pt x="0" y="0"/>
                </a:cubicBezTo>
                <a:cubicBezTo>
                  <a:pt x="0" y="52"/>
                  <a:pt x="0" y="52"/>
                  <a:pt x="0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41"/>
                  <a:pt x="17" y="40"/>
                  <a:pt x="18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1" y="40"/>
                  <a:pt x="32" y="41"/>
                  <a:pt x="32" y="42"/>
                </a:cubicBezTo>
                <a:cubicBezTo>
                  <a:pt x="32" y="52"/>
                  <a:pt x="32" y="52"/>
                  <a:pt x="32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0"/>
                  <a:pt x="48" y="0"/>
                  <a:pt x="48" y="0"/>
                </a:cubicBezTo>
                <a:cubicBezTo>
                  <a:pt x="43" y="7"/>
                  <a:pt x="34" y="12"/>
                  <a:pt x="24" y="12"/>
                </a:cubicBezTo>
                <a:close/>
                <a:moveTo>
                  <a:pt x="14" y="36"/>
                </a:moveTo>
                <a:cubicBezTo>
                  <a:pt x="10" y="36"/>
                  <a:pt x="10" y="36"/>
                  <a:pt x="10" y="36"/>
                </a:cubicBezTo>
                <a:cubicBezTo>
                  <a:pt x="9" y="36"/>
                  <a:pt x="8" y="35"/>
                  <a:pt x="8" y="34"/>
                </a:cubicBezTo>
                <a:cubicBezTo>
                  <a:pt x="8" y="33"/>
                  <a:pt x="9" y="32"/>
                  <a:pt x="10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5" y="32"/>
                  <a:pt x="16" y="33"/>
                  <a:pt x="16" y="34"/>
                </a:cubicBezTo>
                <a:cubicBezTo>
                  <a:pt x="16" y="35"/>
                  <a:pt x="15" y="36"/>
                  <a:pt x="14" y="36"/>
                </a:cubicBezTo>
                <a:close/>
                <a:moveTo>
                  <a:pt x="14" y="28"/>
                </a:move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7"/>
                  <a:pt x="8" y="26"/>
                </a:cubicBezTo>
                <a:cubicBezTo>
                  <a:pt x="8" y="25"/>
                  <a:pt x="9" y="24"/>
                  <a:pt x="10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5" y="24"/>
                  <a:pt x="16" y="25"/>
                  <a:pt x="16" y="26"/>
                </a:cubicBezTo>
                <a:cubicBezTo>
                  <a:pt x="16" y="27"/>
                  <a:pt x="15" y="28"/>
                  <a:pt x="14" y="28"/>
                </a:cubicBezTo>
                <a:close/>
                <a:moveTo>
                  <a:pt x="14" y="20"/>
                </a:moveTo>
                <a:cubicBezTo>
                  <a:pt x="10" y="20"/>
                  <a:pt x="10" y="20"/>
                  <a:pt x="10" y="20"/>
                </a:cubicBezTo>
                <a:cubicBezTo>
                  <a:pt x="9" y="20"/>
                  <a:pt x="8" y="19"/>
                  <a:pt x="8" y="18"/>
                </a:cubicBezTo>
                <a:cubicBezTo>
                  <a:pt x="8" y="17"/>
                  <a:pt x="9" y="16"/>
                  <a:pt x="10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6" y="17"/>
                  <a:pt x="16" y="18"/>
                </a:cubicBezTo>
                <a:cubicBezTo>
                  <a:pt x="16" y="19"/>
                  <a:pt x="15" y="20"/>
                  <a:pt x="14" y="20"/>
                </a:cubicBezTo>
                <a:close/>
                <a:moveTo>
                  <a:pt x="26" y="36"/>
                </a:moveTo>
                <a:cubicBezTo>
                  <a:pt x="22" y="36"/>
                  <a:pt x="22" y="36"/>
                  <a:pt x="22" y="36"/>
                </a:cubicBezTo>
                <a:cubicBezTo>
                  <a:pt x="21" y="36"/>
                  <a:pt x="20" y="35"/>
                  <a:pt x="20" y="34"/>
                </a:cubicBezTo>
                <a:cubicBezTo>
                  <a:pt x="20" y="33"/>
                  <a:pt x="21" y="32"/>
                  <a:pt x="22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7" y="32"/>
                  <a:pt x="28" y="33"/>
                  <a:pt x="28" y="34"/>
                </a:cubicBezTo>
                <a:cubicBezTo>
                  <a:pt x="28" y="35"/>
                  <a:pt x="27" y="36"/>
                  <a:pt x="26" y="36"/>
                </a:cubicBezTo>
                <a:close/>
                <a:moveTo>
                  <a:pt x="26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1" y="28"/>
                  <a:pt x="20" y="27"/>
                  <a:pt x="20" y="26"/>
                </a:cubicBezTo>
                <a:cubicBezTo>
                  <a:pt x="20" y="25"/>
                  <a:pt x="21" y="24"/>
                  <a:pt x="22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7" y="24"/>
                  <a:pt x="28" y="25"/>
                  <a:pt x="28" y="26"/>
                </a:cubicBezTo>
                <a:cubicBezTo>
                  <a:pt x="28" y="27"/>
                  <a:pt x="27" y="28"/>
                  <a:pt x="26" y="28"/>
                </a:cubicBezTo>
                <a:close/>
                <a:moveTo>
                  <a:pt x="26" y="20"/>
                </a:moveTo>
                <a:cubicBezTo>
                  <a:pt x="22" y="20"/>
                  <a:pt x="22" y="20"/>
                  <a:pt x="22" y="20"/>
                </a:cubicBezTo>
                <a:cubicBezTo>
                  <a:pt x="21" y="20"/>
                  <a:pt x="20" y="19"/>
                  <a:pt x="20" y="18"/>
                </a:cubicBezTo>
                <a:cubicBezTo>
                  <a:pt x="20" y="17"/>
                  <a:pt x="21" y="16"/>
                  <a:pt x="22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27" y="16"/>
                  <a:pt x="28" y="17"/>
                  <a:pt x="28" y="18"/>
                </a:cubicBezTo>
                <a:cubicBezTo>
                  <a:pt x="28" y="19"/>
                  <a:pt x="27" y="20"/>
                  <a:pt x="26" y="20"/>
                </a:cubicBezTo>
                <a:close/>
                <a:moveTo>
                  <a:pt x="38" y="36"/>
                </a:moveTo>
                <a:cubicBezTo>
                  <a:pt x="34" y="36"/>
                  <a:pt x="34" y="36"/>
                  <a:pt x="34" y="36"/>
                </a:cubicBezTo>
                <a:cubicBezTo>
                  <a:pt x="33" y="36"/>
                  <a:pt x="32" y="35"/>
                  <a:pt x="32" y="34"/>
                </a:cubicBezTo>
                <a:cubicBezTo>
                  <a:pt x="32" y="33"/>
                  <a:pt x="33" y="32"/>
                  <a:pt x="34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9" y="32"/>
                  <a:pt x="40" y="33"/>
                  <a:pt x="40" y="34"/>
                </a:cubicBezTo>
                <a:cubicBezTo>
                  <a:pt x="40" y="35"/>
                  <a:pt x="39" y="36"/>
                  <a:pt x="38" y="36"/>
                </a:cubicBezTo>
                <a:close/>
                <a:moveTo>
                  <a:pt x="38" y="28"/>
                </a:moveTo>
                <a:cubicBezTo>
                  <a:pt x="34" y="28"/>
                  <a:pt x="34" y="28"/>
                  <a:pt x="34" y="28"/>
                </a:cubicBezTo>
                <a:cubicBezTo>
                  <a:pt x="33" y="28"/>
                  <a:pt x="32" y="27"/>
                  <a:pt x="32" y="26"/>
                </a:cubicBezTo>
                <a:cubicBezTo>
                  <a:pt x="32" y="25"/>
                  <a:pt x="33" y="24"/>
                  <a:pt x="34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9" y="24"/>
                  <a:pt x="40" y="25"/>
                  <a:pt x="40" y="26"/>
                </a:cubicBezTo>
                <a:cubicBezTo>
                  <a:pt x="40" y="27"/>
                  <a:pt x="39" y="28"/>
                  <a:pt x="38" y="28"/>
                </a:cubicBezTo>
                <a:close/>
                <a:moveTo>
                  <a:pt x="38" y="20"/>
                </a:moveTo>
                <a:cubicBezTo>
                  <a:pt x="34" y="20"/>
                  <a:pt x="34" y="20"/>
                  <a:pt x="34" y="20"/>
                </a:cubicBezTo>
                <a:cubicBezTo>
                  <a:pt x="33" y="20"/>
                  <a:pt x="32" y="19"/>
                  <a:pt x="32" y="18"/>
                </a:cubicBezTo>
                <a:cubicBezTo>
                  <a:pt x="32" y="17"/>
                  <a:pt x="33" y="16"/>
                  <a:pt x="34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9" y="16"/>
                  <a:pt x="40" y="17"/>
                  <a:pt x="40" y="18"/>
                </a:cubicBezTo>
                <a:cubicBezTo>
                  <a:pt x="40" y="19"/>
                  <a:pt x="39" y="20"/>
                  <a:pt x="38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3" name="Freeform 41"/>
          <p:cNvSpPr>
            <a:spLocks noEditPoints="1"/>
          </p:cNvSpPr>
          <p:nvPr/>
        </p:nvSpPr>
        <p:spPr bwMode="auto">
          <a:xfrm>
            <a:off x="8777872" y="4866376"/>
            <a:ext cx="96330" cy="228784"/>
          </a:xfrm>
          <a:custGeom>
            <a:avLst/>
            <a:gdLst>
              <a:gd name="T0" fmla="*/ 0 w 20"/>
              <a:gd name="T1" fmla="*/ 2 h 48"/>
              <a:gd name="T2" fmla="*/ 0 w 20"/>
              <a:gd name="T3" fmla="*/ 46 h 48"/>
              <a:gd name="T4" fmla="*/ 2 w 20"/>
              <a:gd name="T5" fmla="*/ 48 h 48"/>
              <a:gd name="T6" fmla="*/ 20 w 20"/>
              <a:gd name="T7" fmla="*/ 48 h 48"/>
              <a:gd name="T8" fmla="*/ 20 w 20"/>
              <a:gd name="T9" fmla="*/ 0 h 48"/>
              <a:gd name="T10" fmla="*/ 2 w 20"/>
              <a:gd name="T11" fmla="*/ 0 h 48"/>
              <a:gd name="T12" fmla="*/ 0 w 20"/>
              <a:gd name="T13" fmla="*/ 2 h 48"/>
              <a:gd name="T14" fmla="*/ 6 w 20"/>
              <a:gd name="T15" fmla="*/ 8 h 48"/>
              <a:gd name="T16" fmla="*/ 14 w 20"/>
              <a:gd name="T17" fmla="*/ 8 h 48"/>
              <a:gd name="T18" fmla="*/ 16 w 20"/>
              <a:gd name="T19" fmla="*/ 10 h 48"/>
              <a:gd name="T20" fmla="*/ 14 w 20"/>
              <a:gd name="T21" fmla="*/ 12 h 48"/>
              <a:gd name="T22" fmla="*/ 6 w 20"/>
              <a:gd name="T23" fmla="*/ 12 h 48"/>
              <a:gd name="T24" fmla="*/ 4 w 20"/>
              <a:gd name="T25" fmla="*/ 10 h 48"/>
              <a:gd name="T26" fmla="*/ 6 w 20"/>
              <a:gd name="T27" fmla="*/ 8 h 48"/>
              <a:gd name="T28" fmla="*/ 6 w 20"/>
              <a:gd name="T29" fmla="*/ 16 h 48"/>
              <a:gd name="T30" fmla="*/ 14 w 20"/>
              <a:gd name="T31" fmla="*/ 16 h 48"/>
              <a:gd name="T32" fmla="*/ 16 w 20"/>
              <a:gd name="T33" fmla="*/ 18 h 48"/>
              <a:gd name="T34" fmla="*/ 14 w 20"/>
              <a:gd name="T35" fmla="*/ 20 h 48"/>
              <a:gd name="T36" fmla="*/ 6 w 20"/>
              <a:gd name="T37" fmla="*/ 20 h 48"/>
              <a:gd name="T38" fmla="*/ 4 w 20"/>
              <a:gd name="T39" fmla="*/ 18 h 48"/>
              <a:gd name="T40" fmla="*/ 6 w 20"/>
              <a:gd name="T41" fmla="*/ 16 h 48"/>
              <a:gd name="T42" fmla="*/ 6 w 20"/>
              <a:gd name="T43" fmla="*/ 24 h 48"/>
              <a:gd name="T44" fmla="*/ 14 w 20"/>
              <a:gd name="T45" fmla="*/ 24 h 48"/>
              <a:gd name="T46" fmla="*/ 16 w 20"/>
              <a:gd name="T47" fmla="*/ 26 h 48"/>
              <a:gd name="T48" fmla="*/ 14 w 20"/>
              <a:gd name="T49" fmla="*/ 28 h 48"/>
              <a:gd name="T50" fmla="*/ 6 w 20"/>
              <a:gd name="T51" fmla="*/ 28 h 48"/>
              <a:gd name="T52" fmla="*/ 4 w 20"/>
              <a:gd name="T53" fmla="*/ 26 h 48"/>
              <a:gd name="T54" fmla="*/ 6 w 20"/>
              <a:gd name="T55" fmla="*/ 24 h 48"/>
              <a:gd name="T56" fmla="*/ 6 w 20"/>
              <a:gd name="T57" fmla="*/ 32 h 48"/>
              <a:gd name="T58" fmla="*/ 14 w 20"/>
              <a:gd name="T59" fmla="*/ 32 h 48"/>
              <a:gd name="T60" fmla="*/ 16 w 20"/>
              <a:gd name="T61" fmla="*/ 34 h 48"/>
              <a:gd name="T62" fmla="*/ 14 w 20"/>
              <a:gd name="T63" fmla="*/ 36 h 48"/>
              <a:gd name="T64" fmla="*/ 6 w 20"/>
              <a:gd name="T65" fmla="*/ 36 h 48"/>
              <a:gd name="T66" fmla="*/ 4 w 20"/>
              <a:gd name="T67" fmla="*/ 34 h 48"/>
              <a:gd name="T68" fmla="*/ 6 w 20"/>
              <a:gd name="T69" fmla="*/ 3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" h="48">
                <a:moveTo>
                  <a:pt x="0" y="2"/>
                </a:moveTo>
                <a:cubicBezTo>
                  <a:pt x="0" y="46"/>
                  <a:pt x="0" y="46"/>
                  <a:pt x="0" y="46"/>
                </a:cubicBezTo>
                <a:cubicBezTo>
                  <a:pt x="0" y="47"/>
                  <a:pt x="1" y="48"/>
                  <a:pt x="2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0"/>
                  <a:pt x="20" y="0"/>
                  <a:pt x="20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lose/>
                <a:moveTo>
                  <a:pt x="6" y="8"/>
                </a:moveTo>
                <a:cubicBezTo>
                  <a:pt x="14" y="8"/>
                  <a:pt x="14" y="8"/>
                  <a:pt x="14" y="8"/>
                </a:cubicBezTo>
                <a:cubicBezTo>
                  <a:pt x="15" y="8"/>
                  <a:pt x="16" y="9"/>
                  <a:pt x="16" y="10"/>
                </a:cubicBezTo>
                <a:cubicBezTo>
                  <a:pt x="16" y="11"/>
                  <a:pt x="15" y="12"/>
                  <a:pt x="14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4" y="11"/>
                  <a:pt x="4" y="10"/>
                </a:cubicBezTo>
                <a:cubicBezTo>
                  <a:pt x="4" y="9"/>
                  <a:pt x="5" y="8"/>
                  <a:pt x="6" y="8"/>
                </a:cubicBezTo>
                <a:close/>
                <a:moveTo>
                  <a:pt x="6" y="16"/>
                </a:move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6" y="17"/>
                  <a:pt x="16" y="18"/>
                </a:cubicBezTo>
                <a:cubicBezTo>
                  <a:pt x="16" y="19"/>
                  <a:pt x="15" y="20"/>
                  <a:pt x="14" y="20"/>
                </a:cubicBezTo>
                <a:cubicBezTo>
                  <a:pt x="6" y="20"/>
                  <a:pt x="6" y="20"/>
                  <a:pt x="6" y="20"/>
                </a:cubicBezTo>
                <a:cubicBezTo>
                  <a:pt x="5" y="20"/>
                  <a:pt x="4" y="19"/>
                  <a:pt x="4" y="18"/>
                </a:cubicBezTo>
                <a:cubicBezTo>
                  <a:pt x="4" y="17"/>
                  <a:pt x="5" y="16"/>
                  <a:pt x="6" y="16"/>
                </a:cubicBezTo>
                <a:close/>
                <a:moveTo>
                  <a:pt x="6" y="24"/>
                </a:moveTo>
                <a:cubicBezTo>
                  <a:pt x="14" y="24"/>
                  <a:pt x="14" y="24"/>
                  <a:pt x="14" y="24"/>
                </a:cubicBezTo>
                <a:cubicBezTo>
                  <a:pt x="15" y="24"/>
                  <a:pt x="16" y="25"/>
                  <a:pt x="16" y="26"/>
                </a:cubicBezTo>
                <a:cubicBezTo>
                  <a:pt x="16" y="27"/>
                  <a:pt x="15" y="28"/>
                  <a:pt x="14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5" y="28"/>
                  <a:pt x="4" y="27"/>
                  <a:pt x="4" y="26"/>
                </a:cubicBezTo>
                <a:cubicBezTo>
                  <a:pt x="4" y="25"/>
                  <a:pt x="5" y="24"/>
                  <a:pt x="6" y="24"/>
                </a:cubicBezTo>
                <a:close/>
                <a:moveTo>
                  <a:pt x="6" y="32"/>
                </a:moveTo>
                <a:cubicBezTo>
                  <a:pt x="14" y="32"/>
                  <a:pt x="14" y="32"/>
                  <a:pt x="14" y="32"/>
                </a:cubicBezTo>
                <a:cubicBezTo>
                  <a:pt x="15" y="32"/>
                  <a:pt x="16" y="33"/>
                  <a:pt x="16" y="34"/>
                </a:cubicBezTo>
                <a:cubicBezTo>
                  <a:pt x="16" y="35"/>
                  <a:pt x="15" y="36"/>
                  <a:pt x="14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5" y="36"/>
                  <a:pt x="4" y="35"/>
                  <a:pt x="4" y="34"/>
                </a:cubicBezTo>
                <a:cubicBezTo>
                  <a:pt x="4" y="33"/>
                  <a:pt x="5" y="32"/>
                  <a:pt x="6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" name="Freeform 42"/>
          <p:cNvSpPr>
            <a:spLocks noEditPoints="1"/>
          </p:cNvSpPr>
          <p:nvPr/>
        </p:nvSpPr>
        <p:spPr bwMode="auto">
          <a:xfrm>
            <a:off x="8884237" y="4637592"/>
            <a:ext cx="246846" cy="246846"/>
          </a:xfrm>
          <a:custGeom>
            <a:avLst/>
            <a:gdLst>
              <a:gd name="T0" fmla="*/ 26 w 52"/>
              <a:gd name="T1" fmla="*/ 0 h 52"/>
              <a:gd name="T2" fmla="*/ 0 w 52"/>
              <a:gd name="T3" fmla="*/ 26 h 52"/>
              <a:gd name="T4" fmla="*/ 26 w 52"/>
              <a:gd name="T5" fmla="*/ 52 h 52"/>
              <a:gd name="T6" fmla="*/ 52 w 52"/>
              <a:gd name="T7" fmla="*/ 26 h 52"/>
              <a:gd name="T8" fmla="*/ 26 w 52"/>
              <a:gd name="T9" fmla="*/ 0 h 52"/>
              <a:gd name="T10" fmla="*/ 43 w 52"/>
              <a:gd name="T11" fmla="*/ 32 h 52"/>
              <a:gd name="T12" fmla="*/ 41 w 52"/>
              <a:gd name="T13" fmla="*/ 34 h 52"/>
              <a:gd name="T14" fmla="*/ 34 w 52"/>
              <a:gd name="T15" fmla="*/ 34 h 52"/>
              <a:gd name="T16" fmla="*/ 34 w 52"/>
              <a:gd name="T17" fmla="*/ 39 h 52"/>
              <a:gd name="T18" fmla="*/ 32 w 52"/>
              <a:gd name="T19" fmla="*/ 41 h 52"/>
              <a:gd name="T20" fmla="*/ 20 w 52"/>
              <a:gd name="T21" fmla="*/ 41 h 52"/>
              <a:gd name="T22" fmla="*/ 18 w 52"/>
              <a:gd name="T23" fmla="*/ 39 h 52"/>
              <a:gd name="T24" fmla="*/ 18 w 52"/>
              <a:gd name="T25" fmla="*/ 34 h 52"/>
              <a:gd name="T26" fmla="*/ 11 w 52"/>
              <a:gd name="T27" fmla="*/ 34 h 52"/>
              <a:gd name="T28" fmla="*/ 9 w 52"/>
              <a:gd name="T29" fmla="*/ 32 h 52"/>
              <a:gd name="T30" fmla="*/ 9 w 52"/>
              <a:gd name="T31" fmla="*/ 20 h 52"/>
              <a:gd name="T32" fmla="*/ 11 w 52"/>
              <a:gd name="T33" fmla="*/ 18 h 52"/>
              <a:gd name="T34" fmla="*/ 18 w 52"/>
              <a:gd name="T35" fmla="*/ 18 h 52"/>
              <a:gd name="T36" fmla="*/ 18 w 52"/>
              <a:gd name="T37" fmla="*/ 11 h 52"/>
              <a:gd name="T38" fmla="*/ 20 w 52"/>
              <a:gd name="T39" fmla="*/ 9 h 52"/>
              <a:gd name="T40" fmla="*/ 32 w 52"/>
              <a:gd name="T41" fmla="*/ 9 h 52"/>
              <a:gd name="T42" fmla="*/ 34 w 52"/>
              <a:gd name="T43" fmla="*/ 11 h 52"/>
              <a:gd name="T44" fmla="*/ 34 w 52"/>
              <a:gd name="T45" fmla="*/ 18 h 52"/>
              <a:gd name="T46" fmla="*/ 41 w 52"/>
              <a:gd name="T47" fmla="*/ 18 h 52"/>
              <a:gd name="T48" fmla="*/ 43 w 52"/>
              <a:gd name="T49" fmla="*/ 20 h 52"/>
              <a:gd name="T50" fmla="*/ 43 w 52"/>
              <a:gd name="T51" fmla="*/ 3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2" h="52">
                <a:moveTo>
                  <a:pt x="26" y="0"/>
                </a:moveTo>
                <a:cubicBezTo>
                  <a:pt x="12" y="0"/>
                  <a:pt x="0" y="12"/>
                  <a:pt x="0" y="26"/>
                </a:cubicBezTo>
                <a:cubicBezTo>
                  <a:pt x="0" y="40"/>
                  <a:pt x="12" y="52"/>
                  <a:pt x="26" y="52"/>
                </a:cubicBezTo>
                <a:cubicBezTo>
                  <a:pt x="40" y="52"/>
                  <a:pt x="52" y="40"/>
                  <a:pt x="52" y="26"/>
                </a:cubicBezTo>
                <a:cubicBezTo>
                  <a:pt x="52" y="12"/>
                  <a:pt x="40" y="0"/>
                  <a:pt x="26" y="0"/>
                </a:cubicBezTo>
                <a:close/>
                <a:moveTo>
                  <a:pt x="43" y="32"/>
                </a:moveTo>
                <a:cubicBezTo>
                  <a:pt x="43" y="33"/>
                  <a:pt x="42" y="34"/>
                  <a:pt x="41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0"/>
                  <a:pt x="33" y="41"/>
                  <a:pt x="32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19" y="41"/>
                  <a:pt x="18" y="40"/>
                  <a:pt x="18" y="39"/>
                </a:cubicBezTo>
                <a:cubicBezTo>
                  <a:pt x="18" y="34"/>
                  <a:pt x="18" y="34"/>
                  <a:pt x="18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0" y="34"/>
                  <a:pt x="9" y="33"/>
                  <a:pt x="9" y="32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19"/>
                  <a:pt x="10" y="18"/>
                  <a:pt x="11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0"/>
                  <a:pt x="19" y="9"/>
                  <a:pt x="20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3" y="9"/>
                  <a:pt x="34" y="10"/>
                  <a:pt x="34" y="11"/>
                </a:cubicBezTo>
                <a:cubicBezTo>
                  <a:pt x="34" y="18"/>
                  <a:pt x="34" y="18"/>
                  <a:pt x="34" y="18"/>
                </a:cubicBezTo>
                <a:cubicBezTo>
                  <a:pt x="41" y="18"/>
                  <a:pt x="41" y="18"/>
                  <a:pt x="41" y="18"/>
                </a:cubicBezTo>
                <a:cubicBezTo>
                  <a:pt x="42" y="18"/>
                  <a:pt x="43" y="19"/>
                  <a:pt x="43" y="20"/>
                </a:cubicBezTo>
                <a:lnTo>
                  <a:pt x="43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Synergistically utilize technically sound portals with frictionless chains. Dramatically customize…"/>
          <p:cNvSpPr txBox="1"/>
          <p:nvPr/>
        </p:nvSpPr>
        <p:spPr>
          <a:xfrm>
            <a:off x="1816213" y="697481"/>
            <a:ext cx="1870047" cy="193865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200" kern="0" dirty="0">
                <a:solidFill>
                  <a:schemeClr val="tx1"/>
                </a:solidFill>
                <a:cs typeface="+mn-ea"/>
                <a:sym typeface="+mn-lt"/>
              </a:rPr>
              <a:t>2014-2018年，全球服务机器人销量逐年增长，2018年为1657.1万台，同比增长61.29%，增长迅速。聊天机器人作为服务机器人的重要产品，能够应用各种领域。其市场规模也逐步扩大。</a:t>
            </a:r>
            <a:endParaRPr sz="1200" kern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6" name="Synergistically utilize technically sound portals with frictionless chains. Dramatically customize…"/>
          <p:cNvSpPr txBox="1"/>
          <p:nvPr/>
        </p:nvSpPr>
        <p:spPr>
          <a:xfrm>
            <a:off x="1816213" y="3704738"/>
            <a:ext cx="1870047" cy="30467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200" kern="0" dirty="0">
                <a:solidFill>
                  <a:schemeClr val="tx1"/>
                </a:solidFill>
                <a:cs typeface="+mn-ea"/>
                <a:sym typeface="+mn-lt"/>
              </a:rPr>
              <a:t>据有关数据显示，2016年全球聊天机器人市场规模约7亿美元，2018年聊天机器人市场规模达到11.7亿美元，增长率达67%，增速较大。据全球聊天机器人市场预测报告显示，2019-2026年间聊天机器人相关市场将加速增长，复合增长率达30.9%，30%将应用客服领域。</a:t>
            </a:r>
            <a:endParaRPr sz="1200" kern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7" name="Synergistically utilize technically sound portals with frictionless chains. Dramatically customize…"/>
          <p:cNvSpPr txBox="1"/>
          <p:nvPr/>
        </p:nvSpPr>
        <p:spPr>
          <a:xfrm>
            <a:off x="9780600" y="4126902"/>
            <a:ext cx="1870047" cy="166179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200" kern="0" dirty="0">
                <a:solidFill>
                  <a:schemeClr val="tx1"/>
                </a:solidFill>
                <a:cs typeface="+mn-ea"/>
                <a:sym typeface="+mn-lt"/>
              </a:rPr>
              <a:t>聊天机器人应用范围广泛，作用明显。预计到2020年，聊天机器人将为85%的客户服务交互提供助力，到2022年，聊天机器人每年将节约80多亿美元的成本。</a:t>
            </a:r>
            <a:endParaRPr sz="1200" kern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9" name="Synergistically utilize technically sound portals with frictionless chains. Dramatically customize…"/>
          <p:cNvSpPr txBox="1"/>
          <p:nvPr/>
        </p:nvSpPr>
        <p:spPr>
          <a:xfrm>
            <a:off x="9899213" y="403499"/>
            <a:ext cx="1870047" cy="249301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200" kern="0" dirty="0">
                <a:solidFill>
                  <a:schemeClr val="tx1"/>
                </a:solidFill>
                <a:cs typeface="+mn-ea"/>
                <a:sym typeface="+mn-lt"/>
              </a:rPr>
              <a:t>在航空领域，2019年，国际航空电讯集团(SITA)发布的航空业IT趋势报告中显示，航空公司对聊天机器人高度关注。89%的航空公司已经开始或计划投资在聊天机器人方向，调查显示已用或计划使用聊天机器人的机场占比61%。</a:t>
            </a:r>
            <a:endParaRPr sz="1200" kern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0" name="Synergistically utilize technically sound portals with frictionless chains. Dramatically customize…"/>
          <p:cNvSpPr txBox="1"/>
          <p:nvPr/>
        </p:nvSpPr>
        <p:spPr>
          <a:xfrm>
            <a:off x="5122545" y="2623820"/>
            <a:ext cx="2473325" cy="258508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sz="2800" kern="0" dirty="0">
                <a:solidFill>
                  <a:schemeClr val="bg1"/>
                </a:solidFill>
                <a:cs typeface="+mn-ea"/>
                <a:sym typeface="+mn-lt"/>
              </a:rPr>
              <a:t>聊天机器人市场前景良好</a:t>
            </a:r>
            <a:endParaRPr lang="zh-CN" altLang="en-US" sz="2800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sz="2800" kern="0" dirty="0">
                <a:solidFill>
                  <a:schemeClr val="bg1"/>
                </a:solidFill>
                <a:cs typeface="+mn-ea"/>
                <a:sym typeface="+mn-lt"/>
              </a:rPr>
              <a:t>规模将进一步扩张</a:t>
            </a:r>
            <a:endParaRPr lang="zh-CN" altLang="en-US" sz="28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054932" y="884697"/>
            <a:ext cx="282641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0" b="1" i="0" u="none" strike="noStrike" kern="1200" cap="none" spc="6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sz="20000" b="0" i="0" u="none" strike="noStrike" kern="1200" cap="none" spc="6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Rectangle 22"/>
          <p:cNvSpPr/>
          <p:nvPr/>
        </p:nvSpPr>
        <p:spPr>
          <a:xfrm rot="10800000">
            <a:off x="9629454" y="2638064"/>
            <a:ext cx="282641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0" b="1" i="0" u="none" strike="noStrike" kern="1200" cap="none" spc="6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sz="20000" b="0" i="0" u="none" strike="noStrike" kern="1200" cap="none" spc="6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6633" y="827091"/>
            <a:ext cx="5329624" cy="5203817"/>
            <a:chOff x="-1024350" y="370345"/>
            <a:chExt cx="6644500" cy="6487655"/>
          </a:xfrm>
        </p:grpSpPr>
        <p:sp>
          <p:nvSpPr>
            <p:cNvPr id="4" name="Oval 3"/>
            <p:cNvSpPr/>
            <p:nvPr/>
          </p:nvSpPr>
          <p:spPr>
            <a:xfrm>
              <a:off x="-608980" y="370345"/>
              <a:ext cx="5873432" cy="587343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-1024350" y="984568"/>
              <a:ext cx="5873432" cy="5873432"/>
            </a:xfrm>
            <a:prstGeom prst="ellipse">
              <a:avLst/>
            </a:prstGeom>
            <a:noFill/>
            <a:ln>
              <a:solidFill>
                <a:srgbClr val="297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Oval 5"/>
            <p:cNvSpPr/>
            <p:nvPr/>
          </p:nvSpPr>
          <p:spPr>
            <a:xfrm>
              <a:off x="-253282" y="711399"/>
              <a:ext cx="5162036" cy="5162033"/>
            </a:xfrm>
            <a:prstGeom prst="ellipse">
              <a:avLst/>
            </a:prstGeom>
            <a:blipFill>
              <a:blip r:embed="rId1" cstate="screen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564590" y="3689816"/>
              <a:ext cx="2055560" cy="2055559"/>
            </a:xfrm>
            <a:prstGeom prst="ellipse">
              <a:avLst/>
            </a:prstGeom>
            <a:solidFill>
              <a:schemeClr val="bg2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086602" y="2791781"/>
            <a:ext cx="50902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u="sng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Part three</a:t>
            </a:r>
            <a:endParaRPr lang="en-US" altLang="zh-CN" sz="6600" u="sng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ïSḻiḍè"/>
          <p:cNvSpPr/>
          <p:nvPr/>
        </p:nvSpPr>
        <p:spPr>
          <a:xfrm>
            <a:off x="6502046" y="4221714"/>
            <a:ext cx="444222" cy="4442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ïṡ1íḋè"/>
          <p:cNvSpPr/>
          <p:nvPr/>
        </p:nvSpPr>
        <p:spPr bwMode="auto">
          <a:xfrm>
            <a:off x="6621377" y="4366739"/>
            <a:ext cx="205561" cy="154170"/>
          </a:xfrm>
          <a:custGeom>
            <a:avLst/>
            <a:gdLst>
              <a:gd name="connsiteX0" fmla="*/ 505433 w 533400"/>
              <a:gd name="connsiteY0" fmla="*/ 621 h 400050"/>
              <a:gd name="connsiteX1" fmla="*/ 534008 w 533400"/>
              <a:gd name="connsiteY1" fmla="*/ 29196 h 400050"/>
              <a:gd name="connsiteX2" fmla="*/ 534008 w 533400"/>
              <a:gd name="connsiteY2" fmla="*/ 372096 h 400050"/>
              <a:gd name="connsiteX3" fmla="*/ 505433 w 533400"/>
              <a:gd name="connsiteY3" fmla="*/ 400671 h 400050"/>
              <a:gd name="connsiteX4" fmla="*/ 29183 w 533400"/>
              <a:gd name="connsiteY4" fmla="*/ 400671 h 400050"/>
              <a:gd name="connsiteX5" fmla="*/ 608 w 533400"/>
              <a:gd name="connsiteY5" fmla="*/ 372096 h 400050"/>
              <a:gd name="connsiteX6" fmla="*/ 608 w 533400"/>
              <a:gd name="connsiteY6" fmla="*/ 29196 h 400050"/>
              <a:gd name="connsiteX7" fmla="*/ 29183 w 533400"/>
              <a:gd name="connsiteY7" fmla="*/ 621 h 400050"/>
              <a:gd name="connsiteX8" fmla="*/ 505433 w 533400"/>
              <a:gd name="connsiteY8" fmla="*/ 621 h 400050"/>
              <a:gd name="connsiteX9" fmla="*/ 391419 w 533400"/>
              <a:gd name="connsiteY9" fmla="*/ 198646 h 400050"/>
              <a:gd name="connsiteX10" fmla="*/ 351414 w 533400"/>
              <a:gd name="connsiteY10" fmla="*/ 204170 h 400050"/>
              <a:gd name="connsiteX11" fmla="*/ 351414 w 533400"/>
              <a:gd name="connsiteY11" fmla="*/ 204170 h 400050"/>
              <a:gd name="connsiteX12" fmla="*/ 267118 w 533400"/>
              <a:gd name="connsiteY12" fmla="*/ 315613 h 400050"/>
              <a:gd name="connsiteX13" fmla="*/ 264641 w 533400"/>
              <a:gd name="connsiteY13" fmla="*/ 318470 h 400050"/>
              <a:gd name="connsiteX14" fmla="*/ 224255 w 533400"/>
              <a:gd name="connsiteY14" fmla="*/ 318756 h 400050"/>
              <a:gd name="connsiteX15" fmla="*/ 224255 w 533400"/>
              <a:gd name="connsiteY15" fmla="*/ 318756 h 400050"/>
              <a:gd name="connsiteX16" fmla="*/ 162152 w 533400"/>
              <a:gd name="connsiteY16" fmla="*/ 257415 h 400050"/>
              <a:gd name="connsiteX17" fmla="*/ 160247 w 533400"/>
              <a:gd name="connsiteY17" fmla="*/ 255701 h 400050"/>
              <a:gd name="connsiteX18" fmla="*/ 120052 w 533400"/>
              <a:gd name="connsiteY18" fmla="*/ 259606 h 400050"/>
              <a:gd name="connsiteX19" fmla="*/ 120052 w 533400"/>
              <a:gd name="connsiteY19" fmla="*/ 259606 h 400050"/>
              <a:gd name="connsiteX20" fmla="*/ 32517 w 533400"/>
              <a:gd name="connsiteY20" fmla="*/ 366095 h 400050"/>
              <a:gd name="connsiteX21" fmla="*/ 30326 w 533400"/>
              <a:gd name="connsiteY21" fmla="*/ 372096 h 400050"/>
              <a:gd name="connsiteX22" fmla="*/ 39851 w 533400"/>
              <a:gd name="connsiteY22" fmla="*/ 381621 h 400050"/>
              <a:gd name="connsiteX23" fmla="*/ 39851 w 533400"/>
              <a:gd name="connsiteY23" fmla="*/ 381621 h 400050"/>
              <a:gd name="connsiteX24" fmla="*/ 497242 w 533400"/>
              <a:gd name="connsiteY24" fmla="*/ 381621 h 400050"/>
              <a:gd name="connsiteX25" fmla="*/ 502480 w 533400"/>
              <a:gd name="connsiteY25" fmla="*/ 380002 h 400050"/>
              <a:gd name="connsiteX26" fmla="*/ 505147 w 533400"/>
              <a:gd name="connsiteY26" fmla="*/ 366762 h 400050"/>
              <a:gd name="connsiteX27" fmla="*/ 505147 w 533400"/>
              <a:gd name="connsiteY27" fmla="*/ 366762 h 400050"/>
              <a:gd name="connsiteX28" fmla="*/ 397991 w 533400"/>
              <a:gd name="connsiteY28" fmla="*/ 205504 h 400050"/>
              <a:gd name="connsiteX29" fmla="*/ 391419 w 533400"/>
              <a:gd name="connsiteY29" fmla="*/ 198646 h 400050"/>
              <a:gd name="connsiteX30" fmla="*/ 95858 w 533400"/>
              <a:gd name="connsiteY30" fmla="*/ 57771 h 400050"/>
              <a:gd name="connsiteX31" fmla="*/ 57758 w 533400"/>
              <a:gd name="connsiteY31" fmla="*/ 95871 h 400050"/>
              <a:gd name="connsiteX32" fmla="*/ 95858 w 533400"/>
              <a:gd name="connsiteY32" fmla="*/ 133971 h 400050"/>
              <a:gd name="connsiteX33" fmla="*/ 133958 w 533400"/>
              <a:gd name="connsiteY33" fmla="*/ 95871 h 400050"/>
              <a:gd name="connsiteX34" fmla="*/ 95858 w 533400"/>
              <a:gd name="connsiteY34" fmla="*/ 57771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33400" h="400050">
                <a:moveTo>
                  <a:pt x="505433" y="621"/>
                </a:moveTo>
                <a:cubicBezTo>
                  <a:pt x="521245" y="621"/>
                  <a:pt x="534008" y="13385"/>
                  <a:pt x="534008" y="29196"/>
                </a:cubicBezTo>
                <a:lnTo>
                  <a:pt x="534008" y="372096"/>
                </a:lnTo>
                <a:cubicBezTo>
                  <a:pt x="534008" y="387907"/>
                  <a:pt x="521245" y="400671"/>
                  <a:pt x="505433" y="400671"/>
                </a:cubicBezTo>
                <a:lnTo>
                  <a:pt x="29183" y="400671"/>
                </a:lnTo>
                <a:cubicBezTo>
                  <a:pt x="13371" y="400671"/>
                  <a:pt x="608" y="387907"/>
                  <a:pt x="608" y="372096"/>
                </a:cubicBezTo>
                <a:lnTo>
                  <a:pt x="608" y="29196"/>
                </a:lnTo>
                <a:cubicBezTo>
                  <a:pt x="608" y="13385"/>
                  <a:pt x="13371" y="621"/>
                  <a:pt x="29183" y="621"/>
                </a:cubicBezTo>
                <a:lnTo>
                  <a:pt x="505433" y="621"/>
                </a:lnTo>
                <a:close/>
                <a:moveTo>
                  <a:pt x="391419" y="198646"/>
                </a:moveTo>
                <a:cubicBezTo>
                  <a:pt x="378846" y="189121"/>
                  <a:pt x="360939" y="191597"/>
                  <a:pt x="351414" y="204170"/>
                </a:cubicBezTo>
                <a:lnTo>
                  <a:pt x="351414" y="204170"/>
                </a:lnTo>
                <a:lnTo>
                  <a:pt x="267118" y="315613"/>
                </a:lnTo>
                <a:cubicBezTo>
                  <a:pt x="266355" y="316660"/>
                  <a:pt x="265498" y="317518"/>
                  <a:pt x="264641" y="318470"/>
                </a:cubicBezTo>
                <a:cubicBezTo>
                  <a:pt x="253592" y="329710"/>
                  <a:pt x="235495" y="329805"/>
                  <a:pt x="224255" y="318756"/>
                </a:cubicBezTo>
                <a:lnTo>
                  <a:pt x="224255" y="318756"/>
                </a:lnTo>
                <a:lnTo>
                  <a:pt x="162152" y="257415"/>
                </a:lnTo>
                <a:cubicBezTo>
                  <a:pt x="161485" y="256844"/>
                  <a:pt x="160914" y="256177"/>
                  <a:pt x="160247" y="255701"/>
                </a:cubicBezTo>
                <a:cubicBezTo>
                  <a:pt x="148055" y="245699"/>
                  <a:pt x="130053" y="247414"/>
                  <a:pt x="120052" y="259606"/>
                </a:cubicBezTo>
                <a:lnTo>
                  <a:pt x="120052" y="259606"/>
                </a:lnTo>
                <a:lnTo>
                  <a:pt x="32517" y="366095"/>
                </a:lnTo>
                <a:cubicBezTo>
                  <a:pt x="31088" y="367810"/>
                  <a:pt x="30326" y="369905"/>
                  <a:pt x="30326" y="372096"/>
                </a:cubicBezTo>
                <a:cubicBezTo>
                  <a:pt x="30326" y="377335"/>
                  <a:pt x="34612" y="381621"/>
                  <a:pt x="39851" y="381621"/>
                </a:cubicBezTo>
                <a:lnTo>
                  <a:pt x="39851" y="381621"/>
                </a:lnTo>
                <a:lnTo>
                  <a:pt x="497242" y="381621"/>
                </a:lnTo>
                <a:cubicBezTo>
                  <a:pt x="499146" y="381621"/>
                  <a:pt x="500956" y="381050"/>
                  <a:pt x="502480" y="380002"/>
                </a:cubicBezTo>
                <a:cubicBezTo>
                  <a:pt x="506862" y="377049"/>
                  <a:pt x="508005" y="371144"/>
                  <a:pt x="505147" y="366762"/>
                </a:cubicBezTo>
                <a:lnTo>
                  <a:pt x="505147" y="366762"/>
                </a:lnTo>
                <a:lnTo>
                  <a:pt x="397991" y="205504"/>
                </a:lnTo>
                <a:cubicBezTo>
                  <a:pt x="396181" y="202932"/>
                  <a:pt x="393990" y="200551"/>
                  <a:pt x="391419" y="198646"/>
                </a:cubicBezTo>
                <a:close/>
                <a:moveTo>
                  <a:pt x="95858" y="57771"/>
                </a:moveTo>
                <a:cubicBezTo>
                  <a:pt x="74808" y="57771"/>
                  <a:pt x="57758" y="74821"/>
                  <a:pt x="57758" y="95871"/>
                </a:cubicBezTo>
                <a:cubicBezTo>
                  <a:pt x="57758" y="116921"/>
                  <a:pt x="74808" y="133971"/>
                  <a:pt x="95858" y="133971"/>
                </a:cubicBezTo>
                <a:cubicBezTo>
                  <a:pt x="116908" y="133971"/>
                  <a:pt x="133958" y="116921"/>
                  <a:pt x="133958" y="95871"/>
                </a:cubicBezTo>
                <a:cubicBezTo>
                  <a:pt x="133958" y="74821"/>
                  <a:pt x="116908" y="57771"/>
                  <a:pt x="95858" y="577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gradFill>
                <a:gsLst>
                  <a:gs pos="100000">
                    <a:srgbClr val="B69A73"/>
                  </a:gs>
                  <a:gs pos="0">
                    <a:srgbClr val="92744C"/>
                  </a:gs>
                </a:gsLst>
                <a:lin ang="3000000" scaled="0"/>
              </a:gradFill>
              <a:cs typeface="+mn-ea"/>
              <a:sym typeface="+mn-lt"/>
            </a:endParaRPr>
          </a:p>
        </p:txBody>
      </p:sp>
      <p:sp>
        <p:nvSpPr>
          <p:cNvPr id="16" name="Synergistically utilize technically sound portals with frictionless chains. Dramatically customize…"/>
          <p:cNvSpPr txBox="1"/>
          <p:nvPr/>
        </p:nvSpPr>
        <p:spPr>
          <a:xfrm>
            <a:off x="7156096" y="4127309"/>
            <a:ext cx="2810448" cy="73850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lvl="0" algn="l" defTabSz="412750" hangingPunct="0">
              <a:lnSpc>
                <a:spcPct val="150000"/>
              </a:lnSpc>
              <a:buClrTx/>
              <a:buSzTx/>
              <a:buFontTx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sz="3200" b="1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需求部分</a:t>
            </a:r>
            <a:endParaRPr lang="zh-CN" sz="3200" b="1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8" name="Google Shape;13;p2"/>
          <p:cNvSpPr/>
          <p:nvPr/>
        </p:nvSpPr>
        <p:spPr>
          <a:xfrm rot="12770">
            <a:off x="9742239" y="2298884"/>
            <a:ext cx="411038" cy="397729"/>
          </a:xfrm>
          <a:custGeom>
            <a:avLst/>
            <a:gdLst/>
            <a:ahLst/>
            <a:cxnLst/>
            <a:rect l="l" t="t" r="r" b="b"/>
            <a:pathLst>
              <a:path w="8725" h="8725" extrusionOk="0">
                <a:moveTo>
                  <a:pt x="4377" y="1"/>
                </a:moveTo>
                <a:cubicBezTo>
                  <a:pt x="1946" y="1"/>
                  <a:pt x="0" y="1946"/>
                  <a:pt x="0" y="4347"/>
                </a:cubicBezTo>
                <a:cubicBezTo>
                  <a:pt x="0" y="6779"/>
                  <a:pt x="1946" y="8724"/>
                  <a:pt x="4377" y="8724"/>
                </a:cubicBezTo>
                <a:cubicBezTo>
                  <a:pt x="6779" y="8724"/>
                  <a:pt x="8724" y="6779"/>
                  <a:pt x="8724" y="4347"/>
                </a:cubicBezTo>
                <a:cubicBezTo>
                  <a:pt x="8724" y="1946"/>
                  <a:pt x="6779" y="1"/>
                  <a:pt x="437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+mn-ea"/>
              <a:sym typeface="+mn-lt"/>
            </a:endParaRPr>
          </a:p>
        </p:txBody>
      </p:sp>
      <p:sp>
        <p:nvSpPr>
          <p:cNvPr id="19" name="Google Shape;14;p2"/>
          <p:cNvSpPr/>
          <p:nvPr/>
        </p:nvSpPr>
        <p:spPr>
          <a:xfrm rot="12770">
            <a:off x="10164978" y="1980078"/>
            <a:ext cx="181893" cy="176004"/>
          </a:xfrm>
          <a:custGeom>
            <a:avLst/>
            <a:gdLst/>
            <a:ahLst/>
            <a:cxnLst/>
            <a:rect l="l" t="t" r="r" b="b"/>
            <a:pathLst>
              <a:path w="3861" h="3861" extrusionOk="0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/>
          <p:nvPr/>
        </p:nvSpPr>
        <p:spPr>
          <a:xfrm>
            <a:off x="4773068" y="3780242"/>
            <a:ext cx="1323003" cy="1293756"/>
          </a:xfrm>
          <a:custGeom>
            <a:avLst/>
            <a:gdLst/>
            <a:ahLst/>
            <a:cxnLst/>
            <a:rect l="l" t="t" r="r" b="b"/>
            <a:pathLst>
              <a:path w="18404" h="17998" extrusionOk="0">
                <a:moveTo>
                  <a:pt x="2758" y="0"/>
                </a:moveTo>
                <a:cubicBezTo>
                  <a:pt x="2758" y="1218"/>
                  <a:pt x="2894" y="2397"/>
                  <a:pt x="3157" y="3537"/>
                </a:cubicBezTo>
                <a:cubicBezTo>
                  <a:pt x="3468" y="4891"/>
                  <a:pt x="3955" y="6177"/>
                  <a:pt x="4598" y="7365"/>
                </a:cubicBezTo>
                <a:cubicBezTo>
                  <a:pt x="4687" y="7541"/>
                  <a:pt x="4793" y="7716"/>
                  <a:pt x="4891" y="7891"/>
                </a:cubicBezTo>
                <a:lnTo>
                  <a:pt x="1549" y="11233"/>
                </a:lnTo>
                <a:cubicBezTo>
                  <a:pt x="0" y="12773"/>
                  <a:pt x="0" y="15286"/>
                  <a:pt x="1549" y="16835"/>
                </a:cubicBezTo>
                <a:cubicBezTo>
                  <a:pt x="2324" y="17610"/>
                  <a:pt x="3339" y="17997"/>
                  <a:pt x="4354" y="17997"/>
                </a:cubicBezTo>
                <a:cubicBezTo>
                  <a:pt x="5368" y="17997"/>
                  <a:pt x="6381" y="17610"/>
                  <a:pt x="7151" y="16835"/>
                </a:cubicBezTo>
                <a:lnTo>
                  <a:pt x="10483" y="13503"/>
                </a:lnTo>
                <a:cubicBezTo>
                  <a:pt x="11535" y="14117"/>
                  <a:pt x="12665" y="14614"/>
                  <a:pt x="13844" y="14975"/>
                </a:cubicBezTo>
                <a:cubicBezTo>
                  <a:pt x="15130" y="15364"/>
                  <a:pt x="16484" y="15598"/>
                  <a:pt x="17878" y="15637"/>
                </a:cubicBezTo>
                <a:cubicBezTo>
                  <a:pt x="18053" y="15646"/>
                  <a:pt x="18228" y="15646"/>
                  <a:pt x="18404" y="15646"/>
                </a:cubicBezTo>
                <a:lnTo>
                  <a:pt x="18404" y="9636"/>
                </a:lnTo>
                <a:lnTo>
                  <a:pt x="18082" y="9636"/>
                </a:lnTo>
                <a:cubicBezTo>
                  <a:pt x="17215" y="9606"/>
                  <a:pt x="16387" y="9460"/>
                  <a:pt x="15598" y="9227"/>
                </a:cubicBezTo>
                <a:cubicBezTo>
                  <a:pt x="14780" y="8973"/>
                  <a:pt x="14020" y="8622"/>
                  <a:pt x="13308" y="8184"/>
                </a:cubicBezTo>
                <a:cubicBezTo>
                  <a:pt x="12685" y="7794"/>
                  <a:pt x="12110" y="7326"/>
                  <a:pt x="11594" y="6810"/>
                </a:cubicBezTo>
                <a:cubicBezTo>
                  <a:pt x="11516" y="6732"/>
                  <a:pt x="11438" y="6664"/>
                  <a:pt x="11360" y="6586"/>
                </a:cubicBezTo>
                <a:cubicBezTo>
                  <a:pt x="10795" y="5973"/>
                  <a:pt x="10298" y="5280"/>
                  <a:pt x="9898" y="4540"/>
                </a:cubicBezTo>
                <a:cubicBezTo>
                  <a:pt x="9509" y="3800"/>
                  <a:pt x="9207" y="3011"/>
                  <a:pt x="9012" y="2182"/>
                </a:cubicBezTo>
                <a:cubicBezTo>
                  <a:pt x="8856" y="1481"/>
                  <a:pt x="8768" y="751"/>
                  <a:pt x="8768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4018760" y="4900732"/>
            <a:ext cx="922449" cy="922479"/>
          </a:xfrm>
          <a:custGeom>
            <a:avLst/>
            <a:gdLst/>
            <a:ahLst/>
            <a:cxnLst/>
            <a:rect l="l" t="t" r="r" b="b"/>
            <a:pathLst>
              <a:path w="12832" h="12833" extrusionOk="0">
                <a:moveTo>
                  <a:pt x="6411" y="1"/>
                </a:moveTo>
                <a:cubicBezTo>
                  <a:pt x="2865" y="1"/>
                  <a:pt x="1" y="2865"/>
                  <a:pt x="1" y="6411"/>
                </a:cubicBezTo>
                <a:cubicBezTo>
                  <a:pt x="1" y="9958"/>
                  <a:pt x="2865" y="12832"/>
                  <a:pt x="6411" y="12832"/>
                </a:cubicBezTo>
                <a:cubicBezTo>
                  <a:pt x="9958" y="12832"/>
                  <a:pt x="12831" y="9958"/>
                  <a:pt x="12831" y="6411"/>
                </a:cubicBezTo>
                <a:cubicBezTo>
                  <a:pt x="12831" y="2865"/>
                  <a:pt x="9958" y="1"/>
                  <a:pt x="6411" y="1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6096000" y="3780243"/>
            <a:ext cx="1304815" cy="1293756"/>
          </a:xfrm>
          <a:custGeom>
            <a:avLst/>
            <a:gdLst/>
            <a:ahLst/>
            <a:cxnLst/>
            <a:rect l="l" t="t" r="r" b="b"/>
            <a:pathLst>
              <a:path w="18151" h="17998" extrusionOk="0">
                <a:moveTo>
                  <a:pt x="9636" y="0"/>
                </a:moveTo>
                <a:lnTo>
                  <a:pt x="9636" y="156"/>
                </a:lnTo>
                <a:lnTo>
                  <a:pt x="9636" y="322"/>
                </a:lnTo>
                <a:cubicBezTo>
                  <a:pt x="9607" y="1189"/>
                  <a:pt x="9460" y="2017"/>
                  <a:pt x="9226" y="2806"/>
                </a:cubicBezTo>
                <a:cubicBezTo>
                  <a:pt x="8973" y="3624"/>
                  <a:pt x="8622" y="4384"/>
                  <a:pt x="8184" y="5096"/>
                </a:cubicBezTo>
                <a:cubicBezTo>
                  <a:pt x="7795" y="5719"/>
                  <a:pt x="7327" y="6294"/>
                  <a:pt x="6810" y="6810"/>
                </a:cubicBezTo>
                <a:cubicBezTo>
                  <a:pt x="6743" y="6888"/>
                  <a:pt x="6665" y="6966"/>
                  <a:pt x="6587" y="7044"/>
                </a:cubicBezTo>
                <a:cubicBezTo>
                  <a:pt x="5973" y="7609"/>
                  <a:pt x="5281" y="8106"/>
                  <a:pt x="4541" y="8506"/>
                </a:cubicBezTo>
                <a:cubicBezTo>
                  <a:pt x="3800" y="8895"/>
                  <a:pt x="3011" y="9197"/>
                  <a:pt x="2183" y="9392"/>
                </a:cubicBezTo>
                <a:cubicBezTo>
                  <a:pt x="1482" y="9548"/>
                  <a:pt x="751" y="9636"/>
                  <a:pt x="1" y="9636"/>
                </a:cubicBezTo>
                <a:lnTo>
                  <a:pt x="1" y="15646"/>
                </a:lnTo>
                <a:cubicBezTo>
                  <a:pt x="1218" y="15646"/>
                  <a:pt x="2407" y="15510"/>
                  <a:pt x="3547" y="15247"/>
                </a:cubicBezTo>
                <a:cubicBezTo>
                  <a:pt x="4892" y="14936"/>
                  <a:pt x="6178" y="14448"/>
                  <a:pt x="7366" y="13805"/>
                </a:cubicBezTo>
                <a:cubicBezTo>
                  <a:pt x="7502" y="13737"/>
                  <a:pt x="7629" y="13659"/>
                  <a:pt x="7756" y="13591"/>
                </a:cubicBezTo>
                <a:lnTo>
                  <a:pt x="11000" y="16835"/>
                </a:lnTo>
                <a:cubicBezTo>
                  <a:pt x="11774" y="17610"/>
                  <a:pt x="12788" y="17997"/>
                  <a:pt x="13801" y="17997"/>
                </a:cubicBezTo>
                <a:cubicBezTo>
                  <a:pt x="14814" y="17997"/>
                  <a:pt x="15827" y="17610"/>
                  <a:pt x="16602" y="16835"/>
                </a:cubicBezTo>
                <a:cubicBezTo>
                  <a:pt x="18151" y="15286"/>
                  <a:pt x="18151" y="12773"/>
                  <a:pt x="16602" y="11233"/>
                </a:cubicBezTo>
                <a:lnTo>
                  <a:pt x="13426" y="8047"/>
                </a:lnTo>
                <a:cubicBezTo>
                  <a:pt x="14078" y="6966"/>
                  <a:pt x="14604" y="5797"/>
                  <a:pt x="14975" y="4560"/>
                </a:cubicBezTo>
                <a:cubicBezTo>
                  <a:pt x="15364" y="3274"/>
                  <a:pt x="15598" y="1929"/>
                  <a:pt x="15647" y="526"/>
                </a:cubicBezTo>
                <a:lnTo>
                  <a:pt x="15647" y="351"/>
                </a:lnTo>
                <a:lnTo>
                  <a:pt x="15647" y="0"/>
                </a:ln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7232673" y="4900734"/>
            <a:ext cx="922449" cy="922479"/>
          </a:xfrm>
          <a:custGeom>
            <a:avLst/>
            <a:gdLst/>
            <a:ahLst/>
            <a:cxnLst/>
            <a:rect l="l" t="t" r="r" b="b"/>
            <a:pathLst>
              <a:path w="12832" h="12833" extrusionOk="0">
                <a:moveTo>
                  <a:pt x="6411" y="1"/>
                </a:moveTo>
                <a:cubicBezTo>
                  <a:pt x="2875" y="1"/>
                  <a:pt x="0" y="2865"/>
                  <a:pt x="0" y="6411"/>
                </a:cubicBezTo>
                <a:cubicBezTo>
                  <a:pt x="0" y="9958"/>
                  <a:pt x="2875" y="12832"/>
                  <a:pt x="6411" y="12832"/>
                </a:cubicBezTo>
                <a:cubicBezTo>
                  <a:pt x="9957" y="12832"/>
                  <a:pt x="12831" y="9958"/>
                  <a:pt x="12831" y="6411"/>
                </a:cubicBezTo>
                <a:cubicBezTo>
                  <a:pt x="12831" y="2865"/>
                  <a:pt x="9957" y="1"/>
                  <a:pt x="6411" y="1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8" name="Google Shape;308;p21"/>
          <p:cNvSpPr/>
          <p:nvPr/>
        </p:nvSpPr>
        <p:spPr>
          <a:xfrm>
            <a:off x="6096001" y="2495636"/>
            <a:ext cx="1304815" cy="1284627"/>
          </a:xfrm>
          <a:custGeom>
            <a:avLst/>
            <a:gdLst/>
            <a:ahLst/>
            <a:cxnLst/>
            <a:rect l="l" t="t" r="r" b="b"/>
            <a:pathLst>
              <a:path w="18151" h="17871" extrusionOk="0">
                <a:moveTo>
                  <a:pt x="13801" y="0"/>
                </a:moveTo>
                <a:cubicBezTo>
                  <a:pt x="12788" y="0"/>
                  <a:pt x="11774" y="387"/>
                  <a:pt x="11000" y="1162"/>
                </a:cubicBezTo>
                <a:lnTo>
                  <a:pt x="7843" y="4319"/>
                </a:lnTo>
                <a:cubicBezTo>
                  <a:pt x="6810" y="3724"/>
                  <a:pt x="5719" y="3247"/>
                  <a:pt x="4560" y="2896"/>
                </a:cubicBezTo>
                <a:cubicBezTo>
                  <a:pt x="3274" y="2507"/>
                  <a:pt x="1930" y="2273"/>
                  <a:pt x="527" y="2224"/>
                </a:cubicBezTo>
                <a:cubicBezTo>
                  <a:pt x="352" y="2224"/>
                  <a:pt x="176" y="2214"/>
                  <a:pt x="1" y="2214"/>
                </a:cubicBezTo>
                <a:lnTo>
                  <a:pt x="1" y="8235"/>
                </a:lnTo>
                <a:lnTo>
                  <a:pt x="322" y="8235"/>
                </a:lnTo>
                <a:cubicBezTo>
                  <a:pt x="1189" y="8264"/>
                  <a:pt x="2017" y="8411"/>
                  <a:pt x="2807" y="8644"/>
                </a:cubicBezTo>
                <a:cubicBezTo>
                  <a:pt x="3625" y="8898"/>
                  <a:pt x="4394" y="9248"/>
                  <a:pt x="5096" y="9686"/>
                </a:cubicBezTo>
                <a:cubicBezTo>
                  <a:pt x="5719" y="10076"/>
                  <a:pt x="6294" y="10534"/>
                  <a:pt x="6810" y="11060"/>
                </a:cubicBezTo>
                <a:cubicBezTo>
                  <a:pt x="6888" y="11128"/>
                  <a:pt x="6966" y="11206"/>
                  <a:pt x="7044" y="11284"/>
                </a:cubicBezTo>
                <a:cubicBezTo>
                  <a:pt x="7619" y="11898"/>
                  <a:pt x="8107" y="12590"/>
                  <a:pt x="8506" y="13330"/>
                </a:cubicBezTo>
                <a:cubicBezTo>
                  <a:pt x="8895" y="14071"/>
                  <a:pt x="9198" y="14860"/>
                  <a:pt x="9393" y="15688"/>
                </a:cubicBezTo>
                <a:cubicBezTo>
                  <a:pt x="9558" y="16389"/>
                  <a:pt x="9636" y="17120"/>
                  <a:pt x="9636" y="17870"/>
                </a:cubicBezTo>
                <a:lnTo>
                  <a:pt x="15647" y="17870"/>
                </a:lnTo>
                <a:cubicBezTo>
                  <a:pt x="15647" y="16653"/>
                  <a:pt x="15511" y="15464"/>
                  <a:pt x="15247" y="14324"/>
                </a:cubicBezTo>
                <a:cubicBezTo>
                  <a:pt x="14936" y="12979"/>
                  <a:pt x="14448" y="11693"/>
                  <a:pt x="13816" y="10505"/>
                </a:cubicBezTo>
                <a:cubicBezTo>
                  <a:pt x="13699" y="10301"/>
                  <a:pt x="13591" y="10096"/>
                  <a:pt x="13465" y="9901"/>
                </a:cubicBezTo>
                <a:lnTo>
                  <a:pt x="16602" y="6764"/>
                </a:lnTo>
                <a:cubicBezTo>
                  <a:pt x="18151" y="5215"/>
                  <a:pt x="18151" y="2711"/>
                  <a:pt x="16602" y="1162"/>
                </a:cubicBezTo>
                <a:cubicBezTo>
                  <a:pt x="15827" y="387"/>
                  <a:pt x="14814" y="0"/>
                  <a:pt x="13801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7232674" y="1713513"/>
            <a:ext cx="922449" cy="922335"/>
          </a:xfrm>
          <a:custGeom>
            <a:avLst/>
            <a:gdLst/>
            <a:ahLst/>
            <a:cxnLst/>
            <a:rect l="l" t="t" r="r" b="b"/>
            <a:pathLst>
              <a:path w="12832" h="12831" extrusionOk="0">
                <a:moveTo>
                  <a:pt x="6411" y="1"/>
                </a:moveTo>
                <a:cubicBezTo>
                  <a:pt x="2875" y="1"/>
                  <a:pt x="0" y="2874"/>
                  <a:pt x="0" y="6420"/>
                </a:cubicBezTo>
                <a:cubicBezTo>
                  <a:pt x="0" y="9957"/>
                  <a:pt x="2875" y="12831"/>
                  <a:pt x="6411" y="12831"/>
                </a:cubicBezTo>
                <a:cubicBezTo>
                  <a:pt x="9957" y="12831"/>
                  <a:pt x="12831" y="9957"/>
                  <a:pt x="12831" y="6420"/>
                </a:cubicBezTo>
                <a:cubicBezTo>
                  <a:pt x="12831" y="2874"/>
                  <a:pt x="9957" y="1"/>
                  <a:pt x="6411" y="1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3" name="Google Shape;313;p21"/>
          <p:cNvSpPr/>
          <p:nvPr/>
        </p:nvSpPr>
        <p:spPr>
          <a:xfrm>
            <a:off x="4773068" y="2495636"/>
            <a:ext cx="1323003" cy="1284626"/>
          </a:xfrm>
          <a:custGeom>
            <a:avLst/>
            <a:gdLst/>
            <a:ahLst/>
            <a:cxnLst/>
            <a:rect l="l" t="t" r="r" b="b"/>
            <a:pathLst>
              <a:path w="18404" h="17871" extrusionOk="0">
                <a:moveTo>
                  <a:pt x="4354" y="0"/>
                </a:moveTo>
                <a:cubicBezTo>
                  <a:pt x="3339" y="0"/>
                  <a:pt x="2324" y="387"/>
                  <a:pt x="1549" y="1162"/>
                </a:cubicBezTo>
                <a:cubicBezTo>
                  <a:pt x="0" y="2711"/>
                  <a:pt x="0" y="5215"/>
                  <a:pt x="1549" y="6764"/>
                </a:cubicBezTo>
                <a:lnTo>
                  <a:pt x="4842" y="10057"/>
                </a:lnTo>
                <a:cubicBezTo>
                  <a:pt x="4258" y="11070"/>
                  <a:pt x="3780" y="12161"/>
                  <a:pt x="3429" y="13311"/>
                </a:cubicBezTo>
                <a:cubicBezTo>
                  <a:pt x="3059" y="14538"/>
                  <a:pt x="2835" y="15834"/>
                  <a:pt x="2767" y="17169"/>
                </a:cubicBezTo>
                <a:lnTo>
                  <a:pt x="2767" y="17344"/>
                </a:lnTo>
                <a:cubicBezTo>
                  <a:pt x="2758" y="17519"/>
                  <a:pt x="2758" y="17695"/>
                  <a:pt x="2758" y="17870"/>
                </a:cubicBezTo>
                <a:lnTo>
                  <a:pt x="8768" y="17870"/>
                </a:lnTo>
                <a:lnTo>
                  <a:pt x="8768" y="17549"/>
                </a:lnTo>
                <a:cubicBezTo>
                  <a:pt x="8768" y="17490"/>
                  <a:pt x="8778" y="17432"/>
                  <a:pt x="8778" y="17383"/>
                </a:cubicBezTo>
                <a:cubicBezTo>
                  <a:pt x="8817" y="16575"/>
                  <a:pt x="8954" y="15805"/>
                  <a:pt x="9177" y="15064"/>
                </a:cubicBezTo>
                <a:cubicBezTo>
                  <a:pt x="9431" y="14246"/>
                  <a:pt x="9781" y="13477"/>
                  <a:pt x="10220" y="12775"/>
                </a:cubicBezTo>
                <a:cubicBezTo>
                  <a:pt x="10610" y="12152"/>
                  <a:pt x="11078" y="11576"/>
                  <a:pt x="11594" y="11060"/>
                </a:cubicBezTo>
                <a:cubicBezTo>
                  <a:pt x="11671" y="10983"/>
                  <a:pt x="11740" y="10905"/>
                  <a:pt x="11818" y="10827"/>
                </a:cubicBezTo>
                <a:cubicBezTo>
                  <a:pt x="12431" y="10251"/>
                  <a:pt x="13123" y="9764"/>
                  <a:pt x="13864" y="9365"/>
                </a:cubicBezTo>
                <a:cubicBezTo>
                  <a:pt x="14604" y="8976"/>
                  <a:pt x="15393" y="8673"/>
                  <a:pt x="16222" y="8478"/>
                </a:cubicBezTo>
                <a:cubicBezTo>
                  <a:pt x="16923" y="8313"/>
                  <a:pt x="17653" y="8235"/>
                  <a:pt x="18404" y="8235"/>
                </a:cubicBezTo>
                <a:lnTo>
                  <a:pt x="18404" y="2214"/>
                </a:lnTo>
                <a:cubicBezTo>
                  <a:pt x="17186" y="2214"/>
                  <a:pt x="16007" y="2360"/>
                  <a:pt x="14867" y="2624"/>
                </a:cubicBezTo>
                <a:cubicBezTo>
                  <a:pt x="13513" y="2935"/>
                  <a:pt x="12227" y="3422"/>
                  <a:pt x="11039" y="4055"/>
                </a:cubicBezTo>
                <a:cubicBezTo>
                  <a:pt x="10824" y="4172"/>
                  <a:pt x="10619" y="4289"/>
                  <a:pt x="10405" y="4416"/>
                </a:cubicBezTo>
                <a:lnTo>
                  <a:pt x="7151" y="1162"/>
                </a:lnTo>
                <a:cubicBezTo>
                  <a:pt x="6381" y="387"/>
                  <a:pt x="5368" y="0"/>
                  <a:pt x="4354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4018760" y="1713514"/>
            <a:ext cx="922449" cy="922335"/>
          </a:xfrm>
          <a:custGeom>
            <a:avLst/>
            <a:gdLst/>
            <a:ahLst/>
            <a:cxnLst/>
            <a:rect l="l" t="t" r="r" b="b"/>
            <a:pathLst>
              <a:path w="12832" h="12831" extrusionOk="0">
                <a:moveTo>
                  <a:pt x="6411" y="1"/>
                </a:moveTo>
                <a:cubicBezTo>
                  <a:pt x="2865" y="1"/>
                  <a:pt x="1" y="2874"/>
                  <a:pt x="1" y="6420"/>
                </a:cubicBezTo>
                <a:cubicBezTo>
                  <a:pt x="1" y="9957"/>
                  <a:pt x="2865" y="12831"/>
                  <a:pt x="6411" y="12831"/>
                </a:cubicBezTo>
                <a:cubicBezTo>
                  <a:pt x="9958" y="12831"/>
                  <a:pt x="12831" y="9957"/>
                  <a:pt x="12831" y="6420"/>
                </a:cubicBezTo>
                <a:cubicBezTo>
                  <a:pt x="12831" y="2874"/>
                  <a:pt x="9958" y="1"/>
                  <a:pt x="6411" y="1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Synergistically utilize technically sound portals with frictionless chains. Dramatically customize…"/>
          <p:cNvSpPr txBox="1"/>
          <p:nvPr/>
        </p:nvSpPr>
        <p:spPr>
          <a:xfrm>
            <a:off x="1179830" y="1708785"/>
            <a:ext cx="2349500" cy="193865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400" kern="0" dirty="0">
                <a:solidFill>
                  <a:schemeClr val="tx1"/>
                </a:solidFill>
                <a:cs typeface="+mn-ea"/>
                <a:sym typeface="+mn-lt"/>
              </a:rPr>
              <a:t>系统应提供用户的问答型对话需求，例如：XXX，今天天气如何？机器人：今天天气晴，体感温度16摄氏度，建议您多加一件衣服。等等类似的对话。</a:t>
            </a:r>
            <a:endParaRPr sz="1400" kern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Synergistically utilize technically sound portals with frictionless chains. Dramatically customize…"/>
          <p:cNvSpPr txBox="1"/>
          <p:nvPr/>
        </p:nvSpPr>
        <p:spPr>
          <a:xfrm>
            <a:off x="930275" y="4342765"/>
            <a:ext cx="2735580" cy="226187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400" kern="0" dirty="0">
                <a:solidFill>
                  <a:schemeClr val="tx1"/>
                </a:solidFill>
                <a:cs typeface="+mn-ea"/>
                <a:sym typeface="+mn-lt"/>
              </a:rPr>
              <a:t>系统应可以从与用户的对话当中，提取有效信息并分析出用户当前的心情概率，并以此为依据进行闲聊类型聊天的方向选择。例如：当判断用户表现出明显的不耐烦或者其他消极情绪时，要及时停止话题结束对话，等</a:t>
            </a:r>
            <a:endParaRPr sz="1400" kern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Synergistically utilize technically sound portals with frictionless chains. Dramatically customize…"/>
          <p:cNvSpPr txBox="1"/>
          <p:nvPr/>
        </p:nvSpPr>
        <p:spPr>
          <a:xfrm>
            <a:off x="8614277" y="1709016"/>
            <a:ext cx="1870047" cy="193865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400" kern="0" dirty="0">
                <a:solidFill>
                  <a:schemeClr val="tx1"/>
                </a:solidFill>
                <a:cs typeface="+mn-ea"/>
                <a:sym typeface="+mn-lt"/>
              </a:rPr>
              <a:t>系统应提供用户的闲聊类型聊天需求，例如：机器人：XXX，您今天看起来心情很好啊，是发生了什么好事情么。等等类似的对话。</a:t>
            </a:r>
            <a:endParaRPr sz="1400" kern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Synergistically utilize technically sound portals with frictionless chains. Dramatically customize…"/>
          <p:cNvSpPr txBox="1"/>
          <p:nvPr/>
        </p:nvSpPr>
        <p:spPr>
          <a:xfrm>
            <a:off x="8448040" y="4342765"/>
            <a:ext cx="3061335" cy="226187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400" kern="0" dirty="0">
                <a:solidFill>
                  <a:schemeClr val="tx1"/>
                </a:solidFill>
                <a:cs typeface="+mn-ea"/>
                <a:sym typeface="+mn-lt"/>
              </a:rPr>
              <a:t>系统应在不同问答类型聊天的基础上，进行与家居设备的操作互动。例如，XXX，我想听《xxxx》音乐，当用户提出这样的目的性问答聊天时，系统需要进行回应，并进行音乐播放的操作。类似的还有，开门，关灯等，达到智能家居的效果。</a:t>
            </a:r>
            <a:endParaRPr sz="1400" kern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77938" y="429305"/>
            <a:ext cx="2556889" cy="577693"/>
            <a:chOff x="412663" y="406155"/>
            <a:chExt cx="3086420" cy="697333"/>
          </a:xfrm>
        </p:grpSpPr>
        <p:sp>
          <p:nvSpPr>
            <p:cNvPr id="24" name="Google Shape;1092;p45"/>
            <p:cNvSpPr/>
            <p:nvPr/>
          </p:nvSpPr>
          <p:spPr>
            <a:xfrm>
              <a:off x="412663" y="406155"/>
              <a:ext cx="3086420" cy="697333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0E58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2E516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Google Shape;1095;p45"/>
            <p:cNvSpPr/>
            <p:nvPr/>
          </p:nvSpPr>
          <p:spPr>
            <a:xfrm>
              <a:off x="544298" y="488441"/>
              <a:ext cx="535035" cy="535035"/>
            </a:xfrm>
            <a:custGeom>
              <a:avLst/>
              <a:gdLst/>
              <a:ahLst/>
              <a:cxnLst/>
              <a:rect l="l" t="t" r="r" b="b"/>
              <a:pathLst>
                <a:path w="17120" h="17120" extrusionOk="0">
                  <a:moveTo>
                    <a:pt x="8560" y="1"/>
                  </a:moveTo>
                  <a:cubicBezTo>
                    <a:pt x="3812" y="1"/>
                    <a:pt x="1" y="3904"/>
                    <a:pt x="1" y="8560"/>
                  </a:cubicBezTo>
                  <a:cubicBezTo>
                    <a:pt x="1" y="13331"/>
                    <a:pt x="3812" y="17120"/>
                    <a:pt x="8560" y="17120"/>
                  </a:cubicBezTo>
                  <a:cubicBezTo>
                    <a:pt x="13330" y="17120"/>
                    <a:pt x="17119" y="13331"/>
                    <a:pt x="17119" y="8560"/>
                  </a:cubicBezTo>
                  <a:cubicBezTo>
                    <a:pt x="17119" y="3904"/>
                    <a:pt x="13330" y="1"/>
                    <a:pt x="8560" y="1"/>
                  </a:cubicBezTo>
                  <a:close/>
                </a:path>
              </a:pathLst>
            </a:custGeom>
            <a:solidFill>
              <a:srgbClr val="0E5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indent="-457200" algn="ctr" defTabSz="914400">
                <a:lnSpc>
                  <a:spcPct val="90000"/>
                </a:lnSpc>
                <a:spcBef>
                  <a:spcPts val="1000"/>
                </a:spcBef>
                <a:buSzPct val="100000"/>
              </a:pPr>
              <a:r>
                <a:rPr lang="en-GB" sz="2400" dirty="0">
                  <a:solidFill>
                    <a:prstClr val="white"/>
                  </a:solidFill>
                  <a:cs typeface="+mn-ea"/>
                  <a:sym typeface="+mn-lt"/>
                </a:rPr>
                <a:t> </a:t>
              </a:r>
              <a:endParaRPr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79330" y="553469"/>
              <a:ext cx="2154604" cy="444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rgbClr val="0E58C4"/>
                  </a:solidFill>
                  <a:cs typeface="+mn-ea"/>
                  <a:sym typeface="+mn-lt"/>
                </a:rPr>
                <a:t>功能需求</a:t>
              </a:r>
              <a:endParaRPr lang="zh-CN" altLang="en-US" dirty="0">
                <a:solidFill>
                  <a:srgbClr val="0E58C4"/>
                </a:solidFill>
                <a:cs typeface="+mn-ea"/>
                <a:sym typeface="+mn-lt"/>
              </a:endParaRPr>
            </a:p>
          </p:txBody>
        </p:sp>
        <p:sp>
          <p:nvSpPr>
            <p:cNvPr id="27" name="ïṡ1íḋè"/>
            <p:cNvSpPr/>
            <p:nvPr/>
          </p:nvSpPr>
          <p:spPr bwMode="auto">
            <a:xfrm>
              <a:off x="709034" y="699295"/>
              <a:ext cx="205561" cy="154170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2400" dirty="0">
                <a:ln w="0"/>
                <a:solidFill>
                  <a:srgbClr val="2E51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16705" y="1922145"/>
            <a:ext cx="656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问答类型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64730" y="1851660"/>
            <a:ext cx="656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闲聊</a:t>
            </a:r>
            <a:r>
              <a:rPr lang="zh-CN" altLang="en-US">
                <a:solidFill>
                  <a:schemeClr val="bg1"/>
                </a:solidFill>
              </a:rPr>
              <a:t>类型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51630" y="5039995"/>
            <a:ext cx="656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情感分析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66000" y="5039360"/>
            <a:ext cx="656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智能家居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0"/>
          <p:cNvSpPr/>
          <p:nvPr/>
        </p:nvSpPr>
        <p:spPr>
          <a:xfrm>
            <a:off x="1448498" y="5678687"/>
            <a:ext cx="9295023" cy="9372"/>
          </a:xfrm>
          <a:custGeom>
            <a:avLst/>
            <a:gdLst/>
            <a:ahLst/>
            <a:cxnLst/>
            <a:rect l="l" t="t" r="r" b="b"/>
            <a:pathLst>
              <a:path w="126956" h="128" extrusionOk="0">
                <a:moveTo>
                  <a:pt x="0" y="1"/>
                </a:moveTo>
                <a:lnTo>
                  <a:pt x="0" y="128"/>
                </a:lnTo>
                <a:lnTo>
                  <a:pt x="126955" y="128"/>
                </a:lnTo>
                <a:lnTo>
                  <a:pt x="126955" y="1"/>
                </a:lnTo>
                <a:close/>
              </a:path>
            </a:pathLst>
          </a:custGeom>
          <a:solidFill>
            <a:srgbClr val="0A1F30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61" name="Google Shape;661;p30"/>
          <p:cNvSpPr/>
          <p:nvPr/>
        </p:nvSpPr>
        <p:spPr>
          <a:xfrm>
            <a:off x="8590958" y="2715822"/>
            <a:ext cx="2128628" cy="2832699"/>
          </a:xfrm>
          <a:custGeom>
            <a:avLst/>
            <a:gdLst/>
            <a:ahLst/>
            <a:cxnLst/>
            <a:rect l="l" t="t" r="r" b="b"/>
            <a:pathLst>
              <a:path w="29073" h="30817" extrusionOk="0">
                <a:moveTo>
                  <a:pt x="185" y="0"/>
                </a:moveTo>
                <a:cubicBezTo>
                  <a:pt x="85" y="0"/>
                  <a:pt x="0" y="85"/>
                  <a:pt x="0" y="199"/>
                </a:cubicBezTo>
                <a:lnTo>
                  <a:pt x="0" y="30179"/>
                </a:lnTo>
                <a:cubicBezTo>
                  <a:pt x="0" y="30533"/>
                  <a:pt x="284" y="30816"/>
                  <a:pt x="624" y="30816"/>
                </a:cubicBezTo>
                <a:lnTo>
                  <a:pt x="28435" y="30816"/>
                </a:lnTo>
                <a:cubicBezTo>
                  <a:pt x="28789" y="30816"/>
                  <a:pt x="29073" y="30533"/>
                  <a:pt x="29073" y="30179"/>
                </a:cubicBezTo>
                <a:lnTo>
                  <a:pt x="29073" y="199"/>
                </a:lnTo>
                <a:cubicBezTo>
                  <a:pt x="29073" y="85"/>
                  <a:pt x="28988" y="0"/>
                  <a:pt x="2887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62" name="Google Shape;662;p30"/>
          <p:cNvSpPr/>
          <p:nvPr/>
        </p:nvSpPr>
        <p:spPr>
          <a:xfrm>
            <a:off x="8823470" y="1789653"/>
            <a:ext cx="1662531" cy="1662384"/>
          </a:xfrm>
          <a:custGeom>
            <a:avLst/>
            <a:gdLst/>
            <a:ahLst/>
            <a:cxnLst/>
            <a:rect l="l" t="t" r="r" b="b"/>
            <a:pathLst>
              <a:path w="22707" h="22705" extrusionOk="0">
                <a:moveTo>
                  <a:pt x="11361" y="0"/>
                </a:moveTo>
                <a:cubicBezTo>
                  <a:pt x="5078" y="0"/>
                  <a:pt x="1" y="5077"/>
                  <a:pt x="1" y="11345"/>
                </a:cubicBezTo>
                <a:cubicBezTo>
                  <a:pt x="1" y="17614"/>
                  <a:pt x="5078" y="22704"/>
                  <a:pt x="11361" y="22704"/>
                </a:cubicBezTo>
                <a:cubicBezTo>
                  <a:pt x="17629" y="22704"/>
                  <a:pt x="22706" y="17614"/>
                  <a:pt x="22706" y="11345"/>
                </a:cubicBezTo>
                <a:cubicBezTo>
                  <a:pt x="22706" y="5077"/>
                  <a:pt x="17629" y="0"/>
                  <a:pt x="11361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63" name="Google Shape;663;p30"/>
          <p:cNvSpPr/>
          <p:nvPr/>
        </p:nvSpPr>
        <p:spPr>
          <a:xfrm>
            <a:off x="9039450" y="2024302"/>
            <a:ext cx="1230552" cy="1192040"/>
          </a:xfrm>
          <a:custGeom>
            <a:avLst/>
            <a:gdLst/>
            <a:ahLst/>
            <a:cxnLst/>
            <a:rect l="l" t="t" r="r" b="b"/>
            <a:pathLst>
              <a:path w="16807" h="16281" extrusionOk="0">
                <a:moveTo>
                  <a:pt x="8411" y="0"/>
                </a:moveTo>
                <a:cubicBezTo>
                  <a:pt x="3773" y="0"/>
                  <a:pt x="1" y="3644"/>
                  <a:pt x="1" y="8140"/>
                </a:cubicBezTo>
                <a:cubicBezTo>
                  <a:pt x="1" y="12635"/>
                  <a:pt x="3773" y="16281"/>
                  <a:pt x="8411" y="16281"/>
                </a:cubicBezTo>
                <a:cubicBezTo>
                  <a:pt x="13048" y="16281"/>
                  <a:pt x="16807" y="12635"/>
                  <a:pt x="16807" y="8140"/>
                </a:cubicBezTo>
                <a:cubicBezTo>
                  <a:pt x="16807" y="3644"/>
                  <a:pt x="13048" y="0"/>
                  <a:pt x="8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64" name="Google Shape;664;p30"/>
          <p:cNvSpPr/>
          <p:nvPr/>
        </p:nvSpPr>
        <p:spPr>
          <a:xfrm>
            <a:off x="9260498" y="5260540"/>
            <a:ext cx="788155" cy="787129"/>
          </a:xfrm>
          <a:custGeom>
            <a:avLst/>
            <a:gdLst/>
            <a:ahLst/>
            <a:cxnLst/>
            <a:rect l="l" t="t" r="r" b="b"/>
            <a:pathLst>
              <a:path w="10765" h="10751" extrusionOk="0">
                <a:moveTo>
                  <a:pt x="5390" y="0"/>
                </a:moveTo>
                <a:cubicBezTo>
                  <a:pt x="2412" y="0"/>
                  <a:pt x="1" y="2411"/>
                  <a:pt x="1" y="5375"/>
                </a:cubicBezTo>
                <a:cubicBezTo>
                  <a:pt x="1" y="8353"/>
                  <a:pt x="2412" y="10750"/>
                  <a:pt x="5390" y="10750"/>
                </a:cubicBezTo>
                <a:cubicBezTo>
                  <a:pt x="8353" y="10750"/>
                  <a:pt x="10764" y="8353"/>
                  <a:pt x="10764" y="5375"/>
                </a:cubicBezTo>
                <a:cubicBezTo>
                  <a:pt x="10764" y="2411"/>
                  <a:pt x="8353" y="0"/>
                  <a:pt x="5390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65" name="Google Shape;665;p30"/>
          <p:cNvSpPr/>
          <p:nvPr/>
        </p:nvSpPr>
        <p:spPr>
          <a:xfrm>
            <a:off x="9613662" y="1632829"/>
            <a:ext cx="1018664" cy="987547"/>
          </a:xfrm>
          <a:custGeom>
            <a:avLst/>
            <a:gdLst/>
            <a:ahLst/>
            <a:cxnLst/>
            <a:rect l="l" t="t" r="r" b="b"/>
            <a:pathLst>
              <a:path w="13913" h="13488" extrusionOk="0">
                <a:moveTo>
                  <a:pt x="1" y="0"/>
                </a:moveTo>
                <a:lnTo>
                  <a:pt x="1" y="213"/>
                </a:lnTo>
                <a:cubicBezTo>
                  <a:pt x="7559" y="213"/>
                  <a:pt x="13700" y="6170"/>
                  <a:pt x="13700" y="13487"/>
                </a:cubicBezTo>
                <a:lnTo>
                  <a:pt x="13912" y="13487"/>
                </a:lnTo>
                <a:cubicBezTo>
                  <a:pt x="13912" y="6041"/>
                  <a:pt x="767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68" name="Google Shape;668;p30"/>
          <p:cNvSpPr txBox="1"/>
          <p:nvPr/>
        </p:nvSpPr>
        <p:spPr>
          <a:xfrm>
            <a:off x="9199880" y="5384800"/>
            <a:ext cx="892810" cy="5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zh-CN" sz="2400" b="1" kern="0" dirty="0">
                <a:solidFill>
                  <a:srgbClr val="FFFFFF"/>
                </a:solidFill>
                <a:cs typeface="+mn-ea"/>
                <a:sym typeface="+mn-lt"/>
              </a:rPr>
              <a:t>环境</a:t>
            </a:r>
            <a:endParaRPr lang="zh-CN" sz="4000" b="1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70" name="Google Shape;670;p30"/>
          <p:cNvSpPr/>
          <p:nvPr/>
        </p:nvSpPr>
        <p:spPr>
          <a:xfrm>
            <a:off x="6210125" y="2715822"/>
            <a:ext cx="2128701" cy="2832699"/>
          </a:xfrm>
          <a:custGeom>
            <a:avLst/>
            <a:gdLst/>
            <a:ahLst/>
            <a:cxnLst/>
            <a:rect l="l" t="t" r="r" b="b"/>
            <a:pathLst>
              <a:path w="29074" h="30817" extrusionOk="0">
                <a:moveTo>
                  <a:pt x="185" y="0"/>
                </a:moveTo>
                <a:cubicBezTo>
                  <a:pt x="86" y="0"/>
                  <a:pt x="0" y="85"/>
                  <a:pt x="0" y="199"/>
                </a:cubicBezTo>
                <a:lnTo>
                  <a:pt x="0" y="30179"/>
                </a:lnTo>
                <a:cubicBezTo>
                  <a:pt x="0" y="30533"/>
                  <a:pt x="284" y="30816"/>
                  <a:pt x="639" y="30816"/>
                </a:cubicBezTo>
                <a:lnTo>
                  <a:pt x="28435" y="30816"/>
                </a:lnTo>
                <a:cubicBezTo>
                  <a:pt x="28789" y="30816"/>
                  <a:pt x="29073" y="30533"/>
                  <a:pt x="29073" y="30179"/>
                </a:cubicBezTo>
                <a:lnTo>
                  <a:pt x="29073" y="199"/>
                </a:lnTo>
                <a:cubicBezTo>
                  <a:pt x="29073" y="85"/>
                  <a:pt x="28988" y="0"/>
                  <a:pt x="28875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71" name="Google Shape;671;p30"/>
          <p:cNvSpPr/>
          <p:nvPr/>
        </p:nvSpPr>
        <p:spPr>
          <a:xfrm>
            <a:off x="6442717" y="1789653"/>
            <a:ext cx="1662384" cy="1662384"/>
          </a:xfrm>
          <a:custGeom>
            <a:avLst/>
            <a:gdLst/>
            <a:ahLst/>
            <a:cxnLst/>
            <a:rect l="l" t="t" r="r" b="b"/>
            <a:pathLst>
              <a:path w="22705" h="22705" extrusionOk="0">
                <a:moveTo>
                  <a:pt x="11360" y="0"/>
                </a:moveTo>
                <a:cubicBezTo>
                  <a:pt x="5091" y="0"/>
                  <a:pt x="1" y="5077"/>
                  <a:pt x="1" y="11345"/>
                </a:cubicBezTo>
                <a:cubicBezTo>
                  <a:pt x="1" y="17614"/>
                  <a:pt x="5091" y="22704"/>
                  <a:pt x="11360" y="22704"/>
                </a:cubicBezTo>
                <a:cubicBezTo>
                  <a:pt x="17628" y="22704"/>
                  <a:pt x="22705" y="17614"/>
                  <a:pt x="22705" y="11345"/>
                </a:cubicBezTo>
                <a:cubicBezTo>
                  <a:pt x="22705" y="5077"/>
                  <a:pt x="17628" y="0"/>
                  <a:pt x="11360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2" name="Google Shape;672;p30"/>
          <p:cNvSpPr/>
          <p:nvPr/>
        </p:nvSpPr>
        <p:spPr>
          <a:xfrm>
            <a:off x="6659648" y="2024302"/>
            <a:ext cx="1229528" cy="1192040"/>
          </a:xfrm>
          <a:custGeom>
            <a:avLst/>
            <a:gdLst/>
            <a:ahLst/>
            <a:cxnLst/>
            <a:rect l="l" t="t" r="r" b="b"/>
            <a:pathLst>
              <a:path w="16793" h="16281" extrusionOk="0">
                <a:moveTo>
                  <a:pt x="8397" y="0"/>
                </a:moveTo>
                <a:cubicBezTo>
                  <a:pt x="3760" y="0"/>
                  <a:pt x="1" y="3644"/>
                  <a:pt x="1" y="8140"/>
                </a:cubicBezTo>
                <a:cubicBezTo>
                  <a:pt x="1" y="12635"/>
                  <a:pt x="3760" y="16281"/>
                  <a:pt x="8397" y="16281"/>
                </a:cubicBezTo>
                <a:cubicBezTo>
                  <a:pt x="13035" y="16281"/>
                  <a:pt x="16792" y="12635"/>
                  <a:pt x="16792" y="8140"/>
                </a:cubicBezTo>
                <a:cubicBezTo>
                  <a:pt x="16792" y="3644"/>
                  <a:pt x="13035" y="0"/>
                  <a:pt x="8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73" name="Google Shape;673;p30"/>
          <p:cNvSpPr/>
          <p:nvPr/>
        </p:nvSpPr>
        <p:spPr>
          <a:xfrm>
            <a:off x="6880798" y="5260540"/>
            <a:ext cx="787056" cy="787129"/>
          </a:xfrm>
          <a:custGeom>
            <a:avLst/>
            <a:gdLst/>
            <a:ahLst/>
            <a:cxnLst/>
            <a:rect l="l" t="t" r="r" b="b"/>
            <a:pathLst>
              <a:path w="10750" h="10751" extrusionOk="0">
                <a:moveTo>
                  <a:pt x="5375" y="0"/>
                </a:moveTo>
                <a:cubicBezTo>
                  <a:pt x="2396" y="0"/>
                  <a:pt x="0" y="2411"/>
                  <a:pt x="0" y="5375"/>
                </a:cubicBezTo>
                <a:cubicBezTo>
                  <a:pt x="0" y="8353"/>
                  <a:pt x="2396" y="10750"/>
                  <a:pt x="5375" y="10750"/>
                </a:cubicBezTo>
                <a:cubicBezTo>
                  <a:pt x="8339" y="10750"/>
                  <a:pt x="10750" y="8353"/>
                  <a:pt x="10750" y="5375"/>
                </a:cubicBezTo>
                <a:cubicBezTo>
                  <a:pt x="10750" y="2411"/>
                  <a:pt x="8339" y="0"/>
                  <a:pt x="5375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4" name="Google Shape;674;p30"/>
          <p:cNvSpPr/>
          <p:nvPr/>
        </p:nvSpPr>
        <p:spPr>
          <a:xfrm>
            <a:off x="7246381" y="1632829"/>
            <a:ext cx="1018591" cy="987547"/>
          </a:xfrm>
          <a:custGeom>
            <a:avLst/>
            <a:gdLst/>
            <a:ahLst/>
            <a:cxnLst/>
            <a:rect l="l" t="t" r="r" b="b"/>
            <a:pathLst>
              <a:path w="13912" h="13488" extrusionOk="0">
                <a:moveTo>
                  <a:pt x="0" y="0"/>
                </a:moveTo>
                <a:lnTo>
                  <a:pt x="0" y="213"/>
                </a:lnTo>
                <a:cubicBezTo>
                  <a:pt x="7559" y="213"/>
                  <a:pt x="13700" y="6170"/>
                  <a:pt x="13700" y="13487"/>
                </a:cubicBezTo>
                <a:lnTo>
                  <a:pt x="13912" y="13487"/>
                </a:lnTo>
                <a:cubicBezTo>
                  <a:pt x="13912" y="6041"/>
                  <a:pt x="7672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77" name="Google Shape;677;p30"/>
          <p:cNvSpPr txBox="1"/>
          <p:nvPr/>
        </p:nvSpPr>
        <p:spPr>
          <a:xfrm>
            <a:off x="6777355" y="5384800"/>
            <a:ext cx="998855" cy="5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zh-CN" sz="2400" b="1" kern="0" dirty="0">
                <a:solidFill>
                  <a:srgbClr val="FFFFFF"/>
                </a:solidFill>
                <a:cs typeface="+mn-ea"/>
                <a:sym typeface="+mn-lt"/>
              </a:rPr>
              <a:t>硬件</a:t>
            </a:r>
            <a:endParaRPr lang="zh-CN" sz="4000" b="1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79" name="Google Shape;679;p30"/>
          <p:cNvSpPr/>
          <p:nvPr/>
        </p:nvSpPr>
        <p:spPr>
          <a:xfrm>
            <a:off x="3829294" y="2715822"/>
            <a:ext cx="2128701" cy="2832699"/>
          </a:xfrm>
          <a:custGeom>
            <a:avLst/>
            <a:gdLst/>
            <a:ahLst/>
            <a:cxnLst/>
            <a:rect l="l" t="t" r="r" b="b"/>
            <a:pathLst>
              <a:path w="29074" h="30817" extrusionOk="0">
                <a:moveTo>
                  <a:pt x="185" y="0"/>
                </a:moveTo>
                <a:cubicBezTo>
                  <a:pt x="86" y="0"/>
                  <a:pt x="0" y="85"/>
                  <a:pt x="0" y="199"/>
                </a:cubicBezTo>
                <a:lnTo>
                  <a:pt x="0" y="30179"/>
                </a:lnTo>
                <a:cubicBezTo>
                  <a:pt x="0" y="30533"/>
                  <a:pt x="284" y="30816"/>
                  <a:pt x="639" y="30816"/>
                </a:cubicBezTo>
                <a:lnTo>
                  <a:pt x="28435" y="30816"/>
                </a:lnTo>
                <a:cubicBezTo>
                  <a:pt x="28789" y="30816"/>
                  <a:pt x="29073" y="30533"/>
                  <a:pt x="29073" y="30179"/>
                </a:cubicBezTo>
                <a:lnTo>
                  <a:pt x="29073" y="199"/>
                </a:lnTo>
                <a:cubicBezTo>
                  <a:pt x="29073" y="85"/>
                  <a:pt x="28988" y="0"/>
                  <a:pt x="28875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80" name="Google Shape;680;p30"/>
          <p:cNvSpPr/>
          <p:nvPr/>
        </p:nvSpPr>
        <p:spPr>
          <a:xfrm>
            <a:off x="4061888" y="1789653"/>
            <a:ext cx="1662457" cy="1662384"/>
          </a:xfrm>
          <a:custGeom>
            <a:avLst/>
            <a:gdLst/>
            <a:ahLst/>
            <a:cxnLst/>
            <a:rect l="l" t="t" r="r" b="b"/>
            <a:pathLst>
              <a:path w="22706" h="22705" extrusionOk="0">
                <a:moveTo>
                  <a:pt x="11360" y="0"/>
                </a:moveTo>
                <a:cubicBezTo>
                  <a:pt x="5092" y="0"/>
                  <a:pt x="0" y="5077"/>
                  <a:pt x="0" y="11345"/>
                </a:cubicBezTo>
                <a:cubicBezTo>
                  <a:pt x="0" y="17614"/>
                  <a:pt x="5092" y="22704"/>
                  <a:pt x="11360" y="22704"/>
                </a:cubicBezTo>
                <a:cubicBezTo>
                  <a:pt x="17629" y="22704"/>
                  <a:pt x="22706" y="17614"/>
                  <a:pt x="22706" y="11345"/>
                </a:cubicBezTo>
                <a:cubicBezTo>
                  <a:pt x="22706" y="5077"/>
                  <a:pt x="17629" y="0"/>
                  <a:pt x="11360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81" name="Google Shape;681;p30"/>
          <p:cNvSpPr/>
          <p:nvPr/>
        </p:nvSpPr>
        <p:spPr>
          <a:xfrm>
            <a:off x="4278892" y="2024302"/>
            <a:ext cx="1229455" cy="1192040"/>
          </a:xfrm>
          <a:custGeom>
            <a:avLst/>
            <a:gdLst/>
            <a:ahLst/>
            <a:cxnLst/>
            <a:rect l="l" t="t" r="r" b="b"/>
            <a:pathLst>
              <a:path w="16792" h="16281" extrusionOk="0">
                <a:moveTo>
                  <a:pt x="8396" y="0"/>
                </a:moveTo>
                <a:cubicBezTo>
                  <a:pt x="3758" y="0"/>
                  <a:pt x="1" y="3644"/>
                  <a:pt x="1" y="8140"/>
                </a:cubicBezTo>
                <a:cubicBezTo>
                  <a:pt x="1" y="12635"/>
                  <a:pt x="3758" y="16281"/>
                  <a:pt x="8396" y="16281"/>
                </a:cubicBezTo>
                <a:cubicBezTo>
                  <a:pt x="13033" y="16281"/>
                  <a:pt x="16792" y="12635"/>
                  <a:pt x="16792" y="8140"/>
                </a:cubicBezTo>
                <a:cubicBezTo>
                  <a:pt x="16792" y="3644"/>
                  <a:pt x="13033" y="0"/>
                  <a:pt x="83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82" name="Google Shape;682;p30"/>
          <p:cNvSpPr/>
          <p:nvPr/>
        </p:nvSpPr>
        <p:spPr>
          <a:xfrm>
            <a:off x="4499924" y="5260540"/>
            <a:ext cx="787116" cy="787116"/>
          </a:xfrm>
          <a:custGeom>
            <a:avLst/>
            <a:gdLst/>
            <a:ahLst/>
            <a:cxnLst/>
            <a:rect l="l" t="t" r="r" b="b"/>
            <a:pathLst>
              <a:path w="10751" h="10751" extrusionOk="0">
                <a:moveTo>
                  <a:pt x="5376" y="0"/>
                </a:moveTo>
                <a:cubicBezTo>
                  <a:pt x="2398" y="0"/>
                  <a:pt x="1" y="2411"/>
                  <a:pt x="1" y="5375"/>
                </a:cubicBezTo>
                <a:cubicBezTo>
                  <a:pt x="1" y="8353"/>
                  <a:pt x="2398" y="10750"/>
                  <a:pt x="5376" y="10750"/>
                </a:cubicBezTo>
                <a:cubicBezTo>
                  <a:pt x="8340" y="10750"/>
                  <a:pt x="10751" y="8353"/>
                  <a:pt x="10751" y="5375"/>
                </a:cubicBezTo>
                <a:cubicBezTo>
                  <a:pt x="10751" y="2411"/>
                  <a:pt x="8340" y="0"/>
                  <a:pt x="5376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83" name="Google Shape;683;p30"/>
          <p:cNvSpPr/>
          <p:nvPr/>
        </p:nvSpPr>
        <p:spPr>
          <a:xfrm>
            <a:off x="4880048" y="1632829"/>
            <a:ext cx="1018737" cy="987547"/>
          </a:xfrm>
          <a:custGeom>
            <a:avLst/>
            <a:gdLst/>
            <a:ahLst/>
            <a:cxnLst/>
            <a:rect l="l" t="t" r="r" b="b"/>
            <a:pathLst>
              <a:path w="13914" h="13488" extrusionOk="0">
                <a:moveTo>
                  <a:pt x="0" y="0"/>
                </a:moveTo>
                <a:lnTo>
                  <a:pt x="0" y="213"/>
                </a:lnTo>
                <a:cubicBezTo>
                  <a:pt x="7545" y="213"/>
                  <a:pt x="13686" y="6170"/>
                  <a:pt x="13686" y="13487"/>
                </a:cubicBezTo>
                <a:lnTo>
                  <a:pt x="13913" y="13487"/>
                </a:lnTo>
                <a:cubicBezTo>
                  <a:pt x="13913" y="6041"/>
                  <a:pt x="7673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86" name="Google Shape;686;p30"/>
          <p:cNvSpPr txBox="1"/>
          <p:nvPr/>
        </p:nvSpPr>
        <p:spPr>
          <a:xfrm>
            <a:off x="4394200" y="5384800"/>
            <a:ext cx="998855" cy="5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zh-CN" sz="2400" b="1" kern="0" dirty="0">
                <a:solidFill>
                  <a:srgbClr val="FFFFFF"/>
                </a:solidFill>
                <a:cs typeface="+mn-ea"/>
                <a:sym typeface="+mn-lt"/>
              </a:rPr>
              <a:t>接口</a:t>
            </a:r>
            <a:endParaRPr lang="zh-CN" sz="4000" b="1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88" name="Google Shape;688;p30"/>
          <p:cNvSpPr/>
          <p:nvPr/>
        </p:nvSpPr>
        <p:spPr>
          <a:xfrm>
            <a:off x="1448533" y="2715822"/>
            <a:ext cx="2128628" cy="2832699"/>
          </a:xfrm>
          <a:custGeom>
            <a:avLst/>
            <a:gdLst/>
            <a:ahLst/>
            <a:cxnLst/>
            <a:rect l="l" t="t" r="r" b="b"/>
            <a:pathLst>
              <a:path w="29073" h="30817" extrusionOk="0">
                <a:moveTo>
                  <a:pt x="184" y="0"/>
                </a:moveTo>
                <a:cubicBezTo>
                  <a:pt x="85" y="0"/>
                  <a:pt x="0" y="85"/>
                  <a:pt x="0" y="199"/>
                </a:cubicBezTo>
                <a:lnTo>
                  <a:pt x="0" y="30179"/>
                </a:lnTo>
                <a:cubicBezTo>
                  <a:pt x="0" y="30533"/>
                  <a:pt x="284" y="30816"/>
                  <a:pt x="638" y="30816"/>
                </a:cubicBezTo>
                <a:lnTo>
                  <a:pt x="28434" y="30816"/>
                </a:lnTo>
                <a:cubicBezTo>
                  <a:pt x="28789" y="30816"/>
                  <a:pt x="29073" y="30533"/>
                  <a:pt x="29073" y="30179"/>
                </a:cubicBezTo>
                <a:lnTo>
                  <a:pt x="29073" y="199"/>
                </a:lnTo>
                <a:cubicBezTo>
                  <a:pt x="29073" y="85"/>
                  <a:pt x="28988" y="0"/>
                  <a:pt x="2887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89" name="Google Shape;689;p30"/>
          <p:cNvSpPr/>
          <p:nvPr/>
        </p:nvSpPr>
        <p:spPr>
          <a:xfrm>
            <a:off x="1681060" y="1789653"/>
            <a:ext cx="1663556" cy="1662384"/>
          </a:xfrm>
          <a:custGeom>
            <a:avLst/>
            <a:gdLst/>
            <a:ahLst/>
            <a:cxnLst/>
            <a:rect l="l" t="t" r="r" b="b"/>
            <a:pathLst>
              <a:path w="22721" h="22705" extrusionOk="0">
                <a:moveTo>
                  <a:pt x="11360" y="0"/>
                </a:moveTo>
                <a:cubicBezTo>
                  <a:pt x="5092" y="0"/>
                  <a:pt x="1" y="5077"/>
                  <a:pt x="1" y="11345"/>
                </a:cubicBezTo>
                <a:cubicBezTo>
                  <a:pt x="1" y="17614"/>
                  <a:pt x="5092" y="22704"/>
                  <a:pt x="11360" y="22704"/>
                </a:cubicBezTo>
                <a:cubicBezTo>
                  <a:pt x="17628" y="22704"/>
                  <a:pt x="22720" y="17614"/>
                  <a:pt x="22720" y="11345"/>
                </a:cubicBezTo>
                <a:cubicBezTo>
                  <a:pt x="22720" y="5077"/>
                  <a:pt x="17628" y="0"/>
                  <a:pt x="11360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90" name="Google Shape;690;p30"/>
          <p:cNvSpPr/>
          <p:nvPr/>
        </p:nvSpPr>
        <p:spPr>
          <a:xfrm>
            <a:off x="1898064" y="2024302"/>
            <a:ext cx="1229455" cy="1192040"/>
          </a:xfrm>
          <a:custGeom>
            <a:avLst/>
            <a:gdLst/>
            <a:ahLst/>
            <a:cxnLst/>
            <a:rect l="l" t="t" r="r" b="b"/>
            <a:pathLst>
              <a:path w="16792" h="16281" extrusionOk="0">
                <a:moveTo>
                  <a:pt x="8396" y="0"/>
                </a:moveTo>
                <a:cubicBezTo>
                  <a:pt x="3759" y="0"/>
                  <a:pt x="0" y="3644"/>
                  <a:pt x="0" y="8140"/>
                </a:cubicBezTo>
                <a:cubicBezTo>
                  <a:pt x="0" y="12635"/>
                  <a:pt x="3759" y="16281"/>
                  <a:pt x="8396" y="16281"/>
                </a:cubicBezTo>
                <a:cubicBezTo>
                  <a:pt x="13034" y="16281"/>
                  <a:pt x="16792" y="12635"/>
                  <a:pt x="16792" y="8140"/>
                </a:cubicBezTo>
                <a:cubicBezTo>
                  <a:pt x="16792" y="3644"/>
                  <a:pt x="13034" y="0"/>
                  <a:pt x="83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91" name="Google Shape;691;p30"/>
          <p:cNvSpPr/>
          <p:nvPr/>
        </p:nvSpPr>
        <p:spPr>
          <a:xfrm>
            <a:off x="2119198" y="5260540"/>
            <a:ext cx="787129" cy="787129"/>
          </a:xfrm>
          <a:custGeom>
            <a:avLst/>
            <a:gdLst/>
            <a:ahLst/>
            <a:cxnLst/>
            <a:rect l="l" t="t" r="r" b="b"/>
            <a:pathLst>
              <a:path w="10751" h="10751" extrusionOk="0">
                <a:moveTo>
                  <a:pt x="5375" y="0"/>
                </a:moveTo>
                <a:cubicBezTo>
                  <a:pt x="2397" y="0"/>
                  <a:pt x="1" y="2411"/>
                  <a:pt x="1" y="5375"/>
                </a:cubicBezTo>
                <a:cubicBezTo>
                  <a:pt x="1" y="8353"/>
                  <a:pt x="2397" y="10750"/>
                  <a:pt x="5375" y="10750"/>
                </a:cubicBezTo>
                <a:cubicBezTo>
                  <a:pt x="8340" y="10750"/>
                  <a:pt x="10750" y="8353"/>
                  <a:pt x="10750" y="5375"/>
                </a:cubicBezTo>
                <a:cubicBezTo>
                  <a:pt x="10750" y="2411"/>
                  <a:pt x="8340" y="0"/>
                  <a:pt x="5375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92" name="Google Shape;692;p30"/>
          <p:cNvSpPr/>
          <p:nvPr/>
        </p:nvSpPr>
        <p:spPr>
          <a:xfrm>
            <a:off x="2512690" y="1632829"/>
            <a:ext cx="1018737" cy="987547"/>
          </a:xfrm>
          <a:custGeom>
            <a:avLst/>
            <a:gdLst/>
            <a:ahLst/>
            <a:cxnLst/>
            <a:rect l="l" t="t" r="r" b="b"/>
            <a:pathLst>
              <a:path w="13914" h="13488" extrusionOk="0">
                <a:moveTo>
                  <a:pt x="1" y="0"/>
                </a:moveTo>
                <a:lnTo>
                  <a:pt x="1" y="213"/>
                </a:lnTo>
                <a:cubicBezTo>
                  <a:pt x="7546" y="213"/>
                  <a:pt x="13701" y="6170"/>
                  <a:pt x="13701" y="13487"/>
                </a:cubicBezTo>
                <a:lnTo>
                  <a:pt x="13914" y="13487"/>
                </a:lnTo>
                <a:cubicBezTo>
                  <a:pt x="13914" y="6041"/>
                  <a:pt x="7674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95" name="Google Shape;695;p30"/>
          <p:cNvSpPr txBox="1"/>
          <p:nvPr/>
        </p:nvSpPr>
        <p:spPr>
          <a:xfrm>
            <a:off x="1489075" y="5384800"/>
            <a:ext cx="2047875" cy="5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zh-CN" sz="2400" b="1" kern="0" dirty="0">
                <a:solidFill>
                  <a:srgbClr val="FFFFFF"/>
                </a:solidFill>
                <a:cs typeface="+mn-ea"/>
                <a:sym typeface="+mn-lt"/>
              </a:rPr>
              <a:t>性能</a:t>
            </a:r>
            <a:endParaRPr lang="zh-CN" sz="2400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98" name="Google Shape;698;p30"/>
          <p:cNvSpPr/>
          <p:nvPr/>
        </p:nvSpPr>
        <p:spPr>
          <a:xfrm>
            <a:off x="2532533" y="2690841"/>
            <a:ext cx="27017" cy="43711"/>
          </a:xfrm>
          <a:custGeom>
            <a:avLst/>
            <a:gdLst/>
            <a:ahLst/>
            <a:cxnLst/>
            <a:rect l="l" t="t" r="r" b="b"/>
            <a:pathLst>
              <a:path w="369" h="597" extrusionOk="0">
                <a:moveTo>
                  <a:pt x="0" y="1"/>
                </a:moveTo>
                <a:lnTo>
                  <a:pt x="0" y="596"/>
                </a:lnTo>
                <a:lnTo>
                  <a:pt x="127" y="553"/>
                </a:lnTo>
                <a:cubicBezTo>
                  <a:pt x="284" y="483"/>
                  <a:pt x="369" y="355"/>
                  <a:pt x="354" y="241"/>
                </a:cubicBezTo>
                <a:cubicBezTo>
                  <a:pt x="354" y="128"/>
                  <a:pt x="227" y="57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00" name="Google Shape;700;p30"/>
          <p:cNvSpPr/>
          <p:nvPr/>
        </p:nvSpPr>
        <p:spPr>
          <a:xfrm>
            <a:off x="2377712" y="2359574"/>
            <a:ext cx="268991" cy="95545"/>
          </a:xfrm>
          <a:custGeom>
            <a:avLst/>
            <a:gdLst/>
            <a:ahLst/>
            <a:cxnLst/>
            <a:rect l="l" t="t" r="r" b="b"/>
            <a:pathLst>
              <a:path w="3674" h="1305" extrusionOk="0">
                <a:moveTo>
                  <a:pt x="738" y="0"/>
                </a:moveTo>
                <a:cubicBezTo>
                  <a:pt x="327" y="0"/>
                  <a:pt x="0" y="327"/>
                  <a:pt x="0" y="738"/>
                </a:cubicBezTo>
                <a:lnTo>
                  <a:pt x="0" y="1305"/>
                </a:lnTo>
                <a:lnTo>
                  <a:pt x="441" y="1305"/>
                </a:lnTo>
                <a:lnTo>
                  <a:pt x="441" y="738"/>
                </a:lnTo>
                <a:cubicBezTo>
                  <a:pt x="441" y="567"/>
                  <a:pt x="568" y="440"/>
                  <a:pt x="738" y="440"/>
                </a:cubicBezTo>
                <a:lnTo>
                  <a:pt x="2950" y="440"/>
                </a:lnTo>
                <a:cubicBezTo>
                  <a:pt x="3107" y="440"/>
                  <a:pt x="3249" y="567"/>
                  <a:pt x="3249" y="738"/>
                </a:cubicBezTo>
                <a:lnTo>
                  <a:pt x="3249" y="1305"/>
                </a:lnTo>
                <a:lnTo>
                  <a:pt x="3674" y="1305"/>
                </a:lnTo>
                <a:lnTo>
                  <a:pt x="3674" y="738"/>
                </a:lnTo>
                <a:cubicBezTo>
                  <a:pt x="3674" y="327"/>
                  <a:pt x="3347" y="0"/>
                  <a:pt x="29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01" name="Google Shape;701;p30"/>
          <p:cNvSpPr/>
          <p:nvPr/>
        </p:nvSpPr>
        <p:spPr>
          <a:xfrm>
            <a:off x="2211593" y="2455043"/>
            <a:ext cx="602263" cy="410295"/>
          </a:xfrm>
          <a:custGeom>
            <a:avLst/>
            <a:gdLst/>
            <a:ahLst/>
            <a:cxnLst/>
            <a:rect l="l" t="t" r="r" b="b"/>
            <a:pathLst>
              <a:path w="8226" h="5604" extrusionOk="0">
                <a:moveTo>
                  <a:pt x="4170" y="895"/>
                </a:moveTo>
                <a:cubicBezTo>
                  <a:pt x="4283" y="895"/>
                  <a:pt x="4383" y="994"/>
                  <a:pt x="4383" y="1122"/>
                </a:cubicBezTo>
                <a:lnTo>
                  <a:pt x="4383" y="1462"/>
                </a:lnTo>
                <a:cubicBezTo>
                  <a:pt x="4780" y="1533"/>
                  <a:pt x="5092" y="1816"/>
                  <a:pt x="5106" y="1831"/>
                </a:cubicBezTo>
                <a:cubicBezTo>
                  <a:pt x="5191" y="1901"/>
                  <a:pt x="5206" y="2043"/>
                  <a:pt x="5120" y="2128"/>
                </a:cubicBezTo>
                <a:cubicBezTo>
                  <a:pt x="5074" y="2174"/>
                  <a:pt x="5015" y="2200"/>
                  <a:pt x="4955" y="2200"/>
                </a:cubicBezTo>
                <a:cubicBezTo>
                  <a:pt x="4905" y="2200"/>
                  <a:pt x="4854" y="2182"/>
                  <a:pt x="4808" y="2143"/>
                </a:cubicBezTo>
                <a:cubicBezTo>
                  <a:pt x="4808" y="2143"/>
                  <a:pt x="4624" y="1973"/>
                  <a:pt x="4383" y="1901"/>
                </a:cubicBezTo>
                <a:lnTo>
                  <a:pt x="4383" y="2781"/>
                </a:lnTo>
                <a:cubicBezTo>
                  <a:pt x="4752" y="2866"/>
                  <a:pt x="5149" y="2994"/>
                  <a:pt x="5177" y="3433"/>
                </a:cubicBezTo>
                <a:cubicBezTo>
                  <a:pt x="5191" y="3731"/>
                  <a:pt x="5021" y="4015"/>
                  <a:pt x="4695" y="4157"/>
                </a:cubicBezTo>
                <a:cubicBezTo>
                  <a:pt x="4610" y="4199"/>
                  <a:pt x="4496" y="4227"/>
                  <a:pt x="4383" y="4255"/>
                </a:cubicBezTo>
                <a:lnTo>
                  <a:pt x="4383" y="4482"/>
                </a:lnTo>
                <a:cubicBezTo>
                  <a:pt x="4383" y="4596"/>
                  <a:pt x="4283" y="4696"/>
                  <a:pt x="4170" y="4696"/>
                </a:cubicBezTo>
                <a:cubicBezTo>
                  <a:pt x="4043" y="4696"/>
                  <a:pt x="3943" y="4596"/>
                  <a:pt x="3943" y="4482"/>
                </a:cubicBezTo>
                <a:lnTo>
                  <a:pt x="3943" y="4242"/>
                </a:lnTo>
                <a:cubicBezTo>
                  <a:pt x="3688" y="4185"/>
                  <a:pt x="3390" y="4057"/>
                  <a:pt x="3120" y="3788"/>
                </a:cubicBezTo>
                <a:cubicBezTo>
                  <a:pt x="3022" y="3703"/>
                  <a:pt x="3022" y="3575"/>
                  <a:pt x="3107" y="3476"/>
                </a:cubicBezTo>
                <a:cubicBezTo>
                  <a:pt x="3149" y="3433"/>
                  <a:pt x="3202" y="3412"/>
                  <a:pt x="3255" y="3412"/>
                </a:cubicBezTo>
                <a:cubicBezTo>
                  <a:pt x="3308" y="3412"/>
                  <a:pt x="3361" y="3433"/>
                  <a:pt x="3404" y="3476"/>
                </a:cubicBezTo>
                <a:cubicBezTo>
                  <a:pt x="3602" y="3646"/>
                  <a:pt x="3773" y="3745"/>
                  <a:pt x="3943" y="3788"/>
                </a:cubicBezTo>
                <a:lnTo>
                  <a:pt x="3943" y="3107"/>
                </a:lnTo>
                <a:cubicBezTo>
                  <a:pt x="3631" y="3022"/>
                  <a:pt x="3305" y="2880"/>
                  <a:pt x="3220" y="2525"/>
                </a:cubicBezTo>
                <a:cubicBezTo>
                  <a:pt x="3149" y="2171"/>
                  <a:pt x="3262" y="1930"/>
                  <a:pt x="3376" y="1788"/>
                </a:cubicBezTo>
                <a:cubicBezTo>
                  <a:pt x="3517" y="1618"/>
                  <a:pt x="3716" y="1504"/>
                  <a:pt x="3943" y="1462"/>
                </a:cubicBezTo>
                <a:lnTo>
                  <a:pt x="3943" y="1122"/>
                </a:lnTo>
                <a:cubicBezTo>
                  <a:pt x="3943" y="994"/>
                  <a:pt x="4043" y="895"/>
                  <a:pt x="4170" y="895"/>
                </a:cubicBezTo>
                <a:close/>
                <a:moveTo>
                  <a:pt x="794" y="1"/>
                </a:moveTo>
                <a:cubicBezTo>
                  <a:pt x="355" y="1"/>
                  <a:pt x="0" y="356"/>
                  <a:pt x="0" y="795"/>
                </a:cubicBezTo>
                <a:lnTo>
                  <a:pt x="0" y="4794"/>
                </a:lnTo>
                <a:cubicBezTo>
                  <a:pt x="0" y="5248"/>
                  <a:pt x="355" y="5603"/>
                  <a:pt x="794" y="5603"/>
                </a:cubicBezTo>
                <a:lnTo>
                  <a:pt x="7432" y="5603"/>
                </a:lnTo>
                <a:cubicBezTo>
                  <a:pt x="7872" y="5603"/>
                  <a:pt x="8226" y="5248"/>
                  <a:pt x="8226" y="4794"/>
                </a:cubicBezTo>
                <a:lnTo>
                  <a:pt x="8226" y="795"/>
                </a:lnTo>
                <a:cubicBezTo>
                  <a:pt x="8226" y="356"/>
                  <a:pt x="7872" y="1"/>
                  <a:pt x="7432" y="1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02" name="Google Shape;702;p30"/>
          <p:cNvSpPr/>
          <p:nvPr/>
        </p:nvSpPr>
        <p:spPr>
          <a:xfrm>
            <a:off x="2476452" y="2595370"/>
            <a:ext cx="23868" cy="54033"/>
          </a:xfrm>
          <a:custGeom>
            <a:avLst/>
            <a:gdLst/>
            <a:ahLst/>
            <a:cxnLst/>
            <a:rect l="l" t="t" r="r" b="b"/>
            <a:pathLst>
              <a:path w="326" h="738" extrusionOk="0">
                <a:moveTo>
                  <a:pt x="326" y="0"/>
                </a:moveTo>
                <a:cubicBezTo>
                  <a:pt x="241" y="28"/>
                  <a:pt x="156" y="85"/>
                  <a:pt x="99" y="155"/>
                </a:cubicBezTo>
                <a:cubicBezTo>
                  <a:pt x="14" y="241"/>
                  <a:pt x="0" y="369"/>
                  <a:pt x="29" y="511"/>
                </a:cubicBezTo>
                <a:cubicBezTo>
                  <a:pt x="57" y="624"/>
                  <a:pt x="170" y="681"/>
                  <a:pt x="326" y="737"/>
                </a:cubicBezTo>
                <a:lnTo>
                  <a:pt x="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04" name="Google Shape;704;p30"/>
          <p:cNvSpPr/>
          <p:nvPr/>
        </p:nvSpPr>
        <p:spPr>
          <a:xfrm>
            <a:off x="4677539" y="2624385"/>
            <a:ext cx="430941" cy="220156"/>
          </a:xfrm>
          <a:custGeom>
            <a:avLst/>
            <a:gdLst/>
            <a:ahLst/>
            <a:cxnLst/>
            <a:rect l="l" t="t" r="r" b="b"/>
            <a:pathLst>
              <a:path w="5886" h="3007" extrusionOk="0">
                <a:moveTo>
                  <a:pt x="4171" y="0"/>
                </a:moveTo>
                <a:cubicBezTo>
                  <a:pt x="4038" y="0"/>
                  <a:pt x="3903" y="43"/>
                  <a:pt x="3787" y="127"/>
                </a:cubicBezTo>
                <a:cubicBezTo>
                  <a:pt x="3518" y="312"/>
                  <a:pt x="3177" y="426"/>
                  <a:pt x="2809" y="426"/>
                </a:cubicBezTo>
                <a:cubicBezTo>
                  <a:pt x="2453" y="426"/>
                  <a:pt x="2128" y="312"/>
                  <a:pt x="1873" y="127"/>
                </a:cubicBezTo>
                <a:cubicBezTo>
                  <a:pt x="1750" y="48"/>
                  <a:pt x="1613" y="8"/>
                  <a:pt x="1480" y="8"/>
                </a:cubicBezTo>
                <a:cubicBezTo>
                  <a:pt x="1305" y="8"/>
                  <a:pt x="1135" y="76"/>
                  <a:pt x="1007" y="212"/>
                </a:cubicBezTo>
                <a:cubicBezTo>
                  <a:pt x="539" y="738"/>
                  <a:pt x="199" y="1447"/>
                  <a:pt x="71" y="2254"/>
                </a:cubicBezTo>
                <a:cubicBezTo>
                  <a:pt x="1" y="2638"/>
                  <a:pt x="298" y="3007"/>
                  <a:pt x="695" y="3007"/>
                </a:cubicBezTo>
                <a:lnTo>
                  <a:pt x="5176" y="3007"/>
                </a:lnTo>
                <a:cubicBezTo>
                  <a:pt x="5573" y="3007"/>
                  <a:pt x="5885" y="2623"/>
                  <a:pt x="5800" y="2226"/>
                </a:cubicBezTo>
                <a:cubicBezTo>
                  <a:pt x="5602" y="1404"/>
                  <a:pt x="5148" y="694"/>
                  <a:pt x="4609" y="184"/>
                </a:cubicBezTo>
                <a:cubicBezTo>
                  <a:pt x="4486" y="61"/>
                  <a:pt x="4329" y="0"/>
                  <a:pt x="4171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05" name="Google Shape;705;p30"/>
          <p:cNvSpPr/>
          <p:nvPr/>
        </p:nvSpPr>
        <p:spPr>
          <a:xfrm>
            <a:off x="4771984" y="2395961"/>
            <a:ext cx="223377" cy="223233"/>
          </a:xfrm>
          <a:custGeom>
            <a:avLst/>
            <a:gdLst/>
            <a:ahLst/>
            <a:cxnLst/>
            <a:rect l="l" t="t" r="r" b="b"/>
            <a:pathLst>
              <a:path w="3051" h="3049" extrusionOk="0">
                <a:moveTo>
                  <a:pt x="1519" y="0"/>
                </a:moveTo>
                <a:cubicBezTo>
                  <a:pt x="681" y="0"/>
                  <a:pt x="1" y="681"/>
                  <a:pt x="1" y="1532"/>
                </a:cubicBezTo>
                <a:cubicBezTo>
                  <a:pt x="1" y="1857"/>
                  <a:pt x="100" y="2169"/>
                  <a:pt x="284" y="2411"/>
                </a:cubicBezTo>
                <a:cubicBezTo>
                  <a:pt x="568" y="2808"/>
                  <a:pt x="1008" y="3049"/>
                  <a:pt x="1519" y="3049"/>
                </a:cubicBezTo>
                <a:cubicBezTo>
                  <a:pt x="2043" y="3049"/>
                  <a:pt x="2483" y="2808"/>
                  <a:pt x="2767" y="2411"/>
                </a:cubicBezTo>
                <a:cubicBezTo>
                  <a:pt x="2950" y="2169"/>
                  <a:pt x="3050" y="1857"/>
                  <a:pt x="3050" y="1532"/>
                </a:cubicBezTo>
                <a:cubicBezTo>
                  <a:pt x="3050" y="681"/>
                  <a:pt x="2369" y="0"/>
                  <a:pt x="1519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06" name="Google Shape;706;p30"/>
          <p:cNvSpPr/>
          <p:nvPr/>
        </p:nvSpPr>
        <p:spPr>
          <a:xfrm>
            <a:off x="7056318" y="2413581"/>
            <a:ext cx="441423" cy="421655"/>
          </a:xfrm>
          <a:custGeom>
            <a:avLst/>
            <a:gdLst/>
            <a:ahLst/>
            <a:cxnLst/>
            <a:rect l="l" t="t" r="r" b="b"/>
            <a:pathLst>
              <a:path w="6029" h="5759" extrusionOk="0">
                <a:moveTo>
                  <a:pt x="3461" y="866"/>
                </a:moveTo>
                <a:cubicBezTo>
                  <a:pt x="3844" y="866"/>
                  <a:pt x="4213" y="1008"/>
                  <a:pt x="4497" y="1292"/>
                </a:cubicBezTo>
                <a:cubicBezTo>
                  <a:pt x="5077" y="1873"/>
                  <a:pt x="5077" y="2809"/>
                  <a:pt x="4497" y="3376"/>
                </a:cubicBezTo>
                <a:cubicBezTo>
                  <a:pt x="4220" y="3653"/>
                  <a:pt x="3840" y="3791"/>
                  <a:pt x="3461" y="3791"/>
                </a:cubicBezTo>
                <a:cubicBezTo>
                  <a:pt x="3082" y="3791"/>
                  <a:pt x="2702" y="3653"/>
                  <a:pt x="2426" y="3376"/>
                </a:cubicBezTo>
                <a:cubicBezTo>
                  <a:pt x="2142" y="3092"/>
                  <a:pt x="1986" y="2724"/>
                  <a:pt x="1986" y="2341"/>
                </a:cubicBezTo>
                <a:cubicBezTo>
                  <a:pt x="1986" y="1944"/>
                  <a:pt x="2142" y="1575"/>
                  <a:pt x="2426" y="1292"/>
                </a:cubicBezTo>
                <a:cubicBezTo>
                  <a:pt x="2710" y="1008"/>
                  <a:pt x="3092" y="866"/>
                  <a:pt x="3461" y="866"/>
                </a:cubicBezTo>
                <a:close/>
                <a:moveTo>
                  <a:pt x="3463" y="1"/>
                </a:moveTo>
                <a:cubicBezTo>
                  <a:pt x="2865" y="1"/>
                  <a:pt x="2269" y="228"/>
                  <a:pt x="1816" y="681"/>
                </a:cubicBezTo>
                <a:cubicBezTo>
                  <a:pt x="1008" y="1490"/>
                  <a:pt x="923" y="2738"/>
                  <a:pt x="1532" y="3646"/>
                </a:cubicBezTo>
                <a:lnTo>
                  <a:pt x="171" y="5021"/>
                </a:lnTo>
                <a:cubicBezTo>
                  <a:pt x="0" y="5191"/>
                  <a:pt x="0" y="5461"/>
                  <a:pt x="171" y="5631"/>
                </a:cubicBezTo>
                <a:cubicBezTo>
                  <a:pt x="256" y="5716"/>
                  <a:pt x="369" y="5758"/>
                  <a:pt x="469" y="5758"/>
                </a:cubicBezTo>
                <a:cubicBezTo>
                  <a:pt x="582" y="5758"/>
                  <a:pt x="696" y="5716"/>
                  <a:pt x="781" y="5631"/>
                </a:cubicBezTo>
                <a:lnTo>
                  <a:pt x="2142" y="4270"/>
                </a:lnTo>
                <a:cubicBezTo>
                  <a:pt x="2539" y="4539"/>
                  <a:pt x="3007" y="4667"/>
                  <a:pt x="3461" y="4667"/>
                </a:cubicBezTo>
                <a:cubicBezTo>
                  <a:pt x="4056" y="4667"/>
                  <a:pt x="4652" y="4440"/>
                  <a:pt x="5121" y="3986"/>
                </a:cubicBezTo>
                <a:cubicBezTo>
                  <a:pt x="6028" y="3079"/>
                  <a:pt x="6028" y="1604"/>
                  <a:pt x="5121" y="681"/>
                </a:cubicBezTo>
                <a:cubicBezTo>
                  <a:pt x="4659" y="228"/>
                  <a:pt x="4060" y="1"/>
                  <a:pt x="3463" y="1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08" name="Google Shape;708;p30"/>
          <p:cNvSpPr/>
          <p:nvPr/>
        </p:nvSpPr>
        <p:spPr>
          <a:xfrm>
            <a:off x="9426618" y="2398009"/>
            <a:ext cx="506792" cy="158877"/>
          </a:xfrm>
          <a:custGeom>
            <a:avLst/>
            <a:gdLst/>
            <a:ahLst/>
            <a:cxnLst/>
            <a:rect l="l" t="t" r="r" b="b"/>
            <a:pathLst>
              <a:path w="6922" h="2170" extrusionOk="0">
                <a:moveTo>
                  <a:pt x="2113" y="0"/>
                </a:moveTo>
                <a:cubicBezTo>
                  <a:pt x="1631" y="0"/>
                  <a:pt x="1221" y="312"/>
                  <a:pt x="1079" y="752"/>
                </a:cubicBezTo>
                <a:lnTo>
                  <a:pt x="313" y="752"/>
                </a:lnTo>
                <a:cubicBezTo>
                  <a:pt x="143" y="752"/>
                  <a:pt x="1" y="908"/>
                  <a:pt x="1" y="1078"/>
                </a:cubicBezTo>
                <a:cubicBezTo>
                  <a:pt x="1" y="1262"/>
                  <a:pt x="143" y="1404"/>
                  <a:pt x="313" y="1404"/>
                </a:cubicBezTo>
                <a:lnTo>
                  <a:pt x="1079" y="1404"/>
                </a:lnTo>
                <a:cubicBezTo>
                  <a:pt x="1221" y="1844"/>
                  <a:pt x="1631" y="2170"/>
                  <a:pt x="2113" y="2170"/>
                </a:cubicBezTo>
                <a:cubicBezTo>
                  <a:pt x="2596" y="2170"/>
                  <a:pt x="3007" y="1844"/>
                  <a:pt x="3149" y="1404"/>
                </a:cubicBezTo>
                <a:lnTo>
                  <a:pt x="6610" y="1404"/>
                </a:lnTo>
                <a:cubicBezTo>
                  <a:pt x="6780" y="1404"/>
                  <a:pt x="6922" y="1262"/>
                  <a:pt x="6922" y="1078"/>
                </a:cubicBezTo>
                <a:cubicBezTo>
                  <a:pt x="6922" y="908"/>
                  <a:pt x="6780" y="752"/>
                  <a:pt x="6610" y="752"/>
                </a:cubicBezTo>
                <a:lnTo>
                  <a:pt x="3149" y="752"/>
                </a:lnTo>
                <a:cubicBezTo>
                  <a:pt x="3007" y="312"/>
                  <a:pt x="2596" y="0"/>
                  <a:pt x="2113" y="0"/>
                </a:cubicBezTo>
                <a:close/>
              </a:path>
            </a:pathLst>
          </a:custGeom>
          <a:solidFill>
            <a:srgbClr val="0E58C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09" name="Google Shape;709;p30"/>
          <p:cNvSpPr/>
          <p:nvPr/>
        </p:nvSpPr>
        <p:spPr>
          <a:xfrm>
            <a:off x="9426618" y="2674169"/>
            <a:ext cx="506792" cy="158949"/>
          </a:xfrm>
          <a:custGeom>
            <a:avLst/>
            <a:gdLst/>
            <a:ahLst/>
            <a:cxnLst/>
            <a:rect l="l" t="t" r="r" b="b"/>
            <a:pathLst>
              <a:path w="6922" h="2171" extrusionOk="0">
                <a:moveTo>
                  <a:pt x="2113" y="1"/>
                </a:moveTo>
                <a:cubicBezTo>
                  <a:pt x="1631" y="1"/>
                  <a:pt x="1221" y="326"/>
                  <a:pt x="1079" y="767"/>
                </a:cubicBezTo>
                <a:lnTo>
                  <a:pt x="313" y="767"/>
                </a:lnTo>
                <a:cubicBezTo>
                  <a:pt x="143" y="767"/>
                  <a:pt x="1" y="908"/>
                  <a:pt x="1" y="1092"/>
                </a:cubicBezTo>
                <a:cubicBezTo>
                  <a:pt x="1" y="1262"/>
                  <a:pt x="143" y="1419"/>
                  <a:pt x="313" y="1419"/>
                </a:cubicBezTo>
                <a:lnTo>
                  <a:pt x="1079" y="1419"/>
                </a:lnTo>
                <a:cubicBezTo>
                  <a:pt x="1221" y="1858"/>
                  <a:pt x="1631" y="2170"/>
                  <a:pt x="2113" y="2170"/>
                </a:cubicBezTo>
                <a:cubicBezTo>
                  <a:pt x="2596" y="2170"/>
                  <a:pt x="3007" y="1858"/>
                  <a:pt x="3149" y="1419"/>
                </a:cubicBezTo>
                <a:lnTo>
                  <a:pt x="6610" y="1419"/>
                </a:lnTo>
                <a:cubicBezTo>
                  <a:pt x="6780" y="1419"/>
                  <a:pt x="6922" y="1262"/>
                  <a:pt x="6922" y="1092"/>
                </a:cubicBezTo>
                <a:cubicBezTo>
                  <a:pt x="6922" y="908"/>
                  <a:pt x="6780" y="767"/>
                  <a:pt x="6610" y="767"/>
                </a:cubicBezTo>
                <a:lnTo>
                  <a:pt x="3149" y="767"/>
                </a:lnTo>
                <a:cubicBezTo>
                  <a:pt x="3007" y="326"/>
                  <a:pt x="2596" y="1"/>
                  <a:pt x="2113" y="1"/>
                </a:cubicBezTo>
                <a:close/>
              </a:path>
            </a:pathLst>
          </a:custGeom>
          <a:solidFill>
            <a:srgbClr val="0E58C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10" name="Google Shape;710;p30"/>
          <p:cNvSpPr/>
          <p:nvPr/>
        </p:nvSpPr>
        <p:spPr>
          <a:xfrm>
            <a:off x="9375737" y="2540188"/>
            <a:ext cx="507815" cy="159023"/>
          </a:xfrm>
          <a:custGeom>
            <a:avLst/>
            <a:gdLst/>
            <a:ahLst/>
            <a:cxnLst/>
            <a:rect l="l" t="t" r="r" b="b"/>
            <a:pathLst>
              <a:path w="6936" h="2172" extrusionOk="0">
                <a:moveTo>
                  <a:pt x="5064" y="1"/>
                </a:moveTo>
                <a:cubicBezTo>
                  <a:pt x="4567" y="1"/>
                  <a:pt x="4156" y="328"/>
                  <a:pt x="4028" y="767"/>
                </a:cubicBezTo>
                <a:lnTo>
                  <a:pt x="327" y="767"/>
                </a:lnTo>
                <a:cubicBezTo>
                  <a:pt x="142" y="767"/>
                  <a:pt x="0" y="923"/>
                  <a:pt x="0" y="1093"/>
                </a:cubicBezTo>
                <a:cubicBezTo>
                  <a:pt x="0" y="1277"/>
                  <a:pt x="142" y="1419"/>
                  <a:pt x="327" y="1419"/>
                </a:cubicBezTo>
                <a:lnTo>
                  <a:pt x="4028" y="1419"/>
                </a:lnTo>
                <a:cubicBezTo>
                  <a:pt x="4170" y="1859"/>
                  <a:pt x="4582" y="2171"/>
                  <a:pt x="5064" y="2171"/>
                </a:cubicBezTo>
                <a:cubicBezTo>
                  <a:pt x="5531" y="2171"/>
                  <a:pt x="5943" y="1859"/>
                  <a:pt x="6085" y="1419"/>
                </a:cubicBezTo>
                <a:lnTo>
                  <a:pt x="6609" y="1419"/>
                </a:lnTo>
                <a:cubicBezTo>
                  <a:pt x="6794" y="1419"/>
                  <a:pt x="6936" y="1277"/>
                  <a:pt x="6936" y="1093"/>
                </a:cubicBezTo>
                <a:cubicBezTo>
                  <a:pt x="6936" y="923"/>
                  <a:pt x="6794" y="767"/>
                  <a:pt x="6609" y="767"/>
                </a:cubicBezTo>
                <a:lnTo>
                  <a:pt x="6085" y="767"/>
                </a:lnTo>
                <a:cubicBezTo>
                  <a:pt x="5957" y="328"/>
                  <a:pt x="5546" y="1"/>
                  <a:pt x="5064" y="1"/>
                </a:cubicBezTo>
                <a:close/>
              </a:path>
            </a:pathLst>
          </a:custGeom>
          <a:solidFill>
            <a:srgbClr val="0E58C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7" name="Synergistically utilize technically sound portals with frictionless chains. Dramatically customize…"/>
          <p:cNvSpPr txBox="1"/>
          <p:nvPr/>
        </p:nvSpPr>
        <p:spPr>
          <a:xfrm>
            <a:off x="1611016" y="3564122"/>
            <a:ext cx="1870047" cy="166179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l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2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时间要求</a:t>
            </a:r>
            <a:r>
              <a:rPr lang="zh-CN" sz="12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：</a:t>
            </a:r>
            <a:r>
              <a:rPr sz="12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机器人响应时间不大于3秒。</a:t>
            </a:r>
            <a:endParaRPr sz="120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  <a:p>
            <a:pPr algn="l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endParaRPr sz="120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  <a:p>
            <a:pPr algn="l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2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正确率要求</a:t>
            </a:r>
            <a:r>
              <a:rPr lang="zh-CN" sz="12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：</a:t>
            </a:r>
            <a:r>
              <a:rPr sz="12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机器人的响应需要逻辑正确，正确率大于80%</a:t>
            </a:r>
            <a:endParaRPr sz="120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38" name="Synergistically utilize technically sound portals with frictionless chains. Dramatically customize…"/>
          <p:cNvSpPr txBox="1"/>
          <p:nvPr/>
        </p:nvSpPr>
        <p:spPr>
          <a:xfrm>
            <a:off x="3945024" y="3854405"/>
            <a:ext cx="1870047" cy="110744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l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2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用户界面</a:t>
            </a:r>
            <a:r>
              <a:rPr lang="zh-CN" sz="12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要</a:t>
            </a:r>
            <a:r>
              <a:rPr sz="12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求：程序将采用800×600分辨率的窗口模式运行.初始界面会提示如何使用聊天机器人.</a:t>
            </a:r>
            <a:endParaRPr sz="120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39" name="Synergistically utilize technically sound portals with frictionless chains. Dramatically customize…"/>
          <p:cNvSpPr txBox="1"/>
          <p:nvPr/>
        </p:nvSpPr>
        <p:spPr>
          <a:xfrm>
            <a:off x="6338662" y="3868564"/>
            <a:ext cx="1870047" cy="46164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2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硬件要求：10MB以上硬盘可用存储空间</a:t>
            </a:r>
            <a:endParaRPr sz="120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40" name="Synergistically utilize technically sound portals with frictionless chains. Dramatically customize…"/>
          <p:cNvSpPr txBox="1"/>
          <p:nvPr/>
        </p:nvSpPr>
        <p:spPr>
          <a:xfrm>
            <a:off x="8710996" y="3895369"/>
            <a:ext cx="1870047" cy="27686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2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运行环境要求：windows10</a:t>
            </a:r>
            <a:endParaRPr sz="120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77938" y="429305"/>
            <a:ext cx="2556889" cy="577693"/>
            <a:chOff x="412663" y="406155"/>
            <a:chExt cx="3086420" cy="697333"/>
          </a:xfrm>
        </p:grpSpPr>
        <p:sp>
          <p:nvSpPr>
            <p:cNvPr id="42" name="Google Shape;1092;p45"/>
            <p:cNvSpPr/>
            <p:nvPr/>
          </p:nvSpPr>
          <p:spPr>
            <a:xfrm>
              <a:off x="412663" y="406155"/>
              <a:ext cx="3086420" cy="697333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0E58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2E516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Google Shape;1095;p45"/>
            <p:cNvSpPr/>
            <p:nvPr/>
          </p:nvSpPr>
          <p:spPr>
            <a:xfrm>
              <a:off x="544298" y="488441"/>
              <a:ext cx="535035" cy="535035"/>
            </a:xfrm>
            <a:custGeom>
              <a:avLst/>
              <a:gdLst/>
              <a:ahLst/>
              <a:cxnLst/>
              <a:rect l="l" t="t" r="r" b="b"/>
              <a:pathLst>
                <a:path w="17120" h="17120" extrusionOk="0">
                  <a:moveTo>
                    <a:pt x="8560" y="1"/>
                  </a:moveTo>
                  <a:cubicBezTo>
                    <a:pt x="3812" y="1"/>
                    <a:pt x="1" y="3904"/>
                    <a:pt x="1" y="8560"/>
                  </a:cubicBezTo>
                  <a:cubicBezTo>
                    <a:pt x="1" y="13331"/>
                    <a:pt x="3812" y="17120"/>
                    <a:pt x="8560" y="17120"/>
                  </a:cubicBezTo>
                  <a:cubicBezTo>
                    <a:pt x="13330" y="17120"/>
                    <a:pt x="17119" y="13331"/>
                    <a:pt x="17119" y="8560"/>
                  </a:cubicBezTo>
                  <a:cubicBezTo>
                    <a:pt x="17119" y="3904"/>
                    <a:pt x="13330" y="1"/>
                    <a:pt x="8560" y="1"/>
                  </a:cubicBezTo>
                  <a:close/>
                </a:path>
              </a:pathLst>
            </a:custGeom>
            <a:solidFill>
              <a:srgbClr val="0E5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indent="-457200" algn="ctr" defTabSz="914400">
                <a:lnSpc>
                  <a:spcPct val="90000"/>
                </a:lnSpc>
                <a:spcBef>
                  <a:spcPts val="1000"/>
                </a:spcBef>
                <a:buSzPct val="100000"/>
              </a:pPr>
              <a:r>
                <a:rPr lang="en-GB" sz="2400" dirty="0">
                  <a:solidFill>
                    <a:prstClr val="white"/>
                  </a:solidFill>
                  <a:cs typeface="+mn-ea"/>
                  <a:sym typeface="+mn-lt"/>
                </a:rPr>
                <a:t> </a:t>
              </a:r>
              <a:endParaRPr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79330" y="553469"/>
              <a:ext cx="2154604" cy="444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rgbClr val="0E58C4"/>
                  </a:solidFill>
                  <a:cs typeface="+mn-ea"/>
                  <a:sym typeface="+mn-lt"/>
                </a:rPr>
                <a:t>其他需求</a:t>
              </a:r>
              <a:endParaRPr lang="zh-CN" altLang="en-US" dirty="0">
                <a:solidFill>
                  <a:srgbClr val="0E58C4"/>
                </a:solidFill>
                <a:cs typeface="+mn-ea"/>
                <a:sym typeface="+mn-lt"/>
              </a:endParaRPr>
            </a:p>
          </p:txBody>
        </p:sp>
        <p:sp>
          <p:nvSpPr>
            <p:cNvPr id="45" name="ïṡ1íḋè"/>
            <p:cNvSpPr/>
            <p:nvPr/>
          </p:nvSpPr>
          <p:spPr bwMode="auto">
            <a:xfrm>
              <a:off x="709034" y="699295"/>
              <a:ext cx="205561" cy="154170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2400" dirty="0">
                <a:ln w="0"/>
                <a:solidFill>
                  <a:srgbClr val="2E51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tags/tag1.xml><?xml version="1.0" encoding="utf-8"?>
<p:tagLst xmlns:p="http://schemas.openxmlformats.org/presentationml/2006/main">
  <p:tag name="ISLIDE.ICON" val="#407180;"/>
</p:tagLst>
</file>

<file path=ppt/tags/tag2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h55iapm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1944</Words>
  <Application>WPS 演示</Application>
  <PresentationFormat>自定义</PresentationFormat>
  <Paragraphs>129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Roboto Bold</vt:lpstr>
      <vt:lpstr>Roboto</vt:lpstr>
      <vt:lpstr>Georgia</vt:lpstr>
      <vt:lpstr>微软雅黑</vt:lpstr>
      <vt:lpstr>Arial Unicode MS</vt:lpstr>
      <vt:lpstr>等线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</dc:title>
  <dc:creator>第一PPT</dc:creator>
  <cp:keywords>www.1ppt.com</cp:keywords>
  <dc:description>www.1ppt.com</dc:description>
  <cp:lastModifiedBy>名为青春</cp:lastModifiedBy>
  <cp:revision>277</cp:revision>
  <dcterms:created xsi:type="dcterms:W3CDTF">2019-03-29T12:25:00Z</dcterms:created>
  <dcterms:modified xsi:type="dcterms:W3CDTF">2021-04-08T13:33:39Z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2052-11.1.0.9998</vt:lpwstr>
  </property>
</Properties>
</file>