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58" r:id="rId4"/>
    <p:sldId id="257" r:id="rId5"/>
    <p:sldId id="261" r:id="rId6"/>
    <p:sldId id="263" r:id="rId7"/>
    <p:sldId id="267" r:id="rId8"/>
    <p:sldId id="268" r:id="rId9"/>
    <p:sldId id="269" r:id="rId10"/>
    <p:sldId id="270" r:id="rId11"/>
    <p:sldId id="271" r:id="rId12"/>
    <p:sldId id="272" r:id="rId13"/>
    <p:sldId id="283" r:id="rId14"/>
    <p:sldId id="273" r:id="rId15"/>
    <p:sldId id="274" r:id="rId16"/>
    <p:sldId id="275" r:id="rId17"/>
    <p:sldId id="276" r:id="rId18"/>
    <p:sldId id="278" r:id="rId19"/>
    <p:sldId id="277" r:id="rId20"/>
    <p:sldId id="279" r:id="rId21"/>
    <p:sldId id="280" r:id="rId22"/>
    <p:sldId id="281" r:id="rId23"/>
    <p:sldId id="282" r:id="rId24"/>
    <p:sldId id="284" r:id="rId25"/>
    <p:sldId id="285" r:id="rId26"/>
    <p:sldId id="286" r:id="rId27"/>
    <p:sldId id="287" r:id="rId28"/>
    <p:sldId id="288" r:id="rId29"/>
    <p:sldId id="28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image" Target="../media/image8.png"/><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5.png"/><Relationship Id="rId5" Type="http://schemas.openxmlformats.org/officeDocument/2006/relationships/tags" Target="../tags/tag33.xml"/><Relationship Id="rId4" Type="http://schemas.openxmlformats.org/officeDocument/2006/relationships/image" Target="../media/image4.png"/><Relationship Id="rId3" Type="http://schemas.openxmlformats.org/officeDocument/2006/relationships/tags" Target="../tags/tag32.xml"/><Relationship Id="rId2" Type="http://schemas.openxmlformats.org/officeDocument/2006/relationships/image" Target="../media/image3.jpeg"/><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1998000" y="2476800"/>
            <a:ext cx="8197200" cy="1278000"/>
          </a:xfrm>
        </p:spPr>
        <p:txBody>
          <a:bodyPr lIns="91440" tIns="45720" rIns="91440" bIns="45720" anchor="t" anchorCtr="0">
            <a:normAutofit/>
          </a:bodyPr>
          <a:lstStyle>
            <a:lvl1pPr algn="ctr">
              <a:defRPr sz="8000" b="0" spc="600" baseline="0">
                <a:solidFill>
                  <a:schemeClr val="bg1"/>
                </a:solidFill>
                <a:latin typeface="Arial" panose="020B0604020202020204" pitchFamily="34" charset="0"/>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4"/>
            </p:custDataLst>
          </p:nvPr>
        </p:nvSpPr>
        <p:spPr>
          <a:xfrm>
            <a:off x="1998000" y="4140000"/>
            <a:ext cx="8197200" cy="460800"/>
          </a:xfrm>
        </p:spPr>
        <p:txBody>
          <a:bodyPr lIns="91440" tIns="45720" rIns="91440" bIns="45720">
            <a:normAutofit/>
          </a:bodyPr>
          <a:lstStyle>
            <a:lvl1pPr marL="0" indent="0" algn="ctr" eaLnBrk="1" fontAlgn="auto" latinLnBrk="0" hangingPunct="1">
              <a:lnSpc>
                <a:spcPct val="100000"/>
              </a:lnSpc>
              <a:spcAft>
                <a:spcPts val="0"/>
              </a:spcAft>
              <a:buNone/>
              <a:defRPr sz="2400" u="none" strike="noStrike" kern="1200" cap="none" spc="0" normalizeH="0" baseline="0">
                <a:solidFill>
                  <a:schemeClr val="bg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8"/>
            </p:custDataLst>
          </p:nvPr>
        </p:nvSpPr>
        <p:spPr>
          <a:xfrm>
            <a:off x="1998000" y="262800"/>
            <a:ext cx="8197200" cy="403200"/>
          </a:xfrm>
        </p:spPr>
        <p:txBody>
          <a:bodyPr lIns="91440" tIns="45720" rIns="91440" bIns="45720">
            <a:normAutofit/>
          </a:bodyPr>
          <a:lstStyle>
            <a:lvl1pPr marL="0" indent="0" algn="ctr">
              <a:lnSpc>
                <a:spcPct val="100000"/>
              </a:lnSpc>
              <a:spcAft>
                <a:spcPts val="0"/>
              </a:spcAft>
              <a:buNone/>
              <a:defRPr sz="1400" kern="4000" spc="1200" baseline="0">
                <a:solidFill>
                  <a:schemeClr val="bg1">
                    <a:alpha val="31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点击此处编辑文本</a:t>
            </a:r>
            <a:endParaRPr lang="zh-CN" altLang="en-US" dirty="0"/>
          </a:p>
        </p:txBody>
      </p:sp>
      <p:sp>
        <p:nvSpPr>
          <p:cNvPr id="19" name="文本占位符 18"/>
          <p:cNvSpPr>
            <a:spLocks noGrp="1"/>
          </p:cNvSpPr>
          <p:nvPr>
            <p:ph type="body" sz="quarter" idx="14" hasCustomPrompt="1"/>
            <p:custDataLst>
              <p:tags r:id="rId9"/>
            </p:custDataLst>
          </p:nvPr>
        </p:nvSpPr>
        <p:spPr>
          <a:xfrm>
            <a:off x="1997075" y="6364800"/>
            <a:ext cx="8196263" cy="403200"/>
          </a:xfrm>
        </p:spPr>
        <p:txBody>
          <a:bodyPr lIns="91440" tIns="45720" rIns="91440" bIns="45720">
            <a:normAutofit/>
          </a:bodyPr>
          <a:lstStyle>
            <a:lvl1pPr marL="0" indent="0" algn="ctr">
              <a:lnSpc>
                <a:spcPct val="100000"/>
              </a:lnSpc>
              <a:spcAft>
                <a:spcPts val="0"/>
              </a:spcAft>
              <a:buNone/>
              <a:defRPr sz="1400" kern="4000" spc="1200" baseline="0">
                <a:solidFill>
                  <a:schemeClr val="bg1">
                    <a:alpha val="31000"/>
                  </a:schemeClr>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点击此处编辑文本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bg1"/>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bg1"/>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1611085" y="2615542"/>
            <a:ext cx="8969829" cy="1419429"/>
          </a:xfrm>
        </p:spPr>
        <p:txBody>
          <a:bodyPr vert="horz" lIns="91440" tIns="45720" rIns="91440" bIns="45720" rtlCol="0" anchor="t" anchorCtr="0">
            <a:normAutofit/>
          </a:bodyPr>
          <a:lstStyle>
            <a:lvl1pPr marL="0" marR="0" algn="ctr" defTabSz="914400" rtl="0" eaLnBrk="1" fontAlgn="auto" latinLnBrk="0" hangingPunct="1">
              <a:lnSpc>
                <a:spcPct val="100000"/>
              </a:lnSpc>
              <a:buNone/>
              <a:defRPr kumimoji="0" lang="zh-CN" altLang="en-US" sz="8000" b="0" i="0" u="none" strike="noStrike" kern="1200" cap="none" spc="6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blipFill rotWithShape="1">
            <a:blip r:embed="rId3"/>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bg1"/>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bg1"/>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3225600" y="3142800"/>
            <a:ext cx="5745600" cy="914400"/>
          </a:xfrm>
        </p:spPr>
        <p:txBody>
          <a:bodyPr lIns="91440" tIns="45720" rIns="91440" bIns="45720" anchor="t" anchorCtr="0">
            <a:normAutofit/>
          </a:bodyPr>
          <a:lstStyle>
            <a:lvl1pPr algn="ctr">
              <a:defRPr sz="6000" u="none" strike="noStrike" kern="1200" cap="none" spc="0" normalizeH="0" baseline="0">
                <a:solidFill>
                  <a:schemeClr val="bg1"/>
                </a:solidFill>
                <a:effectLst>
                  <a:outerShdw blurRad="57150" dist="38100" dir="5400000" algn="tl">
                    <a:srgbClr val="003CFF"/>
                  </a:outerShdw>
                </a:effectLst>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4"/>
            </p:custDataLst>
          </p:nvPr>
        </p:nvSpPr>
        <p:spPr>
          <a:xfrm>
            <a:off x="3225600" y="4467600"/>
            <a:ext cx="5745600" cy="801630"/>
          </a:xfrm>
        </p:spPr>
        <p:txBody>
          <a:bodyPr lIns="91440" tIns="45720" rIns="91440" bIns="45720">
            <a:normAutofit/>
          </a:bodyPr>
          <a:lstStyle>
            <a:lvl1pPr marL="0" indent="0" algn="ctr" eaLnBrk="1" fontAlgn="auto" latinLnBrk="0" hangingPunct="1">
              <a:spcAft>
                <a:spcPts val="0"/>
              </a:spcAft>
              <a:buNone/>
              <a:defRPr kumimoji="0" lang="zh-CN" altLang="en-US" sz="1800" b="0" i="0" u="none" strike="noStrike" kern="1200" cap="none" spc="0" normalizeH="0" baseline="0" noProof="1">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bg1"/>
                </a:solidFill>
                <a:latin typeface="微软雅黑" panose="020B0503020204020204" charset="-122"/>
                <a:ea typeface="微软雅黑" panose="020B0503020204020204" charset="-122"/>
              </a:defRPr>
            </a:lvl1pPr>
            <a:lvl2pPr>
              <a:defRPr sz="1600">
                <a:solidFill>
                  <a:schemeClr val="bg1"/>
                </a:solidFill>
                <a:latin typeface="微软雅黑" panose="020B0503020204020204" charset="-122"/>
                <a:ea typeface="微软雅黑" panose="020B0503020204020204" charset="-122"/>
              </a:defRPr>
            </a:lvl2pPr>
            <a:lvl3pPr>
              <a:defRPr sz="1600">
                <a:solidFill>
                  <a:schemeClr val="bg1"/>
                </a:solidFill>
                <a:latin typeface="微软雅黑" panose="020B0503020204020204" charset="-122"/>
                <a:ea typeface="微软雅黑" panose="020B0503020204020204" charset="-122"/>
              </a:defRPr>
            </a:lvl3pPr>
            <a:lvl4pPr>
              <a:defRPr sz="1600">
                <a:solidFill>
                  <a:schemeClr val="bg1"/>
                </a:solidFill>
                <a:latin typeface="微软雅黑" panose="020B0503020204020204" charset="-122"/>
                <a:ea typeface="微软雅黑" panose="020B0503020204020204" charset="-122"/>
              </a:defRPr>
            </a:lvl4pPr>
            <a:lvl5pPr>
              <a:defRPr sz="160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图片 7" descr="画板"/>
          <p:cNvPicPr>
            <a:picLocks noChangeAspect="1"/>
          </p:cNvPicPr>
          <p:nvPr>
            <p:custDataLst>
              <p:tags r:id="rId3"/>
            </p:custDataLst>
          </p:nvPr>
        </p:nvPicPr>
        <p:blipFill>
          <a:blip r:embed="rId4"/>
          <a:stretch>
            <a:fillRect/>
          </a:stretch>
        </p:blipFill>
        <p:spPr>
          <a:xfrm>
            <a:off x="-9525" y="-15875"/>
            <a:ext cx="2783205" cy="2624455"/>
          </a:xfrm>
          <a:prstGeom prst="rect">
            <a:avLst/>
          </a:prstGeom>
        </p:spPr>
      </p:pic>
      <p:pic>
        <p:nvPicPr>
          <p:cNvPr id="7" name="图片 6" descr="画板备份"/>
          <p:cNvPicPr>
            <a:picLocks noChangeAspect="1"/>
          </p:cNvPicPr>
          <p:nvPr>
            <p:custDataLst>
              <p:tags r:id="rId5"/>
            </p:custDataLst>
          </p:nvPr>
        </p:nvPicPr>
        <p:blipFill>
          <a:blip r:embed="rId6"/>
          <a:stretch>
            <a:fillRect/>
          </a:stretch>
        </p:blipFill>
        <p:spPr>
          <a:xfrm flipH="1">
            <a:off x="9719945" y="4386580"/>
            <a:ext cx="2470150" cy="2470150"/>
          </a:xfrm>
          <a:prstGeom prst="rect">
            <a:avLst/>
          </a:prstGeom>
        </p:spPr>
      </p:pic>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lvl1pPr>
              <a:defRPr>
                <a:solidFill>
                  <a:schemeClr val="bg1"/>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bg1"/>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bg1"/>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bg1"/>
                </a:solidFill>
                <a:latin typeface="微软雅黑" panose="020B0503020204020204" charset="-122"/>
                <a:ea typeface="微软雅黑" panose="020B0503020204020204" charset="-122"/>
              </a:defRPr>
            </a:lvl1pPr>
            <a:lvl2pPr indent="0" eaLnBrk="1" fontAlgn="auto" latinLnBrk="0" hangingPunct="1">
              <a:defRPr>
                <a:solidFill>
                  <a:schemeClr val="bg1"/>
                </a:solidFill>
                <a:latin typeface="微软雅黑" panose="020B0503020204020204" charset="-122"/>
                <a:ea typeface="微软雅黑" panose="020B0503020204020204" charset="-122"/>
              </a:defRPr>
            </a:lvl2pPr>
            <a:lvl3pPr indent="0" eaLnBrk="1" fontAlgn="auto" latinLnBrk="0" hangingPunct="1">
              <a:defRPr>
                <a:solidFill>
                  <a:schemeClr val="bg1"/>
                </a:solidFill>
                <a:latin typeface="微软雅黑" panose="020B0503020204020204" charset="-122"/>
                <a:ea typeface="微软雅黑" panose="020B0503020204020204" charset="-122"/>
              </a:defRPr>
            </a:lvl3pPr>
            <a:lvl4pPr indent="0" eaLnBrk="1" fontAlgn="auto" latinLnBrk="0" hangingPunct="1">
              <a:defRPr>
                <a:solidFill>
                  <a:schemeClr val="bg1"/>
                </a:solidFill>
                <a:latin typeface="微软雅黑" panose="020B0503020204020204" charset="-122"/>
                <a:ea typeface="微软雅黑" panose="020B0503020204020204" charset="-122"/>
              </a:defRPr>
            </a:lvl4pPr>
            <a:lvl5pPr indent="0" eaLnBrk="1" fontAlgn="auto" latinLnBrk="0" hangingPunct="1">
              <a:defRPr>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lvl1pPr>
              <a:defRPr>
                <a:solidFill>
                  <a:schemeClr val="bg1"/>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bg1"/>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bg1"/>
                </a:solidFill>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11.xml"/><Relationship Id="rId24" Type="http://schemas.openxmlformats.org/officeDocument/2006/relationships/tags" Target="../tags/tag110.xml"/><Relationship Id="rId23" Type="http://schemas.openxmlformats.org/officeDocument/2006/relationships/tags" Target="../tags/tag109.xml"/><Relationship Id="rId22" Type="http://schemas.openxmlformats.org/officeDocument/2006/relationships/tags" Target="../tags/tag108.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55.xml"/><Relationship Id="rId2" Type="http://schemas.openxmlformats.org/officeDocument/2006/relationships/image" Target="../media/image16.png"/><Relationship Id="rId1" Type="http://schemas.openxmlformats.org/officeDocument/2006/relationships/tags" Target="../tags/tag15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7.xml"/><Relationship Id="rId1" Type="http://schemas.openxmlformats.org/officeDocument/2006/relationships/tags" Target="../tags/tag15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59.xml"/><Relationship Id="rId2" Type="http://schemas.openxmlformats.org/officeDocument/2006/relationships/image" Target="../media/image17.png"/><Relationship Id="rId1" Type="http://schemas.openxmlformats.org/officeDocument/2006/relationships/tags" Target="../tags/tag15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1.xml"/><Relationship Id="rId1" Type="http://schemas.openxmlformats.org/officeDocument/2006/relationships/tags" Target="../tags/tag16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3.xml"/><Relationship Id="rId1" Type="http://schemas.openxmlformats.org/officeDocument/2006/relationships/tags" Target="../tags/tag16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5.xml"/><Relationship Id="rId1" Type="http://schemas.openxmlformats.org/officeDocument/2006/relationships/tags" Target="../tags/tag16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66.xml"/><Relationship Id="rId2" Type="http://schemas.openxmlformats.org/officeDocument/2006/relationships/image" Target="file:///C:\Users\22512\AppData\Local\Temp\wps\INetCache\5ef8287f5235789a05852ee9db253760" TargetMode="Externa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68.xml"/><Relationship Id="rId2" Type="http://schemas.openxmlformats.org/officeDocument/2006/relationships/image" Target="../media/image19.png"/><Relationship Id="rId1" Type="http://schemas.openxmlformats.org/officeDocument/2006/relationships/tags" Target="../tags/tag16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0.xml"/><Relationship Id="rId1" Type="http://schemas.openxmlformats.org/officeDocument/2006/relationships/tags" Target="../tags/tag169.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72.xml"/><Relationship Id="rId2" Type="http://schemas.openxmlformats.org/officeDocument/2006/relationships/image" Target="../media/image20.png"/><Relationship Id="rId1" Type="http://schemas.openxmlformats.org/officeDocument/2006/relationships/tags" Target="../tags/tag171.xml"/></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4" Type="http://schemas.openxmlformats.org/officeDocument/2006/relationships/slideLayout" Target="../slideLayouts/slideLayout6.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3.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74.xml"/><Relationship Id="rId2" Type="http://schemas.openxmlformats.org/officeDocument/2006/relationships/image" Target="../media/image21.png"/><Relationship Id="rId1" Type="http://schemas.openxmlformats.org/officeDocument/2006/relationships/tags" Target="../tags/tag17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6.xml"/><Relationship Id="rId1" Type="http://schemas.openxmlformats.org/officeDocument/2006/relationships/tags" Target="../tags/tag17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8.xml"/><Relationship Id="rId1" Type="http://schemas.openxmlformats.org/officeDocument/2006/relationships/tags" Target="../tags/tag177.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183.xml"/><Relationship Id="rId5" Type="http://schemas.openxmlformats.org/officeDocument/2006/relationships/image" Target="../media/image10.png"/><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188.xml"/><Relationship Id="rId5" Type="http://schemas.openxmlformats.org/officeDocument/2006/relationships/image" Target="../media/image10.png"/><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3.xml"/><Relationship Id="rId1" Type="http://schemas.openxmlformats.org/officeDocument/2006/relationships/tags" Target="../tags/tag19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tags" Target="../tags/tag195.xml"/><Relationship Id="rId1" Type="http://schemas.openxmlformats.org/officeDocument/2006/relationships/tags" Target="../tags/tag19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97.xml"/><Relationship Id="rId1" Type="http://schemas.openxmlformats.org/officeDocument/2006/relationships/tags" Target="../tags/tag196.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129.xml"/><Relationship Id="rId5" Type="http://schemas.openxmlformats.org/officeDocument/2006/relationships/image" Target="../media/image10.png"/><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image" Target="../media/image9.png"/><Relationship Id="rId1" Type="http://schemas.openxmlformats.org/officeDocument/2006/relationships/tags" Target="../tags/tag130.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137.xml"/><Relationship Id="rId5" Type="http://schemas.openxmlformats.org/officeDocument/2006/relationships/image" Target="../media/image10.png"/><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6.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image" Target="../media/image9.png"/><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2" Type="http://schemas.openxmlformats.org/officeDocument/2006/relationships/slideLayout" Target="../slideLayouts/slideLayout6.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3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9.xml"/><Relationship Id="rId1" Type="http://schemas.openxmlformats.org/officeDocument/2006/relationships/tags" Target="../tags/tag148.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ags" Target="../tags/tag151.xml"/><Relationship Id="rId5" Type="http://schemas.openxmlformats.org/officeDocument/2006/relationships/image" Target="../media/image13.png"/><Relationship Id="rId4" Type="http://schemas.openxmlformats.org/officeDocument/2006/relationships/image" Target="file:///C:\Users\22512\AppData\Local\Temp\wps\INetCache\680ac6c2575d5ddfd3b8c211e62e07d1" TargetMode="Externa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tags" Target="../tags/tag150.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53.xml"/><Relationship Id="rId4" Type="http://schemas.openxmlformats.org/officeDocument/2006/relationships/image" Target="file:///C:\Users\22512\AppData\Local\Temp\wps\INetCache\beea2842a05d632762ebfa737e42fe13" TargetMode="Externa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1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2590165" y="2708275"/>
            <a:ext cx="8197215" cy="2281555"/>
          </a:xfrm>
        </p:spPr>
        <p:txBody>
          <a:bodyPr>
            <a:normAutofit fontScale="90000"/>
          </a:bodyPr>
          <a:p>
            <a:pPr algn="ctr"/>
            <a:r>
              <a:rPr lang="zh-CN" altLang="en-US" sz="7335" b="1"/>
              <a:t>智能聊天机器人</a:t>
            </a:r>
            <a:br>
              <a:rPr lang="zh-CN" altLang="en-US" sz="7335"/>
            </a:br>
            <a:r>
              <a:rPr lang="zh-CN" altLang="en-US" sz="3555"/>
              <a:t>项目答辩展示</a:t>
            </a:r>
            <a:br>
              <a:rPr lang="zh-CN" altLang="en-US"/>
            </a:br>
            <a:endParaRPr lang="zh-CN" altLang="en-US"/>
          </a:p>
        </p:txBody>
      </p:sp>
      <p:sp>
        <p:nvSpPr>
          <p:cNvPr id="5" name="副标题 4"/>
          <p:cNvSpPr>
            <a:spLocks noGrp="1"/>
          </p:cNvSpPr>
          <p:nvPr>
            <p:ph type="subTitle" idx="1"/>
          </p:nvPr>
        </p:nvSpPr>
        <p:spPr>
          <a:xfrm>
            <a:off x="2590455" y="5380155"/>
            <a:ext cx="8197200" cy="460800"/>
          </a:xfrm>
        </p:spPr>
        <p:txBody>
          <a:bodyPr>
            <a:normAutofit fontScale="90000"/>
          </a:bodyPr>
          <a:p>
            <a:r>
              <a:rPr lang="zh-CN" altLang="en-US"/>
              <a:t>组长：蒋祎</a:t>
            </a:r>
            <a:r>
              <a:rPr lang="en-US" altLang="zh-CN"/>
              <a:t> | </a:t>
            </a:r>
            <a:r>
              <a:rPr lang="zh-CN" altLang="en-US"/>
              <a:t>组员：张天翊</a:t>
            </a:r>
            <a:r>
              <a:rPr lang="en-US" altLang="zh-CN"/>
              <a:t> </a:t>
            </a:r>
            <a:r>
              <a:rPr lang="zh-CN" altLang="en-US"/>
              <a:t>娄泰宇</a:t>
            </a:r>
            <a:r>
              <a:rPr lang="en-US" altLang="zh-CN"/>
              <a:t> </a:t>
            </a:r>
            <a:r>
              <a:rPr lang="zh-CN" altLang="en-US"/>
              <a:t>谭兴成</a:t>
            </a:r>
            <a:r>
              <a:rPr lang="en-US" altLang="zh-CN"/>
              <a:t> </a:t>
            </a:r>
            <a:r>
              <a:rPr lang="zh-CN" altLang="en-US"/>
              <a:t>王世龙</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72500"/>
          </a:bodyPr>
          <a:lstStyle/>
          <a:p>
            <a:pPr algn="l">
              <a:lnSpc>
                <a:spcPct val="91000"/>
              </a:lnSpc>
            </a:pPr>
            <a:r>
              <a:rPr lang="zh-CN" altLang="en-US" sz="4800" b="1" spc="191" dirty="0">
                <a:solidFill>
                  <a:schemeClr val="accent1"/>
                </a:solidFill>
                <a:latin typeface="微软雅黑" panose="020B0503020204020204" charset="-122"/>
                <a:ea typeface="微软雅黑" panose="020B0503020204020204" charset="-122"/>
              </a:rPr>
              <a:t>二</a:t>
            </a:r>
            <a:r>
              <a:rPr lang="zh-CN" altLang="en-US" sz="4800" b="1" i="0" spc="191" dirty="0">
                <a:solidFill>
                  <a:schemeClr val="accent1"/>
                </a:solidFill>
                <a:latin typeface="微软雅黑" panose="020B0503020204020204" charset="-122"/>
                <a:ea typeface="微软雅黑" panose="020B0503020204020204" charset="-122"/>
              </a:rPr>
              <a:t>、算法流程</a:t>
            </a:r>
            <a:endParaRPr lang="zh-CN" altLang="en-US" sz="480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1975720" y="1837435"/>
            <a:ext cx="8240560" cy="1337945"/>
          </a:xfrm>
          <a:prstGeom prst="rect">
            <a:avLst/>
          </a:prstGeom>
        </p:spPr>
        <p:txBody>
          <a:bodyPr wrap="square">
            <a:spAutoFit/>
          </a:bodyPr>
          <a:lstStyle/>
          <a:p>
            <a:pPr>
              <a:lnSpc>
                <a:spcPct val="150000"/>
              </a:lnSpc>
            </a:pP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CTC</a:t>
            </a:r>
            <a:r>
              <a:rPr lang="zh-CN" altLang="en-US" b="1" dirty="0">
                <a:solidFill>
                  <a:schemeClr val="bg1"/>
                </a:solidFill>
                <a:latin typeface="微软雅黑" panose="020B0503020204020204" charset="-122"/>
                <a:ea typeface="微软雅黑" panose="020B0503020204020204" charset="-122"/>
              </a:rPr>
              <a:t>解码 ：在语音识别系统的声学模型的输出中，往往包含了大量连续重复的符号，因此，我们需要将连续相同的符合合并为同一个符号，然后再去除静音分隔标记符，得到最终实际的语音拼音符号序列。</a:t>
            </a:r>
            <a:endParaRPr lang="zh-CN" altLang="en-US" b="1" dirty="0">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2621915" y="3497580"/>
            <a:ext cx="6948805" cy="2974340"/>
          </a:xfrm>
          <a:prstGeom prst="rect">
            <a:avLst/>
          </a:prstGeom>
        </p:spPr>
      </p:pic>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72500"/>
          </a:bodyPr>
          <a:lstStyle/>
          <a:p>
            <a:pPr algn="l">
              <a:lnSpc>
                <a:spcPct val="91000"/>
              </a:lnSpc>
            </a:pPr>
            <a:r>
              <a:rPr lang="zh-CN" altLang="en-US" sz="4800" b="1" spc="191" dirty="0">
                <a:solidFill>
                  <a:schemeClr val="accent1"/>
                </a:solidFill>
                <a:latin typeface="微软雅黑" panose="020B0503020204020204" charset="-122"/>
                <a:ea typeface="微软雅黑" panose="020B0503020204020204" charset="-122"/>
              </a:rPr>
              <a:t>二</a:t>
            </a:r>
            <a:r>
              <a:rPr lang="zh-CN" altLang="en-US" sz="4800" b="1" i="0" spc="191" dirty="0">
                <a:solidFill>
                  <a:schemeClr val="accent1"/>
                </a:solidFill>
                <a:latin typeface="微软雅黑" panose="020B0503020204020204" charset="-122"/>
                <a:ea typeface="微软雅黑" panose="020B0503020204020204" charset="-122"/>
              </a:rPr>
              <a:t>、算法流程</a:t>
            </a:r>
            <a:endParaRPr lang="zh-CN" altLang="en-US" sz="480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1975720" y="2109215"/>
            <a:ext cx="8240560" cy="3415030"/>
          </a:xfrm>
          <a:prstGeom prst="rect">
            <a:avLst/>
          </a:prstGeom>
        </p:spPr>
        <p:txBody>
          <a:bodyPr wrap="square">
            <a:spAutoFit/>
          </a:bodyPr>
          <a:lstStyle/>
          <a:p>
            <a:pPr>
              <a:lnSpc>
                <a:spcPct val="150000"/>
              </a:lnSpc>
            </a:pP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4</a:t>
            </a:r>
            <a:r>
              <a:rPr lang="zh-CN" altLang="en-US" b="1" dirty="0">
                <a:solidFill>
                  <a:schemeClr val="bg1"/>
                </a:solidFill>
                <a:latin typeface="微软雅黑" panose="020B0503020204020204" charset="-122"/>
                <a:ea typeface="微软雅黑" panose="020B0503020204020204" charset="-122"/>
              </a:rPr>
              <a:t>）语言模型 ：使用统计语言模型，将拼音转换为最终的识别文本并输出。拼音转文本的本质被建模为一条隐含马尔可夫链，这种模型有着很高的准确率。</a:t>
            </a:r>
            <a:endParaRPr lang="zh-CN" altLang="en-US" b="1" dirty="0">
              <a:solidFill>
                <a:schemeClr val="bg1"/>
              </a:solidFill>
              <a:latin typeface="微软雅黑" panose="020B0503020204020204" charset="-122"/>
              <a:ea typeface="微软雅黑" panose="020B0503020204020204" charset="-122"/>
            </a:endParaRPr>
          </a:p>
          <a:p>
            <a:pPr>
              <a:lnSpc>
                <a:spcPct val="150000"/>
              </a:lnSpc>
            </a:pPr>
            <a:endParaRPr lang="en-US" altLang="zh-CN"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sym typeface="+mn-ea"/>
              </a:rPr>
              <a:t>拼音转汉字的算法是动态规划，跟寻找最短路径的算法基本相同。我们可以将汉语输入看成一个通信问题，每一个拼音可以对应多个汉字，而每个汉字一次只读一个音，把每一个拼音对应的字从左到有连起来，就成为了一张有向图，它被称为网格图或者篱笆图。</a:t>
            </a:r>
            <a:endParaRPr lang="zh-CN" altLang="en-US" b="1" dirty="0">
              <a:solidFill>
                <a:schemeClr val="bg1"/>
              </a:solidFill>
              <a:latin typeface="微软雅黑" panose="020B0503020204020204" charset="-122"/>
              <a:ea typeface="微软雅黑" panose="020B0503020204020204" charset="-122"/>
            </a:endParaRPr>
          </a:p>
          <a:p>
            <a:pPr>
              <a:lnSpc>
                <a:spcPct val="150000"/>
              </a:lnSpc>
            </a:pPr>
            <a:endParaRPr lang="zh-CN" altLang="en-US"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72500"/>
          </a:bodyPr>
          <a:lstStyle/>
          <a:p>
            <a:pPr algn="l">
              <a:lnSpc>
                <a:spcPct val="91000"/>
              </a:lnSpc>
            </a:pPr>
            <a:r>
              <a:rPr lang="zh-CN" altLang="en-US" sz="4800" b="1" spc="191" dirty="0">
                <a:solidFill>
                  <a:schemeClr val="accent1"/>
                </a:solidFill>
                <a:latin typeface="微软雅黑" panose="020B0503020204020204" charset="-122"/>
                <a:ea typeface="微软雅黑" panose="020B0503020204020204" charset="-122"/>
              </a:rPr>
              <a:t>二</a:t>
            </a:r>
            <a:r>
              <a:rPr lang="zh-CN" altLang="en-US" sz="4800" b="1" i="0" spc="191" dirty="0">
                <a:solidFill>
                  <a:schemeClr val="accent1"/>
                </a:solidFill>
                <a:latin typeface="微软雅黑" panose="020B0503020204020204" charset="-122"/>
                <a:ea typeface="微软雅黑" panose="020B0503020204020204" charset="-122"/>
              </a:rPr>
              <a:t>、算法流程</a:t>
            </a:r>
            <a:endParaRPr lang="zh-CN" altLang="en-US" sz="4800" b="1" i="0" spc="191" dirty="0">
              <a:solidFill>
                <a:schemeClr val="accent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9" y="2537753"/>
            <a:ext cx="5108486" cy="3409026"/>
          </a:xfrm>
          <a:prstGeom prst="rect">
            <a:avLst/>
          </a:prstGeom>
        </p:spPr>
      </p:pic>
      <p:sp>
        <p:nvSpPr>
          <p:cNvPr id="7" name="矩形 6"/>
          <p:cNvSpPr/>
          <p:nvPr/>
        </p:nvSpPr>
        <p:spPr>
          <a:xfrm>
            <a:off x="5133975" y="2440696"/>
            <a:ext cx="7032535" cy="3285900"/>
          </a:xfrm>
          <a:prstGeom prst="rect">
            <a:avLst/>
          </a:prstGeom>
        </p:spPr>
        <p:txBody>
          <a:bodyPr wrap="square">
            <a:spAutoFit/>
          </a:bodyPr>
          <a:lstStyle/>
          <a:p>
            <a:pPr>
              <a:lnSpc>
                <a:spcPct val="150000"/>
              </a:lnSpc>
            </a:pPr>
            <a:r>
              <a:rPr lang="en-US" altLang="zh-CN" sz="1400" b="1" dirty="0">
                <a:solidFill>
                  <a:schemeClr val="bg1"/>
                </a:solidFill>
                <a:latin typeface="微软雅黑" panose="020B0503020204020204" charset="-122"/>
                <a:ea typeface="微软雅黑" panose="020B0503020204020204" charset="-122"/>
              </a:rPr>
              <a:t>y1,y2,…,</a:t>
            </a:r>
            <a:r>
              <a:rPr lang="en-US" altLang="zh-CN" sz="1400" b="1" dirty="0" err="1">
                <a:solidFill>
                  <a:schemeClr val="bg1"/>
                </a:solidFill>
                <a:latin typeface="微软雅黑" panose="020B0503020204020204" charset="-122"/>
                <a:ea typeface="微软雅黑" panose="020B0503020204020204" charset="-122"/>
              </a:rPr>
              <a:t>yn</a:t>
            </a:r>
            <a:r>
              <a:rPr lang="zh-CN" altLang="en-US" sz="1400" b="1" dirty="0">
                <a:solidFill>
                  <a:schemeClr val="bg1"/>
                </a:solidFill>
                <a:latin typeface="微软雅黑" panose="020B0503020204020204" charset="-122"/>
                <a:ea typeface="微软雅黑" panose="020B0503020204020204" charset="-122"/>
              </a:rPr>
              <a:t>是输入的拼音串，</a:t>
            </a:r>
            <a:r>
              <a:rPr lang="en-US" altLang="zh-CN" sz="1400" b="1" dirty="0">
                <a:solidFill>
                  <a:schemeClr val="bg1"/>
                </a:solidFill>
                <a:latin typeface="微软雅黑" panose="020B0503020204020204" charset="-122"/>
                <a:ea typeface="微软雅黑" panose="020B0503020204020204" charset="-122"/>
              </a:rPr>
              <a:t>w11,w12,w13</a:t>
            </a:r>
            <a:r>
              <a:rPr lang="zh-CN" altLang="en-US" sz="1400" b="1" dirty="0">
                <a:solidFill>
                  <a:schemeClr val="bg1"/>
                </a:solidFill>
                <a:latin typeface="微软雅黑" panose="020B0503020204020204" charset="-122"/>
                <a:ea typeface="微软雅黑" panose="020B0503020204020204" charset="-122"/>
              </a:rPr>
              <a:t>是第一个音</a:t>
            </a:r>
            <a:r>
              <a:rPr lang="en-US" altLang="zh-CN" sz="1400" b="1" dirty="0">
                <a:solidFill>
                  <a:schemeClr val="bg1"/>
                </a:solidFill>
                <a:latin typeface="微软雅黑" panose="020B0503020204020204" charset="-122"/>
                <a:ea typeface="微软雅黑" panose="020B0503020204020204" charset="-122"/>
              </a:rPr>
              <a:t>y1</a:t>
            </a:r>
            <a:r>
              <a:rPr lang="zh-CN" altLang="en-US" sz="1400" b="1" dirty="0">
                <a:solidFill>
                  <a:schemeClr val="bg1"/>
                </a:solidFill>
                <a:latin typeface="微软雅黑" panose="020B0503020204020204" charset="-122"/>
                <a:ea typeface="微软雅黑" panose="020B0503020204020204" charset="-122"/>
              </a:rPr>
              <a:t>的候选字，</a:t>
            </a:r>
            <a:r>
              <a:rPr lang="en-US" altLang="zh-CN" sz="1400" b="1" dirty="0">
                <a:solidFill>
                  <a:schemeClr val="bg1"/>
                </a:solidFill>
                <a:latin typeface="微软雅黑" panose="020B0503020204020204" charset="-122"/>
                <a:ea typeface="微软雅黑" panose="020B0503020204020204" charset="-122"/>
              </a:rPr>
              <a:t>w21,w22</a:t>
            </a:r>
            <a:r>
              <a:rPr lang="zh-CN" altLang="en-US" sz="1400" b="1" dirty="0">
                <a:solidFill>
                  <a:schemeClr val="bg1"/>
                </a:solidFill>
                <a:latin typeface="微软雅黑" panose="020B0503020204020204" charset="-122"/>
                <a:ea typeface="微软雅黑" panose="020B0503020204020204" charset="-122"/>
              </a:rPr>
              <a:t>是</a:t>
            </a:r>
            <a:r>
              <a:rPr lang="en-US" altLang="zh-CN" sz="1400" b="1" dirty="0">
                <a:solidFill>
                  <a:schemeClr val="bg1"/>
                </a:solidFill>
                <a:latin typeface="微软雅黑" panose="020B0503020204020204" charset="-122"/>
                <a:ea typeface="微软雅黑" panose="020B0503020204020204" charset="-122"/>
              </a:rPr>
              <a:t>y2</a:t>
            </a:r>
            <a:r>
              <a:rPr lang="zh-CN" altLang="en-US" sz="1400" b="1" dirty="0">
                <a:solidFill>
                  <a:schemeClr val="bg1"/>
                </a:solidFill>
                <a:latin typeface="微软雅黑" panose="020B0503020204020204" charset="-122"/>
                <a:ea typeface="微软雅黑" panose="020B0503020204020204" charset="-122"/>
              </a:rPr>
              <a:t>对应的候选字，以此类推。整个问题就变成在有向图中寻找从起点开始，到终点概率最大的路径，我们可以使用各种最短路径算法来实现，这里使用维特比算法来进行语音到文本的解码。</a:t>
            </a:r>
            <a:endParaRPr lang="zh-CN" altLang="en-US" sz="1400" b="1" dirty="0">
              <a:solidFill>
                <a:schemeClr val="bg1"/>
              </a:solidFill>
              <a:latin typeface="微软雅黑" panose="020B0503020204020204" charset="-122"/>
              <a:ea typeface="微软雅黑" panose="020B0503020204020204" charset="-122"/>
            </a:endParaRPr>
          </a:p>
          <a:p>
            <a:pPr>
              <a:lnSpc>
                <a:spcPct val="150000"/>
              </a:lnSpc>
            </a:pPr>
            <a:endParaRPr lang="zh-CN" altLang="en-US" sz="1400" b="1" dirty="0">
              <a:solidFill>
                <a:schemeClr val="bg1"/>
              </a:solidFill>
              <a:latin typeface="微软雅黑" panose="020B0503020204020204" charset="-122"/>
              <a:ea typeface="微软雅黑" panose="020B0503020204020204" charset="-122"/>
            </a:endParaRPr>
          </a:p>
          <a:p>
            <a:pPr>
              <a:lnSpc>
                <a:spcPct val="150000"/>
              </a:lnSpc>
            </a:pPr>
            <a:r>
              <a:rPr lang="zh-CN" altLang="en-US" sz="1400" b="1" dirty="0">
                <a:solidFill>
                  <a:schemeClr val="bg1"/>
                </a:solidFill>
                <a:latin typeface="微软雅黑" panose="020B0503020204020204" charset="-122"/>
                <a:ea typeface="微软雅黑" panose="020B0503020204020204" charset="-122"/>
              </a:rPr>
              <a:t>维特比算法是先计算第一步的概率，然后将概率按大小排序，剔除掉概率过低的路径，然后再走第二步，再剔除掉概率过低的路径，以此类推。</a:t>
            </a:r>
            <a:endParaRPr lang="en-US" altLang="zh-CN" sz="1400" b="1" dirty="0">
              <a:solidFill>
                <a:schemeClr val="bg1"/>
              </a:solidFill>
              <a:latin typeface="微软雅黑" panose="020B0503020204020204" charset="-122"/>
              <a:ea typeface="微软雅黑" panose="020B0503020204020204" charset="-122"/>
            </a:endParaRPr>
          </a:p>
          <a:p>
            <a:pPr>
              <a:lnSpc>
                <a:spcPct val="150000"/>
              </a:lnSpc>
            </a:pPr>
            <a:endParaRPr lang="zh-CN" altLang="en-US" sz="1400" b="1" dirty="0">
              <a:solidFill>
                <a:schemeClr val="bg1"/>
              </a:solidFill>
              <a:latin typeface="微软雅黑" panose="020B0503020204020204" charset="-122"/>
              <a:ea typeface="微软雅黑" panose="020B0503020204020204" charset="-122"/>
            </a:endParaRPr>
          </a:p>
          <a:p>
            <a:pPr>
              <a:lnSpc>
                <a:spcPct val="150000"/>
              </a:lnSpc>
            </a:pPr>
            <a:r>
              <a:rPr lang="zh-CN" altLang="en-US" sz="1400" b="1" dirty="0">
                <a:solidFill>
                  <a:schemeClr val="bg1"/>
                </a:solidFill>
                <a:latin typeface="微软雅黑" panose="020B0503020204020204" charset="-122"/>
                <a:ea typeface="微软雅黑" panose="020B0503020204020204" charset="-122"/>
              </a:rPr>
              <a:t>反复执行，直到最终到达路径终点。最后，我们可以得到一个概率最大的路径，即概率最大的一个句子，在算法执行过程中，我们实际还可以得到一系列概率相对较小的路径。</a:t>
            </a:r>
            <a:endParaRPr lang="zh-CN" altLang="en-US" sz="14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72500"/>
          </a:bodyPr>
          <a:lstStyle/>
          <a:p>
            <a:pPr algn="l">
              <a:lnSpc>
                <a:spcPct val="91000"/>
              </a:lnSpc>
            </a:pPr>
            <a:r>
              <a:rPr lang="zh-CN" altLang="en-US" sz="4800" b="1" i="0" spc="191" dirty="0">
                <a:solidFill>
                  <a:schemeClr val="accent1"/>
                </a:solidFill>
                <a:latin typeface="微软雅黑" panose="020B0503020204020204" charset="-122"/>
                <a:ea typeface="微软雅黑" panose="020B0503020204020204" charset="-122"/>
              </a:rPr>
              <a:t>三、依赖环境</a:t>
            </a:r>
            <a:endParaRPr lang="zh-CN" altLang="en-US" sz="480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1975720" y="2109215"/>
            <a:ext cx="8240560" cy="2999740"/>
          </a:xfrm>
          <a:prstGeom prst="rect">
            <a:avLst/>
          </a:prstGeom>
        </p:spPr>
        <p:txBody>
          <a:bodyPr wrap="square">
            <a:spAutoFit/>
          </a:bodyPr>
          <a:lstStyle/>
          <a:p>
            <a:pPr>
              <a:lnSpc>
                <a:spcPct val="150000"/>
              </a:lnSpc>
            </a:pPr>
            <a:r>
              <a:rPr lang="zh-CN" altLang="en-US" b="1" dirty="0">
                <a:solidFill>
                  <a:schemeClr val="bg1"/>
                </a:solidFill>
                <a:latin typeface="微软雅黑" panose="020B0503020204020204" charset="-122"/>
                <a:ea typeface="微软雅黑" panose="020B0503020204020204" charset="-122"/>
              </a:rPr>
              <a:t>（一）系统环境</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	</a:t>
            </a:r>
            <a:r>
              <a:rPr lang="en-US" altLang="zh-CN" b="1" dirty="0">
                <a:solidFill>
                  <a:schemeClr val="bg1"/>
                </a:solidFill>
                <a:latin typeface="微软雅黑" panose="020B0503020204020204" charset="-122"/>
                <a:ea typeface="微软雅黑" panose="020B0503020204020204" charset="-122"/>
              </a:rPr>
              <a:t>Windows</a:t>
            </a:r>
            <a:r>
              <a:rPr lang="zh-CN" altLang="en-US" b="1" dirty="0">
                <a:solidFill>
                  <a:schemeClr val="bg1"/>
                </a:solidFill>
                <a:latin typeface="微软雅黑" panose="020B0503020204020204" charset="-122"/>
                <a:ea typeface="微软雅黑" panose="020B0503020204020204" charset="-122"/>
              </a:rPr>
              <a:t>系统</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（二）</a:t>
            </a:r>
            <a:r>
              <a:rPr lang="en-US" altLang="zh-CN" b="1" dirty="0">
                <a:solidFill>
                  <a:schemeClr val="bg1"/>
                </a:solidFill>
                <a:latin typeface="微软雅黑" panose="020B0503020204020204" charset="-122"/>
                <a:ea typeface="微软雅黑" panose="020B0503020204020204" charset="-122"/>
              </a:rPr>
              <a:t>python</a:t>
            </a:r>
            <a:r>
              <a:rPr lang="zh-CN" altLang="en-US" b="1" dirty="0">
                <a:solidFill>
                  <a:schemeClr val="bg1"/>
                </a:solidFill>
                <a:latin typeface="微软雅黑" panose="020B0503020204020204" charset="-122"/>
                <a:ea typeface="微软雅黑" panose="020B0503020204020204" charset="-122"/>
              </a:rPr>
              <a:t>以及依赖包环境</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	</a:t>
            </a:r>
            <a:r>
              <a:rPr lang="en-US" altLang="zh-CN" b="1" dirty="0">
                <a:solidFill>
                  <a:schemeClr val="bg1"/>
                </a:solidFill>
                <a:latin typeface="微软雅黑" panose="020B0503020204020204" charset="-122"/>
                <a:ea typeface="微软雅黑" panose="020B0503020204020204" charset="-122"/>
              </a:rPr>
              <a:t>python3.5</a:t>
            </a:r>
            <a:r>
              <a:rPr lang="zh-CN" altLang="en-US" b="1" dirty="0">
                <a:solidFill>
                  <a:schemeClr val="bg1"/>
                </a:solidFill>
                <a:latin typeface="微软雅黑" panose="020B0503020204020204" charset="-122"/>
                <a:ea typeface="微软雅黑" panose="020B0503020204020204" charset="-122"/>
              </a:rPr>
              <a:t>及以上版本；</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	</a:t>
            </a:r>
            <a:r>
              <a:rPr lang="en-US" altLang="zh-CN" b="1" dirty="0">
                <a:solidFill>
                  <a:schemeClr val="bg1"/>
                </a:solidFill>
                <a:latin typeface="微软雅黑" panose="020B0503020204020204" charset="-122"/>
                <a:ea typeface="微软雅黑" panose="020B0503020204020204" charset="-122"/>
              </a:rPr>
              <a:t>TensorFlow1.14</a:t>
            </a:r>
            <a:r>
              <a:rPr lang="zh-CN" altLang="en-US" b="1" dirty="0">
                <a:solidFill>
                  <a:schemeClr val="bg1"/>
                </a:solidFill>
                <a:latin typeface="微软雅黑" panose="020B0503020204020204" charset="-122"/>
                <a:ea typeface="微软雅黑" panose="020B0503020204020204" charset="-122"/>
              </a:rPr>
              <a:t>版本以上的版本；</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	</a:t>
            </a:r>
            <a:r>
              <a:rPr lang="en-US" altLang="zh-CN" b="1" dirty="0">
                <a:solidFill>
                  <a:schemeClr val="bg1"/>
                </a:solidFill>
                <a:latin typeface="微软雅黑" panose="020B0503020204020204" charset="-122"/>
                <a:ea typeface="微软雅黑" panose="020B0503020204020204" charset="-122"/>
              </a:rPr>
              <a:t>Keras2.2.4</a:t>
            </a: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MatPlotLib3.0.3</a:t>
            </a: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h5py2.10.0</a:t>
            </a:r>
            <a:r>
              <a:rPr lang="zh-CN" altLang="en-US" b="1" dirty="0">
                <a:solidFill>
                  <a:schemeClr val="bg1"/>
                </a:solidFill>
                <a:latin typeface="微软雅黑" panose="020B0503020204020204" charset="-122"/>
                <a:ea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	</a:t>
            </a:r>
            <a:r>
              <a:rPr lang="en-US" altLang="zh-CN" b="1" dirty="0">
                <a:solidFill>
                  <a:schemeClr val="bg1"/>
                </a:solidFill>
                <a:latin typeface="微软雅黑" panose="020B0503020204020204" charset="-122"/>
                <a:ea typeface="微软雅黑" panose="020B0503020204020204" charset="-122"/>
              </a:rPr>
              <a:t>wave</a:t>
            </a:r>
            <a:r>
              <a:rPr lang="zh-CN" altLang="en-US" b="1" dirty="0">
                <a:solidFill>
                  <a:schemeClr val="bg1"/>
                </a:solidFill>
                <a:latin typeface="微软雅黑" panose="020B0503020204020204" charset="-122"/>
                <a:ea typeface="微软雅黑" panose="020B0503020204020204" charset="-122"/>
              </a:rPr>
              <a:t>、</a:t>
            </a:r>
            <a:r>
              <a:rPr lang="en-US" altLang="zh-CN" b="1" dirty="0" err="1">
                <a:solidFill>
                  <a:schemeClr val="bg1"/>
                </a:solidFill>
                <a:latin typeface="微软雅黑" panose="020B0503020204020204" charset="-122"/>
                <a:ea typeface="微软雅黑" panose="020B0503020204020204" charset="-122"/>
              </a:rPr>
              <a:t>python_speech_features</a:t>
            </a:r>
            <a:r>
              <a:rPr lang="zh-CN" altLang="en-US" b="1" dirty="0">
                <a:solidFill>
                  <a:schemeClr val="bg1"/>
                </a:solidFill>
                <a:latin typeface="微软雅黑" panose="020B0503020204020204" charset="-122"/>
                <a:ea typeface="微软雅黑" panose="020B0503020204020204" charset="-122"/>
              </a:rPr>
              <a:t>和</a:t>
            </a:r>
            <a:r>
              <a:rPr lang="en-US" altLang="zh-CN" b="1" dirty="0">
                <a:solidFill>
                  <a:schemeClr val="bg1"/>
                </a:solidFill>
                <a:latin typeface="微软雅黑" panose="020B0503020204020204" charset="-122"/>
                <a:ea typeface="微软雅黑" panose="020B0503020204020204" charset="-122"/>
              </a:rPr>
              <a:t>requests</a:t>
            </a:r>
            <a:r>
              <a:rPr lang="zh-CN" altLang="en-US" b="1" dirty="0">
                <a:solidFill>
                  <a:schemeClr val="bg1"/>
                </a:solidFill>
                <a:latin typeface="微软雅黑" panose="020B0503020204020204" charset="-122"/>
                <a:ea typeface="微软雅黑" panose="020B0503020204020204" charset="-122"/>
              </a:rPr>
              <a:t>包。</a:t>
            </a:r>
            <a:endParaRPr lang="zh-CN" altLang="en-US"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72500"/>
          </a:bodyPr>
          <a:lstStyle/>
          <a:p>
            <a:pPr algn="l">
              <a:lnSpc>
                <a:spcPct val="91000"/>
              </a:lnSpc>
            </a:pPr>
            <a:r>
              <a:rPr lang="zh-CN" altLang="en-US" sz="4800" b="1" i="0" spc="191" dirty="0">
                <a:solidFill>
                  <a:schemeClr val="accent1"/>
                </a:solidFill>
                <a:latin typeface="微软雅黑" panose="020B0503020204020204" charset="-122"/>
                <a:ea typeface="微软雅黑" panose="020B0503020204020204" charset="-122"/>
              </a:rPr>
              <a:t>四、数据集</a:t>
            </a:r>
            <a:endParaRPr lang="zh-CN" altLang="en-US" sz="480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1976355" y="1927605"/>
            <a:ext cx="8240560" cy="4661535"/>
          </a:xfrm>
          <a:prstGeom prst="rect">
            <a:avLst/>
          </a:prstGeom>
        </p:spPr>
        <p:txBody>
          <a:bodyPr wrap="square">
            <a:spAutoFit/>
          </a:bodyPr>
          <a:lstStyle/>
          <a:p>
            <a:pPr>
              <a:lnSpc>
                <a:spcPct val="150000"/>
              </a:lnSpc>
            </a:pPr>
            <a:r>
              <a:rPr lang="zh-CN" altLang="en-US" b="1" dirty="0">
                <a:solidFill>
                  <a:schemeClr val="bg1"/>
                </a:solidFill>
                <a:latin typeface="微软雅黑" panose="020B0503020204020204" charset="-122"/>
                <a:ea typeface="微软雅黑" panose="020B0503020204020204" charset="-122"/>
              </a:rPr>
              <a:t>（一）数据集来源：</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rPr>
              <a:t>）清华大学</a:t>
            </a:r>
            <a:r>
              <a:rPr lang="en-US" altLang="zh-CN" b="1" dirty="0">
                <a:solidFill>
                  <a:schemeClr val="bg1"/>
                </a:solidFill>
                <a:latin typeface="微软雅黑" panose="020B0503020204020204" charset="-122"/>
                <a:ea typeface="微软雅黑" panose="020B0503020204020204" charset="-122"/>
              </a:rPr>
              <a:t>THCHS30</a:t>
            </a:r>
            <a:r>
              <a:rPr lang="zh-CN" altLang="en-US" b="1" dirty="0">
                <a:solidFill>
                  <a:schemeClr val="bg1"/>
                </a:solidFill>
                <a:latin typeface="微软雅黑" panose="020B0503020204020204" charset="-122"/>
                <a:ea typeface="微软雅黑" panose="020B0503020204020204" charset="-122"/>
              </a:rPr>
              <a:t>中文语音数据集：</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	</a:t>
            </a:r>
            <a:r>
              <a:rPr lang="en-US" altLang="zh-CN" b="1" dirty="0">
                <a:solidFill>
                  <a:schemeClr val="bg1"/>
                </a:solidFill>
                <a:latin typeface="微软雅黑" panose="020B0503020204020204" charset="-122"/>
                <a:ea typeface="微软雅黑" panose="020B0503020204020204" charset="-122"/>
              </a:rPr>
              <a:t>data_thchs30.tgz </a:t>
            </a: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test-noise.tgz</a:t>
            </a: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resource.tgz</a:t>
            </a:r>
            <a:endParaRPr lang="en-US" altLang="zh-CN"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Free ST Chinese Mandarin Corpus</a:t>
            </a:r>
            <a:r>
              <a:rPr lang="zh-CN" altLang="en-US" b="1" dirty="0">
                <a:solidFill>
                  <a:schemeClr val="bg1"/>
                </a:solidFill>
                <a:latin typeface="微软雅黑" panose="020B0503020204020204" charset="-122"/>
                <a:ea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	</a:t>
            </a:r>
            <a:r>
              <a:rPr lang="en-US" altLang="zh-CN" b="1" dirty="0">
                <a:solidFill>
                  <a:schemeClr val="bg1"/>
                </a:solidFill>
                <a:latin typeface="微软雅黑" panose="020B0503020204020204" charset="-122"/>
                <a:ea typeface="微软雅黑" panose="020B0503020204020204" charset="-122"/>
              </a:rPr>
              <a:t>ST-CMDS-20170001_1-OS.tar.gz </a:t>
            </a:r>
            <a:endParaRPr lang="en-US" altLang="zh-CN"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rPr>
              <a:t>）</a:t>
            </a:r>
            <a:r>
              <a:rPr lang="en-US" altLang="zh-CN" b="1" dirty="0" err="1">
                <a:solidFill>
                  <a:schemeClr val="bg1"/>
                </a:solidFill>
                <a:latin typeface="微软雅黑" panose="020B0503020204020204" charset="-122"/>
                <a:ea typeface="微软雅黑" panose="020B0503020204020204" charset="-122"/>
              </a:rPr>
              <a:t>AIShell</a:t>
            </a:r>
            <a:r>
              <a:rPr lang="en-US" altLang="zh-CN" b="1" dirty="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开源版数据集：</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	</a:t>
            </a:r>
            <a:r>
              <a:rPr lang="en-US" altLang="zh-CN" b="1" dirty="0">
                <a:solidFill>
                  <a:schemeClr val="bg1"/>
                </a:solidFill>
                <a:latin typeface="微软雅黑" panose="020B0503020204020204" charset="-122"/>
                <a:ea typeface="微软雅黑" panose="020B0503020204020204" charset="-122"/>
              </a:rPr>
              <a:t>data_aishell.tgz</a:t>
            </a:r>
            <a:endParaRPr lang="en-US" altLang="zh-CN" b="1" dirty="0">
              <a:solidFill>
                <a:schemeClr val="bg1"/>
              </a:solidFill>
              <a:latin typeface="微软雅黑" panose="020B0503020204020204" charset="-122"/>
              <a:ea typeface="微软雅黑" panose="020B0503020204020204" charset="-122"/>
            </a:endParaRPr>
          </a:p>
          <a:p>
            <a:pPr>
              <a:lnSpc>
                <a:spcPct val="150000"/>
              </a:lnSpc>
            </a:pPr>
            <a:endParaRPr lang="en-US" altLang="zh-CN"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（二）数据格式：</a:t>
            </a: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语音文件使用</a:t>
            </a:r>
            <a:r>
              <a:rPr lang="en-US" altLang="zh-CN" b="1" dirty="0">
                <a:solidFill>
                  <a:schemeClr val="bg1"/>
                </a:solidFill>
                <a:latin typeface="微软雅黑" panose="020B0503020204020204" charset="-122"/>
                <a:ea typeface="微软雅黑" panose="020B0503020204020204" charset="-122"/>
              </a:rPr>
              <a:t>wav</a:t>
            </a:r>
            <a:r>
              <a:rPr lang="zh-CN" altLang="en-US" b="1" dirty="0">
                <a:solidFill>
                  <a:schemeClr val="bg1"/>
                </a:solidFill>
                <a:latin typeface="微软雅黑" panose="020B0503020204020204" charset="-122"/>
                <a:ea typeface="微软雅黑" panose="020B0503020204020204" charset="-122"/>
              </a:rPr>
              <a:t>格式，</a:t>
            </a:r>
            <a:r>
              <a:rPr lang="en-US" altLang="zh-CN" b="1" dirty="0">
                <a:solidFill>
                  <a:schemeClr val="bg1"/>
                </a:solidFill>
                <a:latin typeface="微软雅黑" panose="020B0503020204020204" charset="-122"/>
                <a:ea typeface="微软雅黑" panose="020B0503020204020204" charset="-122"/>
              </a:rPr>
              <a:t>diff</a:t>
            </a:r>
            <a:r>
              <a:rPr lang="zh-CN" altLang="en-US" b="1" dirty="0">
                <a:solidFill>
                  <a:schemeClr val="bg1"/>
                </a:solidFill>
                <a:latin typeface="微软雅黑" panose="020B0503020204020204" charset="-122"/>
                <a:ea typeface="微软雅黑" panose="020B0503020204020204" charset="-122"/>
              </a:rPr>
              <a:t>文件头，采样频率</a:t>
            </a:r>
            <a:r>
              <a:rPr lang="en-US" altLang="zh-CN" b="1" dirty="0">
                <a:solidFill>
                  <a:schemeClr val="bg1"/>
                </a:solidFill>
                <a:latin typeface="微软雅黑" panose="020B0503020204020204" charset="-122"/>
                <a:ea typeface="微软雅黑" panose="020B0503020204020204" charset="-122"/>
              </a:rPr>
              <a:t>16 kHz</a:t>
            </a:r>
            <a:r>
              <a:rPr lang="zh-CN" altLang="en-US" b="1" dirty="0">
                <a:solidFill>
                  <a:schemeClr val="bg1"/>
                </a:solidFill>
                <a:latin typeface="微软雅黑" panose="020B0503020204020204" charset="-122"/>
                <a:ea typeface="微软雅黑" panose="020B0503020204020204" charset="-122"/>
              </a:rPr>
              <a:t>，采样位数</a:t>
            </a:r>
            <a:r>
              <a:rPr lang="en-US" altLang="zh-CN" b="1" dirty="0">
                <a:solidFill>
                  <a:schemeClr val="bg1"/>
                </a:solidFill>
                <a:latin typeface="微软雅黑" panose="020B0503020204020204" charset="-122"/>
                <a:ea typeface="微软雅黑" panose="020B0503020204020204" charset="-122"/>
              </a:rPr>
              <a:t>16 bits, 256 samples, 2 bytes </a:t>
            </a:r>
            <a:r>
              <a:rPr lang="zh-CN" altLang="en-US" b="1" dirty="0">
                <a:solidFill>
                  <a:schemeClr val="bg1"/>
                </a:solidFill>
                <a:latin typeface="微软雅黑" panose="020B0503020204020204" charset="-122"/>
                <a:ea typeface="微软雅黑" panose="020B0503020204020204" charset="-122"/>
              </a:rPr>
              <a:t>长度。</a:t>
            </a:r>
            <a:endParaRPr lang="zh-CN" altLang="en-US"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72500"/>
          </a:bodyPr>
          <a:lstStyle/>
          <a:p>
            <a:pPr algn="l">
              <a:lnSpc>
                <a:spcPct val="91000"/>
              </a:lnSpc>
            </a:pPr>
            <a:r>
              <a:rPr lang="zh-CN" altLang="en-US" sz="4800" b="1" i="0" spc="191" dirty="0">
                <a:solidFill>
                  <a:schemeClr val="accent1"/>
                </a:solidFill>
                <a:latin typeface="微软雅黑" panose="020B0503020204020204" charset="-122"/>
                <a:ea typeface="微软雅黑" panose="020B0503020204020204" charset="-122"/>
              </a:rPr>
              <a:t>五、模型</a:t>
            </a:r>
            <a:r>
              <a:rPr lang="zh-CN" altLang="en-US" sz="4800" b="1" spc="191" dirty="0">
                <a:solidFill>
                  <a:schemeClr val="accent1"/>
                </a:solidFill>
                <a:latin typeface="微软雅黑" panose="020B0503020204020204" charset="-122"/>
                <a:ea typeface="微软雅黑" panose="020B0503020204020204" charset="-122"/>
              </a:rPr>
              <a:t>评估</a:t>
            </a:r>
            <a:endParaRPr lang="zh-CN" altLang="en-US" sz="480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1975720" y="2012060"/>
            <a:ext cx="8240560" cy="1337945"/>
          </a:xfrm>
          <a:prstGeom prst="rect">
            <a:avLst/>
          </a:prstGeom>
        </p:spPr>
        <p:txBody>
          <a:bodyPr wrap="square">
            <a:spAutoFit/>
          </a:bodyPr>
          <a:lstStyle/>
          <a:p>
            <a:pPr>
              <a:lnSpc>
                <a:spcPct val="150000"/>
              </a:lnSpc>
            </a:pP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模型在</a:t>
            </a:r>
            <a:r>
              <a:rPr lang="en-US" altLang="zh-CN" b="1" dirty="0">
                <a:solidFill>
                  <a:schemeClr val="bg1"/>
                </a:solidFill>
                <a:latin typeface="微软雅黑" panose="020B0503020204020204" charset="-122"/>
                <a:ea typeface="微软雅黑" panose="020B0503020204020204" charset="-122"/>
              </a:rPr>
              <a:t>GPU</a:t>
            </a:r>
            <a:r>
              <a:rPr lang="zh-CN" altLang="en-US" b="1" dirty="0">
                <a:solidFill>
                  <a:schemeClr val="bg1"/>
                </a:solidFill>
                <a:latin typeface="微软雅黑" panose="020B0503020204020204" charset="-122"/>
                <a:ea typeface="微软雅黑" panose="020B0503020204020204" charset="-122"/>
              </a:rPr>
              <a:t>上训练了</a:t>
            </a:r>
            <a:r>
              <a:rPr lang="en-US" altLang="zh-CN" b="1" dirty="0">
                <a:solidFill>
                  <a:schemeClr val="bg1"/>
                </a:solidFill>
                <a:latin typeface="微软雅黑" panose="020B0503020204020204" charset="-122"/>
                <a:ea typeface="微软雅黑" panose="020B0503020204020204" charset="-122"/>
              </a:rPr>
              <a:t>200+</a:t>
            </a:r>
            <a:r>
              <a:rPr lang="zh-CN" altLang="en-US" b="1" dirty="0">
                <a:solidFill>
                  <a:schemeClr val="bg1"/>
                </a:solidFill>
                <a:latin typeface="微软雅黑" panose="020B0503020204020204" charset="-122"/>
                <a:ea typeface="微软雅黑" panose="020B0503020204020204" charset="-122"/>
              </a:rPr>
              <a:t>小时（大约</a:t>
            </a:r>
            <a:r>
              <a:rPr lang="en-US" altLang="zh-CN" b="1" dirty="0">
                <a:solidFill>
                  <a:schemeClr val="bg1"/>
                </a:solidFill>
                <a:latin typeface="微软雅黑" panose="020B0503020204020204" charset="-122"/>
                <a:ea typeface="微软雅黑" panose="020B0503020204020204" charset="-122"/>
              </a:rPr>
              <a:t>70</a:t>
            </a:r>
            <a:r>
              <a:rPr lang="zh-CN" altLang="en-US" b="1" dirty="0">
                <a:solidFill>
                  <a:schemeClr val="bg1"/>
                </a:solidFill>
                <a:latin typeface="微软雅黑" panose="020B0503020204020204" charset="-122"/>
                <a:ea typeface="微软雅黑" panose="020B0503020204020204" charset="-122"/>
              </a:rPr>
              <a:t>个</a:t>
            </a:r>
            <a:r>
              <a:rPr lang="en-US" altLang="zh-CN" b="1" dirty="0">
                <a:solidFill>
                  <a:schemeClr val="bg1"/>
                </a:solidFill>
                <a:latin typeface="微软雅黑" panose="020B0503020204020204" charset="-122"/>
                <a:ea typeface="微软雅黑" panose="020B0503020204020204" charset="-122"/>
              </a:rPr>
              <a:t>epoch</a:t>
            </a:r>
            <a:r>
              <a:rPr lang="zh-CN" altLang="en-US" b="1" dirty="0">
                <a:solidFill>
                  <a:schemeClr val="bg1"/>
                </a:solidFill>
                <a:latin typeface="微软雅黑" panose="020B0503020204020204" charset="-122"/>
                <a:ea typeface="微软雅黑" panose="020B0503020204020204" charset="-122"/>
              </a:rPr>
              <a:t>），在测试集上基本能达到</a:t>
            </a:r>
            <a:r>
              <a:rPr lang="en-US" altLang="zh-CN" b="1" dirty="0">
                <a:solidFill>
                  <a:schemeClr val="bg1"/>
                </a:solidFill>
                <a:latin typeface="微软雅黑" panose="020B0503020204020204" charset="-122"/>
                <a:ea typeface="微软雅黑" panose="020B0503020204020204" charset="-122"/>
              </a:rPr>
              <a:t>72</a:t>
            </a:r>
            <a:r>
              <a:rPr lang="en-US" altLang="zh-CN" b="1" dirty="0">
                <a:solidFill>
                  <a:schemeClr val="bg1"/>
                </a:solidFill>
                <a:latin typeface="微软雅黑" panose="020B0503020204020204" charset="-122"/>
                <a:ea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rPr>
              <a:t>的汉语拼音正确率。</a:t>
            </a:r>
            <a:endParaRPr lang="zh-CN" altLang="en-US"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1868405" y="1703450"/>
            <a:ext cx="8240560" cy="645160"/>
          </a:xfrm>
          <a:prstGeom prst="rect">
            <a:avLst/>
          </a:prstGeom>
        </p:spPr>
        <p:txBody>
          <a:bodyPr wrap="square">
            <a:spAutoFit/>
          </a:bodyPr>
          <a:lstStyle/>
          <a:p>
            <a:pPr>
              <a:lnSpc>
                <a:spcPct val="150000"/>
              </a:lnSpc>
            </a:pPr>
            <a:r>
              <a:rPr lang="zh-CN" altLang="en-US" sz="2400" b="1" dirty="0">
                <a:solidFill>
                  <a:schemeClr val="bg1"/>
                </a:solidFill>
                <a:latin typeface="微软雅黑" panose="020B0503020204020204" charset="-122"/>
                <a:ea typeface="微软雅黑" panose="020B0503020204020204" charset="-122"/>
              </a:rPr>
              <a:t>内层逻辑直接调用图灵</a:t>
            </a:r>
            <a:r>
              <a:rPr lang="en-US" altLang="zh-CN" sz="2400" b="1" dirty="0">
                <a:solidFill>
                  <a:schemeClr val="bg1"/>
                </a:solidFill>
                <a:latin typeface="微软雅黑" panose="020B0503020204020204" charset="-122"/>
                <a:ea typeface="微软雅黑" panose="020B0503020204020204" charset="-122"/>
              </a:rPr>
              <a:t>AI</a:t>
            </a:r>
            <a:r>
              <a:rPr lang="zh-CN" altLang="en-US" sz="2400" b="1" dirty="0">
                <a:solidFill>
                  <a:schemeClr val="bg1"/>
                </a:solidFill>
                <a:latin typeface="微软雅黑" panose="020B0503020204020204" charset="-122"/>
                <a:ea typeface="微软雅黑" panose="020B0503020204020204" charset="-122"/>
              </a:rPr>
              <a:t>的</a:t>
            </a:r>
            <a:r>
              <a:rPr lang="en-US" altLang="zh-CN" sz="2400" b="1" dirty="0">
                <a:solidFill>
                  <a:schemeClr val="bg1"/>
                </a:solidFill>
                <a:latin typeface="微软雅黑" panose="020B0503020204020204" charset="-122"/>
                <a:ea typeface="微软雅黑" panose="020B0503020204020204" charset="-122"/>
              </a:rPr>
              <a:t>api</a:t>
            </a:r>
            <a:r>
              <a:rPr lang="zh-CN" altLang="en-US" sz="2400" b="1" dirty="0">
                <a:solidFill>
                  <a:schemeClr val="bg1"/>
                </a:solidFill>
                <a:latin typeface="微软雅黑" panose="020B0503020204020204" charset="-122"/>
                <a:ea typeface="微软雅黑" panose="020B0503020204020204" charset="-122"/>
              </a:rPr>
              <a:t>，从而实现内部的回答逻辑</a:t>
            </a:r>
            <a:endParaRPr lang="zh-CN" altLang="en-US" sz="24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图灵</a:t>
            </a:r>
            <a:r>
              <a:rPr lang="en-US" altLang="zh-CN" sz="2800" b="1" spc="191" dirty="0">
                <a:solidFill>
                  <a:schemeClr val="bg1"/>
                </a:solidFill>
                <a:latin typeface="微软雅黑" panose="020B0503020204020204" charset="-122"/>
                <a:ea typeface="微软雅黑" panose="020B0503020204020204" charset="-122"/>
                <a:sym typeface="+mn-ea"/>
              </a:rPr>
              <a:t>AI</a:t>
            </a:r>
            <a:endParaRPr lang="en-US" altLang="zh-CN" sz="2800" b="1" spc="191" dirty="0">
              <a:solidFill>
                <a:schemeClr val="bg1"/>
              </a:solidFill>
              <a:latin typeface="微软雅黑" panose="020B0503020204020204" charset="-122"/>
              <a:ea typeface="微软雅黑" panose="020B0503020204020204" charset="-122"/>
              <a:sym typeface="+mn-ea"/>
            </a:endParaRPr>
          </a:p>
        </p:txBody>
      </p:sp>
      <p:pic>
        <p:nvPicPr>
          <p:cNvPr id="100" name="图片 99"/>
          <p:cNvPicPr/>
          <p:nvPr/>
        </p:nvPicPr>
        <p:blipFill>
          <a:blip r:embed="rId1" r:link="rId2"/>
          <a:stretch>
            <a:fillRect/>
          </a:stretch>
        </p:blipFill>
        <p:spPr>
          <a:xfrm>
            <a:off x="1757680" y="2586990"/>
            <a:ext cx="8890000" cy="3975100"/>
          </a:xfrm>
          <a:prstGeom prst="rect">
            <a:avLst/>
          </a:prstGeom>
          <a:noFill/>
          <a:ln w="9525">
            <a:noFill/>
          </a:ln>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lang="en-US" altLang="zh-CN" sz="3890" b="1" i="0" spc="191" dirty="0">
                <a:solidFill>
                  <a:schemeClr val="accent1"/>
                </a:solidFill>
                <a:latin typeface="微软雅黑" panose="020B0503020204020204" charset="-122"/>
                <a:ea typeface="微软雅黑" panose="020B0503020204020204" charset="-122"/>
              </a:rPr>
              <a:t>TACOTRON </a:t>
            </a:r>
            <a:r>
              <a:rPr lang="zh-CN" altLang="en-US" sz="3890" b="1" i="0" spc="191" dirty="0">
                <a:solidFill>
                  <a:schemeClr val="accent1"/>
                </a:solidFill>
                <a:latin typeface="微软雅黑" panose="020B0503020204020204" charset="-122"/>
                <a:ea typeface="微软雅黑" panose="020B0503020204020204" charset="-122"/>
              </a:rPr>
              <a:t>模型</a:t>
            </a:r>
            <a:endParaRPr lang="zh-CN" altLang="en-US" sz="389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2155191" y="2012495"/>
            <a:ext cx="8240560" cy="1337945"/>
          </a:xfrm>
          <a:prstGeom prst="rect">
            <a:avLst/>
          </a:prstGeom>
        </p:spPr>
        <p:txBody>
          <a:bodyPr wrap="square">
            <a:spAutoFit/>
          </a:bodyPr>
          <a:lstStyle/>
          <a:p>
            <a:pPr>
              <a:lnSpc>
                <a:spcPct val="150000"/>
              </a:lnSpc>
            </a:pPr>
            <a:r>
              <a:rPr b="1" dirty="0">
                <a:solidFill>
                  <a:schemeClr val="bg1"/>
                </a:solidFill>
                <a:latin typeface="微软雅黑" panose="020B0503020204020204" charset="-122"/>
                <a:ea typeface="微软雅黑" panose="020B0503020204020204" charset="-122"/>
              </a:rPr>
              <a:t>TACOTRON是一个端到端的TTS模型，模型核心是seq2seq + attention。模型的输入为一系列文本字向量，输出mel-spectrogram, 然后在使用Griffin_lim算法生成对应音频。模型结构如下图：</a:t>
            </a:r>
            <a:endParaRPr lang="zh-CN" altLang="en-US"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语音合成</a:t>
            </a:r>
            <a:endParaRPr lang="zh-CN" altLang="en-US" sz="2800" b="1" spc="191" dirty="0">
              <a:solidFill>
                <a:schemeClr val="bg1"/>
              </a:solidFill>
              <a:latin typeface="微软雅黑" panose="020B0503020204020204" charset="-122"/>
              <a:ea typeface="微软雅黑" panose="020B0503020204020204" charset="-122"/>
              <a:sym typeface="+mn-ea"/>
            </a:endParaRPr>
          </a:p>
        </p:txBody>
      </p:sp>
      <p:pic>
        <p:nvPicPr>
          <p:cNvPr id="3"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t="12119" b="10520"/>
          <a:stretch>
            <a:fillRect/>
          </a:stretch>
        </p:blipFill>
        <p:spPr>
          <a:xfrm>
            <a:off x="2927350" y="3442335"/>
            <a:ext cx="5789295" cy="3203575"/>
          </a:xfrm>
          <a:prstGeom prst="rect">
            <a:avLst/>
          </a:prstGeom>
          <a:noFill/>
          <a:ln>
            <a:noFill/>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205" y="487680"/>
            <a:ext cx="1826260" cy="482600"/>
          </a:xfrm>
          <a:prstGeom prst="rect">
            <a:avLst/>
          </a:prstGeom>
          <a:noFill/>
        </p:spPr>
        <p:txBody>
          <a:bodyPr wrap="square" rtlCol="0" anchor="t">
            <a:spAutoFit/>
          </a:bodyPr>
          <a:p>
            <a:pPr>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语音合成</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
        <p:nvSpPr>
          <p:cNvPr id="3" name="矩形 2"/>
          <p:cNvSpPr/>
          <p:nvPr/>
        </p:nvSpPr>
        <p:spPr>
          <a:xfrm>
            <a:off x="1975720" y="2012060"/>
            <a:ext cx="8240560" cy="3969385"/>
          </a:xfrm>
          <a:prstGeom prst="rect">
            <a:avLst/>
          </a:prstGeom>
        </p:spPr>
        <p:txBody>
          <a:bodyPr wrap="square">
            <a:spAutoFit/>
          </a:bodyPr>
          <a:p>
            <a:pPr>
              <a:lnSpc>
                <a:spcPct val="150000"/>
              </a:lnSpc>
            </a:pPr>
            <a:r>
              <a:rPr sz="2400" b="1" dirty="0">
                <a:solidFill>
                  <a:schemeClr val="bg1"/>
                </a:solidFill>
                <a:latin typeface="微软雅黑" panose="020B0503020204020204" charset="-122"/>
                <a:ea typeface="微软雅黑" panose="020B0503020204020204" charset="-122"/>
              </a:rPr>
              <a:t>CBHG模块</a:t>
            </a:r>
            <a:endParaRPr sz="2400" b="1" dirty="0">
              <a:solidFill>
                <a:schemeClr val="bg1"/>
              </a:solidFill>
              <a:latin typeface="微软雅黑" panose="020B0503020204020204" charset="-122"/>
              <a:ea typeface="微软雅黑" panose="020B0503020204020204" charset="-122"/>
            </a:endParaRPr>
          </a:p>
          <a:p>
            <a:pPr>
              <a:lnSpc>
                <a:spcPct val="150000"/>
              </a:lnSpc>
            </a:pPr>
            <a:endParaRPr sz="2400" b="1" dirty="0">
              <a:solidFill>
                <a:schemeClr val="bg1"/>
              </a:solidFill>
              <a:latin typeface="微软雅黑" panose="020B0503020204020204" charset="-122"/>
              <a:ea typeface="微软雅黑" panose="020B0503020204020204" charset="-122"/>
            </a:endParaRPr>
          </a:p>
          <a:p>
            <a:pPr>
              <a:lnSpc>
                <a:spcPct val="150000"/>
              </a:lnSpc>
            </a:pPr>
            <a:r>
              <a:rPr sz="2400" b="1" dirty="0">
                <a:solidFill>
                  <a:schemeClr val="bg1"/>
                </a:solidFill>
                <a:latin typeface="微软雅黑" panose="020B0503020204020204" charset="-122"/>
                <a:ea typeface="微软雅黑" panose="020B0503020204020204" charset="-122"/>
              </a:rPr>
              <a:t>encoder</a:t>
            </a:r>
            <a:endParaRPr sz="2400" b="1" dirty="0">
              <a:solidFill>
                <a:schemeClr val="bg1"/>
              </a:solidFill>
              <a:latin typeface="微软雅黑" panose="020B0503020204020204" charset="-122"/>
              <a:ea typeface="微软雅黑" panose="020B0503020204020204" charset="-122"/>
            </a:endParaRPr>
          </a:p>
          <a:p>
            <a:pPr>
              <a:lnSpc>
                <a:spcPct val="150000"/>
              </a:lnSpc>
            </a:pPr>
            <a:endParaRPr sz="2400" b="1" dirty="0">
              <a:solidFill>
                <a:schemeClr val="bg1"/>
              </a:solidFill>
              <a:latin typeface="微软雅黑" panose="020B0503020204020204" charset="-122"/>
              <a:ea typeface="微软雅黑" panose="020B0503020204020204" charset="-122"/>
            </a:endParaRPr>
          </a:p>
          <a:p>
            <a:pPr>
              <a:lnSpc>
                <a:spcPct val="150000"/>
              </a:lnSpc>
            </a:pPr>
            <a:r>
              <a:rPr sz="2400" b="1" dirty="0">
                <a:solidFill>
                  <a:schemeClr val="bg1"/>
                </a:solidFill>
                <a:latin typeface="微软雅黑" panose="020B0503020204020204" charset="-122"/>
                <a:ea typeface="微软雅黑" panose="020B0503020204020204" charset="-122"/>
              </a:rPr>
              <a:t>decoder</a:t>
            </a:r>
            <a:endParaRPr sz="2400" b="1" dirty="0">
              <a:solidFill>
                <a:schemeClr val="bg1"/>
              </a:solidFill>
              <a:latin typeface="微软雅黑" panose="020B0503020204020204" charset="-122"/>
              <a:ea typeface="微软雅黑" panose="020B0503020204020204" charset="-122"/>
            </a:endParaRPr>
          </a:p>
          <a:p>
            <a:pPr>
              <a:lnSpc>
                <a:spcPct val="150000"/>
              </a:lnSpc>
            </a:pPr>
            <a:endParaRPr sz="2400" b="1" dirty="0">
              <a:solidFill>
                <a:schemeClr val="bg1"/>
              </a:solidFill>
              <a:latin typeface="微软雅黑" panose="020B0503020204020204" charset="-122"/>
              <a:ea typeface="微软雅黑" panose="020B0503020204020204" charset="-122"/>
            </a:endParaRPr>
          </a:p>
          <a:p>
            <a:pPr>
              <a:lnSpc>
                <a:spcPct val="150000"/>
              </a:lnSpc>
            </a:pPr>
            <a:r>
              <a:rPr sz="2400" b="1" dirty="0">
                <a:solidFill>
                  <a:schemeClr val="bg1"/>
                </a:solidFill>
                <a:latin typeface="微软雅黑" panose="020B0503020204020204" charset="-122"/>
                <a:ea typeface="微软雅黑" panose="020B0503020204020204" charset="-122"/>
              </a:rPr>
              <a:t>post-processing net and waveform synthesis</a:t>
            </a:r>
            <a:endParaRPr sz="2400" b="1" dirty="0">
              <a:solidFill>
                <a:schemeClr val="bg1"/>
              </a:solidFill>
              <a:latin typeface="微软雅黑" panose="020B0503020204020204" charset="-122"/>
              <a:ea typeface="微软雅黑" panose="020B0503020204020204" charset="-122"/>
            </a:endParaRPr>
          </a:p>
        </p:txBody>
      </p:sp>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p>
            <a:pPr algn="l">
              <a:lnSpc>
                <a:spcPct val="91000"/>
              </a:lnSpc>
            </a:pPr>
            <a:r>
              <a:rPr sz="3890" b="1" i="0" spc="191" dirty="0">
                <a:solidFill>
                  <a:schemeClr val="accent1"/>
                </a:solidFill>
                <a:latin typeface="微软雅黑" panose="020B0503020204020204" charset="-122"/>
                <a:ea typeface="微软雅黑" panose="020B0503020204020204" charset="-122"/>
              </a:rPr>
              <a:t>模型结构：</a:t>
            </a:r>
            <a:endParaRPr sz="3890" b="1" i="0" spc="191" dirty="0">
              <a:solidFill>
                <a:schemeClr val="accent1"/>
              </a:solidFill>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sz="3890" b="1" i="0" spc="191" dirty="0">
                <a:solidFill>
                  <a:schemeClr val="accent1"/>
                </a:solidFill>
                <a:latin typeface="微软雅黑" panose="020B0503020204020204" charset="-122"/>
                <a:ea typeface="微软雅黑" panose="020B0503020204020204" charset="-122"/>
              </a:rPr>
              <a:t>CBHG</a:t>
            </a:r>
            <a:r>
              <a:rPr lang="en-US" sz="3890" b="1" i="0" spc="191" dirty="0">
                <a:solidFill>
                  <a:schemeClr val="accent1"/>
                </a:solidFill>
                <a:latin typeface="微软雅黑" panose="020B0503020204020204" charset="-122"/>
                <a:ea typeface="微软雅黑" panose="020B0503020204020204" charset="-122"/>
              </a:rPr>
              <a:t> </a:t>
            </a:r>
            <a:r>
              <a:rPr lang="zh-CN" altLang="en-US" sz="3890" b="1" i="0" spc="191" dirty="0">
                <a:solidFill>
                  <a:schemeClr val="accent1"/>
                </a:solidFill>
                <a:latin typeface="微软雅黑" panose="020B0503020204020204" charset="-122"/>
                <a:ea typeface="微软雅黑" panose="020B0503020204020204" charset="-122"/>
              </a:rPr>
              <a:t>模块</a:t>
            </a:r>
            <a:endParaRPr lang="zh-CN" altLang="en-US" sz="389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2155191" y="2012495"/>
            <a:ext cx="8240560" cy="922020"/>
          </a:xfrm>
          <a:prstGeom prst="rect">
            <a:avLst/>
          </a:prstGeom>
        </p:spPr>
        <p:txBody>
          <a:bodyPr wrap="square">
            <a:spAutoFit/>
          </a:bodyPr>
          <a:lstStyle/>
          <a:p>
            <a:pPr>
              <a:lnSpc>
                <a:spcPct val="150000"/>
              </a:lnSpc>
            </a:pPr>
            <a:r>
              <a:rPr b="1" dirty="0">
                <a:solidFill>
                  <a:schemeClr val="bg1"/>
                </a:solidFill>
                <a:latin typeface="微软雅黑" panose="020B0503020204020204" charset="-122"/>
                <a:ea typeface="微软雅黑" panose="020B0503020204020204" charset="-122"/>
              </a:rPr>
              <a:t>其中使用了卷积+highway+残差链接+双向GRU的组合，输入序列，输出同样也是序列。</a:t>
            </a:r>
            <a:endParaRPr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语音合成</a:t>
            </a:r>
            <a:endParaRPr lang="zh-CN" altLang="en-US" sz="2800" b="1" spc="191" dirty="0">
              <a:solidFill>
                <a:schemeClr val="bg1"/>
              </a:solidFill>
              <a:latin typeface="微软雅黑" panose="020B0503020204020204" charset="-122"/>
              <a:ea typeface="微软雅黑" panose="020B0503020204020204" charset="-122"/>
              <a:sym typeface="+mn-ea"/>
            </a:endParaRPr>
          </a:p>
        </p:txBody>
      </p:sp>
      <p:pic>
        <p:nvPicPr>
          <p:cNvPr id="4"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90390" y="3350260"/>
            <a:ext cx="3411220" cy="3238500"/>
          </a:xfrm>
          <a:prstGeom prst="rect">
            <a:avLst/>
          </a:prstGeom>
          <a:noFill/>
          <a:ln>
            <a:noFill/>
          </a:ln>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06"/>
          <p:cNvSpPr txBox="1"/>
          <p:nvPr>
            <p:custDataLst>
              <p:tags r:id="rId1"/>
            </p:custDataLst>
          </p:nvPr>
        </p:nvSpPr>
        <p:spPr>
          <a:xfrm>
            <a:off x="2217936" y="5314589"/>
            <a:ext cx="1733436" cy="342900"/>
          </a:xfrm>
          <a:prstGeom prst="rect">
            <a:avLst/>
          </a:prstGeom>
        </p:spPr>
        <p:txBody>
          <a:bodyPr vert="horz" lIns="91440" tIns="45720" rIns="91440" bIns="45720" rtlCol="0" anchor="t" anchorCtr="0">
            <a:noAutofit/>
          </a:bodyPr>
          <a:lstStyle/>
          <a:p>
            <a:pPr algn="l">
              <a:lnSpc>
                <a:spcPct val="100000"/>
              </a:lnSpc>
            </a:pPr>
            <a:r>
              <a:rPr lang="zh-CN" sz="2800" b="0" i="0" dirty="0">
                <a:solidFill>
                  <a:schemeClr val="bg1"/>
                </a:solidFill>
                <a:latin typeface="Arial" panose="020B0604020202020204" pitchFamily="34" charset="0"/>
                <a:ea typeface="微软雅黑" panose="020B0503020204020204" charset="-122"/>
              </a:rPr>
              <a:t>项目总结</a:t>
            </a:r>
            <a:endParaRPr lang="zh-CN" sz="2800" b="0" i="0" dirty="0">
              <a:solidFill>
                <a:schemeClr val="bg1"/>
              </a:solidFill>
              <a:latin typeface="Arial" panose="020B0604020202020204" pitchFamily="34" charset="0"/>
              <a:ea typeface="微软雅黑" panose="020B0503020204020204" charset="-122"/>
            </a:endParaRPr>
          </a:p>
        </p:txBody>
      </p:sp>
      <p:sp>
        <p:nvSpPr>
          <p:cNvPr id="9" name="Object 208"/>
          <p:cNvSpPr txBox="1"/>
          <p:nvPr>
            <p:custDataLst>
              <p:tags r:id="rId2"/>
            </p:custDataLst>
          </p:nvPr>
        </p:nvSpPr>
        <p:spPr>
          <a:xfrm>
            <a:off x="7733506" y="3889550"/>
            <a:ext cx="2152352" cy="342900"/>
          </a:xfrm>
          <a:prstGeom prst="rect">
            <a:avLst/>
          </a:prstGeom>
        </p:spPr>
        <p:txBody>
          <a:bodyPr vert="horz" lIns="91440" tIns="45720" rIns="91440" bIns="45720" rtlCol="0" anchor="t" anchorCtr="0">
            <a:noAutofit/>
          </a:bodyPr>
          <a:lstStyle/>
          <a:p>
            <a:pPr algn="l">
              <a:lnSpc>
                <a:spcPct val="100000"/>
              </a:lnSpc>
            </a:pPr>
            <a:r>
              <a:rPr lang="zh-CN" sz="2800" b="0" i="0" dirty="0">
                <a:solidFill>
                  <a:schemeClr val="bg1"/>
                </a:solidFill>
                <a:latin typeface="微软雅黑" panose="020B0503020204020204" charset="-122"/>
                <a:ea typeface="微软雅黑" panose="020B0503020204020204" charset="-122"/>
              </a:rPr>
              <a:t>项目展示</a:t>
            </a:r>
            <a:endParaRPr lang="zh-CN" sz="2800" b="0" i="0" dirty="0">
              <a:solidFill>
                <a:schemeClr val="bg1"/>
              </a:solidFill>
              <a:latin typeface="微软雅黑" panose="020B0503020204020204" charset="-122"/>
              <a:ea typeface="微软雅黑" panose="020B0503020204020204" charset="-122"/>
            </a:endParaRPr>
          </a:p>
        </p:txBody>
      </p:sp>
      <p:sp>
        <p:nvSpPr>
          <p:cNvPr id="10" name="Object 209"/>
          <p:cNvSpPr txBox="1"/>
          <p:nvPr>
            <p:custDataLst>
              <p:tags r:id="rId3"/>
            </p:custDataLst>
          </p:nvPr>
        </p:nvSpPr>
        <p:spPr>
          <a:xfrm>
            <a:off x="7733308" y="3259094"/>
            <a:ext cx="954021"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charset="-122"/>
                <a:cs typeface="Arial Regular" panose="020B0604020202090204" charset="0"/>
              </a:rPr>
              <a:t>03</a:t>
            </a:r>
            <a:endParaRPr lang="zh-CN" altLang="en-US" sz="3500" b="0" i="0" dirty="0">
              <a:solidFill>
                <a:schemeClr val="accent1"/>
              </a:solidFill>
              <a:latin typeface="Arial Regular" panose="020B0604020202090204" charset="0"/>
              <a:ea typeface="微软雅黑" panose="020B0503020204020204" charset="-122"/>
              <a:cs typeface="Arial Regular" panose="020B0604020202090204" charset="0"/>
            </a:endParaRPr>
          </a:p>
        </p:txBody>
      </p:sp>
      <p:sp>
        <p:nvSpPr>
          <p:cNvPr id="11" name="Object 2010"/>
          <p:cNvSpPr txBox="1"/>
          <p:nvPr>
            <p:custDataLst>
              <p:tags r:id="rId4"/>
            </p:custDataLst>
          </p:nvPr>
        </p:nvSpPr>
        <p:spPr>
          <a:xfrm>
            <a:off x="4940201" y="3891633"/>
            <a:ext cx="2140672" cy="342900"/>
          </a:xfrm>
          <a:prstGeom prst="rect">
            <a:avLst/>
          </a:prstGeom>
        </p:spPr>
        <p:txBody>
          <a:bodyPr vert="horz" lIns="91440" tIns="45720" rIns="91440" bIns="45720" rtlCol="0" anchor="t" anchorCtr="0">
            <a:noAutofit/>
          </a:bodyPr>
          <a:lstStyle/>
          <a:p>
            <a:pPr algn="l">
              <a:lnSpc>
                <a:spcPct val="100000"/>
              </a:lnSpc>
            </a:pPr>
            <a:r>
              <a:rPr lang="zh-CN" sz="2800" b="0" i="0" dirty="0">
                <a:solidFill>
                  <a:schemeClr val="bg1"/>
                </a:solidFill>
                <a:latin typeface="微软雅黑" panose="020B0503020204020204" charset="-122"/>
                <a:ea typeface="微软雅黑" panose="020B0503020204020204" charset="-122"/>
              </a:rPr>
              <a:t>项目内容</a:t>
            </a:r>
            <a:endParaRPr lang="zh-CN" sz="2800" b="0" i="0" dirty="0">
              <a:solidFill>
                <a:schemeClr val="bg1"/>
              </a:solidFill>
              <a:latin typeface="微软雅黑" panose="020B0503020204020204" charset="-122"/>
              <a:ea typeface="微软雅黑" panose="020B0503020204020204" charset="-122"/>
            </a:endParaRPr>
          </a:p>
        </p:txBody>
      </p:sp>
      <p:sp>
        <p:nvSpPr>
          <p:cNvPr id="12" name="Object 2011"/>
          <p:cNvSpPr txBox="1"/>
          <p:nvPr>
            <p:custDataLst>
              <p:tags r:id="rId5"/>
            </p:custDataLst>
          </p:nvPr>
        </p:nvSpPr>
        <p:spPr>
          <a:xfrm>
            <a:off x="4945658" y="3259094"/>
            <a:ext cx="1236919"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charset="-122"/>
                <a:cs typeface="Arial Regular" panose="020B0604020202090204" charset="0"/>
              </a:rPr>
              <a:t>02</a:t>
            </a:r>
            <a:endParaRPr lang="zh-CN" altLang="en-US" sz="3500" b="0" i="0" dirty="0">
              <a:solidFill>
                <a:schemeClr val="accent1"/>
              </a:solidFill>
              <a:latin typeface="Arial Regular" panose="020B0604020202090204" charset="0"/>
              <a:ea typeface="微软雅黑" panose="020B0503020204020204" charset="-122"/>
              <a:cs typeface="Arial Regular" panose="020B0604020202090204" charset="0"/>
            </a:endParaRPr>
          </a:p>
        </p:txBody>
      </p:sp>
      <p:sp>
        <p:nvSpPr>
          <p:cNvPr id="13" name="Object 2012"/>
          <p:cNvSpPr txBox="1"/>
          <p:nvPr>
            <p:custDataLst>
              <p:tags r:id="rId6"/>
            </p:custDataLst>
          </p:nvPr>
        </p:nvSpPr>
        <p:spPr>
          <a:xfrm>
            <a:off x="2235002" y="3891336"/>
            <a:ext cx="2241056" cy="342900"/>
          </a:xfrm>
          <a:prstGeom prst="rect">
            <a:avLst/>
          </a:prstGeom>
        </p:spPr>
        <p:txBody>
          <a:bodyPr vert="horz" lIns="91440" tIns="45720" rIns="91440" bIns="45720" rtlCol="0" anchor="t" anchorCtr="0">
            <a:noAutofit/>
          </a:bodyPr>
          <a:lstStyle/>
          <a:p>
            <a:pPr algn="l">
              <a:lnSpc>
                <a:spcPct val="100000"/>
              </a:lnSpc>
            </a:pPr>
            <a:r>
              <a:rPr lang="zh-CN" sz="2800" b="0" i="0" dirty="0">
                <a:solidFill>
                  <a:schemeClr val="bg1"/>
                </a:solidFill>
                <a:latin typeface="微软雅黑" panose="020B0503020204020204" charset="-122"/>
                <a:ea typeface="微软雅黑" panose="020B0503020204020204" charset="-122"/>
              </a:rPr>
              <a:t>项目概述</a:t>
            </a:r>
            <a:endParaRPr lang="zh-CN" sz="2800" b="0" i="0" dirty="0">
              <a:solidFill>
                <a:schemeClr val="bg1"/>
              </a:solidFill>
              <a:latin typeface="微软雅黑" panose="020B0503020204020204" charset="-122"/>
              <a:ea typeface="微软雅黑" panose="020B0503020204020204" charset="-122"/>
            </a:endParaRPr>
          </a:p>
        </p:txBody>
      </p:sp>
      <p:sp>
        <p:nvSpPr>
          <p:cNvPr id="14" name="Object 2013"/>
          <p:cNvSpPr txBox="1"/>
          <p:nvPr>
            <p:custDataLst>
              <p:tags r:id="rId7"/>
            </p:custDataLst>
          </p:nvPr>
        </p:nvSpPr>
        <p:spPr>
          <a:xfrm>
            <a:off x="2234208" y="3259094"/>
            <a:ext cx="1120642"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charset="-122"/>
                <a:cs typeface="Arial Regular" panose="020B0604020202090204" charset="0"/>
              </a:rPr>
              <a:t>01</a:t>
            </a:r>
            <a:endParaRPr lang="zh-CN" altLang="en-US" sz="3500" b="0" i="0" dirty="0">
              <a:solidFill>
                <a:schemeClr val="accent1"/>
              </a:solidFill>
              <a:latin typeface="Arial Regular" panose="020B0604020202090204" charset="0"/>
              <a:ea typeface="微软雅黑" panose="020B0503020204020204" charset="-122"/>
              <a:cs typeface="Arial Regular" panose="020B0604020202090204" charset="0"/>
            </a:endParaRPr>
          </a:p>
        </p:txBody>
      </p:sp>
      <p:pic>
        <p:nvPicPr>
          <p:cNvPr id="15" name="image 2014"/>
          <p:cNvPicPr>
            <a:picLocks noChangeAspect="1"/>
          </p:cNvPicPr>
          <p:nvPr>
            <p:custDataLst>
              <p:tags r:id="rId8"/>
            </p:custDataLst>
          </p:nvPr>
        </p:nvPicPr>
        <p:blipFill>
          <a:blip r:embed="rId9"/>
          <a:srcRect/>
          <a:stretch>
            <a:fillRect/>
          </a:stretch>
        </p:blipFill>
        <p:spPr>
          <a:xfrm>
            <a:off x="2331718" y="911221"/>
            <a:ext cx="806449" cy="63502"/>
          </a:xfrm>
          <a:prstGeom prst="rect">
            <a:avLst/>
          </a:prstGeom>
        </p:spPr>
      </p:pic>
      <p:sp>
        <p:nvSpPr>
          <p:cNvPr id="19" name="Object 408"/>
          <p:cNvSpPr txBox="1"/>
          <p:nvPr>
            <p:custDataLst>
              <p:tags r:id="rId10"/>
            </p:custDataLst>
          </p:nvPr>
        </p:nvSpPr>
        <p:spPr>
          <a:xfrm>
            <a:off x="2155190" y="1149350"/>
            <a:ext cx="5957570" cy="688518"/>
          </a:xfrm>
          <a:prstGeom prst="rect">
            <a:avLst/>
          </a:prstGeom>
        </p:spPr>
        <p:txBody>
          <a:bodyPr vert="horz" rtlCol="0" anchor="t" anchorCtr="0">
            <a:normAutofit lnSpcReduction="10000"/>
          </a:bodyPr>
          <a:lstStyle/>
          <a:p>
            <a:pPr algn="l">
              <a:lnSpc>
                <a:spcPct val="91000"/>
              </a:lnSpc>
            </a:pPr>
            <a:r>
              <a:rPr lang="en-US" altLang="zh-CN" sz="4800" b="1" i="0" spc="191" dirty="0">
                <a:solidFill>
                  <a:schemeClr val="accent1"/>
                </a:solidFill>
                <a:latin typeface="微软雅黑" panose="020B0503020204020204" charset="-122"/>
                <a:ea typeface="微软雅黑" panose="020B0503020204020204" charset="-122"/>
              </a:rPr>
              <a:t>CONTENTS</a:t>
            </a:r>
            <a:endParaRPr lang="en-US" altLang="zh-CN" sz="4800" b="1" i="0" spc="191" dirty="0">
              <a:solidFill>
                <a:schemeClr val="accent1"/>
              </a:solidFill>
              <a:latin typeface="微软雅黑" panose="020B0503020204020204" charset="-122"/>
              <a:ea typeface="微软雅黑" panose="020B0503020204020204" charset="-122"/>
            </a:endParaRPr>
          </a:p>
        </p:txBody>
      </p:sp>
      <p:sp>
        <p:nvSpPr>
          <p:cNvPr id="20" name="Object 2015"/>
          <p:cNvSpPr txBox="1"/>
          <p:nvPr>
            <p:custDataLst>
              <p:tags r:id="rId11"/>
            </p:custDataLst>
          </p:nvPr>
        </p:nvSpPr>
        <p:spPr>
          <a:xfrm>
            <a:off x="2123664" y="1885944"/>
            <a:ext cx="5989095" cy="866324"/>
          </a:xfrm>
          <a:prstGeom prst="rect">
            <a:avLst/>
          </a:prstGeom>
        </p:spPr>
        <p:txBody>
          <a:bodyPr vert="horz" rtlCol="0" anchor="t" anchorCtr="0">
            <a:normAutofit/>
          </a:bodyPr>
          <a:lstStyle/>
          <a:p>
            <a:pPr algn="l">
              <a:lnSpc>
                <a:spcPct val="100000"/>
              </a:lnSpc>
            </a:pPr>
            <a:r>
              <a:rPr lang="zh-CN" altLang="en-US" sz="4400" b="1" i="0" dirty="0">
                <a:solidFill>
                  <a:schemeClr val="bg1"/>
                </a:solidFill>
                <a:effectLst>
                  <a:outerShdw blurRad="57150" dist="38100" dir="5400000" algn="ctr" rotWithShape="0">
                    <a:srgbClr val="003CFF">
                      <a:alpha val="100000"/>
                    </a:srgbClr>
                  </a:outerShdw>
                </a:effectLst>
                <a:latin typeface="Arial Bold" panose="020B0604020202090204" charset="0"/>
                <a:ea typeface="微软雅黑" panose="020B0503020204020204" charset="-122"/>
                <a:cs typeface="Arial Bold" panose="020B0604020202090204" charset="0"/>
              </a:rPr>
              <a:t>目录</a:t>
            </a:r>
            <a:endParaRPr lang="zh-CN" altLang="en-US" sz="4400" b="1" i="0" dirty="0">
              <a:solidFill>
                <a:schemeClr val="bg1"/>
              </a:solidFill>
              <a:effectLst>
                <a:outerShdw blurRad="57150" dist="38100" dir="5400000" algn="ctr" rotWithShape="0">
                  <a:srgbClr val="003CFF">
                    <a:alpha val="100000"/>
                  </a:srgbClr>
                </a:outerShdw>
              </a:effectLst>
              <a:latin typeface="Arial Bold" panose="020B0604020202090204" charset="0"/>
              <a:ea typeface="微软雅黑" panose="020B0503020204020204" charset="-122"/>
              <a:cs typeface="Arial Bold" panose="020B0604020202090204" charset="0"/>
            </a:endParaRPr>
          </a:p>
        </p:txBody>
      </p:sp>
      <p:sp>
        <p:nvSpPr>
          <p:cNvPr id="23" name="Object 207"/>
          <p:cNvSpPr txBox="1"/>
          <p:nvPr>
            <p:custDataLst>
              <p:tags r:id="rId12"/>
            </p:custDataLst>
          </p:nvPr>
        </p:nvSpPr>
        <p:spPr>
          <a:xfrm>
            <a:off x="2217936" y="4681494"/>
            <a:ext cx="1000919"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charset="-122"/>
                <a:cs typeface="Arial Regular" panose="020B0604020202090204" charset="0"/>
              </a:rPr>
              <a:t>04</a:t>
            </a:r>
            <a:endParaRPr lang="zh-CN" altLang="en-US" sz="3500" b="0" i="0" dirty="0">
              <a:solidFill>
                <a:schemeClr val="accent1"/>
              </a:solidFill>
              <a:latin typeface="Arial Regular" panose="020B0604020202090204" charset="0"/>
              <a:ea typeface="微软雅黑" panose="020B0503020204020204" charset="-122"/>
              <a:cs typeface="Arial Regular" panose="020B0604020202090204" charset="0"/>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sz="3890" b="1" i="0" spc="191" dirty="0">
                <a:solidFill>
                  <a:schemeClr val="accent1"/>
                </a:solidFill>
                <a:latin typeface="微软雅黑" panose="020B0503020204020204" charset="-122"/>
                <a:ea typeface="微软雅黑" panose="020B0503020204020204" charset="-122"/>
              </a:rPr>
              <a:t>Encoder</a:t>
            </a:r>
            <a:r>
              <a:rPr lang="en-US" sz="3890" b="1" i="0" spc="191" dirty="0">
                <a:solidFill>
                  <a:schemeClr val="accent1"/>
                </a:solidFill>
                <a:latin typeface="微软雅黑" panose="020B0503020204020204" charset="-122"/>
                <a:ea typeface="微软雅黑" panose="020B0503020204020204" charset="-122"/>
              </a:rPr>
              <a:t> </a:t>
            </a:r>
            <a:r>
              <a:rPr lang="zh-CN" altLang="en-US" sz="3890" b="1" i="0" spc="191" dirty="0">
                <a:solidFill>
                  <a:schemeClr val="accent1"/>
                </a:solidFill>
                <a:latin typeface="微软雅黑" panose="020B0503020204020204" charset="-122"/>
                <a:ea typeface="微软雅黑" panose="020B0503020204020204" charset="-122"/>
              </a:rPr>
              <a:t>模块</a:t>
            </a:r>
            <a:endParaRPr lang="zh-CN" altLang="en-US" sz="389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2155191" y="2012495"/>
            <a:ext cx="8240560" cy="2168525"/>
          </a:xfrm>
          <a:prstGeom prst="rect">
            <a:avLst/>
          </a:prstGeom>
        </p:spPr>
        <p:txBody>
          <a:bodyPr wrap="square">
            <a:spAutoFit/>
          </a:bodyPr>
          <a:lstStyle/>
          <a:p>
            <a:pPr>
              <a:lnSpc>
                <a:spcPct val="150000"/>
              </a:lnSpc>
            </a:pPr>
            <a:r>
              <a:rPr b="1" dirty="0">
                <a:solidFill>
                  <a:schemeClr val="bg1"/>
                </a:solidFill>
                <a:latin typeface="微软雅黑" panose="020B0503020204020204" charset="-122"/>
                <a:ea typeface="微软雅黑" panose="020B0503020204020204" charset="-122"/>
              </a:rPr>
              <a:t>输入被CBHG处理之前还需要经过pre-net进行预处理，意图是提升模型的泛化能力，以及加快收敛速度。embeding layer之后是一个encoder pre-net模块，它有两个隐藏层，层与层之间的连接均是全连接；第一层的隐藏单元数目与输入单元数目一致，第二层的隐藏单元数目为第一层的一半；两个隐藏层采用的激活函数均为ReLu，并保持0.5的dropout来提高泛化能力</a:t>
            </a:r>
            <a:endParaRPr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语音合成</a:t>
            </a:r>
            <a:endParaRPr lang="zh-CN" altLang="en-US" sz="2800" b="1" spc="191" dirty="0">
              <a:solidFill>
                <a:schemeClr val="bg1"/>
              </a:solidFill>
              <a:latin typeface="微软雅黑" panose="020B0503020204020204" charset="-122"/>
              <a:ea typeface="微软雅黑" panose="020B0503020204020204" charset="-122"/>
              <a:sym typeface="+mn-ea"/>
            </a:endParaRPr>
          </a:p>
        </p:txBody>
      </p:sp>
      <p:pic>
        <p:nvPicPr>
          <p:cNvPr id="4"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213100" y="4832985"/>
            <a:ext cx="5274310" cy="532130"/>
          </a:xfrm>
          <a:prstGeom prst="rect">
            <a:avLst/>
          </a:prstGeom>
          <a:noFill/>
          <a:ln>
            <a:noFill/>
          </a:ln>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sz="3890" b="1" i="0" spc="191" dirty="0">
                <a:solidFill>
                  <a:schemeClr val="accent1"/>
                </a:solidFill>
                <a:latin typeface="微软雅黑" panose="020B0503020204020204" charset="-122"/>
                <a:ea typeface="微软雅黑" panose="020B0503020204020204" charset="-122"/>
              </a:rPr>
              <a:t>decoder</a:t>
            </a:r>
            <a:r>
              <a:rPr lang="en-US" sz="3890" b="1" i="0" spc="191" dirty="0">
                <a:solidFill>
                  <a:schemeClr val="accent1"/>
                </a:solidFill>
                <a:latin typeface="微软雅黑" panose="020B0503020204020204" charset="-122"/>
                <a:ea typeface="微软雅黑" panose="020B0503020204020204" charset="-122"/>
              </a:rPr>
              <a:t> </a:t>
            </a:r>
            <a:r>
              <a:rPr sz="3890" b="1" i="0" spc="191" dirty="0">
                <a:solidFill>
                  <a:schemeClr val="accent1"/>
                </a:solidFill>
                <a:latin typeface="微软雅黑" panose="020B0503020204020204" charset="-122"/>
                <a:ea typeface="微软雅黑" panose="020B0503020204020204" charset="-122"/>
              </a:rPr>
              <a:t>模块</a:t>
            </a:r>
            <a:endParaRPr sz="389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2155191" y="2012495"/>
            <a:ext cx="8240560" cy="4615815"/>
          </a:xfrm>
          <a:prstGeom prst="rect">
            <a:avLst/>
          </a:prstGeom>
        </p:spPr>
        <p:txBody>
          <a:bodyPr wrap="square">
            <a:spAutoFit/>
          </a:bodyPr>
          <a:lstStyle/>
          <a:p>
            <a:pPr>
              <a:lnSpc>
                <a:spcPct val="150000"/>
              </a:lnSpc>
            </a:pPr>
            <a:r>
              <a:rPr sz="1400" b="1" dirty="0">
                <a:solidFill>
                  <a:schemeClr val="bg1"/>
                </a:solidFill>
                <a:latin typeface="微软雅黑" panose="020B0503020204020204" charset="-122"/>
                <a:ea typeface="微软雅黑" panose="020B0503020204020204" charset="-122"/>
              </a:rPr>
              <a:t>decoder模块主要分为三部分：</a:t>
            </a:r>
            <a:endParaRPr sz="1400" b="1" dirty="0">
              <a:solidFill>
                <a:schemeClr val="bg1"/>
              </a:solidFill>
              <a:latin typeface="微软雅黑" panose="020B0503020204020204" charset="-122"/>
              <a:ea typeface="微软雅黑" panose="020B0503020204020204" charset="-122"/>
            </a:endParaRPr>
          </a:p>
          <a:p>
            <a:pPr>
              <a:lnSpc>
                <a:spcPct val="150000"/>
              </a:lnSpc>
            </a:pPr>
            <a:r>
              <a:rPr sz="1400" b="1" dirty="0">
                <a:solidFill>
                  <a:schemeClr val="bg1"/>
                </a:solidFill>
                <a:latin typeface="微软雅黑" panose="020B0503020204020204" charset="-122"/>
                <a:ea typeface="微软雅黑" panose="020B0503020204020204" charset="-122"/>
              </a:rPr>
              <a:t>- pre-net</a:t>
            </a:r>
            <a:endParaRPr sz="1400" b="1" dirty="0">
              <a:solidFill>
                <a:schemeClr val="bg1"/>
              </a:solidFill>
              <a:latin typeface="微软雅黑" panose="020B0503020204020204" charset="-122"/>
              <a:ea typeface="微软雅黑" panose="020B0503020204020204" charset="-122"/>
            </a:endParaRPr>
          </a:p>
          <a:p>
            <a:pPr>
              <a:lnSpc>
                <a:spcPct val="150000"/>
              </a:lnSpc>
            </a:pPr>
            <a:r>
              <a:rPr sz="1400" b="1" dirty="0">
                <a:solidFill>
                  <a:schemeClr val="bg1"/>
                </a:solidFill>
                <a:latin typeface="微软雅黑" panose="020B0503020204020204" charset="-122"/>
                <a:ea typeface="微软雅黑" panose="020B0503020204020204" charset="-122"/>
              </a:rPr>
              <a:t>Pre-net的结构与encoder中的pre-net相同，主要是对输入做一些非线性变换。</a:t>
            </a:r>
            <a:endParaRPr sz="1400" b="1" dirty="0">
              <a:solidFill>
                <a:schemeClr val="bg1"/>
              </a:solidFill>
              <a:latin typeface="微软雅黑" panose="020B0503020204020204" charset="-122"/>
              <a:ea typeface="微软雅黑" panose="020B0503020204020204" charset="-122"/>
            </a:endParaRPr>
          </a:p>
          <a:p>
            <a:pPr>
              <a:lnSpc>
                <a:spcPct val="150000"/>
              </a:lnSpc>
            </a:pPr>
            <a:endParaRPr sz="1400" b="1" dirty="0">
              <a:solidFill>
                <a:schemeClr val="bg1"/>
              </a:solidFill>
              <a:latin typeface="微软雅黑" panose="020B0503020204020204" charset="-122"/>
              <a:ea typeface="微软雅黑" panose="020B0503020204020204" charset="-122"/>
            </a:endParaRPr>
          </a:p>
          <a:p>
            <a:pPr>
              <a:lnSpc>
                <a:spcPct val="150000"/>
              </a:lnSpc>
            </a:pPr>
            <a:r>
              <a:rPr sz="1400" b="1" dirty="0">
                <a:solidFill>
                  <a:schemeClr val="bg1"/>
                </a:solidFill>
                <a:latin typeface="微软雅黑" panose="020B0503020204020204" charset="-122"/>
                <a:ea typeface="微软雅黑" panose="020B0503020204020204" charset="-122"/>
              </a:rPr>
              <a:t>- Attention-RNN</a:t>
            </a:r>
            <a:endParaRPr sz="1400" b="1" dirty="0">
              <a:solidFill>
                <a:schemeClr val="bg1"/>
              </a:solidFill>
              <a:latin typeface="微软雅黑" panose="020B0503020204020204" charset="-122"/>
              <a:ea typeface="微软雅黑" panose="020B0503020204020204" charset="-122"/>
            </a:endParaRPr>
          </a:p>
          <a:p>
            <a:pPr>
              <a:lnSpc>
                <a:spcPct val="150000"/>
              </a:lnSpc>
            </a:pPr>
            <a:r>
              <a:rPr sz="1400" b="1" dirty="0">
                <a:solidFill>
                  <a:schemeClr val="bg1"/>
                </a:solidFill>
                <a:latin typeface="微软雅黑" panose="020B0503020204020204" charset="-122"/>
                <a:ea typeface="微软雅黑" panose="020B0503020204020204" charset="-122"/>
              </a:rPr>
              <a:t>Attention-RNN的结构为一层包含256个GRU的RNN，它将pre-net的输出和attention的输出作为输入，经过GRU单元后输出到decoder-RNN中。</a:t>
            </a:r>
            <a:endParaRPr sz="1400" b="1" dirty="0">
              <a:solidFill>
                <a:schemeClr val="bg1"/>
              </a:solidFill>
              <a:latin typeface="微软雅黑" panose="020B0503020204020204" charset="-122"/>
              <a:ea typeface="微软雅黑" panose="020B0503020204020204" charset="-122"/>
            </a:endParaRPr>
          </a:p>
          <a:p>
            <a:pPr>
              <a:lnSpc>
                <a:spcPct val="150000"/>
              </a:lnSpc>
            </a:pPr>
            <a:endParaRPr sz="1400" b="1" dirty="0">
              <a:solidFill>
                <a:schemeClr val="bg1"/>
              </a:solidFill>
              <a:latin typeface="微软雅黑" panose="020B0503020204020204" charset="-122"/>
              <a:ea typeface="微软雅黑" panose="020B0503020204020204" charset="-122"/>
            </a:endParaRPr>
          </a:p>
          <a:p>
            <a:pPr>
              <a:lnSpc>
                <a:spcPct val="150000"/>
              </a:lnSpc>
            </a:pPr>
            <a:r>
              <a:rPr sz="1400" b="1" dirty="0">
                <a:solidFill>
                  <a:schemeClr val="bg1"/>
                </a:solidFill>
                <a:latin typeface="微软雅黑" panose="020B0503020204020204" charset="-122"/>
                <a:ea typeface="微软雅黑" panose="020B0503020204020204" charset="-122"/>
              </a:rPr>
              <a:t>- Decoder-RNN</a:t>
            </a:r>
            <a:endParaRPr sz="1400" b="1" dirty="0">
              <a:solidFill>
                <a:schemeClr val="bg1"/>
              </a:solidFill>
              <a:latin typeface="微软雅黑" panose="020B0503020204020204" charset="-122"/>
              <a:ea typeface="微软雅黑" panose="020B0503020204020204" charset="-122"/>
            </a:endParaRPr>
          </a:p>
          <a:p>
            <a:pPr>
              <a:lnSpc>
                <a:spcPct val="150000"/>
              </a:lnSpc>
            </a:pPr>
            <a:r>
              <a:rPr sz="1400" b="1" dirty="0">
                <a:solidFill>
                  <a:schemeClr val="bg1"/>
                </a:solidFill>
                <a:latin typeface="微软雅黑" panose="020B0503020204020204" charset="-122"/>
                <a:ea typeface="微软雅黑" panose="020B0503020204020204" charset="-122"/>
              </a:rPr>
              <a:t>Decode-RNN为两层residual GRU，它的输出为输入与经过GRU单元输出之和。每层同样包含了256个GRU单元。第一步decoder的输入为0矩阵，之后都会把第t步的输出作为第t+1步的输入。(这里paper中使用了一个trick，就是每次decoder的时候，不仅仅预测1帧的数据，而是预测多个非重叠的帧。因为就像我们前面说到的提取音频特征的时候，我们会先分帧，相邻的帧其实是有一定的关联性的，所以每个字符在发音的时候，可能对应了多个帧，因此每个GRU单元输出为多个帧的音频文件。</a:t>
            </a:r>
            <a:endParaRPr sz="14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语音合成</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lang="zh-CN" altLang="en-US" sz="3890" b="1" i="0" spc="191" dirty="0">
                <a:solidFill>
                  <a:schemeClr val="accent1"/>
                </a:solidFill>
                <a:latin typeface="微软雅黑" panose="020B0503020204020204" charset="-122"/>
                <a:ea typeface="微软雅黑" panose="020B0503020204020204" charset="-122"/>
              </a:rPr>
              <a:t>预训练模型</a:t>
            </a:r>
            <a:endParaRPr lang="zh-CN" altLang="en-US" sz="389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2155191" y="2012495"/>
            <a:ext cx="8240560" cy="3415030"/>
          </a:xfrm>
          <a:prstGeom prst="rect">
            <a:avLst/>
          </a:prstGeom>
        </p:spPr>
        <p:txBody>
          <a:bodyPr wrap="square">
            <a:spAutoFit/>
          </a:bodyPr>
          <a:lstStyle/>
          <a:p>
            <a:pPr>
              <a:lnSpc>
                <a:spcPct val="150000"/>
              </a:lnSpc>
            </a:pPr>
            <a:r>
              <a:rPr b="1" dirty="0">
                <a:solidFill>
                  <a:schemeClr val="bg1"/>
                </a:solidFill>
                <a:latin typeface="微软雅黑" panose="020B0503020204020204" charset="-122"/>
                <a:ea typeface="微软雅黑" panose="020B0503020204020204" charset="-122"/>
              </a:rPr>
              <a:t>预训练模型</a:t>
            </a:r>
            <a:endParaRPr b="1" dirty="0">
              <a:solidFill>
                <a:schemeClr val="bg1"/>
              </a:solidFill>
              <a:latin typeface="微软雅黑" panose="020B0503020204020204" charset="-122"/>
              <a:ea typeface="微软雅黑" panose="020B0503020204020204" charset="-122"/>
            </a:endParaRPr>
          </a:p>
          <a:p>
            <a:pPr>
              <a:lnSpc>
                <a:spcPct val="150000"/>
              </a:lnSpc>
            </a:pPr>
            <a:r>
              <a:rPr b="1" dirty="0">
                <a:solidFill>
                  <a:schemeClr val="bg1"/>
                </a:solidFill>
                <a:latin typeface="微软雅黑" panose="020B0503020204020204" charset="-122"/>
                <a:ea typeface="微软雅黑" panose="020B0503020204020204" charset="-122"/>
              </a:rPr>
              <a:t>标贝数据集100K步模型</a:t>
            </a:r>
            <a:endParaRPr b="1" dirty="0">
              <a:solidFill>
                <a:schemeClr val="bg1"/>
              </a:solidFill>
              <a:latin typeface="微软雅黑" panose="020B0503020204020204" charset="-122"/>
              <a:ea typeface="微软雅黑" panose="020B0503020204020204" charset="-122"/>
            </a:endParaRPr>
          </a:p>
          <a:p>
            <a:pPr>
              <a:lnSpc>
                <a:spcPct val="150000"/>
              </a:lnSpc>
            </a:pPr>
            <a:r>
              <a:rPr b="1" dirty="0">
                <a:solidFill>
                  <a:schemeClr val="bg1"/>
                </a:solidFill>
                <a:latin typeface="微软雅黑" panose="020B0503020204020204" charset="-122"/>
                <a:ea typeface="微软雅黑" panose="020B0503020204020204" charset="-122"/>
              </a:rPr>
              <a:t>训练集：取20%</a:t>
            </a:r>
            <a:endParaRPr b="1" dirty="0">
              <a:solidFill>
                <a:schemeClr val="bg1"/>
              </a:solidFill>
              <a:latin typeface="微软雅黑" panose="020B0503020204020204" charset="-122"/>
              <a:ea typeface="微软雅黑" panose="020B0503020204020204" charset="-122"/>
            </a:endParaRPr>
          </a:p>
          <a:p>
            <a:pPr>
              <a:lnSpc>
                <a:spcPct val="150000"/>
              </a:lnSpc>
            </a:pPr>
            <a:r>
              <a:rPr b="1" dirty="0">
                <a:solidFill>
                  <a:schemeClr val="bg1"/>
                </a:solidFill>
                <a:latin typeface="微软雅黑" panose="020B0503020204020204" charset="-122"/>
                <a:ea typeface="微软雅黑" panose="020B0503020204020204" charset="-122"/>
              </a:rPr>
              <a:t>测试集：取80%</a:t>
            </a:r>
            <a:endParaRPr b="1" dirty="0">
              <a:solidFill>
                <a:schemeClr val="bg1"/>
              </a:solidFill>
              <a:latin typeface="微软雅黑" panose="020B0503020204020204" charset="-122"/>
              <a:ea typeface="微软雅黑" panose="020B0503020204020204" charset="-122"/>
            </a:endParaRPr>
          </a:p>
          <a:p>
            <a:pPr>
              <a:lnSpc>
                <a:spcPct val="150000"/>
              </a:lnSpc>
            </a:pPr>
            <a:r>
              <a:rPr b="1" dirty="0">
                <a:solidFill>
                  <a:schemeClr val="bg1"/>
                </a:solidFill>
                <a:latin typeface="微软雅黑" panose="020B0503020204020204" charset="-122"/>
                <a:ea typeface="微软雅黑" panose="020B0503020204020204" charset="-122"/>
              </a:rPr>
              <a:t>训练结果：</a:t>
            </a:r>
            <a:endParaRPr b="1" dirty="0">
              <a:solidFill>
                <a:schemeClr val="bg1"/>
              </a:solidFill>
              <a:latin typeface="微软雅黑" panose="020B0503020204020204" charset="-122"/>
              <a:ea typeface="微软雅黑" panose="020B0503020204020204" charset="-122"/>
            </a:endParaRPr>
          </a:p>
          <a:p>
            <a:pPr>
              <a:lnSpc>
                <a:spcPct val="150000"/>
              </a:lnSpc>
            </a:pPr>
            <a:endParaRPr b="1" dirty="0">
              <a:solidFill>
                <a:schemeClr val="bg1"/>
              </a:solidFill>
              <a:latin typeface="微软雅黑" panose="020B0503020204020204" charset="-122"/>
              <a:ea typeface="微软雅黑" panose="020B0503020204020204" charset="-122"/>
            </a:endParaRPr>
          </a:p>
          <a:p>
            <a:pPr>
              <a:lnSpc>
                <a:spcPct val="150000"/>
              </a:lnSpc>
            </a:pPr>
            <a:r>
              <a:rPr lang="en-US" b="1" dirty="0">
                <a:solidFill>
                  <a:schemeClr val="bg1"/>
                </a:solidFill>
                <a:latin typeface="微软雅黑" panose="020B0503020204020204" charset="-122"/>
                <a:ea typeface="微软雅黑" panose="020B0503020204020204" charset="-122"/>
              </a:rPr>
              <a:t>			</a:t>
            </a:r>
            <a:r>
              <a:rPr b="1" dirty="0">
                <a:solidFill>
                  <a:schemeClr val="bg1"/>
                </a:solidFill>
                <a:latin typeface="微软雅黑" panose="020B0503020204020204" charset="-122"/>
                <a:ea typeface="微软雅黑" panose="020B0503020204020204" charset="-122"/>
              </a:rPr>
              <a:t>train-loss：loss在0.49</a:t>
            </a:r>
            <a:endParaRPr b="1" dirty="0">
              <a:solidFill>
                <a:schemeClr val="bg1"/>
              </a:solidFill>
              <a:latin typeface="微软雅黑" panose="020B0503020204020204" charset="-122"/>
              <a:ea typeface="微软雅黑" panose="020B0503020204020204" charset="-122"/>
            </a:endParaRPr>
          </a:p>
          <a:p>
            <a:pPr>
              <a:lnSpc>
                <a:spcPct val="150000"/>
              </a:lnSpc>
            </a:pPr>
            <a:r>
              <a:rPr b="1" dirty="0">
                <a:solidFill>
                  <a:schemeClr val="bg1"/>
                </a:solidFill>
                <a:latin typeface="微软雅黑" panose="020B0503020204020204" charset="-122"/>
                <a:ea typeface="微软雅黑" panose="020B0503020204020204" charset="-122"/>
              </a:rPr>
              <a:t>			Test-loss：loss在0.51</a:t>
            </a:r>
            <a:endParaRPr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语音合成</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zh-CN" altLang="en-US" dirty="0"/>
              <a:t>项目展示</a:t>
            </a:r>
            <a:endParaRPr lang="zh-CN" altLang="en-US" dirty="0"/>
          </a:p>
        </p:txBody>
      </p:sp>
      <p:sp>
        <p:nvSpPr>
          <p:cNvPr id="4" name="文本占位符 3"/>
          <p:cNvSpPr>
            <a:spLocks noGrp="1"/>
          </p:cNvSpPr>
          <p:nvPr>
            <p:ph type="body" idx="1"/>
            <p:custDataLst>
              <p:tags r:id="rId2"/>
            </p:custDataLst>
          </p:nvPr>
        </p:nvSpPr>
        <p:spPr/>
        <p:txBody>
          <a:bodyPr lIns="91440" tIns="45720" rIns="91440" bIns="45720">
            <a:normAutofit/>
          </a:bodyPr>
          <a:lstStyle/>
          <a:p>
            <a:r>
              <a:rPr lang="en-US" altLang="zh-CN" sz="2400" dirty="0"/>
              <a:t>project Display</a:t>
            </a:r>
            <a:endParaRPr lang="en-US" altLang="zh-CN" sz="2400" dirty="0"/>
          </a:p>
        </p:txBody>
      </p:sp>
      <p:sp>
        <p:nvSpPr>
          <p:cNvPr id="304" name="Object 304"/>
          <p:cNvSpPr txBox="1"/>
          <p:nvPr>
            <p:custDataLst>
              <p:tags r:id="rId3"/>
            </p:custDataLst>
          </p:nvPr>
        </p:nvSpPr>
        <p:spPr>
          <a:xfrm>
            <a:off x="4484785" y="1461940"/>
            <a:ext cx="3221159" cy="2133600"/>
          </a:xfrm>
          <a:prstGeom prst="rect">
            <a:avLst/>
          </a:prstGeom>
        </p:spPr>
        <p:txBody>
          <a:bodyPr vert="horz" rtlCol="0" anchor="t" anchorCtr="0">
            <a:noAutofit/>
          </a:bodyPr>
          <a:lstStyle/>
          <a:p>
            <a:pPr algn="ctr">
              <a:lnSpc>
                <a:spcPct val="100000"/>
              </a:lnSpc>
            </a:pPr>
            <a:r>
              <a:rPr lang="en-US" altLang="zh-CN" sz="11700" b="1" i="0" spc="560" dirty="0">
                <a:solidFill>
                  <a:schemeClr val="accent1"/>
                </a:solidFill>
                <a:latin typeface="微软雅黑" panose="020B0503020204020204" charset="-122"/>
                <a:ea typeface="微软雅黑" panose="020B0503020204020204" charset="-122"/>
                <a:cs typeface="Arial Regular" panose="020B0604020202090204" charset="0"/>
              </a:rPr>
              <a:t>03</a:t>
            </a:r>
            <a:endParaRPr lang="en-US" altLang="zh-CN" sz="11700" b="1" i="0" spc="560" dirty="0">
              <a:solidFill>
                <a:schemeClr val="accent1"/>
              </a:solidFill>
              <a:latin typeface="微软雅黑" panose="020B0503020204020204" charset="-122"/>
              <a:ea typeface="微软雅黑" panose="020B0503020204020204" charset="-122"/>
              <a:cs typeface="Arial Regular" panose="020B0604020202090204" charset="0"/>
            </a:endParaRPr>
          </a:p>
        </p:txBody>
      </p:sp>
      <p:pic>
        <p:nvPicPr>
          <p:cNvPr id="307" name="image 307"/>
          <p:cNvPicPr>
            <a:picLocks noChangeAspect="1"/>
          </p:cNvPicPr>
          <p:nvPr>
            <p:custDataLst>
              <p:tags r:id="rId4"/>
            </p:custDataLst>
          </p:nvPr>
        </p:nvPicPr>
        <p:blipFill>
          <a:blip r:embed="rId5"/>
          <a:srcRect/>
          <a:stretch>
            <a:fillRect/>
          </a:stretch>
        </p:blipFill>
        <p:spPr>
          <a:xfrm>
            <a:off x="5054600" y="4279060"/>
            <a:ext cx="2082800" cy="31751"/>
          </a:xfrm>
          <a:prstGeom prst="rect">
            <a:avLst/>
          </a:prstGeom>
        </p:spPr>
      </p:pic>
    </p:spTree>
    <p:custDataLst>
      <p:tags r:id="rId6"/>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zh-CN" altLang="en-US" dirty="0"/>
              <a:t>项目总结</a:t>
            </a:r>
            <a:endParaRPr lang="zh-CN" altLang="en-US" dirty="0"/>
          </a:p>
        </p:txBody>
      </p:sp>
      <p:sp>
        <p:nvSpPr>
          <p:cNvPr id="4" name="文本占位符 3"/>
          <p:cNvSpPr>
            <a:spLocks noGrp="1"/>
          </p:cNvSpPr>
          <p:nvPr>
            <p:ph type="body" idx="1"/>
            <p:custDataLst>
              <p:tags r:id="rId2"/>
            </p:custDataLst>
          </p:nvPr>
        </p:nvSpPr>
        <p:spPr/>
        <p:txBody>
          <a:bodyPr lIns="91440" tIns="45720" rIns="91440" bIns="45720">
            <a:normAutofit/>
          </a:bodyPr>
          <a:lstStyle/>
          <a:p>
            <a:r>
              <a:rPr lang="en-US" altLang="zh-CN" sz="2400" dirty="0"/>
              <a:t>project Conclusion</a:t>
            </a:r>
            <a:endParaRPr lang="en-US" altLang="zh-CN" sz="2400" dirty="0"/>
          </a:p>
        </p:txBody>
      </p:sp>
      <p:sp>
        <p:nvSpPr>
          <p:cNvPr id="304" name="Object 304"/>
          <p:cNvSpPr txBox="1"/>
          <p:nvPr>
            <p:custDataLst>
              <p:tags r:id="rId3"/>
            </p:custDataLst>
          </p:nvPr>
        </p:nvSpPr>
        <p:spPr>
          <a:xfrm>
            <a:off x="4484785" y="1461940"/>
            <a:ext cx="3221159" cy="2133600"/>
          </a:xfrm>
          <a:prstGeom prst="rect">
            <a:avLst/>
          </a:prstGeom>
        </p:spPr>
        <p:txBody>
          <a:bodyPr vert="horz" rtlCol="0" anchor="t" anchorCtr="0">
            <a:noAutofit/>
          </a:bodyPr>
          <a:lstStyle/>
          <a:p>
            <a:pPr algn="ctr">
              <a:lnSpc>
                <a:spcPct val="100000"/>
              </a:lnSpc>
            </a:pPr>
            <a:r>
              <a:rPr lang="en-US" altLang="zh-CN" sz="11700" b="1" i="0" spc="560" dirty="0">
                <a:solidFill>
                  <a:schemeClr val="accent1"/>
                </a:solidFill>
                <a:latin typeface="微软雅黑" panose="020B0503020204020204" charset="-122"/>
                <a:ea typeface="微软雅黑" panose="020B0503020204020204" charset="-122"/>
                <a:cs typeface="Arial Regular" panose="020B0604020202090204" charset="0"/>
              </a:rPr>
              <a:t>04</a:t>
            </a:r>
            <a:endParaRPr lang="en-US" altLang="zh-CN" sz="11700" b="1" i="0" spc="560" dirty="0">
              <a:solidFill>
                <a:schemeClr val="accent1"/>
              </a:solidFill>
              <a:latin typeface="微软雅黑" panose="020B0503020204020204" charset="-122"/>
              <a:ea typeface="微软雅黑" panose="020B0503020204020204" charset="-122"/>
              <a:cs typeface="Arial Regular" panose="020B0604020202090204" charset="0"/>
            </a:endParaRPr>
          </a:p>
        </p:txBody>
      </p:sp>
      <p:pic>
        <p:nvPicPr>
          <p:cNvPr id="307" name="image 307"/>
          <p:cNvPicPr>
            <a:picLocks noChangeAspect="1"/>
          </p:cNvPicPr>
          <p:nvPr>
            <p:custDataLst>
              <p:tags r:id="rId4"/>
            </p:custDataLst>
          </p:nvPr>
        </p:nvPicPr>
        <p:blipFill>
          <a:blip r:embed="rId5"/>
          <a:srcRect/>
          <a:stretch>
            <a:fillRect/>
          </a:stretch>
        </p:blipFill>
        <p:spPr>
          <a:xfrm>
            <a:off x="5054600" y="4279060"/>
            <a:ext cx="2082800" cy="31751"/>
          </a:xfrm>
          <a:prstGeom prst="rect">
            <a:avLst/>
          </a:prstGeom>
        </p:spPr>
      </p:pic>
    </p:spTree>
    <p:custDataLst>
      <p:tags r:id="rId6"/>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lang="zh-CN" altLang="en-US" sz="3890" b="1" i="0" spc="191" dirty="0">
                <a:solidFill>
                  <a:schemeClr val="accent1"/>
                </a:solidFill>
                <a:latin typeface="微软雅黑" panose="020B0503020204020204" charset="-122"/>
                <a:ea typeface="微软雅黑" panose="020B0503020204020204" charset="-122"/>
              </a:rPr>
              <a:t>分工</a:t>
            </a:r>
            <a:endParaRPr lang="zh-CN" altLang="en-US" sz="3890" b="1" i="0" spc="191" dirty="0">
              <a:solidFill>
                <a:schemeClr val="accent1"/>
              </a:solidFill>
              <a:latin typeface="微软雅黑" panose="020B0503020204020204" charset="-122"/>
              <a:ea typeface="微软雅黑" panose="020B0503020204020204" charset="-122"/>
            </a:endParaRPr>
          </a:p>
        </p:txBody>
      </p:sp>
      <p:graphicFrame>
        <p:nvGraphicFramePr>
          <p:cNvPr id="4" name="表格 3"/>
          <p:cNvGraphicFramePr/>
          <p:nvPr>
            <p:custDataLst>
              <p:tags r:id="rId2"/>
            </p:custDataLst>
          </p:nvPr>
        </p:nvGraphicFramePr>
        <p:xfrm>
          <a:off x="1828800" y="2286000"/>
          <a:ext cx="8533130" cy="3240405"/>
        </p:xfrm>
        <a:graphic>
          <a:graphicData uri="http://schemas.openxmlformats.org/drawingml/2006/table">
            <a:tbl>
              <a:tblPr firstRow="1" bandRow="1">
                <a:tableStyleId>{5C22544A-7EE6-4342-B048-85BDC9FD1C3A}</a:tableStyleId>
              </a:tblPr>
              <a:tblGrid>
                <a:gridCol w="4255770"/>
                <a:gridCol w="4277360"/>
              </a:tblGrid>
              <a:tr h="520065">
                <a:tc>
                  <a:txBody>
                    <a:bodyPr/>
                    <a:p>
                      <a:pPr>
                        <a:buNone/>
                      </a:pPr>
                      <a:r>
                        <a:rPr lang="zh-CN" altLang="en-US"/>
                        <a:t>人员</a:t>
                      </a:r>
                      <a:endParaRPr lang="zh-CN" altLang="en-US"/>
                    </a:p>
                  </a:txBody>
                  <a:tcPr/>
                </a:tc>
                <a:tc>
                  <a:txBody>
                    <a:bodyPr/>
                    <a:p>
                      <a:pPr>
                        <a:buNone/>
                      </a:pPr>
                      <a:r>
                        <a:rPr lang="zh-CN" altLang="en-US"/>
                        <a:t>工作内容</a:t>
                      </a:r>
                      <a:endParaRPr lang="zh-CN" altLang="en-US"/>
                    </a:p>
                  </a:txBody>
                  <a:tcPr/>
                </a:tc>
              </a:tr>
              <a:tr h="640080">
                <a:tc>
                  <a:txBody>
                    <a:bodyPr/>
                    <a:p>
                      <a:pPr>
                        <a:buNone/>
                      </a:pPr>
                      <a:r>
                        <a:rPr lang="zh-CN" altLang="en-US"/>
                        <a:t>蒋祎</a:t>
                      </a:r>
                      <a:endParaRPr lang="zh-CN" altLang="en-US"/>
                    </a:p>
                  </a:txBody>
                  <a:tcPr/>
                </a:tc>
                <a:tc>
                  <a:txBody>
                    <a:bodyPr/>
                    <a:p>
                      <a:pPr>
                        <a:buNone/>
                      </a:pPr>
                      <a:r>
                        <a:rPr lang="zh-CN" altLang="en-US" sz="1800">
                          <a:sym typeface="+mn-ea"/>
                        </a:rPr>
                        <a:t>组长，负责统筹分配工作，文档编写，文字转拼音功能的编写</a:t>
                      </a:r>
                      <a:endParaRPr lang="zh-CN" altLang="en-US" sz="1800">
                        <a:sym typeface="+mn-ea"/>
                      </a:endParaRPr>
                    </a:p>
                    <a:p>
                      <a:pPr>
                        <a:buNone/>
                      </a:pPr>
                      <a:r>
                        <a:rPr lang="zh-CN" altLang="en-US" sz="1800">
                          <a:sym typeface="+mn-ea"/>
                        </a:rPr>
                        <a:t>语音合成模块的编写</a:t>
                      </a:r>
                      <a:endParaRPr lang="zh-CN" altLang="en-US"/>
                    </a:p>
                  </a:txBody>
                  <a:tcPr/>
                </a:tc>
              </a:tr>
              <a:tr h="520065">
                <a:tc>
                  <a:txBody>
                    <a:bodyPr/>
                    <a:p>
                      <a:pPr>
                        <a:buNone/>
                      </a:pPr>
                      <a:r>
                        <a:rPr lang="zh-CN" altLang="en-US"/>
                        <a:t>张天翊</a:t>
                      </a:r>
                      <a:endParaRPr lang="zh-CN" altLang="en-US"/>
                    </a:p>
                  </a:txBody>
                  <a:tcPr/>
                </a:tc>
                <a:tc>
                  <a:txBody>
                    <a:bodyPr/>
                    <a:p>
                      <a:pPr>
                        <a:buNone/>
                      </a:pPr>
                      <a:r>
                        <a:rPr lang="zh-CN" altLang="en-US"/>
                        <a:t>语音合成模块的编写和训练</a:t>
                      </a:r>
                      <a:endParaRPr lang="zh-CN" altLang="en-US"/>
                    </a:p>
                    <a:p>
                      <a:pPr>
                        <a:buNone/>
                      </a:pPr>
                      <a:r>
                        <a:rPr lang="zh-CN" altLang="en-US"/>
                        <a:t>软件测试</a:t>
                      </a:r>
                      <a:endParaRPr lang="zh-CN" altLang="en-US"/>
                    </a:p>
                  </a:txBody>
                  <a:tcPr/>
                </a:tc>
              </a:tr>
              <a:tr h="520065">
                <a:tc>
                  <a:txBody>
                    <a:bodyPr/>
                    <a:p>
                      <a:pPr>
                        <a:buNone/>
                      </a:pPr>
                      <a:r>
                        <a:rPr lang="zh-CN" altLang="en-US"/>
                        <a:t>谭兴成</a:t>
                      </a:r>
                      <a:endParaRPr lang="zh-CN" altLang="en-US"/>
                    </a:p>
                  </a:txBody>
                  <a:tcPr/>
                </a:tc>
                <a:tc>
                  <a:txBody>
                    <a:bodyPr/>
                    <a:p>
                      <a:pPr>
                        <a:buNone/>
                      </a:pPr>
                      <a:r>
                        <a:rPr lang="zh-CN" altLang="en-US" sz="1800">
                          <a:sym typeface="+mn-ea"/>
                        </a:rPr>
                        <a:t>语音识别模块的编写和训练，</a:t>
                      </a:r>
                      <a:endParaRPr lang="zh-CN" altLang="en-US" sz="1800"/>
                    </a:p>
                    <a:p>
                      <a:pPr>
                        <a:buNone/>
                      </a:pPr>
                      <a:endParaRPr lang="zh-CN" altLang="en-US"/>
                    </a:p>
                  </a:txBody>
                  <a:tcPr/>
                </a:tc>
              </a:tr>
              <a:tr h="520065">
                <a:tc>
                  <a:txBody>
                    <a:bodyPr/>
                    <a:p>
                      <a:pPr>
                        <a:buNone/>
                      </a:pPr>
                      <a:r>
                        <a:rPr lang="zh-CN" altLang="en-US"/>
                        <a:t>娄泰宇</a:t>
                      </a:r>
                      <a:endParaRPr lang="zh-CN" altLang="en-US"/>
                    </a:p>
                  </a:txBody>
                  <a:tcPr/>
                </a:tc>
                <a:tc>
                  <a:txBody>
                    <a:bodyPr/>
                    <a:p>
                      <a:pPr>
                        <a:buNone/>
                      </a:pPr>
                      <a:r>
                        <a:rPr lang="zh-CN" altLang="en-US" sz="1800">
                          <a:sym typeface="+mn-ea"/>
                        </a:rPr>
                        <a:t>语音合成模块的训练</a:t>
                      </a:r>
                      <a:endParaRPr lang="zh-CN" altLang="en-US" sz="1800">
                        <a:sym typeface="+mn-ea"/>
                      </a:endParaRPr>
                    </a:p>
                    <a:p>
                      <a:pPr>
                        <a:buNone/>
                      </a:pPr>
                      <a:r>
                        <a:rPr lang="zh-CN" altLang="en-US" sz="1800">
                          <a:sym typeface="+mn-ea"/>
                        </a:rPr>
                        <a:t>软件测试</a:t>
                      </a:r>
                      <a:endParaRPr lang="zh-CN" altLang="en-US" sz="1800"/>
                    </a:p>
                    <a:p>
                      <a:pPr>
                        <a:buNone/>
                      </a:pPr>
                      <a:endParaRPr lang="zh-CN" altLang="en-US"/>
                    </a:p>
                  </a:txBody>
                  <a:tcPr/>
                </a:tc>
              </a:tr>
              <a:tr h="520065">
                <a:tc>
                  <a:txBody>
                    <a:bodyPr/>
                    <a:p>
                      <a:pPr>
                        <a:buNone/>
                      </a:pPr>
                      <a:r>
                        <a:rPr lang="zh-CN" altLang="en-US"/>
                        <a:t>王世龙</a:t>
                      </a:r>
                      <a:endParaRPr lang="zh-CN" altLang="en-US"/>
                    </a:p>
                  </a:txBody>
                  <a:tcPr/>
                </a:tc>
                <a:tc>
                  <a:txBody>
                    <a:bodyPr/>
                    <a:p>
                      <a:pPr>
                        <a:buNone/>
                      </a:pPr>
                      <a:r>
                        <a:rPr lang="zh-CN" altLang="en-US" sz="1800">
                          <a:sym typeface="+mn-ea"/>
                        </a:rPr>
                        <a:t>语音合成模块的编写和训练</a:t>
                      </a:r>
                      <a:endParaRPr lang="zh-CN" altLang="en-US" sz="1800">
                        <a:sym typeface="+mn-ea"/>
                      </a:endParaRPr>
                    </a:p>
                    <a:p>
                      <a:pPr>
                        <a:buNone/>
                      </a:pPr>
                      <a:r>
                        <a:rPr lang="zh-CN" altLang="en-US" sz="1800">
                          <a:sym typeface="+mn-ea"/>
                        </a:rPr>
                        <a:t>界面制作</a:t>
                      </a:r>
                      <a:endParaRPr lang="zh-CN" altLang="en-US" sz="1800"/>
                    </a:p>
                    <a:p>
                      <a:pPr>
                        <a:buNone/>
                      </a:pPr>
                      <a:endParaRPr lang="zh-CN" altLang="en-US"/>
                    </a:p>
                  </a:txBody>
                  <a:tcPr/>
                </a:tc>
              </a:tr>
            </a:tbl>
          </a:graphicData>
        </a:graphic>
      </p:graphicFrame>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lang="zh-CN" altLang="en-US" sz="3890" b="1" i="0" spc="191" dirty="0">
                <a:solidFill>
                  <a:schemeClr val="accent1"/>
                </a:solidFill>
                <a:latin typeface="微软雅黑" panose="020B0503020204020204" charset="-122"/>
                <a:ea typeface="微软雅黑" panose="020B0503020204020204" charset="-122"/>
              </a:rPr>
              <a:t>存在的缺陷和不足</a:t>
            </a:r>
            <a:endParaRPr lang="zh-CN" altLang="en-US" sz="389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2155191" y="2012495"/>
            <a:ext cx="8240560" cy="2168525"/>
          </a:xfrm>
          <a:prstGeom prst="rect">
            <a:avLst/>
          </a:prstGeom>
        </p:spPr>
        <p:txBody>
          <a:bodyPr wrap="square">
            <a:spAutoFit/>
          </a:bodyPr>
          <a:lstStyle/>
          <a:p>
            <a:pPr>
              <a:lnSpc>
                <a:spcPct val="150000"/>
              </a:lnSpc>
            </a:pPr>
            <a:r>
              <a:rPr lang="zh-CN" b="1" dirty="0">
                <a:solidFill>
                  <a:schemeClr val="bg1"/>
                </a:solidFill>
                <a:latin typeface="微软雅黑" panose="020B0503020204020204" charset="-122"/>
                <a:ea typeface="微软雅黑" panose="020B0503020204020204" charset="-122"/>
              </a:rPr>
              <a:t>由于我们小组对于神经网络部分知识的基础薄弱，前期学习时间占比较长，代码推进不够深入。</a:t>
            </a:r>
            <a:endParaRPr lang="zh-CN"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前期准备不够充分，导致中期出现了许多岔子，诸如不同成员的环境不同无法统一等问题，造成了麻烦</a:t>
            </a:r>
            <a:endParaRPr lang="en-US" altLang="zh-CN"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硬件设施问题，最终训练效果不佳。</a:t>
            </a:r>
            <a:endParaRPr lang="zh-CN" altLang="en-US" b="1" dirty="0">
              <a:solidFill>
                <a:schemeClr val="bg1"/>
              </a:solidFill>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lang="zh-CN" altLang="en-US" sz="3890" b="1" i="0" spc="191" dirty="0">
                <a:solidFill>
                  <a:schemeClr val="accent1"/>
                </a:solidFill>
                <a:latin typeface="微软雅黑" panose="020B0503020204020204" charset="-122"/>
                <a:ea typeface="微软雅黑" panose="020B0503020204020204" charset="-122"/>
              </a:rPr>
              <a:t>成果和收获</a:t>
            </a:r>
            <a:endParaRPr lang="zh-CN" altLang="en-US" sz="389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2155191" y="2012495"/>
            <a:ext cx="8240560" cy="1753235"/>
          </a:xfrm>
          <a:prstGeom prst="rect">
            <a:avLst/>
          </a:prstGeom>
        </p:spPr>
        <p:txBody>
          <a:bodyPr wrap="square">
            <a:spAutoFit/>
          </a:bodyPr>
          <a:lstStyle/>
          <a:p>
            <a:pPr>
              <a:lnSpc>
                <a:spcPct val="150000"/>
              </a:lnSpc>
            </a:pPr>
            <a:r>
              <a:rPr lang="zh-CN" altLang="en-US" dirty="0">
                <a:solidFill>
                  <a:schemeClr val="bg1"/>
                </a:solidFill>
                <a:sym typeface="+mn-ea"/>
              </a:rPr>
              <a:t>通过这次分工做任务，基本完成了项目功能，并且使组员们真正对项目管理有了比较深刻的理解和认识，收获很多。组员们</a:t>
            </a:r>
            <a:r>
              <a:rPr lang="zh-CN" dirty="0">
                <a:solidFill>
                  <a:schemeClr val="bg1"/>
                </a:solidFill>
                <a:sym typeface="+mn-ea"/>
              </a:rPr>
              <a:t>在没有任何基础的条件下，将语音识别和语音合成模型跑出来，并取得不错的结果，此外组员们还学会了git管理控制、qt的使用</a:t>
            </a:r>
            <a:r>
              <a:rPr lang="en-US" b="1" dirty="0">
                <a:solidFill>
                  <a:schemeClr val="bg1"/>
                </a:solidFill>
                <a:latin typeface="微软雅黑" panose="020B0503020204020204" charset="-122"/>
                <a:ea typeface="微软雅黑" panose="020B0503020204020204" charset="-122"/>
              </a:rPr>
              <a:t>			</a:t>
            </a:r>
            <a:endParaRPr b="1" dirty="0">
              <a:solidFill>
                <a:schemeClr val="bg1"/>
              </a:solidFill>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lIns="91440" tIns="45720" rIns="91440" bIns="45720">
            <a:normAutofit/>
          </a:bodyPr>
          <a:lstStyle/>
          <a:p>
            <a:r>
              <a:rPr lang="en-US" altLang="zh-CN" dirty="0"/>
              <a:t>THANKS.</a:t>
            </a:r>
            <a:endParaRPr lang="en-US" altLang="zh-CN" dirty="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zh-CN" altLang="en-US" dirty="0"/>
              <a:t>项目概述</a:t>
            </a:r>
            <a:endParaRPr lang="zh-CN" altLang="en-US" dirty="0"/>
          </a:p>
        </p:txBody>
      </p:sp>
      <p:sp>
        <p:nvSpPr>
          <p:cNvPr id="4" name="文本占位符 3"/>
          <p:cNvSpPr>
            <a:spLocks noGrp="1"/>
          </p:cNvSpPr>
          <p:nvPr>
            <p:ph type="body" idx="1"/>
            <p:custDataLst>
              <p:tags r:id="rId2"/>
            </p:custDataLst>
          </p:nvPr>
        </p:nvSpPr>
        <p:spPr/>
        <p:txBody>
          <a:bodyPr lIns="91440" tIns="45720" rIns="91440" bIns="45720">
            <a:normAutofit/>
          </a:bodyPr>
          <a:lstStyle/>
          <a:p>
            <a:r>
              <a:rPr lang="en-US" altLang="zh-CN" sz="2400" dirty="0"/>
              <a:t>project summary</a:t>
            </a:r>
            <a:endParaRPr lang="en-US" altLang="zh-CN" sz="2400" dirty="0"/>
          </a:p>
        </p:txBody>
      </p:sp>
      <p:sp>
        <p:nvSpPr>
          <p:cNvPr id="304" name="Object 304"/>
          <p:cNvSpPr txBox="1"/>
          <p:nvPr>
            <p:custDataLst>
              <p:tags r:id="rId3"/>
            </p:custDataLst>
          </p:nvPr>
        </p:nvSpPr>
        <p:spPr>
          <a:xfrm>
            <a:off x="4485420" y="1461940"/>
            <a:ext cx="3221159" cy="2133600"/>
          </a:xfrm>
          <a:prstGeom prst="rect">
            <a:avLst/>
          </a:prstGeom>
        </p:spPr>
        <p:txBody>
          <a:bodyPr vert="horz" rtlCol="0" anchor="t" anchorCtr="0">
            <a:noAutofit/>
          </a:bodyPr>
          <a:lstStyle/>
          <a:p>
            <a:pPr algn="ctr">
              <a:lnSpc>
                <a:spcPct val="100000"/>
              </a:lnSpc>
            </a:pPr>
            <a:r>
              <a:rPr lang="zh-CN" sz="11700" b="1" i="0" spc="560" dirty="0">
                <a:solidFill>
                  <a:schemeClr val="accent1"/>
                </a:solidFill>
                <a:latin typeface="微软雅黑" panose="020B0503020204020204" charset="-122"/>
                <a:ea typeface="微软雅黑" panose="020B0503020204020204" charset="-122"/>
                <a:cs typeface="Arial Regular" panose="020B0604020202090204" charset="0"/>
              </a:rPr>
              <a:t>01</a:t>
            </a:r>
            <a:endParaRPr lang="zh-CN" sz="11700" b="1" i="0" spc="560" dirty="0">
              <a:solidFill>
                <a:schemeClr val="accent1"/>
              </a:solidFill>
              <a:latin typeface="微软雅黑" panose="020B0503020204020204" charset="-122"/>
              <a:ea typeface="微软雅黑" panose="020B0503020204020204" charset="-122"/>
              <a:cs typeface="Arial Regular" panose="020B0604020202090204" charset="0"/>
            </a:endParaRPr>
          </a:p>
        </p:txBody>
      </p:sp>
      <p:pic>
        <p:nvPicPr>
          <p:cNvPr id="307" name="image 307"/>
          <p:cNvPicPr>
            <a:picLocks noChangeAspect="1"/>
          </p:cNvPicPr>
          <p:nvPr>
            <p:custDataLst>
              <p:tags r:id="rId4"/>
            </p:custDataLst>
          </p:nvPr>
        </p:nvPicPr>
        <p:blipFill>
          <a:blip r:embed="rId5"/>
          <a:srcRect/>
          <a:stretch>
            <a:fillRect/>
          </a:stretch>
        </p:blipFill>
        <p:spPr>
          <a:xfrm>
            <a:off x="5054600" y="4279060"/>
            <a:ext cx="2082800" cy="31751"/>
          </a:xfrm>
          <a:prstGeom prst="rect">
            <a:avLst/>
          </a:prstGeom>
        </p:spPr>
      </p:pic>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2014"/>
          <p:cNvPicPr>
            <a:picLocks noChangeAspect="1"/>
          </p:cNvPicPr>
          <p:nvPr>
            <p:custDataLst>
              <p:tags r:id="rId1"/>
            </p:custDataLst>
          </p:nvPr>
        </p:nvPicPr>
        <p:blipFill>
          <a:blip r:embed="rId2"/>
          <a:srcRect/>
          <a:stretch>
            <a:fillRect/>
          </a:stretch>
        </p:blipFill>
        <p:spPr>
          <a:xfrm>
            <a:off x="2331718" y="911221"/>
            <a:ext cx="806449" cy="63502"/>
          </a:xfrm>
          <a:prstGeom prst="rect">
            <a:avLst/>
          </a:prstGeom>
        </p:spPr>
      </p:pic>
      <p:sp>
        <p:nvSpPr>
          <p:cNvPr id="19" name="Object 408"/>
          <p:cNvSpPr txBox="1"/>
          <p:nvPr>
            <p:custDataLst>
              <p:tags r:id="rId3"/>
            </p:custDataLst>
          </p:nvPr>
        </p:nvSpPr>
        <p:spPr>
          <a:xfrm>
            <a:off x="2155190" y="1149350"/>
            <a:ext cx="5957570" cy="688518"/>
          </a:xfrm>
          <a:prstGeom prst="rect">
            <a:avLst/>
          </a:prstGeom>
        </p:spPr>
        <p:txBody>
          <a:bodyPr vert="horz" rtlCol="0" anchor="t" anchorCtr="0">
            <a:normAutofit fontScale="70000"/>
          </a:bodyPr>
          <a:lstStyle/>
          <a:p>
            <a:pPr algn="l">
              <a:lnSpc>
                <a:spcPct val="91000"/>
              </a:lnSpc>
            </a:pPr>
            <a:r>
              <a:rPr lang="zh-CN" altLang="en-US" sz="4800" b="1" i="0" spc="191" dirty="0">
                <a:solidFill>
                  <a:schemeClr val="accent1"/>
                </a:solidFill>
                <a:latin typeface="微软雅黑" panose="020B0503020204020204" charset="-122"/>
                <a:ea typeface="微软雅黑" panose="020B0503020204020204" charset="-122"/>
              </a:rPr>
              <a:t>选题背景</a:t>
            </a:r>
            <a:endParaRPr lang="zh-CN" altLang="en-US" sz="4800" b="1" i="0" spc="191" dirty="0">
              <a:solidFill>
                <a:schemeClr val="accent1"/>
              </a:solidFill>
              <a:latin typeface="微软雅黑" panose="020B0503020204020204" charset="-122"/>
              <a:ea typeface="微软雅黑" panose="020B0503020204020204" charset="-122"/>
            </a:endParaRPr>
          </a:p>
        </p:txBody>
      </p:sp>
      <p:grpSp>
        <p:nvGrpSpPr>
          <p:cNvPr id="58" name="组合 57"/>
          <p:cNvGrpSpPr/>
          <p:nvPr/>
        </p:nvGrpSpPr>
        <p:grpSpPr>
          <a:xfrm>
            <a:off x="2155166" y="2252003"/>
            <a:ext cx="6709433" cy="1235983"/>
            <a:chOff x="4806159" y="1935292"/>
            <a:chExt cx="5641930" cy="1157225"/>
          </a:xfrm>
        </p:grpSpPr>
        <p:sp>
          <p:nvSpPr>
            <p:cNvPr id="75" name="圆角矩形 74"/>
            <p:cNvSpPr/>
            <p:nvPr/>
          </p:nvSpPr>
          <p:spPr>
            <a:xfrm>
              <a:off x="4806159" y="1935292"/>
              <a:ext cx="1418897" cy="683172"/>
            </a:xfrm>
            <a:prstGeom prst="roundRect">
              <a:avLst>
                <a:gd name="adj" fmla="val 1974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选题背景</a:t>
              </a:r>
              <a:endParaRPr lang="en-US" altLang="zh-CN" b="1" dirty="0">
                <a:latin typeface="微软雅黑" panose="020B0503020204020204" charset="-122"/>
                <a:ea typeface="微软雅黑" panose="020B0503020204020204" charset="-122"/>
              </a:endParaRPr>
            </a:p>
          </p:txBody>
        </p:sp>
        <p:sp>
          <p:nvSpPr>
            <p:cNvPr id="76" name="矩形 75"/>
            <p:cNvSpPr/>
            <p:nvPr/>
          </p:nvSpPr>
          <p:spPr>
            <a:xfrm>
              <a:off x="6484513" y="1970031"/>
              <a:ext cx="3963576" cy="1122486"/>
            </a:xfrm>
            <a:prstGeom prst="rect">
              <a:avLst/>
            </a:prstGeom>
          </p:spPr>
          <p:txBody>
            <a:bodyPr wrap="square">
              <a:spAutoFit/>
            </a:bodyPr>
            <a:p>
              <a:pPr>
                <a:lnSpc>
                  <a:spcPct val="150000"/>
                </a:lnSpc>
              </a:pPr>
              <a:r>
                <a:rPr sz="1600" b="1" dirty="0">
                  <a:solidFill>
                    <a:schemeClr val="bg1"/>
                  </a:solidFill>
                  <a:latin typeface="微软雅黑" panose="020B0503020204020204" charset="-122"/>
                  <a:ea typeface="微软雅黑" panose="020B0503020204020204" charset="-122"/>
                </a:rPr>
                <a:t>聊天机器人，是一种经由对话或文字进行交谈的计算机软件程序，在多重领域中均有应用。</a:t>
              </a:r>
              <a:endParaRPr sz="1600" b="1" dirty="0">
                <a:solidFill>
                  <a:schemeClr val="bg1"/>
                </a:solidFill>
                <a:latin typeface="微软雅黑" panose="020B0503020204020204" charset="-122"/>
                <a:ea typeface="微软雅黑" panose="020B0503020204020204" charset="-122"/>
              </a:endParaRPr>
            </a:p>
            <a:p>
              <a:pPr>
                <a:lnSpc>
                  <a:spcPct val="150000"/>
                </a:lnSpc>
              </a:pPr>
              <a:endParaRPr sz="1600" b="1" dirty="0">
                <a:solidFill>
                  <a:schemeClr val="bg1"/>
                </a:solidFill>
                <a:latin typeface="微软雅黑" panose="020B0503020204020204" charset="-122"/>
                <a:ea typeface="微软雅黑" panose="020B0503020204020204" charset="-122"/>
              </a:endParaRPr>
            </a:p>
          </p:txBody>
        </p:sp>
      </p:grpSp>
      <p:grpSp>
        <p:nvGrpSpPr>
          <p:cNvPr id="62" name="组合 61"/>
          <p:cNvGrpSpPr/>
          <p:nvPr/>
        </p:nvGrpSpPr>
        <p:grpSpPr>
          <a:xfrm>
            <a:off x="2155166" y="4299728"/>
            <a:ext cx="6709432" cy="1038285"/>
            <a:chOff x="4806160" y="1970031"/>
            <a:chExt cx="5641929" cy="972125"/>
          </a:xfrm>
        </p:grpSpPr>
        <p:sp>
          <p:nvSpPr>
            <p:cNvPr id="73" name="圆角矩形 72"/>
            <p:cNvSpPr/>
            <p:nvPr/>
          </p:nvSpPr>
          <p:spPr>
            <a:xfrm>
              <a:off x="4806160" y="2258984"/>
              <a:ext cx="1418897" cy="683172"/>
            </a:xfrm>
            <a:prstGeom prst="roundRect">
              <a:avLst>
                <a:gd name="adj" fmla="val 1974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a:latin typeface="微软雅黑" panose="020B0503020204020204" charset="-122"/>
                  <a:ea typeface="微软雅黑" panose="020B0503020204020204" charset="-122"/>
                </a:rPr>
                <a:t>前景</a:t>
              </a:r>
              <a:endParaRPr lang="zh-CN" altLang="en-US" b="1" dirty="0">
                <a:latin typeface="微软雅黑" panose="020B0503020204020204" charset="-122"/>
                <a:ea typeface="微软雅黑" panose="020B0503020204020204" charset="-122"/>
              </a:endParaRPr>
            </a:p>
          </p:txBody>
        </p:sp>
        <p:sp>
          <p:nvSpPr>
            <p:cNvPr id="74" name="矩形 73"/>
            <p:cNvSpPr/>
            <p:nvPr/>
          </p:nvSpPr>
          <p:spPr>
            <a:xfrm>
              <a:off x="6484513" y="1970031"/>
              <a:ext cx="3963576" cy="777060"/>
            </a:xfrm>
            <a:prstGeom prst="rect">
              <a:avLst/>
            </a:prstGeom>
          </p:spPr>
          <p:txBody>
            <a:bodyPr wrap="square">
              <a:spAutoFit/>
            </a:bodyPr>
            <a:p>
              <a:pPr>
                <a:lnSpc>
                  <a:spcPct val="150000"/>
                </a:lnSpc>
              </a:pPr>
              <a:r>
                <a:rPr sz="1600" b="1" dirty="0">
                  <a:solidFill>
                    <a:schemeClr val="bg1"/>
                  </a:solidFill>
                  <a:latin typeface="微软雅黑" panose="020B0503020204020204" charset="-122"/>
                  <a:ea typeface="微软雅黑" panose="020B0503020204020204" charset="-122"/>
                  <a:sym typeface="+mn-ea"/>
                </a:rPr>
                <a:t>人工智能技术突破了聊天机器人原有的技术瓶颈，而且在企业中大量布局，市场前途非常光明</a:t>
              </a:r>
              <a:endParaRPr lang="zh-CN" altLang="en-US" sz="1600" b="1" dirty="0">
                <a:solidFill>
                  <a:schemeClr val="bg1"/>
                </a:solidFill>
                <a:latin typeface="微软雅黑" panose="020B0503020204020204" charset="-122"/>
                <a:ea typeface="微软雅黑" panose="020B0503020204020204" charset="-122"/>
                <a:sym typeface="+mn-ea"/>
              </a:endParaRPr>
            </a:p>
          </p:txBody>
        </p:sp>
      </p:gr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zh-CN" altLang="en-US" dirty="0"/>
              <a:t>项目内容</a:t>
            </a:r>
            <a:endParaRPr lang="zh-CN" altLang="en-US" dirty="0"/>
          </a:p>
        </p:txBody>
      </p:sp>
      <p:sp>
        <p:nvSpPr>
          <p:cNvPr id="4" name="文本占位符 3"/>
          <p:cNvSpPr>
            <a:spLocks noGrp="1"/>
          </p:cNvSpPr>
          <p:nvPr>
            <p:ph type="body" idx="1"/>
            <p:custDataLst>
              <p:tags r:id="rId2"/>
            </p:custDataLst>
          </p:nvPr>
        </p:nvSpPr>
        <p:spPr/>
        <p:txBody>
          <a:bodyPr lIns="91440" tIns="45720" rIns="91440" bIns="45720">
            <a:normAutofit/>
          </a:bodyPr>
          <a:lstStyle/>
          <a:p>
            <a:r>
              <a:rPr lang="en-US" altLang="zh-CN" sz="2400" dirty="0"/>
              <a:t>project Contents</a:t>
            </a:r>
            <a:endParaRPr lang="en-US" altLang="zh-CN" sz="2400" dirty="0"/>
          </a:p>
        </p:txBody>
      </p:sp>
      <p:sp>
        <p:nvSpPr>
          <p:cNvPr id="304" name="Object 304"/>
          <p:cNvSpPr txBox="1"/>
          <p:nvPr>
            <p:custDataLst>
              <p:tags r:id="rId3"/>
            </p:custDataLst>
          </p:nvPr>
        </p:nvSpPr>
        <p:spPr>
          <a:xfrm>
            <a:off x="4485420" y="1461940"/>
            <a:ext cx="3221159" cy="2133600"/>
          </a:xfrm>
          <a:prstGeom prst="rect">
            <a:avLst/>
          </a:prstGeom>
        </p:spPr>
        <p:txBody>
          <a:bodyPr vert="horz" rtlCol="0" anchor="t" anchorCtr="0">
            <a:noAutofit/>
          </a:bodyPr>
          <a:lstStyle/>
          <a:p>
            <a:pPr algn="ctr">
              <a:lnSpc>
                <a:spcPct val="100000"/>
              </a:lnSpc>
            </a:pPr>
            <a:r>
              <a:rPr lang="en-US" altLang="zh-CN" sz="11700" b="1" i="0" spc="560" dirty="0">
                <a:solidFill>
                  <a:schemeClr val="accent1"/>
                </a:solidFill>
                <a:latin typeface="微软雅黑" panose="020B0503020204020204" charset="-122"/>
                <a:ea typeface="微软雅黑" panose="020B0503020204020204" charset="-122"/>
                <a:cs typeface="Arial Regular" panose="020B0604020202090204" charset="0"/>
              </a:rPr>
              <a:t>02</a:t>
            </a:r>
            <a:endParaRPr lang="en-US" altLang="zh-CN" sz="11700" b="1" i="0" spc="560" dirty="0">
              <a:solidFill>
                <a:schemeClr val="accent1"/>
              </a:solidFill>
              <a:latin typeface="微软雅黑" panose="020B0503020204020204" charset="-122"/>
              <a:ea typeface="微软雅黑" panose="020B0503020204020204" charset="-122"/>
              <a:cs typeface="Arial Regular" panose="020B0604020202090204" charset="0"/>
            </a:endParaRPr>
          </a:p>
        </p:txBody>
      </p:sp>
      <p:pic>
        <p:nvPicPr>
          <p:cNvPr id="307" name="image 307"/>
          <p:cNvPicPr>
            <a:picLocks noChangeAspect="1"/>
          </p:cNvPicPr>
          <p:nvPr>
            <p:custDataLst>
              <p:tags r:id="rId4"/>
            </p:custDataLst>
          </p:nvPr>
        </p:nvPicPr>
        <p:blipFill>
          <a:blip r:embed="rId5"/>
          <a:srcRect/>
          <a:stretch>
            <a:fillRect/>
          </a:stretch>
        </p:blipFill>
        <p:spPr>
          <a:xfrm>
            <a:off x="5054600" y="4279060"/>
            <a:ext cx="2082800" cy="31751"/>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08"/>
          <p:cNvSpPr txBox="1"/>
          <p:nvPr>
            <p:custDataLst>
              <p:tags r:id="rId1"/>
            </p:custDataLst>
          </p:nvPr>
        </p:nvSpPr>
        <p:spPr>
          <a:xfrm>
            <a:off x="7733506" y="3889550"/>
            <a:ext cx="2152352" cy="342900"/>
          </a:xfrm>
          <a:prstGeom prst="rect">
            <a:avLst/>
          </a:prstGeom>
        </p:spPr>
        <p:txBody>
          <a:bodyPr vert="horz" lIns="91440" tIns="45720" rIns="91440" bIns="45720" rtlCol="0" anchor="t" anchorCtr="0">
            <a:noAutofit/>
          </a:bodyPr>
          <a:lstStyle/>
          <a:p>
            <a:pPr algn="l">
              <a:lnSpc>
                <a:spcPct val="100000"/>
              </a:lnSpc>
            </a:pPr>
            <a:r>
              <a:rPr lang="zh-CN" sz="2800" b="0" i="0" dirty="0">
                <a:solidFill>
                  <a:schemeClr val="bg1"/>
                </a:solidFill>
                <a:latin typeface="微软雅黑" panose="020B0503020204020204" charset="-122"/>
                <a:ea typeface="微软雅黑" panose="020B0503020204020204" charset="-122"/>
              </a:rPr>
              <a:t>语音合成</a:t>
            </a:r>
            <a:endParaRPr lang="zh-CN" sz="2800" b="0" i="0" dirty="0">
              <a:solidFill>
                <a:schemeClr val="bg1"/>
              </a:solidFill>
              <a:latin typeface="微软雅黑" panose="020B0503020204020204" charset="-122"/>
              <a:ea typeface="微软雅黑" panose="020B0503020204020204" charset="-122"/>
            </a:endParaRPr>
          </a:p>
        </p:txBody>
      </p:sp>
      <p:sp>
        <p:nvSpPr>
          <p:cNvPr id="10" name="Object 209"/>
          <p:cNvSpPr txBox="1"/>
          <p:nvPr>
            <p:custDataLst>
              <p:tags r:id="rId2"/>
            </p:custDataLst>
          </p:nvPr>
        </p:nvSpPr>
        <p:spPr>
          <a:xfrm>
            <a:off x="7733308" y="3259094"/>
            <a:ext cx="954021"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charset="-122"/>
                <a:cs typeface="Arial Regular" panose="020B0604020202090204" charset="0"/>
              </a:rPr>
              <a:t>03</a:t>
            </a:r>
            <a:endParaRPr lang="zh-CN" altLang="en-US" sz="3500" b="0" i="0" dirty="0">
              <a:solidFill>
                <a:schemeClr val="accent1"/>
              </a:solidFill>
              <a:latin typeface="Arial Regular" panose="020B0604020202090204" charset="0"/>
              <a:ea typeface="微软雅黑" panose="020B0503020204020204" charset="-122"/>
              <a:cs typeface="Arial Regular" panose="020B0604020202090204" charset="0"/>
            </a:endParaRPr>
          </a:p>
        </p:txBody>
      </p:sp>
      <p:sp>
        <p:nvSpPr>
          <p:cNvPr id="11" name="Object 2010"/>
          <p:cNvSpPr txBox="1"/>
          <p:nvPr>
            <p:custDataLst>
              <p:tags r:id="rId3"/>
            </p:custDataLst>
          </p:nvPr>
        </p:nvSpPr>
        <p:spPr>
          <a:xfrm>
            <a:off x="4940201" y="3891633"/>
            <a:ext cx="2140672" cy="342900"/>
          </a:xfrm>
          <a:prstGeom prst="rect">
            <a:avLst/>
          </a:prstGeom>
        </p:spPr>
        <p:txBody>
          <a:bodyPr vert="horz" lIns="91440" tIns="45720" rIns="91440" bIns="45720" rtlCol="0" anchor="t" anchorCtr="0">
            <a:noAutofit/>
          </a:bodyPr>
          <a:lstStyle/>
          <a:p>
            <a:pPr algn="l">
              <a:lnSpc>
                <a:spcPct val="100000"/>
              </a:lnSpc>
            </a:pPr>
            <a:r>
              <a:rPr lang="zh-CN" sz="2800" b="0" i="0" dirty="0">
                <a:solidFill>
                  <a:schemeClr val="bg1"/>
                </a:solidFill>
                <a:latin typeface="微软雅黑" panose="020B0503020204020204" charset="-122"/>
                <a:ea typeface="微软雅黑" panose="020B0503020204020204" charset="-122"/>
              </a:rPr>
              <a:t>图灵</a:t>
            </a:r>
            <a:r>
              <a:rPr lang="en-US" altLang="zh-CN" sz="2800" b="0" i="0" dirty="0">
                <a:solidFill>
                  <a:schemeClr val="bg1"/>
                </a:solidFill>
                <a:latin typeface="微软雅黑" panose="020B0503020204020204" charset="-122"/>
                <a:ea typeface="微软雅黑" panose="020B0503020204020204" charset="-122"/>
              </a:rPr>
              <a:t>AI</a:t>
            </a:r>
            <a:endParaRPr lang="en-US" altLang="zh-CN" sz="2800" b="0" i="0" dirty="0">
              <a:solidFill>
                <a:schemeClr val="bg1"/>
              </a:solidFill>
              <a:latin typeface="微软雅黑" panose="020B0503020204020204" charset="-122"/>
              <a:ea typeface="微软雅黑" panose="020B0503020204020204" charset="-122"/>
            </a:endParaRPr>
          </a:p>
        </p:txBody>
      </p:sp>
      <p:sp>
        <p:nvSpPr>
          <p:cNvPr id="12" name="Object 2011"/>
          <p:cNvSpPr txBox="1"/>
          <p:nvPr>
            <p:custDataLst>
              <p:tags r:id="rId4"/>
            </p:custDataLst>
          </p:nvPr>
        </p:nvSpPr>
        <p:spPr>
          <a:xfrm>
            <a:off x="4945658" y="3259094"/>
            <a:ext cx="1236919"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charset="-122"/>
                <a:cs typeface="Arial Regular" panose="020B0604020202090204" charset="0"/>
              </a:rPr>
              <a:t>02</a:t>
            </a:r>
            <a:endParaRPr lang="zh-CN" altLang="en-US" sz="3500" b="0" i="0" dirty="0">
              <a:solidFill>
                <a:schemeClr val="accent1"/>
              </a:solidFill>
              <a:latin typeface="Arial Regular" panose="020B0604020202090204" charset="0"/>
              <a:ea typeface="微软雅黑" panose="020B0503020204020204" charset="-122"/>
              <a:cs typeface="Arial Regular" panose="020B0604020202090204" charset="0"/>
            </a:endParaRPr>
          </a:p>
        </p:txBody>
      </p:sp>
      <p:sp>
        <p:nvSpPr>
          <p:cNvPr id="13" name="Object 2012"/>
          <p:cNvSpPr txBox="1"/>
          <p:nvPr>
            <p:custDataLst>
              <p:tags r:id="rId5"/>
            </p:custDataLst>
          </p:nvPr>
        </p:nvSpPr>
        <p:spPr>
          <a:xfrm>
            <a:off x="2235002" y="3891336"/>
            <a:ext cx="2241056" cy="342900"/>
          </a:xfrm>
          <a:prstGeom prst="rect">
            <a:avLst/>
          </a:prstGeom>
        </p:spPr>
        <p:txBody>
          <a:bodyPr vert="horz" lIns="91440" tIns="45720" rIns="91440" bIns="45720" rtlCol="0" anchor="t" anchorCtr="0">
            <a:noAutofit/>
          </a:bodyPr>
          <a:lstStyle/>
          <a:p>
            <a:pPr algn="l">
              <a:lnSpc>
                <a:spcPct val="100000"/>
              </a:lnSpc>
            </a:pPr>
            <a:r>
              <a:rPr lang="zh-CN" sz="2800" b="0" i="0" dirty="0">
                <a:solidFill>
                  <a:schemeClr val="bg1"/>
                </a:solidFill>
                <a:latin typeface="微软雅黑" panose="020B0503020204020204" charset="-122"/>
                <a:ea typeface="微软雅黑" panose="020B0503020204020204" charset="-122"/>
              </a:rPr>
              <a:t>语音识别</a:t>
            </a:r>
            <a:endParaRPr lang="zh-CN" sz="2800" b="0" i="0" dirty="0">
              <a:solidFill>
                <a:schemeClr val="bg1"/>
              </a:solidFill>
              <a:latin typeface="微软雅黑" panose="020B0503020204020204" charset="-122"/>
              <a:ea typeface="微软雅黑" panose="020B0503020204020204" charset="-122"/>
            </a:endParaRPr>
          </a:p>
        </p:txBody>
      </p:sp>
      <p:sp>
        <p:nvSpPr>
          <p:cNvPr id="14" name="Object 2013"/>
          <p:cNvSpPr txBox="1"/>
          <p:nvPr>
            <p:custDataLst>
              <p:tags r:id="rId6"/>
            </p:custDataLst>
          </p:nvPr>
        </p:nvSpPr>
        <p:spPr>
          <a:xfrm>
            <a:off x="2234208" y="3259094"/>
            <a:ext cx="1120642" cy="533400"/>
          </a:xfrm>
          <a:prstGeom prst="rect">
            <a:avLst/>
          </a:prstGeom>
        </p:spPr>
        <p:txBody>
          <a:bodyPr vert="horz" rtlCol="0" anchor="t" anchorCtr="0">
            <a:normAutofit fontScale="80000"/>
          </a:bodyPr>
          <a:lstStyle/>
          <a:p>
            <a:pPr algn="l">
              <a:lnSpc>
                <a:spcPct val="100000"/>
              </a:lnSpc>
            </a:pPr>
            <a:r>
              <a:rPr lang="zh-CN" sz="3500" b="0" i="0" dirty="0">
                <a:solidFill>
                  <a:schemeClr val="accent1"/>
                </a:solidFill>
                <a:latin typeface="Arial Regular" panose="020B0604020202090204" charset="0"/>
                <a:ea typeface="微软雅黑" panose="020B0503020204020204" charset="-122"/>
                <a:cs typeface="Arial Regular" panose="020B0604020202090204" charset="0"/>
              </a:rPr>
              <a:t>01</a:t>
            </a:r>
            <a:endParaRPr lang="zh-CN" altLang="en-US" sz="3500" b="0" i="0" dirty="0">
              <a:solidFill>
                <a:schemeClr val="accent1"/>
              </a:solidFill>
              <a:latin typeface="Arial Regular" panose="020B0604020202090204" charset="0"/>
              <a:ea typeface="微软雅黑" panose="020B0503020204020204" charset="-122"/>
              <a:cs typeface="Arial Regular" panose="020B0604020202090204" charset="0"/>
            </a:endParaRPr>
          </a:p>
        </p:txBody>
      </p:sp>
      <p:pic>
        <p:nvPicPr>
          <p:cNvPr id="15" name="image 2014"/>
          <p:cNvPicPr>
            <a:picLocks noChangeAspect="1"/>
          </p:cNvPicPr>
          <p:nvPr>
            <p:custDataLst>
              <p:tags r:id="rId7"/>
            </p:custDataLst>
          </p:nvPr>
        </p:nvPicPr>
        <p:blipFill>
          <a:blip r:embed="rId8"/>
          <a:srcRect/>
          <a:stretch>
            <a:fillRect/>
          </a:stretch>
        </p:blipFill>
        <p:spPr>
          <a:xfrm>
            <a:off x="2331718" y="911221"/>
            <a:ext cx="806449" cy="63502"/>
          </a:xfrm>
          <a:prstGeom prst="rect">
            <a:avLst/>
          </a:prstGeom>
        </p:spPr>
      </p:pic>
      <p:sp>
        <p:nvSpPr>
          <p:cNvPr id="19" name="Object 408"/>
          <p:cNvSpPr txBox="1"/>
          <p:nvPr>
            <p:custDataLst>
              <p:tags r:id="rId9"/>
            </p:custDataLst>
          </p:nvPr>
        </p:nvSpPr>
        <p:spPr>
          <a:xfrm>
            <a:off x="2155190" y="1149350"/>
            <a:ext cx="5957570" cy="688518"/>
          </a:xfrm>
          <a:prstGeom prst="rect">
            <a:avLst/>
          </a:prstGeom>
        </p:spPr>
        <p:txBody>
          <a:bodyPr vert="horz" rtlCol="0" anchor="t" anchorCtr="0">
            <a:normAutofit fontScale="70000"/>
          </a:bodyPr>
          <a:lstStyle/>
          <a:p>
            <a:pPr algn="l">
              <a:lnSpc>
                <a:spcPct val="91000"/>
              </a:lnSpc>
            </a:pPr>
            <a:r>
              <a:rPr lang="zh-CN" altLang="en-US" sz="4800" b="1" i="0" spc="191" dirty="0">
                <a:solidFill>
                  <a:schemeClr val="accent1"/>
                </a:solidFill>
                <a:latin typeface="微软雅黑" panose="020B0503020204020204" charset="-122"/>
                <a:ea typeface="微软雅黑" panose="020B0503020204020204" charset="-122"/>
              </a:rPr>
              <a:t>功能模块</a:t>
            </a:r>
            <a:endParaRPr lang="zh-CN" altLang="en-US" sz="4800" b="1" i="0" spc="191" dirty="0">
              <a:solidFill>
                <a:schemeClr val="accent1"/>
              </a:solidFill>
              <a:latin typeface="微软雅黑" panose="020B0503020204020204" charset="-122"/>
              <a:ea typeface="微软雅黑" panose="020B0503020204020204" charset="-122"/>
            </a:endParaRPr>
          </a:p>
        </p:txBody>
      </p:sp>
      <p:sp>
        <p:nvSpPr>
          <p:cNvPr id="20" name="Object 2015"/>
          <p:cNvSpPr txBox="1"/>
          <p:nvPr>
            <p:custDataLst>
              <p:tags r:id="rId10"/>
            </p:custDataLst>
          </p:nvPr>
        </p:nvSpPr>
        <p:spPr>
          <a:xfrm>
            <a:off x="2123664" y="1885944"/>
            <a:ext cx="5989095" cy="866324"/>
          </a:xfrm>
          <a:prstGeom prst="rect">
            <a:avLst/>
          </a:prstGeom>
        </p:spPr>
        <p:txBody>
          <a:bodyPr vert="horz" rtlCol="0" anchor="t" anchorCtr="0">
            <a:normAutofit/>
          </a:bodyPr>
          <a:lstStyle/>
          <a:p>
            <a:pPr algn="l">
              <a:lnSpc>
                <a:spcPct val="100000"/>
              </a:lnSpc>
            </a:pPr>
            <a:r>
              <a:rPr lang="zh-CN" altLang="en-US" sz="4400" b="1" i="0" dirty="0">
                <a:solidFill>
                  <a:schemeClr val="bg1"/>
                </a:solidFill>
                <a:effectLst>
                  <a:outerShdw blurRad="57150" dist="38100" dir="5400000" algn="ctr" rotWithShape="0">
                    <a:srgbClr val="003CFF">
                      <a:alpha val="100000"/>
                    </a:srgbClr>
                  </a:outerShdw>
                </a:effectLst>
                <a:latin typeface="Arial Bold" panose="020B0604020202090204" charset="0"/>
                <a:ea typeface="微软雅黑" panose="020B0503020204020204" charset="-122"/>
                <a:cs typeface="Arial Bold" panose="020B0604020202090204" charset="0"/>
              </a:rPr>
              <a:t>主要分为三个板块</a:t>
            </a:r>
            <a:endParaRPr lang="zh-CN" altLang="en-US" sz="4400" b="1" i="0" dirty="0">
              <a:solidFill>
                <a:schemeClr val="bg1"/>
              </a:solidFill>
              <a:effectLst>
                <a:outerShdw blurRad="57150" dist="38100" dir="5400000" algn="ctr" rotWithShape="0">
                  <a:srgbClr val="003CFF">
                    <a:alpha val="100000"/>
                  </a:srgbClr>
                </a:outerShdw>
              </a:effectLst>
              <a:latin typeface="Arial Bold" panose="020B0604020202090204" charset="0"/>
              <a:ea typeface="微软雅黑" panose="020B0503020204020204" charset="-122"/>
              <a:cs typeface="Arial Bold" panose="020B0604020202090204" charset="0"/>
            </a:endParaRPr>
          </a:p>
        </p:txBody>
      </p:sp>
      <p:sp>
        <p:nvSpPr>
          <p:cNvPr id="76" name="矩形 75"/>
          <p:cNvSpPr/>
          <p:nvPr/>
        </p:nvSpPr>
        <p:spPr>
          <a:xfrm>
            <a:off x="2331720" y="4551045"/>
            <a:ext cx="1961515" cy="1198880"/>
          </a:xfrm>
          <a:prstGeom prst="rect">
            <a:avLst/>
          </a:prstGeom>
        </p:spPr>
        <p:txBody>
          <a:bodyPr wrap="square">
            <a:spAutoFit/>
          </a:bodyPr>
          <a:p>
            <a:pPr>
              <a:lnSpc>
                <a:spcPct val="150000"/>
              </a:lnSpc>
            </a:pPr>
            <a:r>
              <a:rPr lang="zh-CN" sz="1600" b="1" dirty="0">
                <a:solidFill>
                  <a:schemeClr val="bg1"/>
                </a:solidFill>
                <a:latin typeface="微软雅黑" panose="020B0503020204020204" charset="-122"/>
                <a:ea typeface="微软雅黑" panose="020B0503020204020204" charset="-122"/>
              </a:rPr>
              <a:t>识别用户输入的语音</a:t>
            </a:r>
            <a:endParaRPr sz="1600" b="1" dirty="0">
              <a:solidFill>
                <a:schemeClr val="bg1"/>
              </a:solidFill>
              <a:latin typeface="微软雅黑" panose="020B0503020204020204" charset="-122"/>
              <a:ea typeface="微软雅黑" panose="020B0503020204020204" charset="-122"/>
            </a:endParaRPr>
          </a:p>
          <a:p>
            <a:pPr>
              <a:lnSpc>
                <a:spcPct val="150000"/>
              </a:lnSpc>
            </a:pPr>
            <a:endParaRPr sz="1600" b="1" dirty="0">
              <a:solidFill>
                <a:schemeClr val="bg1"/>
              </a:solidFill>
              <a:latin typeface="微软雅黑" panose="020B0503020204020204" charset="-122"/>
              <a:ea typeface="微软雅黑" panose="020B0503020204020204" charset="-122"/>
            </a:endParaRPr>
          </a:p>
        </p:txBody>
      </p:sp>
      <p:sp>
        <p:nvSpPr>
          <p:cNvPr id="2" name="矩形 1"/>
          <p:cNvSpPr/>
          <p:nvPr/>
        </p:nvSpPr>
        <p:spPr>
          <a:xfrm>
            <a:off x="4945380" y="4551045"/>
            <a:ext cx="1961515" cy="829945"/>
          </a:xfrm>
          <a:prstGeom prst="rect">
            <a:avLst/>
          </a:prstGeom>
        </p:spPr>
        <p:txBody>
          <a:bodyPr wrap="square">
            <a:spAutoFit/>
          </a:bodyPr>
          <a:p>
            <a:pPr>
              <a:lnSpc>
                <a:spcPct val="150000"/>
              </a:lnSpc>
            </a:pPr>
            <a:r>
              <a:rPr lang="zh-CN" sz="1600" b="1" dirty="0">
                <a:solidFill>
                  <a:schemeClr val="bg1"/>
                </a:solidFill>
                <a:latin typeface="微软雅黑" panose="020B0503020204020204" charset="-122"/>
                <a:ea typeface="微软雅黑" panose="020B0503020204020204" charset="-122"/>
              </a:rPr>
              <a:t>内层逻辑判断</a:t>
            </a:r>
            <a:endParaRPr sz="1600" b="1" dirty="0">
              <a:solidFill>
                <a:schemeClr val="bg1"/>
              </a:solidFill>
              <a:latin typeface="微软雅黑" panose="020B0503020204020204" charset="-122"/>
              <a:ea typeface="微软雅黑" panose="020B0503020204020204" charset="-122"/>
            </a:endParaRPr>
          </a:p>
          <a:p>
            <a:pPr>
              <a:lnSpc>
                <a:spcPct val="150000"/>
              </a:lnSpc>
            </a:pPr>
            <a:endParaRPr sz="1600" b="1" dirty="0">
              <a:solidFill>
                <a:schemeClr val="bg1"/>
              </a:solidFill>
              <a:latin typeface="微软雅黑" panose="020B0503020204020204" charset="-122"/>
              <a:ea typeface="微软雅黑" panose="020B0503020204020204" charset="-122"/>
            </a:endParaRPr>
          </a:p>
        </p:txBody>
      </p:sp>
      <p:sp>
        <p:nvSpPr>
          <p:cNvPr id="3" name="矩形 2"/>
          <p:cNvSpPr/>
          <p:nvPr/>
        </p:nvSpPr>
        <p:spPr>
          <a:xfrm>
            <a:off x="7733030" y="4551045"/>
            <a:ext cx="1961515" cy="1198880"/>
          </a:xfrm>
          <a:prstGeom prst="rect">
            <a:avLst/>
          </a:prstGeom>
        </p:spPr>
        <p:txBody>
          <a:bodyPr wrap="square">
            <a:spAutoFit/>
          </a:bodyPr>
          <a:p>
            <a:pPr>
              <a:lnSpc>
                <a:spcPct val="150000"/>
              </a:lnSpc>
            </a:pPr>
            <a:r>
              <a:rPr lang="zh-CN" sz="1600" b="1" dirty="0">
                <a:solidFill>
                  <a:schemeClr val="bg1"/>
                </a:solidFill>
                <a:latin typeface="微软雅黑" panose="020B0503020204020204" charset="-122"/>
                <a:ea typeface="微软雅黑" panose="020B0503020204020204" charset="-122"/>
              </a:rPr>
              <a:t>最后输出的语音回答</a:t>
            </a:r>
            <a:endParaRPr sz="1600" b="1" dirty="0">
              <a:solidFill>
                <a:schemeClr val="bg1"/>
              </a:solidFill>
              <a:latin typeface="微软雅黑" panose="020B0503020204020204" charset="-122"/>
              <a:ea typeface="微软雅黑" panose="020B0503020204020204" charset="-122"/>
            </a:endParaRPr>
          </a:p>
          <a:p>
            <a:pPr>
              <a:lnSpc>
                <a:spcPct val="150000"/>
              </a:lnSpc>
            </a:pPr>
            <a:endParaRPr sz="1600" b="1" dirty="0">
              <a:solidFill>
                <a:schemeClr val="bg1"/>
              </a:solidFill>
              <a:latin typeface="微软雅黑" panose="020B0503020204020204" charset="-122"/>
              <a:ea typeface="微软雅黑" panose="020B0503020204020204" charset="-122"/>
            </a:endParaRPr>
          </a:p>
        </p:txBody>
      </p:sp>
    </p:spTree>
    <p:custDataLst>
      <p:tags r:id="rId1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90000"/>
          </a:bodyPr>
          <a:lstStyle/>
          <a:p>
            <a:pPr algn="l">
              <a:lnSpc>
                <a:spcPct val="91000"/>
              </a:lnSpc>
            </a:pPr>
            <a:r>
              <a:rPr lang="zh-CN" altLang="en-US" sz="3890" b="1" i="0" spc="191" dirty="0">
                <a:solidFill>
                  <a:schemeClr val="accent1"/>
                </a:solidFill>
                <a:latin typeface="微软雅黑" panose="020B0503020204020204" charset="-122"/>
                <a:ea typeface="微软雅黑" panose="020B0503020204020204" charset="-122"/>
              </a:rPr>
              <a:t>一、简介</a:t>
            </a:r>
            <a:endParaRPr lang="zh-CN" altLang="en-US" sz="389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2155191" y="2012495"/>
            <a:ext cx="8240560" cy="4246245"/>
          </a:xfrm>
          <a:prstGeom prst="rect">
            <a:avLst/>
          </a:prstGeom>
        </p:spPr>
        <p:txBody>
          <a:bodyPr wrap="square">
            <a:spAutoFit/>
          </a:bodyPr>
          <a:lstStyle/>
          <a:p>
            <a:pPr>
              <a:lnSpc>
                <a:spcPct val="150000"/>
              </a:lnSpc>
            </a:pPr>
            <a:r>
              <a:rPr lang="zh-CN" altLang="en-US" b="1" dirty="0">
                <a:solidFill>
                  <a:schemeClr val="bg1"/>
                </a:solidFill>
                <a:latin typeface="微软雅黑" panose="020B0503020204020204" charset="-122"/>
                <a:ea typeface="微软雅黑" panose="020B0503020204020204" charset="-122"/>
              </a:rPr>
              <a:t>本项目语音识别部分通过采用卷积神经网络（</a:t>
            </a:r>
            <a:r>
              <a:rPr lang="en-US" altLang="zh-CN" b="1" dirty="0">
                <a:solidFill>
                  <a:schemeClr val="bg1"/>
                </a:solidFill>
                <a:latin typeface="微软雅黑" panose="020B0503020204020204" charset="-122"/>
                <a:ea typeface="微软雅黑" panose="020B0503020204020204" charset="-122"/>
              </a:rPr>
              <a:t>CNN</a:t>
            </a:r>
            <a:r>
              <a:rPr lang="zh-CN" altLang="en-US" b="1" dirty="0">
                <a:solidFill>
                  <a:schemeClr val="bg1"/>
                </a:solidFill>
                <a:latin typeface="微软雅黑" panose="020B0503020204020204" charset="-122"/>
                <a:ea typeface="微软雅黑" panose="020B0503020204020204" charset="-122"/>
              </a:rPr>
              <a:t>）和连接性时序分类（</a:t>
            </a:r>
            <a:r>
              <a:rPr lang="en-US" altLang="zh-CN" b="1" dirty="0">
                <a:solidFill>
                  <a:schemeClr val="bg1"/>
                </a:solidFill>
                <a:latin typeface="微软雅黑" panose="020B0503020204020204" charset="-122"/>
                <a:ea typeface="微软雅黑" panose="020B0503020204020204" charset="-122"/>
              </a:rPr>
              <a:t>CTC</a:t>
            </a:r>
            <a:r>
              <a:rPr lang="zh-CN" altLang="en-US" b="1" dirty="0">
                <a:solidFill>
                  <a:schemeClr val="bg1"/>
                </a:solidFill>
                <a:latin typeface="微软雅黑" panose="020B0503020204020204" charset="-122"/>
                <a:ea typeface="微软雅黑" panose="020B0503020204020204" charset="-122"/>
              </a:rPr>
              <a:t>）方法，使用大量中文语音数据集进行训练，将声音转录为中文拼音，并通过语言模型，将拼音序列转换为中文文本。</a:t>
            </a:r>
            <a:endParaRPr lang="en-US" altLang="zh-CN" b="1" dirty="0">
              <a:solidFill>
                <a:schemeClr val="bg1"/>
              </a:solidFill>
              <a:latin typeface="微软雅黑" panose="020B0503020204020204" charset="-122"/>
              <a:ea typeface="微软雅黑" panose="020B0503020204020204" charset="-122"/>
            </a:endParaRPr>
          </a:p>
          <a:p>
            <a:pPr>
              <a:lnSpc>
                <a:spcPct val="150000"/>
              </a:lnSpc>
            </a:pPr>
            <a:endParaRPr lang="zh-CN" altLang="en-US" b="1" dirty="0">
              <a:solidFill>
                <a:schemeClr val="bg1"/>
              </a:solidFill>
              <a:latin typeface="微软雅黑" panose="020B0503020204020204" charset="-122"/>
              <a:ea typeface="微软雅黑" panose="020B0503020204020204" charset="-122"/>
            </a:endParaRPr>
          </a:p>
          <a:p>
            <a:pPr>
              <a:lnSpc>
                <a:spcPct val="150000"/>
              </a:lnSpc>
            </a:pPr>
            <a:r>
              <a:rPr lang="zh-CN" altLang="en-US" b="1" dirty="0">
                <a:solidFill>
                  <a:schemeClr val="bg1"/>
                </a:solidFill>
                <a:latin typeface="微软雅黑" panose="020B0503020204020204" charset="-122"/>
                <a:ea typeface="微软雅黑" panose="020B0503020204020204" charset="-122"/>
              </a:rPr>
              <a:t>我们使用的的声学模型采用了深度全卷积神经网络，直接将语谱图作为输入。模型结构上，借鉴了</a:t>
            </a:r>
            <a:r>
              <a:rPr lang="en-US" altLang="zh-CN" b="1" dirty="0">
                <a:solidFill>
                  <a:schemeClr val="bg1"/>
                </a:solidFill>
                <a:latin typeface="微软雅黑" panose="020B0503020204020204" charset="-122"/>
                <a:ea typeface="微软雅黑" panose="020B0503020204020204" charset="-122"/>
              </a:rPr>
              <a:t>VGG</a:t>
            </a:r>
            <a:r>
              <a:rPr lang="zh-CN" altLang="en-US" b="1" dirty="0">
                <a:solidFill>
                  <a:schemeClr val="bg1"/>
                </a:solidFill>
                <a:latin typeface="微软雅黑" panose="020B0503020204020204" charset="-122"/>
                <a:ea typeface="微软雅黑" panose="020B0503020204020204" charset="-122"/>
              </a:rPr>
              <a:t>，这种网络模型有着很强的表达能力，可以看到非常长的历史和未来信息，相比</a:t>
            </a:r>
            <a:r>
              <a:rPr lang="en-US" altLang="zh-CN" b="1" dirty="0">
                <a:solidFill>
                  <a:schemeClr val="bg1"/>
                </a:solidFill>
                <a:latin typeface="微软雅黑" panose="020B0503020204020204" charset="-122"/>
                <a:ea typeface="微软雅黑" panose="020B0503020204020204" charset="-122"/>
              </a:rPr>
              <a:t>RNN</a:t>
            </a:r>
            <a:r>
              <a:rPr lang="zh-CN" altLang="en-US" b="1" dirty="0">
                <a:solidFill>
                  <a:schemeClr val="bg1"/>
                </a:solidFill>
                <a:latin typeface="微软雅黑" panose="020B0503020204020204" charset="-122"/>
                <a:ea typeface="微软雅黑" panose="020B0503020204020204" charset="-122"/>
              </a:rPr>
              <a:t>在鲁棒性上更出色。在输出端，这种模型可以和</a:t>
            </a:r>
            <a:r>
              <a:rPr lang="en-US" altLang="zh-CN" b="1" dirty="0">
                <a:solidFill>
                  <a:schemeClr val="bg1"/>
                </a:solidFill>
                <a:latin typeface="微软雅黑" panose="020B0503020204020204" charset="-122"/>
                <a:ea typeface="微软雅黑" panose="020B0503020204020204" charset="-122"/>
              </a:rPr>
              <a:t>CTC</a:t>
            </a:r>
            <a:r>
              <a:rPr lang="zh-CN" altLang="en-US" b="1" dirty="0">
                <a:solidFill>
                  <a:schemeClr val="bg1"/>
                </a:solidFill>
                <a:latin typeface="微软雅黑" panose="020B0503020204020204" charset="-122"/>
                <a:ea typeface="微软雅黑" panose="020B0503020204020204" charset="-122"/>
              </a:rPr>
              <a:t>方案可以完美结合，以实现整个模型的端到端训练，将声音波形信号直接转录为中文普通话拼音序列。在语言模型上，通过最大熵隐含马尔可夫模型，将拼音序列转换为中文文本。</a:t>
            </a:r>
            <a:endParaRPr lang="zh-CN" altLang="en-US"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243205" y="487680"/>
            <a:ext cx="1826260" cy="482600"/>
          </a:xfrm>
          <a:prstGeom prst="rect">
            <a:avLst/>
          </a:prstGeom>
          <a:noFill/>
        </p:spPr>
        <p:txBody>
          <a:bodyPr wrap="square" rtlCol="0" anchor="t">
            <a:spAutoFit/>
          </a:bodyPr>
          <a:p>
            <a:pPr algn="l">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72500"/>
          </a:bodyPr>
          <a:lstStyle/>
          <a:p>
            <a:pPr>
              <a:lnSpc>
                <a:spcPct val="91000"/>
              </a:lnSpc>
            </a:pPr>
            <a:r>
              <a:rPr lang="zh-CN" altLang="en-US" sz="4800" b="1" spc="191" dirty="0">
                <a:solidFill>
                  <a:schemeClr val="accent1"/>
                </a:solidFill>
                <a:latin typeface="微软雅黑" panose="020B0503020204020204" charset="-122"/>
                <a:ea typeface="微软雅黑" panose="020B0503020204020204" charset="-122"/>
              </a:rPr>
              <a:t>二</a:t>
            </a:r>
            <a:r>
              <a:rPr lang="zh-CN" altLang="en-US" sz="4800" b="1" i="0" spc="191" dirty="0">
                <a:solidFill>
                  <a:schemeClr val="accent1"/>
                </a:solidFill>
                <a:latin typeface="微软雅黑" panose="020B0503020204020204" charset="-122"/>
                <a:ea typeface="微软雅黑" panose="020B0503020204020204" charset="-122"/>
              </a:rPr>
              <a:t>、算法流程</a:t>
            </a:r>
            <a:endParaRPr lang="zh-CN" altLang="en-US" sz="480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1975720" y="2109215"/>
            <a:ext cx="8240560" cy="922020"/>
          </a:xfrm>
          <a:prstGeom prst="rect">
            <a:avLst/>
          </a:prstGeom>
        </p:spPr>
        <p:txBody>
          <a:bodyPr wrap="square">
            <a:spAutoFit/>
          </a:bodyPr>
          <a:lstStyle/>
          <a:p>
            <a:pPr>
              <a:lnSpc>
                <a:spcPct val="150000"/>
              </a:lnSpc>
            </a:pP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rPr>
              <a:t>）特征提取 ：将普通的</a:t>
            </a:r>
            <a:r>
              <a:rPr lang="en-US" altLang="zh-CN" b="1" dirty="0">
                <a:solidFill>
                  <a:schemeClr val="bg1"/>
                </a:solidFill>
                <a:latin typeface="微软雅黑" panose="020B0503020204020204" charset="-122"/>
                <a:ea typeface="微软雅黑" panose="020B0503020204020204" charset="-122"/>
              </a:rPr>
              <a:t>wav</a:t>
            </a:r>
            <a:r>
              <a:rPr lang="zh-CN" altLang="en-US" b="1" dirty="0">
                <a:solidFill>
                  <a:schemeClr val="bg1"/>
                </a:solidFill>
                <a:latin typeface="微软雅黑" panose="020B0503020204020204" charset="-122"/>
                <a:ea typeface="微软雅黑" panose="020B0503020204020204" charset="-122"/>
              </a:rPr>
              <a:t>语音信号通过分帧加窗等操作转换为神经网络需要的二维频谱图像信号，即语谱图。</a:t>
            </a:r>
            <a:endParaRPr lang="zh-CN" altLang="en-US" b="1" dirty="0">
              <a:solidFill>
                <a:schemeClr val="bg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897896" y="3081138"/>
            <a:ext cx="8236410" cy="3353091"/>
          </a:xfrm>
          <a:prstGeom prst="rect">
            <a:avLst/>
          </a:prstGeom>
        </p:spPr>
      </p:pic>
      <p:sp>
        <p:nvSpPr>
          <p:cNvPr id="3" name="文本框 2"/>
          <p:cNvSpPr txBox="1"/>
          <p:nvPr/>
        </p:nvSpPr>
        <p:spPr>
          <a:xfrm>
            <a:off x="243205" y="487680"/>
            <a:ext cx="1826260" cy="482600"/>
          </a:xfrm>
          <a:prstGeom prst="rect">
            <a:avLst/>
          </a:prstGeom>
          <a:noFill/>
        </p:spPr>
        <p:txBody>
          <a:bodyPr wrap="square" rtlCol="0" anchor="t">
            <a:spAutoFit/>
          </a:bodyPr>
          <a:p>
            <a:pPr>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pic>
        <p:nvPicPr>
          <p:cNvPr id="101" name="图片 100"/>
          <p:cNvPicPr/>
          <p:nvPr/>
        </p:nvPicPr>
        <p:blipFill>
          <a:blip r:embed="rId3" r:link="rId4"/>
          <a:stretch>
            <a:fillRect/>
          </a:stretch>
        </p:blipFill>
        <p:spPr>
          <a:xfrm>
            <a:off x="1939290" y="3081020"/>
            <a:ext cx="8312785" cy="3577590"/>
          </a:xfrm>
          <a:prstGeom prst="rect">
            <a:avLst/>
          </a:prstGeom>
          <a:noFill/>
          <a:ln w="9525">
            <a:noFill/>
          </a:ln>
        </p:spPr>
      </p:pic>
      <p:pic>
        <p:nvPicPr>
          <p:cNvPr id="4" name="图片 3"/>
          <p:cNvPicPr>
            <a:picLocks noChangeAspect="1"/>
          </p:cNvPicPr>
          <p:nvPr/>
        </p:nvPicPr>
        <p:blipFill>
          <a:blip r:embed="rId5"/>
          <a:stretch>
            <a:fillRect/>
          </a:stretch>
        </p:blipFill>
        <p:spPr>
          <a:xfrm>
            <a:off x="1506220" y="3081020"/>
            <a:ext cx="9410065" cy="3484245"/>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anim calcmode="lin" valueType="num">
                                      <p:cBhvr>
                                        <p:cTn id="8" dur="1000" fill="hold"/>
                                        <p:tgtEl>
                                          <p:spTgt spid="101"/>
                                        </p:tgtEl>
                                        <p:attrNameLst>
                                          <p:attrName>ppt_x</p:attrName>
                                        </p:attrNameLst>
                                      </p:cBhvr>
                                      <p:tavLst>
                                        <p:tav tm="0">
                                          <p:val>
                                            <p:strVal val="#ppt_x"/>
                                          </p:val>
                                        </p:tav>
                                        <p:tav tm="100000">
                                          <p:val>
                                            <p:strVal val="#ppt_x"/>
                                          </p:val>
                                        </p:tav>
                                      </p:tavLst>
                                    </p:anim>
                                    <p:anim calcmode="lin" valueType="num">
                                      <p:cBhvr>
                                        <p:cTn id="9" dur="900" decel="100000" fill="hold"/>
                                        <p:tgtEl>
                                          <p:spTgt spid="10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xit" presetSubtype="4" fill="hold" nodeType="clickEffect">
                                  <p:stCondLst>
                                    <p:cond delay="0"/>
                                  </p:stCondLst>
                                  <p:childTnLst>
                                    <p:anim calcmode="lin" valueType="num">
                                      <p:cBhvr additive="base">
                                        <p:cTn id="14" dur="500"/>
                                        <p:tgtEl>
                                          <p:spTgt spid="101"/>
                                        </p:tgtEl>
                                        <p:attrNameLst>
                                          <p:attrName>ppt_y</p:attrName>
                                        </p:attrNameLst>
                                      </p:cBhvr>
                                      <p:tavLst>
                                        <p:tav tm="0">
                                          <p:val>
                                            <p:strVal val="#ppt_y"/>
                                          </p:val>
                                        </p:tav>
                                        <p:tav tm="100000">
                                          <p:val>
                                            <p:strVal val="#ppt_y+#ppt_h*1.125000"/>
                                          </p:val>
                                        </p:tav>
                                      </p:tavLst>
                                    </p:anim>
                                    <p:animEffect transition="out" filter="wipe(down)">
                                      <p:cBhvr>
                                        <p:cTn id="15" dur="500"/>
                                        <p:tgtEl>
                                          <p:spTgt spid="101"/>
                                        </p:tgtEl>
                                      </p:cBhvr>
                                    </p:animEffect>
                                    <p:set>
                                      <p:cBhvr>
                                        <p:cTn id="16" dur="1" fill="hold">
                                          <p:stCondLst>
                                            <p:cond delay="499"/>
                                          </p:stCondLst>
                                        </p:cTn>
                                        <p:tgtEl>
                                          <p:spTgt spid="101"/>
                                        </p:tgtEl>
                                        <p:attrNameLst>
                                          <p:attrName>style.visibility</p:attrName>
                                        </p:attrNameLst>
                                      </p:cBhvr>
                                      <p:to>
                                        <p:strVal val="hidden"/>
                                      </p:to>
                                    </p:set>
                                  </p:childTnLst>
                                </p:cTn>
                              </p:par>
                            </p:childTnLst>
                          </p:cTn>
                        </p:par>
                        <p:par>
                          <p:cTn id="17" fill="hold">
                            <p:stCondLst>
                              <p:cond delay="500"/>
                            </p:stCondLst>
                            <p:childTnLst>
                              <p:par>
                                <p:cTn id="18" presetID="37"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900" decel="100000" fill="hold"/>
                                        <p:tgtEl>
                                          <p:spTgt spid="2"/>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xit" presetSubtype="4" fill="hold" nodeType="clickEffect">
                                  <p:stCondLst>
                                    <p:cond delay="0"/>
                                  </p:stCondLst>
                                  <p:childTnLst>
                                    <p:anim calcmode="lin" valueType="num">
                                      <p:cBhvr additive="base">
                                        <p:cTn id="27" dur="500"/>
                                        <p:tgtEl>
                                          <p:spTgt spid="2"/>
                                        </p:tgtEl>
                                        <p:attrNameLst>
                                          <p:attrName>ppt_y</p:attrName>
                                        </p:attrNameLst>
                                      </p:cBhvr>
                                      <p:tavLst>
                                        <p:tav tm="0">
                                          <p:val>
                                            <p:strVal val="#ppt_y"/>
                                          </p:val>
                                        </p:tav>
                                        <p:tav tm="100000">
                                          <p:val>
                                            <p:strVal val="#ppt_y+#ppt_h*1.125000"/>
                                          </p:val>
                                        </p:tav>
                                      </p:tavLst>
                                    </p:anim>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37"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900" decel="100000" fill="hold"/>
                                        <p:tgtEl>
                                          <p:spTgt spid="4"/>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08"/>
          <p:cNvSpPr txBox="1"/>
          <p:nvPr>
            <p:custDataLst>
              <p:tags r:id="rId1"/>
            </p:custDataLst>
          </p:nvPr>
        </p:nvSpPr>
        <p:spPr>
          <a:xfrm>
            <a:off x="2155190" y="1149350"/>
            <a:ext cx="5957570" cy="688518"/>
          </a:xfrm>
          <a:prstGeom prst="rect">
            <a:avLst/>
          </a:prstGeom>
        </p:spPr>
        <p:txBody>
          <a:bodyPr vert="horz" rtlCol="0" anchor="t" anchorCtr="0">
            <a:normAutofit fontScale="72500"/>
          </a:bodyPr>
          <a:lstStyle/>
          <a:p>
            <a:pPr>
              <a:lnSpc>
                <a:spcPct val="91000"/>
              </a:lnSpc>
            </a:pPr>
            <a:r>
              <a:rPr lang="zh-CN" altLang="en-US" sz="4800" b="1" spc="191" dirty="0">
                <a:solidFill>
                  <a:schemeClr val="accent1"/>
                </a:solidFill>
                <a:latin typeface="微软雅黑" panose="020B0503020204020204" charset="-122"/>
                <a:ea typeface="微软雅黑" panose="020B0503020204020204" charset="-122"/>
              </a:rPr>
              <a:t>二</a:t>
            </a:r>
            <a:r>
              <a:rPr lang="zh-CN" altLang="en-US" sz="4800" b="1" i="0" spc="191" dirty="0">
                <a:solidFill>
                  <a:schemeClr val="accent1"/>
                </a:solidFill>
                <a:latin typeface="微软雅黑" panose="020B0503020204020204" charset="-122"/>
                <a:ea typeface="微软雅黑" panose="020B0503020204020204" charset="-122"/>
              </a:rPr>
              <a:t>、算法流程</a:t>
            </a:r>
            <a:endParaRPr lang="zh-CN" altLang="en-US" sz="4800" b="1" i="0" spc="191" dirty="0">
              <a:solidFill>
                <a:schemeClr val="accent1"/>
              </a:solidFill>
              <a:latin typeface="微软雅黑" panose="020B0503020204020204" charset="-122"/>
              <a:ea typeface="微软雅黑" panose="020B0503020204020204" charset="-122"/>
            </a:endParaRPr>
          </a:p>
        </p:txBody>
      </p:sp>
      <p:sp>
        <p:nvSpPr>
          <p:cNvPr id="76" name="矩形 75"/>
          <p:cNvSpPr/>
          <p:nvPr/>
        </p:nvSpPr>
        <p:spPr>
          <a:xfrm>
            <a:off x="1975720" y="2109215"/>
            <a:ext cx="8240560" cy="922020"/>
          </a:xfrm>
          <a:prstGeom prst="rect">
            <a:avLst/>
          </a:prstGeom>
        </p:spPr>
        <p:txBody>
          <a:bodyPr wrap="square">
            <a:spAutoFit/>
          </a:bodyPr>
          <a:lstStyle/>
          <a:p>
            <a:pPr>
              <a:lnSpc>
                <a:spcPct val="150000"/>
              </a:lnSpc>
            </a:pPr>
            <a:r>
              <a:rPr lang="zh-CN" altLang="en-US" b="1" dirty="0">
                <a:solidFill>
                  <a:schemeClr val="bg1"/>
                </a:solidFill>
                <a:latin typeface="微软雅黑" panose="020B0503020204020204" charset="-122"/>
                <a:ea typeface="微软雅黑" panose="020B0503020204020204" charset="-122"/>
              </a:rPr>
              <a:t>（</a:t>
            </a:r>
            <a:r>
              <a:rPr lang="en-US" altLang="zh-CN" b="1" dirty="0">
                <a:solidFill>
                  <a:schemeClr val="bg1"/>
                </a:solidFill>
                <a:latin typeface="微软雅黑" panose="020B0503020204020204" charset="-122"/>
                <a:ea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rPr>
              <a:t>）声学模型 ：基于</a:t>
            </a:r>
            <a:r>
              <a:rPr lang="en-US" altLang="zh-CN" b="1" dirty="0" err="1">
                <a:solidFill>
                  <a:schemeClr val="bg1"/>
                </a:solidFill>
                <a:latin typeface="微软雅黑" panose="020B0503020204020204" charset="-122"/>
                <a:ea typeface="微软雅黑" panose="020B0503020204020204" charset="-122"/>
              </a:rPr>
              <a:t>Keras</a:t>
            </a:r>
            <a:r>
              <a:rPr lang="zh-CN" altLang="en-US" b="1" dirty="0">
                <a:solidFill>
                  <a:schemeClr val="bg1"/>
                </a:solidFill>
                <a:latin typeface="微软雅黑" panose="020B0503020204020204" charset="-122"/>
                <a:ea typeface="微软雅黑" panose="020B0503020204020204" charset="-122"/>
              </a:rPr>
              <a:t>和</a:t>
            </a:r>
            <a:r>
              <a:rPr lang="en-US" altLang="zh-CN" b="1" dirty="0">
                <a:solidFill>
                  <a:schemeClr val="bg1"/>
                </a:solidFill>
                <a:latin typeface="微软雅黑" panose="020B0503020204020204" charset="-122"/>
                <a:ea typeface="微软雅黑" panose="020B0503020204020204" charset="-122"/>
              </a:rPr>
              <a:t>TensorFlow</a:t>
            </a:r>
            <a:r>
              <a:rPr lang="zh-CN" altLang="en-US" b="1" dirty="0">
                <a:solidFill>
                  <a:schemeClr val="bg1"/>
                </a:solidFill>
                <a:latin typeface="微软雅黑" panose="020B0503020204020204" charset="-122"/>
                <a:ea typeface="微软雅黑" panose="020B0503020204020204" charset="-122"/>
              </a:rPr>
              <a:t>框架，使用这种参考了</a:t>
            </a:r>
            <a:r>
              <a:rPr lang="en-US" altLang="zh-CN" b="1" dirty="0">
                <a:solidFill>
                  <a:schemeClr val="bg1"/>
                </a:solidFill>
                <a:latin typeface="微软雅黑" panose="020B0503020204020204" charset="-122"/>
                <a:ea typeface="微软雅黑" panose="020B0503020204020204" charset="-122"/>
              </a:rPr>
              <a:t>VGG</a:t>
            </a:r>
            <a:r>
              <a:rPr lang="zh-CN" altLang="en-US" b="1" dirty="0">
                <a:solidFill>
                  <a:schemeClr val="bg1"/>
                </a:solidFill>
                <a:latin typeface="微软雅黑" panose="020B0503020204020204" charset="-122"/>
                <a:ea typeface="微软雅黑" panose="020B0503020204020204" charset="-122"/>
              </a:rPr>
              <a:t>的深层的卷积神经网络作为网络模型，并训练。</a:t>
            </a:r>
            <a:endParaRPr lang="zh-CN" altLang="en-US" b="1" dirty="0">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2321558" y="3031608"/>
            <a:ext cx="7102456" cy="2962913"/>
          </a:xfrm>
          <a:prstGeom prst="rect">
            <a:avLst/>
          </a:prstGeom>
        </p:spPr>
      </p:pic>
      <p:sp>
        <p:nvSpPr>
          <p:cNvPr id="2" name="文本框 1"/>
          <p:cNvSpPr txBox="1"/>
          <p:nvPr/>
        </p:nvSpPr>
        <p:spPr>
          <a:xfrm>
            <a:off x="243205" y="487680"/>
            <a:ext cx="1826260" cy="482600"/>
          </a:xfrm>
          <a:prstGeom prst="rect">
            <a:avLst/>
          </a:prstGeom>
          <a:noFill/>
        </p:spPr>
        <p:txBody>
          <a:bodyPr wrap="square" rtlCol="0" anchor="t">
            <a:spAutoFit/>
          </a:bodyPr>
          <a:p>
            <a:pPr>
              <a:lnSpc>
                <a:spcPct val="91000"/>
              </a:lnSpc>
            </a:pPr>
            <a:r>
              <a:rPr lang="zh-CN" altLang="en-US" sz="2800" b="1" spc="191" dirty="0">
                <a:solidFill>
                  <a:schemeClr val="bg1"/>
                </a:solidFill>
                <a:latin typeface="微软雅黑" panose="020B0503020204020204" charset="-122"/>
                <a:ea typeface="微软雅黑" panose="020B0503020204020204" charset="-122"/>
                <a:sym typeface="+mn-ea"/>
              </a:rPr>
              <a:t>语音识别</a:t>
            </a:r>
            <a:endParaRPr lang="zh-CN" altLang="en-US" sz="2800" b="1" spc="191" dirty="0">
              <a:solidFill>
                <a:schemeClr val="bg1"/>
              </a:solidFill>
              <a:latin typeface="微软雅黑" panose="020B0503020204020204" charset="-122"/>
              <a:ea typeface="微软雅黑" panose="020B0503020204020204" charset="-122"/>
              <a:sym typeface="+mn-ea"/>
            </a:endParaRPr>
          </a:p>
        </p:txBody>
      </p:sp>
      <p:pic>
        <p:nvPicPr>
          <p:cNvPr id="100" name="图片 99"/>
          <p:cNvPicPr/>
          <p:nvPr/>
        </p:nvPicPr>
        <p:blipFill>
          <a:blip r:embed="rId3" r:link="rId4"/>
          <a:stretch>
            <a:fillRect/>
          </a:stretch>
        </p:blipFill>
        <p:spPr>
          <a:xfrm>
            <a:off x="2418715" y="3188970"/>
            <a:ext cx="6076950" cy="2609850"/>
          </a:xfrm>
          <a:prstGeom prst="rect">
            <a:avLst/>
          </a:prstGeom>
          <a:noFill/>
          <a:ln w="9525">
            <a:noFill/>
          </a:ln>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xit" presetSubtype="4" fill="hold" nodeType="clickEffect">
                                  <p:stCondLst>
                                    <p:cond delay="0"/>
                                  </p:stCondLst>
                                  <p:childTnLst>
                                    <p:anim calcmode="lin" valueType="num">
                                      <p:cBhvr additive="base">
                                        <p:cTn id="14" dur="500"/>
                                        <p:tgtEl>
                                          <p:spTgt spid="3"/>
                                        </p:tgtEl>
                                        <p:attrNameLst>
                                          <p:attrName>ppt_y</p:attrName>
                                        </p:attrNameLst>
                                      </p:cBhvr>
                                      <p:tavLst>
                                        <p:tav tm="0">
                                          <p:val>
                                            <p:strVal val="#ppt_y"/>
                                          </p:val>
                                        </p:tav>
                                        <p:tav tm="100000">
                                          <p:val>
                                            <p:strVal val="#ppt_y+#ppt_h*1.125000"/>
                                          </p:val>
                                        </p:tav>
                                      </p:tavLst>
                                    </p:anim>
                                    <p:animEffect transition="out" filter="wipe(down)">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37" presetClass="entr" presetSubtype="0" fill="hold" nodeType="after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0"/>
                                        <p:tgtEl>
                                          <p:spTgt spid="100"/>
                                        </p:tgtEl>
                                      </p:cBhvr>
                                    </p:animEffect>
                                    <p:anim calcmode="lin" valueType="num">
                                      <p:cBhvr>
                                        <p:cTn id="21" dur="1000" fill="hold"/>
                                        <p:tgtEl>
                                          <p:spTgt spid="100"/>
                                        </p:tgtEl>
                                        <p:attrNameLst>
                                          <p:attrName>ppt_x</p:attrName>
                                        </p:attrNameLst>
                                      </p:cBhvr>
                                      <p:tavLst>
                                        <p:tav tm="0">
                                          <p:val>
                                            <p:strVal val="#ppt_x"/>
                                          </p:val>
                                        </p:tav>
                                        <p:tav tm="100000">
                                          <p:val>
                                            <p:strVal val="#ppt_x"/>
                                          </p:val>
                                        </p:tav>
                                      </p:tavLst>
                                    </p:anim>
                                    <p:anim calcmode="lin" valueType="num">
                                      <p:cBhvr>
                                        <p:cTn id="22" dur="900" decel="100000" fill="hold"/>
                                        <p:tgtEl>
                                          <p:spTgt spid="100"/>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7"/>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367"/>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1.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18367"/>
  <p:tag name="KSO_WM_TEMPLATE_THUMBS_INDEX" val="1、3、6、7、10、13、14、16、17、20、21、22"/>
</p:tagLst>
</file>

<file path=ppt/tags/tag112.xml><?xml version="1.0" encoding="utf-8"?>
<p:tagLst xmlns:p="http://schemas.openxmlformats.org/presentationml/2006/main">
  <p:tag name="KSO_WM_TEMPLATE_CATEGORY" val="custom"/>
  <p:tag name="KSO_WM_TEMPLATE_INDEX" val="20218367"/>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4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团队介绍"/>
  <p:tag name="KSO_WM_UNIT_NOCLEAR" val="0"/>
  <p:tag name="KSO_WM_UNIT_TYPE" val="l_h_f"/>
  <p:tag name="KSO_WM_UNIT_INDEX" val="1_4_1"/>
  <p:tag name="KSO_WM_DIAGRAM_GROUP_CODE" val="l1-1"/>
  <p:tag name="KSO_WM_UNIT_SUBTYPE" val="a"/>
  <p:tag name="KSO_WM_UNIT_TEXT_FILL_FORE_SCHEMECOLOR_INDEX" val="14"/>
  <p:tag name="KSO_WM_UNIT_TEXT_FILL_TYPE" val="1"/>
  <p:tag name="KSO_WM_UNIT_USESOURCEFORMAT_APPLY"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3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公司竞争优势"/>
  <p:tag name="KSO_WM_UNIT_NOCLEAR" val="0"/>
  <p:tag name="KSO_WM_UNIT_TYPE" val="l_h_f"/>
  <p:tag name="KSO_WM_UNIT_INDEX" val="1_3_1"/>
  <p:tag name="KSO_WM_DIAGRAM_GROUP_CODE" val="l1-1"/>
  <p:tag name="KSO_WM_UNIT_SUBTYPE" val="a"/>
  <p:tag name="KSO_WM_UNIT_TEXT_FILL_FORE_SCHEMECOLOR_INDEX" val="14"/>
  <p:tag name="KSO_WM_UNIT_TEXT_FILL_TYPE" val="1"/>
  <p:tag name="KSO_WM_UNIT_USESOURCEFORMAT_APPLY"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3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3_1"/>
  <p:tag name="KSO_WM_DIAGRAM_GROUP_CODE" val="l1-1"/>
  <p:tag name="KSO_WM_UNIT_TEXT_FILL_FORE_SCHEMECOLOR_INDEX" val="5"/>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2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市场调查分析"/>
  <p:tag name="KSO_WM_UNIT_NOCLEAR" val="0"/>
  <p:tag name="KSO_WM_UNIT_TYPE" val="l_h_f"/>
  <p:tag name="KSO_WM_UNIT_INDEX" val="1_2_1"/>
  <p:tag name="KSO_WM_DIAGRAM_GROUP_CODE" val="l1-1"/>
  <p:tag name="KSO_WM_UNIT_SUBTYPE" val="a"/>
  <p:tag name="KSO_WM_UNIT_TEXT_FILL_FORE_SCHEMECOLOR_INDEX" val="14"/>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2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2_1"/>
  <p:tag name="KSO_WM_DIAGRAM_GROUP_CODE" val="l1-1"/>
  <p:tag name="KSO_WM_UNIT_TEXT_FILL_FORE_SCHEMECOLOR_INDEX" val="5"/>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1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产业背景概述"/>
  <p:tag name="KSO_WM_UNIT_NOCLEAR" val="0"/>
  <p:tag name="KSO_WM_UNIT_TYPE" val="l_h_f"/>
  <p:tag name="KSO_WM_UNIT_INDEX" val="1_1_1"/>
  <p:tag name="KSO_WM_DIAGRAM_GROUP_CODE" val="l1-1"/>
  <p:tag name="KSO_WM_UNIT_SUBTYPE" val="a"/>
  <p:tag name="KSO_WM_UNIT_TEXT_FILL_FORE_SCHEMECOLOR_INDEX" val="14"/>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1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1_1"/>
  <p:tag name="KSO_WM_DIAGRAM_GROUP_CODE" val="l1-1"/>
  <p:tag name="KSO_WM_UNIT_TEXT_FILL_FORE_SCHEMECOLOR_INDEX" val="5"/>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i*1"/>
  <p:tag name="KSO_WM_TEMPLATE_CATEGORY" val="custom"/>
  <p:tag name="KSO_WM_TEMPLATE_INDEX" val="20218367"/>
  <p:tag name="KSO_WM_UNIT_LAYERLEVEL" val="1"/>
  <p:tag name="KSO_WM_TAG_VERSION" val="1.0"/>
  <p:tag name="KSO_WM_BEAUTIFY_FLAG" val="#wm#"/>
  <p:tag name="KSO_WM_UNIT_TYPE" val="i"/>
  <p:tag name="KSO_WM_UNIT_INDEX" val="1"/>
  <p:tag name="KSO_WM_DIAGRAM_GROUP_CODE" val="l1-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a*1"/>
  <p:tag name="KSO_WM_TEMPLATE_CATEGORY" val="custom"/>
  <p:tag name="KSO_WM_TEMPLATE_INDEX" val="20218367"/>
  <p:tag name="KSO_WM_UNIT_LAYERLEVEL" val="1"/>
  <p:tag name="KSO_WM_TAG_VERSION" val="1.0"/>
  <p:tag name="KSO_WM_BEAUTIFY_FLAG" val="#wm#"/>
  <p:tag name="KSO_WM_UNIT_ISCONTENTSTITLE" val="1"/>
  <p:tag name="KSO_WM_UNIT_ISNUMDGMTITLE" val="0"/>
  <p:tag name="KSO_WM_UNIT_PRESET_TEXT" val="目录"/>
  <p:tag name="KSO_WM_UNIT_NOCLEAR" val="0"/>
  <p:tag name="KSO_WM_UNIT_TYPE" val="a"/>
  <p:tag name="KSO_WM_UNIT_INDEX" val="1"/>
  <p:tag name="KSO_WM_UNIT_VALUE" val="11"/>
  <p:tag name="KSO_WM_DIAGRAM_GROUP_CODE" val="l1-1"/>
  <p:tag name="KSO_WM_UNIT_TEXT_FILL_FORE_SCHEMECOLOR_INDEX" val="14"/>
  <p:tag name="KSO_WM_UNIT_TEXT_FILL_TYPE" val="1"/>
  <p:tag name="KSO_WM_UNIT_USESOURCEFORMAT_APPLY"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4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4_1"/>
  <p:tag name="KSO_WM_DIAGRAM_GROUP_CODE" val="l1-1"/>
  <p:tag name="KSO_WM_UNIT_TEXT_FILL_FORE_SCHEMECOLOR_INDEX" val="5"/>
  <p:tag name="KSO_WM_UNIT_TEXT_FILL_TYPE" val="1"/>
  <p:tag name="KSO_WM_UNIT_USESOURCEFORMAT_APPLY" val="1"/>
</p:tagLst>
</file>

<file path=ppt/tags/tag124.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a*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产业背景概述"/>
  <p:tag name="KSO_WM_UNIT_NOCLEAR" val="0"/>
  <p:tag name="KSO_WM_UNIT_VALUE" val="9"/>
  <p:tag name="KSO_WM_UNIT_TYPE" val="a"/>
  <p:tag name="KSO_WM_UNIT_INDEX"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f*1"/>
  <p:tag name="KSO_WM_TEMPLATE_CATEGORY" val="custom"/>
  <p:tag name="KSO_WM_TEMPLATE_INDEX" val="20218367"/>
  <p:tag name="KSO_WM_UNIT_LAYERLEVEL" val="1"/>
  <p:tag name="KSO_WM_TAG_VERSION" val="1.0"/>
  <p:tag name="KSO_WM_BEAUTIFY_FLAG" val="#wm#"/>
  <p:tag name="KSO_WM_UNIT_SUBTYPE" val="a"/>
  <p:tag name="KSO_WM_UNIT_PRESET_TEXT" val="先介绍本来自入公司后，所负责开发的主要项目"/>
  <p:tag name="KSO_WM_UNIT_NOCLEAR" val="0"/>
  <p:tag name="KSO_WM_UNIT_VALUE" val="48"/>
  <p:tag name="KSO_WM_UNIT_TYPE" val="f"/>
  <p:tag name="KSO_WM_UNIT_INDEX" val="1"/>
</p:tagLst>
</file>

<file path=ppt/tags/tag1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18367_7*e*1"/>
  <p:tag name="KSO_WM_TEMPLATE_CATEGORY" val="custom"/>
  <p:tag name="KSO_WM_TEMPLATE_INDEX" val="20218367"/>
  <p:tag name="KSO_WM_UNIT_LAYERLEVEL" val="1"/>
  <p:tag name="KSO_WM_TAG_VERSION" val="1.0"/>
  <p:tag name="KSO_WM_BEAUTIFY_FLAG" val="#wm#"/>
  <p:tag name="KSO_WM_UNIT_PRESET_TEXT" val="01"/>
  <p:tag name="KSO_WM_UNIT_NOCLEAR" val="0"/>
  <p:tag name="KSO_WM_UNIT_VALUE" val="2"/>
  <p:tag name="KSO_WM_UNIT_TYPE" val="e"/>
  <p:tag name="KSO_WM_UNIT_INDEX"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i*1"/>
  <p:tag name="KSO_WM_TEMPLATE_CATEGORY" val="custom"/>
  <p:tag name="KSO_WM_TEMPLATE_INDEX" val="20218367"/>
  <p:tag name="KSO_WM_UNIT_LAYERLEVEL" val="1"/>
  <p:tag name="KSO_WM_TAG_VERSION" val="1.0"/>
  <p:tag name="KSO_WM_BEAUTIFY_FLAG" val="#wm#"/>
  <p:tag name="KSO_WM_UNIT_TYPE" val="i"/>
  <p:tag name="KSO_WM_UNIT_INDEX" val="1"/>
</p:tagLst>
</file>

<file path=ppt/tags/tag129.xml><?xml version="1.0" encoding="utf-8"?>
<p:tagLst xmlns:p="http://schemas.openxmlformats.org/presentationml/2006/main">
  <p:tag name="KSO_WM_SLIDE_ID" val="custom20218367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367"/>
  <p:tag name="KSO_WM_SLIDE_TYPE" val="sectionTitle"/>
  <p:tag name="KSO_WM_SLIDE_SUBTYPE" val="picTxt"/>
  <p:tag name="KSO_WM_SLIDE_LAYOUT" val="a_e_f"/>
  <p:tag name="KSO_WM_SLIDE_LAYOUT_CNT" val="1_1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i*1"/>
  <p:tag name="KSO_WM_TEMPLATE_CATEGORY" val="custom"/>
  <p:tag name="KSO_WM_TEMPLATE_INDEX" val="20218367"/>
  <p:tag name="KSO_WM_UNIT_LAYERLEVEL" val="1"/>
  <p:tag name="KSO_WM_TAG_VERSION" val="1.0"/>
  <p:tag name="KSO_WM_BEAUTIFY_FLAG" val="#wm#"/>
  <p:tag name="KSO_WM_UNIT_TYPE" val="i"/>
  <p:tag name="KSO_WM_UNIT_INDEX" val="1"/>
  <p:tag name="KSO_WM_DIAGRAM_GROUP_CODE" val="l1-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32.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a*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产业背景概述"/>
  <p:tag name="KSO_WM_UNIT_NOCLEAR" val="0"/>
  <p:tag name="KSO_WM_UNIT_VALUE" val="9"/>
  <p:tag name="KSO_WM_UNIT_TYPE" val="a"/>
  <p:tag name="KSO_WM_UNIT_INDEX"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f*1"/>
  <p:tag name="KSO_WM_TEMPLATE_CATEGORY" val="custom"/>
  <p:tag name="KSO_WM_TEMPLATE_INDEX" val="20218367"/>
  <p:tag name="KSO_WM_UNIT_LAYERLEVEL" val="1"/>
  <p:tag name="KSO_WM_TAG_VERSION" val="1.0"/>
  <p:tag name="KSO_WM_BEAUTIFY_FLAG" val="#wm#"/>
  <p:tag name="KSO_WM_UNIT_SUBTYPE" val="a"/>
  <p:tag name="KSO_WM_UNIT_PRESET_TEXT" val="先介绍本来自入公司后，所负责开发的主要项目"/>
  <p:tag name="KSO_WM_UNIT_NOCLEAR" val="0"/>
  <p:tag name="KSO_WM_UNIT_VALUE" val="48"/>
  <p:tag name="KSO_WM_UNIT_TYPE" val="f"/>
  <p:tag name="KSO_WM_UNIT_INDEX" val="1"/>
</p:tagLst>
</file>

<file path=ppt/tags/tag13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18367_7*e*1"/>
  <p:tag name="KSO_WM_TEMPLATE_CATEGORY" val="custom"/>
  <p:tag name="KSO_WM_TEMPLATE_INDEX" val="20218367"/>
  <p:tag name="KSO_WM_UNIT_LAYERLEVEL" val="1"/>
  <p:tag name="KSO_WM_TAG_VERSION" val="1.0"/>
  <p:tag name="KSO_WM_BEAUTIFY_FLAG" val="#wm#"/>
  <p:tag name="KSO_WM_UNIT_PRESET_TEXT" val="01"/>
  <p:tag name="KSO_WM_UNIT_NOCLEAR" val="0"/>
  <p:tag name="KSO_WM_UNIT_VALUE" val="2"/>
  <p:tag name="KSO_WM_UNIT_TYPE" val="e"/>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i*1"/>
  <p:tag name="KSO_WM_TEMPLATE_CATEGORY" val="custom"/>
  <p:tag name="KSO_WM_TEMPLATE_INDEX" val="20218367"/>
  <p:tag name="KSO_WM_UNIT_LAYERLEVEL" val="1"/>
  <p:tag name="KSO_WM_TAG_VERSION" val="1.0"/>
  <p:tag name="KSO_WM_BEAUTIFY_FLAG" val="#wm#"/>
  <p:tag name="KSO_WM_UNIT_TYPE" val="i"/>
  <p:tag name="KSO_WM_UNIT_INDEX" val="1"/>
</p:tagLst>
</file>

<file path=ppt/tags/tag137.xml><?xml version="1.0" encoding="utf-8"?>
<p:tagLst xmlns:p="http://schemas.openxmlformats.org/presentationml/2006/main">
  <p:tag name="KSO_WM_SLIDE_ID" val="custom20218367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367"/>
  <p:tag name="KSO_WM_SLIDE_TYPE" val="sectionTitle"/>
  <p:tag name="KSO_WM_SLIDE_SUBTYPE" val="picTxt"/>
  <p:tag name="KSO_WM_SLIDE_LAYOUT" val="a_e_f"/>
  <p:tag name="KSO_WM_SLIDE_LAYOUT_CNT" val="1_1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3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公司竞争优势"/>
  <p:tag name="KSO_WM_UNIT_NOCLEAR" val="0"/>
  <p:tag name="KSO_WM_UNIT_TYPE" val="l_h_f"/>
  <p:tag name="KSO_WM_UNIT_INDEX" val="1_3_1"/>
  <p:tag name="KSO_WM_DIAGRAM_GROUP_CODE" val="l1-1"/>
  <p:tag name="KSO_WM_UNIT_SUBTYPE" val="a"/>
  <p:tag name="KSO_WM_UNIT_TEXT_FILL_FORE_SCHEMECOLOR_INDEX" val="14"/>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3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3_1"/>
  <p:tag name="KSO_WM_DIAGRAM_GROUP_CODE" val="l1-1"/>
  <p:tag name="KSO_WM_UNIT_TEXT_FILL_FORE_SCHEMECOLOR_INDEX" val="5"/>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2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市场调查分析"/>
  <p:tag name="KSO_WM_UNIT_NOCLEAR" val="0"/>
  <p:tag name="KSO_WM_UNIT_TYPE" val="l_h_f"/>
  <p:tag name="KSO_WM_UNIT_INDEX" val="1_2_1"/>
  <p:tag name="KSO_WM_DIAGRAM_GROUP_CODE" val="l1-1"/>
  <p:tag name="KSO_WM_UNIT_SUBTYPE" val="a"/>
  <p:tag name="KSO_WM_UNIT_TEXT_FILL_FORE_SCHEMECOLOR_INDEX" val="14"/>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2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2_1"/>
  <p:tag name="KSO_WM_DIAGRAM_GROUP_CODE" val="l1-1"/>
  <p:tag name="KSO_WM_UNIT_TEXT_FILL_FORE_SCHEMECOLOR_INDEX" val="5"/>
  <p:tag name="KSO_WM_UNIT_TEXT_FILL_TYPE" val="1"/>
  <p:tag name="KSO_WM_UNIT_USESOURCEFORMAT_APPLY"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f*1_1_1"/>
  <p:tag name="KSO_WM_TEMPLATE_CATEGORY" val="custom"/>
  <p:tag name="KSO_WM_TEMPLATE_INDEX" val="20218367"/>
  <p:tag name="KSO_WM_UNIT_LAYERLEVEL" val="1_1_1"/>
  <p:tag name="KSO_WM_TAG_VERSION" val="1.0"/>
  <p:tag name="KSO_WM_BEAUTIFY_FLAG" val="#wm#"/>
  <p:tag name="KSO_WM_UNIT_ISCONTENTSTITLE" val="0"/>
  <p:tag name="KSO_WM_UNIT_ISNUMDGMTITLE" val="0"/>
  <p:tag name="KSO_WM_UNIT_PRESET_TEXT" val="产业背景概述"/>
  <p:tag name="KSO_WM_UNIT_NOCLEAR" val="0"/>
  <p:tag name="KSO_WM_UNIT_TYPE" val="l_h_f"/>
  <p:tag name="KSO_WM_UNIT_INDEX" val="1_1_1"/>
  <p:tag name="KSO_WM_DIAGRAM_GROUP_CODE" val="l1-1"/>
  <p:tag name="KSO_WM_UNIT_SUBTYPE" val="a"/>
  <p:tag name="KSO_WM_UNIT_TEXT_FILL_FORE_SCHEMECOLOR_INDEX" val="14"/>
  <p:tag name="KSO_WM_UNIT_TEXT_FILL_TYPE" val="1"/>
  <p:tag name="KSO_WM_UNIT_USESOURCEFORMAT_APPLY"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l_h_i*1_1_1"/>
  <p:tag name="KSO_WM_TEMPLATE_CATEGORY" val="custom"/>
  <p:tag name="KSO_WM_TEMPLATE_INDEX" val="20218367"/>
  <p:tag name="KSO_WM_UNIT_LAYERLEVEL" val="1_1_1"/>
  <p:tag name="KSO_WM_TAG_VERSION" val="1.0"/>
  <p:tag name="KSO_WM_BEAUTIFY_FLAG" val="#wm#"/>
  <p:tag name="KSO_WM_UNIT_SUBTYPE" val="d"/>
  <p:tag name="KSO_WM_UNIT_TYPE" val="l_h_i"/>
  <p:tag name="KSO_WM_UNIT_INDEX" val="1_1_1"/>
  <p:tag name="KSO_WM_DIAGRAM_GROUP_CODE" val="l1-1"/>
  <p:tag name="KSO_WM_UNIT_TEXT_FILL_FORE_SCHEMECOLOR_INDEX" val="5"/>
  <p:tag name="KSO_WM_UNIT_TEXT_FILL_TYPE" val="1"/>
  <p:tag name="KSO_WM_UNIT_USESOURCEFORMAT_APPLY"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i*1"/>
  <p:tag name="KSO_WM_TEMPLATE_CATEGORY" val="custom"/>
  <p:tag name="KSO_WM_TEMPLATE_INDEX" val="20218367"/>
  <p:tag name="KSO_WM_UNIT_LAYERLEVEL" val="1"/>
  <p:tag name="KSO_WM_TAG_VERSION" val="1.0"/>
  <p:tag name="KSO_WM_BEAUTIFY_FLAG" val="#wm#"/>
  <p:tag name="KSO_WM_UNIT_TYPE" val="i"/>
  <p:tag name="KSO_WM_UNIT_INDEX" val="1"/>
  <p:tag name="KSO_WM_DIAGRAM_GROUP_CODE" val="l1-1"/>
  <p:tag name="KSO_WM_UNIT_USESOURCEFORMAT_APPLY"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a*1"/>
  <p:tag name="KSO_WM_TEMPLATE_CATEGORY" val="custom"/>
  <p:tag name="KSO_WM_TEMPLATE_INDEX" val="20218367"/>
  <p:tag name="KSO_WM_UNIT_LAYERLEVEL" val="1"/>
  <p:tag name="KSO_WM_TAG_VERSION" val="1.0"/>
  <p:tag name="KSO_WM_BEAUTIFY_FLAG" val="#wm#"/>
  <p:tag name="KSO_WM_UNIT_ISCONTENTSTITLE" val="1"/>
  <p:tag name="KSO_WM_UNIT_ISNUMDGMTITLE" val="0"/>
  <p:tag name="KSO_WM_UNIT_PRESET_TEXT" val="目录"/>
  <p:tag name="KSO_WM_UNIT_NOCLEAR" val="0"/>
  <p:tag name="KSO_WM_UNIT_TYPE" val="a"/>
  <p:tag name="KSO_WM_UNIT_INDEX" val="1"/>
  <p:tag name="KSO_WM_UNIT_VALUE" val="11"/>
  <p:tag name="KSO_WM_DIAGRAM_GROUP_CODE" val="l1-1"/>
  <p:tag name="KSO_WM_UNIT_TEXT_FILL_FORE_SCHEMECOLOR_INDEX" val="14"/>
  <p:tag name="KSO_WM_UNIT_TEXT_FILL_TYPE" val="1"/>
  <p:tag name="KSO_WM_UNIT_USESOURCEFORMAT_APPLY" val="1"/>
</p:tagLst>
</file>

<file path=ppt/tags/tag147.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49.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51.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55.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57.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61.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63.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65.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66.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68.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72.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74.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76.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78.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a*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产业背景概述"/>
  <p:tag name="KSO_WM_UNIT_NOCLEAR" val="0"/>
  <p:tag name="KSO_WM_UNIT_VALUE" val="9"/>
  <p:tag name="KSO_WM_UNIT_TYPE" val="a"/>
  <p:tag name="KSO_WM_UNIT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f*1"/>
  <p:tag name="KSO_WM_TEMPLATE_CATEGORY" val="custom"/>
  <p:tag name="KSO_WM_TEMPLATE_INDEX" val="20218367"/>
  <p:tag name="KSO_WM_UNIT_LAYERLEVEL" val="1"/>
  <p:tag name="KSO_WM_TAG_VERSION" val="1.0"/>
  <p:tag name="KSO_WM_BEAUTIFY_FLAG" val="#wm#"/>
  <p:tag name="KSO_WM_UNIT_SUBTYPE" val="a"/>
  <p:tag name="KSO_WM_UNIT_PRESET_TEXT" val="先介绍本来自入公司后，所负责开发的主要项目"/>
  <p:tag name="KSO_WM_UNIT_NOCLEAR" val="0"/>
  <p:tag name="KSO_WM_UNIT_VALUE" val="48"/>
  <p:tag name="KSO_WM_UNIT_TYPE" val="f"/>
  <p:tag name="KSO_WM_UNIT_INDEX" val="1"/>
</p:tagLst>
</file>

<file path=ppt/tags/tag18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18367_7*e*1"/>
  <p:tag name="KSO_WM_TEMPLATE_CATEGORY" val="custom"/>
  <p:tag name="KSO_WM_TEMPLATE_INDEX" val="20218367"/>
  <p:tag name="KSO_WM_UNIT_LAYERLEVEL" val="1"/>
  <p:tag name="KSO_WM_TAG_VERSION" val="1.0"/>
  <p:tag name="KSO_WM_BEAUTIFY_FLAG" val="#wm#"/>
  <p:tag name="KSO_WM_UNIT_PRESET_TEXT" val="01"/>
  <p:tag name="KSO_WM_UNIT_NOCLEAR" val="0"/>
  <p:tag name="KSO_WM_UNIT_VALUE" val="2"/>
  <p:tag name="KSO_WM_UNIT_TYPE" val="e"/>
  <p:tag name="KSO_WM_UNIT_INDEX"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i*1"/>
  <p:tag name="KSO_WM_TEMPLATE_CATEGORY" val="custom"/>
  <p:tag name="KSO_WM_TEMPLATE_INDEX" val="20218367"/>
  <p:tag name="KSO_WM_UNIT_LAYERLEVEL" val="1"/>
  <p:tag name="KSO_WM_TAG_VERSION" val="1.0"/>
  <p:tag name="KSO_WM_BEAUTIFY_FLAG" val="#wm#"/>
  <p:tag name="KSO_WM_UNIT_TYPE" val="i"/>
  <p:tag name="KSO_WM_UNIT_INDEX" val="1"/>
</p:tagLst>
</file>

<file path=ppt/tags/tag183.xml><?xml version="1.0" encoding="utf-8"?>
<p:tagLst xmlns:p="http://schemas.openxmlformats.org/presentationml/2006/main">
  <p:tag name="KSO_WM_SLIDE_ID" val="custom20218367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367"/>
  <p:tag name="KSO_WM_SLIDE_TYPE" val="sectionTitle"/>
  <p:tag name="KSO_WM_SLIDE_SUBTYPE" val="picTxt"/>
  <p:tag name="KSO_WM_SLIDE_LAYOUT" val="a_e_f"/>
  <p:tag name="KSO_WM_SLIDE_LAYOUT_CNT" val="1_1_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a*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产业背景概述"/>
  <p:tag name="KSO_WM_UNIT_NOCLEAR" val="0"/>
  <p:tag name="KSO_WM_UNIT_VALUE" val="9"/>
  <p:tag name="KSO_WM_UNIT_TYPE" val="a"/>
  <p:tag name="KSO_WM_UNIT_INDEX"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f*1"/>
  <p:tag name="KSO_WM_TEMPLATE_CATEGORY" val="custom"/>
  <p:tag name="KSO_WM_TEMPLATE_INDEX" val="20218367"/>
  <p:tag name="KSO_WM_UNIT_LAYERLEVEL" val="1"/>
  <p:tag name="KSO_WM_TAG_VERSION" val="1.0"/>
  <p:tag name="KSO_WM_BEAUTIFY_FLAG" val="#wm#"/>
  <p:tag name="KSO_WM_UNIT_SUBTYPE" val="a"/>
  <p:tag name="KSO_WM_UNIT_PRESET_TEXT" val="先介绍本来自入公司后，所负责开发的主要项目"/>
  <p:tag name="KSO_WM_UNIT_NOCLEAR" val="0"/>
  <p:tag name="KSO_WM_UNIT_VALUE" val="48"/>
  <p:tag name="KSO_WM_UNIT_TYPE" val="f"/>
  <p:tag name="KSO_WM_UNIT_INDEX" val="1"/>
</p:tagLst>
</file>

<file path=ppt/tags/tag18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18367_7*e*1"/>
  <p:tag name="KSO_WM_TEMPLATE_CATEGORY" val="custom"/>
  <p:tag name="KSO_WM_TEMPLATE_INDEX" val="20218367"/>
  <p:tag name="KSO_WM_UNIT_LAYERLEVEL" val="1"/>
  <p:tag name="KSO_WM_TAG_VERSION" val="1.0"/>
  <p:tag name="KSO_WM_BEAUTIFY_FLAG" val="#wm#"/>
  <p:tag name="KSO_WM_UNIT_PRESET_TEXT" val="01"/>
  <p:tag name="KSO_WM_UNIT_NOCLEAR" val="0"/>
  <p:tag name="KSO_WM_UNIT_VALUE" val="2"/>
  <p:tag name="KSO_WM_UNIT_TYPE" val="e"/>
  <p:tag name="KSO_WM_UNIT_INDEX"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7*i*1"/>
  <p:tag name="KSO_WM_TEMPLATE_CATEGORY" val="custom"/>
  <p:tag name="KSO_WM_TEMPLATE_INDEX" val="20218367"/>
  <p:tag name="KSO_WM_UNIT_LAYERLEVEL" val="1"/>
  <p:tag name="KSO_WM_TAG_VERSION" val="1.0"/>
  <p:tag name="KSO_WM_BEAUTIFY_FLAG" val="#wm#"/>
  <p:tag name="KSO_WM_UNIT_TYPE" val="i"/>
  <p:tag name="KSO_WM_UNIT_INDEX" val="1"/>
</p:tagLst>
</file>

<file path=ppt/tags/tag188.xml><?xml version="1.0" encoding="utf-8"?>
<p:tagLst xmlns:p="http://schemas.openxmlformats.org/presentationml/2006/main">
  <p:tag name="KSO_WM_SLIDE_ID" val="custom20218367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367"/>
  <p:tag name="KSO_WM_SLIDE_TYPE" val="sectionTitle"/>
  <p:tag name="KSO_WM_SLIDE_SUBTYPE" val="picTxt"/>
  <p:tag name="KSO_WM_SLIDE_LAYOUT" val="a_e_f"/>
  <p:tag name="KSO_WM_SLIDE_LAYOUT_CNT" val="1_1_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TABLE_BEAUTIFY" val="smartTable{9d43b755-fd00-4aac-9ad4-728c76252e01}"/>
  <p:tag name="TABLE_ENDDRAG_ORIGIN_RECT" val="671*245"/>
  <p:tag name="TABLE_ENDDRAG_RECT" val="144*180*671*245"/>
</p:tagLst>
</file>

<file path=ppt/tags/tag191.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93.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4*b*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CONTENTS"/>
  <p:tag name="KSO_WM_UNIT_NOCLEAR" val="0"/>
  <p:tag name="KSO_WM_UNIT_VALUE" val="10"/>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95.xml><?xml version="1.0" encoding="utf-8"?>
<p:tagLst xmlns:p="http://schemas.openxmlformats.org/presentationml/2006/main">
  <p:tag name="KSO_WM_SLIDE_ID" val="custom20218367_4"/>
  <p:tag name="KSO_WM_TEMPLATE_SUBCATEGORY" val="0"/>
  <p:tag name="KSO_WM_TEMPLATE_MASTER_TYPE" val="1"/>
  <p:tag name="KSO_WM_TEMPLATE_COLOR_TYPE" val="0"/>
  <p:tag name="KSO_WM_SLIDE_ITEM_CNT" val="4"/>
  <p:tag name="KSO_WM_SLIDE_INDEX" val="4"/>
  <p:tag name="KSO_WM_TAG_VERSION" val="1.0"/>
  <p:tag name="KSO_WM_BEAUTIFY_FLAG" val="#wm#"/>
  <p:tag name="KSO_WM_TEMPLATE_CATEGORY" val="custom"/>
  <p:tag name="KSO_WM_TEMPLATE_INDEX" val="20218367"/>
  <p:tag name="KSO_WM_SLIDE_TYPE" val="contents"/>
  <p:tag name="KSO_WM_SLIDE_SUBTYPE" val="diag"/>
  <p:tag name="KSO_WM_SLIDE_LAYOUT" val="a_b_l"/>
  <p:tag name="KSO_WM_SLIDE_LAYOUT_CNT" val="1_1_1"/>
  <p:tag name="KSO_WM_DIAGRAM_GROUP_CODE" val="l1-1"/>
  <p:tag name="KSO_WM_SLIDE_DIAGTYPE" val="l"/>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367_22*a*1"/>
  <p:tag name="KSO_WM_TEMPLATE_CATEGORY" val="custom"/>
  <p:tag name="KSO_WM_TEMPLATE_INDEX" val="20218367"/>
  <p:tag name="KSO_WM_UNIT_LAYERLEVEL" val="1"/>
  <p:tag name="KSO_WM_TAG_VERSION" val="1.0"/>
  <p:tag name="KSO_WM_BEAUTIFY_FLAG" val="#wm#"/>
  <p:tag name="KSO_WM_UNIT_ISCONTENTSTITLE" val="0"/>
  <p:tag name="KSO_WM_UNIT_ISNUMDGMTITLE" val="0"/>
  <p:tag name="KSO_WM_UNIT_PRESET_TEXT" val="THANKS."/>
  <p:tag name="KSO_WM_UNIT_NOCLEAR" val="0"/>
  <p:tag name="KSO_WM_UNIT_VALUE" val="9"/>
  <p:tag name="KSO_WM_UNIT_TYPE" val="a"/>
  <p:tag name="KSO_WM_UNIT_INDEX" val="1"/>
</p:tagLst>
</file>

<file path=ppt/tags/tag197.xml><?xml version="1.0" encoding="utf-8"?>
<p:tagLst xmlns:p="http://schemas.openxmlformats.org/presentationml/2006/main">
  <p:tag name="KSO_WM_SLIDE_ID" val="custom20218367_22"/>
  <p:tag name="KSO_WM_TEMPLATE_SUBCATEGORY" val="0"/>
  <p:tag name="KSO_WM_TEMPLATE_MASTER_TYPE" val="1"/>
  <p:tag name="KSO_WM_TEMPLATE_COLOR_TYPE" val="0"/>
  <p:tag name="KSO_WM_SLIDE_ITEM_CNT" val="0"/>
  <p:tag name="KSO_WM_SLIDE_INDEX" val="22"/>
  <p:tag name="KSO_WM_TAG_VERSION" val="1.0"/>
  <p:tag name="KSO_WM_BEAUTIFY_FLAG" val="#wm#"/>
  <p:tag name="KSO_WM_TEMPLATE_CATEGORY" val="custom"/>
  <p:tag name="KSO_WM_TEMPLATE_INDEX" val="20218367"/>
  <p:tag name="KSO_WM_SLIDE_TYPE" val="endPage"/>
  <p:tag name="KSO_WM_SLIDE_SUBTYPE" val="pureTxt"/>
  <p:tag name="KSO_WM_SLIDE_LAYOUT" val="a"/>
  <p:tag name="KSO_WM_SLIDE_LAYOUT_CNT"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heme/theme1.xml><?xml version="1.0" encoding="utf-8"?>
<a:theme xmlns:a="http://schemas.openxmlformats.org/drawingml/2006/main" name="Office 主题​​">
  <a:themeElements>
    <a:clrScheme name="khmb3">
      <a:dk1>
        <a:sysClr val="windowText" lastClr="000000"/>
      </a:dk1>
      <a:lt1>
        <a:sysClr val="window" lastClr="FFFFFF"/>
      </a:lt1>
      <a:dk2>
        <a:srgbClr val="0C0C16"/>
      </a:dk2>
      <a:lt2>
        <a:srgbClr val="1C1C34"/>
      </a:lt2>
      <a:accent1>
        <a:srgbClr val="00B3FF"/>
      </a:accent1>
      <a:accent2>
        <a:srgbClr val="0091EA"/>
      </a:accent2>
      <a:accent3>
        <a:srgbClr val="0064D3"/>
      </a:accent3>
      <a:accent4>
        <a:srgbClr val="5341B5"/>
      </a:accent4>
      <a:accent5>
        <a:srgbClr val="903C8C"/>
      </a:accent5>
      <a:accent6>
        <a:srgbClr val="BA365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3179</Words>
  <Application>WPS 演示</Application>
  <PresentationFormat>宽屏</PresentationFormat>
  <Paragraphs>268</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微软雅黑</vt:lpstr>
      <vt:lpstr>Arial Regular</vt:lpstr>
      <vt:lpstr>Arial Bold</vt:lpstr>
      <vt:lpstr>Arial Unicode MS</vt:lpstr>
      <vt:lpstr>Calibri</vt:lpstr>
      <vt:lpstr>Office 主题​​</vt:lpstr>
      <vt:lpstr>智能聊天机器人 项目答辩展示 </vt:lpstr>
      <vt:lpstr>PowerPoint 演示文稿</vt:lpstr>
      <vt:lpstr>项目概述</vt:lpstr>
      <vt:lpstr>PowerPoint 演示文稿</vt:lpstr>
      <vt:lpstr>项目内容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项目展示</vt:lpstr>
      <vt:lpstr>项目总结</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22512</dc:creator>
  <cp:lastModifiedBy>jy</cp:lastModifiedBy>
  <cp:revision>9</cp:revision>
  <dcterms:created xsi:type="dcterms:W3CDTF">2021-05-25T07:01:00Z</dcterms:created>
  <dcterms:modified xsi:type="dcterms:W3CDTF">2021-05-27T23:19:46Z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12B997DE308E44A6AED46C6FF4706003</vt:lpwstr>
  </property>
  <property fmtid="{D5CDD505-2E9C-101B-9397-08002B2CF9AE}" pid="3" name="KSOProductBuildVer">
    <vt:lpwstr>2052-11.1.0.10495</vt:lpwstr>
  </property>
</Properties>
</file>