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3"/>
  </p:notesMasterIdLst>
  <p:sldIdLst>
    <p:sldId id="256" r:id="rId4"/>
    <p:sldId id="304" r:id="rId5"/>
    <p:sldId id="301" r:id="rId6"/>
    <p:sldId id="302" r:id="rId7"/>
    <p:sldId id="303" r:id="rId8"/>
    <p:sldId id="307" r:id="rId9"/>
    <p:sldId id="305" r:id="rId10"/>
    <p:sldId id="308" r:id="rId11"/>
    <p:sldId id="306"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838"/>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188"/>
  </p:normalViewPr>
  <p:slideViewPr>
    <p:cSldViewPr>
      <p:cViewPr>
        <p:scale>
          <a:sx n="135" d="100"/>
          <a:sy n="135" d="100"/>
        </p:scale>
        <p:origin x="960" y="112"/>
      </p:cViewPr>
      <p:guideLst>
        <p:guide orient="horz" pos="1620"/>
        <p:guide pos="2880"/>
        <p:guide orient="horz" pos="1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t>12/5/19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t>‹#›</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Key_demographic"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Scope: 2013 to 2018 TV Seasons</a:t>
            </a:r>
          </a:p>
          <a:p>
            <a:r>
              <a:rPr lang="en-US" altLang="ko-KR" dirty="0"/>
              <a:t>600+ Shows</a:t>
            </a:r>
          </a:p>
          <a:p>
            <a:endParaRPr lang="en-US" altLang="ko-KR" dirty="0"/>
          </a:p>
        </p:txBody>
      </p:sp>
      <p:sp>
        <p:nvSpPr>
          <p:cNvPr id="4" name="슬라이드 번호 개체 틀 3"/>
          <p:cNvSpPr>
            <a:spLocks noGrp="1"/>
          </p:cNvSpPr>
          <p:nvPr>
            <p:ph type="sldNum" sz="quarter" idx="10"/>
          </p:nvPr>
        </p:nvSpPr>
        <p:spPr/>
        <p:txBody>
          <a:bodyPr/>
          <a:lstStyle/>
          <a:p>
            <a:fld id="{89EDC514-9E28-441F-BF04-3DE8912E9F4E}" type="slidenum">
              <a:rPr lang="en-US" smtClean="0"/>
              <a:t>2</a:t>
            </a:fld>
            <a:endParaRPr lang="en-US"/>
          </a:p>
        </p:txBody>
      </p:sp>
    </p:spTree>
    <p:extLst>
      <p:ext uri="{BB962C8B-B14F-4D97-AF65-F5344CB8AC3E}">
        <p14:creationId xmlns:p14="http://schemas.microsoft.com/office/powerpoint/2010/main" val="230417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Adults ages 18-49 are known as the </a:t>
            </a:r>
            <a:r>
              <a:rPr lang="en-US" sz="1200" b="0" i="0" u="none" strike="noStrike" kern="1200" dirty="0">
                <a:solidFill>
                  <a:schemeClr val="tx1"/>
                </a:solidFill>
                <a:effectLst/>
                <a:latin typeface="+mn-lt"/>
                <a:ea typeface="+mn-ea"/>
                <a:cs typeface="+mn-cs"/>
                <a:hlinkClick r:id="rId3"/>
              </a:rPr>
              <a:t>key demographic</a:t>
            </a:r>
            <a:r>
              <a:rPr lang="en-US" sz="1200" b="0" i="0" u="none" strike="noStrike" kern="1200" dirty="0">
                <a:solidFill>
                  <a:schemeClr val="tx1"/>
                </a:solidFill>
                <a:effectLst/>
                <a:latin typeface="+mn-lt"/>
                <a:ea typeface="+mn-ea"/>
                <a:cs typeface="+mn-cs"/>
              </a:rPr>
              <a:t> because advertisers believe they have the most disposable income and least brand loyalty, which may make them more susceptible to advertising.</a:t>
            </a:r>
          </a:p>
          <a:p>
            <a:r>
              <a:rPr lang="en-US" sz="1200" b="0" i="0" u="none" strike="noStrike" kern="1200" dirty="0">
                <a:solidFill>
                  <a:schemeClr val="tx1"/>
                </a:solidFill>
                <a:effectLst/>
                <a:latin typeface="+mn-lt"/>
                <a:ea typeface="+mn-ea"/>
                <a:cs typeface="+mn-cs"/>
              </a:rPr>
              <a:t>Rating is the percentage of total TV households tuned into a program at a given time. So if a show has a 1.0 rating, it means that 1% of those 120.6 million households watched that program. This number is always out of the total estimated TV households and does not factor how many of those total households actually had their TVs on.</a:t>
            </a:r>
          </a:p>
          <a:p>
            <a:r>
              <a:rPr lang="en-US" sz="1200" b="0" i="0" u="none" strike="noStrike" kern="1200" dirty="0">
                <a:solidFill>
                  <a:schemeClr val="tx1"/>
                </a:solidFill>
                <a:effectLst/>
                <a:latin typeface="+mn-lt"/>
                <a:ea typeface="+mn-ea"/>
                <a:cs typeface="+mn-cs"/>
              </a:rPr>
              <a:t>Share is the percentage of households that watched a program out of all the households that were actively watching TV at a specific time.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9EDC514-9E28-441F-BF04-3DE8912E9F4E}" type="slidenum">
              <a:rPr lang="en-US" smtClean="0"/>
              <a:t>3</a:t>
            </a:fld>
            <a:endParaRPr lang="en-US"/>
          </a:p>
        </p:txBody>
      </p:sp>
    </p:spTree>
    <p:extLst>
      <p:ext uri="{BB962C8B-B14F-4D97-AF65-F5344CB8AC3E}">
        <p14:creationId xmlns:p14="http://schemas.microsoft.com/office/powerpoint/2010/main" val="308337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TVSeason2013 + Network + Season1 + </a:t>
            </a:r>
            <a:r>
              <a:rPr lang="en-US" dirty="0" err="1"/>
              <a:t>FirstSeason</a:t>
            </a:r>
            <a:r>
              <a:rPr lang="en-US" dirty="0"/>
              <a:t> + Episode1 + </a:t>
            </a:r>
            <a:r>
              <a:rPr lang="en-US" dirty="0" err="1"/>
              <a:t>AirDayInitial</a:t>
            </a:r>
            <a:r>
              <a:rPr lang="en-US" dirty="0"/>
              <a:t> + </a:t>
            </a:r>
            <a:r>
              <a:rPr lang="en-US" dirty="0" err="1"/>
              <a:t>AirTimeInitial</a:t>
            </a:r>
            <a:r>
              <a:rPr lang="en-US" dirty="0"/>
              <a:t> + </a:t>
            </a:r>
            <a:r>
              <a:rPr lang="en-US" dirty="0" err="1"/>
              <a:t>AirDayTimeInitial</a:t>
            </a:r>
            <a:r>
              <a:rPr lang="en-US" dirty="0"/>
              <a:t> + </a:t>
            </a:r>
          </a:p>
          <a:p>
            <a:r>
              <a:rPr lang="en-US" dirty="0"/>
              <a:t>  </a:t>
            </a:r>
            <a:r>
              <a:rPr lang="en-US" dirty="0" err="1"/>
              <a:t>ChangeAirDayTime</a:t>
            </a:r>
            <a:r>
              <a:rPr lang="en-US" dirty="0"/>
              <a:t> + </a:t>
            </a:r>
            <a:r>
              <a:rPr lang="en-US" dirty="0" err="1"/>
              <a:t>Debut.on.Different.Day</a:t>
            </a:r>
            <a:r>
              <a:rPr lang="en-US" dirty="0"/>
              <a:t> + </a:t>
            </a:r>
            <a:r>
              <a:rPr lang="en-US" dirty="0" err="1"/>
              <a:t>DaysfromTVSeasonPremiere</a:t>
            </a:r>
            <a:r>
              <a:rPr lang="en-US" dirty="0"/>
              <a:t>  + </a:t>
            </a:r>
          </a:p>
          <a:p>
            <a:r>
              <a:rPr lang="en-US" dirty="0"/>
              <a:t>  X18to49_Min + X18to49_YrtoYrChange + X18to49_MinDropPremiere + Network:X18to49_Min </a:t>
            </a:r>
          </a:p>
          <a:p>
            <a:endParaRPr lang="en-US" dirty="0"/>
          </a:p>
          <a:p>
            <a:r>
              <a:rPr lang="en-US" dirty="0"/>
              <a:t>Runtime + Certificate + ReleaseYr1967 + </a:t>
            </a:r>
            <a:r>
              <a:rPr lang="en-US" dirty="0" err="1"/>
              <a:t>IMDBrating</a:t>
            </a:r>
            <a:endParaRPr lang="en-US" dirty="0"/>
          </a:p>
        </p:txBody>
      </p:sp>
      <p:sp>
        <p:nvSpPr>
          <p:cNvPr id="4" name="Slide Number Placeholder 3"/>
          <p:cNvSpPr>
            <a:spLocks noGrp="1"/>
          </p:cNvSpPr>
          <p:nvPr>
            <p:ph type="sldNum" sz="quarter" idx="5"/>
          </p:nvPr>
        </p:nvSpPr>
        <p:spPr/>
        <p:txBody>
          <a:bodyPr/>
          <a:lstStyle/>
          <a:p>
            <a:fld id="{89EDC514-9E28-441F-BF04-3DE8912E9F4E}" type="slidenum">
              <a:rPr lang="en-US" smtClean="0"/>
              <a:t>4</a:t>
            </a:fld>
            <a:endParaRPr lang="en-US"/>
          </a:p>
        </p:txBody>
      </p:sp>
    </p:spTree>
    <p:extLst>
      <p:ext uri="{BB962C8B-B14F-4D97-AF65-F5344CB8AC3E}">
        <p14:creationId xmlns:p14="http://schemas.microsoft.com/office/powerpoint/2010/main" val="1524754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76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12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89724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8" r:id="rId3"/>
    <p:sldLayoutId id="2147483679" r:id="rId4"/>
    <p:sldLayoutId id="2147483680" r:id="rId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jp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jp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CC01E075-4D35-8B43-8993-4141E8ACFF21}"/>
              </a:ext>
            </a:extLst>
          </p:cNvPr>
          <p:cNvSpPr txBox="1"/>
          <p:nvPr/>
        </p:nvSpPr>
        <p:spPr>
          <a:xfrm>
            <a:off x="3059758" y="3075806"/>
            <a:ext cx="3024336" cy="461665"/>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a:p>
            <a:pPr algn="ctr"/>
            <a:r>
              <a:rPr lang="en-US" altLang="ko-KR" sz="1200" dirty="0">
                <a:solidFill>
                  <a:schemeClr val="tx1">
                    <a:lumMod val="75000"/>
                    <a:lumOff val="25000"/>
                  </a:schemeClr>
                </a:solidFill>
                <a:cs typeface="Arial" pitchFamily="34" charset="0"/>
              </a:rPr>
              <a:t>JY Xu</a:t>
            </a:r>
          </a:p>
        </p:txBody>
      </p:sp>
      <p:sp>
        <p:nvSpPr>
          <p:cNvPr id="19" name="Text Placeholder 18">
            <a:extLst>
              <a:ext uri="{FF2B5EF4-FFF2-40B4-BE49-F238E27FC236}">
                <a16:creationId xmlns:a16="http://schemas.microsoft.com/office/drawing/2014/main" id="{9518A460-0C10-464E-BD73-DA4A6B8D1D34}"/>
              </a:ext>
            </a:extLst>
          </p:cNvPr>
          <p:cNvSpPr>
            <a:spLocks noGrp="1"/>
          </p:cNvSpPr>
          <p:nvPr>
            <p:ph type="body" sz="quarter" idx="10"/>
          </p:nvPr>
        </p:nvSpPr>
        <p:spPr>
          <a:xfrm>
            <a:off x="395536" y="3003799"/>
            <a:ext cx="4968552" cy="720080"/>
          </a:xfr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t>US TV Series Renewal</a:t>
            </a:r>
          </a:p>
        </p:txBody>
      </p:sp>
      <p:sp>
        <p:nvSpPr>
          <p:cNvPr id="20" name="Text Placeholder 19">
            <a:extLst>
              <a:ext uri="{FF2B5EF4-FFF2-40B4-BE49-F238E27FC236}">
                <a16:creationId xmlns:a16="http://schemas.microsoft.com/office/drawing/2014/main" id="{A1621437-AD6A-9840-B428-F4AAB26E90FB}"/>
              </a:ext>
            </a:extLst>
          </p:cNvPr>
          <p:cNvSpPr>
            <a:spLocks noGrp="1"/>
          </p:cNvSpPr>
          <p:nvPr>
            <p:ph type="body" sz="quarter" idx="11"/>
          </p:nvPr>
        </p:nvSpPr>
        <p:spPr>
          <a:xfrm>
            <a:off x="395536" y="3795886"/>
            <a:ext cx="4968552" cy="360040"/>
          </a:xfr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a:t>IDS 702 Final Project Presentation – JY (</a:t>
            </a:r>
            <a:r>
              <a:rPr lang="en-US" dirty="0" err="1"/>
              <a:t>Jiayue</a:t>
            </a:r>
            <a:r>
              <a:rPr lang="en-US" dirty="0"/>
              <a:t>) Xu</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3F9DF0D9-B286-2641-8F8F-7523B666881E}"/>
              </a:ext>
            </a:extLst>
          </p:cNvPr>
          <p:cNvPicPr>
            <a:picLocks noGrp="1" noChangeAspect="1"/>
          </p:cNvPicPr>
          <p:nvPr>
            <p:ph type="pic" idx="11"/>
          </p:nvPr>
        </p:nvPicPr>
        <p:blipFill>
          <a:blip r:embed="rId3">
            <a:extLst>
              <a:ext uri="{28A0092B-C50C-407E-A947-70E740481C1C}">
                <a14:useLocalDpi xmlns:a14="http://schemas.microsoft.com/office/drawing/2010/main" val="0"/>
              </a:ext>
            </a:extLst>
          </a:blip>
          <a:srcRect l="10048" r="10048"/>
          <a:stretch>
            <a:fillRect/>
          </a:stretch>
        </p:blipFill>
        <p:spPr>
          <a:xfrm>
            <a:off x="539750" y="555625"/>
            <a:ext cx="5256213" cy="4048125"/>
          </a:xfrm>
        </p:spPr>
      </p:pic>
      <p:sp>
        <p:nvSpPr>
          <p:cNvPr id="57" name="Oval 56">
            <a:extLst>
              <a:ext uri="{FF2B5EF4-FFF2-40B4-BE49-F238E27FC236}">
                <a16:creationId xmlns:a16="http://schemas.microsoft.com/office/drawing/2014/main" id="{ADD86EF0-3AD2-494B-9209-C552DBA1FD1D}"/>
              </a:ext>
            </a:extLst>
          </p:cNvPr>
          <p:cNvSpPr/>
          <p:nvPr/>
        </p:nvSpPr>
        <p:spPr>
          <a:xfrm>
            <a:off x="6012160" y="1796714"/>
            <a:ext cx="504055" cy="504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8" name="Oval 57">
            <a:extLst>
              <a:ext uri="{FF2B5EF4-FFF2-40B4-BE49-F238E27FC236}">
                <a16:creationId xmlns:a16="http://schemas.microsoft.com/office/drawing/2014/main" id="{5D5A5C74-240B-4F46-8E2A-58F932CB95BC}"/>
              </a:ext>
            </a:extLst>
          </p:cNvPr>
          <p:cNvSpPr/>
          <p:nvPr/>
        </p:nvSpPr>
        <p:spPr>
          <a:xfrm>
            <a:off x="6012160" y="2678283"/>
            <a:ext cx="504055" cy="5040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9" name="Oval 58">
            <a:extLst>
              <a:ext uri="{FF2B5EF4-FFF2-40B4-BE49-F238E27FC236}">
                <a16:creationId xmlns:a16="http://schemas.microsoft.com/office/drawing/2014/main" id="{E83646A1-806C-0F4D-9E81-28127B7F89CD}"/>
              </a:ext>
            </a:extLst>
          </p:cNvPr>
          <p:cNvSpPr/>
          <p:nvPr/>
        </p:nvSpPr>
        <p:spPr>
          <a:xfrm>
            <a:off x="6012160" y="3556264"/>
            <a:ext cx="504055" cy="504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2" name="TextBox 61">
            <a:extLst>
              <a:ext uri="{FF2B5EF4-FFF2-40B4-BE49-F238E27FC236}">
                <a16:creationId xmlns:a16="http://schemas.microsoft.com/office/drawing/2014/main" id="{2F6171E2-1F8F-FA44-9C75-E746ED2A0912}"/>
              </a:ext>
            </a:extLst>
          </p:cNvPr>
          <p:cNvSpPr txBox="1"/>
          <p:nvPr/>
        </p:nvSpPr>
        <p:spPr>
          <a:xfrm>
            <a:off x="6660232" y="1709395"/>
            <a:ext cx="1944216" cy="646331"/>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What factors affect the odds of renewal of tv shows?</a:t>
            </a:r>
            <a:endParaRPr lang="ko-KR" altLang="en-US" sz="1200" b="1"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id="{B9626207-CA19-9E49-8B35-A5B629F4A1D2}"/>
              </a:ext>
            </a:extLst>
          </p:cNvPr>
          <p:cNvSpPr txBox="1"/>
          <p:nvPr/>
        </p:nvSpPr>
        <p:spPr>
          <a:xfrm>
            <a:off x="6660232" y="2590964"/>
            <a:ext cx="1944216" cy="646331"/>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Does shows of different genres have different odds of renewal?</a:t>
            </a:r>
            <a:endParaRPr lang="ko-KR" altLang="en-US" sz="1200" b="1" dirty="0">
              <a:solidFill>
                <a:schemeClr val="tx1">
                  <a:lumMod val="75000"/>
                  <a:lumOff val="25000"/>
                </a:schemeClr>
              </a:solidFill>
              <a:cs typeface="Arial" pitchFamily="34" charset="0"/>
            </a:endParaRPr>
          </a:p>
        </p:txBody>
      </p:sp>
      <p:sp>
        <p:nvSpPr>
          <p:cNvPr id="69" name="TextBox 68">
            <a:extLst>
              <a:ext uri="{FF2B5EF4-FFF2-40B4-BE49-F238E27FC236}">
                <a16:creationId xmlns:a16="http://schemas.microsoft.com/office/drawing/2014/main" id="{5969DC4F-A11F-B64D-935F-258AB705ACFB}"/>
              </a:ext>
            </a:extLst>
          </p:cNvPr>
          <p:cNvSpPr txBox="1"/>
          <p:nvPr/>
        </p:nvSpPr>
        <p:spPr>
          <a:xfrm>
            <a:off x="6012160" y="1864075"/>
            <a:ext cx="5040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01</a:t>
            </a:r>
            <a:endParaRPr lang="ko-KR" altLang="en-US" b="1" dirty="0">
              <a:solidFill>
                <a:schemeClr val="bg1"/>
              </a:solidFill>
              <a:cs typeface="Arial" pitchFamily="34" charset="0"/>
            </a:endParaRPr>
          </a:p>
        </p:txBody>
      </p:sp>
      <p:sp>
        <p:nvSpPr>
          <p:cNvPr id="70" name="TextBox 69">
            <a:extLst>
              <a:ext uri="{FF2B5EF4-FFF2-40B4-BE49-F238E27FC236}">
                <a16:creationId xmlns:a16="http://schemas.microsoft.com/office/drawing/2014/main" id="{86F1AEAC-BB6D-BF45-8BC8-E60FB636404D}"/>
              </a:ext>
            </a:extLst>
          </p:cNvPr>
          <p:cNvSpPr txBox="1"/>
          <p:nvPr/>
        </p:nvSpPr>
        <p:spPr>
          <a:xfrm>
            <a:off x="6012160" y="2745644"/>
            <a:ext cx="5040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914AA804-C5CE-664C-88F3-FD7EEFCDB3DF}"/>
              </a:ext>
            </a:extLst>
          </p:cNvPr>
          <p:cNvSpPr txBox="1"/>
          <p:nvPr/>
        </p:nvSpPr>
        <p:spPr>
          <a:xfrm>
            <a:off x="6012160" y="3623625"/>
            <a:ext cx="5040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72" name="Text Placeholder 13">
            <a:extLst>
              <a:ext uri="{FF2B5EF4-FFF2-40B4-BE49-F238E27FC236}">
                <a16:creationId xmlns:a16="http://schemas.microsoft.com/office/drawing/2014/main" id="{920E8BDA-9B82-0947-80C8-E6EF424D6EAF}"/>
              </a:ext>
            </a:extLst>
          </p:cNvPr>
          <p:cNvSpPr txBox="1">
            <a:spLocks/>
          </p:cNvSpPr>
          <p:nvPr/>
        </p:nvSpPr>
        <p:spPr>
          <a:xfrm>
            <a:off x="5940152" y="555525"/>
            <a:ext cx="2952328" cy="906431"/>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800" b="1" dirty="0">
                <a:solidFill>
                  <a:schemeClr val="tx1">
                    <a:lumMod val="75000"/>
                    <a:lumOff val="25000"/>
                  </a:schemeClr>
                </a:solidFill>
                <a:latin typeface="+mj-lt"/>
                <a:cs typeface="Arial" pitchFamily="34" charset="0"/>
              </a:rPr>
              <a:t>Key</a:t>
            </a:r>
            <a:r>
              <a:rPr lang="en-US" sz="2800" b="1" dirty="0">
                <a:solidFill>
                  <a:schemeClr val="tx1">
                    <a:lumMod val="65000"/>
                    <a:lumOff val="35000"/>
                  </a:schemeClr>
                </a:solidFill>
                <a:latin typeface="+mj-lt"/>
                <a:cs typeface="Arial" pitchFamily="34" charset="0"/>
              </a:rPr>
              <a:t> </a:t>
            </a:r>
            <a:r>
              <a:rPr lang="en-US" altLang="ko-KR" sz="2800" b="1" dirty="0">
                <a:solidFill>
                  <a:schemeClr val="accent1"/>
                </a:solidFill>
                <a:latin typeface="+mj-lt"/>
                <a:cs typeface="Arial" pitchFamily="34" charset="0"/>
              </a:rPr>
              <a:t>Research </a:t>
            </a:r>
            <a:r>
              <a:rPr lang="en-US" altLang="ko-KR" sz="2800" b="1" dirty="0">
                <a:solidFill>
                  <a:schemeClr val="tx1">
                    <a:lumMod val="75000"/>
                    <a:lumOff val="25000"/>
                  </a:schemeClr>
                </a:solidFill>
                <a:latin typeface="+mj-lt"/>
                <a:cs typeface="Arial" pitchFamily="34" charset="0"/>
              </a:rPr>
              <a:t>Questions</a:t>
            </a:r>
          </a:p>
        </p:txBody>
      </p:sp>
      <p:sp>
        <p:nvSpPr>
          <p:cNvPr id="73" name="TextBox 72">
            <a:extLst>
              <a:ext uri="{FF2B5EF4-FFF2-40B4-BE49-F238E27FC236}">
                <a16:creationId xmlns:a16="http://schemas.microsoft.com/office/drawing/2014/main" id="{8F206250-7D26-A24F-80CB-5695FD33C349}"/>
              </a:ext>
            </a:extLst>
          </p:cNvPr>
          <p:cNvSpPr txBox="1"/>
          <p:nvPr/>
        </p:nvSpPr>
        <p:spPr>
          <a:xfrm>
            <a:off x="6660232" y="3468945"/>
            <a:ext cx="1944216" cy="830997"/>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Does the impact of ratings on odds of renewal differs across network?</a:t>
            </a:r>
            <a:endParaRPr lang="ko-KR" altLang="en-US" sz="1200" b="1" dirty="0">
              <a:solidFill>
                <a:schemeClr val="tx1">
                  <a:lumMod val="75000"/>
                  <a:lumOff val="25000"/>
                </a:schemeClr>
              </a:solidFill>
              <a:cs typeface="Arial" pitchFamily="34" charset="0"/>
            </a:endParaRPr>
          </a:p>
        </p:txBody>
      </p:sp>
      <p:sp>
        <p:nvSpPr>
          <p:cNvPr id="75" name="Oval 74">
            <a:extLst>
              <a:ext uri="{FF2B5EF4-FFF2-40B4-BE49-F238E27FC236}">
                <a16:creationId xmlns:a16="http://schemas.microsoft.com/office/drawing/2014/main" id="{9EEC6329-9483-9F43-AB5A-2D3E1578A86A}"/>
              </a:ext>
            </a:extLst>
          </p:cNvPr>
          <p:cNvSpPr/>
          <p:nvPr/>
        </p:nvSpPr>
        <p:spPr>
          <a:xfrm>
            <a:off x="2735796" y="948665"/>
            <a:ext cx="2520280" cy="252028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accent2"/>
                </a:solidFill>
              </a:rPr>
              <a:t>Motivation: </a:t>
            </a:r>
          </a:p>
          <a:p>
            <a:pPr algn="ctr"/>
            <a:r>
              <a:rPr lang="en-US" altLang="ko-KR" dirty="0"/>
              <a:t>No more next season? Why ??</a:t>
            </a:r>
            <a:endParaRPr lang="ko-KR" altLang="en-US" dirty="0"/>
          </a:p>
        </p:txBody>
      </p:sp>
    </p:spTree>
    <p:extLst>
      <p:ext uri="{BB962C8B-B14F-4D97-AF65-F5344CB8AC3E}">
        <p14:creationId xmlns:p14="http://schemas.microsoft.com/office/powerpoint/2010/main" val="184634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10000"/>
          </a:stretch>
        </a:blip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1B9F3E5-1E5B-1F45-8DE3-47F8D2638FC2}"/>
              </a:ext>
            </a:extLst>
          </p:cNvPr>
          <p:cNvSpPr/>
          <p:nvPr/>
        </p:nvSpPr>
        <p:spPr>
          <a:xfrm>
            <a:off x="4572000" y="-20538"/>
            <a:ext cx="4617119"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a:extLst>
              <a:ext uri="{FF2B5EF4-FFF2-40B4-BE49-F238E27FC236}">
                <a16:creationId xmlns:a16="http://schemas.microsoft.com/office/drawing/2014/main" id="{DA2F6DD3-DF1F-1841-BB6B-55E9ECF09B49}"/>
              </a:ext>
            </a:extLst>
          </p:cNvPr>
          <p:cNvSpPr/>
          <p:nvPr/>
        </p:nvSpPr>
        <p:spPr>
          <a:xfrm flipH="1">
            <a:off x="1331640" y="0"/>
            <a:ext cx="3240360" cy="5143500"/>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411760" y="301402"/>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a:spLocks/>
          </p:cNvSpPr>
          <p:nvPr/>
        </p:nvSpPr>
        <p:spPr>
          <a:xfrm>
            <a:off x="2797898" y="339502"/>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latin typeface="Arial" pitchFamily="34" charset="0"/>
                <a:cs typeface="Arial" pitchFamily="34" charset="0"/>
              </a:rPr>
              <a:t>Background &amp; Scope</a:t>
            </a: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79778"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854265" y="1521093"/>
            <a:ext cx="4608512" cy="551664"/>
            <a:chOff x="803640" y="3325635"/>
            <a:chExt cx="2059657" cy="572599"/>
          </a:xfrm>
        </p:grpSpPr>
        <p:sp>
          <p:nvSpPr>
            <p:cNvPr id="11" name="TextBox 10"/>
            <p:cNvSpPr txBox="1"/>
            <p:nvPr/>
          </p:nvSpPr>
          <p:spPr>
            <a:xfrm>
              <a:off x="803640" y="3610723"/>
              <a:ext cx="2059657" cy="28751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609 Show across 295 Series</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803640" y="3325635"/>
              <a:ext cx="2059657" cy="351402"/>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TV Seasons: 2013/14 to 2018/19</a:t>
              </a:r>
              <a:endParaRPr lang="ko-KR" altLang="en-US" sz="1600" b="1" dirty="0">
                <a:solidFill>
                  <a:schemeClr val="tx1">
                    <a:lumMod val="75000"/>
                    <a:lumOff val="25000"/>
                  </a:schemeClr>
                </a:solidFill>
                <a:cs typeface="Arial" pitchFamily="34" charset="0"/>
              </a:endParaRPr>
            </a:p>
          </p:txBody>
        </p:sp>
      </p:grpSp>
      <p:sp>
        <p:nvSpPr>
          <p:cNvPr id="15" name="TextBox 14"/>
          <p:cNvSpPr txBox="1"/>
          <p:nvPr/>
        </p:nvSpPr>
        <p:spPr>
          <a:xfrm>
            <a:off x="3324661" y="2469713"/>
            <a:ext cx="460851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5 Major Networks</a:t>
            </a:r>
            <a:endParaRPr lang="ko-KR" altLang="en-US" sz="1600" b="1" dirty="0">
              <a:solidFill>
                <a:schemeClr val="tx1">
                  <a:lumMod val="75000"/>
                  <a:lumOff val="25000"/>
                </a:schemeClr>
              </a:solidFill>
              <a:cs typeface="Arial" pitchFamily="34" charset="0"/>
            </a:endParaRPr>
          </a:p>
        </p:txBody>
      </p:sp>
      <p:grpSp>
        <p:nvGrpSpPr>
          <p:cNvPr id="16" name="Group 15"/>
          <p:cNvGrpSpPr/>
          <p:nvPr/>
        </p:nvGrpSpPr>
        <p:grpSpPr>
          <a:xfrm>
            <a:off x="2890325" y="3261052"/>
            <a:ext cx="4922035" cy="534834"/>
            <a:chOff x="803640" y="3332057"/>
            <a:chExt cx="2199778" cy="534834"/>
          </a:xfrm>
        </p:grpSpPr>
        <p:sp>
          <p:nvSpPr>
            <p:cNvPr id="17" name="TextBox 16"/>
            <p:cNvSpPr txBox="1"/>
            <p:nvPr/>
          </p:nvSpPr>
          <p:spPr>
            <a:xfrm>
              <a:off x="803640" y="3589892"/>
              <a:ext cx="2059657"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Rating = % of Total TV Households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32057"/>
              <a:ext cx="2199778"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Key Demographic Ratings: Adults Age 18 to 49</a:t>
              </a:r>
              <a:endParaRPr lang="ko-KR" altLang="en-US" sz="1600" b="1" dirty="0">
                <a:solidFill>
                  <a:schemeClr val="tx1">
                    <a:lumMod val="75000"/>
                    <a:lumOff val="25000"/>
                  </a:schemeClr>
                </a:solidFill>
                <a:cs typeface="Arial" pitchFamily="34" charset="0"/>
              </a:endParaRPr>
            </a:p>
          </p:txBody>
        </p:sp>
      </p:grpSp>
      <p:grpSp>
        <p:nvGrpSpPr>
          <p:cNvPr id="19" name="Group 18"/>
          <p:cNvGrpSpPr/>
          <p:nvPr/>
        </p:nvGrpSpPr>
        <p:grpSpPr>
          <a:xfrm>
            <a:off x="2337519" y="4155926"/>
            <a:ext cx="4608512" cy="526960"/>
            <a:chOff x="803640" y="3332058"/>
            <a:chExt cx="2059657" cy="526960"/>
          </a:xfrm>
        </p:grpSpPr>
        <p:sp>
          <p:nvSpPr>
            <p:cNvPr id="20" name="TextBox 19"/>
            <p:cNvSpPr txBox="1"/>
            <p:nvPr/>
          </p:nvSpPr>
          <p:spPr>
            <a:xfrm>
              <a:off x="803640" y="3582019"/>
              <a:ext cx="2059657"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Random Sample</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332058"/>
              <a:ext cx="2059657"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Train (80%) vs Test (20%) Spilt </a:t>
              </a:r>
              <a:endParaRPr lang="ko-KR" altLang="en-US" sz="1600" b="1" dirty="0">
                <a:solidFill>
                  <a:schemeClr val="tx1">
                    <a:lumMod val="75000"/>
                    <a:lumOff val="25000"/>
                  </a:schemeClr>
                </a:solidFill>
                <a:cs typeface="Arial" pitchFamily="34" charset="0"/>
              </a:endParaRPr>
            </a:p>
          </p:txBody>
        </p:sp>
      </p:grpSp>
      <p:sp>
        <p:nvSpPr>
          <p:cNvPr id="22" name="TextBox 21"/>
          <p:cNvSpPr txBox="1"/>
          <p:nvPr/>
        </p:nvSpPr>
        <p:spPr>
          <a:xfrm>
            <a:off x="3131839" y="151555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3" name="TextBox 22"/>
          <p:cNvSpPr txBox="1"/>
          <p:nvPr/>
        </p:nvSpPr>
        <p:spPr>
          <a:xfrm>
            <a:off x="2579776" y="2406793"/>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4" name="TextBox 23"/>
          <p:cNvSpPr txBox="1"/>
          <p:nvPr/>
        </p:nvSpPr>
        <p:spPr>
          <a:xfrm>
            <a:off x="2027713" y="3298031"/>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5" name="TextBox 24"/>
          <p:cNvSpPr txBox="1"/>
          <p:nvPr/>
        </p:nvSpPr>
        <p:spPr>
          <a:xfrm>
            <a:off x="1475650" y="4189269"/>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pic>
        <p:nvPicPr>
          <p:cNvPr id="50" name="Picture 49">
            <a:extLst>
              <a:ext uri="{FF2B5EF4-FFF2-40B4-BE49-F238E27FC236}">
                <a16:creationId xmlns:a16="http://schemas.microsoft.com/office/drawing/2014/main" id="{B64C5576-DCD1-6446-AA3D-4EBCBBE1C9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1186" y="1859647"/>
            <a:ext cx="2810347" cy="1322839"/>
          </a:xfrm>
          <a:prstGeom prst="rect">
            <a:avLst/>
          </a:prstGeom>
        </p:spPr>
      </p:pic>
    </p:spTree>
    <p:extLst>
      <p:ext uri="{BB962C8B-B14F-4D97-AF65-F5344CB8AC3E}">
        <p14:creationId xmlns:p14="http://schemas.microsoft.com/office/powerpoint/2010/main" val="333009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20000" b="-13000"/>
          </a:stretch>
        </a:blip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7AFF519-E99F-C745-9041-361BDB548C31}"/>
              </a:ext>
            </a:extLst>
          </p:cNvPr>
          <p:cNvSpPr/>
          <p:nvPr/>
        </p:nvSpPr>
        <p:spPr>
          <a:xfrm>
            <a:off x="179512" y="0"/>
            <a:ext cx="8964488" cy="104337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altLang="ko-KR" dirty="0"/>
              <a:t>Data</a:t>
            </a:r>
            <a:endParaRPr lang="ko-KR" altLang="en-US" dirty="0"/>
          </a:p>
        </p:txBody>
      </p:sp>
      <p:sp>
        <p:nvSpPr>
          <p:cNvPr id="5" name="Oval 4"/>
          <p:cNvSpPr/>
          <p:nvPr/>
        </p:nvSpPr>
        <p:spPr>
          <a:xfrm>
            <a:off x="969103" y="2159150"/>
            <a:ext cx="931286" cy="93128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Oval 5"/>
          <p:cNvSpPr/>
          <p:nvPr/>
        </p:nvSpPr>
        <p:spPr>
          <a:xfrm>
            <a:off x="3057335" y="2159150"/>
            <a:ext cx="931286" cy="93128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Oval 6"/>
          <p:cNvSpPr/>
          <p:nvPr/>
        </p:nvSpPr>
        <p:spPr>
          <a:xfrm>
            <a:off x="5145567" y="2159150"/>
            <a:ext cx="931286" cy="93128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Oval 7"/>
          <p:cNvSpPr/>
          <p:nvPr/>
        </p:nvSpPr>
        <p:spPr>
          <a:xfrm>
            <a:off x="7233799" y="2159150"/>
            <a:ext cx="931286" cy="93128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TextBox 8"/>
          <p:cNvSpPr txBox="1"/>
          <p:nvPr/>
        </p:nvSpPr>
        <p:spPr>
          <a:xfrm>
            <a:off x="606654" y="1661309"/>
            <a:ext cx="1656184"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Show Data</a:t>
            </a:r>
            <a:endParaRPr lang="ko-KR" altLang="en-US" sz="1200" b="1" dirty="0">
              <a:solidFill>
                <a:schemeClr val="tx1">
                  <a:lumMod val="75000"/>
                  <a:lumOff val="25000"/>
                </a:schemeClr>
              </a:solidFill>
              <a:cs typeface="Arial" pitchFamily="34" charset="0"/>
            </a:endParaRPr>
          </a:p>
        </p:txBody>
      </p:sp>
      <p:sp>
        <p:nvSpPr>
          <p:cNvPr id="10" name="TextBox 9"/>
          <p:cNvSpPr txBox="1"/>
          <p:nvPr/>
        </p:nvSpPr>
        <p:spPr>
          <a:xfrm>
            <a:off x="2694886" y="1661309"/>
            <a:ext cx="1656184"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Series Data</a:t>
            </a:r>
            <a:endParaRPr lang="ko-KR" altLang="en-US" sz="1200" b="1" dirty="0">
              <a:solidFill>
                <a:schemeClr val="tx1">
                  <a:lumMod val="75000"/>
                  <a:lumOff val="25000"/>
                </a:schemeClr>
              </a:solidFill>
              <a:cs typeface="Arial" pitchFamily="34" charset="0"/>
            </a:endParaRPr>
          </a:p>
        </p:txBody>
      </p:sp>
      <p:sp>
        <p:nvSpPr>
          <p:cNvPr id="11" name="TextBox 10"/>
          <p:cNvSpPr txBox="1"/>
          <p:nvPr/>
        </p:nvSpPr>
        <p:spPr>
          <a:xfrm>
            <a:off x="4783118" y="1568976"/>
            <a:ext cx="1656184" cy="461665"/>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Feature</a:t>
            </a:r>
          </a:p>
          <a:p>
            <a:pPr algn="ctr"/>
            <a:r>
              <a:rPr lang="en-US" altLang="ko-KR" sz="1200" b="1" dirty="0">
                <a:solidFill>
                  <a:schemeClr val="tx1">
                    <a:lumMod val="75000"/>
                    <a:lumOff val="25000"/>
                  </a:schemeClr>
                </a:solidFill>
                <a:cs typeface="Arial" pitchFamily="34" charset="0"/>
              </a:rPr>
              <a:t>Engineering</a:t>
            </a:r>
            <a:endParaRPr lang="ko-KR" altLang="en-US" sz="1200" b="1" dirty="0">
              <a:solidFill>
                <a:schemeClr val="tx1">
                  <a:lumMod val="75000"/>
                  <a:lumOff val="25000"/>
                </a:schemeClr>
              </a:solidFill>
              <a:cs typeface="Arial" pitchFamily="34" charset="0"/>
            </a:endParaRPr>
          </a:p>
        </p:txBody>
      </p:sp>
      <p:sp>
        <p:nvSpPr>
          <p:cNvPr id="12" name="TextBox 11"/>
          <p:cNvSpPr txBox="1"/>
          <p:nvPr/>
        </p:nvSpPr>
        <p:spPr>
          <a:xfrm>
            <a:off x="6871350" y="1661309"/>
            <a:ext cx="1656184"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Genre Dummy</a:t>
            </a:r>
            <a:endParaRPr lang="ko-KR" altLang="en-US" sz="1200" b="1" dirty="0">
              <a:solidFill>
                <a:schemeClr val="tx1">
                  <a:lumMod val="75000"/>
                  <a:lumOff val="25000"/>
                </a:schemeClr>
              </a:solidFill>
              <a:cs typeface="Arial" pitchFamily="34" charset="0"/>
            </a:endParaRPr>
          </a:p>
        </p:txBody>
      </p:sp>
      <p:grpSp>
        <p:nvGrpSpPr>
          <p:cNvPr id="13" name="Group 12"/>
          <p:cNvGrpSpPr/>
          <p:nvPr/>
        </p:nvGrpSpPr>
        <p:grpSpPr>
          <a:xfrm>
            <a:off x="323528" y="3280882"/>
            <a:ext cx="2304256" cy="1704300"/>
            <a:chOff x="487038" y="3362835"/>
            <a:chExt cx="2792003" cy="1750834"/>
          </a:xfrm>
        </p:grpSpPr>
        <p:sp>
          <p:nvSpPr>
            <p:cNvPr id="14" name="TextBox 13"/>
            <p:cNvSpPr txBox="1"/>
            <p:nvPr/>
          </p:nvSpPr>
          <p:spPr>
            <a:xfrm>
              <a:off x="487038" y="3596004"/>
              <a:ext cx="2792003" cy="1517665"/>
            </a:xfrm>
            <a:prstGeom prst="rect">
              <a:avLst/>
            </a:prstGeom>
            <a:noFill/>
          </p:spPr>
          <p:txBody>
            <a:bodyPr wrap="square" rtlCol="0" anchor="ctr">
              <a:spAutoFit/>
            </a:bodyPr>
            <a:lstStyle/>
            <a:p>
              <a:pPr algn="ctr"/>
              <a:r>
                <a:rPr lang="en-US" sz="1000" dirty="0"/>
                <a:t>TV Season</a:t>
              </a:r>
            </a:p>
            <a:p>
              <a:pPr algn="ctr"/>
              <a:r>
                <a:rPr lang="en-US" sz="1000" dirty="0"/>
                <a:t>Network</a:t>
              </a:r>
            </a:p>
            <a:p>
              <a:pPr algn="ctr"/>
              <a:r>
                <a:rPr lang="en-US" sz="1000" dirty="0"/>
                <a:t>Season No.</a:t>
              </a:r>
            </a:p>
            <a:p>
              <a:pPr algn="ctr"/>
              <a:r>
                <a:rPr lang="en-US" sz="1000" dirty="0"/>
                <a:t>Number of Episode</a:t>
              </a:r>
            </a:p>
            <a:p>
              <a:pPr algn="ctr"/>
              <a:r>
                <a:rPr lang="en-US" sz="1000" dirty="0"/>
                <a:t>Air Day</a:t>
              </a:r>
            </a:p>
            <a:p>
              <a:pPr algn="ctr"/>
              <a:r>
                <a:rPr lang="en-US" sz="1000" dirty="0"/>
                <a:t>Air Time</a:t>
              </a:r>
            </a:p>
            <a:p>
              <a:pPr algn="ctr"/>
              <a:r>
                <a:rPr lang="en-US" sz="1000" dirty="0"/>
                <a:t>Premiere Date</a:t>
              </a:r>
            </a:p>
            <a:p>
              <a:pPr algn="ctr"/>
              <a:r>
                <a:rPr lang="en-US" sz="1000" dirty="0"/>
                <a:t>18-49 Demo Rating Per Episode</a:t>
              </a:r>
            </a:p>
            <a:p>
              <a:pPr algn="ctr"/>
              <a:endParaRPr lang="en-US" sz="1000" dirty="0"/>
            </a:p>
          </p:txBody>
        </p:sp>
        <p:sp>
          <p:nvSpPr>
            <p:cNvPr id="15" name="TextBox 14"/>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15 Features:</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2601046" y="3280886"/>
            <a:ext cx="1898946" cy="1199222"/>
            <a:chOff x="716390" y="3362835"/>
            <a:chExt cx="2300900" cy="1199222"/>
          </a:xfrm>
        </p:grpSpPr>
        <p:sp>
          <p:nvSpPr>
            <p:cNvPr id="17" name="TextBox 16"/>
            <p:cNvSpPr txBox="1"/>
            <p:nvPr/>
          </p:nvSpPr>
          <p:spPr>
            <a:xfrm>
              <a:off x="716390" y="3661811"/>
              <a:ext cx="2300900" cy="900246"/>
            </a:xfrm>
            <a:prstGeom prst="rect">
              <a:avLst/>
            </a:prstGeom>
            <a:noFill/>
          </p:spPr>
          <p:txBody>
            <a:bodyPr wrap="square" rtlCol="0" anchor="ctr">
              <a:spAutoFit/>
            </a:bodyPr>
            <a:lstStyle/>
            <a:p>
              <a:pPr algn="ctr"/>
              <a:r>
                <a:rPr lang="en-US" sz="1050" dirty="0"/>
                <a:t>Genre (1 to 3 genre combos)</a:t>
              </a:r>
            </a:p>
            <a:p>
              <a:pPr algn="ctr"/>
              <a:r>
                <a:rPr lang="en-US" sz="1050" dirty="0"/>
                <a:t>Release Year</a:t>
              </a:r>
            </a:p>
            <a:p>
              <a:pPr algn="ctr"/>
              <a:r>
                <a:rPr lang="en-US" sz="1050" dirty="0"/>
                <a:t>Certificate</a:t>
              </a:r>
            </a:p>
            <a:p>
              <a:pPr algn="ctr"/>
              <a:r>
                <a:rPr lang="en-US" sz="1050" dirty="0"/>
                <a:t>Runtime</a:t>
              </a:r>
            </a:p>
            <a:p>
              <a:pPr algn="ctr"/>
              <a:r>
                <a:rPr lang="en-US" sz="1050" dirty="0"/>
                <a:t>IMDB Rating</a:t>
              </a:r>
            </a:p>
          </p:txBody>
        </p:sp>
        <p:sp>
          <p:nvSpPr>
            <p:cNvPr id="18" name="TextBox 17"/>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5 Features:</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4225160" y="3280886"/>
            <a:ext cx="2768951" cy="1603180"/>
            <a:chOff x="154030" y="3362835"/>
            <a:chExt cx="3355062" cy="1603180"/>
          </a:xfrm>
        </p:grpSpPr>
        <p:sp>
          <p:nvSpPr>
            <p:cNvPr id="20" name="TextBox 19"/>
            <p:cNvSpPr txBox="1"/>
            <p:nvPr/>
          </p:nvSpPr>
          <p:spPr>
            <a:xfrm>
              <a:off x="154030" y="3581020"/>
              <a:ext cx="3355062" cy="1384995"/>
            </a:xfrm>
            <a:prstGeom prst="rect">
              <a:avLst/>
            </a:prstGeom>
            <a:noFill/>
          </p:spPr>
          <p:txBody>
            <a:bodyPr wrap="square" rtlCol="0" anchor="ctr">
              <a:spAutoFit/>
            </a:bodyPr>
            <a:lstStyle/>
            <a:p>
              <a:pPr algn="ctr"/>
              <a:r>
                <a:rPr lang="en-US" sz="1050" dirty="0"/>
                <a:t>First Season</a:t>
              </a:r>
            </a:p>
            <a:p>
              <a:pPr algn="ctr"/>
              <a:r>
                <a:rPr lang="en-US" sz="1050" dirty="0"/>
                <a:t>Change in Air Day/Time</a:t>
              </a:r>
            </a:p>
            <a:p>
              <a:pPr algn="ctr"/>
              <a:r>
                <a:rPr lang="en-US" sz="1050" dirty="0"/>
                <a:t>Debut on Different Day</a:t>
              </a:r>
            </a:p>
            <a:p>
              <a:pPr algn="ctr"/>
              <a:r>
                <a:rPr lang="en-US" sz="1050" dirty="0"/>
                <a:t>Debut days after TV Season Premiere</a:t>
              </a:r>
            </a:p>
            <a:p>
              <a:pPr algn="ctr"/>
              <a:r>
                <a:rPr lang="en-US" sz="1050" dirty="0"/>
                <a:t>18-49 Season Min</a:t>
              </a:r>
            </a:p>
            <a:p>
              <a:pPr algn="ctr"/>
              <a:r>
                <a:rPr lang="en-US" sz="1050" dirty="0"/>
                <a:t>18-49 % Change from </a:t>
              </a:r>
              <a:r>
                <a:rPr lang="en-US" sz="1050" dirty="0" err="1"/>
                <a:t>Prev</a:t>
              </a:r>
              <a:r>
                <a:rPr lang="en-US" sz="1050" dirty="0"/>
                <a:t> Season</a:t>
              </a:r>
            </a:p>
            <a:p>
              <a:pPr algn="ctr"/>
              <a:r>
                <a:rPr lang="en-US" sz="1050" dirty="0"/>
                <a:t>18-49 Season Min % Drop from Premiere</a:t>
              </a:r>
            </a:p>
            <a:p>
              <a:pPr algn="ctr"/>
              <a:r>
                <a:rPr lang="en-US" sz="1050" dirty="0"/>
                <a:t>Genre Count</a:t>
              </a:r>
            </a:p>
          </p:txBody>
        </p:sp>
        <p:sp>
          <p:nvSpPr>
            <p:cNvPr id="21" name="TextBox 20"/>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4 Features</a:t>
              </a:r>
              <a:endParaRPr lang="ko-KR" altLang="en-US" sz="1200" b="1" dirty="0">
                <a:solidFill>
                  <a:schemeClr val="tx1">
                    <a:lumMod val="75000"/>
                    <a:lumOff val="25000"/>
                  </a:schemeClr>
                </a:solidFill>
                <a:cs typeface="Arial" pitchFamily="34" charset="0"/>
              </a:endParaRPr>
            </a:p>
          </p:txBody>
        </p:sp>
      </p:grpSp>
      <p:grpSp>
        <p:nvGrpSpPr>
          <p:cNvPr id="22" name="Group 21"/>
          <p:cNvGrpSpPr/>
          <p:nvPr/>
        </p:nvGrpSpPr>
        <p:grpSpPr>
          <a:xfrm>
            <a:off x="6846369" y="3280886"/>
            <a:ext cx="1860231" cy="1398822"/>
            <a:chOff x="799825" y="3362835"/>
            <a:chExt cx="2253990" cy="1398822"/>
          </a:xfrm>
        </p:grpSpPr>
        <p:sp>
          <p:nvSpPr>
            <p:cNvPr id="23" name="TextBox 22"/>
            <p:cNvSpPr txBox="1"/>
            <p:nvPr/>
          </p:nvSpPr>
          <p:spPr>
            <a:xfrm>
              <a:off x="799825" y="3699828"/>
              <a:ext cx="2253990" cy="1061829"/>
            </a:xfrm>
            <a:prstGeom prst="rect">
              <a:avLst/>
            </a:prstGeom>
            <a:noFill/>
          </p:spPr>
          <p:txBody>
            <a:bodyPr wrap="square" rtlCol="0" anchor="ctr">
              <a:spAutoFit/>
            </a:bodyPr>
            <a:lstStyle/>
            <a:p>
              <a:pPr algn="ctr"/>
              <a:r>
                <a:rPr lang="en-US" sz="1050" dirty="0"/>
                <a:t>89 combinations of genres </a:t>
              </a:r>
              <a:endParaRPr lang="en-US" sz="1050" dirty="0">
                <a:sym typeface="Wingdings" pitchFamily="2" charset="2"/>
              </a:endParaRPr>
            </a:p>
            <a:p>
              <a:pPr algn="ctr"/>
              <a:r>
                <a:rPr lang="en-US" sz="1050" dirty="0"/>
                <a:t>↓</a:t>
              </a:r>
            </a:p>
            <a:p>
              <a:pPr algn="ctr"/>
              <a:r>
                <a:rPr lang="en-US" altLang="ko-KR" sz="1050" dirty="0">
                  <a:cs typeface="Arial" pitchFamily="34" charset="0"/>
                </a:rPr>
                <a:t>23 unique genres</a:t>
              </a:r>
            </a:p>
            <a:p>
              <a:pPr algn="ctr"/>
              <a:r>
                <a:rPr lang="en-US" altLang="ko-KR" sz="1050" dirty="0">
                  <a:cs typeface="Arial" pitchFamily="34" charset="0"/>
                  <a:sym typeface="Wingdings" pitchFamily="2" charset="2"/>
                </a:rPr>
                <a:t>↓</a:t>
              </a:r>
            </a:p>
            <a:p>
              <a:pPr algn="ctr"/>
              <a:r>
                <a:rPr lang="en-US" altLang="ko-KR" sz="1050" dirty="0">
                  <a:cs typeface="Arial" pitchFamily="34" charset="0"/>
                  <a:sym typeface="Wingdings" pitchFamily="2" charset="2"/>
                </a:rPr>
                <a:t>Top 12 genres by number of shows  </a:t>
              </a:r>
              <a:endParaRPr lang="ko-KR" altLang="en-US" sz="1050" dirty="0">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12 Features:</a:t>
              </a:r>
              <a:endParaRPr lang="ko-KR" altLang="en-US" sz="1200" b="1" dirty="0">
                <a:solidFill>
                  <a:schemeClr val="tx1">
                    <a:lumMod val="75000"/>
                    <a:lumOff val="25000"/>
                  </a:schemeClr>
                </a:solidFill>
                <a:cs typeface="Arial" pitchFamily="34" charset="0"/>
              </a:endParaRPr>
            </a:p>
          </p:txBody>
        </p:sp>
      </p:grpSp>
      <p:sp>
        <p:nvSpPr>
          <p:cNvPr id="29" name="Rectangle 28"/>
          <p:cNvSpPr/>
          <p:nvPr/>
        </p:nvSpPr>
        <p:spPr>
          <a:xfrm>
            <a:off x="1879203" y="2444793"/>
            <a:ext cx="1188000" cy="360000"/>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2" name="Rectangle 28"/>
          <p:cNvSpPr/>
          <p:nvPr/>
        </p:nvSpPr>
        <p:spPr>
          <a:xfrm>
            <a:off x="3988621" y="2444793"/>
            <a:ext cx="1188000" cy="360000"/>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3"/>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Rectangle 28"/>
          <p:cNvSpPr/>
          <p:nvPr/>
        </p:nvSpPr>
        <p:spPr>
          <a:xfrm>
            <a:off x="6074186" y="2444793"/>
            <a:ext cx="1188000" cy="360000"/>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2" name="Text Placeholder 41">
            <a:extLst>
              <a:ext uri="{FF2B5EF4-FFF2-40B4-BE49-F238E27FC236}">
                <a16:creationId xmlns:a16="http://schemas.microsoft.com/office/drawing/2014/main" id="{3F1A69FF-08AC-0B41-B19F-ECF2B58E13C4}"/>
              </a:ext>
            </a:extLst>
          </p:cNvPr>
          <p:cNvSpPr>
            <a:spLocks noGrp="1"/>
          </p:cNvSpPr>
          <p:nvPr>
            <p:ph type="body" sz="quarter" idx="11"/>
          </p:nvPr>
        </p:nvSpPr>
        <p:spPr/>
        <p:txBody>
          <a:bodyPr/>
          <a:lstStyle/>
          <a:p>
            <a:endParaRPr lang="en-US"/>
          </a:p>
        </p:txBody>
      </p:sp>
      <p:sp>
        <p:nvSpPr>
          <p:cNvPr id="49" name="Oval 25">
            <a:extLst>
              <a:ext uri="{FF2B5EF4-FFF2-40B4-BE49-F238E27FC236}">
                <a16:creationId xmlns:a16="http://schemas.microsoft.com/office/drawing/2014/main" id="{9D700194-75FC-2E4E-8EDB-99F66552C89E}"/>
              </a:ext>
            </a:extLst>
          </p:cNvPr>
          <p:cNvSpPr>
            <a:spLocks noChangeAspect="1"/>
          </p:cNvSpPr>
          <p:nvPr/>
        </p:nvSpPr>
        <p:spPr>
          <a:xfrm>
            <a:off x="7515250" y="2439302"/>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2"/>
              </a:solidFill>
            </a:endParaRPr>
          </a:p>
        </p:txBody>
      </p:sp>
      <p:pic>
        <p:nvPicPr>
          <p:cNvPr id="52" name="Picture 51">
            <a:extLst>
              <a:ext uri="{FF2B5EF4-FFF2-40B4-BE49-F238E27FC236}">
                <a16:creationId xmlns:a16="http://schemas.microsoft.com/office/drawing/2014/main" id="{CBDB572C-F725-AA49-8BC9-FBD21F7DA144}"/>
              </a:ext>
            </a:extLst>
          </p:cNvPr>
          <p:cNvPicPr>
            <a:picLocks noChangeAspect="1"/>
          </p:cNvPicPr>
          <p:nvPr/>
        </p:nvPicPr>
        <p:blipFill>
          <a:blip r:embed="rId4"/>
          <a:stretch>
            <a:fillRect/>
          </a:stretch>
        </p:blipFill>
        <p:spPr>
          <a:xfrm>
            <a:off x="1041265" y="2460243"/>
            <a:ext cx="786960" cy="135569"/>
          </a:xfrm>
          <a:prstGeom prst="rect">
            <a:avLst/>
          </a:prstGeom>
        </p:spPr>
      </p:pic>
      <p:pic>
        <p:nvPicPr>
          <p:cNvPr id="54" name="Picture 53">
            <a:extLst>
              <a:ext uri="{FF2B5EF4-FFF2-40B4-BE49-F238E27FC236}">
                <a16:creationId xmlns:a16="http://schemas.microsoft.com/office/drawing/2014/main" id="{E5572F3A-6C21-9D40-8511-E6BE95B208D2}"/>
              </a:ext>
            </a:extLst>
          </p:cNvPr>
          <p:cNvPicPr>
            <a:picLocks noChangeAspect="1"/>
          </p:cNvPicPr>
          <p:nvPr/>
        </p:nvPicPr>
        <p:blipFill rotWithShape="1">
          <a:blip r:embed="rId5">
            <a:extLst>
              <a:ext uri="{28A0092B-C50C-407E-A947-70E740481C1C}">
                <a14:useLocalDpi xmlns:a14="http://schemas.microsoft.com/office/drawing/2010/main" val="0"/>
              </a:ext>
            </a:extLst>
          </a:blip>
          <a:srcRect r="74309"/>
          <a:stretch/>
        </p:blipFill>
        <p:spPr>
          <a:xfrm>
            <a:off x="1272184" y="2643975"/>
            <a:ext cx="363522" cy="360000"/>
          </a:xfrm>
          <a:prstGeom prst="rect">
            <a:avLst/>
          </a:prstGeom>
        </p:spPr>
      </p:pic>
      <p:pic>
        <p:nvPicPr>
          <p:cNvPr id="56" name="Picture 55">
            <a:extLst>
              <a:ext uri="{FF2B5EF4-FFF2-40B4-BE49-F238E27FC236}">
                <a16:creationId xmlns:a16="http://schemas.microsoft.com/office/drawing/2014/main" id="{F3527AB4-B9F4-1341-8B90-B78B57AFE13D}"/>
              </a:ext>
            </a:extLst>
          </p:cNvPr>
          <p:cNvPicPr>
            <a:picLocks noChangeAspect="1"/>
          </p:cNvPicPr>
          <p:nvPr/>
        </p:nvPicPr>
        <p:blipFill>
          <a:blip r:embed="rId6"/>
          <a:stretch>
            <a:fillRect/>
          </a:stretch>
        </p:blipFill>
        <p:spPr>
          <a:xfrm>
            <a:off x="3188618" y="2458784"/>
            <a:ext cx="702441" cy="360001"/>
          </a:xfrm>
          <a:prstGeom prst="rect">
            <a:avLst/>
          </a:prstGeom>
        </p:spPr>
      </p:pic>
      <p:sp>
        <p:nvSpPr>
          <p:cNvPr id="57" name="Oval 21">
            <a:extLst>
              <a:ext uri="{FF2B5EF4-FFF2-40B4-BE49-F238E27FC236}">
                <a16:creationId xmlns:a16="http://schemas.microsoft.com/office/drawing/2014/main" id="{8F73FF5B-7CE2-894F-9012-09EAB3A258E0}"/>
              </a:ext>
            </a:extLst>
          </p:cNvPr>
          <p:cNvSpPr>
            <a:spLocks noChangeAspect="1"/>
          </p:cNvSpPr>
          <p:nvPr/>
        </p:nvSpPr>
        <p:spPr>
          <a:xfrm flipH="1">
            <a:off x="5430319" y="2459173"/>
            <a:ext cx="361780" cy="364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tx1">
              <a:lumMod val="75000"/>
              <a:lumOff val="25000"/>
            </a:schemeClr>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spTree>
    <p:extLst>
      <p:ext uri="{BB962C8B-B14F-4D97-AF65-F5344CB8AC3E}">
        <p14:creationId xmlns:p14="http://schemas.microsoft.com/office/powerpoint/2010/main" val="309253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B992D6-7E54-FF4A-8B26-73AA0ECA5E59}"/>
              </a:ext>
            </a:extLst>
          </p:cNvPr>
          <p:cNvPicPr>
            <a:picLocks noChangeAspect="1"/>
          </p:cNvPicPr>
          <p:nvPr/>
        </p:nvPicPr>
        <p:blipFill>
          <a:blip r:embed="rId3"/>
          <a:stretch>
            <a:fillRect/>
          </a:stretch>
        </p:blipFill>
        <p:spPr>
          <a:xfrm>
            <a:off x="323528" y="1619434"/>
            <a:ext cx="4916923" cy="3040548"/>
          </a:xfrm>
          <a:prstGeom prst="rect">
            <a:avLst/>
          </a:prstGeom>
        </p:spPr>
      </p:pic>
      <p:sp>
        <p:nvSpPr>
          <p:cNvPr id="35" name="Rectangle 34">
            <a:extLst>
              <a:ext uri="{FF2B5EF4-FFF2-40B4-BE49-F238E27FC236}">
                <a16:creationId xmlns:a16="http://schemas.microsoft.com/office/drawing/2014/main" id="{F7351DDC-5C49-3A49-B4E3-E68EB8D75624}"/>
              </a:ext>
            </a:extLst>
          </p:cNvPr>
          <p:cNvSpPr/>
          <p:nvPr/>
        </p:nvSpPr>
        <p:spPr>
          <a:xfrm>
            <a:off x="179512" y="0"/>
            <a:ext cx="8964488" cy="104337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altLang="ko-KR" dirty="0"/>
              <a:t>EDA</a:t>
            </a:r>
          </a:p>
        </p:txBody>
      </p:sp>
      <p:sp>
        <p:nvSpPr>
          <p:cNvPr id="7" name="TextBox 6"/>
          <p:cNvSpPr txBox="1"/>
          <p:nvPr/>
        </p:nvSpPr>
        <p:spPr>
          <a:xfrm>
            <a:off x="323528" y="1205596"/>
            <a:ext cx="3168352" cy="276999"/>
          </a:xfrm>
          <a:prstGeom prst="rect">
            <a:avLst/>
          </a:prstGeom>
          <a:solidFill>
            <a:schemeClr val="accent2"/>
          </a:solidFill>
        </p:spPr>
        <p:txBody>
          <a:bodyPr wrap="square" rtlCol="0">
            <a:spAutoFit/>
          </a:bodyPr>
          <a:lstStyle/>
          <a:p>
            <a:r>
              <a:rPr lang="en-US" altLang="ko-KR" sz="1200" b="1" dirty="0">
                <a:solidFill>
                  <a:schemeClr val="bg1"/>
                </a:solidFill>
                <a:latin typeface="Arial" pitchFamily="34" charset="0"/>
                <a:cs typeface="Arial" pitchFamily="34" charset="0"/>
              </a:rPr>
              <a:t>Numerical Variables</a:t>
            </a:r>
            <a:endParaRPr lang="ko-KR" altLang="en-US" sz="1200" b="1" dirty="0">
              <a:solidFill>
                <a:schemeClr val="bg1"/>
              </a:solidFill>
              <a:latin typeface="Arial" pitchFamily="34" charset="0"/>
              <a:cs typeface="Arial" pitchFamily="34" charset="0"/>
            </a:endParaRPr>
          </a:p>
        </p:txBody>
      </p:sp>
      <p:sp>
        <p:nvSpPr>
          <p:cNvPr id="10" name="TextBox 9"/>
          <p:cNvSpPr txBox="1"/>
          <p:nvPr/>
        </p:nvSpPr>
        <p:spPr>
          <a:xfrm>
            <a:off x="5508104" y="2288615"/>
            <a:ext cx="3168352" cy="276999"/>
          </a:xfrm>
          <a:prstGeom prst="rect">
            <a:avLst/>
          </a:prstGeom>
          <a:solidFill>
            <a:schemeClr val="accent3"/>
          </a:solidFill>
        </p:spPr>
        <p:txBody>
          <a:bodyPr wrap="square" rtlCol="0">
            <a:spAutoFit/>
          </a:bodyPr>
          <a:lstStyle/>
          <a:p>
            <a:r>
              <a:rPr lang="en-US" altLang="ko-KR" sz="1200" b="1" dirty="0">
                <a:solidFill>
                  <a:schemeClr val="bg1"/>
                </a:solidFill>
                <a:latin typeface="Arial" pitchFamily="34" charset="0"/>
                <a:cs typeface="Arial" pitchFamily="34" charset="0"/>
              </a:rPr>
              <a:t>Interaction</a:t>
            </a:r>
            <a:endParaRPr lang="ko-KR" altLang="en-US" sz="1200" b="1" dirty="0">
              <a:solidFill>
                <a:schemeClr val="bg1"/>
              </a:solidFill>
              <a:latin typeface="Arial" pitchFamily="34" charset="0"/>
              <a:cs typeface="Arial" pitchFamily="34" charset="0"/>
            </a:endParaRPr>
          </a:p>
        </p:txBody>
      </p:sp>
      <p:grpSp>
        <p:nvGrpSpPr>
          <p:cNvPr id="11" name="Group 10"/>
          <p:cNvGrpSpPr/>
          <p:nvPr/>
        </p:nvGrpSpPr>
        <p:grpSpPr>
          <a:xfrm>
            <a:off x="5508104" y="1198626"/>
            <a:ext cx="3168352" cy="1058842"/>
            <a:chOff x="300361" y="1376682"/>
            <a:chExt cx="2936827" cy="1058842"/>
          </a:xfrm>
        </p:grpSpPr>
        <p:sp>
          <p:nvSpPr>
            <p:cNvPr id="12" name="TextBox 11"/>
            <p:cNvSpPr txBox="1"/>
            <p:nvPr/>
          </p:nvSpPr>
          <p:spPr>
            <a:xfrm>
              <a:off x="300361" y="1696860"/>
              <a:ext cx="2936827" cy="738664"/>
            </a:xfrm>
            <a:prstGeom prst="rect">
              <a:avLst/>
            </a:prstGeom>
            <a:noFill/>
          </p:spPr>
          <p:txBody>
            <a:bodyPr wrap="square" rtlCol="0">
              <a:spAutoFit/>
            </a:bodyPr>
            <a:lstStyle/>
            <a:p>
              <a:pPr marL="171450" indent="-171450">
                <a:buFont typeface="Arial" panose="020B0604020202020204" pitchFamily="34" charset="0"/>
                <a:buChar char="•"/>
              </a:pPr>
              <a:r>
                <a:rPr lang="en-US" altLang="ko-KR" sz="1050" dirty="0">
                  <a:solidFill>
                    <a:schemeClr val="tx1">
                      <a:lumMod val="75000"/>
                      <a:lumOff val="25000"/>
                    </a:schemeClr>
                  </a:solidFill>
                  <a:latin typeface="Arial" pitchFamily="34" charset="0"/>
                  <a:cs typeface="Arial" pitchFamily="34" charset="0"/>
                </a:rPr>
                <a:t>Significant: Network, </a:t>
              </a:r>
              <a:r>
                <a:rPr lang="en-US" altLang="ko-KR" sz="1050" dirty="0" err="1">
                  <a:solidFill>
                    <a:schemeClr val="tx1">
                      <a:lumMod val="75000"/>
                      <a:lumOff val="25000"/>
                    </a:schemeClr>
                  </a:solidFill>
                  <a:latin typeface="Arial" pitchFamily="34" charset="0"/>
                  <a:cs typeface="Arial" pitchFamily="34" charset="0"/>
                </a:rPr>
                <a:t>Genre_Count</a:t>
              </a:r>
              <a:r>
                <a:rPr lang="en-US" altLang="ko-KR" sz="1050" dirty="0">
                  <a:solidFill>
                    <a:schemeClr val="tx1">
                      <a:lumMod val="75000"/>
                      <a:lumOff val="25000"/>
                    </a:schemeClr>
                  </a:solidFill>
                  <a:latin typeface="Arial" pitchFamily="34" charset="0"/>
                  <a:cs typeface="Arial" pitchFamily="34" charset="0"/>
                </a:rPr>
                <a:t>, </a:t>
              </a:r>
              <a:r>
                <a:rPr lang="en-US" altLang="ko-KR" sz="1050" dirty="0" err="1">
                  <a:solidFill>
                    <a:schemeClr val="tx1">
                      <a:lumMod val="75000"/>
                      <a:lumOff val="25000"/>
                    </a:schemeClr>
                  </a:solidFill>
                  <a:latin typeface="Arial" pitchFamily="34" charset="0"/>
                  <a:cs typeface="Arial" pitchFamily="34" charset="0"/>
                </a:rPr>
                <a:t>Debut.on.Different.Day</a:t>
              </a:r>
              <a:endParaRPr lang="en-US" altLang="ko-KR" sz="1050" dirty="0">
                <a:solidFill>
                  <a:schemeClr val="tx1">
                    <a:lumMod val="75000"/>
                    <a:lumOff val="25000"/>
                  </a:schemeClr>
                </a:solidFill>
                <a:latin typeface="Arial" pitchFamily="34" charset="0"/>
                <a:cs typeface="Arial" pitchFamily="34" charset="0"/>
              </a:endParaRPr>
            </a:p>
            <a:p>
              <a:pPr marL="171450" indent="-171450">
                <a:buFont typeface="Arial" panose="020B0604020202020204" pitchFamily="34" charset="0"/>
                <a:buChar char="•"/>
              </a:pPr>
              <a:r>
                <a:rPr lang="en-US" altLang="ko-KR" sz="1050" dirty="0">
                  <a:solidFill>
                    <a:schemeClr val="tx1">
                      <a:lumMod val="75000"/>
                      <a:lumOff val="25000"/>
                    </a:schemeClr>
                  </a:solidFill>
                  <a:latin typeface="Arial" pitchFamily="34" charset="0"/>
                  <a:cs typeface="Arial" pitchFamily="34" charset="0"/>
                </a:rPr>
                <a:t>All Genre Dummy Variables – No Significant Association</a:t>
              </a:r>
            </a:p>
          </p:txBody>
        </p:sp>
        <p:sp>
          <p:nvSpPr>
            <p:cNvPr id="13" name="TextBox 12"/>
            <p:cNvSpPr txBox="1"/>
            <p:nvPr/>
          </p:nvSpPr>
          <p:spPr>
            <a:xfrm>
              <a:off x="300361" y="1376682"/>
              <a:ext cx="2936827" cy="276999"/>
            </a:xfrm>
            <a:prstGeom prst="rect">
              <a:avLst/>
            </a:prstGeom>
            <a:solidFill>
              <a:schemeClr val="accent4"/>
            </a:solidFill>
          </p:spPr>
          <p:txBody>
            <a:bodyPr wrap="square" rtlCol="0">
              <a:spAutoFit/>
            </a:bodyPr>
            <a:lstStyle/>
            <a:p>
              <a:r>
                <a:rPr lang="en-US" altLang="ko-KR" sz="1200" b="1" dirty="0">
                  <a:solidFill>
                    <a:schemeClr val="bg1"/>
                  </a:solidFill>
                  <a:latin typeface="Arial" pitchFamily="34" charset="0"/>
                  <a:cs typeface="Arial" pitchFamily="34" charset="0"/>
                </a:rPr>
                <a:t>Categorical Variables – </a:t>
              </a:r>
              <a:r>
                <a:rPr lang="en-US" altLang="ko-KR" sz="1200" b="1" dirty="0" err="1">
                  <a:solidFill>
                    <a:schemeClr val="bg1"/>
                  </a:solidFill>
                  <a:latin typeface="Arial" pitchFamily="34" charset="0"/>
                  <a:cs typeface="Arial" pitchFamily="34" charset="0"/>
                </a:rPr>
                <a:t>Chisq</a:t>
              </a:r>
              <a:endParaRPr lang="ko-KR" altLang="en-US" sz="1200" b="1" dirty="0">
                <a:solidFill>
                  <a:schemeClr val="bg1"/>
                </a:solidFill>
                <a:latin typeface="Arial" pitchFamily="34" charset="0"/>
                <a:cs typeface="Arial" pitchFamily="34" charset="0"/>
              </a:endParaRPr>
            </a:p>
          </p:txBody>
        </p:sp>
      </p:grpSp>
      <p:sp>
        <p:nvSpPr>
          <p:cNvPr id="48" name="TextBox 47"/>
          <p:cNvSpPr txBox="1"/>
          <p:nvPr/>
        </p:nvSpPr>
        <p:spPr>
          <a:xfrm>
            <a:off x="998879" y="2555848"/>
            <a:ext cx="619283"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Text</a:t>
            </a:r>
            <a:endParaRPr lang="ko-KR" altLang="en-US" sz="1200" b="1" dirty="0">
              <a:solidFill>
                <a:schemeClr val="bg1"/>
              </a:solidFill>
              <a:latin typeface="Arial" pitchFamily="34" charset="0"/>
              <a:cs typeface="Arial" pitchFamily="34" charset="0"/>
            </a:endParaRPr>
          </a:p>
        </p:txBody>
      </p:sp>
      <p:sp>
        <p:nvSpPr>
          <p:cNvPr id="49" name="TextBox 48"/>
          <p:cNvSpPr txBox="1"/>
          <p:nvPr/>
        </p:nvSpPr>
        <p:spPr>
          <a:xfrm>
            <a:off x="3593833" y="2382793"/>
            <a:ext cx="746165"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Text</a:t>
            </a:r>
            <a:endParaRPr lang="ko-KR" altLang="en-US" sz="1200" b="1" dirty="0">
              <a:solidFill>
                <a:schemeClr val="bg1"/>
              </a:solidFill>
              <a:latin typeface="Arial" pitchFamily="34" charset="0"/>
              <a:cs typeface="Arial" pitchFamily="34" charset="0"/>
            </a:endParaRPr>
          </a:p>
        </p:txBody>
      </p:sp>
      <p:sp>
        <p:nvSpPr>
          <p:cNvPr id="50" name="TextBox 49"/>
          <p:cNvSpPr txBox="1"/>
          <p:nvPr/>
        </p:nvSpPr>
        <p:spPr>
          <a:xfrm>
            <a:off x="1579449" y="3527894"/>
            <a:ext cx="682055"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Text</a:t>
            </a:r>
            <a:endParaRPr lang="ko-KR" altLang="en-US" sz="1200" b="1" dirty="0">
              <a:solidFill>
                <a:schemeClr val="bg1"/>
              </a:solidFill>
              <a:latin typeface="Arial" pitchFamily="34" charset="0"/>
              <a:cs typeface="Arial" pitchFamily="34" charset="0"/>
            </a:endParaRPr>
          </a:p>
        </p:txBody>
      </p:sp>
      <p:sp>
        <p:nvSpPr>
          <p:cNvPr id="52" name="Rectangle 9"/>
          <p:cNvSpPr/>
          <p:nvPr/>
        </p:nvSpPr>
        <p:spPr>
          <a:xfrm>
            <a:off x="3854152" y="2664988"/>
            <a:ext cx="225526" cy="21111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Frame 17"/>
          <p:cNvSpPr/>
          <p:nvPr/>
        </p:nvSpPr>
        <p:spPr>
          <a:xfrm>
            <a:off x="1213709" y="2811970"/>
            <a:ext cx="189623" cy="18962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Text Placeholder 15">
            <a:extLst>
              <a:ext uri="{FF2B5EF4-FFF2-40B4-BE49-F238E27FC236}">
                <a16:creationId xmlns:a16="http://schemas.microsoft.com/office/drawing/2014/main" id="{BB235322-AA5F-F044-94E7-2EE59898EF98}"/>
              </a:ext>
            </a:extLst>
          </p:cNvPr>
          <p:cNvSpPr>
            <a:spLocks noGrp="1"/>
          </p:cNvSpPr>
          <p:nvPr>
            <p:ph type="body" sz="quarter" idx="11"/>
          </p:nvPr>
        </p:nvSpPr>
        <p:spPr/>
        <p:txBody>
          <a:bodyPr/>
          <a:lstStyle/>
          <a:p>
            <a:endParaRPr lang="en-US"/>
          </a:p>
        </p:txBody>
      </p:sp>
      <p:pic>
        <p:nvPicPr>
          <p:cNvPr id="17" name="Picture 16">
            <a:extLst>
              <a:ext uri="{FF2B5EF4-FFF2-40B4-BE49-F238E27FC236}">
                <a16:creationId xmlns:a16="http://schemas.microsoft.com/office/drawing/2014/main" id="{581AF289-D34B-2E4C-9E20-E57F9EB5A0F2}"/>
              </a:ext>
            </a:extLst>
          </p:cNvPr>
          <p:cNvPicPr>
            <a:picLocks noChangeAspect="1"/>
          </p:cNvPicPr>
          <p:nvPr/>
        </p:nvPicPr>
        <p:blipFill>
          <a:blip r:embed="rId4"/>
          <a:stretch>
            <a:fillRect/>
          </a:stretch>
        </p:blipFill>
        <p:spPr>
          <a:xfrm>
            <a:off x="5590378" y="2710414"/>
            <a:ext cx="2986961" cy="1791294"/>
          </a:xfrm>
          <a:prstGeom prst="rect">
            <a:avLst/>
          </a:prstGeom>
        </p:spPr>
      </p:pic>
    </p:spTree>
    <p:extLst>
      <p:ext uri="{BB962C8B-B14F-4D97-AF65-F5344CB8AC3E}">
        <p14:creationId xmlns:p14="http://schemas.microsoft.com/office/powerpoint/2010/main" val="282720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7351DDC-5C49-3A49-B4E3-E68EB8D75624}"/>
              </a:ext>
            </a:extLst>
          </p:cNvPr>
          <p:cNvSpPr/>
          <p:nvPr/>
        </p:nvSpPr>
        <p:spPr>
          <a:xfrm>
            <a:off x="179512" y="0"/>
            <a:ext cx="8964488" cy="104337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altLang="ko-KR" dirty="0"/>
              <a:t>Final Model</a:t>
            </a:r>
          </a:p>
        </p:txBody>
      </p:sp>
      <p:sp>
        <p:nvSpPr>
          <p:cNvPr id="7" name="TextBox 6"/>
          <p:cNvSpPr txBox="1"/>
          <p:nvPr/>
        </p:nvSpPr>
        <p:spPr>
          <a:xfrm>
            <a:off x="293476" y="1823644"/>
            <a:ext cx="3560676" cy="276999"/>
          </a:xfrm>
          <a:prstGeom prst="rect">
            <a:avLst/>
          </a:prstGeom>
          <a:solidFill>
            <a:schemeClr val="accent2"/>
          </a:solidFill>
        </p:spPr>
        <p:txBody>
          <a:bodyPr wrap="square" rtlCol="0">
            <a:spAutoFit/>
          </a:bodyPr>
          <a:lstStyle/>
          <a:p>
            <a:r>
              <a:rPr lang="en-US" altLang="ko-KR" sz="1200" b="1" dirty="0">
                <a:solidFill>
                  <a:schemeClr val="bg1"/>
                </a:solidFill>
                <a:latin typeface="Arial" pitchFamily="34" charset="0"/>
                <a:cs typeface="Arial" pitchFamily="34" charset="0"/>
              </a:rPr>
              <a:t>Model Coefficients</a:t>
            </a:r>
            <a:endParaRPr lang="ko-KR" altLang="en-US" sz="1200" b="1" dirty="0">
              <a:solidFill>
                <a:schemeClr val="bg1"/>
              </a:solidFill>
              <a:latin typeface="Arial" pitchFamily="34" charset="0"/>
              <a:cs typeface="Arial" pitchFamily="34" charset="0"/>
            </a:endParaRPr>
          </a:p>
        </p:txBody>
      </p:sp>
      <p:sp>
        <p:nvSpPr>
          <p:cNvPr id="10" name="TextBox 9"/>
          <p:cNvSpPr txBox="1"/>
          <p:nvPr/>
        </p:nvSpPr>
        <p:spPr>
          <a:xfrm>
            <a:off x="4661756" y="2541156"/>
            <a:ext cx="3675514" cy="276999"/>
          </a:xfrm>
          <a:prstGeom prst="rect">
            <a:avLst/>
          </a:prstGeom>
          <a:solidFill>
            <a:schemeClr val="accent3"/>
          </a:solidFill>
        </p:spPr>
        <p:txBody>
          <a:bodyPr wrap="square" rtlCol="0">
            <a:spAutoFit/>
          </a:bodyPr>
          <a:lstStyle/>
          <a:p>
            <a:r>
              <a:rPr lang="en-US" altLang="ko-KR" sz="1200" b="1" dirty="0">
                <a:solidFill>
                  <a:schemeClr val="bg1"/>
                </a:solidFill>
                <a:latin typeface="Arial" pitchFamily="34" charset="0"/>
                <a:cs typeface="Arial" pitchFamily="34" charset="0"/>
              </a:rPr>
              <a:t>Model Performance Metrics</a:t>
            </a:r>
            <a:endParaRPr lang="ko-KR" altLang="en-US" sz="1200" b="1" dirty="0">
              <a:solidFill>
                <a:schemeClr val="bg1"/>
              </a:solidFill>
              <a:latin typeface="Arial" pitchFamily="34" charset="0"/>
              <a:cs typeface="Arial" pitchFamily="34" charset="0"/>
            </a:endParaRPr>
          </a:p>
        </p:txBody>
      </p:sp>
      <p:sp>
        <p:nvSpPr>
          <p:cNvPr id="13" name="TextBox 12"/>
          <p:cNvSpPr txBox="1"/>
          <p:nvPr/>
        </p:nvSpPr>
        <p:spPr>
          <a:xfrm>
            <a:off x="4661756" y="1803216"/>
            <a:ext cx="3698856" cy="276999"/>
          </a:xfrm>
          <a:prstGeom prst="rect">
            <a:avLst/>
          </a:prstGeom>
          <a:solidFill>
            <a:schemeClr val="accent4"/>
          </a:solidFill>
        </p:spPr>
        <p:txBody>
          <a:bodyPr wrap="square" rtlCol="0">
            <a:spAutoFit/>
          </a:bodyPr>
          <a:lstStyle/>
          <a:p>
            <a:r>
              <a:rPr lang="en-US" altLang="ko-KR" sz="1200" b="1" dirty="0">
                <a:solidFill>
                  <a:schemeClr val="bg1"/>
                </a:solidFill>
                <a:latin typeface="Arial" pitchFamily="34" charset="0"/>
                <a:cs typeface="Arial" pitchFamily="34" charset="0"/>
              </a:rPr>
              <a:t> Model Selection: AIC Stepwise</a:t>
            </a:r>
            <a:endParaRPr lang="ko-KR" altLang="en-US" sz="1200" b="1" dirty="0">
              <a:solidFill>
                <a:schemeClr val="bg1"/>
              </a:solidFill>
              <a:latin typeface="Arial" pitchFamily="34" charset="0"/>
              <a:cs typeface="Arial" pitchFamily="34" charset="0"/>
            </a:endParaRPr>
          </a:p>
        </p:txBody>
      </p:sp>
      <p:sp>
        <p:nvSpPr>
          <p:cNvPr id="49" name="TextBox 48"/>
          <p:cNvSpPr txBox="1"/>
          <p:nvPr/>
        </p:nvSpPr>
        <p:spPr>
          <a:xfrm>
            <a:off x="3593833" y="2382793"/>
            <a:ext cx="746165"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Text</a:t>
            </a:r>
            <a:endParaRPr lang="ko-KR" altLang="en-US" sz="1200" b="1" dirty="0">
              <a:solidFill>
                <a:schemeClr val="bg1"/>
              </a:solidFill>
              <a:latin typeface="Arial" pitchFamily="34" charset="0"/>
              <a:cs typeface="Arial" pitchFamily="34" charset="0"/>
            </a:endParaRPr>
          </a:p>
        </p:txBody>
      </p:sp>
      <p:sp>
        <p:nvSpPr>
          <p:cNvPr id="50" name="TextBox 49"/>
          <p:cNvSpPr txBox="1"/>
          <p:nvPr/>
        </p:nvSpPr>
        <p:spPr>
          <a:xfrm>
            <a:off x="1579449" y="3527894"/>
            <a:ext cx="682055"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Text</a:t>
            </a:r>
            <a:endParaRPr lang="ko-KR" altLang="en-US" sz="1200" b="1" dirty="0">
              <a:solidFill>
                <a:schemeClr val="bg1"/>
              </a:solidFill>
              <a:latin typeface="Arial" pitchFamily="34" charset="0"/>
              <a:cs typeface="Arial" pitchFamily="34" charset="0"/>
            </a:endParaRPr>
          </a:p>
        </p:txBody>
      </p:sp>
      <p:sp>
        <p:nvSpPr>
          <p:cNvPr id="52" name="Rectangle 9"/>
          <p:cNvSpPr/>
          <p:nvPr/>
        </p:nvSpPr>
        <p:spPr>
          <a:xfrm>
            <a:off x="3854152" y="2664988"/>
            <a:ext cx="225526" cy="21111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Frame 17"/>
          <p:cNvSpPr/>
          <p:nvPr/>
        </p:nvSpPr>
        <p:spPr>
          <a:xfrm>
            <a:off x="1213709" y="2811970"/>
            <a:ext cx="189623" cy="18962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3" name="Picture 2">
            <a:extLst>
              <a:ext uri="{FF2B5EF4-FFF2-40B4-BE49-F238E27FC236}">
                <a16:creationId xmlns:a16="http://schemas.microsoft.com/office/drawing/2014/main" id="{A5B60879-1B34-3246-B714-C82175868BBF}"/>
              </a:ext>
            </a:extLst>
          </p:cNvPr>
          <p:cNvPicPr>
            <a:picLocks noChangeAspect="1"/>
          </p:cNvPicPr>
          <p:nvPr/>
        </p:nvPicPr>
        <p:blipFill rotWithShape="1">
          <a:blip r:embed="rId3"/>
          <a:srcRect t="27292"/>
          <a:stretch/>
        </p:blipFill>
        <p:spPr>
          <a:xfrm>
            <a:off x="283552" y="2215774"/>
            <a:ext cx="4004758" cy="2842347"/>
          </a:xfrm>
          <a:prstGeom prst="rect">
            <a:avLst/>
          </a:prstGeom>
        </p:spPr>
      </p:pic>
      <p:pic>
        <p:nvPicPr>
          <p:cNvPr id="4" name="Picture 3">
            <a:extLst>
              <a:ext uri="{FF2B5EF4-FFF2-40B4-BE49-F238E27FC236}">
                <a16:creationId xmlns:a16="http://schemas.microsoft.com/office/drawing/2014/main" id="{3287F666-E2FF-A84A-B838-7049EDB52987}"/>
              </a:ext>
            </a:extLst>
          </p:cNvPr>
          <p:cNvPicPr>
            <a:picLocks noChangeAspect="1"/>
          </p:cNvPicPr>
          <p:nvPr/>
        </p:nvPicPr>
        <p:blipFill>
          <a:blip r:embed="rId4"/>
          <a:stretch>
            <a:fillRect/>
          </a:stretch>
        </p:blipFill>
        <p:spPr>
          <a:xfrm>
            <a:off x="570996" y="1113918"/>
            <a:ext cx="7648403" cy="610932"/>
          </a:xfrm>
          <a:prstGeom prst="rect">
            <a:avLst/>
          </a:prstGeom>
        </p:spPr>
      </p:pic>
      <p:sp>
        <p:nvSpPr>
          <p:cNvPr id="19" name="TextBox 18">
            <a:extLst>
              <a:ext uri="{FF2B5EF4-FFF2-40B4-BE49-F238E27FC236}">
                <a16:creationId xmlns:a16="http://schemas.microsoft.com/office/drawing/2014/main" id="{2D1F0924-C616-D44F-A680-08CDB14B5AFC}"/>
              </a:ext>
            </a:extLst>
          </p:cNvPr>
          <p:cNvSpPr txBox="1"/>
          <p:nvPr/>
        </p:nvSpPr>
        <p:spPr>
          <a:xfrm>
            <a:off x="4661756" y="2923445"/>
            <a:ext cx="3168352" cy="415498"/>
          </a:xfrm>
          <a:prstGeom prst="rect">
            <a:avLst/>
          </a:prstGeom>
          <a:noFill/>
        </p:spPr>
        <p:txBody>
          <a:bodyPr wrap="square" rtlCol="0">
            <a:spAutoFit/>
          </a:bodyPr>
          <a:lstStyle/>
          <a:p>
            <a:pPr marL="171450" indent="-171450">
              <a:buFont typeface="Arial" panose="020B0604020202020204" pitchFamily="34" charset="0"/>
              <a:buChar char="•"/>
            </a:pPr>
            <a:r>
              <a:rPr lang="en-US" altLang="ko-KR" sz="1050" dirty="0">
                <a:solidFill>
                  <a:schemeClr val="tx1">
                    <a:lumMod val="75000"/>
                    <a:lumOff val="25000"/>
                  </a:schemeClr>
                </a:solidFill>
                <a:latin typeface="Arial" pitchFamily="34" charset="0"/>
                <a:cs typeface="Arial" pitchFamily="34" charset="0"/>
              </a:rPr>
              <a:t>Training Data Accuracy: 85.63%</a:t>
            </a:r>
          </a:p>
          <a:p>
            <a:pPr marL="171450" indent="-171450">
              <a:buFont typeface="Arial" panose="020B0604020202020204" pitchFamily="34" charset="0"/>
              <a:buChar char="•"/>
            </a:pPr>
            <a:r>
              <a:rPr lang="en-US" altLang="ko-KR" sz="1050" dirty="0">
                <a:solidFill>
                  <a:schemeClr val="tx1">
                    <a:lumMod val="75000"/>
                    <a:lumOff val="25000"/>
                  </a:schemeClr>
                </a:solidFill>
                <a:latin typeface="Arial" pitchFamily="34" charset="0"/>
                <a:cs typeface="Arial" pitchFamily="34" charset="0"/>
              </a:rPr>
              <a:t>Test Data Accuracy: 72.95%</a:t>
            </a:r>
          </a:p>
        </p:txBody>
      </p:sp>
      <p:pic>
        <p:nvPicPr>
          <p:cNvPr id="8" name="Picture 7">
            <a:extLst>
              <a:ext uri="{FF2B5EF4-FFF2-40B4-BE49-F238E27FC236}">
                <a16:creationId xmlns:a16="http://schemas.microsoft.com/office/drawing/2014/main" id="{FA121DCE-38A8-FD4B-876F-7AFC884DAD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387" y="3338942"/>
            <a:ext cx="4516323" cy="1719179"/>
          </a:xfrm>
          <a:prstGeom prst="rect">
            <a:avLst/>
          </a:prstGeom>
        </p:spPr>
      </p:pic>
      <p:sp>
        <p:nvSpPr>
          <p:cNvPr id="23" name="Text Placeholder 2">
            <a:extLst>
              <a:ext uri="{FF2B5EF4-FFF2-40B4-BE49-F238E27FC236}">
                <a16:creationId xmlns:a16="http://schemas.microsoft.com/office/drawing/2014/main" id="{39AF9659-18E0-974D-A12E-8D1290E40CF6}"/>
              </a:ext>
            </a:extLst>
          </p:cNvPr>
          <p:cNvSpPr>
            <a:spLocks noGrp="1"/>
          </p:cNvSpPr>
          <p:nvPr>
            <p:ph type="body" sz="quarter" idx="11"/>
          </p:nvPr>
        </p:nvSpPr>
        <p:spPr>
          <a:xfrm>
            <a:off x="323528" y="661442"/>
            <a:ext cx="7200800" cy="288032"/>
          </a:xfrm>
        </p:spPr>
        <p:txBody>
          <a:bodyPr/>
          <a:lstStyle/>
          <a:p>
            <a:pPr lvl="0"/>
            <a:r>
              <a:rPr lang="en-US" altLang="ko-KR" dirty="0"/>
              <a:t>Logistic Regression</a:t>
            </a:r>
          </a:p>
        </p:txBody>
      </p:sp>
    </p:spTree>
    <p:extLst>
      <p:ext uri="{BB962C8B-B14F-4D97-AF65-F5344CB8AC3E}">
        <p14:creationId xmlns:p14="http://schemas.microsoft.com/office/powerpoint/2010/main" val="270818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34CC147-CEC3-824D-AB00-57F1FFEEF82B}"/>
              </a:ext>
            </a:extLst>
          </p:cNvPr>
          <p:cNvSpPr/>
          <p:nvPr/>
        </p:nvSpPr>
        <p:spPr>
          <a:xfrm>
            <a:off x="179512" y="0"/>
            <a:ext cx="8964488" cy="104337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altLang="ko-KR" dirty="0"/>
              <a:t>Key Findings</a:t>
            </a:r>
            <a:endParaRPr lang="ko-KR" altLang="en-US" dirty="0">
              <a:solidFill>
                <a:schemeClr val="accent1"/>
              </a:solidFill>
            </a:endParaRPr>
          </a:p>
        </p:txBody>
      </p:sp>
      <p:grpSp>
        <p:nvGrpSpPr>
          <p:cNvPr id="9" name="Group 8"/>
          <p:cNvGrpSpPr/>
          <p:nvPr/>
        </p:nvGrpSpPr>
        <p:grpSpPr>
          <a:xfrm>
            <a:off x="3995936" y="1411223"/>
            <a:ext cx="1800200" cy="857361"/>
            <a:chOff x="720000" y="1114639"/>
            <a:chExt cx="3059912" cy="857361"/>
          </a:xfrm>
        </p:grpSpPr>
        <p:sp>
          <p:nvSpPr>
            <p:cNvPr id="10" name="TextBox 9"/>
            <p:cNvSpPr txBox="1"/>
            <p:nvPr/>
          </p:nvSpPr>
          <p:spPr>
            <a:xfrm>
              <a:off x="720000" y="1325669"/>
              <a:ext cx="305991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15% decrease in odds per increase in number of season</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720001" y="1114639"/>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Season</a:t>
              </a:r>
              <a:endParaRPr lang="ko-KR" altLang="en-US" sz="1200" b="1" dirty="0">
                <a:solidFill>
                  <a:schemeClr val="tx1">
                    <a:lumMod val="75000"/>
                    <a:lumOff val="25000"/>
                  </a:schemeClr>
                </a:solidFill>
                <a:cs typeface="Arial" pitchFamily="34" charset="0"/>
              </a:endParaRPr>
            </a:p>
          </p:txBody>
        </p:sp>
      </p:grpSp>
      <p:grpSp>
        <p:nvGrpSpPr>
          <p:cNvPr id="12" name="Group 11"/>
          <p:cNvGrpSpPr/>
          <p:nvPr/>
        </p:nvGrpSpPr>
        <p:grpSpPr>
          <a:xfrm>
            <a:off x="3995936" y="3820494"/>
            <a:ext cx="1800200" cy="857361"/>
            <a:chOff x="720000" y="2431958"/>
            <a:chExt cx="3059912" cy="857361"/>
          </a:xfrm>
        </p:grpSpPr>
        <p:sp>
          <p:nvSpPr>
            <p:cNvPr id="13" name="TextBox 12"/>
            <p:cNvSpPr txBox="1"/>
            <p:nvPr/>
          </p:nvSpPr>
          <p:spPr>
            <a:xfrm>
              <a:off x="720000" y="2642988"/>
              <a:ext cx="305991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1% decrease in odds per min decrease in runtime</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720001" y="2431958"/>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Runtime</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3995936" y="2615859"/>
            <a:ext cx="1800200" cy="1190548"/>
            <a:chOff x="720000" y="2431958"/>
            <a:chExt cx="3059912" cy="1190548"/>
          </a:xfrm>
        </p:grpSpPr>
        <p:sp>
          <p:nvSpPr>
            <p:cNvPr id="16" name="TextBox 15"/>
            <p:cNvSpPr txBox="1"/>
            <p:nvPr/>
          </p:nvSpPr>
          <p:spPr>
            <a:xfrm>
              <a:off x="720000" y="2791509"/>
              <a:ext cx="3059910"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0.5% increase in odds per days delay in release after season start</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720002" y="2431958"/>
              <a:ext cx="3059910" cy="646331"/>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Debut Days from TV Season Premiere</a:t>
              </a:r>
              <a:endParaRPr lang="ko-KR" altLang="en-US" sz="1200" b="1" dirty="0">
                <a:solidFill>
                  <a:schemeClr val="tx1">
                    <a:lumMod val="75000"/>
                    <a:lumOff val="25000"/>
                  </a:schemeClr>
                </a:solidFill>
                <a:cs typeface="Arial" pitchFamily="34" charset="0"/>
              </a:endParaRPr>
            </a:p>
            <a:p>
              <a:endParaRPr lang="ko-KR" altLang="en-US" sz="1200" b="1" dirty="0">
                <a:solidFill>
                  <a:schemeClr val="tx1">
                    <a:lumMod val="75000"/>
                    <a:lumOff val="25000"/>
                  </a:schemeClr>
                </a:solidFill>
                <a:cs typeface="Arial" pitchFamily="34" charset="0"/>
              </a:endParaRPr>
            </a:p>
          </p:txBody>
        </p:sp>
      </p:grpSp>
      <p:sp>
        <p:nvSpPr>
          <p:cNvPr id="18" name="Oval 17"/>
          <p:cNvSpPr/>
          <p:nvPr/>
        </p:nvSpPr>
        <p:spPr>
          <a:xfrm>
            <a:off x="3392122" y="1559698"/>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Oval 19"/>
          <p:cNvSpPr/>
          <p:nvPr/>
        </p:nvSpPr>
        <p:spPr>
          <a:xfrm>
            <a:off x="3392122" y="2766856"/>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Oval 21"/>
          <p:cNvSpPr/>
          <p:nvPr/>
        </p:nvSpPr>
        <p:spPr>
          <a:xfrm>
            <a:off x="3392122" y="3974014"/>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24" name="Group 23"/>
          <p:cNvGrpSpPr/>
          <p:nvPr/>
        </p:nvGrpSpPr>
        <p:grpSpPr>
          <a:xfrm>
            <a:off x="6948264" y="1411222"/>
            <a:ext cx="1800200" cy="672695"/>
            <a:chOff x="720000" y="1114639"/>
            <a:chExt cx="3059912" cy="672695"/>
          </a:xfrm>
        </p:grpSpPr>
        <p:sp>
          <p:nvSpPr>
            <p:cNvPr id="25" name="TextBox 24"/>
            <p:cNvSpPr txBox="1"/>
            <p:nvPr/>
          </p:nvSpPr>
          <p:spPr>
            <a:xfrm>
              <a:off x="720000" y="1325669"/>
              <a:ext cx="305991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~4X in odds per % increase in rating</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a:off x="720002" y="1114639"/>
              <a:ext cx="305991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18-49 Rating – Min</a:t>
              </a:r>
              <a:endParaRPr lang="ko-KR" altLang="en-US" sz="1200" b="1" dirty="0">
                <a:solidFill>
                  <a:schemeClr val="tx1">
                    <a:lumMod val="75000"/>
                    <a:lumOff val="25000"/>
                  </a:schemeClr>
                </a:solidFill>
                <a:cs typeface="Arial" pitchFamily="34" charset="0"/>
              </a:endParaRPr>
            </a:p>
          </p:txBody>
        </p:sp>
      </p:grpSp>
      <p:grpSp>
        <p:nvGrpSpPr>
          <p:cNvPr id="27" name="Group 26"/>
          <p:cNvGrpSpPr/>
          <p:nvPr/>
        </p:nvGrpSpPr>
        <p:grpSpPr>
          <a:xfrm>
            <a:off x="6948264" y="3820493"/>
            <a:ext cx="1800200" cy="1042027"/>
            <a:chOff x="720000" y="2431958"/>
            <a:chExt cx="3059912" cy="1042027"/>
          </a:xfrm>
        </p:grpSpPr>
        <p:sp>
          <p:nvSpPr>
            <p:cNvPr id="28" name="TextBox 27"/>
            <p:cNvSpPr txBox="1"/>
            <p:nvPr/>
          </p:nvSpPr>
          <p:spPr>
            <a:xfrm>
              <a:off x="720000" y="2642988"/>
              <a:ext cx="3059910"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&gt;2X odds for series with 3 genre combo compared to single genre series </a:t>
              </a:r>
              <a:endParaRPr lang="ko-KR" altLang="en-US" sz="1200" dirty="0">
                <a:solidFill>
                  <a:schemeClr val="tx1">
                    <a:lumMod val="75000"/>
                    <a:lumOff val="25000"/>
                  </a:schemeClr>
                </a:solidFill>
                <a:cs typeface="Arial" pitchFamily="34" charset="0"/>
              </a:endParaRPr>
            </a:p>
          </p:txBody>
        </p:sp>
        <p:sp>
          <p:nvSpPr>
            <p:cNvPr id="29" name="TextBox 28"/>
            <p:cNvSpPr txBox="1"/>
            <p:nvPr/>
          </p:nvSpPr>
          <p:spPr>
            <a:xfrm>
              <a:off x="720001" y="2431958"/>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Genre Count: 1 (Base)</a:t>
              </a:r>
              <a:endParaRPr lang="ko-KR" altLang="en-US" sz="1200" b="1" dirty="0">
                <a:solidFill>
                  <a:schemeClr val="tx1">
                    <a:lumMod val="75000"/>
                    <a:lumOff val="25000"/>
                  </a:schemeClr>
                </a:solidFill>
                <a:cs typeface="Arial" pitchFamily="34" charset="0"/>
              </a:endParaRPr>
            </a:p>
          </p:txBody>
        </p:sp>
      </p:grpSp>
      <p:grpSp>
        <p:nvGrpSpPr>
          <p:cNvPr id="30" name="Group 29"/>
          <p:cNvGrpSpPr/>
          <p:nvPr/>
        </p:nvGrpSpPr>
        <p:grpSpPr>
          <a:xfrm>
            <a:off x="6948264" y="2615858"/>
            <a:ext cx="1800200" cy="857361"/>
            <a:chOff x="720000" y="2431958"/>
            <a:chExt cx="3059912" cy="857361"/>
          </a:xfrm>
        </p:grpSpPr>
        <p:sp>
          <p:nvSpPr>
            <p:cNvPr id="31" name="TextBox 30"/>
            <p:cNvSpPr txBox="1"/>
            <p:nvPr/>
          </p:nvSpPr>
          <p:spPr>
            <a:xfrm>
              <a:off x="720000" y="2642988"/>
              <a:ext cx="305991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ABC: 33X increase</a:t>
              </a:r>
            </a:p>
            <a:p>
              <a:r>
                <a:rPr lang="en-US" altLang="ko-KR" sz="1200" dirty="0">
                  <a:solidFill>
                    <a:schemeClr val="tx1">
                      <a:lumMod val="75000"/>
                      <a:lumOff val="25000"/>
                    </a:schemeClr>
                  </a:solidFill>
                  <a:cs typeface="Arial" pitchFamily="34" charset="0"/>
                </a:rPr>
                <a:t>NBC: 15X increase</a:t>
              </a:r>
            </a:p>
            <a:p>
              <a:r>
                <a:rPr lang="en-US" altLang="ko-KR" sz="1200" dirty="0">
                  <a:solidFill>
                    <a:schemeClr val="tx1">
                      <a:lumMod val="75000"/>
                      <a:lumOff val="25000"/>
                    </a:schemeClr>
                  </a:solidFill>
                  <a:cs typeface="Arial" pitchFamily="34" charset="0"/>
                </a:rPr>
                <a:t>FOX: 90X increase</a:t>
              </a:r>
              <a:endParaRPr lang="ko-KR" altLang="en-US" sz="1200" dirty="0">
                <a:solidFill>
                  <a:schemeClr val="tx1">
                    <a:lumMod val="75000"/>
                    <a:lumOff val="25000"/>
                  </a:schemeClr>
                </a:solidFill>
                <a:cs typeface="Arial" pitchFamily="34" charset="0"/>
              </a:endParaRPr>
            </a:p>
          </p:txBody>
        </p:sp>
        <p:sp>
          <p:nvSpPr>
            <p:cNvPr id="32" name="TextBox 31"/>
            <p:cNvSpPr txBox="1"/>
            <p:nvPr/>
          </p:nvSpPr>
          <p:spPr>
            <a:xfrm>
              <a:off x="720002" y="2431958"/>
              <a:ext cx="305991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18to49_Min:Network</a:t>
              </a:r>
              <a:endParaRPr lang="ko-KR" altLang="en-US" sz="1200" b="1" dirty="0">
                <a:solidFill>
                  <a:schemeClr val="tx1">
                    <a:lumMod val="75000"/>
                    <a:lumOff val="25000"/>
                  </a:schemeClr>
                </a:solidFill>
                <a:cs typeface="Arial" pitchFamily="34" charset="0"/>
              </a:endParaRPr>
            </a:p>
          </p:txBody>
        </p:sp>
      </p:grpSp>
      <p:sp>
        <p:nvSpPr>
          <p:cNvPr id="33" name="Oval 32"/>
          <p:cNvSpPr/>
          <p:nvPr/>
        </p:nvSpPr>
        <p:spPr>
          <a:xfrm>
            <a:off x="6344450" y="1559697"/>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5" name="Oval 34"/>
          <p:cNvSpPr/>
          <p:nvPr/>
        </p:nvSpPr>
        <p:spPr>
          <a:xfrm>
            <a:off x="6344450" y="2766855"/>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7" name="Oval 36"/>
          <p:cNvSpPr/>
          <p:nvPr/>
        </p:nvSpPr>
        <p:spPr>
          <a:xfrm>
            <a:off x="6344450" y="3974013"/>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42" name="Group 41">
            <a:extLst>
              <a:ext uri="{FF2B5EF4-FFF2-40B4-BE49-F238E27FC236}">
                <a16:creationId xmlns:a16="http://schemas.microsoft.com/office/drawing/2014/main" id="{22F87822-36A6-7947-B8DD-45A16EB7CE7F}"/>
              </a:ext>
            </a:extLst>
          </p:cNvPr>
          <p:cNvGrpSpPr/>
          <p:nvPr/>
        </p:nvGrpSpPr>
        <p:grpSpPr>
          <a:xfrm>
            <a:off x="1043607" y="1411222"/>
            <a:ext cx="1800200" cy="672695"/>
            <a:chOff x="720000" y="1114639"/>
            <a:chExt cx="3059912" cy="672695"/>
          </a:xfrm>
        </p:grpSpPr>
        <p:sp>
          <p:nvSpPr>
            <p:cNvPr id="43" name="TextBox 42">
              <a:extLst>
                <a:ext uri="{FF2B5EF4-FFF2-40B4-BE49-F238E27FC236}">
                  <a16:creationId xmlns:a16="http://schemas.microsoft.com/office/drawing/2014/main" id="{6F2250BD-E565-0041-BB21-C0C0D9EE26C2}"/>
                </a:ext>
              </a:extLst>
            </p:cNvPr>
            <p:cNvSpPr txBox="1"/>
            <p:nvPr/>
          </p:nvSpPr>
          <p:spPr>
            <a:xfrm>
              <a:off x="720000" y="1325669"/>
              <a:ext cx="305991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38% increase in odds per increase in episode</a:t>
              </a:r>
              <a:endParaRPr lang="ko-KR" altLang="en-US" sz="12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01C10B20-DE64-F943-BF74-AA21564865E2}"/>
                </a:ext>
              </a:extLst>
            </p:cNvPr>
            <p:cNvSpPr txBox="1"/>
            <p:nvPr/>
          </p:nvSpPr>
          <p:spPr>
            <a:xfrm>
              <a:off x="720001" y="1114639"/>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Episode</a:t>
              </a:r>
              <a:endParaRPr lang="ko-KR" altLang="en-US" sz="1200" b="1" dirty="0">
                <a:solidFill>
                  <a:schemeClr val="tx1">
                    <a:lumMod val="75000"/>
                    <a:lumOff val="25000"/>
                  </a:schemeClr>
                </a:solidFill>
                <a:cs typeface="Arial" pitchFamily="34" charset="0"/>
              </a:endParaRPr>
            </a:p>
          </p:txBody>
        </p:sp>
      </p:grpSp>
      <p:grpSp>
        <p:nvGrpSpPr>
          <p:cNvPr id="45" name="Group 44">
            <a:extLst>
              <a:ext uri="{FF2B5EF4-FFF2-40B4-BE49-F238E27FC236}">
                <a16:creationId xmlns:a16="http://schemas.microsoft.com/office/drawing/2014/main" id="{7F928AFE-8EA3-C643-80F2-882965AB1131}"/>
              </a:ext>
            </a:extLst>
          </p:cNvPr>
          <p:cNvGrpSpPr/>
          <p:nvPr/>
        </p:nvGrpSpPr>
        <p:grpSpPr>
          <a:xfrm>
            <a:off x="1043607" y="3820493"/>
            <a:ext cx="1800200" cy="672695"/>
            <a:chOff x="720000" y="2431958"/>
            <a:chExt cx="3059912" cy="672695"/>
          </a:xfrm>
        </p:grpSpPr>
        <p:sp>
          <p:nvSpPr>
            <p:cNvPr id="46" name="TextBox 45">
              <a:extLst>
                <a:ext uri="{FF2B5EF4-FFF2-40B4-BE49-F238E27FC236}">
                  <a16:creationId xmlns:a16="http://schemas.microsoft.com/office/drawing/2014/main" id="{813FC380-C917-9148-A467-D83E2EA325A3}"/>
                </a:ext>
              </a:extLst>
            </p:cNvPr>
            <p:cNvSpPr txBox="1"/>
            <p:nvPr/>
          </p:nvSpPr>
          <p:spPr>
            <a:xfrm>
              <a:off x="720000" y="2642988"/>
              <a:ext cx="305991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&gt;2X in odds per increase in IMDB rating</a:t>
              </a:r>
              <a:endParaRPr lang="ko-KR" altLang="en-US" sz="1200"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1BCA534C-AE7C-1542-AFD2-4CA7860FD78F}"/>
                </a:ext>
              </a:extLst>
            </p:cNvPr>
            <p:cNvSpPr txBox="1"/>
            <p:nvPr/>
          </p:nvSpPr>
          <p:spPr>
            <a:xfrm>
              <a:off x="720001" y="2431958"/>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IMDB Rating</a:t>
              </a:r>
              <a:endParaRPr lang="ko-KR" altLang="en-US" sz="1200" b="1" dirty="0">
                <a:solidFill>
                  <a:schemeClr val="tx1">
                    <a:lumMod val="75000"/>
                    <a:lumOff val="25000"/>
                  </a:schemeClr>
                </a:solidFill>
                <a:cs typeface="Arial" pitchFamily="34" charset="0"/>
              </a:endParaRPr>
            </a:p>
          </p:txBody>
        </p:sp>
      </p:grpSp>
      <p:grpSp>
        <p:nvGrpSpPr>
          <p:cNvPr id="48" name="Group 47">
            <a:extLst>
              <a:ext uri="{FF2B5EF4-FFF2-40B4-BE49-F238E27FC236}">
                <a16:creationId xmlns:a16="http://schemas.microsoft.com/office/drawing/2014/main" id="{5D04B0C2-759F-084C-8B3E-9A142B9878FE}"/>
              </a:ext>
            </a:extLst>
          </p:cNvPr>
          <p:cNvGrpSpPr/>
          <p:nvPr/>
        </p:nvGrpSpPr>
        <p:grpSpPr>
          <a:xfrm>
            <a:off x="1043607" y="2615858"/>
            <a:ext cx="1800200" cy="857361"/>
            <a:chOff x="720000" y="2431958"/>
            <a:chExt cx="3059912" cy="857361"/>
          </a:xfrm>
        </p:grpSpPr>
        <p:sp>
          <p:nvSpPr>
            <p:cNvPr id="49" name="TextBox 48">
              <a:extLst>
                <a:ext uri="{FF2B5EF4-FFF2-40B4-BE49-F238E27FC236}">
                  <a16:creationId xmlns:a16="http://schemas.microsoft.com/office/drawing/2014/main" id="{DE921EB7-A037-CB47-ADD9-9182988E366D}"/>
                </a:ext>
              </a:extLst>
            </p:cNvPr>
            <p:cNvSpPr txBox="1"/>
            <p:nvPr/>
          </p:nvSpPr>
          <p:spPr>
            <a:xfrm>
              <a:off x="720000" y="2642988"/>
              <a:ext cx="305991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ABC: 93% decrease</a:t>
              </a:r>
            </a:p>
            <a:p>
              <a:r>
                <a:rPr lang="en-US" altLang="ko-KR" sz="1200" dirty="0">
                  <a:solidFill>
                    <a:schemeClr val="tx1">
                      <a:lumMod val="75000"/>
                      <a:lumOff val="25000"/>
                    </a:schemeClr>
                  </a:solidFill>
                  <a:cs typeface="Arial" pitchFamily="34" charset="0"/>
                </a:rPr>
                <a:t>NBC: 95% decrease</a:t>
              </a:r>
            </a:p>
            <a:p>
              <a:r>
                <a:rPr lang="en-US" altLang="ko-KR" sz="1200" dirty="0">
                  <a:solidFill>
                    <a:schemeClr val="tx1">
                      <a:lumMod val="75000"/>
                      <a:lumOff val="25000"/>
                    </a:schemeClr>
                  </a:solidFill>
                  <a:cs typeface="Arial" pitchFamily="34" charset="0"/>
                </a:rPr>
                <a:t>FOX: 95% decrease</a:t>
              </a:r>
              <a:endParaRPr lang="ko-KR" altLang="en-US" sz="1200"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6C73909C-B052-5B46-8320-0F0345A205C4}"/>
                </a:ext>
              </a:extLst>
            </p:cNvPr>
            <p:cNvSpPr txBox="1"/>
            <p:nvPr/>
          </p:nvSpPr>
          <p:spPr>
            <a:xfrm>
              <a:off x="720001" y="2431958"/>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Network: CBS (Base)</a:t>
              </a:r>
              <a:endParaRPr lang="ko-KR" altLang="en-US" sz="1200" b="1" dirty="0">
                <a:solidFill>
                  <a:schemeClr val="tx1">
                    <a:lumMod val="75000"/>
                    <a:lumOff val="25000"/>
                  </a:schemeClr>
                </a:solidFill>
                <a:cs typeface="Arial" pitchFamily="34" charset="0"/>
              </a:endParaRPr>
            </a:p>
          </p:txBody>
        </p:sp>
      </p:grpSp>
      <p:sp>
        <p:nvSpPr>
          <p:cNvPr id="51" name="Oval 50">
            <a:extLst>
              <a:ext uri="{FF2B5EF4-FFF2-40B4-BE49-F238E27FC236}">
                <a16:creationId xmlns:a16="http://schemas.microsoft.com/office/drawing/2014/main" id="{3C1D1856-1B97-D240-BB33-38D14129E922}"/>
              </a:ext>
            </a:extLst>
          </p:cNvPr>
          <p:cNvSpPr/>
          <p:nvPr/>
        </p:nvSpPr>
        <p:spPr>
          <a:xfrm>
            <a:off x="439793" y="1559697"/>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2" name="Oval 51">
            <a:extLst>
              <a:ext uri="{FF2B5EF4-FFF2-40B4-BE49-F238E27FC236}">
                <a16:creationId xmlns:a16="http://schemas.microsoft.com/office/drawing/2014/main" id="{3C5A2D3A-BE74-2A45-9B28-03835DF37C7F}"/>
              </a:ext>
            </a:extLst>
          </p:cNvPr>
          <p:cNvSpPr/>
          <p:nvPr/>
        </p:nvSpPr>
        <p:spPr>
          <a:xfrm>
            <a:off x="439793" y="2766855"/>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3" name="Oval 52">
            <a:extLst>
              <a:ext uri="{FF2B5EF4-FFF2-40B4-BE49-F238E27FC236}">
                <a16:creationId xmlns:a16="http://schemas.microsoft.com/office/drawing/2014/main" id="{9AA9DC59-1517-0E48-983A-D27E75E644D5}"/>
              </a:ext>
            </a:extLst>
          </p:cNvPr>
          <p:cNvSpPr/>
          <p:nvPr/>
        </p:nvSpPr>
        <p:spPr>
          <a:xfrm>
            <a:off x="439793" y="3974013"/>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 name="Text Placeholder 4">
            <a:extLst>
              <a:ext uri="{FF2B5EF4-FFF2-40B4-BE49-F238E27FC236}">
                <a16:creationId xmlns:a16="http://schemas.microsoft.com/office/drawing/2014/main" id="{DCDFA522-7D64-D044-87A1-9AC1F5ED1EE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1012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3EF2552-F3CE-1544-893D-B65961ED4E03}"/>
              </a:ext>
            </a:extLst>
          </p:cNvPr>
          <p:cNvSpPr/>
          <p:nvPr/>
        </p:nvSpPr>
        <p:spPr>
          <a:xfrm>
            <a:off x="179512" y="0"/>
            <a:ext cx="8964488" cy="104337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altLang="ko-KR" dirty="0"/>
              <a:t>Limitations &amp; Future Works</a:t>
            </a:r>
            <a:endParaRPr lang="ko-KR" altLang="en-US" dirty="0"/>
          </a:p>
        </p:txBody>
      </p:sp>
      <p:sp>
        <p:nvSpPr>
          <p:cNvPr id="23" name="TextBox 22"/>
          <p:cNvSpPr txBox="1"/>
          <p:nvPr/>
        </p:nvSpPr>
        <p:spPr>
          <a:xfrm>
            <a:off x="703375" y="1511955"/>
            <a:ext cx="3595004"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Inaccurate data</a:t>
            </a:r>
          </a:p>
        </p:txBody>
      </p:sp>
      <p:sp>
        <p:nvSpPr>
          <p:cNvPr id="24" name="TextBox 23"/>
          <p:cNvSpPr txBox="1"/>
          <p:nvPr/>
        </p:nvSpPr>
        <p:spPr>
          <a:xfrm>
            <a:off x="703375" y="1971472"/>
            <a:ext cx="3595004"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Cancellation affects number of episodes, </a:t>
            </a:r>
          </a:p>
          <a:p>
            <a:r>
              <a:rPr lang="en-US" altLang="ko-KR" sz="1200" dirty="0">
                <a:solidFill>
                  <a:schemeClr val="tx1">
                    <a:lumMod val="75000"/>
                    <a:lumOff val="25000"/>
                  </a:schemeClr>
                </a:solidFill>
                <a:cs typeface="Arial" pitchFamily="34" charset="0"/>
              </a:rPr>
              <a:t>air day/time</a:t>
            </a:r>
          </a:p>
        </p:txBody>
      </p:sp>
      <p:sp>
        <p:nvSpPr>
          <p:cNvPr id="25" name="TextBox 24"/>
          <p:cNvSpPr txBox="1"/>
          <p:nvPr/>
        </p:nvSpPr>
        <p:spPr>
          <a:xfrm>
            <a:off x="5122378" y="1498335"/>
            <a:ext cx="3595004"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Availability on streaming services</a:t>
            </a:r>
          </a:p>
        </p:txBody>
      </p:sp>
      <p:sp>
        <p:nvSpPr>
          <p:cNvPr id="26" name="TextBox 25"/>
          <p:cNvSpPr txBox="1"/>
          <p:nvPr/>
        </p:nvSpPr>
        <p:spPr>
          <a:xfrm>
            <a:off x="5122378" y="1957852"/>
            <a:ext cx="3595004"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Other Classification Models: </a:t>
            </a:r>
          </a:p>
          <a:p>
            <a:r>
              <a:rPr lang="en-US" altLang="ko-KR" sz="1200" dirty="0">
                <a:solidFill>
                  <a:schemeClr val="tx1">
                    <a:lumMod val="75000"/>
                    <a:lumOff val="25000"/>
                  </a:schemeClr>
                </a:solidFill>
                <a:cs typeface="Arial" pitchFamily="34" charset="0"/>
              </a:rPr>
              <a:t>Decision Tree/Random Forest</a:t>
            </a:r>
          </a:p>
        </p:txBody>
      </p:sp>
      <p:sp>
        <p:nvSpPr>
          <p:cNvPr id="5" name="Oval 4"/>
          <p:cNvSpPr/>
          <p:nvPr/>
        </p:nvSpPr>
        <p:spPr>
          <a:xfrm>
            <a:off x="467544" y="1510744"/>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 name="Oval 29"/>
          <p:cNvSpPr/>
          <p:nvPr/>
        </p:nvSpPr>
        <p:spPr>
          <a:xfrm>
            <a:off x="467544" y="2068394"/>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1" name="Oval 30"/>
          <p:cNvSpPr/>
          <p:nvPr/>
        </p:nvSpPr>
        <p:spPr>
          <a:xfrm>
            <a:off x="4886547" y="1508724"/>
            <a:ext cx="221420" cy="221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2" name="Oval 31"/>
          <p:cNvSpPr/>
          <p:nvPr/>
        </p:nvSpPr>
        <p:spPr>
          <a:xfrm>
            <a:off x="4886547" y="2066374"/>
            <a:ext cx="221420" cy="221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Text Placeholder 8">
            <a:extLst>
              <a:ext uri="{FF2B5EF4-FFF2-40B4-BE49-F238E27FC236}">
                <a16:creationId xmlns:a16="http://schemas.microsoft.com/office/drawing/2014/main" id="{6764A129-D3A4-774E-8950-01055D4343A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43142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36962" y="2139702"/>
            <a:ext cx="3470076" cy="576063"/>
          </a:xfrm>
          <a:prstGeom prst="rect">
            <a:avLst/>
          </a:prstGeom>
        </p:spPr>
        <p:txBody>
          <a:bodyPr/>
          <a:lstStyle/>
          <a:p>
            <a:pPr marL="0" indent="0" algn="ctr">
              <a:buNone/>
            </a:pPr>
            <a:r>
              <a:rPr lang="en-US" altLang="ko-KR" sz="3600" dirty="0">
                <a:latin typeface="+mj-lt"/>
              </a:rPr>
              <a:t>Thank you!</a:t>
            </a:r>
            <a:endParaRPr lang="ko-KR" altLang="en-US" sz="3600" dirty="0">
              <a:latin typeface="+mj-lt"/>
            </a:endParaRPr>
          </a:p>
        </p:txBody>
      </p:sp>
      <p:sp>
        <p:nvSpPr>
          <p:cNvPr id="3" name="Text Placeholder 2"/>
          <p:cNvSpPr>
            <a:spLocks noGrp="1"/>
          </p:cNvSpPr>
          <p:nvPr>
            <p:ph type="body" sz="quarter" idx="4294967295"/>
          </p:nvPr>
        </p:nvSpPr>
        <p:spPr>
          <a:xfrm>
            <a:off x="3491584" y="2715766"/>
            <a:ext cx="2160536" cy="576064"/>
          </a:xfrm>
          <a:prstGeom prst="rect">
            <a:avLst/>
          </a:prstGeom>
        </p:spPr>
        <p:txBody>
          <a:bodyPr/>
          <a:lstStyle/>
          <a:p>
            <a:pPr marL="0" lvl="0" indent="0" algn="ctr">
              <a:buNone/>
            </a:pPr>
            <a:r>
              <a:rPr lang="en-US" altLang="ko-KR" sz="1400" dirty="0"/>
              <a:t>Happy Binge-Watching </a:t>
            </a:r>
            <a:r>
              <a:rPr lang="en-US" altLang="ko-KR" sz="1400" dirty="0">
                <a:sym typeface="Wingdings" pitchFamily="2" charset="2"/>
              </a:rPr>
              <a:t>:)</a:t>
            </a:r>
            <a:endParaRPr lang="en-US" altLang="ko-KR" sz="1400" dirty="0"/>
          </a:p>
        </p:txBody>
      </p:sp>
    </p:spTree>
    <p:extLst>
      <p:ext uri="{BB962C8B-B14F-4D97-AF65-F5344CB8AC3E}">
        <p14:creationId xmlns:p14="http://schemas.microsoft.com/office/powerpoint/2010/main" val="1757973240"/>
      </p:ext>
    </p:extLst>
  </p:cSld>
  <p:clrMapOvr>
    <a:masterClrMapping/>
  </p:clrMapOvr>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3241</TotalTime>
  <Words>648</Words>
  <Application>Microsoft Macintosh PowerPoint</Application>
  <PresentationFormat>On-screen Show (16:9)</PresentationFormat>
  <Paragraphs>124</Paragraphs>
  <Slides>9</Slides>
  <Notes>3</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9</vt:i4>
      </vt:variant>
    </vt:vector>
  </HeadingPairs>
  <TitlesOfParts>
    <vt:vector size="14"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Jiayue Xu</cp:lastModifiedBy>
  <cp:revision>235</cp:revision>
  <dcterms:created xsi:type="dcterms:W3CDTF">2016-12-05T23:26:54Z</dcterms:created>
  <dcterms:modified xsi:type="dcterms:W3CDTF">2019-12-05T12:57:30Z</dcterms:modified>
</cp:coreProperties>
</file>