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22"/>
  </p:notesMasterIdLst>
  <p:sldIdLst>
    <p:sldId id="256" r:id="rId4"/>
    <p:sldId id="491" r:id="rId5"/>
    <p:sldId id="549" r:id="rId6"/>
    <p:sldId id="550" r:id="rId7"/>
    <p:sldId id="551" r:id="rId8"/>
    <p:sldId id="552" r:id="rId9"/>
    <p:sldId id="553" r:id="rId10"/>
    <p:sldId id="554" r:id="rId11"/>
    <p:sldId id="557" r:id="rId12"/>
    <p:sldId id="556" r:id="rId13"/>
    <p:sldId id="555" r:id="rId14"/>
    <p:sldId id="558" r:id="rId15"/>
    <p:sldId id="561" r:id="rId16"/>
    <p:sldId id="563" r:id="rId17"/>
    <p:sldId id="564" r:id="rId18"/>
    <p:sldId id="559" r:id="rId19"/>
    <p:sldId id="560" r:id="rId20"/>
    <p:sldId id="275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z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86" d="100"/>
          <a:sy n="86" d="100"/>
        </p:scale>
        <p:origin x="-684" y="-90"/>
      </p:cViewPr>
      <p:guideLst>
        <p:guide orient="horz" pos="16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defTabSz="4572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defTabSz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defTabSz="4572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defTabSz="4572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defTabSz="4572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defTabSz="4572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defTabSz="457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defTabSz="4572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变态严管    让学习成为一种习惯"/>
          <p:cNvSpPr/>
          <p:nvPr userDrawn="1"/>
        </p:nvSpPr>
        <p:spPr>
          <a:xfrm>
            <a:off x="-9526" y="4755991"/>
            <a:ext cx="9163051" cy="399572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/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图片 1" descr="slogen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1150" y="4808855"/>
            <a:ext cx="3800475" cy="321945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210820" y="605790"/>
            <a:ext cx="8722360" cy="323850"/>
            <a:chOff x="332" y="954"/>
            <a:chExt cx="13736" cy="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" name="直接连接符 3"/>
            <p:cNvCxnSpPr/>
            <p:nvPr userDrawn="1"/>
          </p:nvCxnSpPr>
          <p:spPr>
            <a:xfrm>
              <a:off x="332" y="1209"/>
              <a:ext cx="13736" cy="0"/>
            </a:xfrm>
            <a:prstGeom prst="line">
              <a:avLst/>
            </a:prstGeom>
            <a:solidFill>
              <a:srgbClr val="1E8380"/>
            </a:solidFill>
            <a:ln w="28575">
              <a:solidFill>
                <a:srgbClr val="1E83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任意多边形: 形状 10"/>
            <p:cNvSpPr/>
            <p:nvPr userDrawn="1"/>
          </p:nvSpPr>
          <p:spPr>
            <a:xfrm rot="2700000">
              <a:off x="12103" y="954"/>
              <a:ext cx="511" cy="511"/>
            </a:xfrm>
            <a:custGeom>
              <a:avLst/>
              <a:gdLst>
                <a:gd name="connsiteX0" fmla="*/ 29688 w 542085"/>
                <a:gd name="connsiteY0" fmla="*/ 29687 h 542085"/>
                <a:gd name="connsiteX1" fmla="*/ 101359 w 542085"/>
                <a:gd name="connsiteY1" fmla="*/ 0 h 542085"/>
                <a:gd name="connsiteX2" fmla="*/ 506782 w 542085"/>
                <a:gd name="connsiteY2" fmla="*/ 0 h 542085"/>
                <a:gd name="connsiteX3" fmla="*/ 542085 w 542085"/>
                <a:gd name="connsiteY3" fmla="*/ 7127 h 542085"/>
                <a:gd name="connsiteX4" fmla="*/ 7127 w 542085"/>
                <a:gd name="connsiteY4" fmla="*/ 542085 h 542085"/>
                <a:gd name="connsiteX5" fmla="*/ 0 w 542085"/>
                <a:gd name="connsiteY5" fmla="*/ 506782 h 542085"/>
                <a:gd name="connsiteX6" fmla="*/ 0 w 542085"/>
                <a:gd name="connsiteY6" fmla="*/ 101359 h 542085"/>
                <a:gd name="connsiteX7" fmla="*/ 29688 w 542085"/>
                <a:gd name="connsiteY7" fmla="*/ 29687 h 54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085" h="542085">
                  <a:moveTo>
                    <a:pt x="29688" y="29687"/>
                  </a:moveTo>
                  <a:cubicBezTo>
                    <a:pt x="48030" y="11345"/>
                    <a:pt x="73370" y="0"/>
                    <a:pt x="101359" y="0"/>
                  </a:cubicBezTo>
                  <a:lnTo>
                    <a:pt x="506782" y="0"/>
                  </a:lnTo>
                  <a:lnTo>
                    <a:pt x="542085" y="7127"/>
                  </a:lnTo>
                  <a:lnTo>
                    <a:pt x="7127" y="542085"/>
                  </a:lnTo>
                  <a:lnTo>
                    <a:pt x="0" y="506782"/>
                  </a:lnTo>
                  <a:lnTo>
                    <a:pt x="0" y="101359"/>
                  </a:lnTo>
                  <a:cubicBezTo>
                    <a:pt x="0" y="73369"/>
                    <a:pt x="11345" y="48029"/>
                    <a:pt x="29688" y="29687"/>
                  </a:cubicBezTo>
                  <a:close/>
                </a:path>
              </a:pathLst>
            </a:custGeom>
            <a:solidFill>
              <a:srgbClr val="1E838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" name="任意多边形: 形状 11"/>
            <p:cNvSpPr/>
            <p:nvPr userDrawn="1"/>
          </p:nvSpPr>
          <p:spPr>
            <a:xfrm rot="2700000">
              <a:off x="12637" y="954"/>
              <a:ext cx="511" cy="511"/>
            </a:xfrm>
            <a:custGeom>
              <a:avLst/>
              <a:gdLst>
                <a:gd name="connsiteX0" fmla="*/ 29688 w 542085"/>
                <a:gd name="connsiteY0" fmla="*/ 29687 h 542085"/>
                <a:gd name="connsiteX1" fmla="*/ 101359 w 542085"/>
                <a:gd name="connsiteY1" fmla="*/ 0 h 542085"/>
                <a:gd name="connsiteX2" fmla="*/ 506782 w 542085"/>
                <a:gd name="connsiteY2" fmla="*/ 0 h 542085"/>
                <a:gd name="connsiteX3" fmla="*/ 542085 w 542085"/>
                <a:gd name="connsiteY3" fmla="*/ 7127 h 542085"/>
                <a:gd name="connsiteX4" fmla="*/ 7127 w 542085"/>
                <a:gd name="connsiteY4" fmla="*/ 542085 h 542085"/>
                <a:gd name="connsiteX5" fmla="*/ 0 w 542085"/>
                <a:gd name="connsiteY5" fmla="*/ 506782 h 542085"/>
                <a:gd name="connsiteX6" fmla="*/ 0 w 542085"/>
                <a:gd name="connsiteY6" fmla="*/ 101359 h 542085"/>
                <a:gd name="connsiteX7" fmla="*/ 29688 w 542085"/>
                <a:gd name="connsiteY7" fmla="*/ 29687 h 54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085" h="542085">
                  <a:moveTo>
                    <a:pt x="29688" y="29687"/>
                  </a:moveTo>
                  <a:cubicBezTo>
                    <a:pt x="48030" y="11345"/>
                    <a:pt x="73370" y="0"/>
                    <a:pt x="101359" y="0"/>
                  </a:cubicBezTo>
                  <a:lnTo>
                    <a:pt x="506782" y="0"/>
                  </a:lnTo>
                  <a:lnTo>
                    <a:pt x="542085" y="7127"/>
                  </a:lnTo>
                  <a:lnTo>
                    <a:pt x="7127" y="542085"/>
                  </a:lnTo>
                  <a:lnTo>
                    <a:pt x="0" y="506782"/>
                  </a:lnTo>
                  <a:lnTo>
                    <a:pt x="0" y="101359"/>
                  </a:lnTo>
                  <a:cubicBezTo>
                    <a:pt x="0" y="73369"/>
                    <a:pt x="11345" y="48029"/>
                    <a:pt x="29688" y="29687"/>
                  </a:cubicBezTo>
                  <a:close/>
                </a:path>
              </a:pathLst>
            </a:custGeom>
            <a:solidFill>
              <a:srgbClr val="1E838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" name="任意多边形: 形状 12"/>
            <p:cNvSpPr/>
            <p:nvPr userDrawn="1"/>
          </p:nvSpPr>
          <p:spPr>
            <a:xfrm rot="2700000">
              <a:off x="13170" y="954"/>
              <a:ext cx="511" cy="511"/>
            </a:xfrm>
            <a:custGeom>
              <a:avLst/>
              <a:gdLst>
                <a:gd name="connsiteX0" fmla="*/ 29688 w 542085"/>
                <a:gd name="connsiteY0" fmla="*/ 29687 h 542085"/>
                <a:gd name="connsiteX1" fmla="*/ 101359 w 542085"/>
                <a:gd name="connsiteY1" fmla="*/ 0 h 542085"/>
                <a:gd name="connsiteX2" fmla="*/ 506782 w 542085"/>
                <a:gd name="connsiteY2" fmla="*/ 0 h 542085"/>
                <a:gd name="connsiteX3" fmla="*/ 542085 w 542085"/>
                <a:gd name="connsiteY3" fmla="*/ 7127 h 542085"/>
                <a:gd name="connsiteX4" fmla="*/ 7127 w 542085"/>
                <a:gd name="connsiteY4" fmla="*/ 542085 h 542085"/>
                <a:gd name="connsiteX5" fmla="*/ 0 w 542085"/>
                <a:gd name="connsiteY5" fmla="*/ 506782 h 542085"/>
                <a:gd name="connsiteX6" fmla="*/ 0 w 542085"/>
                <a:gd name="connsiteY6" fmla="*/ 101359 h 542085"/>
                <a:gd name="connsiteX7" fmla="*/ 29688 w 542085"/>
                <a:gd name="connsiteY7" fmla="*/ 29687 h 54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085" h="542085">
                  <a:moveTo>
                    <a:pt x="29688" y="29687"/>
                  </a:moveTo>
                  <a:cubicBezTo>
                    <a:pt x="48030" y="11345"/>
                    <a:pt x="73370" y="0"/>
                    <a:pt x="101359" y="0"/>
                  </a:cubicBezTo>
                  <a:lnTo>
                    <a:pt x="506782" y="0"/>
                  </a:lnTo>
                  <a:lnTo>
                    <a:pt x="542085" y="7127"/>
                  </a:lnTo>
                  <a:lnTo>
                    <a:pt x="7127" y="542085"/>
                  </a:lnTo>
                  <a:lnTo>
                    <a:pt x="0" y="506782"/>
                  </a:lnTo>
                  <a:lnTo>
                    <a:pt x="0" y="101359"/>
                  </a:lnTo>
                  <a:cubicBezTo>
                    <a:pt x="0" y="73369"/>
                    <a:pt x="11345" y="48029"/>
                    <a:pt x="29688" y="29687"/>
                  </a:cubicBezTo>
                  <a:close/>
                </a:path>
              </a:pathLst>
            </a:custGeom>
            <a:solidFill>
              <a:srgbClr val="1E838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26988" y="-11113"/>
            <a:ext cx="9197976" cy="5165726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 sz="2400"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167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035685" marR="0" indent="-578485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456055" marR="0" indent="-541655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20205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4777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9349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3921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8493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3065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transition spd="med"/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8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UI/UE基础训练营"/>
          <p:cNvSpPr txBox="1"/>
          <p:nvPr/>
        </p:nvSpPr>
        <p:spPr>
          <a:xfrm>
            <a:off x="793" y="1798828"/>
            <a:ext cx="9142414" cy="8299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6000">
                <a:solidFill>
                  <a:srgbClr val="FFFFFF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lvl1pPr>
          </a:lstStyle>
          <a:p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 </a:t>
            </a: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包管理工具</a:t>
            </a:r>
            <a:endParaRPr lang="zh-CN" altLang="en-US" sz="4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3" name="矩形"/>
          <p:cNvSpPr/>
          <p:nvPr/>
        </p:nvSpPr>
        <p:spPr>
          <a:xfrm>
            <a:off x="-11784" y="3210672"/>
            <a:ext cx="9167568" cy="5809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34" name="【线上版本】"/>
          <p:cNvSpPr txBox="1"/>
          <p:nvPr/>
        </p:nvSpPr>
        <p:spPr>
          <a:xfrm>
            <a:off x="4145917" y="3328410"/>
            <a:ext cx="852170" cy="3987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rgbClr val="5E616D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高洛峰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8053070" cy="551180"/>
          </a:xfrm>
        </p:spPr>
        <p:txBody>
          <a:bodyPr/>
          <a:p>
            <a:pPr algn="l"/>
            <a:r>
              <a:rPr lang="zh-CN" altLang="en-US" sz="32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练习：</a:t>
            </a:r>
            <a:r>
              <a:rPr lang="zh-CN" altLang="en-US" sz="32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ES6兼容性解决</a:t>
            </a:r>
            <a:endParaRPr lang="zh-CN" altLang="en-US" sz="32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5000" y="1306513"/>
            <a:ext cx="7691120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兼容表：http://kangax.github.io/compat-table/es6/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IE10+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Chrome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FireFox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、移动端、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NodeJS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现在都支持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兼容低版本浏览器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800100" marR="0" lvl="1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在线转换（这种编译会加大页面渲染的时间）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800100" marR="0" lvl="1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提前编译（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强烈建议这种方式，不影响浏览器渲染时间）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p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p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pic>
        <p:nvPicPr>
          <p:cNvPr id="2" name="图片 1" descr="QQ截图201912251400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275" y="2975610"/>
            <a:ext cx="2590800" cy="723900"/>
          </a:xfrm>
          <a:prstGeom prst="rect">
            <a:avLst/>
          </a:prstGeom>
        </p:spPr>
      </p:pic>
      <p:pic>
        <p:nvPicPr>
          <p:cNvPr id="6" name="图片 5" descr="QQ截图20191225140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040" y="2778760"/>
            <a:ext cx="3095625" cy="1466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56025" y="2916238"/>
            <a:ext cx="984885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转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648710" y="3375660"/>
            <a:ext cx="1092200" cy="16891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63500" dist="23000" dir="5400000" rotWithShape="0">
              <a:srgbClr val="000000">
                <a:alpha val="33999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8910" y="4083685"/>
            <a:ext cx="754380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（比较通用的工具方案有babel，jsx，traceur，es6-shim等。）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实验步骤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793115"/>
            <a:ext cx="8229600" cy="3613150"/>
          </a:xfrm>
        </p:spPr>
        <p:txBody>
          <a:bodyPr/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sym typeface="Calibri" panose="020F0502020204030204"/>
              </a:rPr>
              <a:t>使用</a:t>
            </a:r>
            <a:r>
              <a:rPr lang="en-US" altLang="zh-CN" sz="1200">
                <a:effectLst/>
                <a:sym typeface="Calibri" panose="020F0502020204030204"/>
              </a:rPr>
              <a:t>NPM</a:t>
            </a:r>
            <a:r>
              <a:rPr lang="zh-CN" altLang="en-US" sz="1200">
                <a:effectLst/>
                <a:sym typeface="Calibri" panose="020F0502020204030204"/>
              </a:rPr>
              <a:t>全局安装babel-cli包 。（babel -V）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sym typeface="Calibri" panose="020F0502020204030204"/>
              </a:rPr>
              <a:t>找一个目录，用npm来初始化一个项目，用来搭建我们的babel环境。（</a:t>
            </a:r>
            <a:r>
              <a:rPr lang="en-US" altLang="zh-CN" sz="1200">
                <a:effectLst/>
                <a:sym typeface="Calibri" panose="020F0502020204030204"/>
              </a:rPr>
              <a:t>npm init </a:t>
            </a:r>
            <a:r>
              <a:rPr lang="zh-CN" altLang="en-US" sz="1200">
                <a:effectLst/>
                <a:sym typeface="Calibri" panose="020F0502020204030204"/>
              </a:rPr>
              <a:t>）或 </a:t>
            </a:r>
            <a:r>
              <a:rPr lang="zh-CN" altLang="en-US" sz="1200">
                <a:sym typeface="Calibri" panose="020F0502020204030204"/>
              </a:rPr>
              <a:t>（</a:t>
            </a:r>
            <a:r>
              <a:rPr lang="en-US" altLang="zh-CN" sz="1200">
                <a:sym typeface="Calibri" panose="020F0502020204030204"/>
              </a:rPr>
              <a:t>npm init -y</a:t>
            </a:r>
            <a:r>
              <a:rPr lang="zh-CN" altLang="en-US" sz="1200">
                <a:sym typeface="Calibri" panose="020F0502020204030204"/>
              </a:rPr>
              <a:t>）</a:t>
            </a:r>
            <a:endParaRPr lang="zh-CN" altLang="en-US" sz="1200"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effectLst/>
                <a:sym typeface="Calibri" panose="020F0502020204030204"/>
              </a:rPr>
              <a:t>babel提供的一个编译工具babel-node</a:t>
            </a:r>
            <a:r>
              <a:rPr lang="en-US" altLang="zh-CN" sz="1200">
                <a:effectLst/>
                <a:sym typeface="Calibri" panose="020F0502020204030204"/>
              </a:rPr>
              <a:t>，</a:t>
            </a:r>
            <a:r>
              <a:rPr lang="zh-CN" altLang="en-US" sz="1200">
                <a:effectLst/>
                <a:ea typeface="宋体" panose="02010600030101010101" pitchFamily="2" charset="-122"/>
                <a:sym typeface="Calibri" panose="020F0502020204030204"/>
              </a:rPr>
              <a:t>也可</a:t>
            </a:r>
            <a:r>
              <a:rPr lang="en-US" altLang="zh-CN" sz="1200">
                <a:effectLst/>
                <a:sym typeface="Calibri" panose="020F0502020204030204"/>
              </a:rPr>
              <a:t>执行我们的js代码 (</a:t>
            </a:r>
            <a:r>
              <a:rPr lang="en-US" altLang="zh-CN" sz="1200">
                <a:sym typeface="Calibri" panose="020F0502020204030204"/>
              </a:rPr>
              <a:t>babel-node index.js</a:t>
            </a:r>
            <a:r>
              <a:rPr lang="en-US" altLang="zh-CN" sz="1200">
                <a:effectLst/>
                <a:sym typeface="Calibri" panose="020F0502020204030204"/>
              </a:rPr>
              <a:t>)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ea typeface="宋体" panose="02010600030101010101" pitchFamily="2" charset="-122"/>
                <a:sym typeface="Calibri" panose="020F0502020204030204"/>
              </a:rPr>
              <a:t>在项目目录下</a:t>
            </a:r>
            <a:r>
              <a:rPr lang="en-US" altLang="zh-CN" sz="1200">
                <a:effectLst/>
                <a:sym typeface="Calibri" panose="020F0502020204030204"/>
              </a:rPr>
              <a:t>新建.babelrc文件（这是babel的配置文件） 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914400" marR="0" lvl="2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200">
                <a:effectLst/>
                <a:sym typeface="Calibri" panose="020F0502020204030204"/>
              </a:rPr>
              <a:t>{ </a:t>
            </a:r>
            <a:endParaRPr lang="en-US" altLang="zh-CN" sz="1200">
              <a:effectLst/>
              <a:sym typeface="Calibri" panose="020F0502020204030204"/>
            </a:endParaRPr>
          </a:p>
          <a:p>
            <a:pPr marL="914400" marR="0" lvl="2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200">
                <a:effectLst/>
                <a:sym typeface="Calibri" panose="020F0502020204030204"/>
              </a:rPr>
              <a:t>     "presets": ["es2015", "stage-2"],  //设置转码规则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914400" marR="0" lvl="2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200">
                <a:effectLst/>
                <a:sym typeface="Calibri" panose="020F0502020204030204"/>
              </a:rPr>
              <a:t>    "plugins": ["transform-runtime"]  //设置插件 </a:t>
            </a:r>
            <a:endParaRPr lang="en-US" altLang="zh-CN" sz="1200">
              <a:effectLst/>
              <a:sym typeface="Calibri" panose="020F0502020204030204"/>
            </a:endParaRPr>
          </a:p>
          <a:p>
            <a:pPr marL="914400" marR="0" lvl="2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200">
                <a:effectLst/>
                <a:sym typeface="Calibri" panose="020F0502020204030204"/>
              </a:rPr>
              <a:t>}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effectLst/>
                <a:sym typeface="Calibri" panose="020F0502020204030204"/>
              </a:rPr>
              <a:t>  这里我们需要转换成es2015，安装我们需要的</a:t>
            </a:r>
            <a:r>
              <a:rPr lang="zh-CN" altLang="en-US" sz="1200">
                <a:effectLst/>
                <a:ea typeface="宋体" panose="02010600030101010101" pitchFamily="2" charset="-122"/>
                <a:sym typeface="Calibri" panose="020F0502020204030204"/>
              </a:rPr>
              <a:t>库</a:t>
            </a:r>
            <a:r>
              <a:rPr lang="en-US" altLang="zh-CN" sz="1200">
                <a:effectLst/>
                <a:sym typeface="Calibri" panose="020F0502020204030204"/>
              </a:rPr>
              <a:t>：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effectLst/>
                <a:sym typeface="Calibri" panose="020F0502020204030204"/>
              </a:rPr>
              <a:t>npm install babel-core babel-preset-es2015 babel-plugin-transform-runtime babel-preset-stage-2 –save-dev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effectLst/>
                <a:sym typeface="Calibri" panose="020F0502020204030204"/>
              </a:rPr>
              <a:t>我们再打开我们babel项目下的package.json文件，做如下修改</a:t>
            </a:r>
            <a:endParaRPr lang="en-US" altLang="zh-CN" sz="1200">
              <a:effectLst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effectLst/>
                <a:sym typeface="Calibri" panose="020F0502020204030204"/>
              </a:rPr>
              <a:t>                    </a:t>
            </a:r>
            <a:endParaRPr lang="en-US" altLang="zh-CN" sz="1200">
              <a:effectLst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effectLst/>
                <a:sym typeface="Calibri" panose="020F0502020204030204"/>
              </a:rPr>
              <a:t>                   "scripts": { "build": "babel src -w -d lib"   },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1200">
              <a:effectLst/>
              <a:sym typeface="Calibri" panose="020F0502020204030204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1200">
                <a:effectLst/>
                <a:sym typeface="Calibri" panose="020F0502020204030204"/>
              </a:rPr>
              <a:t>编译整个 src 目录并将其输出到 lib 目录。这里的src指的是需要转换的目录，lib指的是输出的内容的存放目录，-w其实是-watch的意思，就是监听文件，实时编译输出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effectLst/>
                <a:sym typeface="Calibri" panose="020F0502020204030204"/>
              </a:rPr>
              <a:t>新建src目录和lib目录，记得一定要建，不然会报错，然后我们启动我们的babel工程。</a:t>
            </a:r>
            <a:endParaRPr lang="en-US" altLang="zh-CN" sz="1200">
              <a:effectLst/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effectLst/>
                <a:sym typeface="Calibri" panose="020F0502020204030204"/>
              </a:rPr>
              <a:t>命令</a:t>
            </a:r>
            <a:r>
              <a:rPr lang="zh-CN" altLang="en-US" sz="1200">
                <a:effectLst/>
                <a:ea typeface="宋体" panose="02010600030101010101" pitchFamily="2" charset="-122"/>
                <a:sym typeface="Calibri" panose="020F0502020204030204"/>
              </a:rPr>
              <a:t>行</a:t>
            </a:r>
            <a:r>
              <a:rPr lang="en-US" altLang="zh-CN" sz="1200">
                <a:effectLst/>
                <a:sym typeface="Calibri" panose="020F0502020204030204"/>
              </a:rPr>
              <a:t>输入npm run build。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indent="0">
              <a:buNone/>
            </a:pP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Yarn是什么？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06115"/>
          </a:xfrm>
        </p:spPr>
        <p:txBody>
          <a:bodyPr/>
          <a:p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“Yarn是由Facebook、Google、Exponent 和 Tilde 联合推出了一个新的 JS 包管理工具 ，正如官方文档中写的，Yarn 是为了弥补 npm 的一些缺陷而出现的。因为</a:t>
            </a: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NPM5</a:t>
            </a:r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以下会出现下面的问题：</a:t>
            </a:r>
            <a:endParaRPr lang="zh-CN" altLang="en-US" sz="20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 install的时候巨慢。特别是新的项目拉下来要等半天，删除node_modules，重新install的时候依旧如此。</a:t>
            </a:r>
            <a:endParaRPr lang="zh-CN" altLang="en-US" sz="20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同一个项目，多人开发时，由于安装的版本不一致出现bug</a:t>
            </a:r>
            <a:endParaRPr lang="zh-CN" altLang="en-US" sz="20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官网：</a:t>
            </a: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www.yarnpkg.com</a:t>
            </a:r>
            <a:endParaRPr lang="en-US" altLang="zh-CN" sz="20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yarn</a:t>
            </a:r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的安装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06115"/>
          </a:xfrm>
        </p:spPr>
        <p:txBody>
          <a:bodyPr/>
          <a:p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下载node.js，使用npm安装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 install -g yarn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查看版本：yarn --version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安装node.js,下载yarn的安装程序: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提供一个.msi文件，在运行时将引导您在Windows上安装Yarn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淘宝源安装，分别复制粘贴以下代码行到黑窗口运行即可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config set registry https://registry.npm.taobao.org -g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config set sass_binary_site http://cdn.npm.taobao.org/dist/node-sass -g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yarn</a:t>
            </a:r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的基本使用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805180"/>
            <a:ext cx="8229600" cy="3206115"/>
          </a:xfrm>
        </p:spPr>
        <p:txBody>
          <a:bodyPr/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yarn init                                   //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初始化项目  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同npm init，执行输入信息后，会生成package.json文件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install                  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//安装package.json里所有包，并将包及它的所有依赖项保存进yarn.lock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install --flat      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//安装一个包的单一版本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install --force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//强制重新下载所有包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install --production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//只安装dependencies里的包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install --no-lockfile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//不读取或生成yarn.lock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install --pure-lockfile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//不生成yarn.lock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add [package]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 在当前的项目中添加一个依赖包，会自动更新到package.json和yarn.lock文件中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add [package]@[version]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// 安装指定版本，这里指的是主要版本，如果需要精确到小版本，使用-E参数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add [package]@[tag]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 安装某个tag（比如beta,next或者latest）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add --dev/-D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 加到 devDependencies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add --peer/-P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 加到 peerDependencies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add --optional/-O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 加到 optionalDependencies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yarn</a:t>
            </a:r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的基本使用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868680"/>
            <a:ext cx="8229600" cy="3206115"/>
          </a:xfrm>
        </p:spPr>
        <p:txBody>
          <a:bodyPr/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//默认安装包的主要版本里的最新版本，下面两个命令可以指定版本：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add --exact/-E </a:t>
            </a:r>
            <a:r>
              <a:rPr lang="en-US" altLang="zh-CN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 安装包的精确版本。例如yarn add foo@1.2.3会接受1.9.1版，但是yarn add foo@1.2.3 --exact只会接受1.2.3版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add --tilde/-T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//安装包的次要版本里的最新版。例如yarn add foo@1.2.3 --tilde会接受1.2.9，但不接受1.3.0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发布包 </a:t>
            </a:r>
            <a:r>
              <a: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yarn publish</a:t>
            </a:r>
            <a:endParaRPr lang="zh-CN" altLang="en-US" sz="1200" b="1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移除一个包  </a:t>
            </a:r>
            <a:r>
              <a: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remove &lt;packageName&gt;     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会自动更新package.json和yarn.lock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更新一个依赖 </a:t>
            </a:r>
            <a:r>
              <a: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yarn upgrade 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用于更新包到基于规范范围的最新版本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运行脚本 </a:t>
            </a:r>
            <a:r>
              <a: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yarn run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用来执行在 package.json 中 scripts 属性下定义的脚本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显示某个包的信息 </a:t>
            </a:r>
            <a:r>
              <a: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info &lt;packageName&gt;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可以用来查看某个模块的最新版本信息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缓存  </a:t>
            </a:r>
            <a:r>
              <a: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cache</a:t>
            </a:r>
            <a:endParaRPr lang="zh-CN" altLang="en-US" sz="1200" b="1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cache list 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# 列出已缓存的每个包 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cache dir 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# 返回 全局缓存位置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cache clean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# 清除缓存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Yarn的优点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06115"/>
          </a:xfrm>
        </p:spPr>
        <p:txBody>
          <a:bodyPr/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速度快 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安装版本统一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更简洁的输出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多注册来源处理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更好的语义化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6780" y="1275080"/>
            <a:ext cx="4883785" cy="17208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从 npm 迁移到 yarn</a:t>
            </a:r>
            <a:endParaRPr lang="en-US" altLang="zh-CN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06115"/>
          </a:xfrm>
        </p:spPr>
        <p:txBody>
          <a:bodyPr/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可以从</a:t>
            </a:r>
            <a:r>
              <a:rPr lang="en-US" altLang="zh-CN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</a:t>
            </a:r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迁移到</a:t>
            </a:r>
            <a:r>
              <a:rPr lang="en-US" altLang="zh-CN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</a:t>
            </a:r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，也可以从</a:t>
            </a:r>
            <a:r>
              <a:rPr lang="en-US" altLang="zh-CN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</a:t>
            </a:r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迁移到</a:t>
            </a:r>
            <a:r>
              <a:rPr lang="en-US" altLang="zh-CN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</a:t>
            </a:r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有了yarn的压力之后，npm做了一些类似的改进，在npm5.0之前，yarn的优势特别明显。但是在npm之后，通过以上一系列对比，我们可以看到 npm5 在速度和使用上确实有了很大提升，值得尝试。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如果你已经在个人项目上使用 yarn，并且没有遇到更多问题，目前完全可以继续使用。但如果有兼容 npm 的场景，以及还没有切到 yarn 的项目，那现在就可以试一试 npm5 了。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变态严管    让学习成为一种习惯"/>
          <p:cNvSpPr/>
          <p:nvPr/>
        </p:nvSpPr>
        <p:spPr>
          <a:xfrm>
            <a:off x="-9525" y="3719213"/>
            <a:ext cx="9163050" cy="484405"/>
          </a:xfrm>
          <a:prstGeom prst="rect">
            <a:avLst/>
          </a:prstGeom>
          <a:solidFill>
            <a:srgbClr val="FDFDFD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lnSpc>
                <a:spcPct val="120000"/>
              </a:lnSpc>
              <a:defRPr sz="1900">
                <a:solidFill>
                  <a:srgbClr val="5E616D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/>
        </p:txBody>
      </p:sp>
      <p:pic>
        <p:nvPicPr>
          <p:cNvPr id="2" name="图片 1" descr="slo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3717925"/>
            <a:ext cx="5658485" cy="478790"/>
          </a:xfrm>
          <a:prstGeom prst="rect">
            <a:avLst/>
          </a:prstGeom>
        </p:spPr>
      </p:pic>
      <p:pic>
        <p:nvPicPr>
          <p:cNvPr id="3" name="图片 2" descr="C:\Users\Administrator\Downloads\20191111115654.png2019111111565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93110" y="930910"/>
            <a:ext cx="2789555" cy="23583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课程大纲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015365"/>
            <a:ext cx="8229600" cy="3206115"/>
          </a:xfrm>
        </p:spPr>
        <p:txBody>
          <a:bodyPr/>
          <a:p>
            <a:r>
              <a:rPr lang="zh-CN" altLang="en-US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</a:t>
            </a:r>
            <a:endParaRPr lang="en-US" altLang="zh-CN" sz="2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</a:t>
            </a:r>
            <a:endParaRPr lang="en-US" altLang="zh-CN" sz="2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</a:t>
            </a:r>
            <a:r>
              <a:rPr lang="zh-CN" altLang="en-US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工具管理包</a:t>
            </a:r>
            <a:endParaRPr lang="en-US" altLang="zh-CN" sz="2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了解</a:t>
            </a: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package.json</a:t>
            </a:r>
            <a:r>
              <a:rPr lang="zh-CN" altLang="en-US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en-US" altLang="zh-CN" sz="2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package.json</a:t>
            </a:r>
            <a:r>
              <a:rPr lang="zh-CN" altLang="en-US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文件详解</a:t>
            </a:r>
            <a:endParaRPr lang="zh-CN" altLang="en-US" sz="2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模块的基本应用</a:t>
            </a:r>
            <a:endParaRPr lang="zh-CN" altLang="en-US" sz="2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npm</a:t>
            </a:r>
            <a:r>
              <a:rPr lang="zh-CN" altLang="en-US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yarn</a:t>
            </a:r>
            <a:r>
              <a:rPr lang="zh-CN" altLang="en-US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的对比和迁移</a:t>
            </a:r>
            <a:endParaRPr lang="zh-CN" altLang="en-US" sz="2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NPM</a:t>
            </a:r>
            <a:endParaRPr lang="en-US" altLang="zh-CN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06115"/>
          </a:xfrm>
        </p:spPr>
        <p:txBody>
          <a:bodyPr/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npm（全称Node Package Manager，即node包管理器）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是Node.js默认的、以JavaScript编写的软件包管理系统 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 来分享和使用代码已经成了前端的标配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官网： https://www.npmjs.com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npm被全球超过1100万开发人员所依赖</a:t>
            </a:r>
            <a:endParaRPr lang="zh-CN" altLang="en-US" sz="14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拥有超过一百万个软件包，是世界上最大的软件注册表</a:t>
            </a:r>
            <a:endParaRPr lang="zh-CN" altLang="en-US" sz="14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timg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4140" y="2232660"/>
            <a:ext cx="3836670" cy="20008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NPM</a:t>
            </a:r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06115"/>
          </a:xfrm>
        </p:spPr>
        <p:txBody>
          <a:bodyPr/>
          <a:p>
            <a:r>
              <a:rPr lang="zh-CN" altLang="en-US" sz="24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npm是Node.js默认的软件包管理系统</a:t>
            </a:r>
            <a:endParaRPr lang="zh-CN" altLang="en-US" sz="24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安装完毕node后，会默认安装好npm</a:t>
            </a:r>
            <a:endParaRPr lang="zh-CN" altLang="en-US" sz="24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npm本身也是基于Node.js开发的软件</a:t>
            </a:r>
            <a:endParaRPr lang="zh-CN" altLang="en-US" sz="24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下载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Node: http://nodejs.cn</a:t>
            </a:r>
            <a:endParaRPr lang="en-US" altLang="zh-CN" sz="24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NPM</a:t>
            </a:r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的使用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06115"/>
          </a:xfrm>
        </p:spPr>
        <p:txBody>
          <a:bodyPr/>
          <a:p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 </a:t>
            </a:r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-v</a:t>
            </a:r>
            <a:r>
              <a:rPr lang="en-US" altLang="zh-CN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通过查看版本，看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是否安装成功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npm install </a:t>
            </a:r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&lt;Module Name&gt;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 npm 命令安装模块</a:t>
            </a:r>
            <a:endParaRPr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npm install &lt;Module Name&gt;</a:t>
            </a:r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-g   </a:t>
            </a:r>
            <a:r>
              <a:rPr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可以直接在命令行里使用</a:t>
            </a:r>
            <a:endParaRPr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npm list </a:t>
            </a:r>
            <a:r>
              <a:rPr sz="120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-g</a:t>
            </a:r>
            <a:r>
              <a:rPr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查看所有全局安装的模块</a:t>
            </a:r>
            <a:endParaRPr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npm list </a:t>
            </a:r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查看某个模块的版本号</a:t>
            </a:r>
            <a:endParaRPr 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npm -g install npm@5.9.1  （@后跟版本号）这样我们就可以更新npm版本</a:t>
            </a:r>
            <a:endParaRPr 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npm install -save moduleName         # -save 在package文件的dependencies节点写入依赖。</a:t>
            </a:r>
            <a:endParaRPr 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npm install -save-dev moduleName  # -save-dev 在package文件的devDependencies节点写入依赖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dependencies：运行时的依赖，发布后，即生产环境下还需要用的模块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devDependencies：开发时的依赖。里面的模块是开发时用的，发布时用不到它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,比如项目中使用的 gulp ，压缩css、js的模块。这些模块在我们的项目部署后是不需要的</a:t>
            </a:r>
            <a:endParaRPr 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0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npm 镜像的设置与查看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06115"/>
          </a:xfrm>
        </p:spPr>
        <p:txBody>
          <a:bodyPr/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搭建环境时通过如下代码将npm设置成淘宝镜像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 config set registry https://registry.npm.taobao.org --global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 config set disturl https://npm.taobao.org/dist --globa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endParaRPr lang="en-US" altLang="zh-CN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设置当前地址（设置为默认地址）</a:t>
            </a:r>
            <a:endParaRPr lang="en-US" altLang="zh-CN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npm config set registry https://registry.npmjs.org/</a:t>
            </a:r>
            <a:endParaRPr lang="en-US" altLang="zh-CN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查看镜像的配置结果</a:t>
            </a:r>
            <a:endParaRPr lang="en-US" altLang="zh-CN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npm config get registry </a:t>
            </a:r>
            <a:endParaRPr lang="en-US" altLang="zh-CN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	npm config get disturl  </a:t>
            </a:r>
            <a:endParaRPr lang="en-US" altLang="zh-CN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使用nrm工具切换淘宝源</a:t>
            </a:r>
            <a:endParaRPr lang="en-US" altLang="zh-CN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npx nrm use taobao</a:t>
            </a:r>
            <a:endParaRPr lang="en-US" altLang="zh-CN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如果之后需要切换回官方源可使用</a:t>
            </a:r>
            <a:endParaRPr lang="en-US" altLang="zh-CN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npx nrm use npm</a:t>
            </a:r>
            <a:endParaRPr lang="en-US" altLang="zh-CN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07865" y="2803525"/>
            <a:ext cx="4595495" cy="5518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你可以使用淘宝定制的 cnpm (gzip 压缩支持) 命令行工具代替默认的 npm: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$ npm install -g cnpm --registry=https://registry.npm.taobao.org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Package.json 属性说明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06115"/>
          </a:xfrm>
        </p:spPr>
        <p:txBody>
          <a:bodyPr/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name - 包名。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version - 包的版本号。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description - 包的描述。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homepage - 包的官网 url 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author - 包的作者姓名。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contributors - 包的其他贡献者姓名。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dependencies - 依赖包列表。如果依赖包没有安装，npm 会自动将依赖包安装在 node_module 目录下。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repository - 包代码存放的地方的类型，可以是 git 或 svn，git 可在 Github 上。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main - main 字段指定了程序的主入口文件，require('moduleName') 就会加载这个文件。这个字段的默认值是模块根目录下面的 index.js。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keywords - 关键字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69385" y="1306513"/>
            <a:ext cx="487045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package.json文件中版本号的说明，安装的时候代表不同的含义：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"5.0.3"   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表示安装指定的5.0.3版本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"~5.0.3" 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表示安装5.0.X中最新的版本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"^5.0.3" 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表示安装5.X.X中最新的版本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NPM 常用命令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06115"/>
          </a:xfrm>
        </p:spPr>
        <p:txBody>
          <a:bodyPr/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NPM提供了很多命令，例如install和publish，使用npm help可查看所有命令。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使用npm help &lt;command&gt;可查看某条命令的详细帮助，例如npm help install。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在package.json所在目录下使用npm install . -g可先在本地安装当前命令行程序，可用于发布前的本地测试。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使用npm update &lt;package&gt;可以把当前目录下node_modules子目录里边的对应模块更新至最新版本。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使用npm update &lt;package&gt; -g可以把全局安装的对应命令行程序更新至最新版。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使用npm cache clear可以清空NPM本地缓存，用于对付使用相同版本号发布新版本代码的人。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使用npm unpublish &lt;package&gt;@&lt;version&gt;可以撤销发布自己发布过的某个版本代码。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包的使用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68375"/>
            <a:ext cx="8229600" cy="3206115"/>
          </a:xfrm>
        </p:spPr>
        <p:txBody>
          <a:bodyPr/>
          <a:p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通过命令行使用 npm 下载和更新包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没有</a:t>
            </a:r>
            <a:r>
              <a:rPr lang="en-US" altLang="zh-CN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之前搜寻整个 node_modules 目录来定位每个包的路径再手动添加到我们 HTML 文件中（实在太太不方便了）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大多数编程语言都会提供从一个文件导入另一个文件代码的机制。然而 JavaScript 最初设计时并没有这个特性，因为 JavaScript 原本是为了在浏览器端运行而设计的，并没有权限获取计算机客户端的文件系统（安全考虑）。所以很长一段时间以来，组织多个文件的 JavaScript 代码就是把每个文件下载下来，变量是全局共享的。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CommonJS 中很大的一部分便是对模块系统的规范，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require</a:t>
            </a:r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语句导入包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新的</a:t>
            </a:r>
            <a:r>
              <a:rPr lang="en-US" altLang="zh-CN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ES6</a:t>
            </a:r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可以使用</a:t>
            </a:r>
            <a:r>
              <a:rPr lang="en-US" altLang="zh-CN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import</a:t>
            </a:r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导入包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3000" dir="5400000" rotWithShape="0">
            <a:srgbClr val="000000">
              <a:alpha val="33999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3000" dir="5400000" rotWithShape="0">
            <a:srgbClr val="000000">
              <a:alpha val="33999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5378</Words>
  <Application>WPS 演示</Application>
  <PresentationFormat>全屏显示(16:9)</PresentationFormat>
  <Paragraphs>210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Arial</vt:lpstr>
      <vt:lpstr>SourceHanSerifSC-Heavy</vt:lpstr>
      <vt:lpstr>Segoe Print</vt:lpstr>
      <vt:lpstr>微软雅黑</vt:lpstr>
      <vt:lpstr>Source Han Sans CN Bold Bold</vt:lpstr>
      <vt:lpstr>Source Han Sans CN Medium</vt:lpstr>
      <vt:lpstr>Wingdings</vt:lpstr>
      <vt:lpstr>Arial Unicode MS</vt:lpstr>
      <vt:lpstr>Calibri</vt:lpstr>
      <vt:lpstr>1_Office 主题</vt:lpstr>
      <vt:lpstr>2_Office 主题</vt:lpstr>
      <vt:lpstr>PowerPoint 演示文稿</vt:lpstr>
      <vt:lpstr>课程大纲</vt:lpstr>
      <vt:lpstr>认识NPM</vt:lpstr>
      <vt:lpstr>安装NPM工具</vt:lpstr>
      <vt:lpstr>NPM的使用</vt:lpstr>
      <vt:lpstr>npm 镜像的设置与查看</vt:lpstr>
      <vt:lpstr>Package.json 属性说明</vt:lpstr>
      <vt:lpstr>NPM 常用命令</vt:lpstr>
      <vt:lpstr>包的使用</vt:lpstr>
      <vt:lpstr>练习：ES6兼容性解决</vt:lpstr>
      <vt:lpstr>实验步骤</vt:lpstr>
      <vt:lpstr>Yarn是什么？</vt:lpstr>
      <vt:lpstr>yarn的安装</vt:lpstr>
      <vt:lpstr>yarn的基本使用</vt:lpstr>
      <vt:lpstr>yarn的基本使用</vt:lpstr>
      <vt:lpstr>Yarn的优点</vt:lpstr>
      <vt:lpstr>从 npm 迁移到 yarn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高洛峰</cp:lastModifiedBy>
  <cp:revision>305</cp:revision>
  <dcterms:created xsi:type="dcterms:W3CDTF">2019-08-29T01:20:00Z</dcterms:created>
  <dcterms:modified xsi:type="dcterms:W3CDTF">2021-01-02T11:21:17Z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