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5" r:id="rId2"/>
    <p:sldMasterId id="2147483687" r:id="rId3"/>
    <p:sldMasterId id="2147483668" r:id="rId4"/>
    <p:sldMasterId id="2147483672" r:id="rId5"/>
  </p:sldMasterIdLst>
  <p:notesMasterIdLst>
    <p:notesMasterId r:id="rId67"/>
  </p:notesMasterIdLst>
  <p:sldIdLst>
    <p:sldId id="260" r:id="rId6"/>
    <p:sldId id="268" r:id="rId7"/>
    <p:sldId id="357" r:id="rId8"/>
    <p:sldId id="358" r:id="rId9"/>
    <p:sldId id="359" r:id="rId10"/>
    <p:sldId id="360" r:id="rId11"/>
    <p:sldId id="361" r:id="rId12"/>
    <p:sldId id="363" r:id="rId13"/>
    <p:sldId id="362" r:id="rId14"/>
    <p:sldId id="364" r:id="rId15"/>
    <p:sldId id="365" r:id="rId16"/>
    <p:sldId id="366" r:id="rId17"/>
    <p:sldId id="367" r:id="rId18"/>
    <p:sldId id="368" r:id="rId19"/>
    <p:sldId id="369" r:id="rId20"/>
    <p:sldId id="353" r:id="rId21"/>
    <p:sldId id="370" r:id="rId22"/>
    <p:sldId id="372" r:id="rId23"/>
    <p:sldId id="373" r:id="rId24"/>
    <p:sldId id="374" r:id="rId25"/>
    <p:sldId id="375" r:id="rId26"/>
    <p:sldId id="376" r:id="rId27"/>
    <p:sldId id="378" r:id="rId28"/>
    <p:sldId id="377" r:id="rId29"/>
    <p:sldId id="379" r:id="rId30"/>
    <p:sldId id="380" r:id="rId31"/>
    <p:sldId id="381" r:id="rId32"/>
    <p:sldId id="382" r:id="rId33"/>
    <p:sldId id="383" r:id="rId34"/>
    <p:sldId id="384" r:id="rId35"/>
    <p:sldId id="385" r:id="rId36"/>
    <p:sldId id="386" r:id="rId37"/>
    <p:sldId id="387" r:id="rId38"/>
    <p:sldId id="354" r:id="rId39"/>
    <p:sldId id="388" r:id="rId40"/>
    <p:sldId id="389" r:id="rId41"/>
    <p:sldId id="390" r:id="rId42"/>
    <p:sldId id="355" r:id="rId43"/>
    <p:sldId id="391" r:id="rId44"/>
    <p:sldId id="392" r:id="rId45"/>
    <p:sldId id="393" r:id="rId46"/>
    <p:sldId id="394" r:id="rId47"/>
    <p:sldId id="395" r:id="rId48"/>
    <p:sldId id="356" r:id="rId49"/>
    <p:sldId id="396" r:id="rId50"/>
    <p:sldId id="397" r:id="rId51"/>
    <p:sldId id="398" r:id="rId52"/>
    <p:sldId id="399" r:id="rId53"/>
    <p:sldId id="400" r:id="rId54"/>
    <p:sldId id="401" r:id="rId55"/>
    <p:sldId id="402" r:id="rId56"/>
    <p:sldId id="403" r:id="rId57"/>
    <p:sldId id="404" r:id="rId58"/>
    <p:sldId id="405" r:id="rId59"/>
    <p:sldId id="406" r:id="rId60"/>
    <p:sldId id="407" r:id="rId61"/>
    <p:sldId id="408" r:id="rId62"/>
    <p:sldId id="409" r:id="rId63"/>
    <p:sldId id="410" r:id="rId64"/>
    <p:sldId id="352" r:id="rId65"/>
    <p:sldId id="264" r:id="rId6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目录" id="{6679BCAB-B2F8-4F3A-9941-A2354D800C4A}">
          <p14:sldIdLst>
            <p14:sldId id="260"/>
          </p14:sldIdLst>
        </p14:section>
        <p14:section name="ES6 模块化" id="{8EFE0CF4-065C-4C50-97C8-08000D043FE9}">
          <p14:sldIdLst>
            <p14:sldId id="268"/>
            <p14:sldId id="357"/>
            <p14:sldId id="358"/>
            <p14:sldId id="359"/>
            <p14:sldId id="360"/>
            <p14:sldId id="361"/>
            <p14:sldId id="363"/>
            <p14:sldId id="362"/>
            <p14:sldId id="364"/>
            <p14:sldId id="365"/>
            <p14:sldId id="366"/>
            <p14:sldId id="367"/>
            <p14:sldId id="368"/>
            <p14:sldId id="369"/>
          </p14:sldIdLst>
        </p14:section>
        <p14:section name="Promise" id="{A940BBE8-5D13-4F85-8291-26C4656DC003}">
          <p14:sldIdLst>
            <p14:sldId id="353"/>
            <p14:sldId id="370"/>
            <p14:sldId id="372"/>
            <p14:sldId id="373"/>
            <p14:sldId id="374"/>
            <p14:sldId id="375"/>
            <p14:sldId id="376"/>
            <p14:sldId id="378"/>
            <p14:sldId id="377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</p14:sldIdLst>
        </p14:section>
        <p14:section name="async/await" id="{B30957F3-6711-4F31-AFD7-65F2ECC1D7FB}">
          <p14:sldIdLst>
            <p14:sldId id="354"/>
            <p14:sldId id="388"/>
            <p14:sldId id="389"/>
            <p14:sldId id="390"/>
          </p14:sldIdLst>
        </p14:section>
        <p14:section name="EventLoop" id="{313A0610-324B-4628-8678-B4EAD7E5FACC}">
          <p14:sldIdLst>
            <p14:sldId id="355"/>
            <p14:sldId id="391"/>
            <p14:sldId id="392"/>
            <p14:sldId id="393"/>
            <p14:sldId id="394"/>
            <p14:sldId id="395"/>
          </p14:sldIdLst>
        </p14:section>
        <p14:section name="宏任务和微任务" id="{6048E415-2D4F-40A3-8262-4DC3B2408C84}">
          <p14:sldIdLst>
            <p14:sldId id="356"/>
            <p14:sldId id="396"/>
            <p14:sldId id="397"/>
            <p14:sldId id="398"/>
            <p14:sldId id="399"/>
            <p14:sldId id="400"/>
          </p14:sldIdLst>
        </p14:section>
        <p14:section name="API 接口案例" id="{555DD81D-33E9-462A-BEC3-DAD51DD44330}">
          <p14:sldIdLst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</p14:sldIdLst>
        </p14:section>
        <p14:section name="结束" id="{FDE24B8A-BC31-49D3-85DA-175ECA3B8A95}">
          <p14:sldIdLst>
            <p14:sldId id="35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99FF"/>
    <a:srgbClr val="404040"/>
    <a:srgbClr val="3399FF"/>
    <a:srgbClr val="FFFFFF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5847" autoAdjust="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outlineViewPr>
    <p:cViewPr>
      <p:scale>
        <a:sx n="33" d="100"/>
        <a:sy n="33" d="100"/>
      </p:scale>
      <p:origin x="0" y="-42293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presProps" Target="presProps.xml"/><Relationship Id="rId7" Type="http://schemas.openxmlformats.org/officeDocument/2006/relationships/slide" Target="slides/slide2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9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2">
            <a:extLst>
              <a:ext uri="{FF2B5EF4-FFF2-40B4-BE49-F238E27FC236}">
                <a16:creationId xmlns:a16="http://schemas.microsoft.com/office/drawing/2014/main" id="{32458E56-6549-49C7-A782-3D0B2EC26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584" y="3023414"/>
            <a:ext cx="6412832" cy="81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请输入课程标题</a:t>
            </a:r>
          </a:p>
        </p:txBody>
      </p:sp>
    </p:spTree>
    <p:extLst>
      <p:ext uri="{BB962C8B-B14F-4D97-AF65-F5344CB8AC3E}">
        <p14:creationId xmlns:p14="http://schemas.microsoft.com/office/powerpoint/2010/main" val="47562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13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D095BB6-7617-41E1-96A4-23FE4B643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995E7F2-3E9A-459F-9177-2D54B4EFC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532904-A1F3-4046-9AAC-A8E52E0DE853}"/>
              </a:ext>
            </a:extLst>
          </p:cNvPr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D96F7B-238D-4F4F-A091-5653D5B6406D}"/>
              </a:ext>
            </a:extLst>
          </p:cNvPr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995E7F2-3E9A-459F-9177-2D54B4EFC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532904-A1F3-4046-9AAC-A8E52E0DE853}"/>
              </a:ext>
            </a:extLst>
          </p:cNvPr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D96F7B-238D-4F4F-A091-5653D5B6406D}"/>
              </a:ext>
            </a:extLst>
          </p:cNvPr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40404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032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398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05019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8701" y="1940037"/>
            <a:ext cx="5630484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95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>
            <a:extLst>
              <a:ext uri="{FF2B5EF4-FFF2-40B4-BE49-F238E27FC236}">
                <a16:creationId xmlns:a16="http://schemas.microsoft.com/office/drawing/2014/main" id="{2E08BFB6-2388-43CB-A4DE-6DEF912B1A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>
            <a:extLst>
              <a:ext uri="{FF2B5EF4-FFF2-40B4-BE49-F238E27FC236}">
                <a16:creationId xmlns:a16="http://schemas.microsoft.com/office/drawing/2014/main" id="{2E08BFB6-2388-43CB-A4DE-6DEF912B1A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171575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9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>
            <a:extLst>
              <a:ext uri="{FF2B5EF4-FFF2-40B4-BE49-F238E27FC236}">
                <a16:creationId xmlns:a16="http://schemas.microsoft.com/office/drawing/2014/main" id="{59119F22-D024-471E-B92F-C523CA45C8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2" y="855134"/>
            <a:ext cx="4169833" cy="458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>
            <a:extLst>
              <a:ext uri="{FF2B5EF4-FFF2-40B4-BE49-F238E27FC236}">
                <a16:creationId xmlns:a16="http://schemas.microsoft.com/office/drawing/2014/main" id="{87CFF184-C6FC-4D23-8060-D9084D47B3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18" y="1420285"/>
            <a:ext cx="2933700" cy="32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C1B93EB0-B47B-4139-A9E7-680FEBD87211}"/>
              </a:ext>
            </a:extLst>
          </p:cNvPr>
          <p:cNvSpPr/>
          <p:nvPr userDrawn="1"/>
        </p:nvSpPr>
        <p:spPr bwMode="auto">
          <a:xfrm>
            <a:off x="8509000" y="1845733"/>
            <a:ext cx="618067" cy="6180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58E61F3-F7A5-412D-A38C-F3698EFEA909}"/>
              </a:ext>
            </a:extLst>
          </p:cNvPr>
          <p:cNvSpPr/>
          <p:nvPr userDrawn="1"/>
        </p:nvSpPr>
        <p:spPr bwMode="auto">
          <a:xfrm>
            <a:off x="3268134" y="2332567"/>
            <a:ext cx="245533" cy="245533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6" name="椭圆 10">
            <a:extLst>
              <a:ext uri="{FF2B5EF4-FFF2-40B4-BE49-F238E27FC236}">
                <a16:creationId xmlns:a16="http://schemas.microsoft.com/office/drawing/2014/main" id="{6EAD5656-3FDB-4CE6-9394-42A11A2398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87118" y="5249334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518BB37-E54D-4A0F-AA9B-98C77A171F88}"/>
              </a:ext>
            </a:extLst>
          </p:cNvPr>
          <p:cNvSpPr/>
          <p:nvPr userDrawn="1"/>
        </p:nvSpPr>
        <p:spPr bwMode="auto">
          <a:xfrm>
            <a:off x="4353985" y="2586567"/>
            <a:ext cx="171449" cy="1735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32" name="图片 17">
            <a:extLst>
              <a:ext uri="{FF2B5EF4-FFF2-40B4-BE49-F238E27FC236}">
                <a16:creationId xmlns:a16="http://schemas.microsoft.com/office/drawing/2014/main" id="{EA37E182-5E55-4C98-8205-BE980A7879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2" y="2108201"/>
            <a:ext cx="2899833" cy="79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>
            <a:extLst>
              <a:ext uri="{FF2B5EF4-FFF2-40B4-BE49-F238E27FC236}">
                <a16:creationId xmlns:a16="http://schemas.microsoft.com/office/drawing/2014/main" id="{D99F1C51-2313-447A-BFC8-E981987BA1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18" y="1947334"/>
            <a:ext cx="283633" cy="38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>
            <a:extLst>
              <a:ext uri="{FF2B5EF4-FFF2-40B4-BE49-F238E27FC236}">
                <a16:creationId xmlns:a16="http://schemas.microsoft.com/office/drawing/2014/main" id="{D9140ECE-CAF1-4050-A9EC-1A8C49F0773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34351" y="2334685"/>
            <a:ext cx="173567" cy="171449"/>
            <a:chOff x="6101548" y="1750326"/>
            <a:chExt cx="129654" cy="129654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47D8366-498F-4A28-8FFF-80691A5AD806}"/>
                </a:ext>
              </a:extLst>
            </p:cNvPr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6" name="Picture 6">
              <a:extLst>
                <a:ext uri="{FF2B5EF4-FFF2-40B4-BE49-F238E27FC236}">
                  <a16:creationId xmlns:a16="http://schemas.microsoft.com/office/drawing/2014/main" id="{0D6EF0B3-55F9-4B0B-8FC1-12FA66CEEE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>
            <a:extLst>
              <a:ext uri="{FF2B5EF4-FFF2-40B4-BE49-F238E27FC236}">
                <a16:creationId xmlns:a16="http://schemas.microsoft.com/office/drawing/2014/main" id="{97E57E1C-B670-4CE9-9444-E6716C7A8F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1" y="5325534"/>
            <a:ext cx="1566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>
            <a:extLst>
              <a:ext uri="{FF2B5EF4-FFF2-40B4-BE49-F238E27FC236}">
                <a16:creationId xmlns:a16="http://schemas.microsoft.com/office/drawing/2014/main" id="{D61A61DC-7D6A-45C3-BA8F-F95BBC689D6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053418" y="728134"/>
            <a:ext cx="300567" cy="300567"/>
            <a:chOff x="3039900" y="545911"/>
            <a:chExt cx="225188" cy="225188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4371FF8-15E6-4C2E-BFD6-329D49CDA085}"/>
                </a:ext>
              </a:extLst>
            </p:cNvPr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2" name="Picture 8">
              <a:extLst>
                <a:ext uri="{FF2B5EF4-FFF2-40B4-BE49-F238E27FC236}">
                  <a16:creationId xmlns:a16="http://schemas.microsoft.com/office/drawing/2014/main" id="{F929DECA-8CDC-440C-B3C7-ADA052A35B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>
            <a:extLst>
              <a:ext uri="{FF2B5EF4-FFF2-40B4-BE49-F238E27FC236}">
                <a16:creationId xmlns:a16="http://schemas.microsoft.com/office/drawing/2014/main" id="{42F88623-A00D-4FAE-AD30-4F4EA8DC31C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48052" y="4030133"/>
            <a:ext cx="247649" cy="247651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>
              <a:extLst>
                <a:ext uri="{FF2B5EF4-FFF2-40B4-BE49-F238E27FC236}">
                  <a16:creationId xmlns:a16="http://schemas.microsoft.com/office/drawing/2014/main" id="{4E412649-A4AF-48C6-BFDB-D502C267A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4" name="Picture 10">
              <a:extLst>
                <a:ext uri="{FF2B5EF4-FFF2-40B4-BE49-F238E27FC236}">
                  <a16:creationId xmlns:a16="http://schemas.microsoft.com/office/drawing/2014/main" id="{894D9ABE-4CAD-47E4-8346-4A1C73B1F0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>
            <a:extLst>
              <a:ext uri="{FF2B5EF4-FFF2-40B4-BE49-F238E27FC236}">
                <a16:creationId xmlns:a16="http://schemas.microsoft.com/office/drawing/2014/main" id="{890DA93C-3391-4971-9214-08F5901EAC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85" y="2633134"/>
            <a:ext cx="95249" cy="10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id="{72FD8FB7-FB7B-4CB6-9165-B9C8610A000A}"/>
              </a:ext>
            </a:extLst>
          </p:cNvPr>
          <p:cNvSpPr/>
          <p:nvPr userDrawn="1"/>
        </p:nvSpPr>
        <p:spPr bwMode="auto">
          <a:xfrm>
            <a:off x="9484785" y="3507318"/>
            <a:ext cx="334433" cy="332316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40" name="Picture 15">
            <a:extLst>
              <a:ext uri="{FF2B5EF4-FFF2-40B4-BE49-F238E27FC236}">
                <a16:creationId xmlns:a16="http://schemas.microsoft.com/office/drawing/2014/main" id="{A19690F8-AFF5-4AD6-B0AB-0720DFF9A9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333" y="3587752"/>
            <a:ext cx="177800" cy="17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>
            <a:extLst>
              <a:ext uri="{FF2B5EF4-FFF2-40B4-BE49-F238E27FC236}">
                <a16:creationId xmlns:a16="http://schemas.microsoft.com/office/drawing/2014/main" id="{A811C41F-40F1-4D6E-8D6D-D479ED1F160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103034" y="4514851"/>
            <a:ext cx="345017" cy="345016"/>
            <a:chOff x="1798978" y="3519004"/>
            <a:chExt cx="259307" cy="259307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CB36BC1-A95B-410A-BC21-E708CF997AA1}"/>
                </a:ext>
              </a:extLst>
            </p:cNvPr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2" name="Picture 2">
              <a:extLst>
                <a:ext uri="{FF2B5EF4-FFF2-40B4-BE49-F238E27FC236}">
                  <a16:creationId xmlns:a16="http://schemas.microsoft.com/office/drawing/2014/main" id="{CDA65F72-0E53-4445-85F9-4723E86E44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>
            <a:extLst>
              <a:ext uri="{FF2B5EF4-FFF2-40B4-BE49-F238E27FC236}">
                <a16:creationId xmlns:a16="http://schemas.microsoft.com/office/drawing/2014/main" id="{0769868A-8F7E-4DA2-BA34-4A524B52872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301752" y="1394885"/>
            <a:ext cx="400049" cy="400049"/>
            <a:chOff x="748396" y="764271"/>
            <a:chExt cx="300782" cy="3007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DB8E1A8-B72A-4CBD-8055-B3D49AC0935D}"/>
                </a:ext>
              </a:extLst>
            </p:cNvPr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0" name="Picture 4">
              <a:extLst>
                <a:ext uri="{FF2B5EF4-FFF2-40B4-BE49-F238E27FC236}">
                  <a16:creationId xmlns:a16="http://schemas.microsoft.com/office/drawing/2014/main" id="{6FD13781-9278-47B5-AB4F-D79A58F0A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>
            <a:extLst>
              <a:ext uri="{FF2B5EF4-FFF2-40B4-BE49-F238E27FC236}">
                <a16:creationId xmlns:a16="http://schemas.microsoft.com/office/drawing/2014/main" id="{E57A953F-1EC4-4783-99D4-205B9994B8A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1618" y="5854700"/>
            <a:ext cx="400049" cy="400051"/>
            <a:chOff x="1365228" y="4292790"/>
            <a:chExt cx="300782" cy="300782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F852386-6B8F-4AF3-B756-70E58BAC530E}"/>
                </a:ext>
              </a:extLst>
            </p:cNvPr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8" name="Picture 5">
              <a:extLst>
                <a:ext uri="{FF2B5EF4-FFF2-40B4-BE49-F238E27FC236}">
                  <a16:creationId xmlns:a16="http://schemas.microsoft.com/office/drawing/2014/main" id="{096D23DE-CA8F-4934-AE25-567987ABE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>
            <a:extLst>
              <a:ext uri="{FF2B5EF4-FFF2-40B4-BE49-F238E27FC236}">
                <a16:creationId xmlns:a16="http://schemas.microsoft.com/office/drawing/2014/main" id="{206E367D-CF98-4DB9-AD53-262ECB42867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559985" y="3492500"/>
            <a:ext cx="400049" cy="400051"/>
            <a:chOff x="1169908" y="2618983"/>
            <a:chExt cx="300782" cy="30078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46E4D8C-2304-4305-B021-E390BEBBA825}"/>
                </a:ext>
              </a:extLst>
            </p:cNvPr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6" name="Picture 6">
              <a:extLst>
                <a:ext uri="{FF2B5EF4-FFF2-40B4-BE49-F238E27FC236}">
                  <a16:creationId xmlns:a16="http://schemas.microsoft.com/office/drawing/2014/main" id="{7C0CFAA0-CEDC-412E-8C1D-8318171D4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>
            <a:extLst>
              <a:ext uri="{FF2B5EF4-FFF2-40B4-BE49-F238E27FC236}">
                <a16:creationId xmlns:a16="http://schemas.microsoft.com/office/drawing/2014/main" id="{1C551C26-ADA8-451A-86DE-00180217A04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375901" y="5395385"/>
            <a:ext cx="427567" cy="427567"/>
            <a:chOff x="7874758" y="4418464"/>
            <a:chExt cx="320722" cy="320722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D983932B-9AEF-4417-9AC9-9329B8499C66}"/>
                </a:ext>
              </a:extLst>
            </p:cNvPr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4" name="Picture 7">
              <a:extLst>
                <a:ext uri="{FF2B5EF4-FFF2-40B4-BE49-F238E27FC236}">
                  <a16:creationId xmlns:a16="http://schemas.microsoft.com/office/drawing/2014/main" id="{5D18A454-5134-4B24-BCBA-F32C5525D9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>
            <a:extLst>
              <a:ext uri="{FF2B5EF4-FFF2-40B4-BE49-F238E27FC236}">
                <a16:creationId xmlns:a16="http://schemas.microsoft.com/office/drawing/2014/main" id="{7876D317-A2A9-4256-8B30-31BBFC602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34" y="2364318"/>
            <a:ext cx="1693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>
            <a:extLst>
              <a:ext uri="{FF2B5EF4-FFF2-40B4-BE49-F238E27FC236}">
                <a16:creationId xmlns:a16="http://schemas.microsoft.com/office/drawing/2014/main" id="{B617132C-8935-4990-AB86-F06C588CE2C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818034" y="4578351"/>
            <a:ext cx="345017" cy="345016"/>
            <a:chOff x="8470946" y="4206098"/>
            <a:chExt cx="259071" cy="259071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E723C3BA-7454-41DF-AC2F-73CEFC0B2ABF}"/>
                </a:ext>
              </a:extLst>
            </p:cNvPr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2" name="Picture 10">
              <a:extLst>
                <a:ext uri="{FF2B5EF4-FFF2-40B4-BE49-F238E27FC236}">
                  <a16:creationId xmlns:a16="http://schemas.microsoft.com/office/drawing/2014/main" id="{1E3F7196-F178-41AE-9B01-DB431AA99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>
            <a:extLst>
              <a:ext uri="{FF2B5EF4-FFF2-40B4-BE49-F238E27FC236}">
                <a16:creationId xmlns:a16="http://schemas.microsoft.com/office/drawing/2014/main" id="{EBD2D31A-46C2-4D70-B7B3-66C13F09899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745134" y="1217084"/>
            <a:ext cx="429684" cy="429683"/>
            <a:chOff x="7308304" y="912172"/>
            <a:chExt cx="323068" cy="323068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94A0515-8B0E-4AD6-B9D0-D58677FB7649}"/>
                </a:ext>
              </a:extLst>
            </p:cNvPr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0" name="Picture 11">
              <a:extLst>
                <a:ext uri="{FF2B5EF4-FFF2-40B4-BE49-F238E27FC236}">
                  <a16:creationId xmlns:a16="http://schemas.microsoft.com/office/drawing/2014/main" id="{A29A6410-025B-4DDB-B51D-C128F673C7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871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3075" name="圆角矩形 3">
            <a:extLst>
              <a:ext uri="{FF2B5EF4-FFF2-40B4-BE49-F238E27FC236}">
                <a16:creationId xmlns:a16="http://schemas.microsoft.com/office/drawing/2014/main" id="{BB733EE8-B96B-41D2-9F74-6C25E43293EA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>
            <a:extLst>
              <a:ext uri="{FF2B5EF4-FFF2-40B4-BE49-F238E27FC236}">
                <a16:creationId xmlns:a16="http://schemas.microsoft.com/office/drawing/2014/main" id="{C8A4D243-F1A8-47D3-8C20-2CDBCD058A7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MH_Others_1">
            <a:extLst>
              <a:ext uri="{FF2B5EF4-FFF2-40B4-BE49-F238E27FC236}">
                <a16:creationId xmlns:a16="http://schemas.microsoft.com/office/drawing/2014/main" id="{BABE5452-224A-4404-9D2C-4118C48DF92C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611967" y="2556933"/>
            <a:ext cx="859367" cy="352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40" tIns="45720" rIns="91440" bIns="4572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8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Contents</a:t>
            </a:r>
          </a:p>
        </p:txBody>
      </p:sp>
      <p:sp>
        <p:nvSpPr>
          <p:cNvPr id="21" name="MH_Others_2">
            <a:extLst>
              <a:ext uri="{FF2B5EF4-FFF2-40B4-BE49-F238E27FC236}">
                <a16:creationId xmlns:a16="http://schemas.microsoft.com/office/drawing/2014/main" id="{605D0FED-827D-46F2-9C8C-E752E657C92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2264834" y="1221318"/>
            <a:ext cx="1248833" cy="1246716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9333"/>
              </a:lnSpc>
              <a:spcBef>
                <a:spcPct val="0"/>
              </a:spcBef>
              <a:buNone/>
              <a:defRPr/>
            </a:pPr>
            <a:r>
              <a:rPr lang="zh-CN" altLang="en-US" sz="5400" b="1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</a:t>
            </a:r>
          </a:p>
        </p:txBody>
      </p:sp>
      <p:sp>
        <p:nvSpPr>
          <p:cNvPr id="23" name="MH_Others_3">
            <a:extLst>
              <a:ext uri="{FF2B5EF4-FFF2-40B4-BE49-F238E27FC236}">
                <a16:creationId xmlns:a16="http://schemas.microsoft.com/office/drawing/2014/main" id="{5185C740-EC67-432F-BB92-0612444D5C1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5400" b="1">
                <a:ln w="3175">
                  <a:solidFill>
                    <a:srgbClr val="FFFFFF"/>
                  </a:solidFill>
                </a:ln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3075" name="圆角矩形 3">
            <a:extLst>
              <a:ext uri="{FF2B5EF4-FFF2-40B4-BE49-F238E27FC236}">
                <a16:creationId xmlns:a16="http://schemas.microsoft.com/office/drawing/2014/main" id="{BB733EE8-B96B-41D2-9F74-6C25E43293EA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>
            <a:extLst>
              <a:ext uri="{FF2B5EF4-FFF2-40B4-BE49-F238E27FC236}">
                <a16:creationId xmlns:a16="http://schemas.microsoft.com/office/drawing/2014/main" id="{C8A4D243-F1A8-47D3-8C20-2CDBCD058A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4A5CC22-CD89-4C80-A020-D481487793E5}"/>
              </a:ext>
            </a:extLst>
          </p:cNvPr>
          <p:cNvCxnSpPr/>
          <p:nvPr userDrawn="1"/>
        </p:nvCxnSpPr>
        <p:spPr>
          <a:xfrm>
            <a:off x="4464051" y="1845734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70F6C6B1-803A-439F-8BF9-57EE6B3322BA}"/>
              </a:ext>
            </a:extLst>
          </p:cNvPr>
          <p:cNvSpPr/>
          <p:nvPr userDrawn="1"/>
        </p:nvSpPr>
        <p:spPr>
          <a:xfrm>
            <a:off x="4415367" y="1797052"/>
            <a:ext cx="97367" cy="952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AEDB8FF-2CF8-4657-B1F9-7FE8618D6596}"/>
              </a:ext>
            </a:extLst>
          </p:cNvPr>
          <p:cNvSpPr/>
          <p:nvPr userDrawn="1"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4" name="标题占位符 1">
            <a:extLst>
              <a:ext uri="{FF2B5EF4-FFF2-40B4-BE49-F238E27FC236}">
                <a16:creationId xmlns:a16="http://schemas.microsoft.com/office/drawing/2014/main" id="{5D865734-BD34-43A9-BEBE-E07E2FA9E4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90651" y="2565401"/>
            <a:ext cx="229446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267" b="1" ker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TW" altLang="zh-CN" sz="4267" b="1" ker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77F29609-A27C-427B-89A8-A07F8D27996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78518" y="3431118"/>
            <a:ext cx="2821516" cy="68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3200" b="1" ker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3200" b="1" ker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92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>
            <a:extLst>
              <a:ext uri="{FF2B5EF4-FFF2-40B4-BE49-F238E27FC236}">
                <a16:creationId xmlns:a16="http://schemas.microsoft.com/office/drawing/2014/main" id="{D8C6A398-F827-444F-A371-006638DF5DD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C9522CEE-F2A3-46AF-9E50-5C3DA36FE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FF101B47-90B0-4AC2-9DE1-4F91D7B34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7562B788-04C3-4B6A-8AE0-572514B1C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6B7E501-0487-4D5D-AA3B-8387A113B3A2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52" name="圆角矩形 3">
            <a:extLst>
              <a:ext uri="{FF2B5EF4-FFF2-40B4-BE49-F238E27FC236}">
                <a16:creationId xmlns:a16="http://schemas.microsoft.com/office/drawing/2014/main" id="{482A7831-061E-4030-B854-7F56FB02CBAD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>
            <a:extLst>
              <a:ext uri="{FF2B5EF4-FFF2-40B4-BE49-F238E27FC236}">
                <a16:creationId xmlns:a16="http://schemas.microsoft.com/office/drawing/2014/main" id="{E826B424-0A18-4827-990D-489EABAF298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5B0A8C49-FFD4-4CCA-9251-AFF490984F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84" r:id="rId7"/>
    <p:sldLayoutId id="2147483677" r:id="rId8"/>
    <p:sldLayoutId id="2147483681" r:id="rId9"/>
    <p:sldLayoutId id="2147483682" r:id="rId10"/>
    <p:sldLayoutId id="214748368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>
            <a:extLst>
              <a:ext uri="{FF2B5EF4-FFF2-40B4-BE49-F238E27FC236}">
                <a16:creationId xmlns:a16="http://schemas.microsoft.com/office/drawing/2014/main" id="{41627759-845F-4D77-B776-6ECCB8DAD97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>
              <a:extLst>
                <a:ext uri="{FF2B5EF4-FFF2-40B4-BE49-F238E27FC236}">
                  <a16:creationId xmlns:a16="http://schemas.microsoft.com/office/drawing/2014/main" id="{6C9866F8-6741-4BBD-A9D1-603623D3D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D0CCD97-6AA9-4169-958D-B6611669721A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5536390-9CC7-40A6-871F-2054FCA681D7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BB4BB-C627-448A-9147-26BD777F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ES6</a:t>
            </a:r>
            <a:r>
              <a:rPr lang="zh-CN" altLang="en-US"/>
              <a:t>模块化与异步编程高级用法</a:t>
            </a:r>
          </a:p>
        </p:txBody>
      </p:sp>
    </p:spTree>
    <p:extLst>
      <p:ext uri="{BB962C8B-B14F-4D97-AF65-F5344CB8AC3E}">
        <p14:creationId xmlns:p14="http://schemas.microsoft.com/office/powerpoint/2010/main" val="98126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6440DD1-44D6-4984-9522-9961E477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ES6 </a:t>
            </a:r>
            <a:r>
              <a:rPr lang="zh-CN" altLang="en-US"/>
              <a:t>模块化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504EB0-2680-4EDB-9B2B-EE66BB72B0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5.1 </a:t>
            </a:r>
            <a:r>
              <a:rPr lang="zh-CN" altLang="en-US"/>
              <a:t>默认导出的</a:t>
            </a:r>
            <a:r>
              <a:rPr lang="zh-CN" altLang="en-US">
                <a:solidFill>
                  <a:srgbClr val="C00000"/>
                </a:solidFill>
              </a:rPr>
              <a:t>注意事项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E2C747-C878-448F-B5D0-88C0BA93F7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956285"/>
          </a:xfrm>
        </p:spPr>
        <p:txBody>
          <a:bodyPr/>
          <a:lstStyle/>
          <a:p>
            <a:r>
              <a:rPr lang="zh-CN" altLang="en-US"/>
              <a:t>每个模块中，</a:t>
            </a:r>
            <a:r>
              <a:rPr lang="zh-CN" altLang="en-US">
                <a:solidFill>
                  <a:srgbClr val="C00000"/>
                </a:solidFill>
              </a:rPr>
              <a:t>只允许使用唯一的一次</a:t>
            </a:r>
            <a:r>
              <a:rPr lang="zh-CN" altLang="en-US"/>
              <a:t> </a:t>
            </a:r>
            <a:r>
              <a:rPr lang="en-US" altLang="zh-CN"/>
              <a:t>export default</a:t>
            </a:r>
            <a:r>
              <a:rPr lang="zh-CN" altLang="en-US"/>
              <a:t>，否则会报错！</a:t>
            </a:r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35337C5-69A0-4122-90AF-BD47E68E2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31" y="2493656"/>
            <a:ext cx="7557915" cy="421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3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6440DD1-44D6-4984-9522-9961E477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ES6 </a:t>
            </a:r>
            <a:r>
              <a:rPr lang="zh-CN" altLang="en-US"/>
              <a:t>模块化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504EB0-2680-4EDB-9B2B-EE66BB72B0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5.1 </a:t>
            </a:r>
            <a:r>
              <a:rPr lang="zh-CN" altLang="en-US"/>
              <a:t>默认导入的</a:t>
            </a:r>
            <a:r>
              <a:rPr lang="zh-CN" altLang="en-US">
                <a:solidFill>
                  <a:srgbClr val="C00000"/>
                </a:solidFill>
              </a:rPr>
              <a:t>注意事项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E2C747-C878-448F-B5D0-88C0BA93F7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956285"/>
          </a:xfrm>
        </p:spPr>
        <p:txBody>
          <a:bodyPr/>
          <a:lstStyle/>
          <a:p>
            <a:r>
              <a:rPr lang="zh-CN" altLang="en-US"/>
              <a:t>默认导入时的</a:t>
            </a:r>
            <a:r>
              <a:rPr lang="zh-CN" altLang="en-US">
                <a:solidFill>
                  <a:srgbClr val="C00000"/>
                </a:solidFill>
              </a:rPr>
              <a:t>接收名称</a:t>
            </a:r>
            <a:r>
              <a:rPr lang="zh-CN" altLang="en-US"/>
              <a:t>可以任意名称，</a:t>
            </a:r>
            <a:r>
              <a:rPr lang="zh-CN" altLang="en-US">
                <a:solidFill>
                  <a:srgbClr val="C00000"/>
                </a:solidFill>
              </a:rPr>
              <a:t>只要是合法的成员名称即可</a:t>
            </a:r>
            <a:r>
              <a:rPr lang="zh-CN" altLang="en-US"/>
              <a:t>：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2ED3BB-6804-4DD3-9813-5BF5EB966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46" y="2505423"/>
            <a:ext cx="7841660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5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6440DD1-44D6-4984-9522-9961E477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ES6 </a:t>
            </a:r>
            <a:r>
              <a:rPr lang="zh-CN" altLang="en-US"/>
              <a:t>模块化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504EB0-2680-4EDB-9B2B-EE66BB72B0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5.2 </a:t>
            </a:r>
            <a:r>
              <a:rPr lang="zh-CN" altLang="en-US"/>
              <a:t>按需导出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E2C747-C878-448F-B5D0-88C0BA93F7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956285"/>
          </a:xfrm>
        </p:spPr>
        <p:txBody>
          <a:bodyPr/>
          <a:lstStyle/>
          <a:p>
            <a:r>
              <a:rPr lang="zh-CN" altLang="en-US"/>
              <a:t>按需导出的语法： </a:t>
            </a:r>
            <a:r>
              <a:rPr lang="en-US" altLang="zh-CN">
                <a:solidFill>
                  <a:srgbClr val="C00000"/>
                </a:solidFill>
              </a:rPr>
              <a:t>export</a:t>
            </a:r>
            <a:r>
              <a:rPr lang="en-US" altLang="zh-CN"/>
              <a:t> </a:t>
            </a:r>
            <a:r>
              <a:rPr lang="zh-CN" altLang="en-US"/>
              <a:t>按需导出的成员</a:t>
            </a:r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38A8BAD-4CA6-4654-B30F-FDE31FD41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39" y="2501538"/>
            <a:ext cx="7841660" cy="29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6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6440DD1-44D6-4984-9522-9961E477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ES6 </a:t>
            </a:r>
            <a:r>
              <a:rPr lang="zh-CN" altLang="en-US"/>
              <a:t>模块化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504EB0-2680-4EDB-9B2B-EE66BB72B0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5.2 </a:t>
            </a:r>
            <a:r>
              <a:rPr lang="zh-CN" altLang="en-US"/>
              <a:t>按需导入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E2C747-C878-448F-B5D0-88C0BA93F7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956285"/>
          </a:xfrm>
        </p:spPr>
        <p:txBody>
          <a:bodyPr/>
          <a:lstStyle/>
          <a:p>
            <a:r>
              <a:rPr lang="zh-CN" altLang="en-US"/>
              <a:t>按需导入的语法： </a:t>
            </a:r>
            <a:r>
              <a:rPr lang="en-US" altLang="zh-CN">
                <a:solidFill>
                  <a:srgbClr val="C00000"/>
                </a:solidFill>
              </a:rPr>
              <a:t>import</a:t>
            </a:r>
            <a:r>
              <a:rPr lang="en-US" altLang="zh-CN"/>
              <a:t> { </a:t>
            </a:r>
            <a:r>
              <a:rPr lang="en-US" altLang="zh-CN">
                <a:solidFill>
                  <a:srgbClr val="0099FF"/>
                </a:solidFill>
              </a:rPr>
              <a:t>s1</a:t>
            </a:r>
            <a:r>
              <a:rPr lang="en-US" altLang="zh-CN"/>
              <a:t> } </a:t>
            </a:r>
            <a:r>
              <a:rPr lang="en-US" altLang="zh-CN">
                <a:solidFill>
                  <a:srgbClr val="C00000"/>
                </a:solidFill>
              </a:rPr>
              <a:t>from</a:t>
            </a:r>
            <a:r>
              <a:rPr lang="en-US" altLang="zh-CN"/>
              <a:t> '</a:t>
            </a:r>
            <a:r>
              <a:rPr lang="zh-CN" altLang="en-US"/>
              <a:t>模块标识符</a:t>
            </a:r>
            <a:r>
              <a:rPr lang="en-US" altLang="zh-CN"/>
              <a:t>'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2B5574-9F03-4A31-973B-D2EDD92B3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92" y="2501534"/>
            <a:ext cx="7841660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1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6440DD1-44D6-4984-9522-9961E477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ES6 </a:t>
            </a:r>
            <a:r>
              <a:rPr lang="zh-CN" altLang="en-US"/>
              <a:t>模块化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504EB0-2680-4EDB-9B2B-EE66BB72B0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5.2 </a:t>
            </a:r>
            <a:r>
              <a:rPr lang="zh-CN" altLang="en-US"/>
              <a:t>按需导出与按需导入的</a:t>
            </a:r>
            <a:r>
              <a:rPr lang="zh-CN" altLang="en-US">
                <a:solidFill>
                  <a:srgbClr val="C00000"/>
                </a:solidFill>
              </a:rPr>
              <a:t>注意事项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E2C747-C878-448F-B5D0-88C0BA93F7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2160831"/>
          </a:xfrm>
        </p:spPr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zh-CN" altLang="en-US"/>
              <a:t>每个模块中可以使用</a:t>
            </a:r>
            <a:r>
              <a:rPr lang="zh-CN" altLang="en-US">
                <a:solidFill>
                  <a:srgbClr val="C00000"/>
                </a:solidFill>
              </a:rPr>
              <a:t>多次</a:t>
            </a:r>
            <a:r>
              <a:rPr lang="zh-CN" altLang="en-US"/>
              <a:t>按需导出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按需</a:t>
            </a:r>
            <a:r>
              <a:rPr lang="zh-CN" altLang="en-US">
                <a:solidFill>
                  <a:srgbClr val="C00000"/>
                </a:solidFill>
              </a:rPr>
              <a:t>导入的成员名称</a:t>
            </a:r>
            <a:r>
              <a:rPr lang="zh-CN" altLang="en-US"/>
              <a:t>必须和</a:t>
            </a:r>
            <a:r>
              <a:rPr lang="zh-CN" altLang="en-US">
                <a:solidFill>
                  <a:srgbClr val="C00000"/>
                </a:solidFill>
              </a:rPr>
              <a:t>按需导出的名称</a:t>
            </a:r>
            <a:r>
              <a:rPr lang="zh-CN" altLang="en-US"/>
              <a:t>保持一致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按需导入时，可以使用 </a:t>
            </a:r>
            <a:r>
              <a:rPr lang="en-US" altLang="zh-CN">
                <a:solidFill>
                  <a:srgbClr val="C00000"/>
                </a:solidFill>
              </a:rPr>
              <a:t>as </a:t>
            </a:r>
            <a:r>
              <a:rPr lang="zh-CN" altLang="en-US">
                <a:solidFill>
                  <a:srgbClr val="C00000"/>
                </a:solidFill>
              </a:rPr>
              <a:t>关键字</a:t>
            </a:r>
            <a:r>
              <a:rPr lang="zh-CN" altLang="en-US"/>
              <a:t>进行重命名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按需导入可以和默认导入一起使用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761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6440DD1-44D6-4984-9522-9961E477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ES6 </a:t>
            </a:r>
            <a:r>
              <a:rPr lang="zh-CN" altLang="en-US"/>
              <a:t>模块化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504EB0-2680-4EDB-9B2B-EE66BB72B0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5.3 </a:t>
            </a:r>
            <a:r>
              <a:rPr lang="zh-CN" altLang="en-US"/>
              <a:t>直接导入并执行模块中的代码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E2C747-C878-448F-B5D0-88C0BA93F7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885947"/>
          </a:xfrm>
        </p:spPr>
        <p:txBody>
          <a:bodyPr/>
          <a:lstStyle/>
          <a:p>
            <a:r>
              <a:rPr lang="zh-CN" altLang="en-US"/>
              <a:t>如果</a:t>
            </a:r>
            <a:r>
              <a:rPr lang="zh-CN" altLang="en-US">
                <a:solidFill>
                  <a:srgbClr val="C00000"/>
                </a:solidFill>
              </a:rPr>
              <a:t>只想单纯地执行某个模块中的代码</a:t>
            </a:r>
            <a:r>
              <a:rPr lang="zh-CN" altLang="en-US"/>
              <a:t>，并不需要得到模块中向外共享的成员。此时，可以直接导入并执行模块代码，示例代码如下：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6A3649-BC08-4ECA-ADB0-AD17656AD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31" y="2875085"/>
            <a:ext cx="7841660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6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ES6 </a:t>
            </a:r>
            <a:r>
              <a:rPr lang="zh-CN" altLang="en-US"/>
              <a:t>模块化</a:t>
            </a: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Promise</a:t>
            </a:r>
          </a:p>
          <a:p>
            <a:r>
              <a:rPr lang="en-US" altLang="zh-CN"/>
              <a:t>async/await</a:t>
            </a:r>
          </a:p>
          <a:p>
            <a:r>
              <a:rPr lang="en-US" altLang="zh-CN"/>
              <a:t>EventLoop</a:t>
            </a:r>
          </a:p>
          <a:p>
            <a:r>
              <a:rPr lang="zh-CN" altLang="en-US"/>
              <a:t>宏任务和微任务</a:t>
            </a:r>
            <a:endParaRPr lang="en-US" altLang="zh-CN"/>
          </a:p>
          <a:p>
            <a:r>
              <a:rPr lang="en-US" altLang="zh-CN"/>
              <a:t>API </a:t>
            </a:r>
            <a:r>
              <a:rPr lang="zh-CN" altLang="en-US"/>
              <a:t>接口案例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1527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CBA022A-4F67-49C6-AFA4-E9A8E46F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Promise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07BB63-D426-43EC-B1AB-74D84F889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回调地狱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313EFE-7D99-428F-ABD1-4AA9749A2C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446331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多层回调函数的相互嵌套</a:t>
            </a:r>
            <a:r>
              <a:rPr lang="zh-CN" altLang="en-US"/>
              <a:t>，就形成了</a:t>
            </a:r>
            <a:r>
              <a:rPr lang="zh-CN" altLang="en-US">
                <a:solidFill>
                  <a:srgbClr val="C00000"/>
                </a:solidFill>
              </a:rPr>
              <a:t>回调地狱</a:t>
            </a:r>
            <a:r>
              <a:rPr lang="zh-CN" altLang="en-US"/>
              <a:t>。示例代码如下：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CD53F4-64D8-4F5C-9B5D-88FB453A2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28" y="2517367"/>
            <a:ext cx="3939881" cy="381033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FD5489F-AD97-426B-A30A-A2FD5A816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710" y="2517367"/>
            <a:ext cx="4846740" cy="226333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C158F48-01FC-4208-99DE-15B88EE75BED}"/>
              </a:ext>
            </a:extLst>
          </p:cNvPr>
          <p:cNvSpPr txBox="1"/>
          <p:nvPr/>
        </p:nvSpPr>
        <p:spPr>
          <a:xfrm>
            <a:off x="5135787" y="5055577"/>
            <a:ext cx="5460165" cy="1165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回调地狱的缺点：</a:t>
            </a:r>
            <a:endParaRPr lang="en-US" altLang="zh-CN" sz="160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代码耦合性太强，牵一发而动全身，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难以维护</a:t>
            </a:r>
            <a:endParaRPr lang="en-US" altLang="zh-CN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大量冗余的代码相互嵌套，代码的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可读性变差</a:t>
            </a:r>
          </a:p>
        </p:txBody>
      </p:sp>
    </p:spTree>
    <p:extLst>
      <p:ext uri="{BB962C8B-B14F-4D97-AF65-F5344CB8AC3E}">
        <p14:creationId xmlns:p14="http://schemas.microsoft.com/office/powerpoint/2010/main" val="221832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CBA022A-4F67-49C6-AFA4-E9A8E46F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Promise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07BB63-D426-43EC-B1AB-74D84F889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如何解决回调地狱的问题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313EFE-7D99-428F-ABD1-4AA9749A2C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4358908"/>
          </a:xfrm>
        </p:spPr>
        <p:txBody>
          <a:bodyPr/>
          <a:lstStyle/>
          <a:p>
            <a:r>
              <a:rPr lang="zh-CN" altLang="en-US"/>
              <a:t>为了解决回调地狱的问题，</a:t>
            </a:r>
            <a:r>
              <a:rPr lang="en-US" altLang="zh-CN">
                <a:solidFill>
                  <a:srgbClr val="C00000"/>
                </a:solidFill>
              </a:rPr>
              <a:t>ES6</a:t>
            </a:r>
            <a:r>
              <a:rPr lang="zh-CN" altLang="en-US"/>
              <a:t>（</a:t>
            </a:r>
            <a:r>
              <a:rPr lang="en-US" altLang="zh-CN"/>
              <a:t>ECMAScript 2015</a:t>
            </a:r>
            <a:r>
              <a:rPr lang="zh-CN" altLang="en-US"/>
              <a:t>）中新增了 </a:t>
            </a:r>
            <a:r>
              <a:rPr lang="en-US" altLang="zh-CN">
                <a:solidFill>
                  <a:srgbClr val="C00000"/>
                </a:solidFill>
              </a:rPr>
              <a:t>Promise</a:t>
            </a:r>
            <a:r>
              <a:rPr lang="en-US" altLang="zh-CN"/>
              <a:t> </a:t>
            </a:r>
            <a:r>
              <a:rPr lang="zh-CN" altLang="en-US"/>
              <a:t>的概念。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111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CBA022A-4F67-49C6-AFA4-E9A8E46F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Promise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07BB63-D426-43EC-B1AB-74D84F889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1.2 Promise </a:t>
            </a:r>
            <a:r>
              <a:rPr lang="zh-CN" altLang="en-US"/>
              <a:t>的基本概念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313EFE-7D99-428F-ABD1-4AA9749A2C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4358908"/>
          </a:xfrm>
        </p:spPr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en-US" altLang="zh-CN">
                <a:solidFill>
                  <a:srgbClr val="C00000"/>
                </a:solidFill>
              </a:rPr>
              <a:t>Promise </a:t>
            </a:r>
            <a:r>
              <a:rPr lang="zh-CN" altLang="en-US">
                <a:solidFill>
                  <a:srgbClr val="C00000"/>
                </a:solidFill>
              </a:rPr>
              <a:t>是一个构造函数</a:t>
            </a:r>
            <a:endParaRPr lang="en-US" altLang="zh-CN">
              <a:solidFill>
                <a:srgbClr val="C00000"/>
              </a:solidFill>
            </a:endParaRPr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我们可以创建 </a:t>
            </a:r>
            <a:r>
              <a:rPr lang="en-US" altLang="zh-CN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Promise </a:t>
            </a: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的实例 </a:t>
            </a:r>
            <a:r>
              <a:rPr lang="en-US" altLang="zh-CN" sz="1600" b="0">
                <a:solidFill>
                  <a:srgbClr val="0099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const p = new Promise()</a:t>
            </a:r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出来的 </a:t>
            </a:r>
            <a:r>
              <a:rPr lang="en-US" altLang="zh-CN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Promise </a:t>
            </a: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实例对象，</a:t>
            </a:r>
            <a:r>
              <a:rPr lang="zh-CN" altLang="en-US" sz="1600" b="0">
                <a:solidFill>
                  <a:srgbClr val="0099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代表一个异步操作</a:t>
            </a:r>
            <a:endParaRPr lang="en-US" altLang="zh-CN" sz="1600" b="0">
              <a:solidFill>
                <a:srgbClr val="0099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>
                <a:solidFill>
                  <a:srgbClr val="C00000"/>
                </a:solidFill>
              </a:rPr>
              <a:t>Promise.prototype </a:t>
            </a:r>
            <a:r>
              <a:rPr lang="zh-CN" altLang="en-US">
                <a:solidFill>
                  <a:srgbClr val="C00000"/>
                </a:solidFill>
              </a:rPr>
              <a:t>上包含一个 </a:t>
            </a:r>
            <a:r>
              <a:rPr lang="en-US" altLang="zh-CN">
                <a:solidFill>
                  <a:srgbClr val="C00000"/>
                </a:solidFill>
              </a:rPr>
              <a:t>.then() </a:t>
            </a:r>
            <a:r>
              <a:rPr lang="zh-CN" altLang="en-US">
                <a:solidFill>
                  <a:srgbClr val="C00000"/>
                </a:solidFill>
              </a:rPr>
              <a:t>方法</a:t>
            </a:r>
            <a:endParaRPr lang="en-US" altLang="zh-CN">
              <a:solidFill>
                <a:srgbClr val="C00000"/>
              </a:solidFill>
            </a:endParaRPr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每一次 </a:t>
            </a:r>
            <a:r>
              <a:rPr lang="en-US" altLang="zh-CN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Promise() </a:t>
            </a: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构造函数得到的实例对象，</a:t>
            </a:r>
            <a:endParaRPr lang="en-US" altLang="zh-CN" sz="1600" b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都可以</a:t>
            </a:r>
            <a:r>
              <a:rPr lang="zh-CN" altLang="en-US" sz="1600" b="0">
                <a:solidFill>
                  <a:srgbClr val="0099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通过原型链的方式</a:t>
            </a: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访问到 </a:t>
            </a:r>
            <a:r>
              <a:rPr lang="en-US" altLang="zh-CN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.then() </a:t>
            </a: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方法，例如 </a:t>
            </a:r>
            <a:r>
              <a:rPr lang="en-US" altLang="zh-CN" sz="1600" b="0" err="1">
                <a:solidFill>
                  <a:srgbClr val="0099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p.then</a:t>
            </a:r>
            <a:r>
              <a:rPr lang="en-US" altLang="zh-CN" sz="1600" b="0">
                <a:solidFill>
                  <a:srgbClr val="0099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>
                <a:solidFill>
                  <a:srgbClr val="C00000"/>
                </a:solidFill>
              </a:rPr>
              <a:t>.then() </a:t>
            </a:r>
            <a:r>
              <a:rPr lang="zh-CN" altLang="en-US">
                <a:solidFill>
                  <a:srgbClr val="C00000"/>
                </a:solidFill>
              </a:rPr>
              <a:t>方法用来预先指定成功和失败的回调函数</a:t>
            </a:r>
            <a:endParaRPr lang="en-US" altLang="zh-CN">
              <a:solidFill>
                <a:srgbClr val="C00000"/>
              </a:solidFill>
            </a:endParaRPr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p.then(</a:t>
            </a:r>
            <a:r>
              <a:rPr lang="zh-CN" altLang="en-US" sz="1600" b="0">
                <a:solidFill>
                  <a:srgbClr val="0099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成功的回调函数</a:t>
            </a: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en-US" sz="1600" b="0">
                <a:solidFill>
                  <a:srgbClr val="0099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失败的回调函数</a:t>
            </a:r>
            <a:r>
              <a:rPr lang="en-US" altLang="zh-CN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p.then(</a:t>
            </a:r>
            <a:r>
              <a:rPr lang="en-US" altLang="zh-CN" sz="1600" b="0">
                <a:solidFill>
                  <a:srgbClr val="0099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</a:t>
            </a:r>
            <a:r>
              <a:rPr lang="en-US" altLang="zh-CN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=&gt; { }, </a:t>
            </a:r>
            <a:r>
              <a:rPr lang="en-US" altLang="zh-CN" sz="1600" b="0">
                <a:solidFill>
                  <a:srgbClr val="0099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error</a:t>
            </a:r>
            <a:r>
              <a:rPr lang="en-US" altLang="zh-CN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=&gt; { })</a:t>
            </a:r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 </a:t>
            </a:r>
            <a:r>
              <a:rPr lang="en-US" altLang="zh-CN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.then() </a:t>
            </a: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方法时，成功的回调函数是必选的、失败的回调函数是可选的</a:t>
            </a:r>
            <a:endParaRPr lang="en-US" altLang="zh-CN" sz="1600" b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25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ES6 </a:t>
            </a:r>
            <a:r>
              <a:rPr lang="zh-CN" altLang="en-US">
                <a:solidFill>
                  <a:srgbClr val="C00000"/>
                </a:solidFill>
              </a:rPr>
              <a:t>模块化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Promise</a:t>
            </a:r>
          </a:p>
          <a:p>
            <a:r>
              <a:rPr lang="en-US" altLang="zh-CN"/>
              <a:t>async/await</a:t>
            </a:r>
          </a:p>
          <a:p>
            <a:r>
              <a:rPr lang="en-US" altLang="zh-CN"/>
              <a:t>EventLoop</a:t>
            </a:r>
          </a:p>
          <a:p>
            <a:r>
              <a:rPr lang="zh-CN" altLang="en-US"/>
              <a:t>宏任务和微任务</a:t>
            </a:r>
            <a:endParaRPr lang="en-US" altLang="zh-CN"/>
          </a:p>
          <a:p>
            <a:r>
              <a:rPr lang="en-US" altLang="zh-CN"/>
              <a:t>API </a:t>
            </a:r>
            <a:r>
              <a:rPr lang="zh-CN" altLang="en-US"/>
              <a:t>接口案例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8790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CBA022A-4F67-49C6-AFA4-E9A8E46F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Promise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07BB63-D426-43EC-B1AB-74D84F889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>
                <a:solidFill>
                  <a:srgbClr val="C00000"/>
                </a:solidFill>
              </a:rPr>
              <a:t>基于回调函数</a:t>
            </a:r>
            <a:r>
              <a:rPr lang="zh-CN" altLang="en-US"/>
              <a:t>按顺序读取文件内容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E2EB194-F9C6-4DF8-9AAA-36C9B9A70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68" y="1989138"/>
            <a:ext cx="7519788" cy="472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0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CBA022A-4F67-49C6-AFA4-E9A8E46F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Promise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07BB63-D426-43EC-B1AB-74D84F889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3. </a:t>
            </a:r>
            <a:r>
              <a:rPr lang="zh-CN" altLang="en-US"/>
              <a:t>基于 </a:t>
            </a:r>
            <a:r>
              <a:rPr lang="en-US" altLang="zh-CN"/>
              <a:t>then-fs </a:t>
            </a:r>
            <a:r>
              <a:rPr lang="zh-CN" altLang="en-US"/>
              <a:t>读取文件内容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313EFE-7D99-428F-ABD1-4AA9749A2C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4358908"/>
          </a:xfrm>
        </p:spPr>
        <p:txBody>
          <a:bodyPr/>
          <a:lstStyle/>
          <a:p>
            <a:r>
              <a:rPr lang="zh-CN" altLang="en-US"/>
              <a:t>由于 </a:t>
            </a:r>
            <a:r>
              <a:rPr lang="en-US" altLang="zh-CN"/>
              <a:t>node.js </a:t>
            </a:r>
            <a:r>
              <a:rPr lang="zh-CN" altLang="en-US"/>
              <a:t>官方提供的 </a:t>
            </a:r>
            <a:r>
              <a:rPr lang="en-US" altLang="zh-CN"/>
              <a:t>fs </a:t>
            </a:r>
            <a:r>
              <a:rPr lang="zh-CN" altLang="en-US"/>
              <a:t>模块</a:t>
            </a:r>
            <a:r>
              <a:rPr lang="zh-CN" altLang="en-US">
                <a:solidFill>
                  <a:srgbClr val="C00000"/>
                </a:solidFill>
              </a:rPr>
              <a:t>仅支持</a:t>
            </a:r>
            <a:r>
              <a:rPr lang="zh-CN" altLang="en-US"/>
              <a:t>以</a:t>
            </a:r>
            <a:r>
              <a:rPr lang="zh-CN" altLang="en-US">
                <a:solidFill>
                  <a:srgbClr val="C00000"/>
                </a:solidFill>
              </a:rPr>
              <a:t>回调函数的方式</a:t>
            </a:r>
            <a:r>
              <a:rPr lang="zh-CN" altLang="en-US"/>
              <a:t>读取文件，</a:t>
            </a:r>
            <a:r>
              <a:rPr lang="zh-CN" altLang="en-US">
                <a:solidFill>
                  <a:srgbClr val="C00000"/>
                </a:solidFill>
              </a:rPr>
              <a:t>不支持 </a:t>
            </a:r>
            <a:r>
              <a:rPr lang="en-US" altLang="zh-CN">
                <a:solidFill>
                  <a:srgbClr val="C00000"/>
                </a:solidFill>
              </a:rPr>
              <a:t>Promise </a:t>
            </a:r>
            <a:r>
              <a:rPr lang="zh-CN" altLang="en-US">
                <a:solidFill>
                  <a:srgbClr val="C00000"/>
                </a:solidFill>
              </a:rPr>
              <a:t>的调用方式</a:t>
            </a:r>
            <a:r>
              <a:rPr lang="zh-CN" altLang="en-US"/>
              <a:t>。因此，需要先运行如下的命令，安装 </a:t>
            </a:r>
            <a:r>
              <a:rPr lang="en-US" altLang="zh-CN">
                <a:solidFill>
                  <a:srgbClr val="C00000"/>
                </a:solidFill>
              </a:rPr>
              <a:t>then-fs</a:t>
            </a:r>
            <a:r>
              <a:rPr lang="en-US" altLang="zh-CN"/>
              <a:t> </a:t>
            </a:r>
            <a:r>
              <a:rPr lang="zh-CN" altLang="en-US"/>
              <a:t>这个第三方包，从而支持我们基于 </a:t>
            </a:r>
            <a:r>
              <a:rPr lang="en-US" altLang="zh-CN"/>
              <a:t>Promise </a:t>
            </a:r>
            <a:r>
              <a:rPr lang="zh-CN" altLang="en-US"/>
              <a:t>的方式读取文件的内容：</a:t>
            </a:r>
            <a:endParaRPr lang="en-US" altLang="zh-CN" sz="1600" b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3DAB69F-26E8-43F8-B20B-A147E19E6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49" y="2898489"/>
            <a:ext cx="7834039" cy="9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CBA022A-4F67-49C6-AFA4-E9A8E46F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Promise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07BB63-D426-43EC-B1AB-74D84F889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3.1 then-fs </a:t>
            </a:r>
            <a:r>
              <a:rPr lang="zh-CN" altLang="en-US"/>
              <a:t>的基本使用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313EFE-7D99-428F-ABD1-4AA9749A2C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868362"/>
          </a:xfrm>
        </p:spPr>
        <p:txBody>
          <a:bodyPr/>
          <a:lstStyle/>
          <a:p>
            <a:r>
              <a:rPr lang="zh-CN" altLang="en-US"/>
              <a:t>调用 </a:t>
            </a:r>
            <a:r>
              <a:rPr lang="en-US" altLang="zh-CN"/>
              <a:t>then-fs </a:t>
            </a:r>
            <a:r>
              <a:rPr lang="zh-CN" altLang="en-US"/>
              <a:t>提供的 </a:t>
            </a:r>
            <a:r>
              <a:rPr lang="en-US" altLang="zh-CN" err="1">
                <a:solidFill>
                  <a:srgbClr val="C00000"/>
                </a:solidFill>
              </a:rPr>
              <a:t>readFile</a:t>
            </a:r>
            <a:r>
              <a:rPr lang="en-US" altLang="zh-CN">
                <a:solidFill>
                  <a:srgbClr val="C00000"/>
                </a:solidFill>
              </a:rPr>
              <a:t>() </a:t>
            </a:r>
            <a:r>
              <a:rPr lang="zh-CN" altLang="en-US"/>
              <a:t>方法，可以异步地读取文件的内容，</a:t>
            </a:r>
            <a:r>
              <a:rPr lang="zh-CN" altLang="en-US">
                <a:solidFill>
                  <a:srgbClr val="C00000"/>
                </a:solidFill>
              </a:rPr>
              <a:t>它的返回值是 </a:t>
            </a:r>
            <a:r>
              <a:rPr lang="en-US" altLang="zh-CN">
                <a:solidFill>
                  <a:srgbClr val="C00000"/>
                </a:solidFill>
              </a:rPr>
              <a:t>Promise </a:t>
            </a:r>
            <a:r>
              <a:rPr lang="zh-CN" altLang="en-US">
                <a:solidFill>
                  <a:srgbClr val="C00000"/>
                </a:solidFill>
              </a:rPr>
              <a:t>的实例对象</a:t>
            </a:r>
            <a:r>
              <a:rPr lang="zh-CN" altLang="en-US"/>
              <a:t>。因此可以</a:t>
            </a:r>
            <a:r>
              <a:rPr lang="zh-CN" altLang="en-US">
                <a:solidFill>
                  <a:srgbClr val="C00000"/>
                </a:solidFill>
              </a:rPr>
              <a:t>调用 </a:t>
            </a:r>
            <a:r>
              <a:rPr lang="en-US" altLang="zh-CN">
                <a:solidFill>
                  <a:srgbClr val="C00000"/>
                </a:solidFill>
              </a:rPr>
              <a:t>.then() </a:t>
            </a:r>
            <a:r>
              <a:rPr lang="zh-CN" altLang="en-US">
                <a:solidFill>
                  <a:srgbClr val="C00000"/>
                </a:solidFill>
              </a:rPr>
              <a:t>方法</a:t>
            </a:r>
            <a:r>
              <a:rPr lang="zh-CN" altLang="en-US"/>
              <a:t>为每个 </a:t>
            </a:r>
            <a:r>
              <a:rPr lang="en-US" altLang="zh-CN"/>
              <a:t>Promise </a:t>
            </a:r>
            <a:r>
              <a:rPr lang="zh-CN" altLang="en-US"/>
              <a:t>异步操作指定</a:t>
            </a:r>
            <a:r>
              <a:rPr lang="zh-CN" altLang="en-US">
                <a:solidFill>
                  <a:srgbClr val="C00000"/>
                </a:solidFill>
              </a:rPr>
              <a:t>成功</a:t>
            </a:r>
            <a:r>
              <a:rPr lang="zh-CN" altLang="en-US"/>
              <a:t>和</a:t>
            </a:r>
            <a:r>
              <a:rPr lang="zh-CN" altLang="en-US">
                <a:solidFill>
                  <a:srgbClr val="C00000"/>
                </a:solidFill>
              </a:rPr>
              <a:t>失败</a:t>
            </a:r>
            <a:r>
              <a:rPr lang="zh-CN" altLang="en-US"/>
              <a:t>之后的回调函数。示例代码如下：</a:t>
            </a:r>
            <a:endParaRPr lang="en-US" altLang="zh-CN" sz="1600" b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D7E4F0-E485-4F9C-8AC9-87C78D253FB1}"/>
              </a:ext>
            </a:extLst>
          </p:cNvPr>
          <p:cNvSpPr txBox="1"/>
          <p:nvPr/>
        </p:nvSpPr>
        <p:spPr>
          <a:xfrm>
            <a:off x="864577" y="6005146"/>
            <a:ext cx="706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注意：上述的代码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无法保证文件的读取顺序</a:t>
            </a: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，需要做进一步的改进！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567E78F-6E6C-4B66-899A-70B8C5087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01" y="2883875"/>
            <a:ext cx="9548687" cy="29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6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CBA022A-4F67-49C6-AFA4-E9A8E46F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Promise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07BB63-D426-43EC-B1AB-74D84F889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3.2 .then() </a:t>
            </a:r>
            <a:r>
              <a:rPr lang="zh-CN" altLang="en-US"/>
              <a:t>方法的特性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313EFE-7D99-428F-ABD1-4AA9749A2C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7"/>
            <a:ext cx="9845675" cy="894739"/>
          </a:xfrm>
        </p:spPr>
        <p:txBody>
          <a:bodyPr/>
          <a:lstStyle/>
          <a:p>
            <a:r>
              <a:rPr lang="zh-CN" altLang="en-US"/>
              <a:t>如果上一个 </a:t>
            </a:r>
            <a:r>
              <a:rPr lang="en-US" altLang="zh-CN"/>
              <a:t>.then() </a:t>
            </a:r>
            <a:r>
              <a:rPr lang="zh-CN" altLang="en-US"/>
              <a:t>方法中</a:t>
            </a:r>
            <a:r>
              <a:rPr lang="zh-CN" altLang="en-US">
                <a:solidFill>
                  <a:srgbClr val="C00000"/>
                </a:solidFill>
              </a:rPr>
              <a:t>返回了一个新的 </a:t>
            </a:r>
            <a:r>
              <a:rPr lang="en-US" altLang="zh-CN">
                <a:solidFill>
                  <a:srgbClr val="C00000"/>
                </a:solidFill>
              </a:rPr>
              <a:t>Promise </a:t>
            </a:r>
            <a:r>
              <a:rPr lang="zh-CN" altLang="en-US">
                <a:solidFill>
                  <a:srgbClr val="C00000"/>
                </a:solidFill>
              </a:rPr>
              <a:t>实例对象</a:t>
            </a:r>
            <a:r>
              <a:rPr lang="zh-CN" altLang="en-US"/>
              <a:t>，则可以通过下一个 </a:t>
            </a:r>
            <a:r>
              <a:rPr lang="en-US" altLang="zh-CN"/>
              <a:t>.then() </a:t>
            </a:r>
            <a:r>
              <a:rPr lang="zh-CN" altLang="en-US"/>
              <a:t>继续进行处理。通过 </a:t>
            </a:r>
            <a:r>
              <a:rPr lang="en-US" altLang="zh-CN"/>
              <a:t>.then() </a:t>
            </a:r>
            <a:r>
              <a:rPr lang="zh-CN" altLang="en-US"/>
              <a:t>方法的</a:t>
            </a:r>
            <a:r>
              <a:rPr lang="zh-CN" altLang="en-US">
                <a:solidFill>
                  <a:srgbClr val="C00000"/>
                </a:solidFill>
              </a:rPr>
              <a:t>链式调用</a:t>
            </a:r>
            <a:r>
              <a:rPr lang="zh-CN" altLang="en-US"/>
              <a:t>，就解决了回调地狱的问题。</a:t>
            </a:r>
            <a:endParaRPr lang="en-US" altLang="zh-CN" sz="1600" b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31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CBA022A-4F67-49C6-AFA4-E9A8E46F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Promise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07BB63-D426-43EC-B1AB-74D84F889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3.3 </a:t>
            </a:r>
            <a:r>
              <a:rPr lang="zh-CN" altLang="en-US">
                <a:solidFill>
                  <a:srgbClr val="C00000"/>
                </a:solidFill>
              </a:rPr>
              <a:t>基于 </a:t>
            </a:r>
            <a:r>
              <a:rPr lang="en-US" altLang="zh-CN">
                <a:solidFill>
                  <a:srgbClr val="C00000"/>
                </a:solidFill>
              </a:rPr>
              <a:t>Promise </a:t>
            </a:r>
            <a:r>
              <a:rPr lang="zh-CN" altLang="en-US"/>
              <a:t>按顺序读取文件的内容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313EFE-7D99-428F-ABD1-4AA9749A2C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0"/>
          </a:xfrm>
        </p:spPr>
        <p:txBody>
          <a:bodyPr/>
          <a:lstStyle/>
          <a:p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Promise </a:t>
            </a:r>
            <a:r>
              <a:rPr lang="zh-CN" altLang="en-US">
                <a:solidFill>
                  <a:srgbClr val="C00000"/>
                </a:solidFill>
              </a:rPr>
              <a:t>支持链式调用</a:t>
            </a:r>
            <a:r>
              <a:rPr lang="zh-CN" altLang="en-US"/>
              <a:t>，从而来解决回调地狱的问题。示例代码如下：</a:t>
            </a:r>
            <a:endParaRPr lang="en-US" altLang="zh-CN" sz="1600" b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701F85B-3CBE-4080-B6D2-275722DFC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73" y="2506328"/>
            <a:ext cx="8832345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5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CBA022A-4F67-49C6-AFA4-E9A8E46F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Promise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07BB63-D426-43EC-B1AB-74D84F889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通过 </a:t>
            </a:r>
            <a:r>
              <a:rPr lang="en-US" altLang="zh-CN"/>
              <a:t>.catch </a:t>
            </a:r>
            <a:r>
              <a:rPr lang="zh-CN" altLang="en-US"/>
              <a:t>捕获错误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313EFE-7D99-428F-ABD1-4AA9749A2C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7"/>
            <a:ext cx="9845675" cy="517191"/>
          </a:xfrm>
        </p:spPr>
        <p:txBody>
          <a:bodyPr/>
          <a:lstStyle/>
          <a:p>
            <a:r>
              <a:rPr lang="zh-CN" altLang="en-US"/>
              <a:t>在 </a:t>
            </a:r>
            <a:r>
              <a:rPr lang="en-US" altLang="zh-CN"/>
              <a:t>Promise </a:t>
            </a:r>
            <a:r>
              <a:rPr lang="zh-CN" altLang="en-US"/>
              <a:t>的链式操作中如果发生了错误，可以使用 </a:t>
            </a:r>
            <a:r>
              <a:rPr lang="en-US" altLang="zh-CN" err="1"/>
              <a:t>Promise.prototype.</a:t>
            </a:r>
            <a:r>
              <a:rPr lang="en-US" altLang="zh-CN" err="1">
                <a:solidFill>
                  <a:srgbClr val="C00000"/>
                </a:solidFill>
              </a:rPr>
              <a:t>catch</a:t>
            </a:r>
            <a:r>
              <a:rPr lang="en-US" altLang="zh-CN"/>
              <a:t> </a:t>
            </a:r>
            <a:r>
              <a:rPr lang="zh-CN" altLang="en-US"/>
              <a:t>方法进行捕获和处理：</a:t>
            </a:r>
            <a:endParaRPr lang="en-US" altLang="zh-CN" sz="1600" b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1AA8E50-1D83-4EE2-8335-2104F470D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40" y="2501427"/>
            <a:ext cx="6705060" cy="421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4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CBA022A-4F67-49C6-AFA4-E9A8E46F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Promise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07BB63-D426-43EC-B1AB-74D84F889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通过 </a:t>
            </a:r>
            <a:r>
              <a:rPr lang="en-US" altLang="zh-CN"/>
              <a:t>.catch </a:t>
            </a:r>
            <a:r>
              <a:rPr lang="zh-CN" altLang="en-US"/>
              <a:t>捕获错误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313EFE-7D99-428F-ABD1-4AA9749A2C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7"/>
            <a:ext cx="9845675" cy="517191"/>
          </a:xfrm>
        </p:spPr>
        <p:txBody>
          <a:bodyPr/>
          <a:lstStyle/>
          <a:p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如果不希望前面的错误导致后续的 </a:t>
            </a:r>
            <a:r>
              <a:rPr lang="en-US" altLang="zh-CN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.then </a:t>
            </a: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无法正常执行，则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可以将 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.catch 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的调用提前</a:t>
            </a: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，示例代码如下：</a:t>
            </a:r>
            <a:endParaRPr lang="en-US" altLang="zh-CN" sz="1600" b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5A2E57-4D71-4FB8-A579-6F50AA2A1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39" y="2506329"/>
            <a:ext cx="6678684" cy="419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7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CBA022A-4F67-49C6-AFA4-E9A8E46F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Promise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07BB63-D426-43EC-B1AB-74D84F889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3.5 </a:t>
            </a:r>
            <a:r>
              <a:rPr lang="en-US" altLang="zh-CN" err="1">
                <a:solidFill>
                  <a:srgbClr val="C00000"/>
                </a:solidFill>
              </a:rPr>
              <a:t>Promise.all</a:t>
            </a:r>
            <a:r>
              <a:rPr lang="en-US" altLang="zh-CN">
                <a:solidFill>
                  <a:srgbClr val="C00000"/>
                </a:solidFill>
              </a:rPr>
              <a:t>() </a:t>
            </a:r>
            <a:r>
              <a:rPr lang="zh-CN" altLang="en-US"/>
              <a:t>方法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313EFE-7D99-428F-ABD1-4AA9749A2C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7"/>
            <a:ext cx="9845675" cy="885948"/>
          </a:xfrm>
        </p:spPr>
        <p:txBody>
          <a:bodyPr/>
          <a:lstStyle/>
          <a:p>
            <a:r>
              <a:rPr lang="en-US" altLang="zh-CN" sz="1600" b="0" err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Promise.all</a:t>
            </a:r>
            <a:r>
              <a:rPr lang="en-US" altLang="zh-CN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</a:t>
            </a: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r>
              <a:rPr lang="zh-CN" altLang="en-US"/>
              <a:t>会发起并行的 </a:t>
            </a:r>
            <a:r>
              <a:rPr lang="en-US" altLang="zh-CN"/>
              <a:t>Promise </a:t>
            </a:r>
            <a:r>
              <a:rPr lang="zh-CN" altLang="en-US"/>
              <a:t>异步操作，等</a:t>
            </a:r>
            <a:r>
              <a:rPr lang="zh-CN" altLang="en-US">
                <a:solidFill>
                  <a:srgbClr val="C00000"/>
                </a:solidFill>
              </a:rPr>
              <a:t>所有的异步操作全部结束后</a:t>
            </a:r>
            <a:r>
              <a:rPr lang="zh-CN" altLang="en-US"/>
              <a:t>才会执行下一步的 </a:t>
            </a:r>
            <a:r>
              <a:rPr lang="en-US" altLang="zh-CN"/>
              <a:t>.then </a:t>
            </a:r>
            <a:r>
              <a:rPr lang="zh-CN" altLang="en-US"/>
              <a:t>操作（等待机制）。示例代码如下：</a:t>
            </a:r>
            <a:endParaRPr lang="en-US" altLang="zh-CN" sz="1600" b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33E902-2A2B-447B-871C-7438EAF7C339}"/>
              </a:ext>
            </a:extLst>
          </p:cNvPr>
          <p:cNvSpPr txBox="1"/>
          <p:nvPr/>
        </p:nvSpPr>
        <p:spPr>
          <a:xfrm>
            <a:off x="7553131" y="5917635"/>
            <a:ext cx="3437792" cy="796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注意：数组中 </a:t>
            </a:r>
            <a:r>
              <a:rPr lang="en-US" altLang="zh-CN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Promise </a:t>
            </a: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实例的顺序，就是最终结果的顺序！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658E310-4302-429B-A479-3ED97DCD6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54" y="2848710"/>
            <a:ext cx="6520422" cy="386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2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CBA022A-4F67-49C6-AFA4-E9A8E46F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Promise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07BB63-D426-43EC-B1AB-74D84F889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3.6 </a:t>
            </a:r>
            <a:r>
              <a:rPr lang="en-US" altLang="zh-CN" err="1">
                <a:solidFill>
                  <a:srgbClr val="C00000"/>
                </a:solidFill>
              </a:rPr>
              <a:t>Promise.race</a:t>
            </a:r>
            <a:r>
              <a:rPr lang="en-US" altLang="zh-CN">
                <a:solidFill>
                  <a:srgbClr val="C00000"/>
                </a:solidFill>
              </a:rPr>
              <a:t>() </a:t>
            </a:r>
            <a:r>
              <a:rPr lang="zh-CN" altLang="en-US"/>
              <a:t>方法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313EFE-7D99-428F-ABD1-4AA9749A2C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7"/>
            <a:ext cx="9845675" cy="885948"/>
          </a:xfrm>
        </p:spPr>
        <p:txBody>
          <a:bodyPr/>
          <a:lstStyle/>
          <a:p>
            <a:r>
              <a:rPr lang="en-US" altLang="zh-CN"/>
              <a:t>Promise.race() </a:t>
            </a:r>
            <a:r>
              <a:rPr lang="zh-CN" altLang="en-US"/>
              <a:t>方法会发起并行的 </a:t>
            </a:r>
            <a:r>
              <a:rPr lang="en-US" altLang="zh-CN"/>
              <a:t>Promise </a:t>
            </a:r>
            <a:r>
              <a:rPr lang="zh-CN" altLang="en-US"/>
              <a:t>异步操作，</a:t>
            </a:r>
            <a:r>
              <a:rPr lang="zh-CN" altLang="en-US">
                <a:solidFill>
                  <a:srgbClr val="C00000"/>
                </a:solidFill>
              </a:rPr>
              <a:t>只要任何一个异步操作完成，就立即执行下一步的 </a:t>
            </a:r>
            <a:r>
              <a:rPr lang="en-US" altLang="zh-CN">
                <a:solidFill>
                  <a:srgbClr val="C00000"/>
                </a:solidFill>
              </a:rPr>
              <a:t>.then </a:t>
            </a:r>
            <a:r>
              <a:rPr lang="zh-CN" altLang="en-US">
                <a:solidFill>
                  <a:srgbClr val="C00000"/>
                </a:solidFill>
              </a:rPr>
              <a:t>操作</a:t>
            </a:r>
            <a:r>
              <a:rPr lang="zh-CN" altLang="en-US"/>
              <a:t>（赛跑机制）。示例代码如下：</a:t>
            </a:r>
          </a:p>
          <a:p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4A167B5-551B-4B3B-AB48-2E9DC612A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47" y="2838601"/>
            <a:ext cx="6538007" cy="38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8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D7169-6971-4973-BB00-213896B0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Promise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944E41-A4E0-4324-9A60-5559F0D47A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4. </a:t>
            </a:r>
            <a:r>
              <a:rPr lang="zh-CN" altLang="en-US"/>
              <a:t>基于 </a:t>
            </a:r>
            <a:r>
              <a:rPr lang="en-US" altLang="zh-CN"/>
              <a:t>Promise </a:t>
            </a:r>
            <a:r>
              <a:rPr lang="zh-CN" altLang="en-US"/>
              <a:t>封装读文件的方法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3ADF06-DCE5-40DA-B592-BD6282D4B7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方法的封装要求：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方法的名称要定义为 </a:t>
            </a:r>
            <a:r>
              <a:rPr lang="en-US" altLang="zh-CN">
                <a:solidFill>
                  <a:srgbClr val="C00000"/>
                </a:solidFill>
              </a:rPr>
              <a:t>getFile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方法接收一个</a:t>
            </a:r>
            <a:r>
              <a:rPr lang="zh-CN" altLang="en-US">
                <a:solidFill>
                  <a:srgbClr val="C00000"/>
                </a:solidFill>
              </a:rPr>
              <a:t>形参 </a:t>
            </a:r>
            <a:r>
              <a:rPr lang="en-US" altLang="zh-CN">
                <a:solidFill>
                  <a:srgbClr val="C00000"/>
                </a:solidFill>
              </a:rPr>
              <a:t>fpath</a:t>
            </a:r>
            <a:r>
              <a:rPr lang="zh-CN" altLang="en-US"/>
              <a:t>，表示要读取的文件的路径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方法的</a:t>
            </a:r>
            <a:r>
              <a:rPr lang="zh-CN" altLang="en-US">
                <a:solidFill>
                  <a:srgbClr val="C00000"/>
                </a:solidFill>
              </a:rPr>
              <a:t>返回值</a:t>
            </a:r>
            <a:r>
              <a:rPr lang="zh-CN" altLang="en-US"/>
              <a:t>为 </a:t>
            </a:r>
            <a:r>
              <a:rPr lang="en-US" altLang="zh-CN"/>
              <a:t>Promise </a:t>
            </a:r>
            <a:r>
              <a:rPr lang="zh-CN" altLang="en-US"/>
              <a:t>实例对象</a:t>
            </a:r>
          </a:p>
        </p:txBody>
      </p:sp>
    </p:spTree>
    <p:extLst>
      <p:ext uri="{BB962C8B-B14F-4D97-AF65-F5344CB8AC3E}">
        <p14:creationId xmlns:p14="http://schemas.microsoft.com/office/powerpoint/2010/main" val="184836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6440DD1-44D6-4984-9522-9961E477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ES6 </a:t>
            </a:r>
            <a:r>
              <a:rPr lang="zh-CN" altLang="en-US"/>
              <a:t>模块化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504EB0-2680-4EDB-9B2B-EE66BB72B0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回顾：</a:t>
            </a:r>
            <a:r>
              <a:rPr lang="en-US" altLang="zh-CN"/>
              <a:t>node.js </a:t>
            </a:r>
            <a:r>
              <a:rPr lang="zh-CN" altLang="en-US"/>
              <a:t>中如何实现模块化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E2C747-C878-448F-B5D0-88C0BA93F7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node.js </a:t>
            </a:r>
            <a:r>
              <a:rPr lang="zh-CN" altLang="en-US"/>
              <a:t>遵循了 </a:t>
            </a:r>
            <a:r>
              <a:rPr lang="en-US" altLang="zh-CN">
                <a:solidFill>
                  <a:srgbClr val="C00000"/>
                </a:solidFill>
              </a:rPr>
              <a:t>CommonJS</a:t>
            </a:r>
            <a:r>
              <a:rPr lang="en-US" altLang="zh-CN"/>
              <a:t> </a:t>
            </a:r>
            <a:r>
              <a:rPr lang="zh-CN" altLang="en-US"/>
              <a:t>的模块化规范。其中：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导入其它模块使用 </a:t>
            </a:r>
            <a:r>
              <a:rPr lang="en-US" altLang="zh-CN">
                <a:solidFill>
                  <a:srgbClr val="C00000"/>
                </a:solidFill>
              </a:rPr>
              <a:t>require() </a:t>
            </a:r>
            <a:r>
              <a:rPr lang="zh-CN" altLang="en-US"/>
              <a:t>方法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模块对外共享成员使用 </a:t>
            </a:r>
            <a:r>
              <a:rPr lang="en-US" altLang="zh-CN">
                <a:solidFill>
                  <a:srgbClr val="C00000"/>
                </a:solidFill>
              </a:rPr>
              <a:t>module.exports</a:t>
            </a:r>
            <a:r>
              <a:rPr lang="en-US" altLang="zh-CN"/>
              <a:t> </a:t>
            </a:r>
            <a:r>
              <a:rPr lang="zh-CN" altLang="en-US"/>
              <a:t>对象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/>
          </a:p>
          <a:p>
            <a:r>
              <a:rPr lang="zh-CN" altLang="en-US"/>
              <a:t>模块化的好处：</a:t>
            </a:r>
            <a:endParaRPr lang="en-US" altLang="zh-CN"/>
          </a:p>
          <a:p>
            <a:r>
              <a:rPr lang="zh-CN" altLang="en-US"/>
              <a:t>大家都遵守同样的模块化规范写代码，</a:t>
            </a:r>
            <a:r>
              <a:rPr lang="zh-CN" altLang="en-US">
                <a:solidFill>
                  <a:srgbClr val="C00000"/>
                </a:solidFill>
              </a:rPr>
              <a:t>降低了沟通的成本</a:t>
            </a:r>
            <a:r>
              <a:rPr lang="zh-CN" altLang="en-US"/>
              <a:t>，</a:t>
            </a:r>
            <a:r>
              <a:rPr lang="zh-CN" altLang="en-US">
                <a:solidFill>
                  <a:srgbClr val="C00000"/>
                </a:solidFill>
              </a:rPr>
              <a:t>极大方便了各个模块之间的相互调用</a:t>
            </a:r>
            <a:r>
              <a:rPr lang="zh-CN" altLang="en-US"/>
              <a:t>，利人利己。</a:t>
            </a:r>
          </a:p>
        </p:txBody>
      </p:sp>
    </p:spTree>
    <p:extLst>
      <p:ext uri="{BB962C8B-B14F-4D97-AF65-F5344CB8AC3E}">
        <p14:creationId xmlns:p14="http://schemas.microsoft.com/office/powerpoint/2010/main" val="142127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D7169-6971-4973-BB00-213896B0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Promise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944E41-A4E0-4324-9A60-5559F0D47A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4.1 getFile </a:t>
            </a:r>
            <a:r>
              <a:rPr lang="zh-CN" altLang="en-US"/>
              <a:t>方法的基本定义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8812678-A738-4A3B-B2A2-AC5873B4A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24" y="1989138"/>
            <a:ext cx="7841660" cy="240050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DF6794F-001C-482D-8425-16D5B24861E1}"/>
              </a:ext>
            </a:extLst>
          </p:cNvPr>
          <p:cNvSpPr txBox="1"/>
          <p:nvPr/>
        </p:nvSpPr>
        <p:spPr>
          <a:xfrm>
            <a:off x="891495" y="4545628"/>
            <a:ext cx="9588935" cy="427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注意：第 </a:t>
            </a:r>
            <a:r>
              <a:rPr lang="en-US" altLang="zh-CN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 </a:t>
            </a: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行代码中的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Promise() </a:t>
            </a: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只是创建了一个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形式上的异步操作</a:t>
            </a: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37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D7169-6971-4973-BB00-213896B0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Promise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944E41-A4E0-4324-9A60-5559F0D47A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4.2 </a:t>
            </a:r>
            <a:r>
              <a:rPr lang="zh-CN" altLang="en-US"/>
              <a:t>创建具体的异步操作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E74DC0-EE88-4D68-9708-08BBE7B08E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859570"/>
          </a:xfrm>
        </p:spPr>
        <p:txBody>
          <a:bodyPr/>
          <a:lstStyle/>
          <a:p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如果想要创建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具体的异步操作</a:t>
            </a: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，则需要在 </a:t>
            </a:r>
            <a:r>
              <a:rPr lang="en-US" altLang="zh-CN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Promise() </a:t>
            </a: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构造函数期间，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传递一个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function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</a:t>
            </a: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将具体的异步操作定义到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function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函数内部</a:t>
            </a: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。示例代码如下：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B764C9-A423-43A0-9DFF-77AE74BA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32" y="2848709"/>
            <a:ext cx="7841660" cy="32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8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D7169-6971-4973-BB00-213896B0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Promise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944E41-A4E0-4324-9A60-5559F0D47A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4.3 </a:t>
            </a:r>
            <a:r>
              <a:rPr lang="zh-CN" altLang="en-US"/>
              <a:t>获取 </a:t>
            </a:r>
            <a:r>
              <a:rPr lang="en-US" altLang="zh-CN"/>
              <a:t>.then </a:t>
            </a:r>
            <a:r>
              <a:rPr lang="zh-CN" altLang="en-US"/>
              <a:t>的两个实参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E74DC0-EE88-4D68-9708-08BBE7B08E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859570"/>
          </a:xfrm>
        </p:spPr>
        <p:txBody>
          <a:bodyPr/>
          <a:lstStyle/>
          <a:p>
            <a:r>
              <a:rPr lang="zh-CN" altLang="en-US"/>
              <a:t>通过 </a:t>
            </a:r>
            <a:r>
              <a:rPr lang="en-US" altLang="zh-CN"/>
              <a:t>.then() </a:t>
            </a:r>
            <a:r>
              <a:rPr lang="zh-CN" altLang="en-US"/>
              <a:t>指定的</a:t>
            </a:r>
            <a:r>
              <a:rPr lang="zh-CN" altLang="en-US">
                <a:solidFill>
                  <a:srgbClr val="C00000"/>
                </a:solidFill>
              </a:rPr>
              <a:t>成功</a:t>
            </a:r>
            <a:r>
              <a:rPr lang="zh-CN" altLang="en-US"/>
              <a:t>和</a:t>
            </a:r>
            <a:r>
              <a:rPr lang="zh-CN" altLang="en-US">
                <a:solidFill>
                  <a:srgbClr val="C00000"/>
                </a:solidFill>
              </a:rPr>
              <a:t>失败</a:t>
            </a:r>
            <a:r>
              <a:rPr lang="zh-CN" altLang="en-US"/>
              <a:t>的回调函数，可以在 </a:t>
            </a:r>
            <a:r>
              <a:rPr lang="en-US" altLang="zh-CN"/>
              <a:t>function </a:t>
            </a:r>
            <a:r>
              <a:rPr lang="zh-CN" altLang="en-US"/>
              <a:t>的</a:t>
            </a:r>
            <a:r>
              <a:rPr lang="zh-CN" altLang="en-US">
                <a:solidFill>
                  <a:srgbClr val="C00000"/>
                </a:solidFill>
              </a:rPr>
              <a:t>形参中</a:t>
            </a:r>
            <a:r>
              <a:rPr lang="zh-CN" altLang="en-US"/>
              <a:t>进行接收，示例代码如下：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516DAE-04E7-4818-AE17-E5E891CF2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47" y="2503896"/>
            <a:ext cx="7841660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2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D7169-6971-4973-BB00-213896B0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Promise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944E41-A4E0-4324-9A60-5559F0D47A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4.4 </a:t>
            </a:r>
            <a:r>
              <a:rPr lang="zh-CN" altLang="en-US"/>
              <a:t>调用 </a:t>
            </a:r>
            <a:r>
              <a:rPr lang="en-US" altLang="zh-CN"/>
              <a:t>resolve </a:t>
            </a:r>
            <a:r>
              <a:rPr lang="zh-CN" altLang="en-US"/>
              <a:t>和 </a:t>
            </a:r>
            <a:r>
              <a:rPr lang="en-US" altLang="zh-CN"/>
              <a:t>reject </a:t>
            </a:r>
            <a:r>
              <a:rPr lang="zh-CN" altLang="en-US"/>
              <a:t>回调函数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E74DC0-EE88-4D68-9708-08BBE7B08E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00127"/>
          </a:xfrm>
        </p:spPr>
        <p:txBody>
          <a:bodyPr/>
          <a:lstStyle/>
          <a:p>
            <a:r>
              <a:rPr lang="en-US" altLang="zh-CN"/>
              <a:t>Promise </a:t>
            </a:r>
            <a:r>
              <a:rPr lang="zh-CN" altLang="en-US">
                <a:solidFill>
                  <a:srgbClr val="C00000"/>
                </a:solidFill>
              </a:rPr>
              <a:t>异步操作的结果</a:t>
            </a:r>
            <a:r>
              <a:rPr lang="zh-CN" altLang="en-US"/>
              <a:t>，可以调用 </a:t>
            </a:r>
            <a:r>
              <a:rPr lang="en-US" altLang="zh-CN">
                <a:solidFill>
                  <a:srgbClr val="C00000"/>
                </a:solidFill>
              </a:rPr>
              <a:t>resolve</a:t>
            </a:r>
            <a:r>
              <a:rPr lang="en-US" altLang="zh-CN"/>
              <a:t> </a:t>
            </a:r>
            <a:r>
              <a:rPr lang="zh-CN" altLang="en-US"/>
              <a:t>或 </a:t>
            </a:r>
            <a:r>
              <a:rPr lang="en-US" altLang="zh-CN">
                <a:solidFill>
                  <a:srgbClr val="C00000"/>
                </a:solidFill>
              </a:rPr>
              <a:t>reject</a:t>
            </a:r>
            <a:r>
              <a:rPr lang="en-US" altLang="zh-CN"/>
              <a:t> </a:t>
            </a:r>
            <a:r>
              <a:rPr lang="zh-CN" altLang="en-US"/>
              <a:t>回调函数进行处理。示例代码如下：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8B3CE9-BFCC-4C40-9199-652E6A5B7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39" y="2489266"/>
            <a:ext cx="7841660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7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ES6 </a:t>
            </a:r>
            <a:r>
              <a:rPr lang="zh-CN" altLang="en-US"/>
              <a:t>模块化</a:t>
            </a:r>
            <a:endParaRPr lang="en-US" altLang="zh-CN"/>
          </a:p>
          <a:p>
            <a:r>
              <a:rPr lang="en-US" altLang="zh-CN"/>
              <a:t>Promise</a:t>
            </a:r>
          </a:p>
          <a:p>
            <a:r>
              <a:rPr lang="en-US" altLang="zh-CN">
                <a:solidFill>
                  <a:srgbClr val="C00000"/>
                </a:solidFill>
              </a:rPr>
              <a:t>async/await</a:t>
            </a:r>
          </a:p>
          <a:p>
            <a:r>
              <a:rPr lang="en-US" altLang="zh-CN"/>
              <a:t>EventLoop</a:t>
            </a:r>
          </a:p>
          <a:p>
            <a:r>
              <a:rPr lang="zh-CN" altLang="en-US"/>
              <a:t>宏任务和微任务</a:t>
            </a:r>
            <a:endParaRPr lang="en-US" altLang="zh-CN"/>
          </a:p>
          <a:p>
            <a:r>
              <a:rPr lang="en-US" altLang="zh-CN"/>
              <a:t>API </a:t>
            </a:r>
            <a:r>
              <a:rPr lang="zh-CN" altLang="en-US"/>
              <a:t>接口案例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4773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1F20031-2A06-4006-83A7-6B3D0FBE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async/await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C4D28D0-86B6-4C71-A677-17750326A9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什么是 </a:t>
            </a:r>
            <a:r>
              <a:rPr lang="en-US" altLang="zh-CN"/>
              <a:t>async/await</a:t>
            </a:r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C5222D9-E69B-4746-A388-61B9470A63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877154"/>
          </a:xfrm>
        </p:spPr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async/await </a:t>
            </a:r>
            <a:r>
              <a:rPr lang="zh-CN" altLang="en-US"/>
              <a:t>是 </a:t>
            </a:r>
            <a:r>
              <a:rPr lang="en-US" altLang="zh-CN">
                <a:solidFill>
                  <a:srgbClr val="C00000"/>
                </a:solidFill>
              </a:rPr>
              <a:t>ES8</a:t>
            </a:r>
            <a:r>
              <a:rPr lang="zh-CN" altLang="en-US"/>
              <a:t>（</a:t>
            </a:r>
            <a:r>
              <a:rPr lang="en-US" altLang="zh-CN"/>
              <a:t>ECMAScript 2017</a:t>
            </a:r>
            <a:r>
              <a:rPr lang="zh-CN" altLang="en-US"/>
              <a:t>）引入的新语法，用来</a:t>
            </a:r>
            <a:r>
              <a:rPr lang="zh-CN" altLang="en-US">
                <a:solidFill>
                  <a:srgbClr val="C00000"/>
                </a:solidFill>
              </a:rPr>
              <a:t>简化 </a:t>
            </a:r>
            <a:r>
              <a:rPr lang="en-US" altLang="zh-CN">
                <a:solidFill>
                  <a:srgbClr val="C00000"/>
                </a:solidFill>
              </a:rPr>
              <a:t>Promise </a:t>
            </a:r>
            <a:r>
              <a:rPr lang="zh-CN" altLang="en-US">
                <a:solidFill>
                  <a:srgbClr val="C00000"/>
                </a:solidFill>
              </a:rPr>
              <a:t>异步操作</a:t>
            </a:r>
            <a:r>
              <a:rPr lang="zh-CN" altLang="en-US"/>
              <a:t>。在 </a:t>
            </a:r>
            <a:r>
              <a:rPr lang="en-US" altLang="zh-CN"/>
              <a:t>async/await </a:t>
            </a:r>
            <a:r>
              <a:rPr lang="zh-CN" altLang="en-US"/>
              <a:t>出现之前，开发者只能通过</a:t>
            </a:r>
            <a:r>
              <a:rPr lang="zh-CN" altLang="en-US">
                <a:solidFill>
                  <a:srgbClr val="C00000"/>
                </a:solidFill>
              </a:rPr>
              <a:t>链式 </a:t>
            </a:r>
            <a:r>
              <a:rPr lang="en-US" altLang="zh-CN">
                <a:solidFill>
                  <a:srgbClr val="C00000"/>
                </a:solidFill>
              </a:rPr>
              <a:t>.then() </a:t>
            </a:r>
            <a:r>
              <a:rPr lang="zh-CN" altLang="en-US">
                <a:solidFill>
                  <a:srgbClr val="C00000"/>
                </a:solidFill>
              </a:rPr>
              <a:t>的方式</a:t>
            </a:r>
            <a:r>
              <a:rPr lang="zh-CN" altLang="en-US"/>
              <a:t>处理 </a:t>
            </a:r>
            <a:r>
              <a:rPr lang="en-US" altLang="zh-CN"/>
              <a:t>Promise </a:t>
            </a:r>
            <a:r>
              <a:rPr lang="zh-CN" altLang="en-US"/>
              <a:t>异步操作。示例代码如下：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53DDD9-F6BF-46E7-A347-5B098E900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40" y="2866293"/>
            <a:ext cx="7399653" cy="385443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D32B9A2-27B3-4501-B875-CA2EE152470E}"/>
              </a:ext>
            </a:extLst>
          </p:cNvPr>
          <p:cNvSpPr txBox="1"/>
          <p:nvPr/>
        </p:nvSpPr>
        <p:spPr>
          <a:xfrm>
            <a:off x="8510953" y="4388093"/>
            <a:ext cx="2250831" cy="24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.then </a:t>
            </a: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链式调用的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优点</a:t>
            </a: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sz="160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解决了回调地狱的问题</a:t>
            </a:r>
            <a:endParaRPr lang="en-US" altLang="zh-CN" sz="160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.then </a:t>
            </a: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链式调用的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缺点</a:t>
            </a: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sz="160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代码冗余、阅读性差、不易理解</a:t>
            </a:r>
            <a:endParaRPr lang="en-US" altLang="zh-CN" sz="160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754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1F20031-2A06-4006-83A7-6B3D0FBE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async/await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C4D28D0-86B6-4C71-A677-17750326A9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2. async/await </a:t>
            </a:r>
            <a:r>
              <a:rPr lang="zh-CN" altLang="en-US"/>
              <a:t>的基本使用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C5222D9-E69B-4746-A388-61B9470A63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/>
              <a:t>使用 </a:t>
            </a:r>
            <a:r>
              <a:rPr lang="en-US" altLang="zh-CN"/>
              <a:t>async/await </a:t>
            </a:r>
            <a:r>
              <a:rPr lang="zh-CN" altLang="en-US"/>
              <a:t>简化 </a:t>
            </a:r>
            <a:r>
              <a:rPr lang="en-US" altLang="zh-CN"/>
              <a:t>Promise </a:t>
            </a:r>
            <a:r>
              <a:rPr lang="zh-CN" altLang="en-US"/>
              <a:t>异步操作的示例代码如下：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B50A5E9-3510-466E-8CFC-6B39E73ED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40" y="2483742"/>
            <a:ext cx="7575498" cy="422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8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1F20031-2A06-4006-83A7-6B3D0FBE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async/await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C4D28D0-86B6-4C71-A677-17750326A9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3. async/await </a:t>
            </a:r>
            <a:r>
              <a:rPr lang="zh-CN" altLang="en-US"/>
              <a:t>的</a:t>
            </a:r>
            <a:r>
              <a:rPr lang="zh-CN" altLang="en-US">
                <a:solidFill>
                  <a:srgbClr val="C00000"/>
                </a:solidFill>
              </a:rPr>
              <a:t>使用注意事项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C5222D9-E69B-4746-A388-61B9470A63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zh-CN" altLang="en-US"/>
              <a:t>如果在 </a:t>
            </a:r>
            <a:r>
              <a:rPr lang="en-US" altLang="zh-CN"/>
              <a:t>function </a:t>
            </a:r>
            <a:r>
              <a:rPr lang="zh-CN" altLang="en-US"/>
              <a:t>中使用了 </a:t>
            </a:r>
            <a:r>
              <a:rPr lang="en-US" altLang="zh-CN"/>
              <a:t>await</a:t>
            </a:r>
            <a:r>
              <a:rPr lang="zh-CN" altLang="en-US"/>
              <a:t>，则 </a:t>
            </a:r>
            <a:r>
              <a:rPr lang="en-US" altLang="zh-CN"/>
              <a:t>function </a:t>
            </a:r>
            <a:r>
              <a:rPr lang="zh-CN" altLang="en-US">
                <a:solidFill>
                  <a:srgbClr val="C00000"/>
                </a:solidFill>
              </a:rPr>
              <a:t>必须</a:t>
            </a:r>
            <a:r>
              <a:rPr lang="zh-CN" altLang="en-US"/>
              <a:t>被 </a:t>
            </a:r>
            <a:r>
              <a:rPr lang="en-US" altLang="zh-CN"/>
              <a:t>async </a:t>
            </a:r>
            <a:r>
              <a:rPr lang="zh-CN" altLang="en-US"/>
              <a:t>修饰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在 </a:t>
            </a:r>
            <a:r>
              <a:rPr lang="en-US" altLang="zh-CN"/>
              <a:t>async </a:t>
            </a:r>
            <a:r>
              <a:rPr lang="zh-CN" altLang="en-US"/>
              <a:t>方法中，</a:t>
            </a:r>
            <a:r>
              <a:rPr lang="zh-CN" altLang="en-US">
                <a:solidFill>
                  <a:srgbClr val="C00000"/>
                </a:solidFill>
              </a:rPr>
              <a:t>第一个 </a:t>
            </a:r>
            <a:r>
              <a:rPr lang="en-US" altLang="zh-CN">
                <a:solidFill>
                  <a:srgbClr val="C00000"/>
                </a:solidFill>
              </a:rPr>
              <a:t>await </a:t>
            </a:r>
            <a:r>
              <a:rPr lang="zh-CN" altLang="en-US">
                <a:solidFill>
                  <a:srgbClr val="C00000"/>
                </a:solidFill>
              </a:rPr>
              <a:t>之前的代码会同步执行</a:t>
            </a:r>
            <a:r>
              <a:rPr lang="zh-CN" altLang="en-US"/>
              <a:t>，</a:t>
            </a:r>
            <a:r>
              <a:rPr lang="en-US" altLang="zh-CN"/>
              <a:t>await </a:t>
            </a:r>
            <a:r>
              <a:rPr lang="zh-CN" altLang="en-US"/>
              <a:t>之后的代码会异步执行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D62D6A-DF8B-4462-8E59-24221AAC9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32" y="2934109"/>
            <a:ext cx="7258976" cy="37811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DBC930D-6279-4BE4-A0B5-0E79B3FE1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535" y="4314758"/>
            <a:ext cx="1981372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8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ES6 </a:t>
            </a:r>
            <a:r>
              <a:rPr lang="zh-CN" altLang="en-US"/>
              <a:t>模块化</a:t>
            </a:r>
            <a:endParaRPr lang="en-US" altLang="zh-CN"/>
          </a:p>
          <a:p>
            <a:r>
              <a:rPr lang="en-US" altLang="zh-CN"/>
              <a:t>Promise</a:t>
            </a:r>
          </a:p>
          <a:p>
            <a:r>
              <a:rPr lang="en-US" altLang="zh-CN"/>
              <a:t>async/await</a:t>
            </a:r>
          </a:p>
          <a:p>
            <a:r>
              <a:rPr lang="en-US" altLang="zh-CN">
                <a:solidFill>
                  <a:srgbClr val="C00000"/>
                </a:solidFill>
              </a:rPr>
              <a:t>EventLoop</a:t>
            </a:r>
          </a:p>
          <a:p>
            <a:r>
              <a:rPr lang="zh-CN" altLang="en-US"/>
              <a:t>宏任务和微任务</a:t>
            </a:r>
            <a:endParaRPr lang="en-US" altLang="zh-CN"/>
          </a:p>
          <a:p>
            <a:r>
              <a:rPr lang="en-US" altLang="zh-CN"/>
              <a:t>API </a:t>
            </a:r>
            <a:r>
              <a:rPr lang="zh-CN" altLang="en-US"/>
              <a:t>接口案例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2971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301E1-8123-4E4E-8FCD-2F3FE3C2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EventLoop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5EDAD9-BAD3-416C-B207-BF3876942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1. JavaScript </a:t>
            </a:r>
            <a:r>
              <a:rPr lang="zh-CN" altLang="en-US"/>
              <a:t>是单线程的语言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850F94C-2A7F-45E7-9D64-B68A1928F4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1"/>
          </a:xfrm>
        </p:spPr>
        <p:txBody>
          <a:bodyPr/>
          <a:lstStyle/>
          <a:p>
            <a:r>
              <a:rPr lang="en-US" altLang="zh-CN"/>
              <a:t>JavaScript </a:t>
            </a:r>
            <a:r>
              <a:rPr lang="zh-CN" altLang="en-US"/>
              <a:t>是一门</a:t>
            </a:r>
            <a:r>
              <a:rPr lang="zh-CN" altLang="en-US">
                <a:solidFill>
                  <a:srgbClr val="C00000"/>
                </a:solidFill>
              </a:rPr>
              <a:t>单线程执行</a:t>
            </a:r>
            <a:r>
              <a:rPr lang="zh-CN" altLang="en-US"/>
              <a:t>的编程语言。也就是说，同一时间只能做一件事情。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7BBB3F7-D876-4EF5-B92C-E6D640F95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06" y="2523913"/>
            <a:ext cx="7384420" cy="246147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CBFB5C4-227D-4A4F-A800-247287A8C766}"/>
              </a:ext>
            </a:extLst>
          </p:cNvPr>
          <p:cNvSpPr txBox="1"/>
          <p:nvPr/>
        </p:nvSpPr>
        <p:spPr>
          <a:xfrm>
            <a:off x="829968" y="5073163"/>
            <a:ext cx="9984571" cy="796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单线程执行任务队列的问题：</a:t>
            </a:r>
            <a:endParaRPr lang="en-US" altLang="zh-CN" sz="160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前一个任务非常耗时</a:t>
            </a: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，则后续的任务就不得不一直等待，从而导致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程序假死</a:t>
            </a: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的问题。</a:t>
            </a:r>
          </a:p>
        </p:txBody>
      </p:sp>
    </p:spTree>
    <p:extLst>
      <p:ext uri="{BB962C8B-B14F-4D97-AF65-F5344CB8AC3E}">
        <p14:creationId xmlns:p14="http://schemas.microsoft.com/office/powerpoint/2010/main" val="247475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6440DD1-44D6-4984-9522-9961E477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ES6 </a:t>
            </a:r>
            <a:r>
              <a:rPr lang="zh-CN" altLang="en-US"/>
              <a:t>模块化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504EB0-2680-4EDB-9B2B-EE66BB72B0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前端模块化规范的分类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E2C747-C878-448F-B5D0-88C0BA93F7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 </a:t>
            </a:r>
            <a:r>
              <a:rPr lang="en-US" altLang="zh-CN">
                <a:solidFill>
                  <a:srgbClr val="C00000"/>
                </a:solidFill>
              </a:rPr>
              <a:t>ES6 </a:t>
            </a:r>
            <a:r>
              <a:rPr lang="zh-CN" altLang="en-US">
                <a:solidFill>
                  <a:srgbClr val="C00000"/>
                </a:solidFill>
              </a:rPr>
              <a:t>模块化规范</a:t>
            </a:r>
            <a:r>
              <a:rPr lang="zh-CN" altLang="en-US"/>
              <a:t>诞生之前，</a:t>
            </a:r>
            <a:r>
              <a:rPr lang="en-US" altLang="zh-CN"/>
              <a:t>JavaScript </a:t>
            </a:r>
            <a:r>
              <a:rPr lang="zh-CN" altLang="en-US"/>
              <a:t>社区已经尝试并提出了 </a:t>
            </a:r>
            <a:r>
              <a:rPr lang="en-US" altLang="zh-CN">
                <a:solidFill>
                  <a:srgbClr val="C00000"/>
                </a:solidFill>
              </a:rPr>
              <a:t>AMD</a:t>
            </a:r>
            <a:r>
              <a:rPr lang="zh-CN" altLang="en-US"/>
              <a:t>、</a:t>
            </a:r>
            <a:r>
              <a:rPr lang="en-US" altLang="zh-CN">
                <a:solidFill>
                  <a:srgbClr val="C00000"/>
                </a:solidFill>
              </a:rPr>
              <a:t>CMD</a:t>
            </a:r>
            <a:r>
              <a:rPr lang="zh-CN" altLang="en-US"/>
              <a:t>、</a:t>
            </a:r>
            <a:r>
              <a:rPr lang="en-US" altLang="zh-CN">
                <a:solidFill>
                  <a:srgbClr val="C00000"/>
                </a:solidFill>
              </a:rPr>
              <a:t>CommonJS</a:t>
            </a:r>
            <a:r>
              <a:rPr lang="en-US" altLang="zh-CN"/>
              <a:t> </a:t>
            </a:r>
            <a:r>
              <a:rPr lang="zh-CN" altLang="en-US"/>
              <a:t>等模块化规范。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但是，这些由社区提出的模块化标准，还是存在一定的</a:t>
            </a:r>
            <a:r>
              <a:rPr lang="zh-CN" altLang="en-US">
                <a:solidFill>
                  <a:srgbClr val="C00000"/>
                </a:solidFill>
              </a:rPr>
              <a:t>差异性</a:t>
            </a:r>
            <a:r>
              <a:rPr lang="zh-CN" altLang="en-US"/>
              <a:t>与</a:t>
            </a:r>
            <a:r>
              <a:rPr lang="zh-CN" altLang="en-US">
                <a:solidFill>
                  <a:srgbClr val="C00000"/>
                </a:solidFill>
              </a:rPr>
              <a:t>局限性</a:t>
            </a:r>
            <a:r>
              <a:rPr lang="zh-CN" altLang="en-US"/>
              <a:t>、</a:t>
            </a:r>
            <a:r>
              <a:rPr lang="zh-CN" altLang="en-US">
                <a:solidFill>
                  <a:srgbClr val="C00000"/>
                </a:solidFill>
              </a:rPr>
              <a:t>并不是</a:t>
            </a:r>
            <a:r>
              <a:rPr lang="zh-CN" altLang="en-US"/>
              <a:t>浏览器与服务器</a:t>
            </a:r>
            <a:r>
              <a:rPr lang="zh-CN" altLang="en-US">
                <a:solidFill>
                  <a:srgbClr val="C00000"/>
                </a:solidFill>
              </a:rPr>
              <a:t>通用的模块化标准</a:t>
            </a:r>
            <a:r>
              <a:rPr lang="zh-CN" altLang="en-US"/>
              <a:t>，例如：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 </a:t>
            </a:r>
            <a:r>
              <a:rPr lang="en-US" altLang="zh-CN"/>
              <a:t>AMD </a:t>
            </a:r>
            <a:r>
              <a:rPr lang="zh-CN" altLang="en-US"/>
              <a:t>和 </a:t>
            </a:r>
            <a:r>
              <a:rPr lang="en-US" altLang="zh-CN"/>
              <a:t>CMD </a:t>
            </a:r>
            <a:r>
              <a:rPr lang="zh-CN" altLang="en-US"/>
              <a:t>适用于</a:t>
            </a:r>
            <a:r>
              <a:rPr lang="zh-CN" altLang="en-US">
                <a:solidFill>
                  <a:srgbClr val="C00000"/>
                </a:solidFill>
              </a:rPr>
              <a:t>浏览器端</a:t>
            </a:r>
            <a:r>
              <a:rPr lang="zh-CN" altLang="en-US"/>
              <a:t>的 </a:t>
            </a:r>
            <a:r>
              <a:rPr lang="en-US" altLang="zh-CN"/>
              <a:t>Javascript </a:t>
            </a:r>
            <a:r>
              <a:rPr lang="zh-CN" altLang="en-US"/>
              <a:t>模块化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 </a:t>
            </a:r>
            <a:r>
              <a:rPr lang="en-US" altLang="zh-CN"/>
              <a:t>CommonJS </a:t>
            </a:r>
            <a:r>
              <a:rPr lang="zh-CN" altLang="en-US"/>
              <a:t>适用于</a:t>
            </a:r>
            <a:r>
              <a:rPr lang="zh-CN" altLang="en-US">
                <a:solidFill>
                  <a:srgbClr val="C00000"/>
                </a:solidFill>
              </a:rPr>
              <a:t>服务器端</a:t>
            </a:r>
            <a:r>
              <a:rPr lang="zh-CN" altLang="en-US"/>
              <a:t>的 </a:t>
            </a:r>
            <a:r>
              <a:rPr lang="en-US" altLang="zh-CN"/>
              <a:t>Javascript </a:t>
            </a:r>
            <a:r>
              <a:rPr lang="zh-CN" altLang="en-US"/>
              <a:t>模块化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/>
          </a:p>
          <a:p>
            <a:r>
              <a:rPr lang="zh-CN" altLang="en-US"/>
              <a:t>太多的模块化规范给开发者增加了</a:t>
            </a:r>
            <a:r>
              <a:rPr lang="zh-CN" altLang="en-US">
                <a:solidFill>
                  <a:srgbClr val="C00000"/>
                </a:solidFill>
              </a:rPr>
              <a:t>学习的难度</a:t>
            </a:r>
            <a:r>
              <a:rPr lang="zh-CN" altLang="en-US"/>
              <a:t>与</a:t>
            </a:r>
            <a:r>
              <a:rPr lang="zh-CN" altLang="en-US">
                <a:solidFill>
                  <a:srgbClr val="C00000"/>
                </a:solidFill>
              </a:rPr>
              <a:t>开发的成本</a:t>
            </a:r>
            <a:r>
              <a:rPr lang="zh-CN" altLang="en-US"/>
              <a:t>。因此，</a:t>
            </a:r>
            <a:r>
              <a:rPr lang="zh-CN" altLang="en-US">
                <a:solidFill>
                  <a:srgbClr val="C00000"/>
                </a:solidFill>
              </a:rPr>
              <a:t>大一统的 </a:t>
            </a:r>
            <a:r>
              <a:rPr lang="en-US" altLang="zh-CN">
                <a:solidFill>
                  <a:srgbClr val="C00000"/>
                </a:solidFill>
              </a:rPr>
              <a:t>ES6 </a:t>
            </a:r>
            <a:r>
              <a:rPr lang="zh-CN" altLang="en-US">
                <a:solidFill>
                  <a:srgbClr val="C00000"/>
                </a:solidFill>
              </a:rPr>
              <a:t>模块化规范诞生了</a:t>
            </a:r>
            <a:r>
              <a:rPr lang="zh-CN" altLang="en-US"/>
              <a:t>！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0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D2094-7A82-4A82-8E5E-FFCD6A06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EventLoop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7A8067-4CC0-42B2-97B5-AD83E105EC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同步任务和异步任务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6EA4A5-2F5E-4B32-86E4-2803FE939E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为了防止某个</a:t>
            </a:r>
            <a:r>
              <a:rPr lang="zh-CN" altLang="en-US">
                <a:solidFill>
                  <a:srgbClr val="C00000"/>
                </a:solidFill>
              </a:rPr>
              <a:t>耗时任务</a:t>
            </a:r>
            <a:r>
              <a:rPr lang="zh-CN" altLang="en-US"/>
              <a:t>导致</a:t>
            </a:r>
            <a:r>
              <a:rPr lang="zh-CN" altLang="en-US">
                <a:solidFill>
                  <a:srgbClr val="C00000"/>
                </a:solidFill>
              </a:rPr>
              <a:t>程序假死</a:t>
            </a:r>
            <a:r>
              <a:rPr lang="zh-CN" altLang="en-US"/>
              <a:t>的问题，</a:t>
            </a:r>
            <a:r>
              <a:rPr lang="en-US" altLang="zh-CN"/>
              <a:t>JavaScript </a:t>
            </a:r>
            <a:r>
              <a:rPr lang="zh-CN" altLang="en-US"/>
              <a:t>把待执行的任务分为了两类：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solidFill>
                  <a:srgbClr val="C00000"/>
                </a:solidFill>
              </a:rPr>
              <a:t>同步任务</a:t>
            </a:r>
            <a:r>
              <a:rPr lang="zh-CN" altLang="en-US"/>
              <a:t>（</a:t>
            </a:r>
            <a:r>
              <a:rPr lang="en-US" altLang="zh-CN"/>
              <a:t>synchronous</a:t>
            </a:r>
            <a:r>
              <a:rPr lang="zh-CN" altLang="en-US"/>
              <a:t>）</a:t>
            </a:r>
            <a:endParaRPr lang="en-US" altLang="zh-CN"/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又叫做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非耗时任务</a:t>
            </a: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，指的是在主线程上排队执行的那些任务</a:t>
            </a:r>
            <a:endParaRPr lang="en-US" altLang="zh-CN" sz="1600" b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只有前一个任务执行完毕，才能执行后一个任务</a:t>
            </a:r>
            <a:endParaRPr lang="en-US" altLang="zh-CN" sz="1600" b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异步任务（</a:t>
            </a:r>
            <a:r>
              <a:rPr lang="en-US" altLang="zh-CN"/>
              <a:t>asynchronous</a:t>
            </a:r>
            <a:r>
              <a:rPr lang="zh-CN" altLang="en-US"/>
              <a:t>）</a:t>
            </a:r>
            <a:endParaRPr lang="en-US" altLang="zh-CN"/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又叫做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耗时任务</a:t>
            </a: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，异步任务由 </a:t>
            </a:r>
            <a:r>
              <a:rPr lang="en-US" altLang="zh-CN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 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委托给</a:t>
            </a: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宿主环境进行执行</a:t>
            </a:r>
            <a:endParaRPr lang="en-US" altLang="zh-CN" sz="1600" b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当异步任务执行完成后，会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通知 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 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主线程</a:t>
            </a: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执行异步任务的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回调函数</a:t>
            </a:r>
            <a:endParaRPr lang="en-US" altLang="zh-CN" sz="16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847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D2094-7A82-4A82-8E5E-FFCD6A06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EventLoop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7A8067-4CC0-42B2-97B5-AD83E105EC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3. </a:t>
            </a:r>
            <a:r>
              <a:rPr lang="zh-CN" altLang="en-US"/>
              <a:t>同步任务和异步任务的执行过程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7DDE13-4269-4197-988C-384ED9D35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755" y="2200155"/>
            <a:ext cx="5534926" cy="369728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8D937A5-5EC8-4141-84DE-48582DC96BEC}"/>
              </a:ext>
            </a:extLst>
          </p:cNvPr>
          <p:cNvSpPr txBox="1"/>
          <p:nvPr/>
        </p:nvSpPr>
        <p:spPr>
          <a:xfrm>
            <a:off x="6620609" y="2224454"/>
            <a:ext cx="4229100" cy="3474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同步任务由 </a:t>
            </a:r>
            <a:r>
              <a:rPr lang="en-US" altLang="zh-CN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 </a:t>
            </a: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主线程次序执行</a:t>
            </a:r>
            <a:endParaRPr lang="en-US" altLang="zh-CN" sz="160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异步任务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委托给</a:t>
            </a: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宿主环境执行</a:t>
            </a:r>
            <a:endParaRPr lang="en-US" altLang="zh-CN" sz="160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已完成的异步任务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对应的回调函数</a:t>
            </a: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，会被加入到任务队列中等待执行</a:t>
            </a:r>
            <a:endParaRPr lang="en-US" altLang="zh-CN" sz="160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 </a:t>
            </a: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主线程的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执行栈</a:t>
            </a: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被清空后，会读取任务队列中的回调函数，次序执行</a:t>
            </a:r>
            <a:endParaRPr lang="en-US" altLang="zh-CN" sz="160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主线程不断重复上面的第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</a:t>
            </a:r>
          </a:p>
        </p:txBody>
      </p:sp>
    </p:spTree>
    <p:extLst>
      <p:ext uri="{BB962C8B-B14F-4D97-AF65-F5344CB8AC3E}">
        <p14:creationId xmlns:p14="http://schemas.microsoft.com/office/powerpoint/2010/main" val="363227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D2094-7A82-4A82-8E5E-FFCD6A06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EventLoop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7A8067-4CC0-42B2-97B5-AD83E105EC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4. EventLoop </a:t>
            </a:r>
            <a:r>
              <a:rPr lang="zh-CN" altLang="en-US"/>
              <a:t>的基本概念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671B2C-949E-4854-B39A-F38653A90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755" y="2200155"/>
            <a:ext cx="5534926" cy="369728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D007CC9-8EB5-4C3D-A7CD-D1CCE322A253}"/>
              </a:ext>
            </a:extLst>
          </p:cNvPr>
          <p:cNvSpPr txBox="1"/>
          <p:nvPr/>
        </p:nvSpPr>
        <p:spPr>
          <a:xfrm>
            <a:off x="6620609" y="2224454"/>
            <a:ext cx="4229100" cy="1996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主线程从“任务队列”中读取异步任务的回调函数，放到执行栈中依次执行</a:t>
            </a: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。这个过程是循环不断的，所以整个的这种运行机制又称为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EventLoop</a:t>
            </a: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（事件循环）。</a:t>
            </a:r>
          </a:p>
        </p:txBody>
      </p:sp>
    </p:spTree>
    <p:extLst>
      <p:ext uri="{BB962C8B-B14F-4D97-AF65-F5344CB8AC3E}">
        <p14:creationId xmlns:p14="http://schemas.microsoft.com/office/powerpoint/2010/main" val="340195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D2094-7A82-4A82-8E5E-FFCD6A06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EventLoop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7A8067-4CC0-42B2-97B5-AD83E105EC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4. </a:t>
            </a:r>
            <a:r>
              <a:rPr lang="zh-CN" altLang="en-US"/>
              <a:t>结合 </a:t>
            </a:r>
            <a:r>
              <a:rPr lang="en-US" altLang="zh-CN"/>
              <a:t>EventLoop </a:t>
            </a:r>
            <a:r>
              <a:rPr lang="zh-CN" altLang="en-US"/>
              <a:t>分析输出的顺序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F419C1-FA5D-4C83-956A-76D0AD192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9138"/>
            <a:ext cx="7841660" cy="35207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5B7F13A-3805-4525-BAA9-011B4D771B40}"/>
              </a:ext>
            </a:extLst>
          </p:cNvPr>
          <p:cNvSpPr txBox="1"/>
          <p:nvPr/>
        </p:nvSpPr>
        <p:spPr>
          <a:xfrm>
            <a:off x="767860" y="5526677"/>
            <a:ext cx="10081847" cy="1165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正确的输出结果：</a:t>
            </a:r>
            <a:r>
              <a:rPr lang="en-US" altLang="zh-CN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ADCB</a:t>
            </a: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。其中：</a:t>
            </a:r>
            <a:endParaRPr lang="en-US" altLang="zh-CN" sz="160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 </a:t>
            </a: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lang="en-US" altLang="zh-CN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 </a:t>
            </a: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属于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同步任务</a:t>
            </a: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。会根据代码的先后顺序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依次被执行</a:t>
            </a:r>
            <a:endParaRPr lang="en-US" altLang="zh-CN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 </a:t>
            </a: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lang="en-US" altLang="zh-CN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 </a:t>
            </a: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属于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异步任务</a:t>
            </a: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。它们的回调函数会被加入到任务队列中，等待主线程空闲时再执行</a:t>
            </a:r>
          </a:p>
        </p:txBody>
      </p:sp>
    </p:spTree>
    <p:extLst>
      <p:ext uri="{BB962C8B-B14F-4D97-AF65-F5344CB8AC3E}">
        <p14:creationId xmlns:p14="http://schemas.microsoft.com/office/powerpoint/2010/main" val="297597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ES6 </a:t>
            </a:r>
            <a:r>
              <a:rPr lang="zh-CN" altLang="en-US"/>
              <a:t>模块化</a:t>
            </a:r>
            <a:endParaRPr lang="en-US" altLang="zh-CN"/>
          </a:p>
          <a:p>
            <a:r>
              <a:rPr lang="en-US" altLang="zh-CN"/>
              <a:t>Promise</a:t>
            </a:r>
          </a:p>
          <a:p>
            <a:r>
              <a:rPr lang="en-US" altLang="zh-CN"/>
              <a:t>async/await</a:t>
            </a:r>
          </a:p>
          <a:p>
            <a:r>
              <a:rPr lang="en-US" altLang="zh-CN"/>
              <a:t>EventLoop</a:t>
            </a:r>
          </a:p>
          <a:p>
            <a:r>
              <a:rPr lang="zh-CN" altLang="en-US">
                <a:solidFill>
                  <a:srgbClr val="C00000"/>
                </a:solidFill>
              </a:rPr>
              <a:t>宏任务和微任务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API </a:t>
            </a:r>
            <a:r>
              <a:rPr lang="zh-CN" altLang="en-US"/>
              <a:t>接口案例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20843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BF0ADAB-842B-4687-8B10-C8DE4346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宏任务和微任务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5D17BE6-4690-444A-A3A4-2A763E49EA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什么是宏任务和微任务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FED2B12-D577-4CBA-9BA1-69A0D37468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1989138"/>
            <a:ext cx="7178336" cy="4219575"/>
          </a:xfrm>
        </p:spPr>
        <p:txBody>
          <a:bodyPr/>
          <a:lstStyle/>
          <a:p>
            <a:r>
              <a:rPr lang="en-US" altLang="zh-CN"/>
              <a:t>JavaScript </a:t>
            </a:r>
            <a:r>
              <a:rPr lang="zh-CN" altLang="en-US"/>
              <a:t>把异步任务又做了进一步的划分，异步任务又分为两类，分别是：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solidFill>
                  <a:srgbClr val="C00000"/>
                </a:solidFill>
              </a:rPr>
              <a:t>宏任务</a:t>
            </a:r>
            <a:r>
              <a:rPr lang="zh-CN" altLang="en-US"/>
              <a:t>（</a:t>
            </a:r>
            <a:r>
              <a:rPr lang="en-US" altLang="zh-CN" err="1"/>
              <a:t>macrotask</a:t>
            </a:r>
            <a:r>
              <a:rPr lang="zh-CN" altLang="en-US"/>
              <a:t>）</a:t>
            </a:r>
            <a:endParaRPr lang="en-US" altLang="zh-CN"/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异步 </a:t>
            </a:r>
            <a:r>
              <a:rPr lang="en-US" altLang="zh-CN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Ajax </a:t>
            </a: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请求、</a:t>
            </a:r>
            <a:endParaRPr lang="en-US" altLang="zh-CN" sz="1600" b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setTimeout</a:t>
            </a: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setInterval</a:t>
            </a: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endParaRPr lang="en-US" altLang="zh-CN" sz="1600" b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文件操作</a:t>
            </a:r>
            <a:endParaRPr lang="en-US" altLang="zh-CN" sz="1600" b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其它宏任务</a:t>
            </a:r>
            <a:endParaRPr lang="en-US" altLang="zh-CN" sz="1600" b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solidFill>
                  <a:srgbClr val="C00000"/>
                </a:solidFill>
              </a:rPr>
              <a:t>微任务</a:t>
            </a:r>
            <a:r>
              <a:rPr lang="zh-CN" altLang="en-US"/>
              <a:t>（</a:t>
            </a:r>
            <a:r>
              <a:rPr lang="en-US" altLang="zh-CN"/>
              <a:t>microtask</a:t>
            </a:r>
            <a:r>
              <a:rPr lang="zh-CN" altLang="en-US"/>
              <a:t>）</a:t>
            </a:r>
            <a:endParaRPr lang="en-US" altLang="zh-CN"/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err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Promise.</a:t>
            </a:r>
            <a:r>
              <a:rPr lang="en-US" altLang="zh-CN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then</a:t>
            </a: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.catch </a:t>
            </a: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lang="en-US" altLang="zh-CN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.finally</a:t>
            </a:r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err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process.nextTick</a:t>
            </a:r>
            <a:endParaRPr lang="en-US" altLang="zh-CN" sz="1600" b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其它微任务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62ABAF-7BEC-4239-AEC9-920E306FB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86" y="2875027"/>
            <a:ext cx="6226080" cy="30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BF0ADAB-842B-4687-8B10-C8DE4346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宏任务和微任务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5D17BE6-4690-444A-A3A4-2A763E49EA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宏任务和微任务的执行顺序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BBF3D27-D818-4AF7-B0E7-CC718D87F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647" y="2000856"/>
            <a:ext cx="7262489" cy="163082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9FF767B-982B-4A4F-88D3-1B3EA38F1EEF}"/>
              </a:ext>
            </a:extLst>
          </p:cNvPr>
          <p:cNvSpPr txBox="1"/>
          <p:nvPr/>
        </p:nvSpPr>
        <p:spPr>
          <a:xfrm>
            <a:off x="908516" y="3631677"/>
            <a:ext cx="9563122" cy="796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每一个宏任务执行完之后，都会检查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是否存在待执行的微任务</a:t>
            </a: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endParaRPr lang="en-US" altLang="zh-CN" sz="160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如果有，则执行完所有微任务之后，再继续执行下一个宏任务。</a:t>
            </a:r>
            <a:endParaRPr lang="en-US" altLang="zh-CN" sz="160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955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BF0ADAB-842B-4687-8B10-C8DE4346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宏任务和微任务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5D17BE6-4690-444A-A3A4-2A763E49EA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3. </a:t>
            </a:r>
            <a:r>
              <a:rPr lang="zh-CN" altLang="en-US"/>
              <a:t>去银行办业务的场景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BE7F4F-C98D-481A-A6B5-7778DC6233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10231315" cy="4219575"/>
          </a:xfrm>
        </p:spPr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zh-CN" altLang="en-US"/>
              <a:t>小云和小腾去银行办业务。首先，需要</a:t>
            </a:r>
            <a:r>
              <a:rPr lang="zh-CN" altLang="en-US">
                <a:solidFill>
                  <a:srgbClr val="C00000"/>
                </a:solidFill>
              </a:rPr>
              <a:t>取号之后进行排队</a:t>
            </a:r>
            <a:endParaRPr lang="en-US" altLang="zh-CN">
              <a:solidFill>
                <a:srgbClr val="C00000"/>
              </a:solidFill>
            </a:endParaRPr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宏任务队列</a:t>
            </a:r>
            <a:endParaRPr lang="en-US" altLang="zh-CN" sz="1600" b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假设当前银行网点只有一个柜员，小云在办理存款业务时，</a:t>
            </a:r>
            <a:r>
              <a:rPr lang="zh-CN" altLang="en-US">
                <a:solidFill>
                  <a:srgbClr val="C00000"/>
                </a:solidFill>
              </a:rPr>
              <a:t>小腾只能等待</a:t>
            </a:r>
            <a:endParaRPr lang="en-US" altLang="zh-CN">
              <a:solidFill>
                <a:srgbClr val="C00000"/>
              </a:solidFill>
            </a:endParaRPr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单线程</a:t>
            </a: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，宏任务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按次序执行</a:t>
            </a:r>
            <a:endParaRPr lang="en-US" altLang="zh-CN" sz="16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小云办完存款业务后，柜员询问他</a:t>
            </a:r>
            <a:r>
              <a:rPr lang="zh-CN" altLang="en-US">
                <a:solidFill>
                  <a:srgbClr val="C00000"/>
                </a:solidFill>
              </a:rPr>
              <a:t>是否还想办理其它业务</a:t>
            </a:r>
            <a:r>
              <a:rPr lang="zh-CN" altLang="en-US"/>
              <a:t>？</a:t>
            </a:r>
            <a:endParaRPr lang="en-US" altLang="zh-CN"/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当前宏任务执行完，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检查是否有微任务</a:t>
            </a:r>
            <a:endParaRPr lang="en-US" altLang="zh-CN" sz="16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小云告诉柜员：想要买理财产品、再办个信用卡、最后再兑换点马年纪念币？</a:t>
            </a:r>
            <a:endParaRPr lang="en-US" altLang="zh-CN"/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执行微任务，后续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宏任务被推迟</a:t>
            </a:r>
            <a:endParaRPr lang="en-US" altLang="zh-CN" sz="16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小云离开柜台后，柜员开始为小腾办理业务</a:t>
            </a:r>
            <a:endParaRPr lang="en-US" altLang="zh-CN"/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所有微任务执行完毕</a:t>
            </a: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，开始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执行下一个宏任务</a:t>
            </a:r>
          </a:p>
        </p:txBody>
      </p:sp>
    </p:spTree>
    <p:extLst>
      <p:ext uri="{BB962C8B-B14F-4D97-AF65-F5344CB8AC3E}">
        <p14:creationId xmlns:p14="http://schemas.microsoft.com/office/powerpoint/2010/main" val="359543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BF0ADAB-842B-4687-8B10-C8DE4346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宏任务和微任务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5D17BE6-4690-444A-A3A4-2A763E49EA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4. </a:t>
            </a:r>
            <a:r>
              <a:rPr lang="zh-CN" altLang="en-US"/>
              <a:t>分析以下代码输出的顺序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BE7F4F-C98D-481A-A6B5-7778DC6233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4078" y="1989138"/>
            <a:ext cx="6585438" cy="4219575"/>
          </a:xfrm>
        </p:spPr>
        <p:txBody>
          <a:bodyPr/>
          <a:lstStyle/>
          <a:p>
            <a:r>
              <a:rPr lang="zh-CN" altLang="en-US"/>
              <a:t>正确的输出顺序是：</a:t>
            </a:r>
            <a:r>
              <a:rPr lang="en-US" altLang="zh-CN"/>
              <a:t>2431</a:t>
            </a:r>
          </a:p>
          <a:p>
            <a:endParaRPr lang="en-US" altLang="zh-CN"/>
          </a:p>
          <a:p>
            <a:r>
              <a:rPr lang="zh-CN" altLang="en-US"/>
              <a:t>分析：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先执行所有的</a:t>
            </a:r>
            <a:r>
              <a:rPr lang="zh-CN" altLang="en-US">
                <a:solidFill>
                  <a:srgbClr val="C00000"/>
                </a:solidFill>
              </a:rPr>
              <a:t>同步任务</a:t>
            </a:r>
            <a:endParaRPr lang="en-US" altLang="zh-CN"/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执行第 </a:t>
            </a:r>
            <a:r>
              <a:rPr lang="en-US" altLang="zh-CN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 </a:t>
            </a: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行、第 </a:t>
            </a:r>
            <a:r>
              <a:rPr lang="en-US" altLang="zh-CN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 </a:t>
            </a: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行代码</a:t>
            </a:r>
            <a:endParaRPr lang="en-US" altLang="zh-CN" sz="1600" b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再执行</a:t>
            </a:r>
            <a:r>
              <a:rPr lang="zh-CN" altLang="en-US">
                <a:solidFill>
                  <a:srgbClr val="C00000"/>
                </a:solidFill>
              </a:rPr>
              <a:t>微任务</a:t>
            </a:r>
            <a:endParaRPr lang="en-US" altLang="zh-CN">
              <a:solidFill>
                <a:srgbClr val="C00000"/>
              </a:solidFill>
            </a:endParaRPr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执行第 </a:t>
            </a:r>
            <a:r>
              <a:rPr lang="en-US" altLang="zh-CN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 </a:t>
            </a: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行代码</a:t>
            </a:r>
            <a:endParaRPr lang="en-US" altLang="zh-CN" sz="1600" b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再执行</a:t>
            </a:r>
            <a:r>
              <a:rPr lang="zh-CN" altLang="en-US">
                <a:solidFill>
                  <a:srgbClr val="C00000"/>
                </a:solidFill>
              </a:rPr>
              <a:t>下一个宏任务</a:t>
            </a:r>
            <a:endParaRPr lang="en-US" altLang="zh-CN">
              <a:solidFill>
                <a:srgbClr val="C00000"/>
              </a:solidFill>
            </a:endParaRPr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执行第 </a:t>
            </a:r>
            <a:r>
              <a:rPr lang="en-US" altLang="zh-CN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 </a:t>
            </a: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行代码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3D7134B-87CE-4AC4-B0B3-4413D467C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05" y="1989138"/>
            <a:ext cx="3406435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6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96A63-65CA-44ED-B7C4-DC9FD16B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宏任务和微任务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C4CC9E-ABBC-45B9-8E7A-B5007F5590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5. </a:t>
            </a:r>
            <a:r>
              <a:rPr lang="zh-CN" altLang="en-US"/>
              <a:t>经典面试题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1249C3-237F-47A2-B837-335EAF129D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请分析以下代码输出的顺序（代码较长，截取成了左中右 </a:t>
            </a:r>
            <a:r>
              <a:rPr lang="en-US" altLang="zh-CN"/>
              <a:t>3 </a:t>
            </a:r>
            <a:r>
              <a:rPr lang="zh-CN" altLang="en-US"/>
              <a:t>个部分） 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76E4C9-B22E-4AAA-9450-A22DF0AA4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321" y="2506329"/>
            <a:ext cx="3406435" cy="32387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6A2EBF1-4CC3-448E-A8A5-7F0978936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259" y="2506329"/>
            <a:ext cx="3406435" cy="24005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F3F1EEB-FA11-4163-9CBD-203F02BFF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197" y="2506329"/>
            <a:ext cx="3406435" cy="35207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A7C9674-2E78-4BC6-80F3-5E3233A36175}"/>
              </a:ext>
            </a:extLst>
          </p:cNvPr>
          <p:cNvSpPr txBox="1"/>
          <p:nvPr/>
        </p:nvSpPr>
        <p:spPr>
          <a:xfrm>
            <a:off x="864576" y="6196918"/>
            <a:ext cx="7044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正确的输出顺序是：</a:t>
            </a:r>
            <a:r>
              <a:rPr lang="en-US" altLang="zh-CN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156234789</a:t>
            </a:r>
            <a:endParaRPr lang="zh-CN" altLang="en-US" sz="160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800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6440DD1-44D6-4984-9522-9961E477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ES6 </a:t>
            </a:r>
            <a:r>
              <a:rPr lang="zh-CN" altLang="en-US"/>
              <a:t>模块化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504EB0-2680-4EDB-9B2B-EE66BB72B0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3. </a:t>
            </a:r>
            <a:r>
              <a:rPr lang="zh-CN" altLang="en-US"/>
              <a:t>什么是 </a:t>
            </a:r>
            <a:r>
              <a:rPr lang="en-US" altLang="zh-CN"/>
              <a:t>ES6 </a:t>
            </a:r>
            <a:r>
              <a:rPr lang="zh-CN" altLang="en-US"/>
              <a:t>模块化规范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E2C747-C878-448F-B5D0-88C0BA93F7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ES6 </a:t>
            </a:r>
            <a:r>
              <a:rPr lang="zh-CN" altLang="en-US">
                <a:solidFill>
                  <a:srgbClr val="C00000"/>
                </a:solidFill>
              </a:rPr>
              <a:t>模块化规范</a:t>
            </a:r>
            <a:r>
              <a:rPr lang="zh-CN" altLang="en-US"/>
              <a:t>是</a:t>
            </a:r>
            <a:r>
              <a:rPr lang="zh-CN" altLang="en-US">
                <a:solidFill>
                  <a:srgbClr val="C00000"/>
                </a:solidFill>
              </a:rPr>
              <a:t>浏览器端</a:t>
            </a:r>
            <a:r>
              <a:rPr lang="zh-CN" altLang="en-US"/>
              <a:t>与</a:t>
            </a:r>
            <a:r>
              <a:rPr lang="zh-CN" altLang="en-US">
                <a:solidFill>
                  <a:srgbClr val="C00000"/>
                </a:solidFill>
              </a:rPr>
              <a:t>服务器端</a:t>
            </a:r>
            <a:r>
              <a:rPr lang="zh-CN" altLang="en-US"/>
              <a:t>通用的模块化开发规范。它的出现极大的降低了前端开发者的模块化学习成本，开发者不需再额外学习 </a:t>
            </a:r>
            <a:r>
              <a:rPr lang="en-US" altLang="zh-CN"/>
              <a:t>AMD</a:t>
            </a:r>
            <a:r>
              <a:rPr lang="zh-CN" altLang="en-US"/>
              <a:t>、</a:t>
            </a:r>
            <a:r>
              <a:rPr lang="en-US" altLang="zh-CN"/>
              <a:t>CMD </a:t>
            </a:r>
            <a:r>
              <a:rPr lang="zh-CN" altLang="en-US"/>
              <a:t>或 </a:t>
            </a:r>
            <a:r>
              <a:rPr lang="en-US" altLang="zh-CN"/>
              <a:t>CommonJS </a:t>
            </a:r>
            <a:r>
              <a:rPr lang="zh-CN" altLang="en-US"/>
              <a:t>等模块化规范。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ES6 </a:t>
            </a:r>
            <a:r>
              <a:rPr lang="zh-CN" altLang="en-US"/>
              <a:t>模块化规范中定义：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 每个 </a:t>
            </a:r>
            <a:r>
              <a:rPr lang="en-US" altLang="zh-CN"/>
              <a:t>js </a:t>
            </a:r>
            <a:r>
              <a:rPr lang="zh-CN" altLang="en-US"/>
              <a:t>文件都是一个独立的模块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 导入其它模块成员使用 </a:t>
            </a:r>
            <a:r>
              <a:rPr lang="en-US" altLang="zh-CN">
                <a:solidFill>
                  <a:srgbClr val="C00000"/>
                </a:solidFill>
              </a:rPr>
              <a:t>import</a:t>
            </a:r>
            <a:r>
              <a:rPr lang="en-US" altLang="zh-CN"/>
              <a:t> </a:t>
            </a:r>
            <a:r>
              <a:rPr lang="zh-CN" altLang="en-US"/>
              <a:t>关键字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 向外共享模块成员使用 </a:t>
            </a:r>
            <a:r>
              <a:rPr lang="en-US" altLang="zh-CN">
                <a:solidFill>
                  <a:srgbClr val="C00000"/>
                </a:solidFill>
              </a:rPr>
              <a:t>export</a:t>
            </a:r>
            <a:r>
              <a:rPr lang="en-US" altLang="zh-CN"/>
              <a:t> </a:t>
            </a:r>
            <a:r>
              <a:rPr lang="zh-CN" altLang="en-US"/>
              <a:t>关键字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65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ES6 </a:t>
            </a:r>
            <a:r>
              <a:rPr lang="zh-CN" altLang="en-US"/>
              <a:t>模块化</a:t>
            </a:r>
            <a:endParaRPr lang="en-US" altLang="zh-CN"/>
          </a:p>
          <a:p>
            <a:r>
              <a:rPr lang="en-US" altLang="zh-CN"/>
              <a:t>Promise</a:t>
            </a:r>
          </a:p>
          <a:p>
            <a:r>
              <a:rPr lang="en-US" altLang="zh-CN"/>
              <a:t>async/await</a:t>
            </a:r>
          </a:p>
          <a:p>
            <a:r>
              <a:rPr lang="en-US" altLang="zh-CN"/>
              <a:t>EventLoop</a:t>
            </a:r>
          </a:p>
          <a:p>
            <a:r>
              <a:rPr lang="zh-CN" altLang="en-US"/>
              <a:t>宏任务和微任务</a:t>
            </a: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API </a:t>
            </a:r>
            <a:r>
              <a:rPr lang="zh-CN" altLang="en-US">
                <a:solidFill>
                  <a:srgbClr val="C00000"/>
                </a:solidFill>
              </a:rPr>
              <a:t>接口案例</a:t>
            </a:r>
            <a:endParaRPr lang="en-US" altLang="zh-CN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9938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ECC7BF-960B-4FFA-97E7-14615389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 </a:t>
            </a:r>
            <a:r>
              <a:rPr lang="zh-CN" altLang="en-US"/>
              <a:t>接口案例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4DBEC0E-1699-4888-AC5E-8BAD9E8E11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案例需求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1F4D968-A329-4775-9520-CF69EB5E4B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基于 </a:t>
            </a:r>
            <a:r>
              <a:rPr lang="en-US" altLang="zh-CN">
                <a:solidFill>
                  <a:srgbClr val="C00000"/>
                </a:solidFill>
              </a:rPr>
              <a:t>MySQL </a:t>
            </a:r>
            <a:r>
              <a:rPr lang="zh-CN" altLang="en-US">
                <a:solidFill>
                  <a:srgbClr val="C00000"/>
                </a:solidFill>
              </a:rPr>
              <a:t>数据库 </a:t>
            </a:r>
            <a:r>
              <a:rPr lang="en-US" altLang="zh-CN">
                <a:solidFill>
                  <a:srgbClr val="C00000"/>
                </a:solidFill>
              </a:rPr>
              <a:t>+ Express </a:t>
            </a:r>
            <a:r>
              <a:rPr lang="zh-CN" altLang="en-US"/>
              <a:t>对外提供</a:t>
            </a:r>
            <a:r>
              <a:rPr lang="zh-CN" altLang="en-US">
                <a:solidFill>
                  <a:srgbClr val="C00000"/>
                </a:solidFill>
              </a:rPr>
              <a:t>用户列表</a:t>
            </a:r>
            <a:r>
              <a:rPr lang="zh-CN" altLang="en-US"/>
              <a:t>的 </a:t>
            </a:r>
            <a:r>
              <a:rPr lang="en-US" altLang="zh-CN"/>
              <a:t>API </a:t>
            </a:r>
            <a:r>
              <a:rPr lang="zh-CN" altLang="en-US"/>
              <a:t>接口服务。用到的技术点如下：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第三方包 </a:t>
            </a:r>
            <a:r>
              <a:rPr lang="en-US" altLang="zh-CN"/>
              <a:t>express </a:t>
            </a:r>
            <a:r>
              <a:rPr lang="zh-CN" altLang="en-US"/>
              <a:t>和 </a:t>
            </a:r>
            <a:r>
              <a:rPr lang="en-US" altLang="zh-CN"/>
              <a:t>mysql2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ES6 </a:t>
            </a:r>
            <a:r>
              <a:rPr lang="zh-CN" altLang="en-US"/>
              <a:t>模块化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Promise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async/await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04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ECC7BF-960B-4FFA-97E7-14615389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 </a:t>
            </a:r>
            <a:r>
              <a:rPr lang="zh-CN" altLang="en-US"/>
              <a:t>接口案例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4DBEC0E-1699-4888-AC5E-8BAD9E8E11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主要的实现步骤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1F4D968-A329-4775-9520-CF69EB5E4B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zh-CN" altLang="en-US"/>
              <a:t>搭建项目的基本结构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创建基本的服务器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创建 </a:t>
            </a:r>
            <a:r>
              <a:rPr lang="en-US" altLang="zh-CN" err="1">
                <a:solidFill>
                  <a:srgbClr val="C00000"/>
                </a:solidFill>
              </a:rPr>
              <a:t>db</a:t>
            </a:r>
            <a:r>
              <a:rPr lang="en-US" altLang="zh-CN"/>
              <a:t> </a:t>
            </a:r>
            <a:r>
              <a:rPr lang="zh-CN" altLang="en-US"/>
              <a:t>数据库操作模块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创建 </a:t>
            </a:r>
            <a:r>
              <a:rPr lang="en-US" altLang="zh-CN" err="1">
                <a:solidFill>
                  <a:srgbClr val="C00000"/>
                </a:solidFill>
              </a:rPr>
              <a:t>user_ctrl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/>
              <a:t>业务模块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创建 </a:t>
            </a:r>
            <a:r>
              <a:rPr lang="en-US" altLang="zh-CN" err="1">
                <a:solidFill>
                  <a:srgbClr val="C00000"/>
                </a:solidFill>
              </a:rPr>
              <a:t>user_router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/>
              <a:t>路由模块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759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ECC7BF-960B-4FFA-97E7-14615389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 </a:t>
            </a:r>
            <a:r>
              <a:rPr lang="zh-CN" altLang="en-US"/>
              <a:t>接口案例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4DBEC0E-1699-4888-AC5E-8BAD9E8E11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3. </a:t>
            </a:r>
            <a:r>
              <a:rPr lang="zh-CN" altLang="en-US"/>
              <a:t>搭建项目的基本结构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1F4D968-A329-4775-9520-CF69EB5E4B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zh-CN" altLang="en-US"/>
              <a:t>启用 </a:t>
            </a:r>
            <a:r>
              <a:rPr lang="en-US" altLang="zh-CN"/>
              <a:t>ES6 </a:t>
            </a:r>
            <a:r>
              <a:rPr lang="zh-CN" altLang="en-US"/>
              <a:t>模块化支持</a:t>
            </a:r>
            <a:endParaRPr lang="en-US" altLang="zh-CN"/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 </a:t>
            </a:r>
            <a:r>
              <a:rPr lang="en-US" altLang="zh-CN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package.json </a:t>
            </a: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中声明 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"type": "module"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安装第三方依赖包</a:t>
            </a:r>
            <a:endParaRPr lang="en-US" altLang="zh-CN"/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运行 </a:t>
            </a:r>
            <a:r>
              <a:rPr lang="en-US" altLang="zh-CN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npm  install  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express</a:t>
            </a:r>
            <a:r>
              <a:rPr lang="en-US" altLang="zh-CN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@4.17.1  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mysql2</a:t>
            </a:r>
            <a:r>
              <a:rPr lang="en-US" altLang="zh-CN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@2.2.5 </a:t>
            </a:r>
          </a:p>
        </p:txBody>
      </p:sp>
    </p:spTree>
    <p:extLst>
      <p:ext uri="{BB962C8B-B14F-4D97-AF65-F5344CB8AC3E}">
        <p14:creationId xmlns:p14="http://schemas.microsoft.com/office/powerpoint/2010/main" val="130940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ECC7BF-960B-4FFA-97E7-14615389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 </a:t>
            </a:r>
            <a:r>
              <a:rPr lang="zh-CN" altLang="en-US"/>
              <a:t>接口案例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4DBEC0E-1699-4888-AC5E-8BAD9E8E11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4. </a:t>
            </a:r>
            <a:r>
              <a:rPr lang="zh-CN" altLang="en-US"/>
              <a:t>创建基本的服务器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8E64A7-5570-4E7D-924B-059B476F6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07" y="1989138"/>
            <a:ext cx="7841660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9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ECC7BF-960B-4FFA-97E7-14615389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 </a:t>
            </a:r>
            <a:r>
              <a:rPr lang="zh-CN" altLang="en-US"/>
              <a:t>接口案例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4DBEC0E-1699-4888-AC5E-8BAD9E8E11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5. </a:t>
            </a:r>
            <a:r>
              <a:rPr lang="zh-CN" altLang="en-US"/>
              <a:t>创建 </a:t>
            </a:r>
            <a:r>
              <a:rPr lang="en-US" altLang="zh-CN" err="1"/>
              <a:t>db</a:t>
            </a:r>
            <a:r>
              <a:rPr lang="en-US" altLang="zh-CN"/>
              <a:t> </a:t>
            </a:r>
            <a:r>
              <a:rPr lang="zh-CN" altLang="en-US"/>
              <a:t>数据库操作模块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171047-0CDD-4208-ABC4-BC4ACD519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31" y="1989138"/>
            <a:ext cx="7841660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0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ECC7BF-960B-4FFA-97E7-14615389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 </a:t>
            </a:r>
            <a:r>
              <a:rPr lang="zh-CN" altLang="en-US"/>
              <a:t>接口案例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4DBEC0E-1699-4888-AC5E-8BAD9E8E11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6. </a:t>
            </a:r>
            <a:r>
              <a:rPr lang="zh-CN" altLang="en-US"/>
              <a:t>创建 </a:t>
            </a:r>
            <a:r>
              <a:rPr lang="en-US" altLang="zh-CN" err="1"/>
              <a:t>user_ctrl</a:t>
            </a:r>
            <a:r>
              <a:rPr lang="en-US" altLang="zh-CN"/>
              <a:t> </a:t>
            </a:r>
            <a:r>
              <a:rPr lang="zh-CN" altLang="en-US"/>
              <a:t>模块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C9AF2A4-9A2B-4497-87F9-60104F52B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80" y="1989138"/>
            <a:ext cx="7841660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ECC7BF-960B-4FFA-97E7-14615389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 </a:t>
            </a:r>
            <a:r>
              <a:rPr lang="zh-CN" altLang="en-US"/>
              <a:t>接口案例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4DBEC0E-1699-4888-AC5E-8BAD9E8E11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7. </a:t>
            </a:r>
            <a:r>
              <a:rPr lang="zh-CN" altLang="en-US"/>
              <a:t>创建 </a:t>
            </a:r>
            <a:r>
              <a:rPr lang="en-US" altLang="zh-CN" err="1"/>
              <a:t>user_router</a:t>
            </a:r>
            <a:r>
              <a:rPr lang="en-US" altLang="zh-CN"/>
              <a:t> </a:t>
            </a:r>
            <a:r>
              <a:rPr lang="zh-CN" altLang="en-US"/>
              <a:t>模块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B32B7F-BB92-4D59-B3E3-1AB7F70FF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80" y="1989138"/>
            <a:ext cx="7841660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3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ECC7BF-960B-4FFA-97E7-14615389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 </a:t>
            </a:r>
            <a:r>
              <a:rPr lang="zh-CN" altLang="en-US"/>
              <a:t>接口案例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4DBEC0E-1699-4888-AC5E-8BAD9E8E11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8. </a:t>
            </a:r>
            <a:r>
              <a:rPr lang="zh-CN" altLang="en-US"/>
              <a:t>导入并挂载路由模块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A8B3D7-BE3F-4E0C-8E07-9C25BAC93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83" y="1989138"/>
            <a:ext cx="7841660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5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ECC7BF-960B-4FFA-97E7-14615389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 </a:t>
            </a:r>
            <a:r>
              <a:rPr lang="zh-CN" altLang="en-US"/>
              <a:t>接口案例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4DBEC0E-1699-4888-AC5E-8BAD9E8E11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9. </a:t>
            </a:r>
            <a:r>
              <a:rPr lang="zh-CN" altLang="en-US"/>
              <a:t>使用 </a:t>
            </a:r>
            <a:r>
              <a:rPr lang="en-US" altLang="zh-CN"/>
              <a:t>try…catch </a:t>
            </a:r>
            <a:r>
              <a:rPr lang="zh-CN" altLang="en-US"/>
              <a:t>捕获异常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B4BF8F-98EB-462E-B407-15F16F48E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83" y="1989138"/>
            <a:ext cx="7841660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7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6440DD1-44D6-4984-9522-9961E477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ES6 </a:t>
            </a:r>
            <a:r>
              <a:rPr lang="zh-CN" altLang="en-US"/>
              <a:t>模块化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504EB0-2680-4EDB-9B2B-EE66BB72B0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4. </a:t>
            </a:r>
            <a:r>
              <a:rPr lang="zh-CN" altLang="en-US"/>
              <a:t>在 </a:t>
            </a:r>
            <a:r>
              <a:rPr lang="en-US" altLang="zh-CN"/>
              <a:t>node.js </a:t>
            </a:r>
            <a:r>
              <a:rPr lang="zh-CN" altLang="en-US"/>
              <a:t>中体验 </a:t>
            </a:r>
            <a:r>
              <a:rPr lang="en-US" altLang="zh-CN"/>
              <a:t>ES6 </a:t>
            </a:r>
            <a:r>
              <a:rPr lang="zh-CN" altLang="en-US"/>
              <a:t>模块化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E2C747-C878-448F-B5D0-88C0BA93F7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node.js </a:t>
            </a:r>
            <a:r>
              <a:rPr lang="zh-CN" altLang="en-US"/>
              <a:t>中</a:t>
            </a:r>
            <a:r>
              <a:rPr lang="zh-CN" altLang="en-US">
                <a:solidFill>
                  <a:srgbClr val="C00000"/>
                </a:solidFill>
              </a:rPr>
              <a:t>默认仅支持 </a:t>
            </a:r>
            <a:r>
              <a:rPr lang="en-US" altLang="zh-CN">
                <a:solidFill>
                  <a:srgbClr val="C00000"/>
                </a:solidFill>
              </a:rPr>
              <a:t>CommonJS </a:t>
            </a:r>
            <a:r>
              <a:rPr lang="zh-CN" altLang="en-US">
                <a:solidFill>
                  <a:srgbClr val="C00000"/>
                </a:solidFill>
              </a:rPr>
              <a:t>模块化规范</a:t>
            </a:r>
            <a:r>
              <a:rPr lang="zh-CN" altLang="en-US"/>
              <a:t>，若想基于 </a:t>
            </a:r>
            <a:r>
              <a:rPr lang="en-US" altLang="zh-CN"/>
              <a:t>node.js </a:t>
            </a:r>
            <a:r>
              <a:rPr lang="zh-CN" altLang="en-US"/>
              <a:t>体验与学习 </a:t>
            </a:r>
            <a:r>
              <a:rPr lang="en-US" altLang="zh-CN"/>
              <a:t>ES6 </a:t>
            </a:r>
            <a:r>
              <a:rPr lang="zh-CN" altLang="en-US"/>
              <a:t>的模块化语法，可以按照如下两个步骤进行配置：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确保安装了 </a:t>
            </a:r>
            <a:r>
              <a:rPr lang="en-US" altLang="zh-CN">
                <a:solidFill>
                  <a:srgbClr val="C00000"/>
                </a:solidFill>
              </a:rPr>
              <a:t>v14.15.1</a:t>
            </a:r>
            <a:r>
              <a:rPr lang="en-US" altLang="zh-CN"/>
              <a:t> </a:t>
            </a:r>
            <a:r>
              <a:rPr lang="zh-CN" altLang="en-US"/>
              <a:t>或更高版本的 </a:t>
            </a:r>
            <a:r>
              <a:rPr lang="en-US" altLang="zh-CN"/>
              <a:t>node.js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在 </a:t>
            </a:r>
            <a:r>
              <a:rPr lang="en-US" altLang="zh-CN"/>
              <a:t>package.json </a:t>
            </a:r>
            <a:r>
              <a:rPr lang="zh-CN" altLang="en-US"/>
              <a:t>的根节点中添加 </a:t>
            </a:r>
            <a:r>
              <a:rPr lang="en-US" altLang="zh-CN">
                <a:solidFill>
                  <a:srgbClr val="C00000"/>
                </a:solidFill>
              </a:rPr>
              <a:t>"type": "module"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zh-CN" altLang="en-US"/>
              <a:t>节点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707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68890-94B4-45AC-8B2A-DD73C0CE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B49B92-55A3-47BB-8818-83C18FDC5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41277" y="1261239"/>
            <a:ext cx="5864820" cy="5280237"/>
          </a:xfrm>
        </p:spPr>
        <p:txBody>
          <a:bodyPr/>
          <a:lstStyle/>
          <a:p>
            <a:pPr>
              <a:buFont typeface="+mj-ea"/>
              <a:buAutoNum type="circleNumDbPlain"/>
            </a:pPr>
            <a:r>
              <a:rPr lang="zh-CN" altLang="en-US"/>
              <a:t>能够知道如何</a:t>
            </a:r>
            <a:r>
              <a:rPr lang="zh-CN" altLang="en-US">
                <a:solidFill>
                  <a:srgbClr val="C00000"/>
                </a:solidFill>
              </a:rPr>
              <a:t>使用 </a:t>
            </a:r>
            <a:r>
              <a:rPr lang="en-US" altLang="zh-CN">
                <a:solidFill>
                  <a:srgbClr val="C00000"/>
                </a:solidFill>
              </a:rPr>
              <a:t>ES6 </a:t>
            </a:r>
            <a:r>
              <a:rPr lang="zh-CN" altLang="en-US">
                <a:solidFill>
                  <a:srgbClr val="C00000"/>
                </a:solidFill>
              </a:rPr>
              <a:t>的模块化语法</a:t>
            </a:r>
            <a:endParaRPr lang="en-US" altLang="zh-CN">
              <a:solidFill>
                <a:srgbClr val="C00000"/>
              </a:solidFill>
            </a:endParaRPr>
          </a:p>
          <a:p>
            <a:pPr marL="64800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默认导出与默认导入、按需导出与按需导入</a:t>
            </a:r>
            <a:endParaRPr lang="en-US" altLang="zh-CN" sz="1600" b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+mj-ea"/>
              <a:buAutoNum type="circleNumDbPlain"/>
            </a:pPr>
            <a:r>
              <a:rPr lang="zh-CN" altLang="en-US"/>
              <a:t>能够知道如何</a:t>
            </a:r>
            <a:r>
              <a:rPr lang="zh-CN" altLang="en-US">
                <a:solidFill>
                  <a:srgbClr val="C00000"/>
                </a:solidFill>
              </a:rPr>
              <a:t>使用 </a:t>
            </a:r>
            <a:r>
              <a:rPr lang="en-US" altLang="zh-CN">
                <a:solidFill>
                  <a:srgbClr val="C00000"/>
                </a:solidFill>
              </a:rPr>
              <a:t>Promise </a:t>
            </a:r>
            <a:r>
              <a:rPr lang="zh-CN" altLang="en-US">
                <a:solidFill>
                  <a:srgbClr val="C00000"/>
                </a:solidFill>
              </a:rPr>
              <a:t>解决回调地狱问题</a:t>
            </a:r>
            <a:endParaRPr lang="en-US" altLang="zh-CN">
              <a:solidFill>
                <a:srgbClr val="C00000"/>
              </a:solidFill>
            </a:endParaRPr>
          </a:p>
          <a:p>
            <a:pPr marL="64800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err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promise.</a:t>
            </a:r>
            <a:r>
              <a:rPr lang="en-US" altLang="zh-CN" sz="1600" b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then</a:t>
            </a:r>
            <a:r>
              <a:rPr lang="en-US" altLang="zh-CN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 err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promise.</a:t>
            </a:r>
            <a:r>
              <a:rPr lang="en-US" altLang="zh-CN" sz="1600" b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catch</a:t>
            </a:r>
            <a:r>
              <a:rPr lang="en-US" altLang="zh-CN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pPr>
              <a:buFont typeface="+mj-ea"/>
              <a:buAutoNum type="circleNumDbPlain"/>
            </a:pPr>
            <a:r>
              <a:rPr lang="zh-CN" altLang="en-US"/>
              <a:t>能够使用 </a:t>
            </a:r>
            <a:r>
              <a:rPr lang="en-US" altLang="zh-CN">
                <a:solidFill>
                  <a:srgbClr val="C00000"/>
                </a:solidFill>
              </a:rPr>
              <a:t>async/await </a:t>
            </a:r>
            <a:r>
              <a:rPr lang="zh-CN" altLang="en-US"/>
              <a:t>简化 </a:t>
            </a:r>
            <a:r>
              <a:rPr lang="en-US" altLang="zh-CN"/>
              <a:t>Promise </a:t>
            </a:r>
            <a:r>
              <a:rPr lang="zh-CN" altLang="en-US"/>
              <a:t>的调用</a:t>
            </a:r>
            <a:endParaRPr lang="en-US" altLang="zh-CN"/>
          </a:p>
          <a:p>
            <a:pPr marL="64800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方法中用到了 </a:t>
            </a:r>
            <a:r>
              <a:rPr lang="en-US" altLang="zh-CN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await</a:t>
            </a: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，则方法需要被 </a:t>
            </a:r>
            <a:r>
              <a:rPr lang="en-US" altLang="zh-CN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async </a:t>
            </a: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</a:t>
            </a:r>
            <a:endParaRPr lang="en-US" altLang="zh-CN" sz="1600" b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+mj-ea"/>
              <a:buAutoNum type="circleNumDbPlain"/>
            </a:pPr>
            <a:r>
              <a:rPr lang="zh-CN" altLang="en-US"/>
              <a:t>能够说出什么是 </a:t>
            </a:r>
            <a:r>
              <a:rPr lang="en-US" altLang="zh-CN"/>
              <a:t>EventLoop</a:t>
            </a:r>
          </a:p>
          <a:p>
            <a:pPr marL="64800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EventLoop 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示意图</a:t>
            </a:r>
            <a:endParaRPr lang="en-US" altLang="zh-CN" sz="16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+mj-ea"/>
              <a:buAutoNum type="circleNumDbPlain"/>
            </a:pPr>
            <a:r>
              <a:rPr lang="zh-CN" altLang="en-US"/>
              <a:t>能够说出宏任务和微任务的执行顺序</a:t>
            </a:r>
            <a:endParaRPr lang="en-US" altLang="zh-CN"/>
          </a:p>
          <a:p>
            <a:pPr marL="64800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在执行下一个宏任务之前，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先检查是否有待执行的微任务</a:t>
            </a:r>
            <a:endParaRPr lang="en-US" altLang="zh-CN" sz="16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6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6440DD1-44D6-4984-9522-9961E477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ES6 </a:t>
            </a:r>
            <a:r>
              <a:rPr lang="zh-CN" altLang="en-US"/>
              <a:t>模块化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504EB0-2680-4EDB-9B2B-EE66BB72B0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5. ES6 </a:t>
            </a:r>
            <a:r>
              <a:rPr lang="zh-CN" altLang="en-US"/>
              <a:t>模块化的基本语法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E2C747-C878-448F-B5D0-88C0BA93F7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ES6 </a:t>
            </a:r>
            <a:r>
              <a:rPr lang="zh-CN" altLang="en-US"/>
              <a:t>的模块化主要包含如下 </a:t>
            </a:r>
            <a:r>
              <a:rPr lang="en-US" altLang="zh-CN"/>
              <a:t>3 </a:t>
            </a:r>
            <a:r>
              <a:rPr lang="zh-CN" altLang="en-US"/>
              <a:t>种用法：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 </a:t>
            </a:r>
            <a:r>
              <a:rPr lang="zh-CN" altLang="en-US">
                <a:solidFill>
                  <a:srgbClr val="C00000"/>
                </a:solidFill>
              </a:rPr>
              <a:t>默认导出</a:t>
            </a:r>
            <a:r>
              <a:rPr lang="zh-CN" altLang="en-US"/>
              <a:t>与</a:t>
            </a:r>
            <a:r>
              <a:rPr lang="zh-CN" altLang="en-US">
                <a:solidFill>
                  <a:srgbClr val="C00000"/>
                </a:solidFill>
              </a:rPr>
              <a:t>默认导入</a:t>
            </a:r>
            <a:endParaRPr lang="en-US" altLang="zh-CN">
              <a:solidFill>
                <a:srgbClr val="C00000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 </a:t>
            </a:r>
            <a:r>
              <a:rPr lang="zh-CN" altLang="en-US">
                <a:solidFill>
                  <a:srgbClr val="C00000"/>
                </a:solidFill>
              </a:rPr>
              <a:t>按需导出</a:t>
            </a:r>
            <a:r>
              <a:rPr lang="zh-CN" altLang="en-US"/>
              <a:t>与</a:t>
            </a:r>
            <a:r>
              <a:rPr lang="zh-CN" altLang="en-US">
                <a:solidFill>
                  <a:srgbClr val="C00000"/>
                </a:solidFill>
              </a:rPr>
              <a:t>按需导入</a:t>
            </a:r>
            <a:endParaRPr lang="en-US" altLang="zh-CN">
              <a:solidFill>
                <a:srgbClr val="C00000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 </a:t>
            </a:r>
            <a:r>
              <a:rPr lang="zh-CN" altLang="en-US">
                <a:solidFill>
                  <a:srgbClr val="C00000"/>
                </a:solidFill>
              </a:rPr>
              <a:t>直接导入</a:t>
            </a:r>
            <a:r>
              <a:rPr lang="zh-CN" altLang="en-US"/>
              <a:t>并</a:t>
            </a:r>
            <a:r>
              <a:rPr lang="zh-CN" altLang="en-US">
                <a:solidFill>
                  <a:srgbClr val="C00000"/>
                </a:solidFill>
              </a:rPr>
              <a:t>执行</a:t>
            </a:r>
            <a:r>
              <a:rPr lang="zh-CN" altLang="en-US"/>
              <a:t>模块中的代码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974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6440DD1-44D6-4984-9522-9961E477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ES6 </a:t>
            </a:r>
            <a:r>
              <a:rPr lang="zh-CN" altLang="en-US"/>
              <a:t>模块化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504EB0-2680-4EDB-9B2B-EE66BB72B0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5.1 </a:t>
            </a:r>
            <a:r>
              <a:rPr lang="zh-CN" altLang="en-US"/>
              <a:t>默认导出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E2C747-C878-448F-B5D0-88C0BA93F7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/>
              <a:t>默认导出的语法： </a:t>
            </a:r>
            <a:r>
              <a:rPr lang="en-US" altLang="zh-CN">
                <a:solidFill>
                  <a:srgbClr val="C00000"/>
                </a:solidFill>
              </a:rPr>
              <a:t>export default</a:t>
            </a:r>
            <a:r>
              <a:rPr lang="en-US" altLang="zh-CN"/>
              <a:t> </a:t>
            </a:r>
            <a:r>
              <a:rPr lang="zh-CN" altLang="en-US">
                <a:solidFill>
                  <a:srgbClr val="0099FF"/>
                </a:solidFill>
              </a:rPr>
              <a:t>默认导出的成员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C4FFBF-8F87-4562-8424-4E9983BE2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39" y="2510412"/>
            <a:ext cx="7841660" cy="29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9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6440DD1-44D6-4984-9522-9961E477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ES6 </a:t>
            </a:r>
            <a:r>
              <a:rPr lang="zh-CN" altLang="en-US"/>
              <a:t>模块化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504EB0-2680-4EDB-9B2B-EE66BB72B0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5.1 </a:t>
            </a:r>
            <a:r>
              <a:rPr lang="zh-CN" altLang="en-US"/>
              <a:t>默认导入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E2C747-C878-448F-B5D0-88C0BA93F7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1"/>
          </a:xfrm>
        </p:spPr>
        <p:txBody>
          <a:bodyPr/>
          <a:lstStyle/>
          <a:p>
            <a:r>
              <a:rPr lang="zh-CN" altLang="en-US"/>
              <a:t>默认导入的语法： </a:t>
            </a:r>
            <a:r>
              <a:rPr lang="en-US" altLang="zh-CN">
                <a:solidFill>
                  <a:srgbClr val="C00000"/>
                </a:solidFill>
              </a:rPr>
              <a:t>import</a:t>
            </a:r>
            <a:r>
              <a:rPr lang="en-US" altLang="zh-CN"/>
              <a:t> </a:t>
            </a:r>
            <a:r>
              <a:rPr lang="zh-CN" altLang="en-US">
                <a:solidFill>
                  <a:srgbClr val="0099FF"/>
                </a:solidFill>
              </a:rPr>
              <a:t>接收名称 </a:t>
            </a:r>
            <a:r>
              <a:rPr lang="en-US" altLang="zh-CN">
                <a:solidFill>
                  <a:srgbClr val="C00000"/>
                </a:solidFill>
              </a:rPr>
              <a:t>from</a:t>
            </a:r>
            <a:r>
              <a:rPr lang="en-US" altLang="zh-CN"/>
              <a:t> '</a:t>
            </a:r>
            <a:r>
              <a:rPr lang="zh-CN" altLang="en-US">
                <a:solidFill>
                  <a:srgbClr val="0099FF"/>
                </a:solidFill>
              </a:rPr>
              <a:t>模块标识符</a:t>
            </a:r>
            <a:r>
              <a:rPr lang="en-US" altLang="zh-CN"/>
              <a:t>'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27E8A9-5529-4BAB-81C8-91194A115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03" y="2506053"/>
            <a:ext cx="7841660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8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课程标题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目录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目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18934</TotalTime>
  <Words>2706</Words>
  <Application>Microsoft Office PowerPoint</Application>
  <PresentationFormat>宽屏</PresentationFormat>
  <Paragraphs>298</Paragraphs>
  <Slides>61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61</vt:i4>
      </vt:variant>
    </vt:vector>
  </HeadingPairs>
  <TitlesOfParts>
    <vt:vector size="74" baseType="lpstr">
      <vt:lpstr>阿里巴巴普惠体</vt:lpstr>
      <vt:lpstr>等线</vt:lpstr>
      <vt:lpstr>黑体</vt:lpstr>
      <vt:lpstr>微软雅黑</vt:lpstr>
      <vt:lpstr>Arial</vt:lpstr>
      <vt:lpstr>Calibri</vt:lpstr>
      <vt:lpstr>Segoe UI</vt:lpstr>
      <vt:lpstr>Wingdings</vt:lpstr>
      <vt:lpstr>1_课程标题页</vt:lpstr>
      <vt:lpstr>2_目录设计方案</vt:lpstr>
      <vt:lpstr>3_目标设计方案</vt:lpstr>
      <vt:lpstr>4_正文设计方案</vt:lpstr>
      <vt:lpstr>5_结束页设计方案</vt:lpstr>
      <vt:lpstr>ES6模块化与异步编程高级用法</vt:lpstr>
      <vt:lpstr>PowerPoint 演示文稿</vt:lpstr>
      <vt:lpstr>ES6 模块化</vt:lpstr>
      <vt:lpstr>ES6 模块化</vt:lpstr>
      <vt:lpstr>ES6 模块化</vt:lpstr>
      <vt:lpstr>ES6 模块化</vt:lpstr>
      <vt:lpstr>ES6 模块化</vt:lpstr>
      <vt:lpstr>ES6 模块化</vt:lpstr>
      <vt:lpstr>ES6 模块化</vt:lpstr>
      <vt:lpstr>ES6 模块化</vt:lpstr>
      <vt:lpstr>ES6 模块化</vt:lpstr>
      <vt:lpstr>ES6 模块化</vt:lpstr>
      <vt:lpstr>ES6 模块化</vt:lpstr>
      <vt:lpstr>ES6 模块化</vt:lpstr>
      <vt:lpstr>ES6 模块化</vt:lpstr>
      <vt:lpstr>PowerPoint 演示文稿</vt:lpstr>
      <vt:lpstr>Promise</vt:lpstr>
      <vt:lpstr>Promise</vt:lpstr>
      <vt:lpstr>Promise</vt:lpstr>
      <vt:lpstr>Promise</vt:lpstr>
      <vt:lpstr>Promise</vt:lpstr>
      <vt:lpstr>Promise</vt:lpstr>
      <vt:lpstr>Promise</vt:lpstr>
      <vt:lpstr>Promise</vt:lpstr>
      <vt:lpstr>Promise</vt:lpstr>
      <vt:lpstr>Promise</vt:lpstr>
      <vt:lpstr>Promise</vt:lpstr>
      <vt:lpstr>Promise</vt:lpstr>
      <vt:lpstr>Promise</vt:lpstr>
      <vt:lpstr>Promise</vt:lpstr>
      <vt:lpstr>Promise</vt:lpstr>
      <vt:lpstr>Promise</vt:lpstr>
      <vt:lpstr>Promise</vt:lpstr>
      <vt:lpstr>PowerPoint 演示文稿</vt:lpstr>
      <vt:lpstr>async/await</vt:lpstr>
      <vt:lpstr>async/await</vt:lpstr>
      <vt:lpstr>async/await</vt:lpstr>
      <vt:lpstr>PowerPoint 演示文稿</vt:lpstr>
      <vt:lpstr>EventLoop</vt:lpstr>
      <vt:lpstr>EventLoop</vt:lpstr>
      <vt:lpstr>EventLoop</vt:lpstr>
      <vt:lpstr>EventLoop</vt:lpstr>
      <vt:lpstr>EventLoop</vt:lpstr>
      <vt:lpstr>PowerPoint 演示文稿</vt:lpstr>
      <vt:lpstr>宏任务和微任务</vt:lpstr>
      <vt:lpstr>宏任务和微任务</vt:lpstr>
      <vt:lpstr>宏任务和微任务</vt:lpstr>
      <vt:lpstr>宏任务和微任务</vt:lpstr>
      <vt:lpstr>宏任务和微任务</vt:lpstr>
      <vt:lpstr>PowerPoint 演示文稿</vt:lpstr>
      <vt:lpstr>API 接口案例</vt:lpstr>
      <vt:lpstr>API 接口案例</vt:lpstr>
      <vt:lpstr>API 接口案例</vt:lpstr>
      <vt:lpstr>API 接口案例</vt:lpstr>
      <vt:lpstr>API 接口案例</vt:lpstr>
      <vt:lpstr>API 接口案例</vt:lpstr>
      <vt:lpstr>API 接口案例</vt:lpstr>
      <vt:lpstr>API 接口案例</vt:lpstr>
      <vt:lpstr>API 接口案例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刘龙宾</cp:lastModifiedBy>
  <cp:revision>2354</cp:revision>
  <dcterms:created xsi:type="dcterms:W3CDTF">2020-03-31T02:23:27Z</dcterms:created>
  <dcterms:modified xsi:type="dcterms:W3CDTF">2020-12-14T05:11:20Z</dcterms:modified>
</cp:coreProperties>
</file>