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6" r:id="rId4"/>
    <p:sldId id="259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pos="5825" userDrawn="1">
          <p15:clr>
            <a:srgbClr val="A4A3A4"/>
          </p15:clr>
        </p15:guide>
        <p15:guide id="3" pos="395" userDrawn="1">
          <p15:clr>
            <a:srgbClr val="A4A3A4"/>
          </p15:clr>
        </p15:guide>
        <p15:guide id="4" orient="horz" pos="3954" userDrawn="1">
          <p15:clr>
            <a:srgbClr val="A4A3A4"/>
          </p15:clr>
        </p15:guide>
        <p15:guide id="5" orient="horz" pos="316" userDrawn="1">
          <p15:clr>
            <a:srgbClr val="A4A3A4"/>
          </p15:clr>
        </p15:guide>
        <p15:guide id="6" pos="31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5825">
          <p15:clr>
            <a:srgbClr val="A4A3A4"/>
          </p15:clr>
        </p15:guide>
        <p15:guide id="3" pos="395">
          <p15:clr>
            <a:srgbClr val="A4A3A4"/>
          </p15:clr>
        </p15:guide>
        <p15:guide id="4" orient="horz" pos="3954">
          <p15:clr>
            <a:srgbClr val="A4A3A4"/>
          </p15:clr>
        </p15:guide>
        <p15:guide id="5" orient="horz" pos="316">
          <p15:clr>
            <a:srgbClr val="A4A3A4"/>
          </p15:clr>
        </p15:guide>
        <p15:guide id="6" pos="31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1028" y="52"/>
      </p:cViewPr>
      <p:guideLst>
        <p:guide orient="horz" pos="2101"/>
        <p:guide pos="5825"/>
        <p:guide pos="395"/>
        <p:guide orient="horz" pos="3954"/>
        <p:guide orient="horz" pos="316"/>
        <p:guide pos="31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orient="horz" pos="2101"/>
        <p:guide pos="5825"/>
        <p:guide pos="395"/>
        <p:guide orient="horz" pos="3954"/>
        <p:guide orient="horz" pos="316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83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83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 lang="ko-KR" altLang="en-US" sz="3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92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92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238250" y="1122680"/>
            <a:ext cx="74301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238250" y="3602355"/>
            <a:ext cx="7430135" cy="16554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buFontTx/>
              <a:buNone/>
              <a:defRPr lang="en-GB" altLang="en-US" sz="2400"/>
            </a:lvl1pPr>
            <a:lvl2pPr marL="457200" indent="0" algn="ctr" defTabSz="508000">
              <a:buFontTx/>
              <a:buNone/>
              <a:defRPr lang="en-GB" altLang="en-US" sz="2000"/>
            </a:lvl2pPr>
            <a:lvl3pPr marL="914400" indent="0" algn="ctr" defTabSz="508000">
              <a:buFontTx/>
              <a:buNone/>
              <a:defRPr lang="en-GB" altLang="en-US" sz="1800"/>
            </a:lvl3pPr>
            <a:lvl4pPr marL="1371600" indent="0" algn="ctr" defTabSz="508000">
              <a:buFontTx/>
              <a:buNone/>
              <a:defRPr lang="en-GB" altLang="en-US" sz="1600"/>
            </a:lvl4pPr>
            <a:lvl5pPr marL="1828800" indent="0" algn="ctr" defTabSz="508000">
              <a:buFontTx/>
              <a:buNone/>
              <a:defRPr lang="en-GB" altLang="en-US" sz="1600"/>
            </a:lvl5pPr>
            <a:lvl6pPr marL="2286000" indent="0" algn="ctr" defTabSz="508000">
              <a:buFontTx/>
              <a:buNone/>
              <a:defRPr lang="en-GB" altLang="en-US" sz="1600"/>
            </a:lvl6pPr>
            <a:lvl7pPr marL="2743200" indent="0" algn="ctr" defTabSz="508000">
              <a:buFontTx/>
              <a:buNone/>
              <a:defRPr lang="en-GB" altLang="en-US" sz="1600"/>
            </a:lvl7pPr>
            <a:lvl8pPr marL="3200400" indent="0" algn="ctr" defTabSz="508000">
              <a:buFontTx/>
              <a:buNone/>
              <a:defRPr lang="en-GB" altLang="en-US" sz="1600"/>
            </a:lvl8pPr>
            <a:lvl9pPr marL="3657600" indent="0" algn="ctr" defTabSz="508000">
              <a:buFontTx/>
              <a:buNone/>
              <a:defRPr lang="en-GB" altLang="en-US" sz="1600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392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81355" y="1825625"/>
            <a:ext cx="8543925" cy="43516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089140" y="365125"/>
            <a:ext cx="2135505" cy="58121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80720" y="365125"/>
            <a:ext cx="6284595" cy="58121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392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81355" y="1825625"/>
            <a:ext cx="854392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75640" y="1710055"/>
            <a:ext cx="854392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75640" y="4589780"/>
            <a:ext cx="854392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392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80720" y="1825625"/>
            <a:ext cx="421068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5014595" y="1825625"/>
            <a:ext cx="421068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392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2625" y="1681480"/>
            <a:ext cx="419036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buFontTx/>
              <a:buNone/>
              <a:defRPr lang="en-GB" altLang="en-US" sz="2400" b="1"/>
            </a:lvl1pPr>
            <a:lvl2pPr marL="457200" indent="0" defTabSz="508000">
              <a:buFontTx/>
              <a:buNone/>
              <a:defRPr lang="en-GB" altLang="en-US" sz="2000" b="1"/>
            </a:lvl2pPr>
            <a:lvl3pPr marL="914400" indent="0" defTabSz="508000">
              <a:buFontTx/>
              <a:buNone/>
              <a:defRPr lang="en-GB" altLang="en-US" sz="1800" b="1"/>
            </a:lvl3pPr>
            <a:lvl4pPr marL="1371600" indent="0" defTabSz="508000">
              <a:buFontTx/>
              <a:buNone/>
              <a:defRPr lang="en-GB" altLang="en-US" sz="1600" b="1"/>
            </a:lvl4pPr>
            <a:lvl5pPr marL="1828800" indent="0" defTabSz="508000">
              <a:buFontTx/>
              <a:buNone/>
              <a:defRPr lang="en-GB" altLang="en-US" sz="1600" b="1"/>
            </a:lvl5pPr>
            <a:lvl6pPr marL="2286000" indent="0" defTabSz="508000">
              <a:buFontTx/>
              <a:buNone/>
              <a:defRPr lang="en-GB" altLang="en-US" sz="1600" b="1"/>
            </a:lvl6pPr>
            <a:lvl7pPr marL="2743200" indent="0" defTabSz="508000">
              <a:buFontTx/>
              <a:buNone/>
              <a:defRPr lang="en-GB" altLang="en-US" sz="1600" b="1"/>
            </a:lvl7pPr>
            <a:lvl8pPr marL="3200400" indent="0" defTabSz="508000">
              <a:buFontTx/>
              <a:buNone/>
              <a:defRPr lang="en-GB" altLang="en-US" sz="1600" b="1"/>
            </a:lvl8pPr>
            <a:lvl9pPr marL="3657600" indent="0" defTabSz="508000">
              <a:buFontTx/>
              <a:buNone/>
              <a:defRPr lang="en-GB" altLang="en-US" sz="1600" b="1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82625" y="2505075"/>
            <a:ext cx="419036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5014595" y="1681480"/>
            <a:ext cx="421195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buFontTx/>
              <a:buNone/>
              <a:defRPr lang="en-GB" altLang="en-US" sz="2400" b="1"/>
            </a:lvl1pPr>
            <a:lvl2pPr marL="457200" indent="0" defTabSz="508000">
              <a:buFontTx/>
              <a:buNone/>
              <a:defRPr lang="en-GB" altLang="en-US" sz="2000" b="1"/>
            </a:lvl2pPr>
            <a:lvl3pPr marL="914400" indent="0" defTabSz="508000">
              <a:buFontTx/>
              <a:buNone/>
              <a:defRPr lang="en-GB" altLang="en-US" sz="1800" b="1"/>
            </a:lvl3pPr>
            <a:lvl4pPr marL="1371600" indent="0" defTabSz="508000">
              <a:buFontTx/>
              <a:buNone/>
              <a:defRPr lang="en-GB" altLang="en-US" sz="1600" b="1"/>
            </a:lvl4pPr>
            <a:lvl5pPr marL="1828800" indent="0" defTabSz="508000">
              <a:buFontTx/>
              <a:buNone/>
              <a:defRPr lang="en-GB" altLang="en-US" sz="1600" b="1"/>
            </a:lvl5pPr>
            <a:lvl6pPr marL="2286000" indent="0" defTabSz="508000">
              <a:buFontTx/>
              <a:buNone/>
              <a:defRPr lang="en-GB" altLang="en-US" sz="1600" b="1"/>
            </a:lvl6pPr>
            <a:lvl7pPr marL="2743200" indent="0" defTabSz="508000">
              <a:buFontTx/>
              <a:buNone/>
              <a:defRPr lang="en-GB" altLang="en-US" sz="1600" b="1"/>
            </a:lvl7pPr>
            <a:lvl8pPr marL="3200400" indent="0" defTabSz="508000">
              <a:buFontTx/>
              <a:buNone/>
              <a:defRPr lang="en-GB" altLang="en-US" sz="1600" b="1"/>
            </a:lvl8pPr>
            <a:lvl9pPr marL="3657600" indent="0" defTabSz="508000">
              <a:buFontTx/>
              <a:buNone/>
              <a:defRPr lang="en-GB" altLang="en-US" sz="1600" b="1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5014595" y="2505075"/>
            <a:ext cx="421195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392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468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buFontTx/>
              <a:buNone/>
              <a:defRPr lang="en-GB" altLang="en-US" sz="32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211955" y="987425"/>
            <a:ext cx="5014595" cy="487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buFontTx/>
              <a:buNone/>
              <a:defRPr lang="en-GB" altLang="en-US" sz="3200"/>
            </a:lvl1pPr>
            <a:lvl2pPr marL="0" indent="0" defTabSz="508000">
              <a:buFontTx/>
              <a:buNone/>
              <a:defRPr lang="en-GB" altLang="en-US" sz="2800"/>
            </a:lvl2pPr>
            <a:lvl3pPr marL="0" indent="0" defTabSz="508000">
              <a:buFontTx/>
              <a:buNone/>
              <a:defRPr lang="en-GB" altLang="en-US" sz="2400"/>
            </a:lvl3pPr>
            <a:lvl4pPr marL="0" indent="0" defTabSz="508000">
              <a:buFontTx/>
              <a:buNone/>
              <a:defRPr lang="en-GB" altLang="en-US" sz="2000"/>
            </a:lvl4pPr>
            <a:lvl5pPr marL="0" indent="0" defTabSz="508000">
              <a:buFontTx/>
              <a:buNone/>
              <a:defRPr lang="en-GB" altLang="en-US" sz="2000"/>
            </a:lvl5pPr>
            <a:lvl6pPr marL="0" indent="0" defTabSz="508000">
              <a:buFontTx/>
              <a:buNone/>
              <a:defRPr lang="en-GB" altLang="en-US" sz="2000"/>
            </a:lvl6pPr>
            <a:lvl7pPr marL="0" indent="0" defTabSz="508000">
              <a:buFontTx/>
              <a:buNone/>
              <a:defRPr lang="en-GB" altLang="en-US" sz="2000"/>
            </a:lvl7pPr>
            <a:lvl8pPr marL="0" indent="0" defTabSz="508000">
              <a:buFontTx/>
              <a:buNone/>
              <a:defRPr lang="en-GB" altLang="en-US" sz="2000"/>
            </a:lvl8pPr>
            <a:lvl9pPr marL="0" indent="0" defTabSz="508000">
              <a:buFontTx/>
              <a:buNone/>
              <a:defRPr lang="en-GB" altLang="en-US" sz="2000"/>
            </a:lvl9pPr>
          </a:lstStyle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82625" y="2057400"/>
            <a:ext cx="319468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buFontTx/>
              <a:buNone/>
              <a:defRPr lang="en-GB" altLang="en-US" sz="1600"/>
            </a:lvl1pPr>
            <a:lvl2pPr marL="457200" indent="0" defTabSz="508000">
              <a:buFontTx/>
              <a:buNone/>
              <a:defRPr lang="en-GB" altLang="en-US" sz="1400"/>
            </a:lvl2pPr>
            <a:lvl3pPr marL="914400" indent="0" defTabSz="508000">
              <a:buFontTx/>
              <a:buNone/>
              <a:defRPr lang="en-GB" altLang="en-US" sz="1200"/>
            </a:lvl3pPr>
            <a:lvl4pPr marL="1371600" indent="0" defTabSz="508000">
              <a:buFontTx/>
              <a:buNone/>
              <a:defRPr lang="en-GB" altLang="en-US" sz="1000"/>
            </a:lvl4pPr>
            <a:lvl5pPr marL="1828800" indent="0" defTabSz="508000">
              <a:buFontTx/>
              <a:buNone/>
              <a:defRPr lang="en-GB" altLang="en-US" sz="1000"/>
            </a:lvl5pPr>
            <a:lvl6pPr marL="2286000" indent="0" defTabSz="508000">
              <a:buFontTx/>
              <a:buNone/>
              <a:defRPr lang="en-GB" altLang="en-US" sz="1000"/>
            </a:lvl6pPr>
            <a:lvl7pPr marL="2743200" indent="0" defTabSz="508000">
              <a:buFontTx/>
              <a:buNone/>
              <a:defRPr lang="en-GB" altLang="en-US" sz="1000"/>
            </a:lvl7pPr>
            <a:lvl8pPr marL="3200400" indent="0" defTabSz="508000">
              <a:buFontTx/>
              <a:buNone/>
              <a:defRPr lang="en-GB" altLang="en-US" sz="1000"/>
            </a:lvl8pPr>
            <a:lvl9pPr marL="3657600" indent="0" defTabSz="508000">
              <a:buFontTx/>
              <a:buNone/>
              <a:defRPr lang="en-GB" altLang="en-US" sz="1000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468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buFontTx/>
              <a:buNone/>
              <a:defRPr lang="en-GB" altLang="en-US" sz="32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4211955" y="987425"/>
            <a:ext cx="5014595" cy="4873625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82625" y="2057400"/>
            <a:ext cx="319468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buFontTx/>
              <a:buNone/>
              <a:defRPr lang="en-GB" altLang="en-US" sz="1600"/>
            </a:lvl1pPr>
            <a:lvl2pPr marL="457200" indent="0" defTabSz="508000">
              <a:buFontTx/>
              <a:buNone/>
              <a:defRPr lang="en-GB" altLang="en-US" sz="1400"/>
            </a:lvl2pPr>
            <a:lvl3pPr marL="914400" indent="0" defTabSz="508000">
              <a:buFontTx/>
              <a:buNone/>
              <a:defRPr lang="en-GB" altLang="en-US" sz="1200"/>
            </a:lvl3pPr>
            <a:lvl4pPr marL="1371600" indent="0" defTabSz="508000">
              <a:buFontTx/>
              <a:buNone/>
              <a:defRPr lang="en-GB" altLang="en-US" sz="1000"/>
            </a:lvl4pPr>
            <a:lvl5pPr marL="1828800" indent="0" defTabSz="508000">
              <a:buFontTx/>
              <a:buNone/>
              <a:defRPr lang="en-GB" altLang="en-US" sz="1000"/>
            </a:lvl5pPr>
            <a:lvl6pPr marL="2286000" indent="0" defTabSz="508000">
              <a:buFontTx/>
              <a:buNone/>
              <a:defRPr lang="en-GB" altLang="en-US" sz="1000"/>
            </a:lvl6pPr>
            <a:lvl7pPr marL="2743200" indent="0" defTabSz="508000">
              <a:buFontTx/>
              <a:buNone/>
              <a:defRPr lang="en-GB" altLang="en-US" sz="1000"/>
            </a:lvl7pPr>
            <a:lvl8pPr marL="3200400" indent="0" defTabSz="508000">
              <a:buFontTx/>
              <a:buNone/>
              <a:defRPr lang="en-GB" altLang="en-US" sz="1000"/>
            </a:lvl8pPr>
            <a:lvl9pPr marL="3657600" indent="0" defTabSz="508000">
              <a:buFontTx/>
              <a:buNone/>
              <a:defRPr lang="en-GB" altLang="en-US" sz="1000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392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1355" y="1825625"/>
            <a:ext cx="854392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262380" y="1499235"/>
            <a:ext cx="790257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200" b="1">
                <a:latin typeface="KoPub돋움체 Bold" charset="0"/>
                <a:ea typeface="KoPub돋움체 Bold" charset="0"/>
              </a:rPr>
              <a:t>제목 및 부제목은 볼드 폰트로 20~24 사이즈로 작성합니다.</a:t>
            </a:r>
            <a:endParaRPr lang="ko-KR" altLang="en-US" sz="2200" b="1">
              <a:latin typeface="KoPub돋움체 Bold" charset="0"/>
              <a:ea typeface="KoPub돋움체 Bold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260475" y="2245360"/>
            <a:ext cx="7299960" cy="340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소제목은 미디엄 폰트로 14~18 사이즈로 작성합니다.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258570" y="2830830"/>
            <a:ext cx="729996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KoPub돋움체 Medium" charset="0"/>
                <a:ea typeface="KoPub돋움체 Medium" charset="0"/>
              </a:rPr>
              <a:t>상세내용은  라이트 폰트로 10~12 사이즈로 작성합니다.</a:t>
            </a:r>
            <a:endParaRPr lang="ko-KR" altLang="en-US" sz="1200">
              <a:latin typeface="KoPub돋움체 Medium" charset="0"/>
              <a:ea typeface="KoPub돋움체 Medium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31005" y="3209290"/>
          <a:ext cx="6604000" cy="117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작지만 큰 차이를 만드는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400" b="0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폰트의 활용</a:t>
                      </a:r>
                      <a:endParaRPr lang="ko-KR" altLang="en-US" sz="2400" b="0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>
            <a:off x="1024255" y="4549140"/>
            <a:ext cx="7463790" cy="1108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사소해조이는 폰트의 차이지만, 폰트를 통해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4800">
                <a:latin typeface="KoPub돋움체 Bold" charset="0"/>
                <a:ea typeface="KoPub돋움체 Bold" charset="0"/>
              </a:rPr>
              <a:t>메세지를 강화할 수 있습니다.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055437" y="3647242"/>
            <a:ext cx="3451827" cy="485767"/>
          </a:xfrm>
          <a:prstGeom prst="rect">
            <a:avLst/>
          </a:prstGeom>
          <a:solidFill>
            <a:schemeClr val="bg2">
              <a:lumMod val="2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000" dirty="0" err="1">
                <a:latin typeface="KoPub돋움체 Bold" charset="0"/>
                <a:ea typeface="KoPub돋움체 Bold" charset="0"/>
              </a:rPr>
              <a:t>이다영</a:t>
            </a:r>
            <a:r>
              <a:rPr lang="en-US" altLang="ko-KR" sz="2000" dirty="0">
                <a:latin typeface="KoPub돋움체 Bold" charset="0"/>
                <a:ea typeface="KoPub돋움체 Bold" charset="0"/>
              </a:rPr>
              <a:t> </a:t>
            </a:r>
            <a:r>
              <a:rPr lang="ko-KR" sz="1400" dirty="0">
                <a:latin typeface="KoPub돋움체 Light" charset="0"/>
                <a:ea typeface="KoPub돋움체 Light" charset="0"/>
              </a:rPr>
              <a:t>(</a:t>
            </a:r>
            <a:r>
              <a:rPr lang="ko-KR" sz="1400" dirty="0" err="1">
                <a:latin typeface="KoPub돋움체 Light" charset="0"/>
                <a:ea typeface="KoPub돋움체 Light" charset="0"/>
              </a:rPr>
              <a:t>Da</a:t>
            </a:r>
            <a:r>
              <a:rPr lang="ko-KR" sz="1400" dirty="0">
                <a:latin typeface="KoPub돋움체 Light" charset="0"/>
                <a:ea typeface="KoPub돋움체 Light" charset="0"/>
              </a:rPr>
              <a:t> </a:t>
            </a:r>
            <a:r>
              <a:rPr lang="ko-KR" sz="1400" dirty="0" err="1">
                <a:latin typeface="KoPub돋움체 Light" charset="0"/>
                <a:ea typeface="KoPub돋움체 Light" charset="0"/>
              </a:rPr>
              <a:t>Young</a:t>
            </a:r>
            <a:r>
              <a:rPr lang="ko-KR" sz="1400" dirty="0">
                <a:latin typeface="KoPub돋움체 Light" charset="0"/>
                <a:ea typeface="KoPub돋움체 Light" charset="0"/>
              </a:rPr>
              <a:t>)</a:t>
            </a:r>
            <a:endParaRPr lang="ko-KR" altLang="en-US" sz="2000" dirty="0">
              <a:latin typeface="KoPub돋움체 Bold" charset="0"/>
              <a:ea typeface="KoPub돋움체 Bold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055437" y="4155467"/>
            <a:ext cx="4318000" cy="177228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인사지원번호:1111111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지원직무 : 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학력 : 한국외대 산업경영공학과 졸업(’20)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711200" lvl="1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용인캠퍼스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연락처:dayoung@11111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941770" y="1536806"/>
            <a:ext cx="4270375" cy="1178552"/>
            <a:chOff x="4951395" y="1454150"/>
            <a:chExt cx="4270375" cy="1756303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>
              <a:off x="4951395" y="1454150"/>
              <a:ext cx="583131" cy="723900"/>
            </a:xfrm>
            <a:prstGeom prst="rect">
              <a:avLst/>
            </a:prstGeom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2400">
                  <a:latin typeface="KoPub돋움체 Light" charset="0"/>
                  <a:ea typeface="KoPub돋움체 Light" charset="0"/>
                </a:rPr>
                <a:t>1</a:t>
              </a:r>
              <a:endParaRPr lang="ko-KR" altLang="en-US" sz="3600"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5534526" y="1463041"/>
              <a:ext cx="3687244" cy="707389"/>
            </a:xfrm>
            <a:prstGeom prst="rect">
              <a:avLst/>
            </a:prstGeom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en-US" alt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PYTHON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을 활용한 </a:t>
              </a:r>
              <a:r>
                <a:rPr lang="ko-KR" sz="1600" dirty="0" err="1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웹크롤링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 프로젝트</a:t>
              </a:r>
              <a:endParaRPr lang="ko-KR" altLang="en-US" sz="2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4951395" y="2179320"/>
              <a:ext cx="4270375" cy="1031133"/>
            </a:xfrm>
            <a:prstGeom prst="rect">
              <a:avLst/>
            </a:prstGeom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:</a:t>
              </a:r>
              <a:r>
                <a:rPr lang="en-US" alt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 3</a:t>
              </a:r>
              <a:r>
                <a:rPr lang="ko-KR" altLang="en-US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개 요리 레시피 사이트의 데이터를 바탕으로 레시피 추천 후 필요한 재료들을 구매 사이트에 연동 </a:t>
              </a:r>
              <a:endParaRPr lang="en-US" altLang="ko-KR" sz="1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: 2020년 </a:t>
              </a:r>
              <a:r>
                <a:rPr lang="en-US" alt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8</a:t>
              </a: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월</a:t>
              </a:r>
              <a:endParaRPr lang="ko-KR" altLang="en-US" sz="18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1470" y="2794816"/>
            <a:ext cx="4270375" cy="1178552"/>
            <a:chOff x="4951095" y="3039110"/>
            <a:chExt cx="4270375" cy="1756303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>
              <a:off x="4951095" y="3039110"/>
              <a:ext cx="554556" cy="723900"/>
            </a:xfrm>
            <a:prstGeom prst="rect">
              <a:avLst/>
            </a:prstGeom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en-US" altLang="ko-KR" sz="2400" dirty="0">
                  <a:latin typeface="KoPub돋움체 Light" charset="0"/>
                  <a:ea typeface="KoPub돋움체 Bold" charset="0"/>
                </a:rPr>
                <a:t>2</a:t>
              </a:r>
              <a:endParaRPr lang="ko-KR" altLang="en-US" sz="3600" dirty="0"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5505651" y="3048001"/>
              <a:ext cx="3715819" cy="723900"/>
            </a:xfrm>
            <a:prstGeom prst="rect">
              <a:avLst/>
            </a:prstGeom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600" dirty="0" err="1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python을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 활용한 </a:t>
              </a:r>
              <a:r>
                <a:rPr lang="ko-KR" sz="1600" dirty="0" err="1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웹크롤링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 프로젝트</a:t>
              </a:r>
              <a:endParaRPr lang="ko-KR" altLang="en-US" sz="2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4951095" y="3764280"/>
              <a:ext cx="4270375" cy="1031133"/>
            </a:xfrm>
            <a:prstGeom prst="rect">
              <a:avLst/>
            </a:prstGeom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:</a:t>
              </a:r>
              <a:endParaRPr lang="ko-KR" altLang="en-US" sz="1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: 2020년 6월</a:t>
              </a:r>
              <a:endParaRPr lang="ko-KR" altLang="en-US" sz="18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34050" y="5310837"/>
            <a:ext cx="4337250" cy="1178552"/>
            <a:chOff x="4953300" y="4533265"/>
            <a:chExt cx="4337250" cy="1756303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>
              <a:off x="4953300" y="4533265"/>
              <a:ext cx="581226" cy="723900"/>
            </a:xfrm>
            <a:prstGeom prst="rect">
              <a:avLst/>
            </a:prstGeom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en-US" altLang="ko-KR" sz="2400" dirty="0">
                  <a:latin typeface="KoPub돋움체 Light" charset="0"/>
                  <a:ea typeface="KoPub돋움체 Bold" charset="0"/>
                </a:rPr>
                <a:t>4</a:t>
              </a:r>
              <a:endParaRPr lang="ko-KR" altLang="en-US" sz="3600" dirty="0"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5534526" y="4542156"/>
              <a:ext cx="3689149" cy="707389"/>
            </a:xfrm>
            <a:prstGeom prst="rect">
              <a:avLst/>
            </a:prstGeom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600" dirty="0" err="1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python을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 활용한 </a:t>
              </a:r>
              <a:r>
                <a:rPr lang="ko-KR" sz="1600" dirty="0" err="1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웹크롤링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 프로젝트</a:t>
              </a:r>
              <a:endParaRPr lang="ko-KR" altLang="en-US" sz="2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5020175" y="5258435"/>
              <a:ext cx="4270375" cy="1031133"/>
            </a:xfrm>
            <a:prstGeom prst="rect">
              <a:avLst/>
            </a:prstGeom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:</a:t>
              </a:r>
              <a:endParaRPr lang="ko-KR" altLang="en-US" sz="1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: 2020년 6월</a:t>
              </a:r>
              <a:endParaRPr lang="ko-KR" altLang="en-US" sz="18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19" name="도형 18"/>
          <p:cNvSpPr>
            <a:spLocks/>
          </p:cNvSpPr>
          <p:nvPr/>
        </p:nvSpPr>
        <p:spPr>
          <a:xfrm>
            <a:off x="1219200" y="667020"/>
            <a:ext cx="7465695" cy="334367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lumOff val="0"/>
            </a:schemeClr>
          </a:solidFill>
          <a:ln w="12700" cap="flat" cmpd="sng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000">
                <a:latin typeface="KoPub돋움체 Bold" charset="0"/>
                <a:ea typeface="KoPub돋움체 Bold" charset="0"/>
              </a:rPr>
              <a:t>포트폴리오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pic>
        <p:nvPicPr>
          <p:cNvPr id="20" name="그림 19" descr="C:/Users/dayoung/AppData/Roaming/PolarisOffice/ETemp/3380_12602912/fImage6867130236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0207" y="1536806"/>
            <a:ext cx="1847215" cy="1892829"/>
          </a:xfrm>
          <a:prstGeom prst="ellipse">
            <a:avLst/>
          </a:prstGeom>
          <a:noFill/>
          <a:ln w="0" cap="flat" cmpd="sng"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5770BA-ABFF-4685-A119-BC52048335F0}"/>
              </a:ext>
            </a:extLst>
          </p:cNvPr>
          <p:cNvGrpSpPr/>
          <p:nvPr/>
        </p:nvGrpSpPr>
        <p:grpSpPr>
          <a:xfrm>
            <a:off x="4941470" y="4049166"/>
            <a:ext cx="4270375" cy="1182211"/>
            <a:chOff x="4924425" y="4527812"/>
            <a:chExt cx="4270375" cy="1761756"/>
          </a:xfrm>
        </p:grpSpPr>
        <p:sp>
          <p:nvSpPr>
            <p:cNvPr id="26" name="도형 15">
              <a:extLst>
                <a:ext uri="{FF2B5EF4-FFF2-40B4-BE49-F238E27FC236}">
                  <a16:creationId xmlns:a16="http://schemas.microsoft.com/office/drawing/2014/main" id="{7A70EEF4-C8AA-4331-9E48-F1ABDFD5A630}"/>
                </a:ext>
              </a:extLst>
            </p:cNvPr>
            <p:cNvSpPr>
              <a:spLocks/>
            </p:cNvSpPr>
            <p:nvPr/>
          </p:nvSpPr>
          <p:spPr>
            <a:xfrm>
              <a:off x="4924425" y="4533265"/>
              <a:ext cx="554556" cy="723900"/>
            </a:xfrm>
            <a:prstGeom prst="rect">
              <a:avLst/>
            </a:prstGeom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en-US" altLang="ko-KR" sz="2400" dirty="0">
                  <a:latin typeface="KoPub돋움체 Light" charset="0"/>
                  <a:ea typeface="KoPub돋움체 Bold" charset="0"/>
                </a:rPr>
                <a:t>3</a:t>
              </a:r>
              <a:endParaRPr lang="ko-KR" altLang="en-US" sz="3600" dirty="0"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27" name="도형 16">
              <a:extLst>
                <a:ext uri="{FF2B5EF4-FFF2-40B4-BE49-F238E27FC236}">
                  <a16:creationId xmlns:a16="http://schemas.microsoft.com/office/drawing/2014/main" id="{6E0FC5D8-D264-49AB-9C15-A76C15591BE7}"/>
                </a:ext>
              </a:extLst>
            </p:cNvPr>
            <p:cNvSpPr>
              <a:spLocks/>
            </p:cNvSpPr>
            <p:nvPr/>
          </p:nvSpPr>
          <p:spPr>
            <a:xfrm>
              <a:off x="5478981" y="4527812"/>
              <a:ext cx="3715819" cy="730623"/>
            </a:xfrm>
            <a:prstGeom prst="rect">
              <a:avLst/>
            </a:prstGeom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600" dirty="0" err="1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python을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 활용한 </a:t>
              </a:r>
              <a:r>
                <a:rPr lang="ko-KR" sz="1600" dirty="0" err="1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웹크롤링</a:t>
              </a:r>
              <a:r>
                <a:rPr lang="ko-KR" sz="16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 프로젝트</a:t>
              </a:r>
              <a:endParaRPr lang="ko-KR" altLang="en-US" sz="2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28" name="도형 17">
              <a:extLst>
                <a:ext uri="{FF2B5EF4-FFF2-40B4-BE49-F238E27FC236}">
                  <a16:creationId xmlns:a16="http://schemas.microsoft.com/office/drawing/2014/main" id="{4930376A-4425-4BBC-B4D5-3589D44BA087}"/>
                </a:ext>
              </a:extLst>
            </p:cNvPr>
            <p:cNvSpPr>
              <a:spLocks/>
            </p:cNvSpPr>
            <p:nvPr/>
          </p:nvSpPr>
          <p:spPr>
            <a:xfrm>
              <a:off x="4924425" y="5258435"/>
              <a:ext cx="4270375" cy="1031133"/>
            </a:xfrm>
            <a:prstGeom prst="rect">
              <a:avLst/>
            </a:prstGeom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:</a:t>
              </a:r>
              <a:endParaRPr lang="ko-KR" altLang="en-US" sz="12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: 2020년 6월</a:t>
              </a:r>
              <a:endParaRPr lang="ko-KR" altLang="en-US" sz="18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622300" y="1478915"/>
            <a:ext cx="2815273" cy="432435"/>
          </a:xfrm>
          <a:prstGeom prst="rect">
            <a:avLst/>
          </a:prstGeom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목표 설정</a:t>
            </a:r>
            <a:endParaRPr lang="ko-KR" altLang="en-US" sz="22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25374" y="1914625"/>
            <a:ext cx="2815273" cy="34715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주제 : </a:t>
            </a: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이용자가 보유한 식재료에 기반한 레시피 추천</a:t>
            </a:r>
          </a:p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대상 :</a:t>
            </a:r>
            <a:r>
              <a:rPr lang="en-US" altLang="ko-KR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주부</a:t>
            </a:r>
            <a:r>
              <a:rPr lang="en-US" altLang="ko-KR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자취생</a:t>
            </a:r>
          </a:p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 조회 대상 </a:t>
            </a:r>
            <a:endParaRPr lang="ko-KR" altLang="en-US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32000" indent="-254000" algn="l" defTabSz="508000" hangingPunct="1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검색 대상 사이트 : 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만개의 레시피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해먹남녀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청정원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레시피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마켓컬리</a:t>
            </a:r>
            <a:endParaRPr lang="ko-KR" altLang="en-US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32000" indent="-254000" algn="l" defTabSz="508000" hangingPunct="1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주요 검색 키워드 :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식재료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활용 틀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349450" lvl="1" indent="-171450" defTabSz="5080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파이썬을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활용한 </a:t>
            </a:r>
            <a:r>
              <a:rPr lang="ko-KR" altLang="en-US" sz="10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크롤링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코드 제작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85750" lvl="1" indent="-285750" defTabSz="5080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활용 목표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32000" lvl="1" indent="-285750" defTabSz="5080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개 사이트의 레시피를 한번에 제공하여 맞춤 레시피 추천 및 식재료 구매 자동화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85750" lvl="1" indent="-285750" defTabSz="508000">
              <a:lnSpc>
                <a:spcPct val="135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178000" lvl="1" defTabSz="508000">
              <a:lnSpc>
                <a:spcPct val="135000"/>
              </a:lnSpc>
            </a:pP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22301" y="5517550"/>
            <a:ext cx="8630620" cy="723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altLang="en-US" sz="1400" dirty="0"/>
              <a:t>사용자에게 필요한 데이터를 편리하게 제공하기 위해 </a:t>
            </a:r>
            <a:r>
              <a:rPr lang="ko-KR" altLang="en-US" sz="1400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여러 사이트를 크롤링하여 데이터를 통합했습니다</a:t>
            </a:r>
            <a:r>
              <a:rPr lang="en-US" altLang="ko-KR" sz="1400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.  </a:t>
            </a:r>
            <a:r>
              <a:rPr lang="ko-KR" altLang="en-US" sz="1400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그 과정에서 데이터의 형태를 잘 파악하고 일관된 형태로 정형화시키는 작업을 통해 전처리의 중요성을 </a:t>
            </a:r>
            <a:r>
              <a:rPr lang="ko-KR" altLang="en-US" sz="1400" dirty="0" err="1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깨달았습니다</a:t>
            </a:r>
            <a:r>
              <a:rPr lang="en-US" altLang="ko-KR" sz="1400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777340" y="4937760"/>
            <a:ext cx="2560955" cy="37973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2</a:t>
            </a:r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일 간/4명의 팀 작업</a:t>
            </a:r>
            <a:endParaRPr lang="ko-KR" altLang="en-US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6695440" y="4911090"/>
            <a:ext cx="2454910" cy="37973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1</a:t>
            </a:r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일 간/4명의 팀 작업</a:t>
            </a:r>
            <a:endParaRPr lang="ko-KR" altLang="en-US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0" name="도형 12">
            <a:extLst>
              <a:ext uri="{FF2B5EF4-FFF2-40B4-BE49-F238E27FC236}">
                <a16:creationId xmlns:a16="http://schemas.microsoft.com/office/drawing/2014/main" id="{C80EF19C-6886-4410-B3C9-624455A16245}"/>
              </a:ext>
            </a:extLst>
          </p:cNvPr>
          <p:cNvSpPr>
            <a:spLocks/>
          </p:cNvSpPr>
          <p:nvPr/>
        </p:nvSpPr>
        <p:spPr>
          <a:xfrm>
            <a:off x="3740467" y="4937760"/>
            <a:ext cx="2560955" cy="37973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r>
              <a:rPr lang="ko-KR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3</a:t>
            </a:r>
            <a:r>
              <a:rPr lang="ko-KR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일 간/4명의 팀 작업</a:t>
            </a:r>
            <a:endParaRPr lang="ko-KR" altLang="en-US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4" name="도형 1">
            <a:extLst>
              <a:ext uri="{FF2B5EF4-FFF2-40B4-BE49-F238E27FC236}">
                <a16:creationId xmlns:a16="http://schemas.microsoft.com/office/drawing/2014/main" id="{8063D904-350E-43C0-8D4E-FE9ED1573FAC}"/>
              </a:ext>
            </a:extLst>
          </p:cNvPr>
          <p:cNvSpPr>
            <a:spLocks/>
          </p:cNvSpPr>
          <p:nvPr/>
        </p:nvSpPr>
        <p:spPr>
          <a:xfrm>
            <a:off x="629920" y="614510"/>
            <a:ext cx="688741" cy="633696"/>
          </a:xfrm>
          <a:prstGeom prst="rect">
            <a:avLst/>
          </a:prstGeom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400" dirty="0">
                <a:latin typeface="KoPub돋움체 Bold" charset="0"/>
                <a:ea typeface="KoPub돋움체 Bold" charset="0"/>
              </a:rPr>
              <a:t>1</a:t>
            </a:r>
            <a:endParaRPr lang="ko-KR" altLang="en-US" sz="3600" dirty="0">
              <a:latin typeface="KoPub돋움체 Bold" charset="0"/>
              <a:ea typeface="KoPub돋움체 Bold" charset="0"/>
            </a:endParaRPr>
          </a:p>
        </p:txBody>
      </p:sp>
      <p:sp>
        <p:nvSpPr>
          <p:cNvPr id="26" name="도형 2">
            <a:extLst>
              <a:ext uri="{FF2B5EF4-FFF2-40B4-BE49-F238E27FC236}">
                <a16:creationId xmlns:a16="http://schemas.microsoft.com/office/drawing/2014/main" id="{B838B42D-5B5C-498F-B16D-14B2450B7F6C}"/>
              </a:ext>
            </a:extLst>
          </p:cNvPr>
          <p:cNvSpPr>
            <a:spLocks/>
          </p:cNvSpPr>
          <p:nvPr/>
        </p:nvSpPr>
        <p:spPr>
          <a:xfrm>
            <a:off x="1376415" y="617585"/>
            <a:ext cx="3441330" cy="633696"/>
          </a:xfrm>
          <a:prstGeom prst="rect">
            <a:avLst/>
          </a:prstGeom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000" dirty="0" err="1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</a:t>
            </a:r>
            <a:r>
              <a:rPr lang="en-US" altLang="ko-KR" sz="20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YTHON</a:t>
            </a:r>
            <a:r>
              <a:rPr lang="ko-KR" sz="20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을 활용한 </a:t>
            </a:r>
            <a:endParaRPr lang="ko-KR" altLang="en-US" sz="20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ctr" defTabSz="508000" hangingPunct="1"/>
            <a:r>
              <a:rPr lang="ko-KR" sz="2000" dirty="0" err="1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웹크롤링</a:t>
            </a:r>
            <a:r>
              <a:rPr lang="ko-KR" sz="20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프로젝트</a:t>
            </a:r>
            <a:endParaRPr lang="ko-KR" altLang="en-US" sz="26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8" name="도형 4">
            <a:extLst>
              <a:ext uri="{FF2B5EF4-FFF2-40B4-BE49-F238E27FC236}">
                <a16:creationId xmlns:a16="http://schemas.microsoft.com/office/drawing/2014/main" id="{68128B09-1BCC-4B2F-9A7C-67C7B1C13607}"/>
              </a:ext>
            </a:extLst>
          </p:cNvPr>
          <p:cNvSpPr>
            <a:spLocks/>
          </p:cNvSpPr>
          <p:nvPr/>
        </p:nvSpPr>
        <p:spPr>
          <a:xfrm>
            <a:off x="4730888" y="606790"/>
            <a:ext cx="4265295" cy="72390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500" dirty="0" err="1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Python을</a:t>
            </a:r>
            <a:r>
              <a:rPr lang="ko-KR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 활용한 개발 프로세스를 이해하</a:t>
            </a:r>
            <a:r>
              <a:rPr lang="ko-KR" altLang="en-US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였으며</a:t>
            </a:r>
            <a:r>
              <a:rPr lang="ko-KR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,</a:t>
            </a:r>
            <a:endParaRPr lang="ko-KR" altLang="en-US" sz="1500" dirty="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508000" hangingPunct="1"/>
            <a:r>
              <a:rPr lang="ko-KR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이를 서비스 기획에 활용하고자 합니다.</a:t>
            </a:r>
            <a:endParaRPr lang="ko-KR" altLang="en-US" sz="1500" dirty="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9" name="도형 12">
            <a:extLst>
              <a:ext uri="{FF2B5EF4-FFF2-40B4-BE49-F238E27FC236}">
                <a16:creationId xmlns:a16="http://schemas.microsoft.com/office/drawing/2014/main" id="{3F2268E3-12D6-4C51-91BF-2D998D3C3A53}"/>
              </a:ext>
            </a:extLst>
          </p:cNvPr>
          <p:cNvSpPr>
            <a:spLocks/>
          </p:cNvSpPr>
          <p:nvPr/>
        </p:nvSpPr>
        <p:spPr>
          <a:xfrm>
            <a:off x="6638289" y="4937760"/>
            <a:ext cx="2560955" cy="37973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r>
              <a:rPr lang="ko-KR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3</a:t>
            </a:r>
            <a:r>
              <a:rPr lang="ko-KR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일 간/4명의 팀 작업</a:t>
            </a:r>
            <a:endParaRPr lang="ko-KR" altLang="en-US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32" name="도형 8">
            <a:extLst>
              <a:ext uri="{FF2B5EF4-FFF2-40B4-BE49-F238E27FC236}">
                <a16:creationId xmlns:a16="http://schemas.microsoft.com/office/drawing/2014/main" id="{77BC6D98-E619-44DE-A3F0-C52C342C6080}"/>
              </a:ext>
            </a:extLst>
          </p:cNvPr>
          <p:cNvSpPr>
            <a:spLocks/>
          </p:cNvSpPr>
          <p:nvPr/>
        </p:nvSpPr>
        <p:spPr>
          <a:xfrm>
            <a:off x="3520007" y="1914625"/>
            <a:ext cx="2815273" cy="34715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라이브러리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96150" indent="-285750" defTabSz="5080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Requests, </a:t>
            </a:r>
            <a:r>
              <a:rPr lang="en-US" altLang="ko-KR" sz="10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BeautiulSoup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 Pandas</a:t>
            </a:r>
          </a:p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 수집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64400" indent="-254000" defTabSz="508000">
              <a:lnSpc>
                <a:spcPct val="135000"/>
              </a:lnSpc>
              <a:buFont typeface="Wingdings"/>
              <a:buChar char=""/>
            </a:pP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title,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time,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level,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ingredient</a:t>
            </a:r>
          </a:p>
          <a:p>
            <a:pPr marL="254000" indent="-254000" defTabSz="508000">
              <a:lnSpc>
                <a:spcPct val="135000"/>
              </a:lnSpc>
              <a:buFont typeface="Wingdings"/>
              <a:buChar char="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전처리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64400" indent="-285750" defTabSz="5080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 정형화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648000" indent="-285750" defTabSz="508000">
              <a:lnSpc>
                <a:spcPct val="135000"/>
              </a:lnSpc>
              <a:buFontTx/>
              <a:buChar char="‒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형용사</a:t>
            </a: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부사 제거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648000" indent="-285750" defTabSz="508000">
              <a:lnSpc>
                <a:spcPct val="135000"/>
              </a:lnSpc>
              <a:buFontTx/>
              <a:buChar char="‒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재료의 명사화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defTabSz="508000">
              <a:lnSpc>
                <a:spcPct val="135000"/>
              </a:lnSpc>
              <a:buFont typeface="Wingdings"/>
              <a:buChar char="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 시각화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64400" indent="-285750" defTabSz="5080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데이터프레임 형태로 사용자에게 레시피 테이블 제공</a:t>
            </a:r>
          </a:p>
          <a:p>
            <a:pPr marL="178000" algn="l" defTabSz="508000" hangingPunct="1">
              <a:lnSpc>
                <a:spcPct val="135000"/>
              </a:lnSpc>
            </a:pP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63750" indent="-285750" algn="l" defTabSz="508000" hangingPunct="1">
              <a:lnSpc>
                <a:spcPct val="135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178000" algn="l" defTabSz="508000" hangingPunct="1">
              <a:lnSpc>
                <a:spcPct val="135000"/>
              </a:lnSpc>
            </a:pPr>
            <a:endParaRPr lang="ko-KR" altLang="en-US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57200" indent="0" algn="l" defTabSz="508000" hangingPunct="1">
              <a:lnSpc>
                <a:spcPct val="135000"/>
              </a:lnSpc>
              <a:buFontTx/>
              <a:buNone/>
            </a:pPr>
            <a:endParaRPr lang="ko-KR" altLang="en-US" sz="2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178000" lvl="1" defTabSz="508000">
              <a:lnSpc>
                <a:spcPct val="135000"/>
              </a:lnSpc>
            </a:pP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178000" lvl="1" defTabSz="508000">
              <a:lnSpc>
                <a:spcPct val="135000"/>
              </a:lnSpc>
            </a:pP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33" name="도형 8">
            <a:extLst>
              <a:ext uri="{FF2B5EF4-FFF2-40B4-BE49-F238E27FC236}">
                <a16:creationId xmlns:a16="http://schemas.microsoft.com/office/drawing/2014/main" id="{0AE42F78-AFE4-4F5E-97F6-9048540A7D7E}"/>
              </a:ext>
            </a:extLst>
          </p:cNvPr>
          <p:cNvSpPr>
            <a:spLocks/>
          </p:cNvSpPr>
          <p:nvPr/>
        </p:nvSpPr>
        <p:spPr>
          <a:xfrm>
            <a:off x="6433890" y="1914625"/>
            <a:ext cx="2815273" cy="34715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라이브러리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96150" indent="-285750" algn="l" defTabSz="508000" hangingPunct="1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Selenium</a:t>
            </a:r>
          </a:p>
          <a:p>
            <a:pPr marL="254000" indent="-254000" algn="l" defTabSz="508000" hangingPunct="1">
              <a:lnSpc>
                <a:spcPct val="135000"/>
              </a:lnSpc>
              <a:buFont typeface="Wingdings"/>
              <a:buChar char=""/>
            </a:pPr>
            <a:r>
              <a:rPr lang="ko-KR" altLang="en-US" sz="14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진행과정</a:t>
            </a:r>
            <a:endParaRPr lang="en-US" altLang="ko-KR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96150" indent="-285750" algn="l" defTabSz="508000" hangingPunct="1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사용자가 입력한 재료 외 필요한 재료들 비교 검색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96150" indent="-285750" defTabSz="5080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품절상품 제외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96150" indent="-285750" algn="l" defTabSz="508000" hangingPunct="1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인기순으로 나열했을 때 입력한 재료명과 상품명이 일치하는 첫번째 상품선택 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96150" indent="-285750" algn="l" defTabSz="508000" hangingPunct="1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장바구니 이동</a:t>
            </a: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57200" indent="0" algn="l" defTabSz="508000" hangingPunct="1">
              <a:lnSpc>
                <a:spcPct val="135000"/>
              </a:lnSpc>
              <a:buFontTx/>
              <a:buNone/>
            </a:pPr>
            <a:endParaRPr lang="ko-KR" altLang="en-US" sz="14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178000" lvl="1" defTabSz="508000">
              <a:lnSpc>
                <a:spcPct val="135000"/>
              </a:lnSpc>
            </a:pP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178000" lvl="1" defTabSz="508000">
              <a:lnSpc>
                <a:spcPct val="135000"/>
              </a:lnSpc>
            </a:pPr>
            <a:endParaRPr lang="en-US" altLang="ko-KR" sz="1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34" name="도형 5">
            <a:extLst>
              <a:ext uri="{FF2B5EF4-FFF2-40B4-BE49-F238E27FC236}">
                <a16:creationId xmlns:a16="http://schemas.microsoft.com/office/drawing/2014/main" id="{A6586204-1AF9-43D6-9A27-95A6CCA0E80B}"/>
              </a:ext>
            </a:extLst>
          </p:cNvPr>
          <p:cNvSpPr>
            <a:spLocks/>
          </p:cNvSpPr>
          <p:nvPr/>
        </p:nvSpPr>
        <p:spPr>
          <a:xfrm>
            <a:off x="6428022" y="1478915"/>
            <a:ext cx="2815273" cy="432435"/>
          </a:xfrm>
          <a:prstGeom prst="rect">
            <a:avLst/>
          </a:prstGeom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r>
              <a:rPr lang="ko-KR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웹 </a:t>
            </a:r>
            <a:r>
              <a:rPr lang="ko-KR" altLang="ko-KR" sz="1600" dirty="0" err="1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크롤링</a:t>
            </a:r>
            <a:r>
              <a:rPr lang="ko-KR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실행</a:t>
            </a:r>
            <a:r>
              <a:rPr lang="en-US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구매 자동화</a:t>
            </a:r>
            <a:r>
              <a:rPr lang="en-US" altLang="ko-KR" sz="12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5" name="도형 12">
            <a:extLst>
              <a:ext uri="{FF2B5EF4-FFF2-40B4-BE49-F238E27FC236}">
                <a16:creationId xmlns:a16="http://schemas.microsoft.com/office/drawing/2014/main" id="{62EB7254-2DED-4313-8638-0E81DCF856A8}"/>
              </a:ext>
            </a:extLst>
          </p:cNvPr>
          <p:cNvSpPr>
            <a:spLocks/>
          </p:cNvSpPr>
          <p:nvPr/>
        </p:nvSpPr>
        <p:spPr>
          <a:xfrm>
            <a:off x="3641654" y="4937760"/>
            <a:ext cx="2560955" cy="37973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3</a:t>
            </a:r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일 간/4명의 팀 작업</a:t>
            </a:r>
            <a:endParaRPr lang="ko-KR" altLang="en-US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36" name="도형 12">
            <a:extLst>
              <a:ext uri="{FF2B5EF4-FFF2-40B4-BE49-F238E27FC236}">
                <a16:creationId xmlns:a16="http://schemas.microsoft.com/office/drawing/2014/main" id="{D4789261-E0E5-4960-BF9C-32E9C3D3E43E}"/>
              </a:ext>
            </a:extLst>
          </p:cNvPr>
          <p:cNvSpPr>
            <a:spLocks/>
          </p:cNvSpPr>
          <p:nvPr/>
        </p:nvSpPr>
        <p:spPr>
          <a:xfrm>
            <a:off x="6558080" y="4937760"/>
            <a:ext cx="2560955" cy="37973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1</a:t>
            </a:r>
            <a:r>
              <a:rPr lang="ko-KR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일 간/4명의 팀 작업</a:t>
            </a:r>
            <a:endParaRPr lang="ko-KR" altLang="en-US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37" name="도형 5">
            <a:extLst>
              <a:ext uri="{FF2B5EF4-FFF2-40B4-BE49-F238E27FC236}">
                <a16:creationId xmlns:a16="http://schemas.microsoft.com/office/drawing/2014/main" id="{978F52A6-2608-4850-95F3-BC781CB044EB}"/>
              </a:ext>
            </a:extLst>
          </p:cNvPr>
          <p:cNvSpPr>
            <a:spLocks/>
          </p:cNvSpPr>
          <p:nvPr/>
        </p:nvSpPr>
        <p:spPr>
          <a:xfrm>
            <a:off x="3520007" y="1478915"/>
            <a:ext cx="2815273" cy="432435"/>
          </a:xfrm>
          <a:prstGeom prst="rect">
            <a:avLst/>
          </a:prstGeom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r>
              <a:rPr lang="ko-KR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웹 </a:t>
            </a:r>
            <a:r>
              <a:rPr lang="ko-KR" altLang="ko-KR" sz="1600" dirty="0" err="1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크롤링</a:t>
            </a:r>
            <a:r>
              <a:rPr lang="ko-KR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실행</a:t>
            </a:r>
            <a:r>
              <a:rPr lang="en-US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레시피 추천</a:t>
            </a:r>
            <a:r>
              <a:rPr lang="en-US" altLang="ko-KR" sz="12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 0">
            <a:extLst>
              <a:ext uri="{FF2B5EF4-FFF2-40B4-BE49-F238E27FC236}">
                <a16:creationId xmlns:a16="http://schemas.microsoft.com/office/drawing/2014/main" id="{9CF65257-6C3A-4086-A812-D49F051E57C8}"/>
              </a:ext>
            </a:extLst>
          </p:cNvPr>
          <p:cNvSpPr>
            <a:spLocks/>
          </p:cNvSpPr>
          <p:nvPr/>
        </p:nvSpPr>
        <p:spPr>
          <a:xfrm>
            <a:off x="4985789" y="1869910"/>
            <a:ext cx="4267200" cy="435800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endParaRPr lang="ko-KR" altLang="en-US" sz="2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622300" y="1401915"/>
            <a:ext cx="4267200" cy="432435"/>
          </a:xfrm>
          <a:prstGeom prst="rect">
            <a:avLst/>
          </a:prstGeom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①</a:t>
            </a:r>
            <a:r>
              <a:rPr lang="en-US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레시피 추천 과정</a:t>
            </a:r>
            <a:endParaRPr lang="ko-KR" altLang="en-US" sz="22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622300" y="1869910"/>
            <a:ext cx="4267200" cy="435800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endParaRPr lang="ko-KR" altLang="en-US" sz="20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71295" y="5277051"/>
            <a:ext cx="4156075" cy="92152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사용자가 가지고 있는 재료 입력</a:t>
            </a: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사이트별 </a:t>
            </a:r>
            <a:r>
              <a:rPr lang="en-US" altLang="ko-KR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title,</a:t>
            </a:r>
            <a:r>
              <a:rPr lang="ko-KR" altLang="en-US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time,</a:t>
            </a:r>
            <a:r>
              <a:rPr lang="ko-KR" altLang="en-US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level,</a:t>
            </a:r>
            <a:r>
              <a:rPr lang="ko-KR" altLang="en-US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ingredient </a:t>
            </a:r>
            <a:r>
              <a:rPr lang="ko-KR" altLang="en-US" sz="1200" dirty="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추출</a:t>
            </a: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입력 받은 재료가 포함된 레시피들 추출</a:t>
            </a: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사용자가 한 개의 레시피 선택</a:t>
            </a: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endParaRPr lang="en-US" altLang="ko-KR" sz="1200" dirty="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endParaRPr lang="ko-KR" altLang="en-US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0" name="도형 1">
            <a:extLst>
              <a:ext uri="{FF2B5EF4-FFF2-40B4-BE49-F238E27FC236}">
                <a16:creationId xmlns:a16="http://schemas.microsoft.com/office/drawing/2014/main" id="{AEBBFEF5-9603-4D12-A10C-4AF5C833440E}"/>
              </a:ext>
            </a:extLst>
          </p:cNvPr>
          <p:cNvSpPr>
            <a:spLocks/>
          </p:cNvSpPr>
          <p:nvPr/>
        </p:nvSpPr>
        <p:spPr>
          <a:xfrm>
            <a:off x="629920" y="576010"/>
            <a:ext cx="688741" cy="633696"/>
          </a:xfrm>
          <a:prstGeom prst="rect">
            <a:avLst/>
          </a:prstGeom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400">
                <a:latin typeface="KoPub돋움체 Bold" charset="0"/>
                <a:ea typeface="KoPub돋움체 Bold" charset="0"/>
              </a:rPr>
              <a:t>1</a:t>
            </a:r>
            <a:endParaRPr lang="ko-KR" altLang="en-US" sz="3600">
              <a:latin typeface="KoPub돋움체 Bold" charset="0"/>
              <a:ea typeface="KoPub돋움체 Bold" charset="0"/>
            </a:endParaRPr>
          </a:p>
        </p:txBody>
      </p:sp>
      <p:sp>
        <p:nvSpPr>
          <p:cNvPr id="19" name="도형 2">
            <a:extLst>
              <a:ext uri="{FF2B5EF4-FFF2-40B4-BE49-F238E27FC236}">
                <a16:creationId xmlns:a16="http://schemas.microsoft.com/office/drawing/2014/main" id="{01F62396-D535-4A71-9AC8-EB74AA019C33}"/>
              </a:ext>
            </a:extLst>
          </p:cNvPr>
          <p:cNvSpPr>
            <a:spLocks/>
          </p:cNvSpPr>
          <p:nvPr/>
        </p:nvSpPr>
        <p:spPr>
          <a:xfrm>
            <a:off x="1376415" y="579085"/>
            <a:ext cx="3441330" cy="633696"/>
          </a:xfrm>
          <a:prstGeom prst="rect">
            <a:avLst/>
          </a:prstGeom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000" dirty="0" err="1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</a:t>
            </a:r>
            <a:r>
              <a:rPr lang="en-US" altLang="ko-KR" sz="20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YTHON</a:t>
            </a:r>
            <a:r>
              <a:rPr lang="ko-KR" sz="20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을 활용한 </a:t>
            </a:r>
            <a:endParaRPr lang="ko-KR" altLang="en-US" sz="20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ctr" defTabSz="508000" hangingPunct="1"/>
            <a:r>
              <a:rPr lang="ko-KR" sz="2000" dirty="0" err="1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웹크롤링</a:t>
            </a:r>
            <a:r>
              <a:rPr lang="ko-KR" sz="20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프로젝트</a:t>
            </a:r>
            <a:endParaRPr lang="ko-KR" altLang="en-US" sz="2600" dirty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pic>
        <p:nvPicPr>
          <p:cNvPr id="25" name="그림 24" descr="모니터, 스크린샷, 화면, 앉아있는이(가) 표시된 사진&#10;&#10;자동 생성된 설명">
            <a:extLst>
              <a:ext uri="{FF2B5EF4-FFF2-40B4-BE49-F238E27FC236}">
                <a16:creationId xmlns:a16="http://schemas.microsoft.com/office/drawing/2014/main" id="{A59BB30D-1A91-4203-92B7-E828B3349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26" y="3869355"/>
            <a:ext cx="3857835" cy="1398539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BF7824BC-6398-42C2-9C95-A9FC7653B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0" y="1893091"/>
            <a:ext cx="3652708" cy="19570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0C88F39-4024-46D9-807D-917B9D9506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5" b="-20036"/>
          <a:stretch/>
        </p:blipFill>
        <p:spPr>
          <a:xfrm>
            <a:off x="2468093" y="3525029"/>
            <a:ext cx="2407402" cy="4950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820F3EE-7ED5-4AA7-B300-33BDF758C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65" y="1902716"/>
            <a:ext cx="3647123" cy="16721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7963559-FBD6-4F75-A060-C8AF41609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949" y="3737840"/>
            <a:ext cx="3410278" cy="153921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40D9EEB-F942-4EA6-A354-E1781279E6C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7538"/>
          <a:stretch/>
        </p:blipFill>
        <p:spPr>
          <a:xfrm>
            <a:off x="6104290" y="3594539"/>
            <a:ext cx="3128210" cy="432435"/>
          </a:xfrm>
          <a:prstGeom prst="rect">
            <a:avLst/>
          </a:prstGeom>
        </p:spPr>
      </p:pic>
      <p:sp>
        <p:nvSpPr>
          <p:cNvPr id="41" name="도형 4">
            <a:extLst>
              <a:ext uri="{FF2B5EF4-FFF2-40B4-BE49-F238E27FC236}">
                <a16:creationId xmlns:a16="http://schemas.microsoft.com/office/drawing/2014/main" id="{218BB704-B05B-4154-9515-5D5FD265A57D}"/>
              </a:ext>
            </a:extLst>
          </p:cNvPr>
          <p:cNvSpPr>
            <a:spLocks/>
          </p:cNvSpPr>
          <p:nvPr/>
        </p:nvSpPr>
        <p:spPr>
          <a:xfrm>
            <a:off x="4730888" y="577915"/>
            <a:ext cx="4265295" cy="72390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500" dirty="0" err="1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Python을</a:t>
            </a:r>
            <a:r>
              <a:rPr lang="ko-KR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 활용한 개발 프로세스를 이해하</a:t>
            </a:r>
            <a:r>
              <a:rPr lang="ko-KR" altLang="en-US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였으며</a:t>
            </a:r>
            <a:r>
              <a:rPr lang="ko-KR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,</a:t>
            </a:r>
            <a:endParaRPr lang="ko-KR" altLang="en-US" sz="1500" dirty="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508000" hangingPunct="1"/>
            <a:r>
              <a:rPr lang="ko-KR" sz="1500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이를 서비스 기획에 활용하고자 합니다.</a:t>
            </a:r>
            <a:endParaRPr lang="ko-KR" altLang="en-US" sz="1500" dirty="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42" name="도형 11">
            <a:extLst>
              <a:ext uri="{FF2B5EF4-FFF2-40B4-BE49-F238E27FC236}">
                <a16:creationId xmlns:a16="http://schemas.microsoft.com/office/drawing/2014/main" id="{27F7B20F-D5BE-4DB2-96C9-301E404AACD4}"/>
              </a:ext>
            </a:extLst>
          </p:cNvPr>
          <p:cNvSpPr>
            <a:spLocks/>
          </p:cNvSpPr>
          <p:nvPr/>
        </p:nvSpPr>
        <p:spPr>
          <a:xfrm>
            <a:off x="5050976" y="5277051"/>
            <a:ext cx="4156075" cy="921520"/>
          </a:xfrm>
          <a:prstGeom prst="rect">
            <a:avLst/>
          </a:prstGeom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선택된 레시피의 식재료 중사용자가 보유하지 않은 식재료 추출</a:t>
            </a: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추출한 재료들을 </a:t>
            </a:r>
            <a:r>
              <a:rPr lang="ko-KR" altLang="en-US" sz="1200" dirty="0" err="1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마켓컬리에</a:t>
            </a: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 순차적으로 입력</a:t>
            </a: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짜여진 알고리즘에 따라 재료 선택</a:t>
            </a:r>
            <a:endParaRPr lang="en-US" altLang="ko-KR" sz="1200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altLang="en-US" sz="1200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선택된 재료 장바구니 이동</a:t>
            </a:r>
          </a:p>
        </p:txBody>
      </p:sp>
      <p:sp>
        <p:nvSpPr>
          <p:cNvPr id="44" name="Rect 0">
            <a:extLst>
              <a:ext uri="{FF2B5EF4-FFF2-40B4-BE49-F238E27FC236}">
                <a16:creationId xmlns:a16="http://schemas.microsoft.com/office/drawing/2014/main" id="{D170E56C-D062-4B08-AE9F-6DD491BACBE7}"/>
              </a:ext>
            </a:extLst>
          </p:cNvPr>
          <p:cNvSpPr>
            <a:spLocks/>
          </p:cNvSpPr>
          <p:nvPr/>
        </p:nvSpPr>
        <p:spPr>
          <a:xfrm>
            <a:off x="4985789" y="1401915"/>
            <a:ext cx="4267200" cy="432435"/>
          </a:xfrm>
          <a:prstGeom prst="rect">
            <a:avLst/>
          </a:prstGeom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r>
              <a:rPr lang="ko-KR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②</a:t>
            </a:r>
            <a:r>
              <a:rPr lang="en-US" altLang="ko-KR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식재료 구매 자동화 과정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Pages>4</Pages>
  <Words>455</Words>
  <Characters>0</Characters>
  <Application>Microsoft Office PowerPoint</Application>
  <DocSecurity>0</DocSecurity>
  <PresentationFormat>A4 용지(210x297mm)</PresentationFormat>
  <Lines>0</Lines>
  <Paragraphs>97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KoPub돋움체 Bold</vt:lpstr>
      <vt:lpstr>KoPub돋움체 Light</vt:lpstr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eekfud2</dc:creator>
  <cp:lastModifiedBy>YOO YERIN</cp:lastModifiedBy>
  <cp:revision>98</cp:revision>
  <dcterms:modified xsi:type="dcterms:W3CDTF">2020-09-24T08:38:30Z</dcterms:modified>
  <cp:version>9.101.23.39576</cp:version>
</cp:coreProperties>
</file>