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9342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4975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244975" cy="2622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4244975" cy="26241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34925" y="6553200"/>
            <a:ext cx="685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1B43EB7F-93BE-415C-8513-B5059735D74D}" type="slidenum">
              <a:rPr lang="zh-TW" altLang="en-US">
                <a:ea typeface="新細明體" pitchFamily="18" charset="-120"/>
              </a:rPr>
              <a:pPr/>
              <a:t>‹#›</a:t>
            </a:fld>
            <a:r>
              <a:rPr lang="zh-CN" altLang="en-US"/>
              <a:t>页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9342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4975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975" cy="5399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34925" y="6553200"/>
            <a:ext cx="685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fld id="{D65CFB3C-48D6-4871-9A74-4E39879E6325}" type="slidenum">
              <a:rPr lang="zh-TW" altLang="en-US">
                <a:ea typeface="新細明體" pitchFamily="18" charset="-120"/>
              </a:rPr>
              <a:pPr/>
              <a:t>‹#›</a:t>
            </a:fld>
            <a:r>
              <a:rPr lang="zh-CN" altLang="en-US"/>
              <a:t>页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7D58AB82-8D8B-4EB8-8F13-59128660CDD2}" type="slidenum">
              <a:rPr lang="zh-TW" altLang="en-US">
                <a:ea typeface="新細明體" pitchFamily="18" charset="-120"/>
              </a:rPr>
              <a:pPr/>
              <a:t>1</a:t>
            </a:fld>
            <a:r>
              <a:rPr lang="zh-CN" altLang="en-US"/>
              <a:t>页</a:t>
            </a:r>
            <a:endParaRPr lang="zh-TW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08175" y="3717925"/>
            <a:ext cx="2592388" cy="1295400"/>
            <a:chOff x="793" y="2342"/>
            <a:chExt cx="1633" cy="816"/>
          </a:xfrm>
        </p:grpSpPr>
        <p:sp>
          <p:nvSpPr>
            <p:cNvPr id="343043" name="Rectangle 3"/>
            <p:cNvSpPr>
              <a:spLocks noChangeArrowheads="1"/>
            </p:cNvSpPr>
            <p:nvPr/>
          </p:nvSpPr>
          <p:spPr bwMode="auto">
            <a:xfrm>
              <a:off x="793" y="2342"/>
              <a:ext cx="1633" cy="816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669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343044" name="Rectangle 4"/>
            <p:cNvSpPr>
              <a:spLocks noChangeArrowheads="1"/>
            </p:cNvSpPr>
            <p:nvPr/>
          </p:nvSpPr>
          <p:spPr bwMode="auto">
            <a:xfrm>
              <a:off x="975" y="2870"/>
              <a:ext cx="1315" cy="288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程序级接口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908175" y="2205038"/>
            <a:ext cx="2592388" cy="1439862"/>
            <a:chOff x="793" y="1389"/>
            <a:chExt cx="1633" cy="907"/>
          </a:xfrm>
        </p:grpSpPr>
        <p:sp>
          <p:nvSpPr>
            <p:cNvPr id="343046" name="Rectangle 6"/>
            <p:cNvSpPr>
              <a:spLocks noChangeArrowheads="1"/>
            </p:cNvSpPr>
            <p:nvPr/>
          </p:nvSpPr>
          <p:spPr bwMode="auto">
            <a:xfrm>
              <a:off x="793" y="1389"/>
              <a:ext cx="1633" cy="90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endParaRPr lang="zh-CN" altLang="zh-CN" sz="1800" b="1">
                <a:solidFill>
                  <a:schemeClr val="bg1"/>
                </a:solidFill>
              </a:endParaRPr>
            </a:p>
          </p:txBody>
        </p:sp>
        <p:sp>
          <p:nvSpPr>
            <p:cNvPr id="343047" name="Rectangle 7"/>
            <p:cNvSpPr>
              <a:spLocks noChangeArrowheads="1"/>
            </p:cNvSpPr>
            <p:nvPr/>
          </p:nvSpPr>
          <p:spPr bwMode="auto">
            <a:xfrm>
              <a:off x="839" y="1389"/>
              <a:ext cx="1542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作业控制级接口</a:t>
              </a:r>
            </a:p>
          </p:txBody>
        </p:sp>
      </p:grpSp>
      <p:sp>
        <p:nvSpPr>
          <p:cNvPr id="3430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操作系统用户</a:t>
            </a:r>
            <a:r>
              <a:rPr lang="zh-CN" altLang="en-US" dirty="0"/>
              <a:t>接口</a:t>
            </a:r>
          </a:p>
        </p:txBody>
      </p:sp>
      <p:sp>
        <p:nvSpPr>
          <p:cNvPr id="34304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用户接口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23850" y="2205038"/>
            <a:ext cx="4176713" cy="2376487"/>
            <a:chOff x="204" y="1389"/>
            <a:chExt cx="2631" cy="1497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202" y="1707"/>
              <a:ext cx="1633" cy="1179"/>
              <a:chOff x="1202" y="1707"/>
              <a:chExt cx="1633" cy="1179"/>
            </a:xfrm>
          </p:grpSpPr>
          <p:sp>
            <p:nvSpPr>
              <p:cNvPr id="343052" name="Oval 12"/>
              <p:cNvSpPr>
                <a:spLocks noChangeArrowheads="1"/>
              </p:cNvSpPr>
              <p:nvPr/>
            </p:nvSpPr>
            <p:spPr bwMode="auto">
              <a:xfrm>
                <a:off x="1202" y="1707"/>
                <a:ext cx="1633" cy="1179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zh-CN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43053" name="Text Box 13"/>
              <p:cNvSpPr txBox="1">
                <a:spLocks noChangeArrowheads="1"/>
              </p:cNvSpPr>
              <p:nvPr/>
            </p:nvSpPr>
            <p:spPr bwMode="auto">
              <a:xfrm>
                <a:off x="1563" y="2507"/>
                <a:ext cx="8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  <a:flatTx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</a:rPr>
                  <a:t>操作系统</a:t>
                </a:r>
              </a:p>
            </p:txBody>
          </p:sp>
          <p:sp>
            <p:nvSpPr>
              <p:cNvPr id="343054" name="Oval 14"/>
              <p:cNvSpPr>
                <a:spLocks noChangeArrowheads="1"/>
              </p:cNvSpPr>
              <p:nvPr/>
            </p:nvSpPr>
            <p:spPr bwMode="auto">
              <a:xfrm>
                <a:off x="1701" y="1980"/>
                <a:ext cx="635" cy="499"/>
              </a:xfrm>
              <a:prstGeom prst="ellipse">
                <a:avLst/>
              </a:prstGeom>
              <a:gradFill rotWithShape="0">
                <a:gsLst>
                  <a:gs pos="0">
                    <a:srgbClr val="5F5F5F"/>
                  </a:gs>
                  <a:gs pos="100000">
                    <a:srgbClr val="5F5F5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zh-CN" altLang="en-US" b="1">
                    <a:solidFill>
                      <a:schemeClr val="bg1"/>
                    </a:solidFill>
                  </a:rPr>
                  <a:t>裸机</a:t>
                </a:r>
              </a:p>
            </p:txBody>
          </p:sp>
        </p:grpSp>
        <p:pic>
          <p:nvPicPr>
            <p:cNvPr id="343055" name="Picture 15" descr="j029202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4" y="1389"/>
              <a:ext cx="748" cy="710"/>
            </a:xfrm>
            <a:prstGeom prst="rect">
              <a:avLst/>
            </a:prstGeom>
            <a:noFill/>
          </p:spPr>
        </p:pic>
      </p:grpSp>
      <p:sp>
        <p:nvSpPr>
          <p:cNvPr id="343056" name="AutoShape 16"/>
          <p:cNvSpPr>
            <a:spLocks noChangeArrowheads="1"/>
          </p:cNvSpPr>
          <p:nvPr/>
        </p:nvSpPr>
        <p:spPr bwMode="auto">
          <a:xfrm>
            <a:off x="4932363" y="1412875"/>
            <a:ext cx="3960812" cy="2087563"/>
          </a:xfrm>
          <a:prstGeom prst="wedgeRoundRectCallout">
            <a:avLst>
              <a:gd name="adj1" fmla="val -60861"/>
              <a:gd name="adj2" fmla="val 4377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zh-CN" altLang="en-US" b="1" dirty="0"/>
              <a:t>提供对作业的控制功能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algn="l"/>
            <a:r>
              <a:rPr lang="zh-CN" altLang="en-US" b="1" dirty="0" smtClean="0"/>
              <a:t>命令行方式</a:t>
            </a:r>
            <a:endParaRPr lang="en-US" altLang="zh-CN" b="1" dirty="0" smtClean="0"/>
          </a:p>
          <a:p>
            <a:pPr algn="l"/>
            <a:r>
              <a:rPr lang="en-US" altLang="zh-CN" b="1" dirty="0" smtClean="0"/>
              <a:t>Command arg1 arg2….</a:t>
            </a:r>
            <a:r>
              <a:rPr lang="en-US" altLang="zh-CN" b="1" dirty="0" err="1" smtClean="0"/>
              <a:t>argn</a:t>
            </a:r>
            <a:endParaRPr lang="en-US" altLang="zh-CN" b="1" dirty="0" smtClean="0"/>
          </a:p>
          <a:p>
            <a:pPr algn="l"/>
            <a:r>
              <a:rPr lang="zh-CN" altLang="en-US" b="1" dirty="0" smtClean="0"/>
              <a:t>批命令方式：</a:t>
            </a:r>
            <a:r>
              <a:rPr lang="en-US" altLang="zh-CN" b="1" dirty="0" smtClean="0"/>
              <a:t>Shell </a:t>
            </a:r>
            <a:r>
              <a:rPr lang="zh-CN" altLang="en-US" b="1" dirty="0" smtClean="0"/>
              <a:t>命令解释程序</a:t>
            </a:r>
            <a:endParaRPr lang="en-US" altLang="zh-CN" b="1" dirty="0" smtClean="0"/>
          </a:p>
          <a:p>
            <a:pPr algn="l"/>
            <a:r>
              <a:rPr lang="zh-CN" altLang="en-US" b="1" dirty="0" smtClean="0"/>
              <a:t>图形用户接口</a:t>
            </a:r>
            <a:r>
              <a:rPr lang="en-US" altLang="zh-CN" b="1" dirty="0" smtClean="0"/>
              <a:t>GUI</a:t>
            </a:r>
            <a:r>
              <a:rPr lang="zh-CN" altLang="en-US" b="1" dirty="0" smtClean="0"/>
              <a:t>：事件驱动</a:t>
            </a:r>
            <a:endParaRPr lang="en-US" altLang="zh-CN" b="1" dirty="0" smtClean="0"/>
          </a:p>
        </p:txBody>
      </p:sp>
      <p:sp>
        <p:nvSpPr>
          <p:cNvPr id="343057" name="AutoShape 17"/>
          <p:cNvSpPr>
            <a:spLocks noChangeArrowheads="1"/>
          </p:cNvSpPr>
          <p:nvPr/>
        </p:nvSpPr>
        <p:spPr bwMode="auto">
          <a:xfrm>
            <a:off x="4859338" y="4652963"/>
            <a:ext cx="4103687" cy="1223962"/>
          </a:xfrm>
          <a:prstGeom prst="wedgeRoundRectCallout">
            <a:avLst>
              <a:gd name="adj1" fmla="val -57815"/>
              <a:gd name="adj2" fmla="val -5142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l"/>
            <a:r>
              <a:rPr lang="zh-CN" altLang="en-US" b="1" dirty="0"/>
              <a:t>系统专门为用户设置的获得操作系统服务的一种途径，通常由系统调用组成，编程时常用。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56" grpId="0" animBg="1"/>
      <p:bldP spid="3430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C3C278F-7318-47B3-8AAD-0F5927C9C2EC}" type="slidenum">
              <a:rPr lang="zh-TW" altLang="en-US">
                <a:ea typeface="新細明體" pitchFamily="18" charset="-120"/>
              </a:rPr>
              <a:pPr/>
              <a:t>10</a:t>
            </a:fld>
            <a:r>
              <a:rPr lang="zh-CN" altLang="en-US"/>
              <a:t>页</a:t>
            </a:r>
            <a:endParaRPr lang="zh-TW" alt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642918"/>
            <a:ext cx="8642350" cy="5881707"/>
          </a:xfrm>
        </p:spPr>
        <p:txBody>
          <a:bodyPr/>
          <a:lstStyle/>
          <a:p>
            <a:r>
              <a:rPr lang="zh-CN" altLang="en-US" dirty="0"/>
              <a:t>系统调用的实现过程（以</a:t>
            </a:r>
            <a:r>
              <a:rPr lang="en-US" altLang="zh-CN" dirty="0"/>
              <a:t>UNIX</a:t>
            </a:r>
            <a:r>
              <a:rPr lang="zh-CN" altLang="en-US" dirty="0"/>
              <a:t>为例）</a:t>
            </a:r>
          </a:p>
          <a:p>
            <a:pPr lvl="1"/>
            <a:r>
              <a:rPr lang="en-US" altLang="zh-CN" dirty="0"/>
              <a:t>UNIX</a:t>
            </a:r>
            <a:r>
              <a:rPr lang="zh-CN" altLang="en-US" dirty="0"/>
              <a:t>中系统调用是依靠</a:t>
            </a:r>
            <a:r>
              <a:rPr lang="en-US" altLang="zh-CN" dirty="0"/>
              <a:t>trap(</a:t>
            </a:r>
            <a:r>
              <a:rPr lang="zh-CN" altLang="en-US" dirty="0"/>
              <a:t>自陷指令</a:t>
            </a:r>
            <a:r>
              <a:rPr lang="en-US" altLang="zh-CN" dirty="0"/>
              <a:t>)</a:t>
            </a:r>
            <a:r>
              <a:rPr lang="zh-CN" altLang="en-US" dirty="0"/>
              <a:t>实现的。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2781300"/>
            <a:ext cx="1079500" cy="2519363"/>
            <a:chOff x="431" y="1616"/>
            <a:chExt cx="680" cy="1587"/>
          </a:xfrm>
        </p:grpSpPr>
        <p:sp>
          <p:nvSpPr>
            <p:cNvPr id="351237" name="Rectangle 5"/>
            <p:cNvSpPr>
              <a:spLocks noChangeArrowheads="1"/>
            </p:cNvSpPr>
            <p:nvPr/>
          </p:nvSpPr>
          <p:spPr bwMode="auto">
            <a:xfrm>
              <a:off x="431" y="1616"/>
              <a:ext cx="680" cy="1587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00669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351238" name="Text Box 6"/>
            <p:cNvSpPr txBox="1">
              <a:spLocks noChangeArrowheads="1"/>
            </p:cNvSpPr>
            <p:nvPr/>
          </p:nvSpPr>
          <p:spPr bwMode="auto">
            <a:xfrm>
              <a:off x="476" y="1706"/>
              <a:ext cx="276" cy="1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</a:rPr>
                <a:t>设</a:t>
              </a:r>
            </a:p>
            <a:p>
              <a:r>
                <a:rPr lang="zh-CN" altLang="en-US" sz="2000" b="1">
                  <a:solidFill>
                    <a:schemeClr val="bg1"/>
                  </a:solidFill>
                </a:rPr>
                <a:t>置</a:t>
              </a:r>
            </a:p>
            <a:p>
              <a:r>
                <a:rPr lang="zh-CN" altLang="en-US" sz="2000" b="1">
                  <a:solidFill>
                    <a:schemeClr val="bg1"/>
                  </a:solidFill>
                </a:rPr>
                <a:t>系</a:t>
              </a:r>
            </a:p>
            <a:p>
              <a:r>
                <a:rPr lang="zh-CN" altLang="en-US" sz="2000" b="1">
                  <a:solidFill>
                    <a:schemeClr val="bg1"/>
                  </a:solidFill>
                </a:rPr>
                <a:t>统</a:t>
              </a:r>
            </a:p>
            <a:p>
              <a:r>
                <a:rPr lang="zh-CN" altLang="en-US" sz="2000" b="1">
                  <a:solidFill>
                    <a:schemeClr val="bg1"/>
                  </a:solidFill>
                </a:rPr>
                <a:t>调</a:t>
              </a:r>
            </a:p>
            <a:p>
              <a:r>
                <a:rPr lang="zh-CN" altLang="en-US" sz="2000" b="1">
                  <a:solidFill>
                    <a:schemeClr val="bg1"/>
                  </a:solidFill>
                </a:rPr>
                <a:t>用</a:t>
              </a:r>
            </a:p>
            <a:p>
              <a:r>
                <a:rPr lang="zh-CN" altLang="en-US" sz="2000" b="1">
                  <a:solidFill>
                    <a:schemeClr val="bg1"/>
                  </a:solidFill>
                </a:rPr>
                <a:t>号</a:t>
              </a:r>
            </a:p>
          </p:txBody>
        </p:sp>
        <p:sp>
          <p:nvSpPr>
            <p:cNvPr id="351239" name="Text Box 7"/>
            <p:cNvSpPr txBox="1">
              <a:spLocks noChangeArrowheads="1"/>
            </p:cNvSpPr>
            <p:nvPr/>
          </p:nvSpPr>
          <p:spPr bwMode="auto">
            <a:xfrm>
              <a:off x="748" y="1706"/>
              <a:ext cx="2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</a:rPr>
                <a:t>参</a:t>
              </a:r>
            </a:p>
            <a:p>
              <a:r>
                <a:rPr lang="zh-CN" altLang="en-US" sz="2000" b="1">
                  <a:solidFill>
                    <a:schemeClr val="bg1"/>
                  </a:solidFill>
                </a:rPr>
                <a:t>数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403350" y="2273300"/>
            <a:ext cx="5184775" cy="3460750"/>
            <a:chOff x="884" y="1432"/>
            <a:chExt cx="3266" cy="2180"/>
          </a:xfrm>
        </p:grpSpPr>
        <p:sp>
          <p:nvSpPr>
            <p:cNvPr id="351241" name="Line 9"/>
            <p:cNvSpPr>
              <a:spLocks noChangeShapeType="1"/>
            </p:cNvSpPr>
            <p:nvPr/>
          </p:nvSpPr>
          <p:spPr bwMode="auto">
            <a:xfrm flipV="1">
              <a:off x="1020" y="1842"/>
              <a:ext cx="953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42" name="Text Box 10"/>
            <p:cNvSpPr txBox="1">
              <a:spLocks noChangeArrowheads="1"/>
            </p:cNvSpPr>
            <p:nvPr/>
          </p:nvSpPr>
          <p:spPr bwMode="auto">
            <a:xfrm rot="-1611719">
              <a:off x="884" y="1819"/>
              <a:ext cx="1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/>
                <a:t>执行</a:t>
              </a:r>
              <a:r>
                <a:rPr lang="en-US" altLang="zh-CN" sz="2000" b="1"/>
                <a:t>trap</a:t>
              </a:r>
              <a:r>
                <a:rPr lang="zh-CN" altLang="en-US" sz="2000" b="1"/>
                <a:t>指令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973" y="1432"/>
              <a:ext cx="2177" cy="2180"/>
              <a:chOff x="1973" y="1432"/>
              <a:chExt cx="2177" cy="2180"/>
            </a:xfrm>
          </p:grpSpPr>
          <p:sp>
            <p:nvSpPr>
              <p:cNvPr id="351244" name="Rectangle 12"/>
              <p:cNvSpPr>
                <a:spLocks noChangeArrowheads="1"/>
              </p:cNvSpPr>
              <p:nvPr/>
            </p:nvSpPr>
            <p:spPr bwMode="auto">
              <a:xfrm>
                <a:off x="1973" y="1706"/>
                <a:ext cx="2177" cy="190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1245" name="Text Box 13"/>
              <p:cNvSpPr txBox="1">
                <a:spLocks noChangeArrowheads="1"/>
              </p:cNvSpPr>
              <p:nvPr/>
            </p:nvSpPr>
            <p:spPr bwMode="auto">
              <a:xfrm>
                <a:off x="2517" y="1432"/>
                <a:ext cx="113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000" b="1"/>
                  <a:t>陷入处理机构</a:t>
                </a:r>
              </a:p>
            </p:txBody>
          </p:sp>
          <p:sp>
            <p:nvSpPr>
              <p:cNvPr id="351246" name="Rectangle 14"/>
              <p:cNvSpPr>
                <a:spLocks noChangeArrowheads="1"/>
              </p:cNvSpPr>
              <p:nvPr/>
            </p:nvSpPr>
            <p:spPr bwMode="auto">
              <a:xfrm>
                <a:off x="2154" y="1842"/>
                <a:ext cx="680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r>
                  <a:rPr lang="zh-CN" altLang="en-US" sz="1800" b="1"/>
                  <a:t>保护现场</a:t>
                </a:r>
              </a:p>
            </p:txBody>
          </p:sp>
          <p:sp>
            <p:nvSpPr>
              <p:cNvPr id="351247" name="Rectangle 15"/>
              <p:cNvSpPr>
                <a:spLocks noChangeArrowheads="1"/>
              </p:cNvSpPr>
              <p:nvPr/>
            </p:nvSpPr>
            <p:spPr bwMode="auto">
              <a:xfrm>
                <a:off x="2109" y="2342"/>
                <a:ext cx="771" cy="544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r>
                  <a:rPr lang="zh-CN" altLang="en-US" sz="1600" b="1"/>
                  <a:t>取系统调用号</a:t>
                </a:r>
              </a:p>
              <a:p>
                <a:r>
                  <a:rPr lang="zh-CN" altLang="en-US" sz="1600" b="1"/>
                  <a:t>查找子程序入</a:t>
                </a:r>
              </a:p>
              <a:p>
                <a:r>
                  <a:rPr lang="zh-CN" altLang="en-US" sz="1600" b="1"/>
                  <a:t>口地址</a:t>
                </a:r>
              </a:p>
            </p:txBody>
          </p:sp>
          <p:sp>
            <p:nvSpPr>
              <p:cNvPr id="351248" name="Rectangle 16"/>
              <p:cNvSpPr>
                <a:spLocks noChangeArrowheads="1"/>
              </p:cNvSpPr>
              <p:nvPr/>
            </p:nvSpPr>
            <p:spPr bwMode="auto">
              <a:xfrm>
                <a:off x="2154" y="3113"/>
                <a:ext cx="680" cy="22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r>
                  <a:rPr lang="zh-CN" altLang="en-US" sz="1800" b="1"/>
                  <a:t>恢复现场</a:t>
                </a:r>
              </a:p>
            </p:txBody>
          </p:sp>
          <p:sp>
            <p:nvSpPr>
              <p:cNvPr id="351249" name="Line 17"/>
              <p:cNvSpPr>
                <a:spLocks noChangeShapeType="1"/>
              </p:cNvSpPr>
              <p:nvPr/>
            </p:nvSpPr>
            <p:spPr bwMode="auto">
              <a:xfrm>
                <a:off x="2472" y="2069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1250" name="Rectangle 18"/>
              <p:cNvSpPr>
                <a:spLocks noChangeArrowheads="1"/>
              </p:cNvSpPr>
              <p:nvPr/>
            </p:nvSpPr>
            <p:spPr bwMode="auto">
              <a:xfrm>
                <a:off x="3425" y="2432"/>
                <a:ext cx="499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800" b="1"/>
                  <a:t>A0</a:t>
                </a:r>
              </a:p>
            </p:txBody>
          </p:sp>
          <p:sp>
            <p:nvSpPr>
              <p:cNvPr id="351251" name="Rectangle 19"/>
              <p:cNvSpPr>
                <a:spLocks noChangeArrowheads="1"/>
              </p:cNvSpPr>
              <p:nvPr/>
            </p:nvSpPr>
            <p:spPr bwMode="auto">
              <a:xfrm>
                <a:off x="3425" y="2613"/>
                <a:ext cx="499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800" b="1"/>
                  <a:t>A1</a:t>
                </a:r>
              </a:p>
            </p:txBody>
          </p:sp>
          <p:sp>
            <p:nvSpPr>
              <p:cNvPr id="351252" name="Rectangle 20"/>
              <p:cNvSpPr>
                <a:spLocks noChangeArrowheads="1"/>
              </p:cNvSpPr>
              <p:nvPr/>
            </p:nvSpPr>
            <p:spPr bwMode="auto">
              <a:xfrm>
                <a:off x="3425" y="2795"/>
                <a:ext cx="499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800" b="1"/>
                  <a:t>A2</a:t>
                </a:r>
              </a:p>
            </p:txBody>
          </p:sp>
          <p:sp>
            <p:nvSpPr>
              <p:cNvPr id="351253" name="Rectangle 21"/>
              <p:cNvSpPr>
                <a:spLocks noChangeArrowheads="1"/>
              </p:cNvSpPr>
              <p:nvPr/>
            </p:nvSpPr>
            <p:spPr bwMode="auto">
              <a:xfrm>
                <a:off x="3425" y="2976"/>
                <a:ext cx="499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800" b="1"/>
                  <a:t>A3</a:t>
                </a:r>
              </a:p>
            </p:txBody>
          </p:sp>
          <p:sp>
            <p:nvSpPr>
              <p:cNvPr id="351254" name="Rectangle 22"/>
              <p:cNvSpPr>
                <a:spLocks noChangeArrowheads="1"/>
              </p:cNvSpPr>
              <p:nvPr/>
            </p:nvSpPr>
            <p:spPr bwMode="auto">
              <a:xfrm>
                <a:off x="3425" y="3158"/>
                <a:ext cx="499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800" b="1"/>
                  <a:t>…</a:t>
                </a:r>
              </a:p>
            </p:txBody>
          </p:sp>
          <p:sp>
            <p:nvSpPr>
              <p:cNvPr id="351255" name="Text Box 23"/>
              <p:cNvSpPr txBox="1">
                <a:spLocks noChangeArrowheads="1"/>
              </p:cNvSpPr>
              <p:nvPr/>
            </p:nvSpPr>
            <p:spPr bwMode="auto">
              <a:xfrm>
                <a:off x="3243" y="2069"/>
                <a:ext cx="816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1600" b="1"/>
                  <a:t>系统调用入口地址表</a:t>
                </a:r>
              </a:p>
            </p:txBody>
          </p:sp>
          <p:sp>
            <p:nvSpPr>
              <p:cNvPr id="351256" name="Line 24"/>
              <p:cNvSpPr>
                <a:spLocks noChangeShapeType="1"/>
              </p:cNvSpPr>
              <p:nvPr/>
            </p:nvSpPr>
            <p:spPr bwMode="auto">
              <a:xfrm>
                <a:off x="2880" y="2568"/>
                <a:ext cx="544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547813" y="4365625"/>
            <a:ext cx="6624637" cy="1511300"/>
            <a:chOff x="975" y="2750"/>
            <a:chExt cx="4173" cy="952"/>
          </a:xfrm>
        </p:grpSpPr>
        <p:sp>
          <p:nvSpPr>
            <p:cNvPr id="351258" name="Freeform 26"/>
            <p:cNvSpPr>
              <a:spLocks/>
            </p:cNvSpPr>
            <p:nvPr/>
          </p:nvSpPr>
          <p:spPr bwMode="auto">
            <a:xfrm>
              <a:off x="2699" y="2750"/>
              <a:ext cx="2449" cy="952"/>
            </a:xfrm>
            <a:custGeom>
              <a:avLst/>
              <a:gdLst/>
              <a:ahLst/>
              <a:cxnLst>
                <a:cxn ang="0">
                  <a:pos x="2450" y="0"/>
                </a:cxn>
                <a:cxn ang="0">
                  <a:pos x="1815" y="726"/>
                </a:cxn>
                <a:cxn ang="0">
                  <a:pos x="1134" y="953"/>
                </a:cxn>
                <a:cxn ang="0">
                  <a:pos x="408" y="816"/>
                </a:cxn>
                <a:cxn ang="0">
                  <a:pos x="0" y="590"/>
                </a:cxn>
              </a:cxnLst>
              <a:rect l="0" t="0" r="r" b="b"/>
              <a:pathLst>
                <a:path w="2450" h="968">
                  <a:moveTo>
                    <a:pt x="2450" y="0"/>
                  </a:moveTo>
                  <a:cubicBezTo>
                    <a:pt x="2242" y="283"/>
                    <a:pt x="2034" y="567"/>
                    <a:pt x="1815" y="726"/>
                  </a:cubicBezTo>
                  <a:cubicBezTo>
                    <a:pt x="1596" y="885"/>
                    <a:pt x="1368" y="938"/>
                    <a:pt x="1134" y="953"/>
                  </a:cubicBezTo>
                  <a:cubicBezTo>
                    <a:pt x="900" y="968"/>
                    <a:pt x="597" y="876"/>
                    <a:pt x="408" y="816"/>
                  </a:cubicBezTo>
                  <a:cubicBezTo>
                    <a:pt x="219" y="756"/>
                    <a:pt x="68" y="628"/>
                    <a:pt x="0" y="59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59" name="Line 27"/>
            <p:cNvSpPr>
              <a:spLocks noChangeShapeType="1"/>
            </p:cNvSpPr>
            <p:nvPr/>
          </p:nvSpPr>
          <p:spPr bwMode="auto">
            <a:xfrm flipH="1" flipV="1">
              <a:off x="975" y="2931"/>
              <a:ext cx="1134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227763" y="2311400"/>
            <a:ext cx="2736850" cy="3494088"/>
            <a:chOff x="3923" y="1456"/>
            <a:chExt cx="1724" cy="2201"/>
          </a:xfrm>
        </p:grpSpPr>
        <p:sp>
          <p:nvSpPr>
            <p:cNvPr id="351261" name="Rectangle 29"/>
            <p:cNvSpPr>
              <a:spLocks noChangeArrowheads="1"/>
            </p:cNvSpPr>
            <p:nvPr/>
          </p:nvSpPr>
          <p:spPr bwMode="auto">
            <a:xfrm>
              <a:off x="4558" y="1752"/>
              <a:ext cx="953" cy="1905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62" name="Rectangle 30"/>
            <p:cNvSpPr>
              <a:spLocks noChangeArrowheads="1"/>
            </p:cNvSpPr>
            <p:nvPr/>
          </p:nvSpPr>
          <p:spPr bwMode="auto">
            <a:xfrm>
              <a:off x="4921" y="1933"/>
              <a:ext cx="499" cy="181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/>
                <a:t>……</a:t>
              </a:r>
            </a:p>
          </p:txBody>
        </p:sp>
        <p:sp>
          <p:nvSpPr>
            <p:cNvPr id="351263" name="Rectangle 31"/>
            <p:cNvSpPr>
              <a:spLocks noChangeArrowheads="1"/>
            </p:cNvSpPr>
            <p:nvPr/>
          </p:nvSpPr>
          <p:spPr bwMode="auto">
            <a:xfrm>
              <a:off x="4921" y="2251"/>
              <a:ext cx="499" cy="181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/>
                <a:t>……</a:t>
              </a:r>
            </a:p>
          </p:txBody>
        </p:sp>
        <p:sp>
          <p:nvSpPr>
            <p:cNvPr id="351264" name="Rectangle 32"/>
            <p:cNvSpPr>
              <a:spLocks noChangeArrowheads="1"/>
            </p:cNvSpPr>
            <p:nvPr/>
          </p:nvSpPr>
          <p:spPr bwMode="auto">
            <a:xfrm>
              <a:off x="4921" y="2569"/>
              <a:ext cx="499" cy="181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/>
                <a:t>……</a:t>
              </a:r>
            </a:p>
          </p:txBody>
        </p:sp>
        <p:sp>
          <p:nvSpPr>
            <p:cNvPr id="351265" name="Rectangle 33"/>
            <p:cNvSpPr>
              <a:spLocks noChangeArrowheads="1"/>
            </p:cNvSpPr>
            <p:nvPr/>
          </p:nvSpPr>
          <p:spPr bwMode="auto">
            <a:xfrm>
              <a:off x="4921" y="2886"/>
              <a:ext cx="499" cy="181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/>
                <a:t>……</a:t>
              </a:r>
            </a:p>
          </p:txBody>
        </p:sp>
        <p:sp>
          <p:nvSpPr>
            <p:cNvPr id="351266" name="Rectangle 34"/>
            <p:cNvSpPr>
              <a:spLocks noChangeArrowheads="1"/>
            </p:cNvSpPr>
            <p:nvPr/>
          </p:nvSpPr>
          <p:spPr bwMode="auto">
            <a:xfrm>
              <a:off x="4921" y="3204"/>
              <a:ext cx="499" cy="181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b="1"/>
                <a:t>……</a:t>
              </a:r>
            </a:p>
          </p:txBody>
        </p: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4604" y="1933"/>
              <a:ext cx="272" cy="1452"/>
              <a:chOff x="4377" y="1842"/>
              <a:chExt cx="499" cy="1452"/>
            </a:xfrm>
          </p:grpSpPr>
          <p:sp>
            <p:nvSpPr>
              <p:cNvPr id="351268" name="Rectangle 36"/>
              <p:cNvSpPr>
                <a:spLocks noChangeArrowheads="1"/>
              </p:cNvSpPr>
              <p:nvPr/>
            </p:nvSpPr>
            <p:spPr bwMode="auto">
              <a:xfrm>
                <a:off x="4377" y="1842"/>
                <a:ext cx="49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chemeClr val="bg1"/>
                    </a:solidFill>
                  </a:rPr>
                  <a:t>A0</a:t>
                </a:r>
              </a:p>
            </p:txBody>
          </p:sp>
          <p:sp>
            <p:nvSpPr>
              <p:cNvPr id="351269" name="Rectangle 37"/>
              <p:cNvSpPr>
                <a:spLocks noChangeArrowheads="1"/>
              </p:cNvSpPr>
              <p:nvPr/>
            </p:nvSpPr>
            <p:spPr bwMode="auto">
              <a:xfrm>
                <a:off x="4377" y="2160"/>
                <a:ext cx="49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chemeClr val="bg1"/>
                    </a:solidFill>
                  </a:rPr>
                  <a:t>A1</a:t>
                </a:r>
              </a:p>
            </p:txBody>
          </p:sp>
          <p:sp>
            <p:nvSpPr>
              <p:cNvPr id="351270" name="Rectangle 38"/>
              <p:cNvSpPr>
                <a:spLocks noChangeArrowheads="1"/>
              </p:cNvSpPr>
              <p:nvPr/>
            </p:nvSpPr>
            <p:spPr bwMode="auto">
              <a:xfrm>
                <a:off x="4377" y="2478"/>
                <a:ext cx="49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chemeClr val="bg1"/>
                    </a:solidFill>
                  </a:rPr>
                  <a:t>A2</a:t>
                </a:r>
              </a:p>
            </p:txBody>
          </p:sp>
          <p:sp>
            <p:nvSpPr>
              <p:cNvPr id="351271" name="Rectangle 39"/>
              <p:cNvSpPr>
                <a:spLocks noChangeArrowheads="1"/>
              </p:cNvSpPr>
              <p:nvPr/>
            </p:nvSpPr>
            <p:spPr bwMode="auto">
              <a:xfrm>
                <a:off x="4377" y="2795"/>
                <a:ext cx="49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chemeClr val="bg1"/>
                    </a:solidFill>
                  </a:rPr>
                  <a:t>A3</a:t>
                </a:r>
              </a:p>
            </p:txBody>
          </p:sp>
          <p:sp>
            <p:nvSpPr>
              <p:cNvPr id="351272" name="Rectangle 40"/>
              <p:cNvSpPr>
                <a:spLocks noChangeArrowheads="1"/>
              </p:cNvSpPr>
              <p:nvPr/>
            </p:nvSpPr>
            <p:spPr bwMode="auto">
              <a:xfrm>
                <a:off x="4377" y="3113"/>
                <a:ext cx="49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sz="1800" b="1">
                    <a:solidFill>
                      <a:schemeClr val="bg1"/>
                    </a:solidFill>
                  </a:rPr>
                  <a:t>…</a:t>
                </a:r>
              </a:p>
            </p:txBody>
          </p:sp>
        </p:grpSp>
        <p:sp>
          <p:nvSpPr>
            <p:cNvPr id="351273" name="Line 41"/>
            <p:cNvSpPr>
              <a:spLocks noChangeShapeType="1"/>
            </p:cNvSpPr>
            <p:nvPr/>
          </p:nvSpPr>
          <p:spPr bwMode="auto">
            <a:xfrm flipV="1">
              <a:off x="3923" y="2704"/>
              <a:ext cx="726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74" name="Text Box 42"/>
            <p:cNvSpPr txBox="1">
              <a:spLocks noChangeArrowheads="1"/>
            </p:cNvSpPr>
            <p:nvPr/>
          </p:nvSpPr>
          <p:spPr bwMode="auto">
            <a:xfrm>
              <a:off x="4377" y="1456"/>
              <a:ext cx="12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/>
                <a:t>系统调用子程序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285728"/>
            <a:ext cx="8229600" cy="5840435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联机命令的类型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系统访问类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文件操作命令 </a:t>
            </a:r>
            <a:r>
              <a:rPr lang="en-US" altLang="zh-CN" sz="2400" dirty="0" smtClean="0"/>
              <a:t>type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copy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comp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erase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目录操作命令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mkdir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dir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rmdir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tree</a:t>
            </a:r>
            <a:endParaRPr lang="en-US" altLang="zh-CN" sz="2400" dirty="0" smtClean="0"/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其它命令</a:t>
            </a:r>
            <a:r>
              <a:rPr kumimoji="0" lang="zh-CN" alt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管道连接</a:t>
            </a: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Command1|Command2|</a:t>
            </a:r>
            <a:r>
              <a:rPr lang="en-US" altLang="zh-CN" sz="2400" dirty="0" smtClean="0"/>
              <a:t>…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800" b="1" dirty="0" smtClean="0">
                <a:solidFill>
                  <a:srgbClr val="0070C0"/>
                </a:solidFill>
              </a:rPr>
              <a:t>Shell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命令语言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dirty="0" smtClean="0"/>
              <a:t>是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命令，程序设计语言，命令解释程序</a:t>
            </a:r>
            <a:endParaRPr lang="en-US" altLang="zh-CN" sz="2400" dirty="0" smtClean="0"/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dirty="0" smtClean="0"/>
              <a:t>简单命令格式  </a:t>
            </a:r>
            <a:r>
              <a:rPr lang="en-US" altLang="zh-CN" sz="2400" dirty="0" smtClean="0"/>
              <a:t>$</a:t>
            </a:r>
            <a:r>
              <a:rPr lang="en-US" altLang="zh-CN" sz="2400" dirty="0" err="1" smtClean="0"/>
              <a:t>Commmand</a:t>
            </a:r>
            <a:r>
              <a:rPr lang="en-US" altLang="zh-CN" sz="2400" dirty="0" smtClean="0"/>
              <a:t> –option </a:t>
            </a:r>
            <a:r>
              <a:rPr lang="en-US" altLang="zh-CN" sz="2400" dirty="0" err="1" smtClean="0"/>
              <a:t>arg</a:t>
            </a:r>
            <a:r>
              <a:rPr lang="en-US" altLang="zh-CN" sz="2400" dirty="0" smtClean="0"/>
              <a:t> list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dirty="0" smtClean="0"/>
              <a:t>类型：标准命令，用户自定义命令，内部命令，外部命令</a:t>
            </a:r>
            <a:endParaRPr lang="en-US" altLang="zh-CN" sz="24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b="1" dirty="0" smtClean="0">
                <a:solidFill>
                  <a:srgbClr val="0070C0"/>
                </a:solidFill>
              </a:rPr>
              <a:t>联机命令接口的实现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dirty="0" smtClean="0"/>
              <a:t>键盘终端</a:t>
            </a:r>
            <a:r>
              <a:rPr lang="zh-CN" altLang="en-US" sz="2400" dirty="0" smtClean="0"/>
              <a:t>处理程序（字符接收，缓冲，回显，屏幕编辑）</a:t>
            </a:r>
            <a:endParaRPr lang="en-US" altLang="zh-CN" sz="2400" dirty="0" smtClean="0"/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dirty="0" smtClean="0"/>
              <a:t>命令解释程序（</a:t>
            </a:r>
            <a:r>
              <a:rPr lang="en-US" altLang="zh-CN" sz="2400" dirty="0" smtClean="0"/>
              <a:t>MS-DOS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dirty="0" smtClean="0"/>
              <a:t>作用</a:t>
            </a:r>
            <a:endParaRPr lang="en-US" altLang="zh-CN" sz="2400" dirty="0" smtClean="0"/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altLang="zh-CN" sz="2400" dirty="0" smtClean="0"/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altLang="zh-CN" sz="2800" b="1" dirty="0" smtClean="0">
              <a:solidFill>
                <a:srgbClr val="0070C0"/>
              </a:solidFill>
            </a:endParaRPr>
          </a:p>
          <a:p>
            <a:pPr marL="1200150" lvl="2" indent="-285750">
              <a:spcBef>
                <a:spcPct val="20000"/>
              </a:spcBef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34B8C9F2-330A-4CC3-B823-BCACAE16A6EB}" type="slidenum">
              <a:rPr lang="zh-TW" altLang="en-US">
                <a:ea typeface="新細明體" pitchFamily="18" charset="-120"/>
              </a:rPr>
              <a:pPr/>
              <a:t>3</a:t>
            </a:fld>
            <a:r>
              <a:rPr lang="zh-CN" altLang="en-US"/>
              <a:t>页</a:t>
            </a:r>
            <a:endParaRPr lang="zh-TW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程序级接口（系统功能调用）</a:t>
            </a:r>
          </a:p>
        </p:txBody>
      </p:sp>
      <p:sp>
        <p:nvSpPr>
          <p:cNvPr id="344068" name="Oval 4"/>
          <p:cNvSpPr>
            <a:spLocks noChangeArrowheads="1"/>
          </p:cNvSpPr>
          <p:nvPr/>
        </p:nvSpPr>
        <p:spPr bwMode="auto">
          <a:xfrm>
            <a:off x="684213" y="3141663"/>
            <a:ext cx="2303462" cy="2232025"/>
          </a:xfrm>
          <a:prstGeom prst="ellipse">
            <a:avLst/>
          </a:prstGeom>
          <a:solidFill>
            <a:srgbClr val="006699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0066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4069" name="Oval 5"/>
          <p:cNvSpPr>
            <a:spLocks noChangeArrowheads="1"/>
          </p:cNvSpPr>
          <p:nvPr/>
        </p:nvSpPr>
        <p:spPr bwMode="auto">
          <a:xfrm>
            <a:off x="1476375" y="3357563"/>
            <a:ext cx="1087438" cy="877887"/>
          </a:xfrm>
          <a:prstGeom prst="ellipse">
            <a:avLst/>
          </a:prstGeom>
          <a:solidFill>
            <a:srgbClr val="FF9933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FF9933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r>
              <a:rPr lang="zh-CN" altLang="en-US" b="1">
                <a:solidFill>
                  <a:schemeClr val="bg1"/>
                </a:solidFill>
              </a:rPr>
              <a:t>子功能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1547813" y="4508500"/>
            <a:ext cx="658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3419475" y="3573463"/>
            <a:ext cx="54006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algn="l"/>
            <a:r>
              <a:rPr lang="zh-CN" altLang="en-US" b="1"/>
              <a:t>系统功能调用是操作系统提供给程序设计人员的一种服务。程序设计人员在编写程序时，可以利用系统调用来请求操作系统的服务</a:t>
            </a:r>
            <a:r>
              <a:rPr lang="zh-CN" altLang="en-US"/>
              <a:t>。</a:t>
            </a:r>
          </a:p>
          <a:p>
            <a:pPr algn="l"/>
            <a:r>
              <a:rPr lang="zh-CN" altLang="en-US" b="1"/>
              <a:t>目的：方便用户使用。</a:t>
            </a:r>
          </a:p>
        </p:txBody>
      </p:sp>
      <p:sp>
        <p:nvSpPr>
          <p:cNvPr id="344072" name="Rectangle 8"/>
          <p:cNvSpPr>
            <a:spLocks noChangeArrowheads="1"/>
          </p:cNvSpPr>
          <p:nvPr/>
        </p:nvSpPr>
        <p:spPr bwMode="auto">
          <a:xfrm>
            <a:off x="3276600" y="2060575"/>
            <a:ext cx="647700" cy="719138"/>
          </a:xfrm>
          <a:prstGeom prst="rect">
            <a:avLst/>
          </a:prstGeom>
          <a:solidFill>
            <a:srgbClr val="33CC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CCCC"/>
            </a:extrusionClr>
          </a:sp3d>
        </p:spPr>
        <p:txBody>
          <a:bodyPr wrap="none" anchor="ctr">
            <a:flatTx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程序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331913" y="2492375"/>
            <a:ext cx="1944687" cy="1008063"/>
            <a:chOff x="839" y="1570"/>
            <a:chExt cx="1225" cy="635"/>
          </a:xfrm>
        </p:grpSpPr>
        <p:sp>
          <p:nvSpPr>
            <p:cNvPr id="344074" name="Line 10"/>
            <p:cNvSpPr>
              <a:spLocks noChangeShapeType="1"/>
            </p:cNvSpPr>
            <p:nvPr/>
          </p:nvSpPr>
          <p:spPr bwMode="auto">
            <a:xfrm flipH="1">
              <a:off x="1519" y="1616"/>
              <a:ext cx="545" cy="589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4075" name="Rectangle 11"/>
            <p:cNvSpPr>
              <a:spLocks noChangeArrowheads="1"/>
            </p:cNvSpPr>
            <p:nvPr/>
          </p:nvSpPr>
          <p:spPr bwMode="auto">
            <a:xfrm>
              <a:off x="839" y="1570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  <a:flatTx/>
            </a:bodyPr>
            <a:lstStyle/>
            <a:p>
              <a:r>
                <a:rPr lang="zh-CN" altLang="en-US" sz="2000" b="1"/>
                <a:t>系统功能调用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55A31690-EFBF-41AC-9906-54643D736D6C}" type="slidenum">
              <a:rPr lang="zh-TW" altLang="en-US">
                <a:ea typeface="新細明體" pitchFamily="18" charset="-120"/>
              </a:rPr>
              <a:pPr/>
              <a:t>4</a:t>
            </a:fld>
            <a:r>
              <a:rPr lang="zh-CN" altLang="en-US"/>
              <a:t>页</a:t>
            </a:r>
            <a:endParaRPr lang="zh-TW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zh-CN" altLang="en-US" dirty="0"/>
              <a:t>系统调用原理</a:t>
            </a:r>
          </a:p>
          <a:p>
            <a:pPr lvl="1"/>
            <a:r>
              <a:rPr lang="zh-CN" altLang="en-US" dirty="0"/>
              <a:t>系统中的程序类型及状态</a:t>
            </a:r>
          </a:p>
          <a:p>
            <a:pPr lvl="1"/>
            <a:endParaRPr lang="en-US" altLang="zh-CN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42988" y="2420938"/>
            <a:ext cx="1512887" cy="2808287"/>
            <a:chOff x="657" y="1525"/>
            <a:chExt cx="953" cy="1769"/>
          </a:xfrm>
        </p:grpSpPr>
        <p:sp>
          <p:nvSpPr>
            <p:cNvPr id="345093" name="Rectangle 5"/>
            <p:cNvSpPr>
              <a:spLocks noChangeArrowheads="1"/>
            </p:cNvSpPr>
            <p:nvPr/>
          </p:nvSpPr>
          <p:spPr bwMode="auto">
            <a:xfrm>
              <a:off x="657" y="2658"/>
              <a:ext cx="953" cy="6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6078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系统程序</a:t>
              </a:r>
            </a:p>
            <a:p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345094" name="Rectangle 6"/>
            <p:cNvSpPr>
              <a:spLocks noChangeArrowheads="1"/>
            </p:cNvSpPr>
            <p:nvPr/>
          </p:nvSpPr>
          <p:spPr bwMode="auto">
            <a:xfrm>
              <a:off x="657" y="1525"/>
              <a:ext cx="953" cy="544"/>
            </a:xfrm>
            <a:prstGeom prst="rect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56078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用户程序</a:t>
              </a:r>
            </a:p>
          </p:txBody>
        </p:sp>
      </p:grp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898525" y="3678238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059113" y="2924175"/>
            <a:ext cx="3563937" cy="1476375"/>
            <a:chOff x="1927" y="1842"/>
            <a:chExt cx="2245" cy="930"/>
          </a:xfrm>
        </p:grpSpPr>
        <p:sp>
          <p:nvSpPr>
            <p:cNvPr id="345097" name="Text Box 9"/>
            <p:cNvSpPr txBox="1">
              <a:spLocks noChangeArrowheads="1"/>
            </p:cNvSpPr>
            <p:nvPr/>
          </p:nvSpPr>
          <p:spPr bwMode="auto">
            <a:xfrm>
              <a:off x="1962" y="1842"/>
              <a:ext cx="2052" cy="29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算态（目态，用户态）</a:t>
              </a:r>
            </a:p>
          </p:txBody>
        </p:sp>
        <p:sp>
          <p:nvSpPr>
            <p:cNvPr id="345098" name="Text Box 10"/>
            <p:cNvSpPr txBox="1">
              <a:spLocks noChangeArrowheads="1"/>
            </p:cNvSpPr>
            <p:nvPr/>
          </p:nvSpPr>
          <p:spPr bwMode="auto">
            <a:xfrm>
              <a:off x="1927" y="2478"/>
              <a:ext cx="2245" cy="294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管态（系统态，核心态）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258888" y="4797425"/>
            <a:ext cx="1223962" cy="360363"/>
            <a:chOff x="793" y="3022"/>
            <a:chExt cx="771" cy="227"/>
          </a:xfrm>
        </p:grpSpPr>
        <p:sp>
          <p:nvSpPr>
            <p:cNvPr id="345100" name="Rectangle 12"/>
            <p:cNvSpPr>
              <a:spLocks noChangeArrowheads="1"/>
            </p:cNvSpPr>
            <p:nvPr/>
          </p:nvSpPr>
          <p:spPr bwMode="auto">
            <a:xfrm>
              <a:off x="793" y="3022"/>
              <a:ext cx="771" cy="45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101" name="Rectangle 13"/>
            <p:cNvSpPr>
              <a:spLocks noChangeArrowheads="1"/>
            </p:cNvSpPr>
            <p:nvPr/>
          </p:nvSpPr>
          <p:spPr bwMode="auto">
            <a:xfrm>
              <a:off x="793" y="3113"/>
              <a:ext cx="771" cy="45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102" name="Rectangle 14"/>
            <p:cNvSpPr>
              <a:spLocks noChangeArrowheads="1"/>
            </p:cNvSpPr>
            <p:nvPr/>
          </p:nvSpPr>
          <p:spPr bwMode="auto">
            <a:xfrm>
              <a:off x="793" y="3204"/>
              <a:ext cx="771" cy="45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555875" y="4706938"/>
            <a:ext cx="5761038" cy="1311275"/>
            <a:chOff x="1610" y="2968"/>
            <a:chExt cx="3456" cy="826"/>
          </a:xfrm>
        </p:grpSpPr>
        <p:sp>
          <p:nvSpPr>
            <p:cNvPr id="345104" name="Text Box 16"/>
            <p:cNvSpPr txBox="1">
              <a:spLocks noChangeArrowheads="1"/>
            </p:cNvSpPr>
            <p:nvPr/>
          </p:nvSpPr>
          <p:spPr bwMode="auto">
            <a:xfrm>
              <a:off x="1981" y="2968"/>
              <a:ext cx="3085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  <a:flatTx/>
            </a:bodyPr>
            <a:lstStyle/>
            <a:p>
              <a:pPr algn="l"/>
              <a:r>
                <a:rPr lang="zh-CN" altLang="en-US" sz="2000" b="1" dirty="0"/>
                <a:t>特权指令：一类只能在管态下运行而不能在算态下运行的特殊指令。</a:t>
              </a:r>
            </a:p>
            <a:p>
              <a:pPr algn="l"/>
              <a:r>
                <a:rPr lang="zh-CN" altLang="en-US" sz="2000" b="1" dirty="0"/>
                <a:t>不同的操作系统特权指令会有所差异，但是一般来说主要是和硬件相关的一些指令。 </a:t>
              </a:r>
            </a:p>
          </p:txBody>
        </p:sp>
        <p:sp>
          <p:nvSpPr>
            <p:cNvPr id="345105" name="Line 17"/>
            <p:cNvSpPr>
              <a:spLocks noChangeShapeType="1"/>
            </p:cNvSpPr>
            <p:nvPr/>
          </p:nvSpPr>
          <p:spPr bwMode="auto">
            <a:xfrm>
              <a:off x="1610" y="3067"/>
              <a:ext cx="408" cy="4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106" name="Line 18"/>
            <p:cNvSpPr>
              <a:spLocks noChangeShapeType="1"/>
            </p:cNvSpPr>
            <p:nvPr/>
          </p:nvSpPr>
          <p:spPr bwMode="auto">
            <a:xfrm flipV="1">
              <a:off x="1610" y="3105"/>
              <a:ext cx="408" cy="4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107" name="Line 19"/>
            <p:cNvSpPr>
              <a:spLocks noChangeShapeType="1"/>
            </p:cNvSpPr>
            <p:nvPr/>
          </p:nvSpPr>
          <p:spPr bwMode="auto">
            <a:xfrm flipV="1">
              <a:off x="1610" y="3113"/>
              <a:ext cx="408" cy="10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B27ADE49-48D4-4F93-968A-EB5A91F626ED}" type="slidenum">
              <a:rPr lang="zh-TW" altLang="en-US">
                <a:ea typeface="新細明體" pitchFamily="18" charset="-120"/>
              </a:rPr>
              <a:pPr/>
              <a:t>5</a:t>
            </a:fld>
            <a:r>
              <a:rPr lang="zh-CN" altLang="en-US"/>
              <a:t>页</a:t>
            </a:r>
            <a:endParaRPr lang="zh-TW" altLang="en-US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/>
            <a:r>
              <a:rPr lang="zh-CN" altLang="en-US"/>
              <a:t>系统功能调用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850" y="2133600"/>
            <a:ext cx="2808288" cy="2952750"/>
            <a:chOff x="204" y="1344"/>
            <a:chExt cx="1769" cy="1860"/>
          </a:xfrm>
        </p:grpSpPr>
        <p:sp>
          <p:nvSpPr>
            <p:cNvPr id="346117" name="Rectangle 5"/>
            <p:cNvSpPr>
              <a:spLocks noChangeArrowheads="1"/>
            </p:cNvSpPr>
            <p:nvPr/>
          </p:nvSpPr>
          <p:spPr bwMode="auto">
            <a:xfrm>
              <a:off x="657" y="2568"/>
              <a:ext cx="953" cy="63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6078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系统程序</a:t>
              </a:r>
            </a:p>
            <a:p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346118" name="Rectangle 6"/>
            <p:cNvSpPr>
              <a:spLocks noChangeArrowheads="1"/>
            </p:cNvSpPr>
            <p:nvPr/>
          </p:nvSpPr>
          <p:spPr bwMode="auto">
            <a:xfrm>
              <a:off x="703" y="1344"/>
              <a:ext cx="953" cy="544"/>
            </a:xfrm>
            <a:prstGeom prst="rect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56078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zh-CN" altLang="en-US" b="1">
                  <a:solidFill>
                    <a:schemeClr val="bg1"/>
                  </a:solidFill>
                </a:rPr>
                <a:t>用户程序</a:t>
              </a:r>
            </a:p>
          </p:txBody>
        </p:sp>
        <p:sp>
          <p:nvSpPr>
            <p:cNvPr id="346119" name="Line 7"/>
            <p:cNvSpPr>
              <a:spLocks noChangeShapeType="1"/>
            </p:cNvSpPr>
            <p:nvPr/>
          </p:nvSpPr>
          <p:spPr bwMode="auto">
            <a:xfrm flipV="1">
              <a:off x="249" y="2160"/>
              <a:ext cx="1724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120" name="Text Box 8"/>
            <p:cNvSpPr txBox="1">
              <a:spLocks noChangeArrowheads="1"/>
            </p:cNvSpPr>
            <p:nvPr/>
          </p:nvSpPr>
          <p:spPr bwMode="auto">
            <a:xfrm>
              <a:off x="204" y="188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算态</a:t>
              </a:r>
            </a:p>
          </p:txBody>
        </p:sp>
        <p:sp>
          <p:nvSpPr>
            <p:cNvPr id="346121" name="Text Box 9"/>
            <p:cNvSpPr txBox="1">
              <a:spLocks noChangeArrowheads="1"/>
            </p:cNvSpPr>
            <p:nvPr/>
          </p:nvSpPr>
          <p:spPr bwMode="auto">
            <a:xfrm>
              <a:off x="204" y="2251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管态</a:t>
              </a:r>
            </a:p>
          </p:txBody>
        </p:sp>
        <p:sp>
          <p:nvSpPr>
            <p:cNvPr id="346122" name="Rectangle 10"/>
            <p:cNvSpPr>
              <a:spLocks noChangeArrowheads="1"/>
            </p:cNvSpPr>
            <p:nvPr/>
          </p:nvSpPr>
          <p:spPr bwMode="auto">
            <a:xfrm>
              <a:off x="794" y="2930"/>
              <a:ext cx="771" cy="45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123" name="Rectangle 11"/>
            <p:cNvSpPr>
              <a:spLocks noChangeArrowheads="1"/>
            </p:cNvSpPr>
            <p:nvPr/>
          </p:nvSpPr>
          <p:spPr bwMode="auto">
            <a:xfrm>
              <a:off x="794" y="3021"/>
              <a:ext cx="771" cy="45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124" name="Rectangle 12"/>
            <p:cNvSpPr>
              <a:spLocks noChangeArrowheads="1"/>
            </p:cNvSpPr>
            <p:nvPr/>
          </p:nvSpPr>
          <p:spPr bwMode="auto">
            <a:xfrm>
              <a:off x="794" y="3112"/>
              <a:ext cx="771" cy="45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843213" y="2781300"/>
            <a:ext cx="1368425" cy="3557588"/>
            <a:chOff x="1791" y="1752"/>
            <a:chExt cx="862" cy="2241"/>
          </a:xfrm>
        </p:grpSpPr>
        <p:graphicFrame>
          <p:nvGraphicFramePr>
            <p:cNvPr id="346126" name="Object 14"/>
            <p:cNvGraphicFramePr>
              <a:graphicFrameLocks noChangeAspect="1"/>
            </p:cNvGraphicFramePr>
            <p:nvPr/>
          </p:nvGraphicFramePr>
          <p:xfrm>
            <a:off x="1791" y="3339"/>
            <a:ext cx="862" cy="654"/>
          </p:xfrm>
          <a:graphic>
            <a:graphicData uri="http://schemas.openxmlformats.org/presentationml/2006/ole">
              <p:oleObj spid="_x0000_s1026" name="Visio" r:id="rId3" imgW="780898" imgH="767486" progId="Visio.Drawing.11">
                <p:embed/>
              </p:oleObj>
            </a:graphicData>
          </a:graphic>
        </p:graphicFrame>
        <p:sp>
          <p:nvSpPr>
            <p:cNvPr id="346127" name="Freeform 15"/>
            <p:cNvSpPr>
              <a:spLocks/>
            </p:cNvSpPr>
            <p:nvPr/>
          </p:nvSpPr>
          <p:spPr bwMode="auto">
            <a:xfrm>
              <a:off x="1927" y="1752"/>
              <a:ext cx="59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4" y="680"/>
                </a:cxn>
                <a:cxn ang="0">
                  <a:pos x="590" y="1587"/>
                </a:cxn>
              </a:cxnLst>
              <a:rect l="0" t="0" r="r" b="b"/>
              <a:pathLst>
                <a:path w="590" h="1587">
                  <a:moveTo>
                    <a:pt x="0" y="0"/>
                  </a:moveTo>
                  <a:cubicBezTo>
                    <a:pt x="178" y="208"/>
                    <a:pt x="356" y="416"/>
                    <a:pt x="454" y="680"/>
                  </a:cubicBezTo>
                  <a:cubicBezTo>
                    <a:pt x="552" y="944"/>
                    <a:pt x="571" y="1265"/>
                    <a:pt x="590" y="1587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462338" y="3500438"/>
            <a:ext cx="649287" cy="647700"/>
            <a:chOff x="2018" y="2750"/>
            <a:chExt cx="409" cy="408"/>
          </a:xfrm>
        </p:grpSpPr>
        <p:sp>
          <p:nvSpPr>
            <p:cNvPr id="346129" name="Line 17"/>
            <p:cNvSpPr>
              <a:spLocks noChangeShapeType="1"/>
            </p:cNvSpPr>
            <p:nvPr/>
          </p:nvSpPr>
          <p:spPr bwMode="auto">
            <a:xfrm>
              <a:off x="2018" y="2840"/>
              <a:ext cx="409" cy="27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130" name="Line 18"/>
            <p:cNvSpPr>
              <a:spLocks noChangeShapeType="1"/>
            </p:cNvSpPr>
            <p:nvPr/>
          </p:nvSpPr>
          <p:spPr bwMode="auto">
            <a:xfrm flipH="1">
              <a:off x="2109" y="2750"/>
              <a:ext cx="227" cy="40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835150" y="3068638"/>
            <a:ext cx="1441450" cy="2520950"/>
            <a:chOff x="1156" y="1933"/>
            <a:chExt cx="908" cy="1588"/>
          </a:xfrm>
        </p:grpSpPr>
        <p:sp>
          <p:nvSpPr>
            <p:cNvPr id="346132" name="Line 20"/>
            <p:cNvSpPr>
              <a:spLocks noChangeShapeType="1"/>
            </p:cNvSpPr>
            <p:nvPr/>
          </p:nvSpPr>
          <p:spPr bwMode="auto">
            <a:xfrm>
              <a:off x="1655" y="3249"/>
              <a:ext cx="409" cy="27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133" name="Line 21"/>
            <p:cNvSpPr>
              <a:spLocks noChangeShapeType="1"/>
            </p:cNvSpPr>
            <p:nvPr/>
          </p:nvSpPr>
          <p:spPr bwMode="auto">
            <a:xfrm>
              <a:off x="1156" y="1933"/>
              <a:ext cx="0" cy="49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6134" name="Text Box 22"/>
          <p:cNvSpPr txBox="1">
            <a:spLocks noChangeArrowheads="1"/>
          </p:cNvSpPr>
          <p:nvPr/>
        </p:nvSpPr>
        <p:spPr bwMode="auto">
          <a:xfrm>
            <a:off x="3886200" y="1484313"/>
            <a:ext cx="5257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b="1" dirty="0"/>
              <a:t>问题？</a:t>
            </a:r>
          </a:p>
          <a:p>
            <a:pPr algn="l"/>
            <a:r>
              <a:rPr lang="en-US" altLang="zh-CN" b="1" dirty="0"/>
              <a:t>1</a:t>
            </a:r>
            <a:r>
              <a:rPr lang="zh-CN" altLang="en-US" b="1" dirty="0"/>
              <a:t>、用户程序如何由算态进入管态？</a:t>
            </a:r>
          </a:p>
          <a:p>
            <a:pPr algn="l"/>
            <a:r>
              <a:rPr lang="en-US" altLang="zh-CN" b="1" dirty="0"/>
              <a:t>2</a:t>
            </a:r>
            <a:r>
              <a:rPr lang="zh-CN" altLang="en-US" b="1" dirty="0"/>
              <a:t>、在管态下完成工作后如何返回算法继续执行其它任务？</a:t>
            </a:r>
          </a:p>
        </p:txBody>
      </p:sp>
      <p:sp>
        <p:nvSpPr>
          <p:cNvPr id="346135" name="AutoShape 23"/>
          <p:cNvSpPr>
            <a:spLocks noChangeArrowheads="1"/>
          </p:cNvSpPr>
          <p:nvPr/>
        </p:nvSpPr>
        <p:spPr bwMode="auto">
          <a:xfrm>
            <a:off x="2700338" y="2997200"/>
            <a:ext cx="576262" cy="792163"/>
          </a:xfrm>
          <a:prstGeom prst="curvedUpArrow">
            <a:avLst>
              <a:gd name="adj1" fmla="val 20000"/>
              <a:gd name="adj2" fmla="val 40000"/>
              <a:gd name="adj3" fmla="val 4582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500563" y="3284538"/>
            <a:ext cx="4643437" cy="2201862"/>
            <a:chOff x="2835" y="2069"/>
            <a:chExt cx="2925" cy="1387"/>
          </a:xfrm>
        </p:grpSpPr>
        <p:sp>
          <p:nvSpPr>
            <p:cNvPr id="346137" name="Text Box 25"/>
            <p:cNvSpPr txBox="1">
              <a:spLocks noChangeArrowheads="1"/>
            </p:cNvSpPr>
            <p:nvPr/>
          </p:nvSpPr>
          <p:spPr bwMode="auto">
            <a:xfrm>
              <a:off x="2835" y="2478"/>
              <a:ext cx="2925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b="1">
                  <a:solidFill>
                    <a:srgbClr val="FF3300"/>
                  </a:solidFill>
                </a:rPr>
                <a:t>访管指令</a:t>
              </a:r>
              <a:r>
                <a:rPr lang="zh-CN" altLang="en-US" b="1"/>
                <a:t>：本身是一条特殊的指令，但</a:t>
              </a:r>
              <a:r>
                <a:rPr lang="zh-CN" altLang="en-US" b="1">
                  <a:solidFill>
                    <a:srgbClr val="FF3300"/>
                  </a:solidFill>
                </a:rPr>
                <a:t>不是</a:t>
              </a:r>
              <a:r>
                <a:rPr lang="zh-CN" altLang="en-US" b="1"/>
                <a:t>特权指令。</a:t>
              </a:r>
            </a:p>
            <a:p>
              <a:pPr algn="l"/>
              <a:r>
                <a:rPr lang="zh-CN" altLang="en-US" b="1"/>
                <a:t>基本功能：“自愿进管”，能引起访管中断。</a:t>
              </a:r>
            </a:p>
          </p:txBody>
        </p:sp>
        <p:sp>
          <p:nvSpPr>
            <p:cNvPr id="346138" name="AutoShape 26"/>
            <p:cNvSpPr>
              <a:spLocks noChangeArrowheads="1"/>
            </p:cNvSpPr>
            <p:nvPr/>
          </p:nvSpPr>
          <p:spPr bwMode="auto">
            <a:xfrm>
              <a:off x="4150" y="2069"/>
              <a:ext cx="272" cy="363"/>
            </a:xfrm>
            <a:prstGeom prst="downArrow">
              <a:avLst>
                <a:gd name="adj1" fmla="val 50000"/>
                <a:gd name="adj2" fmla="val 33364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34" grpId="0"/>
      <p:bldP spid="346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8AE93884-001E-4111-8CD7-EA32C98B4C8A}" type="slidenum">
              <a:rPr lang="zh-TW" altLang="en-US">
                <a:ea typeface="新細明體" pitchFamily="18" charset="-120"/>
              </a:rPr>
              <a:pPr/>
              <a:t>6</a:t>
            </a:fld>
            <a:r>
              <a:rPr lang="zh-CN" altLang="en-US"/>
              <a:t>页</a:t>
            </a:r>
            <a:endParaRPr lang="zh-TW" altLang="en-US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zh-CN" altLang="en-US" dirty="0"/>
              <a:t>基本调用过程</a:t>
            </a:r>
          </a:p>
        </p:txBody>
      </p:sp>
      <p:sp>
        <p:nvSpPr>
          <p:cNvPr id="347140" name="AutoShape 4"/>
          <p:cNvSpPr>
            <a:spLocks noChangeArrowheads="1"/>
          </p:cNvSpPr>
          <p:nvPr/>
        </p:nvSpPr>
        <p:spPr bwMode="auto">
          <a:xfrm>
            <a:off x="1552575" y="2243138"/>
            <a:ext cx="1511300" cy="2447925"/>
          </a:xfrm>
          <a:prstGeom prst="foldedCorner">
            <a:avLst>
              <a:gd name="adj" fmla="val 12500"/>
            </a:avLst>
          </a:prstGeom>
          <a:solidFill>
            <a:srgbClr val="006699"/>
          </a:solidFill>
          <a:ln w="9525">
            <a:noFill/>
            <a:round/>
            <a:headEnd/>
            <a:tailEnd/>
          </a:ln>
          <a:effectLst>
            <a:prstShdw prst="shdw17" dist="17961" dir="2700000">
              <a:srgbClr val="0066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41" name="Line 5"/>
          <p:cNvSpPr>
            <a:spLocks noChangeShapeType="1"/>
          </p:cNvSpPr>
          <p:nvPr/>
        </p:nvSpPr>
        <p:spPr bwMode="auto">
          <a:xfrm>
            <a:off x="1768475" y="2459038"/>
            <a:ext cx="10795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42" name="Line 6"/>
          <p:cNvSpPr>
            <a:spLocks noChangeShapeType="1"/>
          </p:cNvSpPr>
          <p:nvPr/>
        </p:nvSpPr>
        <p:spPr bwMode="auto">
          <a:xfrm>
            <a:off x="1768475" y="2674938"/>
            <a:ext cx="10795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43" name="Line 7"/>
          <p:cNvSpPr>
            <a:spLocks noChangeShapeType="1"/>
          </p:cNvSpPr>
          <p:nvPr/>
        </p:nvSpPr>
        <p:spPr bwMode="auto">
          <a:xfrm>
            <a:off x="1768475" y="2890838"/>
            <a:ext cx="10795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44" name="Line 8"/>
          <p:cNvSpPr>
            <a:spLocks noChangeShapeType="1"/>
          </p:cNvSpPr>
          <p:nvPr/>
        </p:nvSpPr>
        <p:spPr bwMode="auto">
          <a:xfrm>
            <a:off x="1768475" y="3106738"/>
            <a:ext cx="10795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45" name="Line 9"/>
          <p:cNvSpPr>
            <a:spLocks noChangeShapeType="1"/>
          </p:cNvSpPr>
          <p:nvPr/>
        </p:nvSpPr>
        <p:spPr bwMode="auto">
          <a:xfrm>
            <a:off x="1768475" y="3322638"/>
            <a:ext cx="10795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46" name="Line 10"/>
          <p:cNvSpPr>
            <a:spLocks noChangeShapeType="1"/>
          </p:cNvSpPr>
          <p:nvPr/>
        </p:nvSpPr>
        <p:spPr bwMode="auto">
          <a:xfrm>
            <a:off x="1768475" y="3538538"/>
            <a:ext cx="10795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47" name="Line 11"/>
          <p:cNvSpPr>
            <a:spLocks noChangeShapeType="1"/>
          </p:cNvSpPr>
          <p:nvPr/>
        </p:nvSpPr>
        <p:spPr bwMode="auto">
          <a:xfrm>
            <a:off x="1768475" y="3754438"/>
            <a:ext cx="10795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48" name="Line 12"/>
          <p:cNvSpPr>
            <a:spLocks noChangeShapeType="1"/>
          </p:cNvSpPr>
          <p:nvPr/>
        </p:nvSpPr>
        <p:spPr bwMode="auto">
          <a:xfrm>
            <a:off x="1768475" y="3970338"/>
            <a:ext cx="10795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49" name="Line 13"/>
          <p:cNvSpPr>
            <a:spLocks noChangeShapeType="1"/>
          </p:cNvSpPr>
          <p:nvPr/>
        </p:nvSpPr>
        <p:spPr bwMode="auto">
          <a:xfrm>
            <a:off x="1768475" y="4186238"/>
            <a:ext cx="10795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50" name="Line 14"/>
          <p:cNvSpPr>
            <a:spLocks noChangeShapeType="1"/>
          </p:cNvSpPr>
          <p:nvPr/>
        </p:nvSpPr>
        <p:spPr bwMode="auto">
          <a:xfrm>
            <a:off x="1768475" y="4403725"/>
            <a:ext cx="10795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51" name="AutoShape 15"/>
          <p:cNvSpPr>
            <a:spLocks/>
          </p:cNvSpPr>
          <p:nvPr/>
        </p:nvSpPr>
        <p:spPr bwMode="auto">
          <a:xfrm>
            <a:off x="112713" y="2601913"/>
            <a:ext cx="1290637" cy="473075"/>
          </a:xfrm>
          <a:prstGeom prst="borderCallout1">
            <a:avLst>
              <a:gd name="adj1" fmla="val 24162"/>
              <a:gd name="adj2" fmla="val 105903"/>
              <a:gd name="adj3" fmla="val 190940"/>
              <a:gd name="adj4" fmla="val 128657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anchor="ctr"/>
          <a:lstStyle/>
          <a:p>
            <a:pPr algn="r"/>
            <a:r>
              <a:rPr lang="zh-CN" altLang="en-US" sz="2000" b="1"/>
              <a:t>访管指令</a:t>
            </a:r>
          </a:p>
        </p:txBody>
      </p:sp>
      <p:sp>
        <p:nvSpPr>
          <p:cNvPr id="347152" name="Line 16"/>
          <p:cNvSpPr>
            <a:spLocks noChangeShapeType="1"/>
          </p:cNvSpPr>
          <p:nvPr/>
        </p:nvSpPr>
        <p:spPr bwMode="auto">
          <a:xfrm flipV="1">
            <a:off x="2876550" y="2374900"/>
            <a:ext cx="1944688" cy="11525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4714875" y="162877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zh-CN" altLang="en-US" sz="2000" b="1"/>
              <a:t>中断机构</a:t>
            </a:r>
          </a:p>
        </p:txBody>
      </p:sp>
      <p:sp>
        <p:nvSpPr>
          <p:cNvPr id="347154" name="Line 18"/>
          <p:cNvSpPr>
            <a:spLocks noChangeShapeType="1"/>
          </p:cNvSpPr>
          <p:nvPr/>
        </p:nvSpPr>
        <p:spPr bwMode="auto">
          <a:xfrm>
            <a:off x="4570413" y="2038350"/>
            <a:ext cx="1584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55" name="Text Box 19"/>
          <p:cNvSpPr txBox="1">
            <a:spLocks noChangeArrowheads="1"/>
          </p:cNvSpPr>
          <p:nvPr/>
        </p:nvSpPr>
        <p:spPr bwMode="auto">
          <a:xfrm>
            <a:off x="4786313" y="2205038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zh-CN" altLang="en-US" sz="2000" b="1"/>
              <a:t>保护现场</a:t>
            </a:r>
          </a:p>
        </p:txBody>
      </p:sp>
      <p:sp>
        <p:nvSpPr>
          <p:cNvPr id="347156" name="Text Box 20"/>
          <p:cNvSpPr txBox="1">
            <a:spLocks noChangeArrowheads="1"/>
          </p:cNvSpPr>
          <p:nvPr/>
        </p:nvSpPr>
        <p:spPr bwMode="auto">
          <a:xfrm>
            <a:off x="4786313" y="3140075"/>
            <a:ext cx="120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zh-CN" altLang="en-US" sz="2000" b="1"/>
              <a:t>将状态置</a:t>
            </a:r>
          </a:p>
          <a:p>
            <a:r>
              <a:rPr lang="zh-CN" altLang="en-US" sz="2000" b="1"/>
              <a:t>为“管态”</a:t>
            </a:r>
          </a:p>
        </p:txBody>
      </p:sp>
      <p:sp>
        <p:nvSpPr>
          <p:cNvPr id="347157" name="Line 21"/>
          <p:cNvSpPr>
            <a:spLocks noChangeShapeType="1"/>
          </p:cNvSpPr>
          <p:nvPr/>
        </p:nvSpPr>
        <p:spPr bwMode="auto">
          <a:xfrm flipV="1">
            <a:off x="5938838" y="2746375"/>
            <a:ext cx="1225550" cy="7540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58" name="Rectangle 22"/>
          <p:cNvSpPr>
            <a:spLocks noChangeArrowheads="1"/>
          </p:cNvSpPr>
          <p:nvPr/>
        </p:nvSpPr>
        <p:spPr bwMode="auto">
          <a:xfrm>
            <a:off x="7235825" y="2673350"/>
            <a:ext cx="1368425" cy="1439863"/>
          </a:xfrm>
          <a:prstGeom prst="rect">
            <a:avLst/>
          </a:prstGeom>
          <a:solidFill>
            <a:srgbClr val="FF9966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9966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r>
              <a:rPr lang="zh-CN" altLang="en-US" sz="2000" b="1"/>
              <a:t>系统子程序</a:t>
            </a:r>
          </a:p>
        </p:txBody>
      </p:sp>
      <p:sp>
        <p:nvSpPr>
          <p:cNvPr id="347159" name="Line 23"/>
          <p:cNvSpPr>
            <a:spLocks noChangeShapeType="1"/>
          </p:cNvSpPr>
          <p:nvPr/>
        </p:nvSpPr>
        <p:spPr bwMode="auto">
          <a:xfrm flipV="1">
            <a:off x="5940425" y="4041775"/>
            <a:ext cx="1223963" cy="3619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60" name="Text Box 24"/>
          <p:cNvSpPr txBox="1">
            <a:spLocks noChangeArrowheads="1"/>
          </p:cNvSpPr>
          <p:nvPr/>
        </p:nvSpPr>
        <p:spPr bwMode="auto">
          <a:xfrm>
            <a:off x="4786313" y="4221163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zh-CN" altLang="en-US" sz="2000" b="1"/>
              <a:t>恢复现场</a:t>
            </a:r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3132138" y="2241550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r>
              <a:rPr lang="zh-CN" altLang="en-US" sz="2000" b="1"/>
              <a:t>访管中断</a:t>
            </a:r>
          </a:p>
        </p:txBody>
      </p:sp>
      <p:sp>
        <p:nvSpPr>
          <p:cNvPr id="347162" name="Line 26"/>
          <p:cNvSpPr>
            <a:spLocks noChangeShapeType="1"/>
          </p:cNvSpPr>
          <p:nvPr/>
        </p:nvSpPr>
        <p:spPr bwMode="auto">
          <a:xfrm>
            <a:off x="5364163" y="2530475"/>
            <a:ext cx="0" cy="7191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63" name="Line 27"/>
          <p:cNvSpPr>
            <a:spLocks noChangeShapeType="1"/>
          </p:cNvSpPr>
          <p:nvPr/>
        </p:nvSpPr>
        <p:spPr bwMode="auto">
          <a:xfrm>
            <a:off x="2860675" y="3549650"/>
            <a:ext cx="2016125" cy="863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64" name="Text Box 28"/>
          <p:cNvSpPr txBox="1">
            <a:spLocks noChangeArrowheads="1"/>
          </p:cNvSpPr>
          <p:nvPr/>
        </p:nvSpPr>
        <p:spPr bwMode="auto">
          <a:xfrm>
            <a:off x="1187450" y="5157788"/>
            <a:ext cx="7416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/>
              <a:t>系统功能调用：就是用户在程序中使用“访管指令”调用由操作系统提供的子功能集合。其中每一个系统子功能称为一个系统调用命令，也叫广义指令。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40253B42-E48B-45F4-BD81-C0A451FD2DBD}" type="slidenum">
              <a:rPr lang="zh-TW" altLang="en-US">
                <a:ea typeface="新細明體" pitchFamily="18" charset="-120"/>
              </a:rPr>
              <a:pPr/>
              <a:t>7</a:t>
            </a:fld>
            <a:r>
              <a:rPr lang="zh-CN" altLang="en-US"/>
              <a:t>页</a:t>
            </a:r>
            <a:endParaRPr lang="zh-TW" alt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系统功能调用与普通过程调用的区别</a:t>
            </a:r>
          </a:p>
          <a:p>
            <a:pPr lvl="1"/>
            <a:r>
              <a:rPr lang="zh-CN" altLang="en-US" dirty="0"/>
              <a:t>系统调用本质上是一种过程调用，但它是一种特殊的过程调用，与一般用户程序中的过程调用有明显的区别 。</a:t>
            </a:r>
          </a:p>
          <a:p>
            <a:pPr lvl="2"/>
            <a:r>
              <a:rPr lang="zh-CN" altLang="en-US" dirty="0"/>
              <a:t>运行状态不同。系统调用的调用过程和被调用过程运行在不同的状态，而普通的过程调用一般运行在相同的状态。</a:t>
            </a:r>
          </a:p>
          <a:p>
            <a:pPr lvl="2"/>
            <a:r>
              <a:rPr lang="zh-CN" altLang="en-US" dirty="0"/>
              <a:t>调用方法不同。系统调用必须通过软中断机制首先进入系统核心，然后才能转向相应的命令处理程序。普通过程调用可以直接由调用过程转向被调用过程。</a:t>
            </a:r>
          </a:p>
          <a:p>
            <a:pPr lvl="2"/>
            <a:r>
              <a:rPr lang="zh-CN" altLang="en-US" dirty="0"/>
              <a:t>返回问题。在采用抢先式调度的系统中，当系统调用返回时，要重新进行调度分析</a:t>
            </a:r>
            <a:r>
              <a:rPr lang="en-US" altLang="zh-CN" dirty="0"/>
              <a:t>――</a:t>
            </a:r>
            <a:r>
              <a:rPr lang="zh-CN" altLang="en-US" dirty="0"/>
              <a:t>是否有更高优先级的任务就绪。普通的过程调用直接返回调用过程继续执行。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9DD9A0FD-80AA-4383-813D-9E13FACA4375}" type="slidenum">
              <a:rPr lang="zh-TW" altLang="en-US">
                <a:ea typeface="新細明體" pitchFamily="18" charset="-120"/>
              </a:rPr>
              <a:pPr/>
              <a:t>8</a:t>
            </a:fld>
            <a:r>
              <a:rPr lang="zh-CN" altLang="en-US"/>
              <a:t>页</a:t>
            </a:r>
            <a:endParaRPr lang="zh-TW" altLang="en-US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zh-CN" altLang="en-US" dirty="0"/>
              <a:t>系统调用种类</a:t>
            </a:r>
          </a:p>
          <a:p>
            <a:pPr lvl="1"/>
            <a:r>
              <a:rPr lang="zh-CN" altLang="en-US" dirty="0"/>
              <a:t>不同的操作系统为用户提供的系统调用的数量或形式是不同的。一般的系统为用户提供几十到上百条系统调用。</a:t>
            </a:r>
          </a:p>
          <a:p>
            <a:pPr lvl="1"/>
            <a:r>
              <a:rPr lang="en-US" altLang="zh-CN" dirty="0"/>
              <a:t>UNIX</a:t>
            </a:r>
            <a:r>
              <a:rPr lang="zh-CN" altLang="en-US" dirty="0"/>
              <a:t>系统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	</a:t>
            </a:r>
          </a:p>
        </p:txBody>
      </p:sp>
      <p:pic>
        <p:nvPicPr>
          <p:cNvPr id="3491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3213100"/>
            <a:ext cx="6408737" cy="338455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342900" y="3552825"/>
            <a:ext cx="1781175" cy="2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sz="2000" b="1" dirty="0"/>
              <a:t>主要系统功能</a:t>
            </a:r>
          </a:p>
          <a:p>
            <a:pPr algn="l">
              <a:buFontTx/>
              <a:buChar char="•"/>
            </a:pPr>
            <a:r>
              <a:rPr lang="zh-CN" altLang="en-US" sz="2000" b="1" dirty="0"/>
              <a:t> 设备管理</a:t>
            </a:r>
          </a:p>
          <a:p>
            <a:pPr algn="l">
              <a:buFontTx/>
              <a:buChar char="•"/>
            </a:pPr>
            <a:r>
              <a:rPr lang="zh-CN" altLang="en-US" sz="2000" b="1" dirty="0"/>
              <a:t> 文件管理</a:t>
            </a:r>
          </a:p>
          <a:p>
            <a:pPr algn="l">
              <a:buFontTx/>
              <a:buChar char="•"/>
            </a:pPr>
            <a:r>
              <a:rPr lang="zh-CN" altLang="en-US" sz="2000" b="1" dirty="0"/>
              <a:t> 进程控制</a:t>
            </a:r>
          </a:p>
          <a:p>
            <a:pPr algn="l">
              <a:buFontTx/>
              <a:buChar char="•"/>
            </a:pPr>
            <a:r>
              <a:rPr lang="zh-CN" altLang="en-US" sz="2000" b="1" dirty="0"/>
              <a:t> 进程通信</a:t>
            </a:r>
          </a:p>
          <a:p>
            <a:pPr algn="l">
              <a:buFontTx/>
              <a:buChar char="•"/>
            </a:pPr>
            <a:r>
              <a:rPr lang="zh-CN" altLang="en-US" sz="2000" b="1" dirty="0"/>
              <a:t> 存储管理</a:t>
            </a:r>
          </a:p>
          <a:p>
            <a:pPr algn="l">
              <a:buFontTx/>
              <a:buChar char="•"/>
            </a:pPr>
            <a:r>
              <a:rPr lang="zh-CN" altLang="en-US" sz="2000" b="1" dirty="0"/>
              <a:t> 系统管理</a:t>
            </a:r>
          </a:p>
          <a:p>
            <a:pPr algn="l">
              <a:buFontTx/>
              <a:buChar char="•"/>
            </a:pPr>
            <a:r>
              <a:rPr lang="zh-CN" altLang="en-US" sz="2000" b="1" dirty="0"/>
              <a:t> 文件保护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922B813-78C9-4CEF-8C41-EDB5A7144946}" type="slidenum">
              <a:rPr lang="zh-TW" altLang="en-US">
                <a:ea typeface="新細明體" pitchFamily="18" charset="-120"/>
              </a:rPr>
              <a:pPr/>
              <a:t>9</a:t>
            </a:fld>
            <a:r>
              <a:rPr lang="zh-CN" altLang="en-US"/>
              <a:t>页</a:t>
            </a:r>
            <a:endParaRPr lang="zh-TW" altLang="en-US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857232"/>
            <a:ext cx="8229600" cy="4525963"/>
          </a:xfrm>
        </p:spPr>
        <p:txBody>
          <a:bodyPr/>
          <a:lstStyle/>
          <a:p>
            <a:pPr lvl="1"/>
            <a:r>
              <a:rPr lang="en-US" altLang="zh-CN" dirty="0"/>
              <a:t>Windows</a:t>
            </a:r>
            <a:r>
              <a:rPr lang="zh-CN" altLang="en-US" dirty="0"/>
              <a:t>系统</a:t>
            </a:r>
          </a:p>
        </p:txBody>
      </p:sp>
      <p:pic>
        <p:nvPicPr>
          <p:cNvPr id="3502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1557338"/>
            <a:ext cx="6192837" cy="27178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6875" y="2924175"/>
            <a:ext cx="8350250" cy="3754438"/>
            <a:chOff x="250" y="1842"/>
            <a:chExt cx="5260" cy="2365"/>
          </a:xfrm>
        </p:grpSpPr>
        <p:sp>
          <p:nvSpPr>
            <p:cNvPr id="350214" name="Text Box 6"/>
            <p:cNvSpPr txBox="1">
              <a:spLocks noChangeArrowheads="1"/>
            </p:cNvSpPr>
            <p:nvPr/>
          </p:nvSpPr>
          <p:spPr bwMode="auto">
            <a:xfrm>
              <a:off x="1020" y="2799"/>
              <a:ext cx="4490" cy="1408"/>
            </a:xfrm>
            <a:prstGeom prst="rect">
              <a:avLst/>
            </a:prstGeom>
            <a:solidFill>
              <a:srgbClr val="00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Win32 API</a:t>
              </a:r>
              <a:r>
                <a:rPr lang="zh-CN" altLang="en-US" sz="2000" b="1">
                  <a:solidFill>
                    <a:schemeClr val="bg1"/>
                  </a:solidFill>
                </a:rPr>
                <a:t>函数由以下三个</a:t>
              </a:r>
              <a:r>
                <a:rPr lang="en-US" altLang="zh-CN" sz="2000" b="1">
                  <a:solidFill>
                    <a:schemeClr val="bg1"/>
                  </a:solidFill>
                </a:rPr>
                <a:t>windows</a:t>
              </a:r>
              <a:r>
                <a:rPr lang="zh-CN" altLang="en-US" sz="2000" b="1">
                  <a:solidFill>
                    <a:schemeClr val="bg1"/>
                  </a:solidFill>
                </a:rPr>
                <a:t>组件支持：</a:t>
              </a:r>
            </a:p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1</a:t>
              </a:r>
              <a:r>
                <a:rPr lang="zh-CN" altLang="en-US" sz="2000" b="1">
                  <a:solidFill>
                    <a:schemeClr val="bg1"/>
                  </a:solidFill>
                </a:rPr>
                <a:t>、 </a:t>
              </a:r>
              <a:r>
                <a:rPr lang="en-US" altLang="zh-CN" sz="2000" b="1">
                  <a:solidFill>
                    <a:schemeClr val="bg1"/>
                  </a:solidFill>
                </a:rPr>
                <a:t>KERNEL32.dll</a:t>
              </a:r>
              <a:r>
                <a:rPr lang="en-US" altLang="zh-CN" sz="2000">
                  <a:solidFill>
                    <a:schemeClr val="bg1"/>
                  </a:solidFill>
                </a:rPr>
                <a:t> </a:t>
              </a:r>
              <a:r>
                <a:rPr lang="zh-CN" altLang="en-US" sz="2000" b="1">
                  <a:solidFill>
                    <a:schemeClr val="bg1"/>
                  </a:solidFill>
                </a:rPr>
                <a:t>：完成内存管理、程序的装入、执行和任务调度等功能。</a:t>
              </a:r>
              <a:r>
                <a:rPr lang="zh-CN" altLang="en-US" sz="2000">
                  <a:solidFill>
                    <a:schemeClr val="bg1"/>
                  </a:solidFill>
                </a:rPr>
                <a:t> </a:t>
              </a:r>
              <a:endParaRPr lang="zh-CN" altLang="en-US" sz="2000" b="1">
                <a:solidFill>
                  <a:schemeClr val="bg1"/>
                </a:solidFill>
              </a:endParaRPr>
            </a:p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2</a:t>
              </a:r>
              <a:r>
                <a:rPr lang="zh-CN" altLang="en-US" sz="2000" b="1">
                  <a:solidFill>
                    <a:schemeClr val="bg1"/>
                  </a:solidFill>
                </a:rPr>
                <a:t>、</a:t>
              </a:r>
              <a:r>
                <a:rPr lang="en-US" altLang="zh-CN" sz="2000" b="1">
                  <a:solidFill>
                    <a:schemeClr val="bg1"/>
                  </a:solidFill>
                </a:rPr>
                <a:t>GDI32.dll</a:t>
              </a:r>
              <a:r>
                <a:rPr lang="zh-CN" altLang="en-US" sz="2000" b="1">
                  <a:solidFill>
                    <a:schemeClr val="bg1"/>
                  </a:solidFill>
                </a:rPr>
                <a:t>：提供了图形与文字输出、图像操作和窗口管理等各种与显示和打印有关的功能</a:t>
              </a:r>
              <a:r>
                <a:rPr lang="zh-CN" altLang="en-US" sz="2000">
                  <a:solidFill>
                    <a:schemeClr val="bg1"/>
                  </a:solidFill>
                </a:rPr>
                <a:t> </a:t>
              </a:r>
              <a:endParaRPr lang="zh-CN" altLang="en-US" sz="2000" b="1">
                <a:solidFill>
                  <a:schemeClr val="bg1"/>
                </a:solidFill>
              </a:endParaRPr>
            </a:p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3</a:t>
              </a:r>
              <a:r>
                <a:rPr lang="zh-CN" altLang="en-US" sz="2000" b="1">
                  <a:solidFill>
                    <a:schemeClr val="bg1"/>
                  </a:solidFill>
                </a:rPr>
                <a:t>、 </a:t>
              </a:r>
              <a:r>
                <a:rPr lang="en-US" altLang="zh-CN" sz="2000" b="1">
                  <a:solidFill>
                    <a:schemeClr val="bg1"/>
                  </a:solidFill>
                </a:rPr>
                <a:t>USER32.dll</a:t>
              </a:r>
              <a:r>
                <a:rPr lang="en-US" altLang="zh-CN" sz="2000">
                  <a:solidFill>
                    <a:schemeClr val="bg1"/>
                  </a:solidFill>
                </a:rPr>
                <a:t> </a:t>
              </a:r>
              <a:r>
                <a:rPr lang="zh-CN" altLang="en-US" sz="2000" b="1">
                  <a:solidFill>
                    <a:schemeClr val="bg1"/>
                  </a:solidFill>
                </a:rPr>
                <a:t>：它用来对声音、时钟、鼠标器及键盘输入等操作进行管理</a:t>
              </a:r>
              <a:r>
                <a:rPr lang="zh-CN" altLang="en-US" sz="200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350215" name="Freeform 7"/>
            <p:cNvSpPr>
              <a:spLocks/>
            </p:cNvSpPr>
            <p:nvPr/>
          </p:nvSpPr>
          <p:spPr bwMode="auto">
            <a:xfrm>
              <a:off x="250" y="1842"/>
              <a:ext cx="816" cy="1407"/>
            </a:xfrm>
            <a:custGeom>
              <a:avLst/>
              <a:gdLst/>
              <a:ahLst/>
              <a:cxnLst>
                <a:cxn ang="0">
                  <a:pos x="816" y="0"/>
                </a:cxn>
                <a:cxn ang="0">
                  <a:pos x="181" y="545"/>
                </a:cxn>
                <a:cxn ang="0">
                  <a:pos x="91" y="998"/>
                </a:cxn>
                <a:cxn ang="0">
                  <a:pos x="726" y="1407"/>
                </a:cxn>
              </a:cxnLst>
              <a:rect l="0" t="0" r="r" b="b"/>
              <a:pathLst>
                <a:path w="816" h="1407">
                  <a:moveTo>
                    <a:pt x="816" y="0"/>
                  </a:moveTo>
                  <a:cubicBezTo>
                    <a:pt x="559" y="189"/>
                    <a:pt x="302" y="379"/>
                    <a:pt x="181" y="545"/>
                  </a:cubicBezTo>
                  <a:cubicBezTo>
                    <a:pt x="60" y="711"/>
                    <a:pt x="0" y="854"/>
                    <a:pt x="91" y="998"/>
                  </a:cubicBezTo>
                  <a:cubicBezTo>
                    <a:pt x="182" y="1142"/>
                    <a:pt x="454" y="1274"/>
                    <a:pt x="726" y="1407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792</Words>
  <PresentationFormat>全屏显示(4:3)</PresentationFormat>
  <Paragraphs>129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Microsoft Visio 绘图</vt:lpstr>
      <vt:lpstr>操作系统用户接口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Microsoft</cp:lastModifiedBy>
  <cp:revision>9</cp:revision>
  <dcterms:created xsi:type="dcterms:W3CDTF">2016-10-26T00:46:25Z</dcterms:created>
  <dcterms:modified xsi:type="dcterms:W3CDTF">2016-10-26T01:34:27Z</dcterms:modified>
</cp:coreProperties>
</file>