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7" r:id="rId4"/>
  </p:sldMasterIdLst>
  <p:notesMasterIdLst>
    <p:notesMasterId r:id="rId43"/>
  </p:notesMasterIdLst>
  <p:handoutMasterIdLst>
    <p:handoutMasterId r:id="rId65"/>
  </p:handoutMasterIdLst>
  <p:sldIdLst>
    <p:sldId id="284" r:id="rId5"/>
    <p:sldId id="370" r:id="rId6"/>
    <p:sldId id="371" r:id="rId7"/>
    <p:sldId id="372" r:id="rId8"/>
    <p:sldId id="373" r:id="rId9"/>
    <p:sldId id="374" r:id="rId10"/>
    <p:sldId id="375" r:id="rId11"/>
    <p:sldId id="378" r:id="rId12"/>
    <p:sldId id="379" r:id="rId13"/>
    <p:sldId id="303" r:id="rId14"/>
    <p:sldId id="352" r:id="rId15"/>
    <p:sldId id="304" r:id="rId16"/>
    <p:sldId id="305" r:id="rId17"/>
    <p:sldId id="306" r:id="rId18"/>
    <p:sldId id="381" r:id="rId19"/>
    <p:sldId id="382" r:id="rId20"/>
    <p:sldId id="383" r:id="rId21"/>
    <p:sldId id="385" r:id="rId22"/>
    <p:sldId id="386" r:id="rId23"/>
    <p:sldId id="384" r:id="rId24"/>
    <p:sldId id="388" r:id="rId25"/>
    <p:sldId id="312" r:id="rId26"/>
    <p:sldId id="313" r:id="rId27"/>
    <p:sldId id="389" r:id="rId28"/>
    <p:sldId id="314" r:id="rId29"/>
    <p:sldId id="390" r:id="rId30"/>
    <p:sldId id="315" r:id="rId31"/>
    <p:sldId id="391" r:id="rId32"/>
    <p:sldId id="316" r:id="rId33"/>
    <p:sldId id="397" r:id="rId34"/>
    <p:sldId id="398" r:id="rId35"/>
    <p:sldId id="399" r:id="rId36"/>
    <p:sldId id="400" r:id="rId37"/>
    <p:sldId id="401" r:id="rId38"/>
    <p:sldId id="402" r:id="rId39"/>
    <p:sldId id="403" r:id="rId40"/>
    <p:sldId id="404" r:id="rId41"/>
    <p:sldId id="514" r:id="rId42"/>
    <p:sldId id="405" r:id="rId44"/>
    <p:sldId id="406" r:id="rId45"/>
    <p:sldId id="407" r:id="rId46"/>
    <p:sldId id="408" r:id="rId47"/>
    <p:sldId id="409" r:id="rId48"/>
    <p:sldId id="410" r:id="rId49"/>
    <p:sldId id="411" r:id="rId50"/>
    <p:sldId id="412" r:id="rId51"/>
    <p:sldId id="413" r:id="rId52"/>
    <p:sldId id="414" r:id="rId53"/>
    <p:sldId id="415" r:id="rId54"/>
    <p:sldId id="416" r:id="rId55"/>
    <p:sldId id="417" r:id="rId56"/>
    <p:sldId id="418" r:id="rId57"/>
    <p:sldId id="419" r:id="rId58"/>
    <p:sldId id="420" r:id="rId59"/>
    <p:sldId id="421" r:id="rId60"/>
    <p:sldId id="422" r:id="rId61"/>
    <p:sldId id="392" r:id="rId62"/>
    <p:sldId id="425" r:id="rId63"/>
    <p:sldId id="428" r:id="rId64"/>
  </p:sldIdLst>
  <p:sldSz cx="9144000" cy="6858000" type="screen4x3"/>
  <p:notesSz cx="6858000" cy="9144000"/>
  <p:custDataLst>
    <p:tags r:id="rId69"/>
  </p:custDataLst>
  <p:defaultTextStyle>
    <a:defPPr>
      <a:defRPr lang="ko-KR"/>
    </a:defPPr>
    <a:lvl1pPr marL="0" lvl="0"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FFFF00"/>
    <a:srgbClr val="3333CC"/>
    <a:srgbClr val="3399FF"/>
    <a:srgbClr val="0066FF"/>
    <a:srgbClr val="A3D5D9"/>
    <a:srgbClr val="FF0000"/>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172"/>
    <p:restoredTop sz="93481"/>
  </p:normalViewPr>
  <p:slideViewPr>
    <p:cSldViewPr showGuides="1">
      <p:cViewPr varScale="1">
        <p:scale>
          <a:sx n="100" d="100"/>
          <a:sy n="100" d="100"/>
        </p:scale>
        <p:origin x="-120" y="4512"/>
      </p:cViewPr>
      <p:guideLst>
        <p:guide orient="horz" pos="2160"/>
        <p:guide pos="287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9" Type="http://schemas.openxmlformats.org/officeDocument/2006/relationships/tags" Target="tags/tag138.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notesMaster" Target="notesMasters/notesMaster1.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latinLnBrk="1" hangingPunct="1">
              <a:spcBef>
                <a:spcPct val="0"/>
              </a:spcBef>
              <a:defRPr kumimoji="1" sz="1200" b="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latinLnBrk="1" hangingPunct="1">
              <a:spcBef>
                <a:spcPct val="0"/>
              </a:spcBef>
              <a:defRPr kumimoji="1" sz="1200" b="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latinLnBrk="1" hangingPunct="1">
              <a:spcBef>
                <a:spcPct val="0"/>
              </a:spcBef>
              <a:defRPr kumimoji="1" sz="1200" b="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latinLnBrk="1" hangingPunct="1">
              <a:spcBef>
                <a:spcPct val="0"/>
              </a:spcBef>
              <a:defRPr sz="1200" b="0" noProof="1" dirty="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311A2980-40A3-4F23-BEA1-B4D8370885E8}" type="slidenum">
              <a:rPr kumimoji="0" lang="zh-CN" altLang="en-US" sz="12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zh-CN" altLang="en-US" sz="12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latinLnBrk="1" hangingPunct="1">
              <a:spcBef>
                <a:spcPct val="0"/>
              </a:spcBef>
              <a:defRPr kumimoji="1" sz="1200" b="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latinLnBrk="1" hangingPunct="1">
              <a:spcBef>
                <a:spcPct val="0"/>
              </a:spcBef>
              <a:defRPr kumimoji="1" sz="1200" b="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457200" marR="0" lvl="1"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914400" marR="0" lvl="2"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371600" marR="0" lvl="3"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828800" marR="0" lvl="4"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latinLnBrk="1" hangingPunct="1">
              <a:spcBef>
                <a:spcPct val="0"/>
              </a:spcBef>
              <a:defRPr kumimoji="1" sz="1200" b="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latinLnBrk="1" hangingPunct="1">
              <a:spcBef>
                <a:spcPct val="0"/>
              </a:spcBef>
              <a:defRPr sz="1200" b="0" noProof="1" dirty="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8E428C18-F49E-4DB2-BC40-E01977C4638B}" type="slidenum">
              <a:rPr kumimoji="0" lang="zh-CN" altLang="en-US" sz="12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zh-CN" altLang="en-US" sz="12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3086100" y="514350"/>
            <a:ext cx="3427413" cy="2570163"/>
          </a:xfrm>
        </p:spPr>
      </p:sp>
      <p:sp>
        <p:nvSpPr>
          <p:cNvPr id="207875"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image" Target="../media/image2.jpeg"/><Relationship Id="rId2" Type="http://schemas.openxmlformats.org/officeDocument/2006/relationships/tags" Target="../tags/tag6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0" Type="http://schemas.openxmlformats.org/officeDocument/2006/relationships/tags" Target="../tags/tag85.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image" Target="../media/image2.jpeg"/><Relationship Id="rId2" Type="http://schemas.openxmlformats.org/officeDocument/2006/relationships/tags" Target="../tags/tag12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a:lnSpc>
                <a:spcPct val="110000"/>
              </a:lnSpc>
              <a:buNone/>
              <a:defRPr sz="1800" spc="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7" name="页脚占位符 16"/>
          <p:cNvSpPr>
            <a:spLocks noGrp="1"/>
          </p:cNvSpPr>
          <p:nvPr>
            <p:ph type="ftr" sz="quarter" idx="11"/>
            <p:custDataLst>
              <p:tags r:id="rId5"/>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8" name="灯片编号占位符 17"/>
          <p:cNvSpPr>
            <a:spLocks noGrp="1"/>
          </p:cNvSpPr>
          <p:nvPr>
            <p:ph type="sldNum" sz="quarter" idx="12"/>
            <p:custDataLst>
              <p:tags r:id="rId6"/>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456300" y="1490400"/>
            <a:ext cx="8226900" cy="4759200"/>
          </a:xfrm>
        </p:spPr>
        <p:txBody>
          <a:bodyPr vert="horz" lIns="90000" tIns="46800" rIns="90000" bIns="46800" rtlCol="0">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custDataLst>
              <p:tags r:id="rId6"/>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custDataLst>
              <p:tags r:id="rId6"/>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custDataLst>
              <p:tags r:id="rId7"/>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custDataLst>
              <p:tags r:id="rId8"/>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custDataLst>
              <p:tags r:id="rId9"/>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custDataLst>
              <p:tags r:id="rId3"/>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custDataLst>
              <p:tags r:id="rId4"/>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456300" y="1555200"/>
            <a:ext cx="3924808" cy="4608000"/>
          </a:xfrm>
        </p:spPr>
        <p:txBody>
          <a:bodyPr vert="horz" lIns="90000" tIns="46800" rIns="90000" bIns="46800" rtlCol="0">
            <a:normAutofit/>
          </a:bodyPr>
          <a:lstStyle>
            <a:lvl1pPr>
              <a:buNone/>
              <a:defRPr sz="12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4762800" y="1555200"/>
            <a:ext cx="3920400" cy="4608000"/>
          </a:xfrm>
        </p:spPr>
        <p:txBody>
          <a:bodyPr vert="horz" lIns="90000" tIns="46800" rIns="90000" bIns="46800" rtlCol="0">
            <a:normAutofit/>
          </a:bodyPr>
          <a:lstStyle>
            <a:lvl1pPr>
              <a:buNone/>
              <a:defRPr sz="12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a:buNone/>
              <a:defRPr sz="21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685800" y="914400"/>
            <a:ext cx="6876900" cy="5029200"/>
          </a:xfrm>
        </p:spPr>
        <p:txBody>
          <a:bodyPr vert="eaVert" lIns="46800" tIns="46800" rIns="46800" bIns="46800"/>
          <a:lstStyle>
            <a:lvl1pPr marL="171450" indent="-171450">
              <a:spcAft>
                <a:spcPts val="1000"/>
              </a:spcAft>
              <a:defRPr spc="300"/>
            </a:lvl1pPr>
            <a:lvl2pPr marL="514350" indent="-171450">
              <a:defRPr spc="300"/>
            </a:lvl2pPr>
            <a:lvl3pPr marL="857250" indent="-171450">
              <a:defRPr spc="300"/>
            </a:lvl3pPr>
            <a:lvl4pPr marL="1200150" indent="-171450">
              <a:defRPr spc="300"/>
            </a:lvl4pPr>
            <a:lvl5pPr marL="1543050" indent="-17145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custDataLst>
              <p:tags r:id="rId6"/>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72200" y="1825625"/>
            <a:ext cx="5181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72200" y="4076700"/>
            <a:ext cx="5181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9143999" cy="4542287"/>
          </a:xfrm>
          <a:prstGeom prst="rect">
            <a:avLst/>
          </a:prstGeom>
        </p:spPr>
      </p:pic>
      <p:sp>
        <p:nvSpPr>
          <p:cNvPr id="5" name="矩形 4"/>
          <p:cNvSpPr/>
          <p:nvPr>
            <p:custDataLst>
              <p:tags r:id="rId4"/>
            </p:custDataLst>
          </p:nvPr>
        </p:nvSpPr>
        <p:spPr>
          <a:xfrm>
            <a:off x="0" y="5637213"/>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noProof="1">
              <a:cs typeface="+mn-ea"/>
            </a:endParaRPr>
          </a:p>
        </p:txBody>
      </p:sp>
      <p:sp>
        <p:nvSpPr>
          <p:cNvPr id="6" name="等腰三角形 5"/>
          <p:cNvSpPr/>
          <p:nvPr>
            <p:custDataLst>
              <p:tags r:id="rId5"/>
            </p:custDataLst>
          </p:nvPr>
        </p:nvSpPr>
        <p:spPr>
          <a:xfrm rot="5400000" flipV="1">
            <a:off x="3140273" y="-1146968"/>
            <a:ext cx="2863453"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noProof="1">
              <a:cs typeface="+mn-ea"/>
            </a:endParaRPr>
          </a:p>
        </p:txBody>
      </p:sp>
      <p:sp>
        <p:nvSpPr>
          <p:cNvPr id="7" name="直角三角形 6"/>
          <p:cNvSpPr/>
          <p:nvPr>
            <p:custDataLst>
              <p:tags r:id="rId6"/>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noProof="1">
              <a:cs typeface="+mn-ea"/>
            </a:endParaRPr>
          </a:p>
        </p:txBody>
      </p:sp>
      <p:sp>
        <p:nvSpPr>
          <p:cNvPr id="8" name="直角三角形 7"/>
          <p:cNvSpPr/>
          <p:nvPr>
            <p:custDataLst>
              <p:tags r:id="rId7"/>
            </p:custDataLst>
          </p:nvPr>
        </p:nvSpPr>
        <p:spPr>
          <a:xfrm flipH="1">
            <a:off x="0" y="3048000"/>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noProof="1">
              <a:cs typeface="+mn-ea"/>
            </a:endParaRPr>
          </a:p>
        </p:txBody>
      </p:sp>
      <p:sp>
        <p:nvSpPr>
          <p:cNvPr id="2" name="标题 1"/>
          <p:cNvSpPr>
            <a:spLocks noGrp="1"/>
          </p:cNvSpPr>
          <p:nvPr>
            <p:ph type="ctrTitle" hasCustomPrompt="1"/>
            <p:custDataLst>
              <p:tags r:id="rId8"/>
            </p:custDataLst>
          </p:nvPr>
        </p:nvSpPr>
        <p:spPr>
          <a:xfrm>
            <a:off x="5000625" y="4614350"/>
            <a:ext cx="4076700" cy="1053581"/>
          </a:xfrm>
          <a:noFill/>
        </p:spPr>
        <p:txBody>
          <a:bodyPr anchor="b">
            <a:normAutofit/>
          </a:bodyPr>
          <a:lstStyle>
            <a:lvl1pPr algn="r">
              <a:defRPr sz="3600" b="1">
                <a:solidFill>
                  <a:schemeClr val="tx1"/>
                </a:solidFill>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9"/>
            </p:custDataLst>
          </p:nvPr>
        </p:nvSpPr>
        <p:spPr>
          <a:xfrm>
            <a:off x="5000625" y="5739996"/>
            <a:ext cx="4076700" cy="504000"/>
          </a:xfrm>
          <a:noFill/>
        </p:spPr>
        <p:txBody>
          <a:bodyPr>
            <a:normAutofit/>
          </a:bodyPr>
          <a:lstStyle>
            <a:lvl1pPr marL="0" indent="0" algn="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custDataLst>
              <p:tags r:id="rId10"/>
            </p:custDataLst>
          </p:nvPr>
        </p:nvSpPr>
        <p:spPr/>
        <p:txBody>
          <a:bodyPr/>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 name="页脚占位符 4"/>
          <p:cNvSpPr>
            <a:spLocks noGrp="1"/>
          </p:cNvSpPr>
          <p:nvPr>
            <p:ph type="ftr" sz="quarter" idx="11"/>
            <p:custDataLst>
              <p:tags r:id="rId11"/>
            </p:custDataLst>
          </p:nvPr>
        </p:nvSpPr>
        <p:spPr/>
        <p:txBody>
          <a:bodyPr/>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灯片编号占位符 5"/>
          <p:cNvSpPr>
            <a:spLocks noGrp="1"/>
          </p:cNvSpPr>
          <p:nvPr>
            <p:ph type="sldNum" sz="quarter" idx="12"/>
            <p:custDataLst>
              <p:tags r:id="rId12"/>
            </p:custDataLst>
          </p:nvPr>
        </p:nvSpPr>
        <p:spPr/>
        <p:txBody>
          <a:bodyPr/>
          <a:lstStyle>
            <a:lvl1pPr>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502412" y="952508"/>
            <a:ext cx="8139178"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2"/>
            </p:custDataLst>
          </p:nvPr>
        </p:nvSpPr>
        <p:spPr bwMode="auto">
          <a:xfrm>
            <a:off x="0" y="3879850"/>
            <a:ext cx="3744516"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91434" tIns="45717" rIns="91434" bIns="45717"/>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sz="100"/>
          </a:p>
        </p:txBody>
      </p:sp>
      <p:sp>
        <p:nvSpPr>
          <p:cNvPr id="6" name="Freeform 7"/>
          <p:cNvSpPr>
            <a:spLocks noChangeArrowheads="1"/>
          </p:cNvSpPr>
          <p:nvPr>
            <p:custDataLst>
              <p:tags r:id="rId3"/>
            </p:custDataLst>
          </p:nvPr>
        </p:nvSpPr>
        <p:spPr bwMode="auto">
          <a:xfrm>
            <a:off x="2122885" y="4400550"/>
            <a:ext cx="7021115"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91434" tIns="45717" rIns="91434" bIns="45717"/>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sz="100"/>
          </a:p>
        </p:txBody>
      </p:sp>
      <p:sp>
        <p:nvSpPr>
          <p:cNvPr id="7" name="直接连接符 11"/>
          <p:cNvSpPr>
            <a:spLocks noChangeShapeType="1"/>
          </p:cNvSpPr>
          <p:nvPr>
            <p:custDataLst>
              <p:tags r:id="rId4"/>
            </p:custDataLst>
          </p:nvPr>
        </p:nvSpPr>
        <p:spPr bwMode="auto">
          <a:xfrm>
            <a:off x="1440656" y="2790825"/>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sz="1425">
              <a:solidFill>
                <a:schemeClr val="accent1"/>
              </a:solidFill>
              <a:sym typeface="Arial" panose="020B0604020202020204" pitchFamily="34" charset="0"/>
            </a:endParaRPr>
          </a:p>
        </p:txBody>
      </p:sp>
      <p:sp>
        <p:nvSpPr>
          <p:cNvPr id="2" name="标题 1"/>
          <p:cNvSpPr>
            <a:spLocks noGrp="1"/>
          </p:cNvSpPr>
          <p:nvPr>
            <p:ph type="title" hasCustomPrompt="1"/>
            <p:custDataLst>
              <p:tags r:id="rId5"/>
            </p:custDataLst>
          </p:nvPr>
        </p:nvSpPr>
        <p:spPr>
          <a:xfrm>
            <a:off x="1256801" y="3503613"/>
            <a:ext cx="4098630" cy="1058408"/>
          </a:xfrm>
        </p:spPr>
        <p:txBody>
          <a:bodyPr rIns="63500">
            <a:noAutofit/>
          </a:bodyPr>
          <a:lstStyle>
            <a:lvl1pPr algn="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endParaRPr lang="zh-CN" altLang="en-US" noProof="1"/>
          </a:p>
        </p:txBody>
      </p:sp>
      <p:sp>
        <p:nvSpPr>
          <p:cNvPr id="3" name="文本占位符 2"/>
          <p:cNvSpPr>
            <a:spLocks noGrp="1"/>
          </p:cNvSpPr>
          <p:nvPr>
            <p:ph type="body" idx="1" hasCustomPrompt="1"/>
            <p:custDataLst>
              <p:tags r:id="rId6"/>
            </p:custDataLst>
          </p:nvPr>
        </p:nvSpPr>
        <p:spPr>
          <a:xfrm>
            <a:off x="1256801" y="2856230"/>
            <a:ext cx="4098630" cy="586804"/>
          </a:xfrm>
        </p:spPr>
        <p:txBody>
          <a:bodyPr tIns="38100" rIns="76200" bIns="38100" anchor="ctr">
            <a:noAutofit/>
          </a:bodyPr>
          <a:lstStyle>
            <a:lvl1pPr marL="0" indent="0" algn="r" eaLnBrk="1" fontAlgn="base" latinLnBrk="0" hangingPunct="1">
              <a:buNone/>
              <a:defRPr kumimoji="0" lang="zh-CN" altLang="en-US" sz="24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编辑文本</a:t>
            </a:r>
            <a:endParaRPr lang="zh-CN" altLang="en-US" noProof="1"/>
          </a:p>
        </p:txBody>
      </p:sp>
      <p:sp>
        <p:nvSpPr>
          <p:cNvPr id="12" name="文本占位符 11"/>
          <p:cNvSpPr>
            <a:spLocks noGrp="1"/>
          </p:cNvSpPr>
          <p:nvPr>
            <p:ph type="body" sz="quarter" idx="13" hasCustomPrompt="1"/>
            <p:custDataLst>
              <p:tags r:id="rId7"/>
            </p:custDataLst>
          </p:nvPr>
        </p:nvSpPr>
        <p:spPr>
          <a:xfrm>
            <a:off x="1256831" y="2383625"/>
            <a:ext cx="4098600" cy="356400"/>
          </a:xfrm>
        </p:spPr>
        <p:txBody>
          <a:bodyPr anchor="b"/>
          <a:lstStyle>
            <a:lvl1pPr marL="0" indent="0" algn="r">
              <a:buNone/>
              <a:defRPr>
                <a:solidFill>
                  <a:schemeClr val="tx1"/>
                </a:solidFill>
              </a:defRPr>
            </a:lvl1pPr>
            <a:lvl2pPr marL="342900" indent="0">
              <a:buNone/>
              <a:defRPr/>
            </a:lvl2pPr>
          </a:lstStyle>
          <a:p>
            <a:pPr lvl="0"/>
            <a:r>
              <a:rPr lang="zh-CN" altLang="en-US" noProof="1"/>
              <a:t>编辑文本</a:t>
            </a:r>
            <a:endParaRPr lang="zh-CN" altLang="en-US" noProof="1"/>
          </a:p>
        </p:txBody>
      </p:sp>
      <p:sp>
        <p:nvSpPr>
          <p:cNvPr id="8" name="日期占位符 3"/>
          <p:cNvSpPr>
            <a:spLocks noGrp="1"/>
          </p:cNvSpPr>
          <p:nvPr>
            <p:ph type="dt" sz="half" idx="14"/>
            <p:custDataLst>
              <p:tags r:id="rId8"/>
            </p:custDataLst>
          </p:nvPr>
        </p:nvSpPr>
        <p:spPr/>
        <p:txBody>
          <a:bodyPr/>
          <a:lstStyle>
            <a:lvl1pPr>
              <a:defRPr/>
            </a:lvl1pPr>
          </a:lstStyle>
          <a:p>
            <a:pPr>
              <a:defRPr/>
            </a:pPr>
            <a:endParaRPr lang="zh-CN" altLang="en-US"/>
          </a:p>
        </p:txBody>
      </p:sp>
      <p:sp>
        <p:nvSpPr>
          <p:cNvPr id="9" name="页脚占位符 4"/>
          <p:cNvSpPr>
            <a:spLocks noGrp="1"/>
          </p:cNvSpPr>
          <p:nvPr>
            <p:ph type="ftr" sz="quarter" idx="15"/>
            <p:custDataLst>
              <p:tags r:id="rId9"/>
            </p:custDataLst>
          </p:nvPr>
        </p:nvSpPr>
        <p:spPr/>
        <p:txBody>
          <a:bodyPr/>
          <a:lstStyle>
            <a:lvl1pPr>
              <a:defRPr/>
            </a:lvl1pPr>
          </a:lstStyle>
          <a:p>
            <a:pPr>
              <a:defRPr/>
            </a:pPr>
            <a:endParaRPr lang="zh-CN" altLang="en-US"/>
          </a:p>
        </p:txBody>
      </p:sp>
      <p:sp>
        <p:nvSpPr>
          <p:cNvPr id="10" name="灯片编号占位符 5"/>
          <p:cNvSpPr>
            <a:spLocks noGrp="1"/>
          </p:cNvSpPr>
          <p:nvPr>
            <p:ph type="sldNum" sz="quarter" idx="16"/>
            <p:custDataLst>
              <p:tags r:id="rId10"/>
            </p:custDataLst>
          </p:nvPr>
        </p:nvSpPr>
        <p:spPr/>
        <p:txBody>
          <a:bodyPr/>
          <a:lstStyle>
            <a:lvl1pPr>
              <a:defRPr/>
            </a:lvl1pPr>
          </a:lstStyle>
          <a:p>
            <a:pPr>
              <a:defRPr/>
            </a:pPr>
            <a:fld id="{DD47DC10-9F80-47CA-9BB0-03FC4730FA43}" type="slidenum">
              <a:rPr lang="zh-CN" altLang="en-US"/>
            </a:fld>
            <a:endParaRPr lang="zh-CN" alt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sym typeface="+mn-ea"/>
              </a:rPr>
              <a:t>单击此处</a:t>
            </a:r>
            <a:r>
              <a:rPr lang="zh-CN" altLang="en-US" noProof="1"/>
              <a:t>编辑母版文本样式</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sym typeface="+mn-ea"/>
              </a:rPr>
              <a:t>单击此处编辑母版文本样式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4"/>
          <p:cNvSpPr>
            <a:spLocks noGrp="1"/>
          </p:cNvSpPr>
          <p:nvPr>
            <p:ph type="ftr" sz="quarter" idx="11"/>
            <p:custDataLst>
              <p:tags r:id="rId3"/>
            </p:custDataLst>
          </p:nvPr>
        </p:nvSpPr>
        <p:spPr/>
        <p:txBody>
          <a:bodyPr/>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5"/>
          <p:cNvSpPr>
            <a:spLocks noGrp="1"/>
          </p:cNvSpPr>
          <p:nvPr>
            <p:ph type="sldNum" sz="quarter" idx="12"/>
            <p:custDataLst>
              <p:tags r:id="rId4"/>
            </p:custDataLst>
          </p:nvPr>
        </p:nvSpPr>
        <p:spPr/>
        <p:txBody>
          <a:bodyPr/>
          <a:lstStyle>
            <a:lvl1pPr>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4"/>
          <p:cNvSpPr>
            <a:spLocks noGrp="1"/>
          </p:cNvSpPr>
          <p:nvPr>
            <p:ph type="ftr" sz="quarter" idx="15"/>
            <p:custDataLst>
              <p:tags r:id="rId4"/>
            </p:custDataLst>
          </p:nvPr>
        </p:nvSpPr>
        <p:spPr/>
        <p:txBody>
          <a:bodyPr/>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5"/>
          <p:cNvSpPr>
            <a:spLocks noGrp="1"/>
          </p:cNvSpPr>
          <p:nvPr>
            <p:ph type="sldNum" sz="quarter" idx="16"/>
            <p:custDataLst>
              <p:tags r:id="rId5"/>
            </p:custDataLst>
          </p:nvPr>
        </p:nvSpPr>
        <p:spPr/>
        <p:txBody>
          <a:bodyPr/>
          <a:lstStyle>
            <a:lvl1pPr>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9143999" cy="4542287"/>
          </a:xfrm>
          <a:prstGeom prst="rect">
            <a:avLst/>
          </a:prstGeom>
        </p:spPr>
      </p:pic>
      <p:sp>
        <p:nvSpPr>
          <p:cNvPr id="5" name="矩形 4"/>
          <p:cNvSpPr/>
          <p:nvPr>
            <p:custDataLst>
              <p:tags r:id="rId4"/>
            </p:custDataLst>
          </p:nvPr>
        </p:nvSpPr>
        <p:spPr>
          <a:xfrm>
            <a:off x="0" y="5637213"/>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noProof="1">
              <a:cs typeface="+mn-ea"/>
            </a:endParaRPr>
          </a:p>
        </p:txBody>
      </p:sp>
      <p:sp>
        <p:nvSpPr>
          <p:cNvPr id="6" name="等腰三角形 5"/>
          <p:cNvSpPr/>
          <p:nvPr>
            <p:custDataLst>
              <p:tags r:id="rId5"/>
            </p:custDataLst>
          </p:nvPr>
        </p:nvSpPr>
        <p:spPr>
          <a:xfrm rot="5400000" flipV="1">
            <a:off x="3140273" y="-1146968"/>
            <a:ext cx="2863453"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noProof="1">
              <a:cs typeface="+mn-ea"/>
            </a:endParaRPr>
          </a:p>
        </p:txBody>
      </p:sp>
      <p:sp>
        <p:nvSpPr>
          <p:cNvPr id="7" name="直角三角形 6"/>
          <p:cNvSpPr/>
          <p:nvPr>
            <p:custDataLst>
              <p:tags r:id="rId6"/>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noProof="1">
              <a:cs typeface="+mn-ea"/>
            </a:endParaRPr>
          </a:p>
        </p:txBody>
      </p:sp>
      <p:sp>
        <p:nvSpPr>
          <p:cNvPr id="8" name="直角三角形 7"/>
          <p:cNvSpPr/>
          <p:nvPr>
            <p:custDataLst>
              <p:tags r:id="rId7"/>
            </p:custDataLst>
          </p:nvPr>
        </p:nvSpPr>
        <p:spPr>
          <a:xfrm flipH="1">
            <a:off x="0" y="3044825"/>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800" noProof="1">
              <a:cs typeface="+mn-ea"/>
            </a:endParaRPr>
          </a:p>
        </p:txBody>
      </p:sp>
      <p:sp>
        <p:nvSpPr>
          <p:cNvPr id="2" name="标题 1"/>
          <p:cNvSpPr>
            <a:spLocks noGrp="1"/>
          </p:cNvSpPr>
          <p:nvPr>
            <p:ph type="title" hasCustomPrompt="1"/>
            <p:custDataLst>
              <p:tags r:id="rId8"/>
            </p:custDataLst>
          </p:nvPr>
        </p:nvSpPr>
        <p:spPr>
          <a:xfrm>
            <a:off x="5572125" y="4290060"/>
            <a:ext cx="3319463" cy="1175385"/>
          </a:xfrm>
        </p:spPr>
        <p:txBody>
          <a:bodyPr rIns="25400" rtlCol="0" anchor="b">
            <a:noAutofit/>
          </a:bodyPr>
          <a:lstStyle>
            <a:lvl1pPr marL="0" marR="0" algn="r" defTabSz="914400" rtl="0" eaLnBrk="1" fontAlgn="auto" latinLnBrk="0" hangingPunct="1">
              <a:lnSpc>
                <a:spcPct val="100000"/>
              </a:lnSpc>
              <a:buNone/>
              <a:defRPr kumimoji="0" lang="zh-CN" altLang="en-US" sz="495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9"/>
            </p:custDataLst>
          </p:nvPr>
        </p:nvSpPr>
        <p:spPr>
          <a:xfrm>
            <a:off x="5572124" y="5540698"/>
            <a:ext cx="3319358" cy="691347"/>
          </a:xfrm>
        </p:spPr>
        <p:txBody>
          <a:bodyPr>
            <a:normAutofit/>
          </a:bodyPr>
          <a:lstStyle>
            <a:lvl1pPr marL="0" indent="0" algn="r">
              <a:buNone/>
              <a:defRPr sz="2400"/>
            </a:lvl1pPr>
            <a:lvl2pPr marL="342900" indent="0">
              <a:buNone/>
              <a:defRPr/>
            </a:lvl2pPr>
          </a:lstStyle>
          <a:p>
            <a:pPr lvl="0"/>
            <a:r>
              <a:rPr lang="zh-CN" altLang="en-US" noProof="1"/>
              <a:t>编辑文本</a:t>
            </a:r>
            <a:endParaRPr lang="zh-CN" altLang="en-US" noProof="1"/>
          </a:p>
        </p:txBody>
      </p:sp>
      <p:sp>
        <p:nvSpPr>
          <p:cNvPr id="9" name="日期占位符 2"/>
          <p:cNvSpPr>
            <a:spLocks noGrp="1"/>
          </p:cNvSpPr>
          <p:nvPr>
            <p:ph type="dt" sz="half" idx="15"/>
            <p:custDataLst>
              <p:tags r:id="rId10"/>
            </p:custDataLst>
          </p:nvPr>
        </p:nvSpPr>
        <p:spPr/>
        <p:txBody>
          <a:bodyPr/>
          <a:lstStyle>
            <a:lvl1pPr>
              <a:defRPr/>
            </a:lvl1pPr>
          </a:lstStyle>
          <a:p>
            <a:fld id="{760FBDFE-C587-4B4C-A407-44438C67B59E}" type="datetimeFigureOut">
              <a:rPr lang="zh-CN" altLang="en-US" smtClean="0"/>
            </a:fld>
            <a:endParaRPr lang="zh-CN" altLang="en-US"/>
          </a:p>
        </p:txBody>
      </p:sp>
      <p:sp>
        <p:nvSpPr>
          <p:cNvPr id="10" name="页脚占位符 3"/>
          <p:cNvSpPr>
            <a:spLocks noGrp="1"/>
          </p:cNvSpPr>
          <p:nvPr>
            <p:ph type="ftr" sz="quarter" idx="16"/>
            <p:custDataLst>
              <p:tags r:id="rId11"/>
            </p:custDataLst>
          </p:nvPr>
        </p:nvSpPr>
        <p:spPr/>
        <p:txBody>
          <a:bodyPr/>
          <a:lstStyle>
            <a:lvl1pPr>
              <a:defRPr/>
            </a:lvl1pPr>
          </a:lstStyle>
          <a:p>
            <a:endParaRPr lang="zh-CN" altLang="en-US"/>
          </a:p>
        </p:txBody>
      </p:sp>
      <p:sp>
        <p:nvSpPr>
          <p:cNvPr id="11" name="灯片编号占位符 4"/>
          <p:cNvSpPr>
            <a:spLocks noGrp="1"/>
          </p:cNvSpPr>
          <p:nvPr>
            <p:ph type="sldNum" sz="quarter" idx="17"/>
            <p:custDataLst>
              <p:tags r:id="rId12"/>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72200" y="1825625"/>
            <a:ext cx="5181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72200" y="4076700"/>
            <a:ext cx="5181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0" Type="http://schemas.openxmlformats.org/officeDocument/2006/relationships/theme" Target="../theme/theme2.xml"/><Relationship Id="rId2" Type="http://schemas.openxmlformats.org/officeDocument/2006/relationships/slideLayout" Target="../slideLayouts/slideLayout16.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0" Type="http://schemas.openxmlformats.org/officeDocument/2006/relationships/theme" Target="../theme/theme3.xml"/><Relationship Id="rId2" Type="http://schemas.openxmlformats.org/officeDocument/2006/relationships/slideLayout" Target="../slideLayouts/slideLayout29.xml"/><Relationship Id="rId19" Type="http://schemas.openxmlformats.org/officeDocument/2006/relationships/tags" Target="../tags/tag137.xml"/><Relationship Id="rId18" Type="http://schemas.openxmlformats.org/officeDocument/2006/relationships/tags" Target="../tags/tag136.xml"/><Relationship Id="rId17" Type="http://schemas.openxmlformats.org/officeDocument/2006/relationships/tags" Target="../tags/tag135.xml"/><Relationship Id="rId16" Type="http://schemas.openxmlformats.org/officeDocument/2006/relationships/tags" Target="../tags/tag134.xml"/><Relationship Id="rId15" Type="http://schemas.openxmlformats.org/officeDocument/2006/relationships/tags" Target="../tags/tag133.xml"/><Relationship Id="rId14" Type="http://schemas.openxmlformats.org/officeDocument/2006/relationships/tags" Target="../tags/tag132.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hlink"/>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ko-KR" altLang="en-US" dirty="0"/>
              <a:t>마스터 제목 스타일 편집</a:t>
            </a:r>
            <a:endParaRPr lang="ko-KR"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lstStyle/>
          <a:p>
            <a:pPr lvl="0"/>
            <a:r>
              <a:rPr lang="ko-KR" altLang="en-US" dirty="0"/>
              <a:t>마스터 텍스트 스타일을 편집합니다</a:t>
            </a:r>
            <a:endParaRPr lang="ko-KR" altLang="en-US" dirty="0"/>
          </a:p>
          <a:p>
            <a:pPr lvl="1" indent="-285750"/>
            <a:r>
              <a:rPr lang="ko-KR" altLang="en-US" dirty="0"/>
              <a:t>둘째 수준</a:t>
            </a:r>
            <a:endParaRPr lang="ko-KR" altLang="en-US" dirty="0"/>
          </a:p>
          <a:p>
            <a:pPr lvl="2" indent="-228600"/>
            <a:r>
              <a:rPr lang="ko-KR" altLang="en-US" dirty="0"/>
              <a:t>셋째 수준</a:t>
            </a:r>
            <a:endParaRPr lang="ko-KR" altLang="en-US" dirty="0"/>
          </a:p>
          <a:p>
            <a:pPr lvl="3" indent="-228600"/>
            <a:r>
              <a:rPr lang="ko-KR" altLang="en-US" dirty="0"/>
              <a:t>넷째 수준</a:t>
            </a:r>
            <a:endParaRPr lang="ko-KR" altLang="en-US" dirty="0"/>
          </a:p>
          <a:p>
            <a:pPr lvl="4" indent="-228600"/>
            <a:r>
              <a:rPr lang="ko-KR" altLang="en-US" dirty="0"/>
              <a:t>다섯째 수준</a:t>
            </a:r>
            <a:endParaRPr lang="ko-KR"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latinLnBrk="1" hangingPunct="1">
              <a:spcBef>
                <a:spcPct val="0"/>
              </a:spcBef>
              <a:defRPr kumimoji="1" sz="1400" b="0">
                <a:solidFill>
                  <a:schemeClr val="tx1"/>
                </a:solidFill>
                <a:latin typeface="+mn-lt"/>
                <a:ea typeface="+mn-ea"/>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latinLnBrk="1" hangingPunct="1">
              <a:spcBef>
                <a:spcPct val="0"/>
              </a:spcBef>
              <a:defRPr kumimoji="1" sz="1400" b="0">
                <a:solidFill>
                  <a:schemeClr val="tx1"/>
                </a:solidFill>
                <a:latin typeface="+mn-lt"/>
                <a:ea typeface="+mn-ea"/>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latinLnBrk="1" hangingPunct="1">
              <a:spcBef>
                <a:spcPct val="0"/>
              </a:spcBef>
              <a:defRPr sz="1400" b="0" noProof="1" dirty="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pic>
        <p:nvPicPr>
          <p:cNvPr id="1031" name="Picture 7" descr="blue"/>
          <p:cNvPicPr>
            <a:picLocks noChangeAspect="1"/>
          </p:cNvPicPr>
          <p:nvPr/>
        </p:nvPicPr>
        <p:blipFill>
          <a:blip r:embed="rId15"/>
          <a:stretch>
            <a:fillRect/>
          </a:stretch>
        </p:blipFill>
        <p:spPr>
          <a:xfrm>
            <a:off x="0" y="0"/>
            <a:ext cx="9144000" cy="6858000"/>
          </a:xfrm>
          <a:prstGeom prst="rect">
            <a:avLst/>
          </a:prstGeom>
          <a:noFill/>
          <a:ln w="9525">
            <a:noFill/>
          </a:ln>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anose="020B0600000101010101" pitchFamily="34" charset="-127"/>
          <a:ea typeface="Gulim" panose="020B0600000101010101" pitchFamily="34" charset="-127"/>
        </a:defRPr>
      </a:lvl2pPr>
      <a:lvl3pPr algn="ctr" rtl="0" eaLnBrk="0" fontAlgn="base" latinLnBrk="1" hangingPunct="0">
        <a:spcBef>
          <a:spcPct val="0"/>
        </a:spcBef>
        <a:spcAft>
          <a:spcPct val="0"/>
        </a:spcAft>
        <a:defRPr sz="4400">
          <a:solidFill>
            <a:schemeClr val="tx2"/>
          </a:solidFill>
          <a:latin typeface="Gulim" panose="020B0600000101010101" pitchFamily="34" charset="-127"/>
          <a:ea typeface="Gulim" panose="020B0600000101010101" pitchFamily="34" charset="-127"/>
        </a:defRPr>
      </a:lvl3pPr>
      <a:lvl4pPr algn="ctr" rtl="0" eaLnBrk="0" fontAlgn="base" latinLnBrk="1" hangingPunct="0">
        <a:spcBef>
          <a:spcPct val="0"/>
        </a:spcBef>
        <a:spcAft>
          <a:spcPct val="0"/>
        </a:spcAft>
        <a:defRPr sz="4400">
          <a:solidFill>
            <a:schemeClr val="tx2"/>
          </a:solidFill>
          <a:latin typeface="Gulim" panose="020B0600000101010101" pitchFamily="34" charset="-127"/>
          <a:ea typeface="Gulim" panose="020B0600000101010101" pitchFamily="34" charset="-127"/>
        </a:defRPr>
      </a:lvl4pPr>
      <a:lvl5pPr algn="ctr" rtl="0" eaLnBrk="0" fontAlgn="base" latinLnBrk="1" hangingPunct="0">
        <a:spcBef>
          <a:spcPct val="0"/>
        </a:spcBef>
        <a:spcAft>
          <a:spcPct val="0"/>
        </a:spcAft>
        <a:defRPr sz="4400">
          <a:solidFill>
            <a:schemeClr val="tx2"/>
          </a:solidFill>
          <a:latin typeface="Gulim" panose="020B0600000101010101" pitchFamily="34" charset="-127"/>
          <a:ea typeface="Gulim" panose="020B0600000101010101" pitchFamily="34" charset="-127"/>
        </a:defRPr>
      </a:lvl5pPr>
      <a:lvl6pPr marL="457200" algn="ctr" rtl="0" fontAlgn="base" latinLnBrk="1">
        <a:spcBef>
          <a:spcPct val="0"/>
        </a:spcBef>
        <a:spcAft>
          <a:spcPct val="0"/>
        </a:spcAft>
        <a:defRPr kumimoji="1" sz="4400">
          <a:solidFill>
            <a:schemeClr val="tx2"/>
          </a:solidFill>
          <a:latin typeface="Gulim" panose="020B0600000101010101" pitchFamily="34" charset="-127"/>
          <a:ea typeface="Gulim" panose="020B0600000101010101" pitchFamily="34" charset="-127"/>
        </a:defRPr>
      </a:lvl6pPr>
      <a:lvl7pPr marL="914400" algn="ctr" rtl="0" fontAlgn="base" latinLnBrk="1">
        <a:spcBef>
          <a:spcPct val="0"/>
        </a:spcBef>
        <a:spcAft>
          <a:spcPct val="0"/>
        </a:spcAft>
        <a:defRPr kumimoji="1" sz="4400">
          <a:solidFill>
            <a:schemeClr val="tx2"/>
          </a:solidFill>
          <a:latin typeface="Gulim" panose="020B0600000101010101" pitchFamily="34" charset="-127"/>
          <a:ea typeface="Gulim" panose="020B0600000101010101" pitchFamily="34" charset="-127"/>
        </a:defRPr>
      </a:lvl7pPr>
      <a:lvl8pPr marL="1371600" algn="ctr" rtl="0" fontAlgn="base" latinLnBrk="1">
        <a:spcBef>
          <a:spcPct val="0"/>
        </a:spcBef>
        <a:spcAft>
          <a:spcPct val="0"/>
        </a:spcAft>
        <a:defRPr kumimoji="1" sz="4400">
          <a:solidFill>
            <a:schemeClr val="tx2"/>
          </a:solidFill>
          <a:latin typeface="Gulim" panose="020B0600000101010101" pitchFamily="34" charset="-127"/>
          <a:ea typeface="Gulim" panose="020B0600000101010101" pitchFamily="34" charset="-127"/>
        </a:defRPr>
      </a:lvl8pPr>
      <a:lvl9pPr marL="1828800" algn="ctr" rtl="0" fontAlgn="base" latinLnBrk="1">
        <a:spcBef>
          <a:spcPct val="0"/>
        </a:spcBef>
        <a:spcAft>
          <a:spcPct val="0"/>
        </a:spcAft>
        <a:defRPr kumimoji="1" sz="4400">
          <a:solidFill>
            <a:schemeClr val="tx2"/>
          </a:solidFill>
          <a:latin typeface="Gulim" panose="020B0600000101010101" pitchFamily="34" charset="-127"/>
          <a:ea typeface="Gulim" panose="020B0600000101010101"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custDataLst>
              <p:tags r:id="rId17"/>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custDataLst>
              <p:tags r:id="rId18"/>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ustDataLst>
      <p:tags r:id="rId19"/>
    </p:custData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sldNum="0"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2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2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2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2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2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4"/>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dirty="0"/>
              <a:t>单击此处编辑母版标题样式</a:t>
            </a:r>
            <a:endParaRPr lang="zh-CN" altLang="en-US" dirty="0"/>
          </a:p>
        </p:txBody>
      </p:sp>
      <p:sp>
        <p:nvSpPr>
          <p:cNvPr id="1027" name="文本占位符 2"/>
          <p:cNvSpPr>
            <a:spLocks noGrp="1" noChangeArrowheads="1"/>
          </p:cNvSpPr>
          <p:nvPr>
            <p:ph type="body" idx="9"/>
            <p:custDataLst>
              <p:tags r:id="rId15"/>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6"/>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a:solidFill>
                  <a:schemeClr val="tx1">
                    <a:tint val="75000"/>
                  </a:schemeClr>
                </a:solidFill>
                <a:ea typeface="微软雅黑" panose="020B0503020204020204" charset="-122"/>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custDataLst>
              <p:tags r:id="rId17"/>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a:solidFill>
                  <a:schemeClr val="tx1">
                    <a:tint val="75000"/>
                  </a:schemeClr>
                </a:solidFill>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custDataLst>
              <p:tags r:id="rId18"/>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a:solidFill>
                  <a:schemeClr val="tx1">
                    <a:tint val="75000"/>
                  </a:schemeClr>
                </a:solidFill>
                <a:ea typeface="微软雅黑" panose="020B0503020204020204" charset="-122"/>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5CF10592-960F-4EF7-9428-26F81F277733}" type="slidenum">
              <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en-US" altLang="ko-KR" sz="14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6.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6.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6.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4.vml"/><Relationship Id="rId3" Type="http://schemas.openxmlformats.org/officeDocument/2006/relationships/slideLayout" Target="../slideLayouts/slideLayout16.xml"/><Relationship Id="rId2" Type="http://schemas.openxmlformats.org/officeDocument/2006/relationships/image" Target="../media/image8.emf"/><Relationship Id="rId1"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6.xml"/><Relationship Id="rId2" Type="http://schemas.openxmlformats.org/officeDocument/2006/relationships/image" Target="../media/image10.e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6.xml"/><Relationship Id="rId2" Type="http://schemas.openxmlformats.org/officeDocument/2006/relationships/image" Target="../media/image11.emf"/><Relationship Id="rId1"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7.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458205" y="620465"/>
            <a:ext cx="8226900" cy="705600"/>
          </a:xfrm>
        </p:spPr>
        <p:txBody>
          <a:bodyPr vert="horz" wrap="square" lIns="91440" tIns="45720" rIns="91440" bIns="45720" anchor="ctr" anchorCtr="0">
            <a:normAutofit/>
          </a:bodyPr>
          <a:lstStyle/>
          <a:p>
            <a:pPr algn="ctr" eaLnBrk="1" hangingPunct="1"/>
            <a:r>
              <a:rPr lang="zh-CN" altLang="en-US" sz="4000" b="1" dirty="0">
                <a:latin typeface="华文中宋" panose="02010600040101010101" pitchFamily="2" charset="-122"/>
                <a:ea typeface="华文中宋" panose="02010600040101010101" pitchFamily="2" charset="-122"/>
              </a:rPr>
              <a:t>第二章  白盒测试</a:t>
            </a:r>
            <a:endParaRPr lang="zh-CN" altLang="en-US" sz="4000" b="1"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Pct val="100000"/>
                                  </p:iterate>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Grp="1"/>
          </p:cNvSpPr>
          <p:nvPr>
            <p:ph idx="1"/>
          </p:nvPr>
        </p:nvSpPr>
        <p:spPr>
          <a:xfrm>
            <a:off x="0" y="500042"/>
            <a:ext cx="8226900" cy="5643602"/>
          </a:xfrm>
        </p:spPr>
        <p:txBody>
          <a:bodyPr vert="horz" wrap="square" lIns="91440" tIns="45720" rIns="91440" bIns="45720" anchor="t" anchorCtr="0">
            <a:normAutofit/>
          </a:bodyPr>
          <a:lstStyle/>
          <a:p>
            <a:pPr marL="812800" indent="-812800" eaLnBrk="1" hangingPunct="1">
              <a:lnSpc>
                <a:spcPct val="90000"/>
              </a:lnSpc>
              <a:buNone/>
            </a:pPr>
            <a:r>
              <a:rPr lang="en-US" altLang="zh-CN" sz="3600" b="1" dirty="0">
                <a:latin typeface="华文中宋" panose="02010600040101010101" pitchFamily="2" charset="-122"/>
                <a:ea typeface="华文中宋" panose="02010600040101010101" pitchFamily="2" charset="-122"/>
              </a:rPr>
              <a:t>     2.1.6</a:t>
            </a:r>
            <a:r>
              <a:rPr lang="zh-CN" altLang="en-US" sz="3600" b="1" dirty="0">
                <a:latin typeface="华文中宋" panose="02010600040101010101" pitchFamily="2" charset="-122"/>
                <a:ea typeface="华文中宋" panose="02010600040101010101" pitchFamily="2" charset="-122"/>
              </a:rPr>
              <a:t>用于测试的图</a:t>
            </a:r>
            <a:endParaRPr lang="zh-CN" altLang="en-US" sz="3600" dirty="0">
              <a:latin typeface="华文中宋" panose="02010600040101010101" pitchFamily="2" charset="-122"/>
              <a:ea typeface="华文中宋" panose="02010600040101010101" pitchFamily="2" charset="-122"/>
            </a:endParaRPr>
          </a:p>
          <a:p>
            <a:pPr marL="812800" indent="-812800" eaLnBrk="1" hangingPunct="1">
              <a:lnSpc>
                <a:spcPct val="90000"/>
              </a:lnSpc>
              <a:buNone/>
            </a:pPr>
            <a:r>
              <a:rPr lang="zh-CN" altLang="en-US" dirty="0">
                <a:latin typeface="华文中宋" panose="02010600040101010101" pitchFamily="2" charset="-122"/>
                <a:ea typeface="华文中宋" panose="02010600040101010101" pitchFamily="2" charset="-122"/>
              </a:rPr>
              <a:t>         </a:t>
            </a:r>
            <a:endParaRPr lang="zh-CN" altLang="en-US" dirty="0">
              <a:solidFill>
                <a:srgbClr val="FFFF00"/>
              </a:solidFill>
              <a:latin typeface="华文中宋" panose="02010600040101010101" pitchFamily="2" charset="-122"/>
              <a:ea typeface="华文中宋" panose="02010600040101010101" pitchFamily="2" charset="-122"/>
            </a:endParaRPr>
          </a:p>
          <a:p>
            <a:pPr marL="812800" indent="-812800" eaLnBrk="1" hangingPunct="1">
              <a:lnSpc>
                <a:spcPct val="90000"/>
              </a:lnSpc>
              <a:buNone/>
            </a:pPr>
            <a:r>
              <a:rPr lang="zh-CN" altLang="en-US" dirty="0">
                <a:solidFill>
                  <a:srgbClr val="FFFF00"/>
                </a:solidFill>
                <a:latin typeface="华文中宋" panose="02010600040101010101" pitchFamily="2" charset="-122"/>
                <a:ea typeface="华文中宋" panose="02010600040101010101" pitchFamily="2" charset="-122"/>
              </a:rPr>
              <a:t>       </a:t>
            </a:r>
            <a:r>
              <a:rPr lang="zh-CN" altLang="en-US" dirty="0">
                <a:solidFill>
                  <a:schemeClr val="accent5">
                    <a:lumMod val="75000"/>
                  </a:schemeClr>
                </a:solidFill>
                <a:latin typeface="华文中宋" panose="02010600040101010101" pitchFamily="2" charset="-122"/>
                <a:ea typeface="华文中宋" panose="02010600040101010101" pitchFamily="2" charset="-122"/>
              </a:rPr>
              <a:t>图</a:t>
            </a:r>
            <a:r>
              <a:rPr lang="zh-CN" altLang="en-US" dirty="0">
                <a:latin typeface="华文中宋" panose="02010600040101010101" pitchFamily="2" charset="-122"/>
                <a:ea typeface="华文中宋" panose="02010600040101010101" pitchFamily="2" charset="-122"/>
              </a:rPr>
              <a:t>（又叫做线性图）是一种由两种集合定义的抽象数据结构，即一个节点集合和一个构成节点之间连接的集合。</a:t>
            </a:r>
            <a:endParaRPr lang="zh-CN" altLang="en-US" dirty="0">
              <a:latin typeface="华文中宋" panose="02010600040101010101" pitchFamily="2" charset="-122"/>
              <a:ea typeface="华文中宋" panose="02010600040101010101" pitchFamily="2" charset="-122"/>
            </a:endParaRPr>
          </a:p>
          <a:p>
            <a:pPr marL="812800" indent="-812800" eaLnBrk="1" hangingPunct="1">
              <a:lnSpc>
                <a:spcPct val="90000"/>
              </a:lnSpc>
              <a:buNone/>
            </a:pPr>
            <a:r>
              <a:rPr lang="zh-CN" altLang="en-US" dirty="0">
                <a:latin typeface="华文中宋" panose="02010600040101010101" pitchFamily="2" charset="-122"/>
                <a:ea typeface="华文中宋" panose="02010600040101010101" pitchFamily="2" charset="-122"/>
              </a:rPr>
              <a:t>       图中</a:t>
            </a:r>
            <a:r>
              <a:rPr lang="zh-CN" altLang="en-US" b="1" dirty="0">
                <a:solidFill>
                  <a:schemeClr val="accent5">
                    <a:lumMod val="75000"/>
                  </a:schemeClr>
                </a:solidFill>
                <a:latin typeface="华文中宋" panose="02010600040101010101" pitchFamily="2" charset="-122"/>
                <a:ea typeface="华文中宋" panose="02010600040101010101" pitchFamily="2" charset="-122"/>
              </a:rPr>
              <a:t>节点的度</a:t>
            </a:r>
            <a:r>
              <a:rPr lang="zh-CN" altLang="en-US" dirty="0">
                <a:latin typeface="华文中宋" panose="02010600040101010101" pitchFamily="2" charset="-122"/>
                <a:ea typeface="华文中宋" panose="02010600040101010101" pitchFamily="2" charset="-122"/>
              </a:rPr>
              <a:t>是以该节点作为端点的边的条数。</a:t>
            </a:r>
            <a:endParaRPr lang="zh-CN" altLang="en-US" dirty="0">
              <a:latin typeface="华文中宋" panose="02010600040101010101" pitchFamily="2" charset="-122"/>
              <a:ea typeface="华文中宋" panose="02010600040101010101" pitchFamily="2" charset="-122"/>
            </a:endParaRPr>
          </a:p>
          <a:p>
            <a:pPr marL="812800" indent="-812800" eaLnBrk="1" hangingPunct="1">
              <a:lnSpc>
                <a:spcPct val="90000"/>
              </a:lnSpc>
              <a:buNone/>
            </a:pPr>
            <a:r>
              <a:rPr lang="zh-CN" altLang="en-US" dirty="0">
                <a:latin typeface="华文中宋" panose="02010600040101010101" pitchFamily="2" charset="-122"/>
                <a:ea typeface="华文中宋" panose="02010600040101010101" pitchFamily="2" charset="-122"/>
              </a:rPr>
              <a:t>       在本节中将介绍的两种图：</a:t>
            </a:r>
            <a:endParaRPr lang="zh-CN" altLang="en-US" dirty="0">
              <a:latin typeface="华文中宋" panose="02010600040101010101" pitchFamily="2" charset="-122"/>
              <a:ea typeface="华文中宋" panose="02010600040101010101" pitchFamily="2" charset="-122"/>
            </a:endParaRPr>
          </a:p>
          <a:p>
            <a:pPr marL="812800" indent="-812800" eaLnBrk="1" hangingPunct="1">
              <a:lnSpc>
                <a:spcPct val="90000"/>
              </a:lnSpc>
              <a:buNone/>
            </a:pPr>
            <a:r>
              <a:rPr lang="zh-CN" altLang="en-US" dirty="0">
                <a:solidFill>
                  <a:srgbClr val="FFFF00"/>
                </a:solidFill>
                <a:latin typeface="华文中宋" panose="02010600040101010101" pitchFamily="2" charset="-122"/>
                <a:ea typeface="华文中宋" panose="02010600040101010101" pitchFamily="2" charset="-122"/>
              </a:rPr>
              <a:t>        </a:t>
            </a:r>
            <a:r>
              <a:rPr lang="zh-CN" altLang="en-US" dirty="0">
                <a:solidFill>
                  <a:schemeClr val="accent5">
                    <a:lumMod val="75000"/>
                  </a:schemeClr>
                </a:solidFill>
                <a:latin typeface="华文中宋" panose="02010600040101010101" pitchFamily="2" charset="-122"/>
                <a:ea typeface="华文中宋" panose="02010600040101010101" pitchFamily="2" charset="-122"/>
              </a:rPr>
              <a:t>程序图</a:t>
            </a:r>
            <a:endParaRPr lang="zh-CN" altLang="en-US" dirty="0">
              <a:solidFill>
                <a:schemeClr val="accent5">
                  <a:lumMod val="75000"/>
                </a:schemeClr>
              </a:solidFill>
              <a:latin typeface="华文中宋" panose="02010600040101010101" pitchFamily="2" charset="-122"/>
              <a:ea typeface="华文中宋" panose="02010600040101010101" pitchFamily="2" charset="-122"/>
            </a:endParaRPr>
          </a:p>
          <a:p>
            <a:pPr marL="812800" indent="-812800" eaLnBrk="1" hangingPunct="1">
              <a:lnSpc>
                <a:spcPct val="90000"/>
              </a:lnSpc>
              <a:buNone/>
            </a:pPr>
            <a:r>
              <a:rPr lang="zh-CN" altLang="en-US" dirty="0">
                <a:solidFill>
                  <a:schemeClr val="accent5">
                    <a:lumMod val="75000"/>
                  </a:schemeClr>
                </a:solidFill>
                <a:latin typeface="华文中宋" panose="02010600040101010101" pitchFamily="2" charset="-122"/>
                <a:ea typeface="华文中宋" panose="02010600040101010101" pitchFamily="2" charset="-122"/>
              </a:rPr>
              <a:t>        有限状态机</a:t>
            </a:r>
            <a:endParaRPr lang="zh-CN" altLang="en-US" dirty="0">
              <a:solidFill>
                <a:schemeClr val="accent5">
                  <a:lumMod val="75000"/>
                </a:schemeClr>
              </a:solidFill>
              <a:latin typeface="华文中宋" panose="02010600040101010101" pitchFamily="2" charset="-122"/>
              <a:ea typeface="华文中宋" panose="02010600040101010101" pitchFamily="2" charset="-122"/>
            </a:endParaRPr>
          </a:p>
          <a:p>
            <a:pPr marL="812800" indent="-812800" eaLnBrk="1" hangingPunct="1">
              <a:lnSpc>
                <a:spcPct val="90000"/>
              </a:lnSpc>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idx="1"/>
          </p:nvPr>
        </p:nvSpPr>
        <p:spPr>
          <a:xfrm>
            <a:off x="539485" y="692840"/>
            <a:ext cx="8226900" cy="4759200"/>
          </a:xfrm>
        </p:spPr>
        <p:txBody>
          <a:bodyPr vert="horz" wrap="square" lIns="91440" tIns="45720" rIns="91440" bIns="45720" anchor="t" anchorCtr="0">
            <a:normAutofit fontScale="92500" lnSpcReduction="10000"/>
          </a:bodyPr>
          <a:lstStyle/>
          <a:p>
            <a:pPr eaLnBrk="1" hangingPunct="1">
              <a:buNone/>
            </a:pPr>
            <a:r>
              <a:rPr lang="zh-CN" altLang="en-US" dirty="0">
                <a:latin typeface="华文中宋" panose="02010600040101010101" pitchFamily="2" charset="-122"/>
                <a:ea typeface="华文中宋" panose="02010600040101010101" pitchFamily="2" charset="-122"/>
              </a:rPr>
              <a:t>1、程序图</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a:t>
            </a:r>
            <a:r>
              <a:rPr lang="zh-CN" altLang="en-US" dirty="0">
                <a:solidFill>
                  <a:schemeClr val="accent5">
                    <a:lumMod val="75000"/>
                  </a:schemeClr>
                </a:solidFill>
                <a:latin typeface="华文中宋" panose="02010600040101010101" pitchFamily="2" charset="-122"/>
                <a:ea typeface="华文中宋" panose="02010600040101010101" pitchFamily="2" charset="-122"/>
              </a:rPr>
              <a:t>程序图定义</a:t>
            </a:r>
            <a:r>
              <a:rPr lang="zh-CN" altLang="en-US" dirty="0">
                <a:latin typeface="华文中宋" panose="02010600040101010101" pitchFamily="2" charset="-122"/>
                <a:ea typeface="华文中宋" panose="02010600040101010101" pitchFamily="2" charset="-122"/>
              </a:rPr>
              <a:t>：节点要么是整个语句，要么是语句的一部分，边表示控制流（从节点</a:t>
            </a:r>
            <a:r>
              <a:rPr lang="en-US" altLang="zh-CN" dirty="0">
                <a:latin typeface="华文中宋" panose="02010600040101010101" pitchFamily="2" charset="-122"/>
                <a:ea typeface="华文中宋" panose="02010600040101010101" pitchFamily="2" charset="-122"/>
              </a:rPr>
              <a:t>i</a:t>
            </a:r>
            <a:r>
              <a:rPr lang="zh-CN" altLang="en-US" dirty="0">
                <a:latin typeface="华文中宋" panose="02010600040101010101" pitchFamily="2" charset="-122"/>
                <a:ea typeface="华文中宋" panose="02010600040101010101" pitchFamily="2" charset="-122"/>
              </a:rPr>
              <a:t>到节点</a:t>
            </a:r>
            <a:r>
              <a:rPr lang="en-US" altLang="zh-CN" dirty="0">
                <a:latin typeface="华文中宋" panose="02010600040101010101" pitchFamily="2" charset="-122"/>
                <a:ea typeface="华文中宋" panose="02010600040101010101" pitchFamily="2" charset="-122"/>
              </a:rPr>
              <a:t>j</a:t>
            </a:r>
            <a:r>
              <a:rPr lang="zh-CN" altLang="en-US" dirty="0">
                <a:latin typeface="华文中宋" panose="02010600040101010101" pitchFamily="2" charset="-122"/>
                <a:ea typeface="华文中宋" panose="02010600040101010101" pitchFamily="2" charset="-122"/>
              </a:rPr>
              <a:t>有一条边，当且仅当对应节点</a:t>
            </a:r>
            <a:r>
              <a:rPr lang="en-US" altLang="zh-CN" dirty="0">
                <a:latin typeface="华文中宋" panose="02010600040101010101" pitchFamily="2" charset="-122"/>
                <a:ea typeface="华文中宋" panose="02010600040101010101" pitchFamily="2" charset="-122"/>
              </a:rPr>
              <a:t>j</a:t>
            </a:r>
            <a:r>
              <a:rPr lang="zh-CN" altLang="en-US" dirty="0">
                <a:latin typeface="华文中宋" panose="02010600040101010101" pitchFamily="2" charset="-122"/>
                <a:ea typeface="华文中宋" panose="02010600040101010101" pitchFamily="2" charset="-122"/>
              </a:rPr>
              <a:t>的语句或语句的一部分，可以立即在节点</a:t>
            </a:r>
            <a:r>
              <a:rPr lang="en-US" altLang="zh-CN" dirty="0">
                <a:latin typeface="华文中宋" panose="02010600040101010101" pitchFamily="2" charset="-122"/>
                <a:ea typeface="华文中宋" panose="02010600040101010101" pitchFamily="2" charset="-122"/>
              </a:rPr>
              <a:t>i</a:t>
            </a:r>
            <a:r>
              <a:rPr lang="zh-CN" altLang="en-US" dirty="0">
                <a:latin typeface="华文中宋" panose="02010600040101010101" pitchFamily="2" charset="-122"/>
                <a:ea typeface="华文中宋" panose="02010600040101010101" pitchFamily="2" charset="-122"/>
              </a:rPr>
              <a:t>对应的语句或语句的一部分之后执行）。</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程序的有向图公式化能够非常准确地描述基本结构化程序设计的构造，例如：串行、选择和循环等可以用有向图表示。</a:t>
            </a:r>
            <a:endParaRPr lang="zh-CN" altLang="en-US" dirty="0">
              <a:latin typeface="华文中宋" panose="02010600040101010101" pitchFamily="2" charset="-122"/>
              <a:ea typeface="华文中宋" panose="02010600040101010101" pitchFamily="2" charset="-122"/>
            </a:endParaRPr>
          </a:p>
          <a:p>
            <a:pPr eaLnBrk="1" hangingPunct="1">
              <a:buNone/>
            </a:pP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idx="4294967295"/>
          </p:nvPr>
        </p:nvSpPr>
        <p:spPr>
          <a:xfrm>
            <a:off x="456300" y="608400"/>
            <a:ext cx="8226900" cy="705600"/>
          </a:xfrm>
        </p:spPr>
        <p:txBody>
          <a:bodyPr/>
          <a:lstStyle/>
          <a:p>
            <a:endParaRPr lang="zh-CN" altLang="en-US"/>
          </a:p>
        </p:txBody>
      </p:sp>
      <p:sp>
        <p:nvSpPr>
          <p:cNvPr id="9" name="内容占位符 8"/>
          <p:cNvSpPr>
            <a:spLocks noGrp="1"/>
          </p:cNvSpPr>
          <p:nvPr>
            <p:ph idx="1"/>
          </p:nvPr>
        </p:nvSpPr>
        <p:spPr/>
        <p:txBody>
          <a:bodyPr/>
          <a:lstStyle/>
          <a:p>
            <a:endParaRPr lang="zh-CN" altLang="en-US"/>
          </a:p>
        </p:txBody>
      </p:sp>
      <p:sp>
        <p:nvSpPr>
          <p:cNvPr id="17409" name="Rectangle 7"/>
          <p:cNvSpPr/>
          <p:nvPr/>
        </p:nvSpPr>
        <p:spPr>
          <a:xfrm>
            <a:off x="0" y="0"/>
            <a:ext cx="9144000" cy="0"/>
          </a:xfrm>
          <a:prstGeom prst="rect">
            <a:avLst/>
          </a:prstGeom>
          <a:noFill/>
          <a:ln w="9525">
            <a:noFill/>
          </a:ln>
        </p:spPr>
        <p:txBody>
          <a:bodyPr wrap="none" anchor="ctr" anchorCtr="0">
            <a:spAutoFit/>
          </a:bodyPr>
          <a:lstStyle/>
          <a:p>
            <a:pPr>
              <a:spcBef>
                <a:spcPct val="50000"/>
              </a:spcBef>
            </a:pPr>
            <a:endParaRPr lang="zh-CN" altLang="en-US" dirty="0">
              <a:latin typeface="Times New Roman" panose="02020603050405020304" pitchFamily="18" charset="0"/>
              <a:ea typeface="宋体" panose="02010600030101010101" pitchFamily="2" charset="-122"/>
            </a:endParaRPr>
          </a:p>
        </p:txBody>
      </p:sp>
      <p:graphicFrame>
        <p:nvGraphicFramePr>
          <p:cNvPr id="17410" name="Object 6"/>
          <p:cNvGraphicFramePr/>
          <p:nvPr/>
        </p:nvGraphicFramePr>
        <p:xfrm>
          <a:off x="251460" y="188595"/>
          <a:ext cx="8610600" cy="5865813"/>
        </p:xfrm>
        <a:graphic>
          <a:graphicData uri="http://schemas.openxmlformats.org/presentationml/2006/ole">
            <mc:AlternateContent xmlns:mc="http://schemas.openxmlformats.org/markup-compatibility/2006">
              <mc:Choice xmlns:v="urn:schemas-microsoft-com:vml" Requires="v">
                <p:oleObj spid="_x0000_s1025" name="" r:id="rId1" imgW="6083300" imgH="4292600" progId="Visio.Drawing.11">
                  <p:embed/>
                </p:oleObj>
              </mc:Choice>
              <mc:Fallback>
                <p:oleObj name="" r:id="rId1" imgW="6083300" imgH="4292600" progId="Visio.Drawing.11">
                  <p:embed/>
                  <p:pic>
                    <p:nvPicPr>
                      <p:cNvPr id="0" name="图片 1024" descr="image3"/>
                      <p:cNvPicPr/>
                      <p:nvPr/>
                    </p:nvPicPr>
                    <p:blipFill>
                      <a:blip r:embed="rId2">
                        <a:clrChange>
                          <a:clrFrom>
                            <a:srgbClr val="000000"/>
                          </a:clrFrom>
                          <a:clrTo>
                            <a:srgbClr val="000000">
                              <a:alpha val="0"/>
                            </a:srgbClr>
                          </a:clrTo>
                        </a:clrChange>
                      </a:blip>
                      <a:stretch>
                        <a:fillRect/>
                      </a:stretch>
                    </p:blipFill>
                    <p:spPr>
                      <a:xfrm>
                        <a:off x="251460" y="188595"/>
                        <a:ext cx="8610600" cy="5865813"/>
                      </a:xfrm>
                      <a:prstGeom prst="rect">
                        <a:avLst/>
                      </a:prstGeom>
                      <a:solidFill>
                        <a:srgbClr val="5E75BA"/>
                      </a:solidFill>
                      <a:ln w="38100">
                        <a:noFill/>
                      </a:ln>
                    </p:spPr>
                  </p:pic>
                </p:oleObj>
              </mc:Fallback>
            </mc:AlternateContent>
          </a:graphicData>
        </a:graphic>
      </p:graphicFrame>
      <p:sp>
        <p:nvSpPr>
          <p:cNvPr id="17411" name="Text Box 8"/>
          <p:cNvSpPr txBox="1"/>
          <p:nvPr/>
        </p:nvSpPr>
        <p:spPr>
          <a:xfrm>
            <a:off x="1116013" y="6165850"/>
            <a:ext cx="6985000" cy="420688"/>
          </a:xfrm>
          <a:prstGeom prst="rect">
            <a:avLst/>
          </a:prstGeom>
          <a:noFill/>
          <a:ln w="9525">
            <a:noFill/>
          </a:ln>
        </p:spPr>
        <p:txBody>
          <a:bodyPr anchor="t" anchorCtr="0">
            <a:spAutoFit/>
          </a:bodyPr>
          <a:lstStyle/>
          <a:p>
            <a:pPr marL="342900" indent="-76200" algn="ctr" latinLnBrk="1">
              <a:lnSpc>
                <a:spcPct val="90000"/>
              </a:lnSpc>
              <a:spcBef>
                <a:spcPct val="50000"/>
              </a:spcBef>
            </a:pPr>
            <a:r>
              <a:rPr lang="zh-CN" altLang="en-US" sz="2400" b="0" dirty="0">
                <a:solidFill>
                  <a:schemeClr val="tx1"/>
                </a:solidFill>
                <a:latin typeface="华文中宋" panose="02010600040101010101" pitchFamily="2" charset="-122"/>
                <a:ea typeface="华文中宋" panose="02010600040101010101" pitchFamily="2" charset="-122"/>
              </a:rPr>
              <a:t>图</a:t>
            </a:r>
            <a:r>
              <a:rPr lang="en-US" altLang="zh-CN" sz="2400" b="0" dirty="0">
                <a:solidFill>
                  <a:schemeClr val="tx1"/>
                </a:solidFill>
                <a:latin typeface="华文中宋" panose="02010600040101010101" pitchFamily="2" charset="-122"/>
                <a:ea typeface="华文中宋" panose="02010600040101010101" pitchFamily="2" charset="-122"/>
              </a:rPr>
              <a:t>2-1 </a:t>
            </a:r>
            <a:r>
              <a:rPr lang="zh-CN" altLang="en-US" sz="2400" b="0" dirty="0">
                <a:solidFill>
                  <a:schemeClr val="tx1"/>
                </a:solidFill>
                <a:latin typeface="华文中宋" panose="02010600040101010101" pitchFamily="2" charset="-122"/>
                <a:ea typeface="华文中宋" panose="02010600040101010101" pitchFamily="2" charset="-122"/>
              </a:rPr>
              <a:t>结构化程序设计构造的有向图</a:t>
            </a:r>
            <a:endParaRPr lang="zh-CN" altLang="en-US" sz="2400" b="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p:cNvSpPr>
          <p:nvPr>
            <p:ph idx="1"/>
          </p:nvPr>
        </p:nvSpPr>
        <p:spPr>
          <a:xfrm>
            <a:off x="539485" y="188650"/>
            <a:ext cx="8226900" cy="5954994"/>
          </a:xfrm>
        </p:spPr>
        <p:txBody>
          <a:bodyPr vert="horz" wrap="square" lIns="91440" tIns="45720" rIns="91440" bIns="45720" anchor="t" anchorCtr="0">
            <a:normAutofit fontScale="92500" lnSpcReduction="10000"/>
          </a:bodyPr>
          <a:lstStyle/>
          <a:p>
            <a:pPr marL="812800" indent="-812800" eaLnBrk="1" hangingPunct="1">
              <a:buNone/>
            </a:pPr>
            <a:r>
              <a:rPr lang="zh-CN" altLang="en-US" sz="2800" dirty="0">
                <a:latin typeface="华文中宋" panose="02010600040101010101" pitchFamily="2" charset="-122"/>
                <a:ea typeface="华文中宋" panose="02010600040101010101" pitchFamily="2" charset="-122"/>
              </a:rPr>
              <a:t> 2、有限状态机</a:t>
            </a:r>
            <a:endParaRPr lang="zh-CN" altLang="en-US" sz="2800" dirty="0">
              <a:latin typeface="华文中宋" panose="02010600040101010101" pitchFamily="2" charset="-122"/>
              <a:ea typeface="华文中宋" panose="02010600040101010101" pitchFamily="2" charset="-122"/>
            </a:endParaRPr>
          </a:p>
          <a:p>
            <a:pPr marL="812800" indent="-812800" eaLnBrk="1" hangingPunct="1">
              <a:buNone/>
            </a:pPr>
            <a:r>
              <a:rPr lang="zh-CN" altLang="en-US" sz="2800" dirty="0">
                <a:latin typeface="华文中宋" panose="02010600040101010101" pitchFamily="2" charset="-122"/>
                <a:ea typeface="华文中宋" panose="02010600040101010101" pitchFamily="2" charset="-122"/>
              </a:rPr>
              <a:t>             有限状态机是需求规格说明的一种标准的表示方法。有限状态机是一种有向图，其中状态是节点，转移是边。</a:t>
            </a:r>
            <a:endParaRPr lang="zh-CN" altLang="en-US" sz="2800" dirty="0">
              <a:latin typeface="华文中宋" panose="02010600040101010101" pitchFamily="2" charset="-122"/>
              <a:ea typeface="华文中宋" panose="02010600040101010101" pitchFamily="2" charset="-122"/>
            </a:endParaRPr>
          </a:p>
          <a:p>
            <a:pPr marL="812800" indent="-812800" eaLnBrk="1" hangingPunct="1">
              <a:buNone/>
            </a:pPr>
            <a:r>
              <a:rPr lang="zh-CN" altLang="en-US" sz="2800" dirty="0">
                <a:latin typeface="华文中宋" panose="02010600040101010101" pitchFamily="2" charset="-122"/>
                <a:ea typeface="华文中宋" panose="02010600040101010101" pitchFamily="2" charset="-122"/>
              </a:rPr>
              <a:t>             图</a:t>
            </a:r>
            <a:r>
              <a:rPr lang="en-US" altLang="zh-CN" sz="2800" dirty="0">
                <a:latin typeface="华文中宋" panose="02010600040101010101" pitchFamily="2" charset="-122"/>
                <a:ea typeface="华文中宋" panose="02010600040101010101" pitchFamily="2" charset="-122"/>
              </a:rPr>
              <a:t>2-2</a:t>
            </a:r>
            <a:r>
              <a:rPr lang="zh-CN" altLang="en-US" sz="2800" dirty="0">
                <a:latin typeface="华文中宋" panose="02010600040101010101" pitchFamily="2" charset="-122"/>
                <a:ea typeface="华文中宋" panose="02010600040101010101" pitchFamily="2" charset="-122"/>
              </a:rPr>
              <a:t>是一个简单的自动柜员机</a:t>
            </a:r>
            <a:r>
              <a:rPr lang="en-US" altLang="zh-CN" sz="2800" dirty="0">
                <a:latin typeface="华文中宋" panose="02010600040101010101" pitchFamily="2" charset="-122"/>
                <a:ea typeface="华文中宋" panose="02010600040101010101" pitchFamily="2" charset="-122"/>
              </a:rPr>
              <a:t>(SATM)</a:t>
            </a:r>
            <a:r>
              <a:rPr lang="zh-CN" altLang="en-US" sz="2800" dirty="0">
                <a:latin typeface="华文中宋" panose="02010600040101010101" pitchFamily="2" charset="-122"/>
                <a:ea typeface="华文中宋" panose="02010600040101010101" pitchFamily="2" charset="-122"/>
              </a:rPr>
              <a:t>系统。该图描述了用于个人标识编号</a:t>
            </a:r>
            <a:r>
              <a:rPr lang="en-US" altLang="zh-CN" sz="2800" dirty="0">
                <a:latin typeface="华文中宋" panose="02010600040101010101" pitchFamily="2" charset="-122"/>
                <a:ea typeface="华文中宋" panose="02010600040101010101" pitchFamily="2" charset="-122"/>
              </a:rPr>
              <a:t>PIN</a:t>
            </a:r>
            <a:r>
              <a:rPr lang="zh-CN" altLang="en-US" sz="2800" dirty="0">
                <a:latin typeface="华文中宋" panose="02010600040101010101" pitchFamily="2" charset="-122"/>
                <a:ea typeface="华文中宋" panose="02010600040101010101" pitchFamily="2" charset="-122"/>
              </a:rPr>
              <a:t>尝试部分的有限状态机。这种机器包含</a:t>
            </a:r>
            <a:r>
              <a:rPr lang="en-US" altLang="zh-CN" sz="2800" dirty="0">
                <a:latin typeface="华文中宋" panose="02010600040101010101" pitchFamily="2" charset="-122"/>
                <a:ea typeface="华文中宋" panose="02010600040101010101" pitchFamily="2" charset="-122"/>
              </a:rPr>
              <a:t>5 </a:t>
            </a:r>
            <a:r>
              <a:rPr lang="zh-CN" altLang="en-US" sz="2800" dirty="0">
                <a:latin typeface="华文中宋" panose="02010600040101010101" pitchFamily="2" charset="-122"/>
                <a:ea typeface="华文中宋" panose="02010600040101010101" pitchFamily="2" charset="-122"/>
              </a:rPr>
              <a:t>个状态（空闲、等待第一次</a:t>
            </a:r>
            <a:r>
              <a:rPr lang="en-US" altLang="zh-CN" sz="2800" dirty="0">
                <a:latin typeface="华文中宋" panose="02010600040101010101" pitchFamily="2" charset="-122"/>
                <a:ea typeface="华文中宋" panose="02010600040101010101" pitchFamily="2" charset="-122"/>
              </a:rPr>
              <a:t>PIN</a:t>
            </a:r>
            <a:r>
              <a:rPr lang="zh-CN" altLang="en-US" sz="2800" dirty="0">
                <a:latin typeface="华文中宋" panose="02010600040101010101" pitchFamily="2" charset="-122"/>
                <a:ea typeface="华文中宋" panose="02010600040101010101" pitchFamily="2" charset="-122"/>
              </a:rPr>
              <a:t>尝试等等）和</a:t>
            </a:r>
            <a:r>
              <a:rPr lang="en-US" altLang="zh-CN" sz="2800" dirty="0">
                <a:latin typeface="华文中宋" panose="02010600040101010101" pitchFamily="2" charset="-122"/>
                <a:ea typeface="华文中宋" panose="02010600040101010101" pitchFamily="2" charset="-122"/>
              </a:rPr>
              <a:t>8</a:t>
            </a:r>
            <a:r>
              <a:rPr lang="zh-CN" altLang="en-US" sz="2800" dirty="0">
                <a:latin typeface="华文中宋" panose="02010600040101010101" pitchFamily="2" charset="-122"/>
                <a:ea typeface="华文中宋" panose="02010600040101010101" pitchFamily="2" charset="-122"/>
              </a:rPr>
              <a:t>个用边表示的转移。转移上的标签所遵循的规则是，“分子”是引起转移的事件，“分母”是与该转移关联的行为</a:t>
            </a: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p:nvPr/>
        </p:nvSpPr>
        <p:spPr>
          <a:xfrm>
            <a:off x="0" y="0"/>
            <a:ext cx="9144000" cy="0"/>
          </a:xfrm>
          <a:prstGeom prst="rect">
            <a:avLst/>
          </a:prstGeom>
          <a:noFill/>
          <a:ln w="9525">
            <a:noFill/>
          </a:ln>
        </p:spPr>
        <p:txBody>
          <a:bodyPr wrap="none" anchor="ctr" anchorCtr="0">
            <a:spAutoFit/>
          </a:bodyPr>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19459" name="Text Box 8"/>
          <p:cNvSpPr txBox="1"/>
          <p:nvPr/>
        </p:nvSpPr>
        <p:spPr>
          <a:xfrm>
            <a:off x="1403985" y="6381115"/>
            <a:ext cx="6192838" cy="420688"/>
          </a:xfrm>
          <a:prstGeom prst="rect">
            <a:avLst/>
          </a:prstGeom>
          <a:noFill/>
          <a:ln w="9525">
            <a:noFill/>
          </a:ln>
        </p:spPr>
        <p:txBody>
          <a:bodyPr anchor="t" anchorCtr="0">
            <a:spAutoFit/>
          </a:bodyPr>
          <a:lstStyle/>
          <a:p>
            <a:pPr marL="342900" indent="-76200" algn="just" latinLnBrk="1">
              <a:lnSpc>
                <a:spcPct val="90000"/>
              </a:lnSpc>
              <a:spcBef>
                <a:spcPct val="50000"/>
              </a:spcBef>
            </a:pPr>
            <a:r>
              <a:rPr lang="zh-CN" altLang="en-US" sz="2400" b="0" dirty="0">
                <a:solidFill>
                  <a:schemeClr val="tx1"/>
                </a:solidFill>
                <a:latin typeface="华文中宋" panose="02010600040101010101" pitchFamily="2" charset="-122"/>
                <a:ea typeface="华文中宋" panose="02010600040101010101" pitchFamily="2" charset="-122"/>
              </a:rPr>
              <a:t>图</a:t>
            </a:r>
            <a:r>
              <a:rPr lang="en-US" altLang="zh-CN" sz="2400" b="0" dirty="0">
                <a:solidFill>
                  <a:schemeClr val="tx1"/>
                </a:solidFill>
                <a:latin typeface="华文中宋" panose="02010600040101010101" pitchFamily="2" charset="-122"/>
                <a:ea typeface="华文中宋" panose="02010600040101010101" pitchFamily="2" charset="-122"/>
              </a:rPr>
              <a:t>2-2 </a:t>
            </a:r>
            <a:r>
              <a:rPr lang="zh-CN" altLang="en-US" sz="2400" b="0" dirty="0">
                <a:solidFill>
                  <a:schemeClr val="tx1"/>
                </a:solidFill>
                <a:latin typeface="华文中宋" panose="02010600040101010101" pitchFamily="2" charset="-122"/>
                <a:ea typeface="华文中宋" panose="02010600040101010101" pitchFamily="2" charset="-122"/>
              </a:rPr>
              <a:t>用于</a:t>
            </a:r>
            <a:r>
              <a:rPr lang="en-US" altLang="zh-CN" sz="2400" b="0" dirty="0">
                <a:solidFill>
                  <a:schemeClr val="tx1"/>
                </a:solidFill>
                <a:latin typeface="华文中宋" panose="02010600040101010101" pitchFamily="2" charset="-122"/>
                <a:ea typeface="华文中宋" panose="02010600040101010101" pitchFamily="2" charset="-122"/>
              </a:rPr>
              <a:t>PIN</a:t>
            </a:r>
            <a:r>
              <a:rPr lang="zh-CN" altLang="en-US" sz="2400" b="0" dirty="0">
                <a:solidFill>
                  <a:schemeClr val="tx1"/>
                </a:solidFill>
                <a:latin typeface="华文中宋" panose="02010600040101010101" pitchFamily="2" charset="-122"/>
                <a:ea typeface="华文中宋" panose="02010600040101010101" pitchFamily="2" charset="-122"/>
              </a:rPr>
              <a:t>尝试的有限状态机 </a:t>
            </a:r>
            <a:endParaRPr lang="zh-CN" altLang="en-US" sz="2400" b="0" dirty="0">
              <a:solidFill>
                <a:schemeClr val="tx1"/>
              </a:solidFill>
              <a:latin typeface="华文中宋" panose="02010600040101010101" pitchFamily="2" charset="-122"/>
              <a:ea typeface="华文中宋" panose="02010600040101010101" pitchFamily="2" charset="-122"/>
            </a:endParaRPr>
          </a:p>
        </p:txBody>
      </p:sp>
      <p:graphicFrame>
        <p:nvGraphicFramePr>
          <p:cNvPr id="12" name="对象 11"/>
          <p:cNvGraphicFramePr/>
          <p:nvPr/>
        </p:nvGraphicFramePr>
        <p:xfrm>
          <a:off x="35560" y="0"/>
          <a:ext cx="8928100" cy="6203315"/>
        </p:xfrm>
        <a:graphic>
          <a:graphicData uri="http://schemas.openxmlformats.org/presentationml/2006/ole">
            <mc:AlternateContent xmlns:mc="http://schemas.openxmlformats.org/markup-compatibility/2006">
              <mc:Choice xmlns:v="urn:schemas-microsoft-com:vml" Requires="v">
                <p:oleObj spid="_x0000_s2049" name="" r:id="rId1" imgW="6181725" imgH="3924300" progId="PBrush">
                  <p:embed/>
                </p:oleObj>
              </mc:Choice>
              <mc:Fallback>
                <p:oleObj name="" r:id="rId1" imgW="6181725" imgH="3924300" progId="PBrush">
                  <p:embed/>
                  <p:pic>
                    <p:nvPicPr>
                      <p:cNvPr id="0" name="图片 2048" descr="image4"/>
                      <p:cNvPicPr/>
                      <p:nvPr/>
                    </p:nvPicPr>
                    <p:blipFill>
                      <a:blip r:embed="rId2"/>
                      <a:stretch>
                        <a:fillRect/>
                      </a:stretch>
                    </p:blipFill>
                    <p:spPr>
                      <a:xfrm>
                        <a:off x="35560" y="0"/>
                        <a:ext cx="8928100" cy="6203315"/>
                      </a:xfrm>
                      <a:prstGeom prst="rect">
                        <a:avLst/>
                      </a:prstGeom>
                      <a:noFill/>
                      <a:ln w="9525">
                        <a:noFill/>
                      </a:ln>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idx="1"/>
          </p:nvPr>
        </p:nvSpPr>
        <p:spPr>
          <a:xfrm>
            <a:off x="251195" y="44504"/>
            <a:ext cx="8226900" cy="6670643"/>
          </a:xfrm>
        </p:spPr>
        <p:txBody>
          <a:bodyPr vert="horz" wrap="square" lIns="91440" tIns="45720" rIns="91440" bIns="45720" anchor="t" anchorCtr="0">
            <a:normAutofit/>
          </a:bodyPr>
          <a:lstStyle/>
          <a:p>
            <a:pPr marL="812800" indent="-812800" eaLnBrk="1" hangingPunct="1">
              <a:lnSpc>
                <a:spcPct val="90000"/>
              </a:lnSpc>
              <a:buNone/>
            </a:pPr>
            <a:r>
              <a:rPr lang="zh-CN" altLang="en-US" dirty="0" smtClean="0">
                <a:latin typeface="华文中宋" panose="02010600040101010101" pitchFamily="2" charset="-122"/>
                <a:ea typeface="华文中宋" panose="02010600040101010101" pitchFamily="2" charset="-122"/>
              </a:rPr>
              <a:t>请画出</a:t>
            </a:r>
            <a:r>
              <a:rPr lang="zh-CN" altLang="en-US" sz="2800" dirty="0" smtClean="0">
                <a:latin typeface="华文中宋" panose="02010600040101010101" pitchFamily="2" charset="-122"/>
                <a:ea typeface="华文中宋" panose="02010600040101010101" pitchFamily="2" charset="-122"/>
              </a:rPr>
              <a:t>车库</a:t>
            </a:r>
            <a:r>
              <a:rPr lang="zh-CN" altLang="en-US" sz="2800" dirty="0">
                <a:latin typeface="华文中宋" panose="02010600040101010101" pitchFamily="2" charset="-122"/>
                <a:ea typeface="华文中宋" panose="02010600040101010101" pitchFamily="2" charset="-122"/>
              </a:rPr>
              <a:t>门有限状态机</a:t>
            </a:r>
            <a:endParaRPr lang="zh-CN" altLang="en-US" sz="2800" dirty="0">
              <a:latin typeface="华文中宋" panose="02010600040101010101" pitchFamily="2" charset="-122"/>
              <a:ea typeface="华文中宋" panose="02010600040101010101" pitchFamily="2" charset="-122"/>
            </a:endParaRPr>
          </a:p>
          <a:p>
            <a:pPr marL="812800" indent="-812800" eaLnBrk="1" hangingPunct="1">
              <a:lnSpc>
                <a:spcPct val="90000"/>
              </a:lnSpc>
            </a:pPr>
            <a:r>
              <a:rPr lang="zh-CN" altLang="en-US" sz="2800" dirty="0">
                <a:ea typeface="宋体" panose="02010600030101010101" pitchFamily="2" charset="-122"/>
              </a:rPr>
              <a:t>假设由两个按钮来控制门：一个称为开钮而另一个称为关钮。当门是在关闭状态，按开钮会使得门进入上升状态，于此期间在马达控制之下，门将逐渐的开启。</a:t>
            </a:r>
            <a:endParaRPr lang="zh-CN" altLang="en-US" sz="2800" dirty="0">
              <a:ea typeface="宋体" panose="02010600030101010101" pitchFamily="2" charset="-122"/>
            </a:endParaRPr>
          </a:p>
          <a:p>
            <a:pPr marL="812800" indent="-812800" eaLnBrk="1" hangingPunct="1">
              <a:lnSpc>
                <a:spcPct val="90000"/>
              </a:lnSpc>
            </a:pPr>
            <a:r>
              <a:rPr lang="zh-CN" altLang="en-US" sz="2800" dirty="0">
                <a:ea typeface="宋体" panose="02010600030101010101" pitchFamily="2" charset="-122"/>
              </a:rPr>
              <a:t>在门完全打开之后，即进入打开状态。再按关钮会使门进入下降状态，于此期间门将逐渐的关闭。从状态途中可以清楚的看出门不能立即地从打开状态至关闭状态，反过来亦如此。</a:t>
            </a:r>
            <a:endParaRPr lang="zh-CN" altLang="en-US" sz="2800" dirty="0">
              <a:ea typeface="宋体" panose="02010600030101010101" pitchFamily="2" charset="-122"/>
            </a:endParaRPr>
          </a:p>
          <a:p>
            <a:pPr marL="812800" indent="-812800" eaLnBrk="1" hangingPunct="1">
              <a:lnSpc>
                <a:spcPct val="90000"/>
              </a:lnSpc>
            </a:pPr>
            <a:r>
              <a:rPr lang="zh-CN" altLang="en-US" sz="2800" dirty="0">
                <a:ea typeface="宋体" panose="02010600030101010101" pitchFamily="2" charset="-122"/>
              </a:rPr>
              <a:t>而且，也可能轮流的按开钮与关扭，使门在上升与下降状态之间转变，使得门的动作像玩偶一样。最后，此模型说明当门是在关闭状态时按关钮或者门是在打开状态时按开钮，将不会引起任何状态的改变，所以什么事情都不会发生。</a:t>
            </a:r>
            <a:endParaRPr lang="zh-CN" altLang="en-US" sz="2800" dirty="0">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idx="1"/>
          </p:nvPr>
        </p:nvSpPr>
        <p:spPr>
          <a:xfrm>
            <a:off x="458205" y="332794"/>
            <a:ext cx="8226900" cy="5667973"/>
          </a:xfrm>
        </p:spPr>
        <p:txBody>
          <a:bodyPr vert="horz" wrap="square" lIns="91440" tIns="45720" rIns="91440" bIns="45720" anchor="t" anchorCtr="0">
            <a:normAutofit/>
          </a:bodyPr>
          <a:lstStyle/>
          <a:p>
            <a:pPr marL="812800" indent="-812800" eaLnBrk="1" hangingPunct="1">
              <a:lnSpc>
                <a:spcPct val="90000"/>
              </a:lnSpc>
              <a:buNone/>
            </a:pPr>
            <a:r>
              <a:rPr lang="zh-CN" altLang="en-US" sz="3600" dirty="0">
                <a:latin typeface="华文中宋" panose="02010600040101010101" pitchFamily="2" charset="-122"/>
                <a:ea typeface="华文中宋" panose="02010600040101010101" pitchFamily="2" charset="-122"/>
              </a:rPr>
              <a:t>     </a:t>
            </a:r>
            <a:r>
              <a:rPr lang="zh-CN" altLang="en-US" sz="3600" b="1" dirty="0">
                <a:latin typeface="华文中宋" panose="02010600040101010101" pitchFamily="2" charset="-122"/>
                <a:ea typeface="华文中宋" panose="02010600040101010101" pitchFamily="2" charset="-122"/>
              </a:rPr>
              <a:t>有限状态机与流程图的转换</a:t>
            </a:r>
            <a:endParaRPr lang="en-US" altLang="zh-CN" sz="3600" b="1" dirty="0">
              <a:latin typeface="华文中宋" panose="02010600040101010101" pitchFamily="2" charset="-122"/>
              <a:ea typeface="华文中宋" panose="02010600040101010101" pitchFamily="2" charset="-122"/>
            </a:endParaRPr>
          </a:p>
          <a:p>
            <a:pPr marL="812800" indent="-812800" eaLnBrk="1" hangingPunct="1">
              <a:lnSpc>
                <a:spcPct val="90000"/>
              </a:lnSpc>
              <a:buNone/>
            </a:pPr>
            <a:endParaRPr lang="zh-CN" altLang="en-US" sz="3600" dirty="0">
              <a:ea typeface="宋体" panose="02010600030101010101" pitchFamily="2" charset="-122"/>
            </a:endParaRPr>
          </a:p>
          <a:p>
            <a:pPr marL="812800" indent="-812800" eaLnBrk="1" hangingPunct="1">
              <a:lnSpc>
                <a:spcPct val="90000"/>
              </a:lnSpc>
              <a:buNone/>
            </a:pPr>
            <a:r>
              <a:rPr lang="zh-CN" altLang="en-US" sz="3600" dirty="0">
                <a:ea typeface="宋体" panose="02010600030101010101" pitchFamily="2" charset="-122"/>
              </a:rPr>
              <a:t>应用程序有两大类： </a:t>
            </a:r>
            <a:endParaRPr lang="zh-CN" altLang="en-US" sz="3600" dirty="0">
              <a:ea typeface="宋体" panose="02010600030101010101" pitchFamily="2" charset="-122"/>
            </a:endParaRPr>
          </a:p>
          <a:p>
            <a:pPr marL="812800" indent="-812800" eaLnBrk="1" hangingPunct="1">
              <a:lnSpc>
                <a:spcPct val="90000"/>
              </a:lnSpc>
              <a:buNone/>
            </a:pPr>
            <a:r>
              <a:rPr lang="zh-CN" altLang="en-US" sz="3600" dirty="0">
                <a:ea typeface="宋体" panose="02010600030101010101" pitchFamily="2" charset="-122"/>
              </a:rPr>
              <a:t>   </a:t>
            </a:r>
            <a:endParaRPr lang="zh-CN" altLang="en-US" sz="3600" dirty="0">
              <a:ea typeface="宋体" panose="02010600030101010101" pitchFamily="2" charset="-122"/>
            </a:endParaRPr>
          </a:p>
          <a:p>
            <a:pPr marL="812800" indent="-812800" eaLnBrk="1" hangingPunct="1">
              <a:lnSpc>
                <a:spcPct val="90000"/>
              </a:lnSpc>
              <a:buNone/>
            </a:pPr>
            <a:r>
              <a:rPr lang="en-US" altLang="zh-CN" sz="3600" dirty="0">
                <a:ea typeface="宋体" panose="02010600030101010101" pitchFamily="2" charset="-122"/>
              </a:rPr>
              <a:t>1.</a:t>
            </a:r>
            <a:r>
              <a:rPr lang="zh-CN" altLang="en-US" sz="3600" dirty="0">
                <a:ea typeface="宋体" panose="02010600030101010101" pitchFamily="2" charset="-122"/>
              </a:rPr>
              <a:t> 一种是数据处理的程序，我们常常用算法来描述它，程序对某些输入数据进行预定的处理，以便得到某些输出的数据，例如：财会计算系统、生产监控系统等等；</a:t>
            </a:r>
            <a:r>
              <a:rPr lang="zh-CN" altLang="en-US" sz="3600" dirty="0"/>
              <a:t> </a:t>
            </a:r>
            <a:endParaRPr lang="zh-CN" altLang="en-US" sz="3600" dirty="0">
              <a:ea typeface="宋体" panose="02010600030101010101" pitchFamily="2" charset="-122"/>
            </a:endParaRPr>
          </a:p>
          <a:p>
            <a:pPr marL="812800" indent="-812800" eaLnBrk="1" hangingPunct="1">
              <a:lnSpc>
                <a:spcPct val="90000"/>
              </a:lnSpc>
              <a:buNone/>
            </a:pPr>
            <a:r>
              <a:rPr lang="en-US" altLang="zh-CN" sz="3600" dirty="0">
                <a:ea typeface="宋体" panose="02010600030101010101" pitchFamily="2" charset="-122"/>
              </a:rPr>
              <a:t>  </a:t>
            </a:r>
            <a:endParaRPr lang="zh-CN" altLang="en-US" sz="3600" dirty="0">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idx="1"/>
          </p:nvPr>
        </p:nvSpPr>
        <p:spPr>
          <a:xfrm>
            <a:off x="458470" y="188595"/>
            <a:ext cx="8227060" cy="5833110"/>
          </a:xfrm>
        </p:spPr>
        <p:txBody>
          <a:bodyPr vert="horz" wrap="square" lIns="91440" tIns="45720" rIns="91440" bIns="45720" anchor="t" anchorCtr="0">
            <a:normAutofit fontScale="97500"/>
          </a:bodyPr>
          <a:lstStyle/>
          <a:p>
            <a:pPr marL="812800" indent="-812800" eaLnBrk="1" hangingPunct="1">
              <a:lnSpc>
                <a:spcPct val="90000"/>
              </a:lnSpc>
              <a:buNone/>
            </a:pPr>
            <a:r>
              <a:rPr lang="zh-CN" altLang="en-US" sz="3600" dirty="0">
                <a:latin typeface="华文中宋" panose="02010600040101010101" pitchFamily="2" charset="-122"/>
                <a:ea typeface="华文中宋" panose="02010600040101010101" pitchFamily="2" charset="-122"/>
              </a:rPr>
              <a:t>     </a:t>
            </a:r>
            <a:r>
              <a:rPr lang="zh-CN" altLang="en-US" sz="3600" b="1" dirty="0">
                <a:latin typeface="华文中宋" panose="02010600040101010101" pitchFamily="2" charset="-122"/>
                <a:ea typeface="华文中宋" panose="02010600040101010101" pitchFamily="2" charset="-122"/>
              </a:rPr>
              <a:t>有限状态机与流程图的转换</a:t>
            </a:r>
            <a:endParaRPr lang="en-US" altLang="zh-CN" sz="3600" b="1" dirty="0">
              <a:latin typeface="华文中宋" panose="02010600040101010101" pitchFamily="2" charset="-122"/>
              <a:ea typeface="华文中宋" panose="02010600040101010101" pitchFamily="2" charset="-122"/>
            </a:endParaRPr>
          </a:p>
          <a:p>
            <a:pPr marL="812800" indent="-812800" eaLnBrk="1" hangingPunct="1">
              <a:buNone/>
            </a:pPr>
            <a:endParaRPr lang="zh-CN" altLang="en-US" sz="3600" dirty="0">
              <a:ea typeface="宋体" panose="02010600030101010101" pitchFamily="2" charset="-122"/>
            </a:endParaRPr>
          </a:p>
          <a:p>
            <a:pPr marL="812800" indent="-812800" eaLnBrk="1" hangingPunct="1">
              <a:buNone/>
            </a:pPr>
            <a:r>
              <a:rPr lang="en-US" altLang="zh-CN" sz="3600" dirty="0">
                <a:ea typeface="宋体" panose="02010600030101010101" pitchFamily="2" charset="-122"/>
              </a:rPr>
              <a:t>  </a:t>
            </a:r>
            <a:r>
              <a:rPr lang="en-US" altLang="zh-CN" dirty="0">
                <a:ea typeface="宋体" panose="02010600030101010101" pitchFamily="2" charset="-122"/>
              </a:rPr>
              <a:t>2. </a:t>
            </a:r>
            <a:r>
              <a:rPr lang="zh-CN" altLang="en-US" sz="3110" dirty="0">
                <a:ea typeface="宋体" panose="02010600030101010101" pitchFamily="2" charset="-122"/>
              </a:rPr>
              <a:t>另外一类是与外界环境互动的系统，例如：操作系统、文书处理系统、航空管制系统、交通管制系统、游戏等等，这一类系统一般来说没有明确的输入</a:t>
            </a:r>
            <a:r>
              <a:rPr lang="en-US" altLang="zh-CN" sz="3110" dirty="0">
                <a:ea typeface="宋体" panose="02010600030101010101" pitchFamily="2" charset="-122"/>
              </a:rPr>
              <a:t>/</a:t>
            </a:r>
            <a:r>
              <a:rPr lang="zh-CN" altLang="en-US" sz="3110" dirty="0">
                <a:ea typeface="宋体" panose="02010600030101010101" pitchFamily="2" charset="-122"/>
              </a:rPr>
              <a:t>输出数据，但是有很多与外界不预期的互动，通常系统响应的方法与系统内部的状态有密切的关联，系统内部通常有许多记录状态的变量。</a:t>
            </a:r>
            <a:endParaRPr lang="zh-CN" altLang="en-US" sz="3110" dirty="0">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idx="1"/>
          </p:nvPr>
        </p:nvSpPr>
        <p:spPr>
          <a:xfrm>
            <a:off x="322950" y="188650"/>
            <a:ext cx="8226900" cy="6312184"/>
          </a:xfrm>
        </p:spPr>
        <p:txBody>
          <a:bodyPr vert="horz" wrap="square" lIns="91440" tIns="45720" rIns="91440" bIns="45720" anchor="t" anchorCtr="0">
            <a:normAutofit/>
          </a:bodyPr>
          <a:lstStyle/>
          <a:p>
            <a:pPr marL="812800" indent="-812800" eaLnBrk="1" hangingPunct="1">
              <a:buNone/>
            </a:pPr>
            <a:r>
              <a:rPr lang="zh-CN" altLang="en-US" dirty="0">
                <a:latin typeface="华文中宋" panose="02010600040101010101" pitchFamily="2" charset="-122"/>
                <a:ea typeface="华文中宋" panose="02010600040101010101" pitchFamily="2" charset="-122"/>
              </a:rPr>
              <a:t>     </a:t>
            </a:r>
            <a:r>
              <a:rPr lang="zh-CN" altLang="en-US" b="1" dirty="0">
                <a:latin typeface="华文中宋" panose="02010600040101010101" pitchFamily="2" charset="-122"/>
                <a:ea typeface="华文中宋" panose="02010600040101010101" pitchFamily="2" charset="-122"/>
              </a:rPr>
              <a:t>有限状态机与流程图的转换</a:t>
            </a:r>
            <a:endParaRPr lang="zh-CN" altLang="en-US" dirty="0">
              <a:ea typeface="宋体" panose="02010600030101010101" pitchFamily="2" charset="-122"/>
            </a:endParaRPr>
          </a:p>
          <a:p>
            <a:pPr marL="812800" indent="-812800" eaLnBrk="1" hangingPunct="1">
              <a:buNone/>
            </a:pPr>
            <a:r>
              <a:rPr lang="zh-CN" altLang="en-US" dirty="0">
                <a:ea typeface="宋体" panose="02010600030101010101" pitchFamily="2" charset="-122"/>
              </a:rPr>
              <a:t>          </a:t>
            </a:r>
            <a:r>
              <a:rPr lang="zh-CN" altLang="en-US" dirty="0">
                <a:latin typeface="宋体" panose="02010600030101010101" pitchFamily="2" charset="-122"/>
                <a:ea typeface="宋体" panose="02010600030101010101" pitchFamily="2" charset="-122"/>
              </a:rPr>
              <a:t>针对这两大类的程序，通常描述它们的方法也不太一样，对于前者，我们通常用控制流程图或是数据流程图来描述，对于后者则常用有限状态机或状态图来描述。</a:t>
            </a:r>
            <a:endParaRPr lang="zh-CN" altLang="en-US" dirty="0">
              <a:latin typeface="宋体" panose="02010600030101010101" pitchFamily="2" charset="-122"/>
              <a:ea typeface="宋体" panose="02010600030101010101" pitchFamily="2" charset="-122"/>
            </a:endParaRPr>
          </a:p>
          <a:p>
            <a:pPr marL="812800" indent="-812800" eaLnBrk="1" hangingPunct="1">
              <a:buNone/>
            </a:pPr>
            <a:r>
              <a:rPr lang="zh-CN" altLang="en-US" dirty="0">
                <a:latin typeface="宋体" panose="02010600030101010101" pitchFamily="2" charset="-122"/>
                <a:ea typeface="宋体" panose="02010600030101010101" pitchFamily="2" charset="-122"/>
              </a:rPr>
              <a:t>          流程图中最重要的部份是 </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处理过程</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单元，程序由几个主要的处理单元组合而成，有限状态机中最主要的是程序目前的状态，每一个状态总结记录程序由开始到目前所有接到的输入。</a:t>
            </a:r>
            <a:r>
              <a:rPr lang="zh-CN" altLang="en-US" dirty="0"/>
              <a:t> </a:t>
            </a: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idx="1"/>
          </p:nvPr>
        </p:nvSpPr>
        <p:spPr/>
        <p:txBody>
          <a:bodyPr vert="horz" wrap="square" lIns="91440" tIns="45720" rIns="91440" bIns="45720" anchor="t" anchorCtr="0"/>
          <a:lstStyle/>
          <a:p>
            <a:pPr marL="812800" indent="-812800" eaLnBrk="1" hangingPunct="1">
              <a:lnSpc>
                <a:spcPct val="90000"/>
              </a:lnSpc>
              <a:buNone/>
            </a:pPr>
            <a:r>
              <a:rPr lang="zh-CN" altLang="en-US" sz="2400"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有限状态机与流程图的转换</a:t>
            </a:r>
            <a:endParaRPr lang="zh-CN" altLang="en-US" dirty="0">
              <a:ea typeface="宋体" panose="02010600030101010101" pitchFamily="2" charset="-122"/>
            </a:endParaRPr>
          </a:p>
        </p:txBody>
      </p:sp>
      <p:pic>
        <p:nvPicPr>
          <p:cNvPr id="25602" name="Picture 3" descr="jieksiese12"/>
          <p:cNvPicPr>
            <a:picLocks noChangeAspect="1"/>
          </p:cNvPicPr>
          <p:nvPr/>
        </p:nvPicPr>
        <p:blipFill>
          <a:blip r:embed="rId1"/>
          <a:stretch>
            <a:fillRect/>
          </a:stretch>
        </p:blipFill>
        <p:spPr>
          <a:xfrm>
            <a:off x="971233" y="332423"/>
            <a:ext cx="6913562" cy="5486400"/>
          </a:xfrm>
          <a:prstGeom prst="rect">
            <a:avLst/>
          </a:prstGeom>
          <a:noFill/>
          <a:ln w="9525">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idx="1"/>
          </p:nvPr>
        </p:nvSpPr>
        <p:spPr/>
        <p:txBody>
          <a:bodyPr vert="horz" wrap="square" lIns="91440" tIns="45720" rIns="91440" bIns="45720" anchor="t" anchorCtr="0">
            <a:normAutofit fontScale="90000" lnSpcReduction="20000"/>
          </a:bodyPr>
          <a:lstStyle/>
          <a:p>
            <a:pPr marL="533400" indent="-533400" eaLnBrk="1" hangingPunct="1">
              <a:buNone/>
            </a:pPr>
            <a:r>
              <a:rPr lang="en-US" altLang="zh-CN" sz="3600" dirty="0">
                <a:latin typeface="华文中宋" panose="02010600040101010101" pitchFamily="2" charset="-122"/>
                <a:ea typeface="华文中宋" panose="02010600040101010101" pitchFamily="2" charset="-122"/>
              </a:rPr>
              <a:t> </a:t>
            </a:r>
            <a:r>
              <a:rPr lang="en-US" altLang="zh-CN" sz="3600" b="1" dirty="0">
                <a:latin typeface="华文中宋" panose="02010600040101010101" pitchFamily="2" charset="-122"/>
                <a:ea typeface="华文中宋" panose="02010600040101010101" pitchFamily="2" charset="-122"/>
              </a:rPr>
              <a:t>2.1</a:t>
            </a:r>
            <a:r>
              <a:rPr lang="zh-CN" altLang="en-US" sz="3600" b="1" dirty="0">
                <a:latin typeface="华文中宋" panose="02010600040101010101" pitchFamily="2" charset="-122"/>
                <a:ea typeface="华文中宋" panose="02010600040101010101" pitchFamily="2" charset="-122"/>
              </a:rPr>
              <a:t>用于测试的离散数学和图论基础</a:t>
            </a:r>
            <a:endParaRPr lang="zh-CN" altLang="en-US" sz="4000"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一般而言，在功能性测试中，通常要用到离散数学知识，而在结构性测试领域中，则要用到一些关于图论的知识。</a:t>
            </a:r>
            <a:endParaRPr lang="zh-CN" altLang="en-US" b="1" dirty="0">
              <a:latin typeface="华文中宋" panose="02010600040101010101" pitchFamily="2" charset="-122"/>
              <a:ea typeface="华文中宋" panose="02010600040101010101" pitchFamily="2" charset="-122"/>
            </a:endParaRPr>
          </a:p>
          <a:p>
            <a:pPr marL="533400" indent="-533400" eaLnBrk="1" hangingPunct="1">
              <a:buNone/>
            </a:pPr>
            <a:r>
              <a:rPr lang="en-US" altLang="zh-CN" sz="3600" b="1" dirty="0">
                <a:latin typeface="华文中宋" panose="02010600040101010101" pitchFamily="2" charset="-122"/>
                <a:ea typeface="华文中宋" panose="02010600040101010101" pitchFamily="2" charset="-122"/>
              </a:rPr>
              <a:t>  2.1.1</a:t>
            </a:r>
            <a:r>
              <a:rPr lang="zh-CN" altLang="en-US" sz="3600" b="1" dirty="0">
                <a:latin typeface="华文中宋" panose="02010600040101010101" pitchFamily="2" charset="-122"/>
                <a:ea typeface="华文中宋" panose="02010600040101010101" pitchFamily="2" charset="-122"/>
              </a:rPr>
              <a:t>集合论</a:t>
            </a:r>
            <a:endParaRPr lang="zh-CN" altLang="en-US" sz="3600"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集合论可分为：自然和不言自明两种。自然的集合论把集合看作是基本术语，我们把集合看作一个单位，或一个整体引用多个事物。</a:t>
            </a:r>
            <a:endParaRPr lang="zh-CN" altLang="en-US"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idx="1"/>
          </p:nvPr>
        </p:nvSpPr>
        <p:spPr>
          <a:xfrm>
            <a:off x="458205" y="260405"/>
            <a:ext cx="8226900" cy="4759200"/>
          </a:xfrm>
        </p:spPr>
        <p:txBody>
          <a:bodyPr vert="horz" wrap="square" lIns="91440" tIns="45720" rIns="91440" bIns="45720" anchor="t" anchorCtr="0">
            <a:normAutofit fontScale="92500" lnSpcReduction="20000"/>
          </a:bodyPr>
          <a:lstStyle/>
          <a:p>
            <a:pPr marL="812800" indent="-812800" eaLnBrk="1" hangingPunct="1">
              <a:lnSpc>
                <a:spcPct val="90000"/>
              </a:lnSpc>
              <a:buNone/>
            </a:pPr>
            <a:r>
              <a:rPr lang="zh-CN" altLang="en-US" sz="3600" dirty="0">
                <a:latin typeface="华文中宋" panose="02010600040101010101" pitchFamily="2" charset="-122"/>
                <a:ea typeface="华文中宋" panose="02010600040101010101" pitchFamily="2" charset="-122"/>
              </a:rPr>
              <a:t>     </a:t>
            </a:r>
            <a:r>
              <a:rPr lang="zh-CN" altLang="en-US" sz="3600" b="1" dirty="0">
                <a:latin typeface="华文中宋" panose="02010600040101010101" pitchFamily="2" charset="-122"/>
                <a:ea typeface="华文中宋" panose="02010600040101010101" pitchFamily="2" charset="-122"/>
              </a:rPr>
              <a:t>有限状态机与流程图的转换</a:t>
            </a:r>
            <a:endParaRPr lang="en-US" altLang="zh-CN" sz="3600" b="1" dirty="0">
              <a:latin typeface="华文中宋" panose="02010600040101010101" pitchFamily="2" charset="-122"/>
              <a:ea typeface="华文中宋" panose="02010600040101010101" pitchFamily="2" charset="-122"/>
            </a:endParaRPr>
          </a:p>
          <a:p>
            <a:pPr marL="812800" indent="-812800" eaLnBrk="1" hangingPunct="1">
              <a:buNone/>
            </a:pPr>
            <a:endParaRPr lang="zh-CN" altLang="en-US" sz="3600" dirty="0">
              <a:ea typeface="宋体" panose="02010600030101010101" pitchFamily="2" charset="-122"/>
            </a:endParaRPr>
          </a:p>
          <a:p>
            <a:pPr marL="812800" indent="-812800" eaLnBrk="1" hangingPunct="1">
              <a:buNone/>
            </a:pPr>
            <a:r>
              <a:rPr lang="zh-CN" altLang="en-US" sz="3600" dirty="0">
                <a:ea typeface="宋体" panose="02010600030101010101" pitchFamily="2" charset="-122"/>
              </a:rPr>
              <a:t>           状态图明显在架构上比流程图要简单，包容的模型也比较丰富，需做的假设比较少。另外，状态图比较重视事件</a:t>
            </a:r>
            <a:r>
              <a:rPr lang="en-US" altLang="zh-CN" sz="3600" dirty="0">
                <a:ea typeface="宋体" panose="02010600030101010101" pitchFamily="2" charset="-122"/>
              </a:rPr>
              <a:t>/</a:t>
            </a:r>
            <a:r>
              <a:rPr lang="zh-CN" altLang="en-US" sz="3600" dirty="0">
                <a:ea typeface="宋体" panose="02010600030101010101" pitchFamily="2" charset="-122"/>
              </a:rPr>
              <a:t>动作的完成，比较不在意是哪一个程序完成的。流程图则很在意动作是如何完成的。</a:t>
            </a:r>
            <a:r>
              <a:rPr lang="zh-CN" altLang="en-US" sz="3600" dirty="0"/>
              <a:t> </a:t>
            </a:r>
            <a:endParaRPr lang="zh-CN" altLang="en-US" sz="36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idx="1"/>
          </p:nvPr>
        </p:nvSpPr>
        <p:spPr>
          <a:xfrm>
            <a:off x="611240" y="692840"/>
            <a:ext cx="8226900" cy="4759200"/>
          </a:xfrm>
        </p:spPr>
        <p:txBody>
          <a:bodyPr vert="horz" wrap="square" lIns="91440" tIns="45720" rIns="91440" bIns="45720" anchor="t" anchorCtr="0"/>
          <a:lstStyle/>
          <a:p>
            <a:pPr eaLnBrk="1" hangingPunct="1">
              <a:buNone/>
            </a:pPr>
            <a:r>
              <a:rPr lang="en-US" altLang="zh-CN" sz="3600" b="1" dirty="0">
                <a:latin typeface="华文中宋" panose="02010600040101010101" pitchFamily="2" charset="-122"/>
                <a:ea typeface="华文中宋" panose="02010600040101010101" pitchFamily="2" charset="-122"/>
              </a:rPr>
              <a:t>  2.2</a:t>
            </a:r>
            <a:r>
              <a:rPr lang="zh-CN" altLang="en-US" sz="3600" b="1" dirty="0">
                <a:latin typeface="华文中宋" panose="02010600040101010101" pitchFamily="2" charset="-122"/>
                <a:ea typeface="华文中宋" panose="02010600040101010101" pitchFamily="2" charset="-122"/>
              </a:rPr>
              <a:t>白盒测试</a:t>
            </a:r>
            <a:endParaRPr lang="zh-CN" altLang="en-US" sz="3600"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白盒测试是一种可视的测试软件的方法，即它把测试对象看作一个透明的盒子，测试人员要了解程序结构和处理过程，按照程序内部逻辑测试程序，检查程序中的每条通路是否按照预定要求正确工作。白盒测试的过程如图</a:t>
            </a:r>
            <a:r>
              <a:rPr lang="en-US" altLang="zh-CN" dirty="0">
                <a:latin typeface="华文中宋" panose="02010600040101010101" pitchFamily="2" charset="-122"/>
                <a:ea typeface="华文中宋" panose="02010600040101010101" pitchFamily="2" charset="-122"/>
              </a:rPr>
              <a:t>2-7</a:t>
            </a:r>
            <a:r>
              <a:rPr lang="zh-CN" altLang="en-US" dirty="0">
                <a:latin typeface="华文中宋" panose="02010600040101010101" pitchFamily="2" charset="-122"/>
                <a:ea typeface="华文中宋" panose="02010600040101010101" pitchFamily="2" charset="-122"/>
              </a:rPr>
              <a:t>所示：</a:t>
            </a:r>
            <a:endParaRPr lang="zh-CN" altLang="en-US" dirty="0">
              <a:latin typeface="华文中宋" panose="02010600040101010101" pitchFamily="2" charset="-122"/>
              <a:ea typeface="华文中宋" panose="02010600040101010101" pitchFamily="2" charset="-122"/>
            </a:endParaRPr>
          </a:p>
        </p:txBody>
      </p:sp>
      <p:sp>
        <p:nvSpPr>
          <p:cNvPr id="28674" name="Rectangle 3"/>
          <p:cNvSpPr/>
          <p:nvPr/>
        </p:nvSpPr>
        <p:spPr>
          <a:xfrm>
            <a:off x="0" y="2533650"/>
            <a:ext cx="9144000" cy="0"/>
          </a:xfrm>
          <a:prstGeom prst="rect">
            <a:avLst/>
          </a:prstGeom>
          <a:noFill/>
          <a:ln w="9525">
            <a:noFill/>
          </a:ln>
        </p:spPr>
        <p:txBody>
          <a:bodyPr wrap="none" anchor="ctr" anchorCtr="0">
            <a:spAutoFit/>
          </a:bodyPr>
          <a:lstStyle/>
          <a:p>
            <a:pPr algn="ctr">
              <a:spcBef>
                <a:spcPct val="50000"/>
              </a:spcBef>
            </a:pP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p:cNvSpPr>
            <a:spLocks noGrp="1"/>
          </p:cNvSpPr>
          <p:nvPr>
            <p:ph idx="1"/>
          </p:nvPr>
        </p:nvSpPr>
        <p:spPr>
          <a:xfrm>
            <a:off x="601080" y="620450"/>
            <a:ext cx="8226900" cy="4759200"/>
          </a:xfrm>
        </p:spPr>
        <p:txBody>
          <a:bodyPr vert="horz" wrap="square" lIns="91440" tIns="45720" rIns="91440" bIns="45720" anchor="t" anchorCtr="0"/>
          <a:lstStyle/>
          <a:p>
            <a:pPr eaLnBrk="1" hangingPunct="1">
              <a:buNone/>
            </a:pPr>
            <a:r>
              <a:rPr lang="en-US" altLang="zh-CN" sz="3600" b="1" dirty="0">
                <a:latin typeface="华文中宋" panose="02010600040101010101" pitchFamily="2" charset="-122"/>
                <a:ea typeface="华文中宋" panose="02010600040101010101" pitchFamily="2" charset="-122"/>
              </a:rPr>
              <a:t>  2.2</a:t>
            </a:r>
            <a:r>
              <a:rPr lang="zh-CN" altLang="en-US" sz="3600" b="1" dirty="0">
                <a:latin typeface="华文中宋" panose="02010600040101010101" pitchFamily="2" charset="-122"/>
                <a:ea typeface="华文中宋" panose="02010600040101010101" pitchFamily="2" charset="-122"/>
              </a:rPr>
              <a:t>白盒测试</a:t>
            </a:r>
            <a:endParaRPr lang="zh-CN" altLang="en-US" sz="3600"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
        <p:nvSpPr>
          <p:cNvPr id="29698" name="Rectangle 7"/>
          <p:cNvSpPr/>
          <p:nvPr/>
        </p:nvSpPr>
        <p:spPr>
          <a:xfrm>
            <a:off x="0" y="2533650"/>
            <a:ext cx="9144000" cy="0"/>
          </a:xfrm>
          <a:prstGeom prst="rect">
            <a:avLst/>
          </a:prstGeom>
          <a:noFill/>
          <a:ln w="9525">
            <a:noFill/>
          </a:ln>
        </p:spPr>
        <p:txBody>
          <a:bodyPr wrap="none" anchor="ctr" anchorCtr="0">
            <a:spAutoFit/>
          </a:bodyPr>
          <a:lstStyle/>
          <a:p>
            <a:pPr algn="ctr">
              <a:spcBef>
                <a:spcPct val="50000"/>
              </a:spcBef>
            </a:pPr>
            <a:endParaRPr lang="zh-CN" altLang="en-US" dirty="0">
              <a:latin typeface="Times New Roman" panose="02020603050405020304" pitchFamily="18" charset="0"/>
              <a:ea typeface="宋体" panose="02010600030101010101" pitchFamily="2" charset="-122"/>
            </a:endParaRPr>
          </a:p>
        </p:txBody>
      </p:sp>
      <p:graphicFrame>
        <p:nvGraphicFramePr>
          <p:cNvPr id="564230" name="Object 6"/>
          <p:cNvGraphicFramePr/>
          <p:nvPr/>
        </p:nvGraphicFramePr>
        <p:xfrm>
          <a:off x="323850" y="2276475"/>
          <a:ext cx="8504238" cy="3646488"/>
        </p:xfrm>
        <a:graphic>
          <a:graphicData uri="http://schemas.openxmlformats.org/presentationml/2006/ole">
            <mc:AlternateContent xmlns:mc="http://schemas.openxmlformats.org/markup-compatibility/2006">
              <mc:Choice xmlns:v="urn:schemas-microsoft-com:vml" Requires="v">
                <p:oleObj spid="_x0000_s4097" name="" r:id="rId1" imgW="45996225" imgH="18011775" progId="Visio.Drawing.11">
                  <p:embed/>
                </p:oleObj>
              </mc:Choice>
              <mc:Fallback>
                <p:oleObj name="" r:id="rId1" imgW="45996225" imgH="18011775" progId="Visio.Drawing.11">
                  <p:embed/>
                  <p:pic>
                    <p:nvPicPr>
                      <p:cNvPr id="0" name="图片 4096" descr="image8"/>
                      <p:cNvPicPr/>
                      <p:nvPr/>
                    </p:nvPicPr>
                    <p:blipFill>
                      <a:blip r:embed="rId2"/>
                      <a:stretch>
                        <a:fillRect/>
                      </a:stretch>
                    </p:blipFill>
                    <p:spPr>
                      <a:xfrm>
                        <a:off x="323850" y="2276475"/>
                        <a:ext cx="8504238" cy="3646488"/>
                      </a:xfrm>
                      <a:prstGeom prst="rect">
                        <a:avLst/>
                      </a:prstGeom>
                      <a:noFill/>
                      <a:ln w="38100">
                        <a:noFill/>
                      </a:ln>
                    </p:spPr>
                  </p:pic>
                </p:oleObj>
              </mc:Fallback>
            </mc:AlternateContent>
          </a:graphicData>
        </a:graphic>
      </p:graphicFrame>
      <p:sp>
        <p:nvSpPr>
          <p:cNvPr id="564232" name="Text Box 8"/>
          <p:cNvSpPr txBox="1"/>
          <p:nvPr/>
        </p:nvSpPr>
        <p:spPr>
          <a:xfrm>
            <a:off x="1600200" y="5943600"/>
            <a:ext cx="5329238" cy="420688"/>
          </a:xfrm>
          <a:prstGeom prst="rect">
            <a:avLst/>
          </a:prstGeom>
          <a:noFill/>
          <a:ln w="9525">
            <a:noFill/>
          </a:ln>
        </p:spPr>
        <p:txBody>
          <a:bodyPr anchor="t" anchorCtr="0">
            <a:spAutoFit/>
          </a:bodyPr>
          <a:lstStyle/>
          <a:p>
            <a:pPr marL="342900" indent="-76200" algn="just" latinLnBrk="1">
              <a:lnSpc>
                <a:spcPct val="90000"/>
              </a:lnSpc>
              <a:spcBef>
                <a:spcPct val="50000"/>
              </a:spcBef>
            </a:pPr>
            <a:r>
              <a:rPr lang="zh-CN" altLang="en-US" sz="2400" b="0" dirty="0">
                <a:solidFill>
                  <a:schemeClr val="tx1"/>
                </a:solidFill>
                <a:latin typeface="华文中宋" panose="02010600040101010101" pitchFamily="2" charset="-122"/>
                <a:ea typeface="华文中宋" panose="02010600040101010101" pitchFamily="2" charset="-122"/>
              </a:rPr>
              <a:t>图</a:t>
            </a:r>
            <a:r>
              <a:rPr lang="en-US" altLang="zh-CN" sz="2400" b="0" dirty="0">
                <a:solidFill>
                  <a:schemeClr val="tx1"/>
                </a:solidFill>
                <a:latin typeface="华文中宋" panose="02010600040101010101" pitchFamily="2" charset="-122"/>
                <a:ea typeface="华文中宋" panose="02010600040101010101" pitchFamily="2" charset="-122"/>
              </a:rPr>
              <a:t>2-7 </a:t>
            </a:r>
            <a:r>
              <a:rPr lang="zh-CN" altLang="en-US" sz="2400" b="0" dirty="0">
                <a:solidFill>
                  <a:schemeClr val="tx1"/>
                </a:solidFill>
                <a:latin typeface="华文中宋" panose="02010600040101010101" pitchFamily="2" charset="-122"/>
                <a:ea typeface="华文中宋" panose="02010600040101010101" pitchFamily="2" charset="-122"/>
              </a:rPr>
              <a:t>白盒测试过程示意图 </a:t>
            </a:r>
            <a:endParaRPr lang="zh-CN" altLang="en-US" sz="2400" b="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4230"/>
                                        </p:tgtEl>
                                        <p:attrNameLst>
                                          <p:attrName>style.visibility</p:attrName>
                                        </p:attrNameLst>
                                      </p:cBhvr>
                                      <p:to>
                                        <p:strVal val="visible"/>
                                      </p:to>
                                    </p:set>
                                    <p:anim calcmode="lin" valueType="num">
                                      <p:cBhvr additive="base">
                                        <p:cTn id="7" dur="1000" fill="hold"/>
                                        <p:tgtEl>
                                          <p:spTgt spid="564230"/>
                                        </p:tgtEl>
                                        <p:attrNameLst>
                                          <p:attrName>ppt_x</p:attrName>
                                        </p:attrNameLst>
                                      </p:cBhvr>
                                      <p:tavLst>
                                        <p:tav tm="0">
                                          <p:val>
                                            <p:strVal val="#ppt_x"/>
                                          </p:val>
                                        </p:tav>
                                        <p:tav tm="100000">
                                          <p:val>
                                            <p:strVal val="#ppt_x"/>
                                          </p:val>
                                        </p:tav>
                                      </p:tavLst>
                                    </p:anim>
                                    <p:anim calcmode="lin" valueType="num">
                                      <p:cBhvr additive="base">
                                        <p:cTn id="8" dur="1000" fill="hold"/>
                                        <p:tgtEl>
                                          <p:spTgt spid="5642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564232"/>
                                        </p:tgtEl>
                                        <p:attrNameLst>
                                          <p:attrName>style.visibility</p:attrName>
                                        </p:attrNameLst>
                                      </p:cBhvr>
                                      <p:to>
                                        <p:strVal val="visible"/>
                                      </p:to>
                                    </p:set>
                                    <p:anim calcmode="lin" valueType="num">
                                      <p:cBhvr additive="base">
                                        <p:cTn id="12" dur="1000" fill="hold"/>
                                        <p:tgtEl>
                                          <p:spTgt spid="564232"/>
                                        </p:tgtEl>
                                        <p:attrNameLst>
                                          <p:attrName>ppt_x</p:attrName>
                                        </p:attrNameLst>
                                      </p:cBhvr>
                                      <p:tavLst>
                                        <p:tav tm="0">
                                          <p:val>
                                            <p:strVal val="#ppt_x"/>
                                          </p:val>
                                        </p:tav>
                                        <p:tav tm="100000">
                                          <p:val>
                                            <p:strVal val="#ppt_x"/>
                                          </p:val>
                                        </p:tav>
                                      </p:tavLst>
                                    </p:anim>
                                    <p:anim calcmode="lin" valueType="num">
                                      <p:cBhvr additive="base">
                                        <p:cTn id="13" dur="1000" fill="hold"/>
                                        <p:tgtEl>
                                          <p:spTgt spid="564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5"/>
          <p:cNvSpPr>
            <a:spLocks noGrp="1"/>
          </p:cNvSpPr>
          <p:nvPr>
            <p:ph idx="1"/>
          </p:nvPr>
        </p:nvSpPr>
        <p:spPr/>
        <p:txBody>
          <a:bodyPr vert="horz" wrap="square" lIns="91440" tIns="45720" rIns="91440" bIns="45720" anchor="t" anchorCtr="0"/>
          <a:lstStyle/>
          <a:p>
            <a:pPr marL="533400" indent="-533400" eaLnBrk="1" hangingPunct="1">
              <a:lnSpc>
                <a:spcPct val="85000"/>
              </a:lnSpc>
              <a:buNone/>
            </a:pPr>
            <a:r>
              <a:rPr lang="zh-CN" altLang="en-US" dirty="0">
                <a:latin typeface="华文中宋" panose="02010600040101010101" pitchFamily="2" charset="-122"/>
                <a:ea typeface="华文中宋" panose="02010600040101010101" pitchFamily="2" charset="-122"/>
              </a:rPr>
              <a:t>    白盒测试主要对程序进行的检查点：</a:t>
            </a:r>
            <a:endParaRPr lang="zh-CN" altLang="en-US" dirty="0">
              <a:latin typeface="华文中宋" panose="02010600040101010101" pitchFamily="2" charset="-122"/>
              <a:ea typeface="华文中宋" panose="02010600040101010101" pitchFamily="2" charset="-122"/>
            </a:endParaRPr>
          </a:p>
          <a:p>
            <a:pPr marL="533400" indent="-533400" eaLnBrk="1" hangingPunct="1">
              <a:lnSpc>
                <a:spcPct val="85000"/>
              </a:lnSpc>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a:p>
            <a:pPr marL="533400" indent="-533400" eaLnBrk="1" hangingPunct="1">
              <a:lnSpc>
                <a:spcPct val="85000"/>
              </a:lnSpc>
              <a:buNone/>
            </a:pPr>
            <a:r>
              <a:rPr lang="zh-CN" altLang="en-US" dirty="0">
                <a:latin typeface="华文中宋" panose="02010600040101010101" pitchFamily="2" charset="-122"/>
                <a:ea typeface="华文中宋" panose="02010600040101010101" pitchFamily="2" charset="-122"/>
              </a:rPr>
              <a:t>  （１）保证一个模块中的所有独立执行路径至少测试一次；　</a:t>
            </a:r>
            <a:endParaRPr lang="zh-CN" altLang="en-US" dirty="0">
              <a:latin typeface="华文中宋" panose="02010600040101010101" pitchFamily="2" charset="-122"/>
              <a:ea typeface="华文中宋" panose="02010600040101010101" pitchFamily="2" charset="-122"/>
            </a:endParaRPr>
          </a:p>
          <a:p>
            <a:pPr marL="533400" indent="-533400" eaLnBrk="1" hangingPunct="1">
              <a:lnSpc>
                <a:spcPct val="85000"/>
              </a:lnSpc>
              <a:buNone/>
            </a:pPr>
            <a:r>
              <a:rPr lang="zh-CN" altLang="en-US" dirty="0">
                <a:latin typeface="华文中宋" panose="02010600040101010101" pitchFamily="2" charset="-122"/>
                <a:ea typeface="华文中宋" panose="02010600040101010101" pitchFamily="2" charset="-122"/>
              </a:rPr>
              <a:t>  （２）对所有逻辑判定取值“</a:t>
            </a:r>
            <a:r>
              <a:rPr lang="en-US" altLang="zh-CN" dirty="0">
                <a:latin typeface="华文中宋" panose="02010600040101010101" pitchFamily="2" charset="-122"/>
                <a:ea typeface="华文中宋" panose="02010600040101010101" pitchFamily="2" charset="-122"/>
              </a:rPr>
              <a:t>true”</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false”</a:t>
            </a:r>
            <a:r>
              <a:rPr lang="zh-CN" altLang="en-US" dirty="0">
                <a:latin typeface="华文中宋" panose="02010600040101010101" pitchFamily="2" charset="-122"/>
                <a:ea typeface="华文中宋" panose="02010600040101010101" pitchFamily="2" charset="-122"/>
              </a:rPr>
              <a:t>的两种情况都至少测试一次；　</a:t>
            </a:r>
            <a:endParaRPr lang="zh-CN" altLang="en-US" dirty="0">
              <a:latin typeface="华文中宋" panose="02010600040101010101" pitchFamily="2" charset="-122"/>
              <a:ea typeface="华文中宋" panose="02010600040101010101" pitchFamily="2" charset="-122"/>
            </a:endParaRPr>
          </a:p>
          <a:p>
            <a:pPr marL="533400" indent="-533400" eaLnBrk="1" hangingPunct="1">
              <a:lnSpc>
                <a:spcPct val="85000"/>
              </a:lnSpc>
              <a:buNone/>
            </a:pPr>
            <a:r>
              <a:rPr lang="zh-CN" altLang="en-US" dirty="0">
                <a:latin typeface="华文中宋" panose="02010600040101010101" pitchFamily="2" charset="-122"/>
                <a:ea typeface="华文中宋" panose="02010600040101010101" pitchFamily="2" charset="-122"/>
              </a:rPr>
              <a:t>  （３）在循环边界和运行界限内执行循环体；</a:t>
            </a:r>
            <a:endParaRPr lang="zh-CN" altLang="en-US" dirty="0">
              <a:latin typeface="华文中宋" panose="02010600040101010101" pitchFamily="2" charset="-122"/>
              <a:ea typeface="华文中宋" panose="02010600040101010101" pitchFamily="2" charset="-122"/>
            </a:endParaRPr>
          </a:p>
          <a:p>
            <a:pPr marL="533400" indent="-533400" eaLnBrk="1" hangingPunct="1">
              <a:lnSpc>
                <a:spcPct val="85000"/>
              </a:lnSpc>
              <a:buNone/>
            </a:pPr>
            <a:r>
              <a:rPr lang="zh-CN" altLang="en-US" dirty="0">
                <a:latin typeface="华文中宋" panose="02010600040101010101" pitchFamily="2" charset="-122"/>
                <a:ea typeface="华文中宋" panose="02010600040101010101" pitchFamily="2" charset="-122"/>
              </a:rPr>
              <a:t>  （４）测试内部数据结构的有效性。</a:t>
            </a:r>
            <a:endParaRPr lang="zh-CN" altLang="en-US" dirty="0">
              <a:latin typeface="华文中宋" panose="02010600040101010101" pitchFamily="2" charset="-122"/>
              <a:ea typeface="华文中宋" panose="02010600040101010101" pitchFamily="2" charset="-122"/>
            </a:endParaRPr>
          </a:p>
          <a:p>
            <a:pPr marL="533400" indent="-533400" eaLnBrk="1" hangingPunct="1">
              <a:lnSpc>
                <a:spcPct val="85000"/>
              </a:lnSpc>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idx="1"/>
          </p:nvPr>
        </p:nvSpPr>
        <p:spPr/>
        <p:txBody>
          <a:bodyPr vert="horz" wrap="square" lIns="91440" tIns="45720" rIns="91440" bIns="45720" anchor="t" anchorCtr="0"/>
          <a:lstStyle/>
          <a:p>
            <a:pPr marL="533400" indent="-533400" eaLnBrk="1" hangingPunct="1">
              <a:lnSpc>
                <a:spcPct val="85000"/>
              </a:lnSpc>
              <a:buNone/>
            </a:pPr>
            <a:r>
              <a:rPr lang="zh-CN" altLang="en-US" sz="3600" dirty="0">
                <a:latin typeface="华文中宋" panose="02010600040101010101" pitchFamily="2" charset="-122"/>
                <a:ea typeface="华文中宋" panose="02010600040101010101" pitchFamily="2" charset="-122"/>
              </a:rPr>
              <a:t>      在软件测试领域，白盒测试可以用在三种测试类型中：</a:t>
            </a:r>
            <a:endParaRPr lang="zh-CN" altLang="en-US" sz="3600" dirty="0">
              <a:latin typeface="华文中宋" panose="02010600040101010101" pitchFamily="2" charset="-122"/>
              <a:ea typeface="华文中宋" panose="02010600040101010101" pitchFamily="2" charset="-122"/>
            </a:endParaRPr>
          </a:p>
          <a:p>
            <a:pPr marL="533400" indent="-533400" eaLnBrk="1" hangingPunct="1">
              <a:lnSpc>
                <a:spcPct val="85000"/>
              </a:lnSpc>
              <a:buNone/>
            </a:pPr>
            <a:endParaRPr lang="zh-CN" altLang="en-US" sz="3600" dirty="0">
              <a:latin typeface="华文中宋" panose="02010600040101010101" pitchFamily="2" charset="-122"/>
              <a:ea typeface="华文中宋" panose="02010600040101010101" pitchFamily="2" charset="-122"/>
            </a:endParaRPr>
          </a:p>
          <a:p>
            <a:pPr marL="533400" indent="-533400" eaLnBrk="1" hangingPunct="1">
              <a:lnSpc>
                <a:spcPct val="85000"/>
              </a:lnSpc>
              <a:buNone/>
            </a:pPr>
            <a:r>
              <a:rPr lang="zh-CN" altLang="en-US" sz="3600" dirty="0">
                <a:latin typeface="华文中宋" panose="02010600040101010101" pitchFamily="2" charset="-122"/>
                <a:ea typeface="华文中宋" panose="02010600040101010101" pitchFamily="2" charset="-122"/>
              </a:rPr>
              <a:t>       1、单元测试  </a:t>
            </a:r>
            <a:endParaRPr lang="zh-CN" altLang="en-US" sz="3600" dirty="0">
              <a:latin typeface="华文中宋" panose="02010600040101010101" pitchFamily="2" charset="-122"/>
              <a:ea typeface="华文中宋" panose="02010600040101010101" pitchFamily="2" charset="-122"/>
            </a:endParaRPr>
          </a:p>
          <a:p>
            <a:pPr marL="533400" indent="-533400" eaLnBrk="1" hangingPunct="1">
              <a:lnSpc>
                <a:spcPct val="85000"/>
              </a:lnSpc>
              <a:buNone/>
            </a:pPr>
            <a:r>
              <a:rPr lang="zh-CN" altLang="en-US" sz="3600" dirty="0">
                <a:latin typeface="华文中宋" panose="02010600040101010101" pitchFamily="2" charset="-122"/>
                <a:ea typeface="华文中宋" panose="02010600040101010101" pitchFamily="2" charset="-122"/>
              </a:rPr>
              <a:t>       2、集成测试</a:t>
            </a:r>
            <a:endParaRPr lang="zh-CN" altLang="en-US" sz="3600" dirty="0">
              <a:latin typeface="华文中宋" panose="02010600040101010101" pitchFamily="2" charset="-122"/>
              <a:ea typeface="华文中宋" panose="02010600040101010101" pitchFamily="2" charset="-122"/>
            </a:endParaRPr>
          </a:p>
          <a:p>
            <a:pPr marL="533400" indent="-533400" eaLnBrk="1" hangingPunct="1">
              <a:lnSpc>
                <a:spcPct val="85000"/>
              </a:lnSpc>
              <a:buFont typeface="Wingdings" panose="05000000000000000000" pitchFamily="2" charset="2"/>
              <a:buNone/>
            </a:pPr>
            <a:r>
              <a:rPr lang="zh-CN" altLang="en-US" sz="3600" dirty="0">
                <a:latin typeface="华文中宋" panose="02010600040101010101" pitchFamily="2" charset="-122"/>
                <a:ea typeface="华文中宋" panose="02010600040101010101" pitchFamily="2" charset="-122"/>
              </a:rPr>
              <a:t>       3、回归测试</a:t>
            </a:r>
            <a:endParaRPr lang="en-US" altLang="zh-CN" sz="3600" dirty="0">
              <a:latin typeface="华文中宋" panose="02010600040101010101" pitchFamily="2" charset="-122"/>
              <a:ea typeface="华文中宋" panose="02010600040101010101" pitchFamily="2" charset="-122"/>
            </a:endParaRPr>
          </a:p>
          <a:p>
            <a:pPr marL="533400" indent="-533400" eaLnBrk="1" hangingPunct="1">
              <a:lnSpc>
                <a:spcPct val="85000"/>
              </a:lnSpc>
              <a:buFont typeface="Wingdings" panose="05000000000000000000" pitchFamily="2" charset="2"/>
              <a:buNone/>
            </a:pPr>
            <a:endParaRPr lang="zh-CN" altLang="en-US" sz="3600" dirty="0">
              <a:latin typeface="华文中宋" panose="02010600040101010101" pitchFamily="2" charset="-122"/>
              <a:ea typeface="华文中宋" panose="02010600040101010101" pitchFamily="2" charset="-122"/>
            </a:endParaRPr>
          </a:p>
          <a:p>
            <a:pPr marL="533400" indent="-533400" eaLnBrk="1" hangingPunct="1">
              <a:lnSpc>
                <a:spcPct val="85000"/>
              </a:lnSpc>
              <a:buNone/>
            </a:pPr>
            <a:r>
              <a:rPr lang="zh-CN" altLang="en-US" sz="3600" dirty="0">
                <a:latin typeface="华文中宋" panose="02010600040101010101" pitchFamily="2" charset="-122"/>
                <a:ea typeface="华文中宋" panose="02010600040101010101" pitchFamily="2" charset="-122"/>
              </a:rPr>
              <a:t>   </a:t>
            </a:r>
            <a:endParaRPr lang="zh-CN" altLang="en-US" sz="36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5"/>
          <p:cNvSpPr>
            <a:spLocks noGrp="1"/>
          </p:cNvSpPr>
          <p:nvPr>
            <p:ph idx="1"/>
          </p:nvPr>
        </p:nvSpPr>
        <p:spPr>
          <a:xfrm>
            <a:off x="467095" y="620450"/>
            <a:ext cx="8226900" cy="4759200"/>
          </a:xfrm>
        </p:spPr>
        <p:txBody>
          <a:bodyPr vert="horz" wrap="square" lIns="91440" tIns="45720" rIns="91440" bIns="45720" anchor="t" anchorCtr="0"/>
          <a:lstStyle/>
          <a:p>
            <a:pPr eaLnBrk="1" hangingPunct="1">
              <a:lnSpc>
                <a:spcPct val="85000"/>
              </a:lnSpc>
              <a:buFont typeface="Wingdings" panose="05000000000000000000" pitchFamily="2" charset="2"/>
              <a:buNone/>
            </a:pPr>
            <a:r>
              <a:rPr lang="en-US" altLang="zh-CN" b="1" dirty="0">
                <a:latin typeface="华文中宋" panose="02010600040101010101" pitchFamily="2" charset="-122"/>
                <a:ea typeface="华文中宋" panose="02010600040101010101" pitchFamily="2" charset="-122"/>
              </a:rPr>
              <a:t>2.2.1</a:t>
            </a:r>
            <a:r>
              <a:rPr lang="zh-CN" altLang="en-US" b="1" dirty="0">
                <a:latin typeface="华文中宋" panose="02010600040101010101" pitchFamily="2" charset="-122"/>
                <a:ea typeface="华文中宋" panose="02010600040101010101" pitchFamily="2" charset="-122"/>
              </a:rPr>
              <a:t>白盒测试与调试的异同</a:t>
            </a:r>
            <a:endParaRPr lang="zh-CN" altLang="en-US" dirty="0">
              <a:latin typeface="华文中宋" panose="02010600040101010101" pitchFamily="2" charset="-122"/>
              <a:ea typeface="华文中宋" panose="02010600040101010101" pitchFamily="2" charset="-122"/>
            </a:endParaRPr>
          </a:p>
          <a:p>
            <a:pPr eaLnBrk="1" hangingPunct="1">
              <a:lnSpc>
                <a:spcPct val="85000"/>
              </a:lnSpc>
              <a:buNone/>
            </a:pPr>
            <a:endParaRPr lang="en-US" altLang="zh-CN" dirty="0">
              <a:latin typeface="华文中宋" panose="02010600040101010101" pitchFamily="2" charset="-122"/>
              <a:ea typeface="华文中宋" panose="02010600040101010101" pitchFamily="2" charset="-122"/>
            </a:endParaRPr>
          </a:p>
          <a:p>
            <a:pPr eaLnBrk="1" hangingPunct="1">
              <a:lnSpc>
                <a:spcPct val="85000"/>
              </a:lnSpc>
              <a:buNone/>
            </a:pPr>
            <a:r>
              <a:rPr lang="en-US" altLang="zh-CN" dirty="0">
                <a:latin typeface="华文中宋" panose="02010600040101010101" pitchFamily="2" charset="-122"/>
                <a:ea typeface="华文中宋" panose="02010600040101010101" pitchFamily="2" charset="-122"/>
              </a:rPr>
              <a:t>         1</a:t>
            </a:r>
            <a:r>
              <a:rPr lang="zh-CN" altLang="en-US" dirty="0">
                <a:latin typeface="华文中宋" panose="02010600040101010101" pitchFamily="2" charset="-122"/>
                <a:ea typeface="华文中宋" panose="02010600040101010101" pitchFamily="2" charset="-122"/>
              </a:rPr>
              <a:t>、从承担的任务来看，白盒测试同其他类型测试一样，它的任务是发现所开发的项目中的缺陷；但是，调试不属于测试，其任务是纠正软件中的缺陷。</a:t>
            </a:r>
            <a:endParaRPr lang="zh-CN" altLang="en-US" dirty="0">
              <a:latin typeface="华文中宋" panose="02010600040101010101" pitchFamily="2" charset="-122"/>
              <a:ea typeface="华文中宋" panose="02010600040101010101" pitchFamily="2" charset="-122"/>
            </a:endParaRPr>
          </a:p>
          <a:p>
            <a:pPr eaLnBrk="1" hangingPunct="1">
              <a:lnSpc>
                <a:spcPct val="85000"/>
              </a:lnSpc>
              <a:buNone/>
            </a:pPr>
            <a:endParaRPr lang="zh-CN" altLang="en-US" dirty="0">
              <a:latin typeface="华文中宋" panose="02010600040101010101" pitchFamily="2" charset="-122"/>
              <a:ea typeface="华文中宋" panose="02010600040101010101" pitchFamily="2" charset="-122"/>
            </a:endParaRPr>
          </a:p>
          <a:p>
            <a:pPr eaLnBrk="1" hangingPunct="1">
              <a:lnSpc>
                <a:spcPct val="85000"/>
              </a:lnSpc>
              <a:buNone/>
            </a:pPr>
            <a:r>
              <a:rPr lang="en-US" altLang="zh-CN" dirty="0">
                <a:latin typeface="华文中宋" panose="02010600040101010101" pitchFamily="2" charset="-122"/>
                <a:ea typeface="华文中宋" panose="02010600040101010101" pitchFamily="2" charset="-122"/>
              </a:rPr>
              <a:t>         2</a:t>
            </a:r>
            <a:r>
              <a:rPr lang="zh-CN" altLang="en-US" dirty="0">
                <a:latin typeface="华文中宋" panose="02010600040101010101" pitchFamily="2" charset="-122"/>
                <a:ea typeface="华文中宋" panose="02010600040101010101" pitchFamily="2" charset="-122"/>
              </a:rPr>
              <a:t>、从最终的结果来看，白盒测试有预知的结果，不可预知的只是程序是否通过测试，并且成功测试的结果是发现错误的症状，从而引起调试的进行；而调试的结果是消除项目中的错误。</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idx="1"/>
          </p:nvPr>
        </p:nvSpPr>
        <p:spPr/>
        <p:txBody>
          <a:bodyPr vert="horz" wrap="square" lIns="91440" tIns="45720" rIns="91440" bIns="45720" anchor="t" anchorCtr="0"/>
          <a:lstStyle/>
          <a:p>
            <a:pPr eaLnBrk="1" hangingPunct="1">
              <a:buNone/>
            </a:pPr>
            <a:r>
              <a:rPr lang="en-US" altLang="zh-CN" dirty="0">
                <a:latin typeface="华文中宋" panose="02010600040101010101" pitchFamily="2" charset="-122"/>
                <a:ea typeface="华文中宋" panose="02010600040101010101" pitchFamily="2" charset="-122"/>
              </a:rPr>
              <a:t>         3</a:t>
            </a:r>
            <a:r>
              <a:rPr lang="zh-CN" altLang="en-US" dirty="0">
                <a:latin typeface="华文中宋" panose="02010600040101010101" pitchFamily="2" charset="-122"/>
                <a:ea typeface="华文中宋" panose="02010600040101010101" pitchFamily="2" charset="-122"/>
              </a:rPr>
              <a:t>、从执行的过程来看，测试是一个发现错误、改正错误、重新测试的过程；而调试是一个推理过程。</a:t>
            </a:r>
            <a:endParaRPr lang="zh-CN" altLang="en-US" dirty="0">
              <a:latin typeface="华文中宋" panose="02010600040101010101" pitchFamily="2" charset="-122"/>
              <a:ea typeface="华文中宋" panose="02010600040101010101" pitchFamily="2" charset="-122"/>
            </a:endParaRPr>
          </a:p>
          <a:p>
            <a:pPr eaLnBrk="1" hangingPunct="1">
              <a:buNone/>
            </a:pPr>
            <a:endParaRPr lang="zh-CN" altLang="en-US" dirty="0">
              <a:latin typeface="华文中宋" panose="02010600040101010101" pitchFamily="2" charset="-122"/>
              <a:ea typeface="华文中宋" panose="02010600040101010101" pitchFamily="2" charset="-122"/>
            </a:endParaRPr>
          </a:p>
          <a:p>
            <a:pPr eaLnBrk="1" hangingPunct="1">
              <a:lnSpc>
                <a:spcPct val="85000"/>
              </a:lnSpc>
              <a:buNone/>
            </a:pPr>
            <a:r>
              <a:rPr lang="en-US" altLang="zh-CN" dirty="0">
                <a:latin typeface="华文中宋" panose="02010600040101010101" pitchFamily="2" charset="-122"/>
                <a:ea typeface="华文中宋" panose="02010600040101010101" pitchFamily="2" charset="-122"/>
              </a:rPr>
              <a:t>         4</a:t>
            </a:r>
            <a:r>
              <a:rPr lang="zh-CN" altLang="en-US" dirty="0">
                <a:latin typeface="华文中宋" panose="02010600040101010101" pitchFamily="2" charset="-122"/>
                <a:ea typeface="华文中宋" panose="02010600040101010101" pitchFamily="2" charset="-122"/>
              </a:rPr>
              <a:t>、从准备工作来看，测试从已知的条件开始，使用预先定义的程序；调试一般是以不可知的内部条件开始，做统一性调试 。</a:t>
            </a:r>
            <a:endParaRPr lang="en-US" altLang="zh-CN" dirty="0">
              <a:latin typeface="华文中宋" panose="02010600040101010101" pitchFamily="2" charset="-122"/>
              <a:ea typeface="华文中宋" panose="02010600040101010101" pitchFamily="2" charset="-122"/>
            </a:endParaRPr>
          </a:p>
          <a:p>
            <a:pPr eaLnBrk="1" hangingPunct="1">
              <a:lnSpc>
                <a:spcPct val="85000"/>
              </a:lnSpc>
              <a:buNone/>
            </a:pPr>
            <a:r>
              <a:rPr lang="en-US" altLang="zh-CN" dirty="0">
                <a:latin typeface="华文中宋" panose="02010600040101010101" pitchFamily="2" charset="-122"/>
                <a:ea typeface="华文中宋" panose="02010600040101010101" pitchFamily="2" charset="-122"/>
              </a:rPr>
              <a:t>         </a:t>
            </a:r>
            <a:endParaRPr lang="zh-CN" altLang="en-US" b="1"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5"/>
          <p:cNvSpPr>
            <a:spLocks noGrp="1"/>
          </p:cNvSpPr>
          <p:nvPr>
            <p:ph idx="1"/>
          </p:nvPr>
        </p:nvSpPr>
        <p:spPr>
          <a:xfrm>
            <a:off x="467095" y="260405"/>
            <a:ext cx="8226900" cy="4759200"/>
          </a:xfrm>
        </p:spPr>
        <p:txBody>
          <a:bodyPr vert="horz" wrap="square" lIns="91440" tIns="45720" rIns="91440" bIns="45720" anchor="t" anchorCtr="0"/>
          <a:lstStyle/>
          <a:p>
            <a:pPr eaLnBrk="1" hangingPunct="1">
              <a:buNone/>
            </a:pPr>
            <a:endParaRPr lang="en-US" altLang="zh-CN" dirty="0">
              <a:latin typeface="华文中宋" panose="02010600040101010101" pitchFamily="2" charset="-122"/>
              <a:ea typeface="华文中宋" panose="02010600040101010101" pitchFamily="2" charset="-122"/>
            </a:endParaRPr>
          </a:p>
          <a:p>
            <a:pPr eaLnBrk="1" hangingPunct="1">
              <a:lnSpc>
                <a:spcPct val="85000"/>
              </a:lnSpc>
              <a:buNone/>
            </a:pPr>
            <a:r>
              <a:rPr lang="en-US" altLang="zh-CN" dirty="0">
                <a:latin typeface="华文中宋" panose="02010600040101010101" pitchFamily="2" charset="-122"/>
                <a:ea typeface="华文中宋" panose="02010600040101010101" pitchFamily="2" charset="-122"/>
              </a:rPr>
              <a:t>         5</a:t>
            </a:r>
            <a:r>
              <a:rPr lang="zh-CN" altLang="en-US" dirty="0">
                <a:latin typeface="华文中宋" panose="02010600040101010101" pitchFamily="2" charset="-122"/>
                <a:ea typeface="华文中宋" panose="02010600040101010101" pitchFamily="2" charset="-122"/>
              </a:rPr>
              <a:t>、从执行的计划性来看，测试是有计划的并要进行测试设计；而调试则不受时间约束。</a:t>
            </a:r>
            <a:endParaRPr lang="zh-CN" altLang="en-US" dirty="0">
              <a:latin typeface="华文中宋" panose="02010600040101010101" pitchFamily="2" charset="-122"/>
              <a:ea typeface="华文中宋" panose="02010600040101010101" pitchFamily="2" charset="-122"/>
            </a:endParaRPr>
          </a:p>
          <a:p>
            <a:pPr eaLnBrk="1" hangingPunct="1">
              <a:buNone/>
            </a:pPr>
            <a:r>
              <a:rPr lang="en-US" altLang="zh-CN" dirty="0">
                <a:latin typeface="华文中宋" panose="02010600040101010101" pitchFamily="2" charset="-122"/>
                <a:ea typeface="华文中宋" panose="02010600040101010101" pitchFamily="2" charset="-122"/>
              </a:rPr>
              <a:t>         6</a:t>
            </a:r>
            <a:r>
              <a:rPr lang="zh-CN" altLang="en-US" dirty="0">
                <a:latin typeface="华文中宋" panose="02010600040101010101" pitchFamily="2" charset="-122"/>
                <a:ea typeface="华文中宋" panose="02010600040101010101" pitchFamily="2" charset="-122"/>
              </a:rPr>
              <a:t>、从执行的人员来看，测试经常是由独立的测试组在不了解软件设计的条件下完成的，而调试必须由程序员来完成。</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7</a:t>
            </a:r>
            <a:r>
              <a:rPr lang="zh-CN" altLang="en-US" dirty="0">
                <a:latin typeface="华文中宋" panose="02010600040101010101" pitchFamily="2" charset="-122"/>
                <a:ea typeface="华文中宋" panose="02010600040101010101" pitchFamily="2" charset="-122"/>
              </a:rPr>
              <a:t>、从所使用的工具来看，大多数白盒测试的执行和设计可有工具支持，而调试程序员能利用的工具主要是调试器。</a:t>
            </a:r>
            <a:endParaRPr lang="zh-CN" altLang="en-US" dirty="0">
              <a:latin typeface="华文中宋" panose="02010600040101010101" pitchFamily="2" charset="-122"/>
              <a:ea typeface="华文中宋" panose="02010600040101010101" pitchFamily="2" charset="-122"/>
            </a:endParaRPr>
          </a:p>
          <a:p>
            <a:pPr eaLnBrk="1" hangingPunct="1">
              <a:buNone/>
            </a:pPr>
            <a:r>
              <a:rPr lang="en-US" altLang="zh-CN"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idx="1"/>
          </p:nvPr>
        </p:nvSpPr>
        <p:spPr>
          <a:xfrm>
            <a:off x="611240" y="836985"/>
            <a:ext cx="8226900" cy="4759200"/>
          </a:xfrm>
        </p:spPr>
        <p:txBody>
          <a:bodyPr vert="horz" wrap="square" lIns="91440" tIns="45720" rIns="91440" bIns="45720" anchor="t" anchorCtr="0"/>
          <a:lstStyle/>
          <a:p>
            <a:pPr eaLnBrk="1" hangingPunct="1">
              <a:lnSpc>
                <a:spcPct val="80000"/>
              </a:lnSpc>
              <a:buNone/>
            </a:pPr>
            <a:endParaRPr lang="zh-CN" altLang="en-US" dirty="0">
              <a:latin typeface="华文中宋" panose="02010600040101010101" pitchFamily="2" charset="-122"/>
              <a:ea typeface="华文中宋" panose="02010600040101010101" pitchFamily="2" charset="-122"/>
            </a:endParaRPr>
          </a:p>
          <a:p>
            <a:pPr eaLnBrk="1" hangingPunct="1">
              <a:lnSpc>
                <a:spcPct val="80000"/>
              </a:lnSpc>
              <a:buNone/>
            </a:pPr>
            <a:r>
              <a:rPr lang="en-US" altLang="zh-CN" b="1" dirty="0">
                <a:latin typeface="华文中宋" panose="02010600040101010101" pitchFamily="2" charset="-122"/>
                <a:ea typeface="华文中宋" panose="02010600040101010101" pitchFamily="2" charset="-122"/>
              </a:rPr>
              <a:t>  2.2.2</a:t>
            </a:r>
            <a:r>
              <a:rPr lang="zh-CN" altLang="en-US" b="1" dirty="0">
                <a:latin typeface="华文中宋" panose="02010600040101010101" pitchFamily="2" charset="-122"/>
                <a:ea typeface="华文中宋" panose="02010600040101010101" pitchFamily="2" charset="-122"/>
              </a:rPr>
              <a:t>白盒测试的用例设计</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白盒测试用例设计技术就是研究如何用最少的测试用例最大限度地发现软件中的错误，目前主要有基本路径测试、等价类划分</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边界值分析测试、覆盖测试、循环测试、数据流测试、程序插桩测试、变异测试等等方法。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5"/>
          <p:cNvSpPr>
            <a:spLocks noGrp="1"/>
          </p:cNvSpPr>
          <p:nvPr>
            <p:ph idx="1"/>
          </p:nvPr>
        </p:nvSpPr>
        <p:spPr>
          <a:xfrm>
            <a:off x="467095" y="764595"/>
            <a:ext cx="8226900" cy="4759200"/>
          </a:xfrm>
        </p:spPr>
        <p:txBody>
          <a:bodyPr vert="horz" wrap="square" lIns="91440" tIns="45720" rIns="91440" bIns="45720" anchor="t" anchorCtr="0"/>
          <a:lstStyle/>
          <a:p>
            <a:pPr eaLnBrk="1" hangingPunct="1">
              <a:lnSpc>
                <a:spcPct val="80000"/>
              </a:lnSpc>
              <a:buNone/>
            </a:pPr>
            <a:r>
              <a:rPr lang="en-US" altLang="zh-CN" b="1" dirty="0">
                <a:latin typeface="华文中宋" panose="02010600040101010101" pitchFamily="2" charset="-122"/>
                <a:ea typeface="华文中宋" panose="02010600040101010101" pitchFamily="2" charset="-122"/>
              </a:rPr>
              <a:t> 2.2.2</a:t>
            </a:r>
            <a:r>
              <a:rPr lang="zh-CN" altLang="en-US" b="1" dirty="0">
                <a:latin typeface="华文中宋" panose="02010600040101010101" pitchFamily="2" charset="-122"/>
                <a:ea typeface="华文中宋" panose="02010600040101010101" pitchFamily="2" charset="-122"/>
              </a:rPr>
              <a:t>白盒测试的用例设计</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一、基本路径测试</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ea typeface="宋体" panose="02010600030101010101" pitchFamily="2" charset="-122"/>
              </a:rPr>
              <a:t>      概念：基本路径测试就是在程序控制流图的基础上，通过分析控制构造的环形复杂性，导出基本可执行路径集合，从而设计测试用例的方法。</a:t>
            </a:r>
            <a:endParaRPr lang="zh-CN" altLang="en-US" dirty="0">
              <a:ea typeface="宋体" panose="02010600030101010101" pitchFamily="2" charset="-122"/>
            </a:endParaRPr>
          </a:p>
          <a:p>
            <a:pPr eaLnBrk="1" hangingPunct="1">
              <a:buNone/>
            </a:pPr>
            <a:r>
              <a:rPr lang="zh-CN" altLang="en-US" dirty="0">
                <a:ea typeface="宋体" panose="02010600030101010101" pitchFamily="2" charset="-122"/>
              </a:rPr>
              <a:t>         设计出的测试用例要保证在测试中</a:t>
            </a:r>
            <a:r>
              <a:rPr lang="en-US" altLang="zh-CN" dirty="0">
                <a:ea typeface="宋体" panose="02010600030101010101" pitchFamily="2" charset="-122"/>
              </a:rPr>
              <a:t>,</a:t>
            </a:r>
            <a:r>
              <a:rPr lang="zh-CN" altLang="en-US" dirty="0">
                <a:ea typeface="宋体" panose="02010600030101010101" pitchFamily="2" charset="-122"/>
              </a:rPr>
              <a:t>程序的每一个可执行语句至少执行一次。</a:t>
            </a:r>
            <a:r>
              <a:rPr lang="zh-CN" altLang="en-US" dirty="0"/>
              <a:t> </a:t>
            </a:r>
            <a:endParaRPr lang="zh-CN" altLang="en-US" dirty="0">
              <a:latin typeface="华文中宋" panose="02010600040101010101" pitchFamily="2" charset="-122"/>
              <a:ea typeface="华文中宋" panose="02010600040101010101" pitchFamily="2" charset="-122"/>
            </a:endParaRPr>
          </a:p>
          <a:p>
            <a:pPr eaLnBrk="1" hangingPunct="1">
              <a:buNone/>
            </a:pPr>
            <a:endParaRPr lang="zh-CN" altLang="en-US" dirty="0">
              <a:latin typeface="华文中宋" panose="02010600040101010101" pitchFamily="2" charset="-122"/>
              <a:ea typeface="华文中宋" panose="02010600040101010101" pitchFamily="2" charset="-122"/>
            </a:endParaRPr>
          </a:p>
          <a:p>
            <a:pPr eaLnBrk="1" hangingPunct="1">
              <a:lnSpc>
                <a:spcPct val="80000"/>
              </a:lnSpc>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idx="1"/>
          </p:nvPr>
        </p:nvSpPr>
        <p:spPr/>
        <p:txBody>
          <a:bodyPr vert="horz" wrap="square" lIns="91440" tIns="45720" rIns="91440" bIns="45720" anchor="t" anchorCtr="0"/>
          <a:lstStyle/>
          <a:p>
            <a:pPr marL="533400" indent="-533400" eaLnBrk="1" hangingPunct="1">
              <a:buNone/>
            </a:pPr>
            <a:r>
              <a:rPr lang="zh-CN" altLang="en-US" dirty="0">
                <a:latin typeface="华文中宋" panose="02010600040101010101" pitchFamily="2" charset="-122"/>
                <a:ea typeface="华文中宋" panose="02010600040101010101" pitchFamily="2" charset="-122"/>
              </a:rPr>
              <a:t>     集合的表示法有以下两种：</a:t>
            </a:r>
            <a:endParaRPr lang="zh-CN" altLang="en-US"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1、将集合所有元素一一列出的表示法叫做“枚举法”，但有时也可以只列出一部分元素。</a:t>
            </a:r>
            <a:endParaRPr lang="zh-CN" altLang="en-US"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M1={1</a:t>
            </a:r>
            <a:r>
              <a:rPr lang="zh-CN" altLang="en-US" dirty="0">
                <a:latin typeface="华文中宋" panose="02010600040101010101" pitchFamily="2" charset="-122"/>
                <a:ea typeface="华文中宋" panose="02010600040101010101" pitchFamily="2" charset="-122"/>
              </a:rPr>
              <a:t>月，</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月，</a:t>
            </a:r>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月，</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月</a:t>
            </a:r>
            <a:r>
              <a:rPr lang="en-US" altLang="zh-CN" dirty="0"/>
              <a:t>‥‥‥</a:t>
            </a:r>
            <a:r>
              <a:rPr lang="en-US" altLang="zh-CN" dirty="0">
                <a:latin typeface="华文中宋" panose="02010600040101010101" pitchFamily="2" charset="-122"/>
                <a:ea typeface="华文中宋" panose="02010600040101010101" pitchFamily="2" charset="-122"/>
              </a:rPr>
              <a:t>}</a:t>
            </a:r>
            <a:endParaRPr lang="en-US" altLang="zh-CN" baseline="-25000"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2、用一个集合所具有的共同性质来刻画这个集合。</a:t>
            </a:r>
            <a:endParaRPr lang="zh-CN" altLang="en-US" dirty="0">
              <a:latin typeface="华文中宋" panose="02010600040101010101" pitchFamily="2" charset="-122"/>
              <a:ea typeface="华文中宋" panose="02010600040101010101" pitchFamily="2" charset="-122"/>
            </a:endParaRPr>
          </a:p>
          <a:p>
            <a:pPr marL="533400" indent="-533400" eaLnBrk="1" hangingPunct="1">
              <a:buNone/>
            </a:pPr>
            <a:r>
              <a:rPr lang="en-US" altLang="zh-CN" dirty="0">
                <a:latin typeface="华文中宋" panose="02010600040101010101" pitchFamily="2" charset="-122"/>
                <a:ea typeface="华文中宋" panose="02010600040101010101" pitchFamily="2" charset="-122"/>
              </a:rPr>
              <a:t>        N={t:t</a:t>
            </a:r>
            <a:r>
              <a:rPr lang="zh-CN" altLang="en-US" dirty="0">
                <a:latin typeface="华文中宋" panose="02010600040101010101" pitchFamily="2" charset="-122"/>
                <a:ea typeface="华文中宋" panose="02010600040101010101" pitchFamily="2" charset="-122"/>
              </a:rPr>
              <a:t>是等边三角形</a:t>
            </a:r>
            <a:r>
              <a:rPr lang="en-US" altLang="zh-CN" dirty="0">
                <a:latin typeface="华文中宋" panose="02010600040101010101" pitchFamily="2" charset="-122"/>
                <a:ea typeface="华文中宋" panose="02010600040101010101" pitchFamily="2" charset="-122"/>
              </a:rPr>
              <a:t>}</a:t>
            </a:r>
            <a:endParaRPr lang="en-US" altLang="zh-CN" sz="3600" dirty="0">
              <a:latin typeface="华文中宋" panose="02010600040101010101" pitchFamily="2" charset="-122"/>
              <a:ea typeface="华文中宋" panose="02010600040101010101" pitchFamily="2" charset="-122"/>
            </a:endParaRPr>
          </a:p>
          <a:p>
            <a:pPr marL="533400" indent="-533400" eaLnBrk="1" hangingPunct="1">
              <a:buNone/>
            </a:pP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idx="4294967295"/>
          </p:nvPr>
        </p:nvSpPr>
        <p:spPr>
          <a:xfrm>
            <a:off x="455665" y="44520"/>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基本路径测试</a:t>
            </a:r>
            <a:endParaRPr lang="zh-CN" altLang="en-US" sz="4000" dirty="0">
              <a:latin typeface="华文中宋" panose="02010600040101010101" pitchFamily="2" charset="-122"/>
              <a:ea typeface="华文中宋" panose="02010600040101010101" pitchFamily="2" charset="-122"/>
            </a:endParaRPr>
          </a:p>
        </p:txBody>
      </p:sp>
      <p:sp>
        <p:nvSpPr>
          <p:cNvPr id="37890" name="Rectangle 3"/>
          <p:cNvSpPr>
            <a:spLocks noGrp="1"/>
          </p:cNvSpPr>
          <p:nvPr>
            <p:ph idx="1"/>
          </p:nvPr>
        </p:nvSpPr>
        <p:spPr>
          <a:xfrm>
            <a:off x="455665" y="836985"/>
            <a:ext cx="8226900" cy="4759200"/>
          </a:xfrm>
        </p:spPr>
        <p:txBody>
          <a:bodyPr vert="horz" wrap="square" lIns="91440" tIns="45720" rIns="91440" bIns="45720" anchor="t" anchorCtr="0"/>
          <a:lstStyle/>
          <a:p>
            <a:pPr eaLnBrk="1" hangingPunct="1"/>
            <a:r>
              <a:rPr lang="zh-CN" altLang="en-US" sz="2800" dirty="0">
                <a:latin typeface="宋体" panose="02010600030101010101" pitchFamily="2" charset="-122"/>
                <a:ea typeface="华文中宋" panose="02010600040101010101" pitchFamily="2" charset="-122"/>
              </a:rPr>
              <a:t>前提条件</a:t>
            </a:r>
            <a:endParaRPr lang="zh-CN" altLang="en-US" sz="2800" dirty="0">
              <a:latin typeface="宋体" panose="02010600030101010101" pitchFamily="2" charset="-122"/>
              <a:ea typeface="华文中宋" panose="02010600040101010101" pitchFamily="2" charset="-122"/>
            </a:endParaRPr>
          </a:p>
          <a:p>
            <a:pPr lvl="1" eaLnBrk="1" hangingPunct="1">
              <a:buNone/>
            </a:pPr>
            <a:r>
              <a:rPr lang="zh-CN" altLang="en-US" dirty="0">
                <a:latin typeface="宋体" panose="02010600030101010101" pitchFamily="2" charset="-122"/>
                <a:ea typeface="华文中宋" panose="02010600040101010101" pitchFamily="2" charset="-122"/>
              </a:rPr>
              <a:t>			测试进入的前提条件是在测试人员已经对被测试对象有了一定的了解，基本上明确了被测试软件的逻辑结构。</a:t>
            </a:r>
            <a:endParaRPr lang="zh-CN" altLang="en-US" dirty="0">
              <a:latin typeface="宋体" panose="02010600030101010101" pitchFamily="2" charset="-122"/>
              <a:ea typeface="华文中宋" panose="02010600040101010101" pitchFamily="2" charset="-122"/>
            </a:endParaRPr>
          </a:p>
          <a:p>
            <a:pPr lvl="1" eaLnBrk="1" hangingPunct="1">
              <a:buNone/>
            </a:pPr>
            <a:endParaRPr lang="zh-CN" altLang="en-US" dirty="0">
              <a:latin typeface="宋体" panose="02010600030101010101" pitchFamily="2" charset="-122"/>
              <a:ea typeface="华文中宋" panose="02010600040101010101" pitchFamily="2" charset="-122"/>
            </a:endParaRPr>
          </a:p>
          <a:p>
            <a:pPr eaLnBrk="1" hangingPunct="1"/>
            <a:r>
              <a:rPr lang="zh-CN" altLang="en-US" sz="2800" dirty="0">
                <a:latin typeface="宋体" panose="02010600030101010101" pitchFamily="2" charset="-122"/>
                <a:ea typeface="华文中宋" panose="02010600040101010101" pitchFamily="2" charset="-122"/>
              </a:rPr>
              <a:t>测试过程</a:t>
            </a:r>
            <a:endParaRPr lang="zh-CN" altLang="en-US" sz="2800" dirty="0">
              <a:latin typeface="宋体" panose="02010600030101010101" pitchFamily="2" charset="-122"/>
              <a:ea typeface="华文中宋" panose="02010600040101010101" pitchFamily="2" charset="-122"/>
            </a:endParaRPr>
          </a:p>
          <a:p>
            <a:pPr lvl="1" eaLnBrk="1" hangingPunct="1">
              <a:buNone/>
            </a:pPr>
            <a:r>
              <a:rPr lang="zh-CN" altLang="en-US" dirty="0">
                <a:latin typeface="宋体" panose="02010600030101010101" pitchFamily="2" charset="-122"/>
                <a:ea typeface="华文中宋" panose="02010600040101010101" pitchFamily="2" charset="-122"/>
              </a:rPr>
              <a:t>			过程是通过针对程序逻辑结构设计和加载测试用例，驱动程序执行，以对程序路径进行测试。测试结果是分析实际的测试结果与预期的结果是否一致。 </a:t>
            </a:r>
            <a:endParaRPr lang="zh-CN" altLang="en-US" dirty="0">
              <a:latin typeface="宋体" panose="02010600030101010101" pitchFamily="2" charset="-122"/>
              <a:ea typeface="华文中宋" panose="0201060004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idx="4294967295"/>
          </p:nvPr>
        </p:nvSpPr>
        <p:spPr>
          <a:xfrm>
            <a:off x="539485" y="260420"/>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基本路径测试</a:t>
            </a:r>
            <a:endParaRPr lang="zh-CN" altLang="en-US" sz="4000" dirty="0">
              <a:latin typeface="华文中宋" panose="02010600040101010101" pitchFamily="2" charset="-122"/>
              <a:ea typeface="华文中宋" panose="02010600040101010101" pitchFamily="2" charset="-122"/>
            </a:endParaRPr>
          </a:p>
        </p:txBody>
      </p:sp>
      <p:sp>
        <p:nvSpPr>
          <p:cNvPr id="43011" name="Rectangle 3"/>
          <p:cNvSpPr>
            <a:spLocks noGrp="1"/>
          </p:cNvSpPr>
          <p:nvPr>
            <p:ph idx="1"/>
          </p:nvPr>
        </p:nvSpPr>
        <p:spPr>
          <a:xfrm>
            <a:off x="458470" y="1052195"/>
            <a:ext cx="8227060" cy="5463540"/>
          </a:xfrm>
        </p:spPr>
        <p:txBody>
          <a:bodyPr vert="horz" wrap="square" lIns="91440" tIns="45720" rIns="91440" bIns="45720" numCol="1" anchor="t" anchorCtr="0" compatLnSpc="1">
            <a:noAutofit/>
          </a:bodyPr>
          <a:lstStyle/>
          <a:p>
            <a:pPr marL="571500" marR="0" lvl="0" indent="-571500" algn="l" defTabSz="914400" rtl="0" eaLnBrk="1" fontAlgn="base" latinLnBrk="1" hangingPunct="1">
              <a:lnSpc>
                <a:spcPct val="100000"/>
              </a:lnSpc>
              <a:spcBef>
                <a:spcPct val="20000"/>
              </a:spcBef>
              <a:spcAft>
                <a:spcPct val="0"/>
              </a:spcAft>
              <a:buClrTx/>
              <a:buSzTx/>
              <a:buFontTx/>
              <a:buChar char="•"/>
              <a:defRPr/>
            </a:pPr>
            <a:r>
              <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cs"/>
              </a:rPr>
              <a:t>包括以下</a:t>
            </a:r>
            <a:r>
              <a:rPr kumimoji="1" lang="en-US" altLang="zh-CN"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cs"/>
              </a:rPr>
              <a:t>个步骤：</a:t>
            </a:r>
            <a:endPar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1" hangingPunct="1">
              <a:lnSpc>
                <a:spcPct val="100000"/>
              </a:lnSpc>
              <a:spcBef>
                <a:spcPct val="20000"/>
              </a:spcBef>
              <a:spcAft>
                <a:spcPct val="0"/>
              </a:spcAft>
              <a:buClrTx/>
              <a:buSzTx/>
              <a:buFontTx/>
              <a:buNone/>
              <a:defRPr/>
            </a:pPr>
            <a:r>
              <a:rPr kumimoji="1" lang="en-US" altLang="zh-CN"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cs"/>
              </a:rPr>
              <a:t>    1.</a:t>
            </a:r>
            <a:r>
              <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cs"/>
              </a:rPr>
              <a:t>程序流程图</a:t>
            </a:r>
            <a:endPar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71805" marR="0" lvl="1" indent="0" algn="l" defTabSz="914400" rtl="0" eaLnBrk="1" fontAlgn="base" latinLnBrk="1" hangingPunct="1">
              <a:lnSpc>
                <a:spcPct val="100000"/>
              </a:lnSpc>
              <a:spcBef>
                <a:spcPct val="20000"/>
              </a:spcBef>
              <a:spcAft>
                <a:spcPct val="0"/>
              </a:spcAft>
              <a:buClrTx/>
              <a:buSzTx/>
              <a:buFont typeface="Wingdings" panose="05000000000000000000" pitchFamily="2" charset="2"/>
              <a:buNone/>
              <a:defRPr/>
            </a:pPr>
            <a:r>
              <a:rPr kumimoji="1" lang="en-US" altLang="zh-CN"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rPr>
              <a:t>2.</a:t>
            </a:r>
            <a:r>
              <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rPr>
              <a:t>程序的控制流图：描述程序控制流的一种图示方法。</a:t>
            </a:r>
            <a:endPar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endParaRPr>
          </a:p>
          <a:p>
            <a:pPr marL="471805" marR="0" lvl="1" indent="0" algn="l" defTabSz="914400" rtl="0" eaLnBrk="1" fontAlgn="base" latinLnBrk="1" hangingPunct="1">
              <a:lnSpc>
                <a:spcPct val="100000"/>
              </a:lnSpc>
              <a:spcBef>
                <a:spcPct val="20000"/>
              </a:spcBef>
              <a:spcAft>
                <a:spcPct val="0"/>
              </a:spcAft>
              <a:buClrTx/>
              <a:buSzTx/>
              <a:buFont typeface="Wingdings" panose="05000000000000000000" pitchFamily="2" charset="2"/>
              <a:buNone/>
              <a:defRPr/>
            </a:pPr>
            <a:r>
              <a:rPr kumimoji="1" lang="en-US" altLang="zh-CN"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rPr>
              <a:t>3.</a:t>
            </a:r>
            <a:r>
              <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rPr>
              <a:t>程序圈复杂度：从程序的环路复杂性可导出程序基本路径集合中的独立路径条数，这是确定程序中每个可执行语句至少执行一次所必须的测试用例数目的上界。</a:t>
            </a:r>
            <a:endPar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endParaRPr>
          </a:p>
          <a:p>
            <a:pPr marL="471805" marR="0" lvl="1" indent="0" algn="l" defTabSz="914400" rtl="0" eaLnBrk="1" fontAlgn="base" latinLnBrk="1" hangingPunct="1">
              <a:lnSpc>
                <a:spcPct val="100000"/>
              </a:lnSpc>
              <a:spcBef>
                <a:spcPct val="20000"/>
              </a:spcBef>
              <a:spcAft>
                <a:spcPct val="0"/>
              </a:spcAft>
              <a:buClrTx/>
              <a:buSzTx/>
              <a:buFont typeface="Wingdings" panose="05000000000000000000" pitchFamily="2" charset="2"/>
              <a:buNone/>
              <a:defRPr/>
            </a:pPr>
            <a:r>
              <a:rPr kumimoji="1" lang="en-US" altLang="zh-CN"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rPr>
              <a:t>4.</a:t>
            </a:r>
            <a:r>
              <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rPr>
              <a:t>独立执行路径</a:t>
            </a:r>
            <a:endPar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endParaRPr>
          </a:p>
          <a:p>
            <a:pPr marL="471805" marR="0" lvl="1" indent="0" algn="l" defTabSz="914400" rtl="0" eaLnBrk="1" fontAlgn="base" latinLnBrk="1" hangingPunct="1">
              <a:lnSpc>
                <a:spcPct val="100000"/>
              </a:lnSpc>
              <a:spcBef>
                <a:spcPct val="20000"/>
              </a:spcBef>
              <a:spcAft>
                <a:spcPct val="0"/>
              </a:spcAft>
              <a:buClrTx/>
              <a:buSzTx/>
              <a:buFont typeface="Wingdings" panose="05000000000000000000" pitchFamily="2" charset="2"/>
              <a:buNone/>
              <a:defRPr/>
            </a:pPr>
            <a:r>
              <a:rPr kumimoji="1" lang="en-US" altLang="zh-CN"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rPr>
              <a:t>5.</a:t>
            </a:r>
            <a:r>
              <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rPr>
              <a:t>导出测试用例：根据圈复杂度和程序结构设计用例数据输入和预期结果。</a:t>
            </a:r>
            <a:endPar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endParaRPr>
          </a:p>
          <a:p>
            <a:pPr marL="471805" marR="0" lvl="1" indent="0" algn="l" defTabSz="914400" rtl="0" eaLnBrk="1" fontAlgn="base" latinLnBrk="1" hangingPunct="1">
              <a:lnSpc>
                <a:spcPct val="100000"/>
              </a:lnSpc>
              <a:spcBef>
                <a:spcPct val="20000"/>
              </a:spcBef>
              <a:spcAft>
                <a:spcPct val="0"/>
              </a:spcAft>
              <a:buClrTx/>
              <a:buSzTx/>
              <a:buFont typeface="Wingdings" panose="05000000000000000000" pitchFamily="2" charset="2"/>
              <a:buNone/>
              <a:defRPr/>
            </a:pPr>
            <a:endPar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endParaRPr>
          </a:p>
          <a:p>
            <a:pPr marL="571500" marR="0" lvl="0" indent="-571500" algn="l" defTabSz="914400" rtl="0" eaLnBrk="1" fontAlgn="base" latinLnBrk="1" hangingPunct="1">
              <a:lnSpc>
                <a:spcPct val="100000"/>
              </a:lnSpc>
              <a:spcBef>
                <a:spcPct val="20000"/>
              </a:spcBef>
              <a:spcAft>
                <a:spcPct val="0"/>
              </a:spcAft>
              <a:buClrTx/>
              <a:buSzTx/>
              <a:buFont typeface="Wingdings" panose="05000000000000000000" pitchFamily="2" charset="2"/>
              <a:buNone/>
              <a:defRPr/>
            </a:pPr>
            <a:r>
              <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cs"/>
              </a:rPr>
              <a:t>     </a:t>
            </a:r>
            <a:endParaRPr kumimoji="1" lang="zh-CN" altLang="en-US" sz="2700" b="0" i="0" u="none" strike="noStrike" kern="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89905" y="44520"/>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控制流图的符号</a:t>
            </a:r>
            <a:endParaRPr lang="zh-CN" altLang="en-US" sz="4000" dirty="0">
              <a:latin typeface="华文中宋" panose="02010600040101010101" pitchFamily="2" charset="-122"/>
              <a:ea typeface="华文中宋" panose="02010600040101010101" pitchFamily="2" charset="-122"/>
            </a:endParaRPr>
          </a:p>
        </p:txBody>
      </p:sp>
      <p:sp>
        <p:nvSpPr>
          <p:cNvPr id="39938" name="Rectangle 3"/>
          <p:cNvSpPr>
            <a:spLocks noGrp="1"/>
          </p:cNvSpPr>
          <p:nvPr>
            <p:ph type="body" sz="half" idx="1"/>
          </p:nvPr>
        </p:nvSpPr>
        <p:spPr>
          <a:xfrm>
            <a:off x="179070" y="692785"/>
            <a:ext cx="8726170" cy="1846580"/>
          </a:xfrm>
        </p:spPr>
        <p:txBody>
          <a:bodyPr vert="horz" wrap="square" lIns="91440" tIns="45720" rIns="91440" bIns="45720" anchor="t" anchorCtr="0">
            <a:normAutofit lnSpcReduction="20000"/>
          </a:bodyPr>
          <a:lstStyle/>
          <a:p>
            <a:pPr eaLnBrk="1" hangingPunct="1">
              <a:lnSpc>
                <a:spcPct val="100000"/>
              </a:lnSpc>
              <a:buClrTx/>
              <a:buSzTx/>
              <a:buFontTx/>
            </a:pPr>
            <a:r>
              <a:rPr lang="zh-CN" altLang="en-US" sz="2800" dirty="0">
                <a:latin typeface="华文中宋" panose="02010600040101010101" pitchFamily="2" charset="-122"/>
                <a:ea typeface="华文中宋" panose="02010600040101010101" pitchFamily="2" charset="-122"/>
              </a:rPr>
              <a:t>  </a:t>
            </a:r>
            <a:r>
              <a:rPr lang="zh-CN" altLang="en-US" sz="2400" dirty="0">
                <a:solidFill>
                  <a:schemeClr val="tx1"/>
                </a:solidFill>
                <a:latin typeface="华文中宋" panose="02010600040101010101" pitchFamily="2" charset="-122"/>
                <a:ea typeface="华文中宋" panose="02010600040101010101" pitchFamily="2" charset="-122"/>
              </a:rPr>
              <a:t>在介绍基本路径方法之前，必须先介绍一种简单的控制流表示方法，即流图。流图是对待测试程序过程处理的一种表示。流图使用下面的符号描述逻辑控制流，每一种结构化构成元素有一个相应的流图符号。</a:t>
            </a:r>
            <a:endParaRPr lang="zh-CN" altLang="en-US" sz="2400" dirty="0">
              <a:solidFill>
                <a:schemeClr val="tx1"/>
              </a:solidFill>
              <a:latin typeface="华文中宋" panose="02010600040101010101" pitchFamily="2" charset="-122"/>
              <a:ea typeface="华文中宋" panose="02010600040101010101" pitchFamily="2" charset="-122"/>
            </a:endParaRPr>
          </a:p>
        </p:txBody>
      </p:sp>
      <p:grpSp>
        <p:nvGrpSpPr>
          <p:cNvPr id="39939" name="Group 4"/>
          <p:cNvGrpSpPr/>
          <p:nvPr/>
        </p:nvGrpSpPr>
        <p:grpSpPr>
          <a:xfrm>
            <a:off x="395288" y="2636838"/>
            <a:ext cx="7921625" cy="3930650"/>
            <a:chOff x="720" y="1584"/>
            <a:chExt cx="3840" cy="1732"/>
          </a:xfrm>
        </p:grpSpPr>
        <p:sp>
          <p:nvSpPr>
            <p:cNvPr id="39940" name="Oval 5"/>
            <p:cNvSpPr/>
            <p:nvPr/>
          </p:nvSpPr>
          <p:spPr>
            <a:xfrm>
              <a:off x="720" y="177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41" name="Line 6"/>
            <p:cNvSpPr/>
            <p:nvPr/>
          </p:nvSpPr>
          <p:spPr>
            <a:xfrm>
              <a:off x="912" y="1872"/>
              <a:ext cx="192" cy="0"/>
            </a:xfrm>
            <a:prstGeom prst="line">
              <a:avLst/>
            </a:prstGeom>
            <a:ln w="9525" cap="flat" cmpd="sng">
              <a:solidFill>
                <a:schemeClr val="tx1"/>
              </a:solidFill>
              <a:prstDash val="solid"/>
              <a:miter/>
              <a:headEnd type="none" w="med" len="med"/>
              <a:tailEnd type="triangle" w="med" len="med"/>
            </a:ln>
          </p:spPr>
        </p:sp>
        <p:sp>
          <p:nvSpPr>
            <p:cNvPr id="39942" name="Oval 7"/>
            <p:cNvSpPr/>
            <p:nvPr/>
          </p:nvSpPr>
          <p:spPr>
            <a:xfrm>
              <a:off x="1104" y="177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43" name="Oval 8"/>
            <p:cNvSpPr/>
            <p:nvPr/>
          </p:nvSpPr>
          <p:spPr>
            <a:xfrm>
              <a:off x="2448" y="158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44" name="Oval 9"/>
            <p:cNvSpPr/>
            <p:nvPr/>
          </p:nvSpPr>
          <p:spPr>
            <a:xfrm>
              <a:off x="2160" y="177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45" name="Oval 10"/>
            <p:cNvSpPr/>
            <p:nvPr/>
          </p:nvSpPr>
          <p:spPr>
            <a:xfrm>
              <a:off x="2448" y="19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46" name="Oval 11"/>
            <p:cNvSpPr/>
            <p:nvPr/>
          </p:nvSpPr>
          <p:spPr>
            <a:xfrm>
              <a:off x="2736" y="177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47" name="Oval 12"/>
            <p:cNvSpPr/>
            <p:nvPr/>
          </p:nvSpPr>
          <p:spPr>
            <a:xfrm>
              <a:off x="2208" y="273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48" name="Oval 13"/>
            <p:cNvSpPr/>
            <p:nvPr/>
          </p:nvSpPr>
          <p:spPr>
            <a:xfrm>
              <a:off x="3936" y="172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49" name="Oval 14"/>
            <p:cNvSpPr/>
            <p:nvPr/>
          </p:nvSpPr>
          <p:spPr>
            <a:xfrm>
              <a:off x="720" y="273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50" name="Oval 15"/>
            <p:cNvSpPr/>
            <p:nvPr/>
          </p:nvSpPr>
          <p:spPr>
            <a:xfrm>
              <a:off x="1104" y="273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51" name="Oval 16"/>
            <p:cNvSpPr/>
            <p:nvPr/>
          </p:nvSpPr>
          <p:spPr>
            <a:xfrm>
              <a:off x="1488" y="273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52" name="Oval 17"/>
            <p:cNvSpPr/>
            <p:nvPr/>
          </p:nvSpPr>
          <p:spPr>
            <a:xfrm>
              <a:off x="2976" y="273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53" name="Oval 18"/>
            <p:cNvSpPr/>
            <p:nvPr/>
          </p:nvSpPr>
          <p:spPr>
            <a:xfrm>
              <a:off x="2592" y="273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54" name="Line 19"/>
            <p:cNvSpPr/>
            <p:nvPr/>
          </p:nvSpPr>
          <p:spPr>
            <a:xfrm>
              <a:off x="912" y="2832"/>
              <a:ext cx="192" cy="0"/>
            </a:xfrm>
            <a:prstGeom prst="line">
              <a:avLst/>
            </a:prstGeom>
            <a:ln w="9525" cap="flat" cmpd="sng">
              <a:solidFill>
                <a:schemeClr val="tx1"/>
              </a:solidFill>
              <a:prstDash val="solid"/>
              <a:miter/>
              <a:headEnd type="none" w="med" len="med"/>
              <a:tailEnd type="triangle" w="med" len="med"/>
            </a:ln>
          </p:spPr>
        </p:sp>
        <p:sp>
          <p:nvSpPr>
            <p:cNvPr id="39955" name="Line 20"/>
            <p:cNvSpPr/>
            <p:nvPr/>
          </p:nvSpPr>
          <p:spPr>
            <a:xfrm>
              <a:off x="2400" y="2832"/>
              <a:ext cx="192" cy="0"/>
            </a:xfrm>
            <a:prstGeom prst="line">
              <a:avLst/>
            </a:prstGeom>
            <a:ln w="9525" cap="flat" cmpd="sng">
              <a:solidFill>
                <a:schemeClr val="tx1"/>
              </a:solidFill>
              <a:prstDash val="solid"/>
              <a:miter/>
              <a:headEnd type="none" w="med" len="med"/>
              <a:tailEnd type="triangle" w="med" len="med"/>
            </a:ln>
          </p:spPr>
        </p:sp>
        <p:sp>
          <p:nvSpPr>
            <p:cNvPr id="39956" name="Line 21"/>
            <p:cNvSpPr/>
            <p:nvPr/>
          </p:nvSpPr>
          <p:spPr>
            <a:xfrm>
              <a:off x="2784" y="2832"/>
              <a:ext cx="192" cy="0"/>
            </a:xfrm>
            <a:prstGeom prst="line">
              <a:avLst/>
            </a:prstGeom>
            <a:ln w="9525" cap="flat" cmpd="sng">
              <a:solidFill>
                <a:schemeClr val="tx1"/>
              </a:solidFill>
              <a:prstDash val="solid"/>
              <a:miter/>
              <a:headEnd type="none" w="med" len="med"/>
              <a:tailEnd type="triangle" w="med" len="med"/>
            </a:ln>
          </p:spPr>
        </p:sp>
        <p:sp>
          <p:nvSpPr>
            <p:cNvPr id="39957" name="Line 22"/>
            <p:cNvSpPr/>
            <p:nvPr/>
          </p:nvSpPr>
          <p:spPr>
            <a:xfrm flipV="1">
              <a:off x="2352" y="1728"/>
              <a:ext cx="96" cy="96"/>
            </a:xfrm>
            <a:prstGeom prst="line">
              <a:avLst/>
            </a:prstGeom>
            <a:ln w="9525" cap="flat" cmpd="sng">
              <a:solidFill>
                <a:schemeClr val="tx1"/>
              </a:solidFill>
              <a:prstDash val="solid"/>
              <a:miter/>
              <a:headEnd type="none" w="med" len="med"/>
              <a:tailEnd type="triangle" w="med" len="med"/>
            </a:ln>
          </p:spPr>
        </p:sp>
        <p:sp>
          <p:nvSpPr>
            <p:cNvPr id="39958" name="Line 23"/>
            <p:cNvSpPr/>
            <p:nvPr/>
          </p:nvSpPr>
          <p:spPr>
            <a:xfrm>
              <a:off x="2640" y="1680"/>
              <a:ext cx="144" cy="96"/>
            </a:xfrm>
            <a:prstGeom prst="line">
              <a:avLst/>
            </a:prstGeom>
            <a:ln w="9525" cap="flat" cmpd="sng">
              <a:solidFill>
                <a:schemeClr val="tx1"/>
              </a:solidFill>
              <a:prstDash val="solid"/>
              <a:miter/>
              <a:headEnd type="none" w="med" len="med"/>
              <a:tailEnd type="triangle" w="med" len="med"/>
            </a:ln>
          </p:spPr>
        </p:sp>
        <p:sp>
          <p:nvSpPr>
            <p:cNvPr id="39959" name="Line 24"/>
            <p:cNvSpPr/>
            <p:nvPr/>
          </p:nvSpPr>
          <p:spPr>
            <a:xfrm>
              <a:off x="2352" y="1920"/>
              <a:ext cx="96" cy="96"/>
            </a:xfrm>
            <a:prstGeom prst="line">
              <a:avLst/>
            </a:prstGeom>
            <a:ln w="9525" cap="flat" cmpd="sng">
              <a:solidFill>
                <a:schemeClr val="tx1"/>
              </a:solidFill>
              <a:prstDash val="solid"/>
              <a:miter/>
              <a:headEnd type="none" w="med" len="med"/>
              <a:tailEnd type="triangle" w="med" len="med"/>
            </a:ln>
          </p:spPr>
        </p:sp>
        <p:sp>
          <p:nvSpPr>
            <p:cNvPr id="39960" name="Line 25"/>
            <p:cNvSpPr/>
            <p:nvPr/>
          </p:nvSpPr>
          <p:spPr>
            <a:xfrm flipV="1">
              <a:off x="2640" y="1968"/>
              <a:ext cx="144" cy="96"/>
            </a:xfrm>
            <a:prstGeom prst="line">
              <a:avLst/>
            </a:prstGeom>
            <a:ln w="9525" cap="flat" cmpd="sng">
              <a:solidFill>
                <a:schemeClr val="tx1"/>
              </a:solidFill>
              <a:prstDash val="solid"/>
              <a:miter/>
              <a:headEnd type="none" w="med" len="med"/>
              <a:tailEnd type="triangle" w="med" len="med"/>
            </a:ln>
          </p:spPr>
        </p:sp>
        <p:sp>
          <p:nvSpPr>
            <p:cNvPr id="39961" name="Oval 26"/>
            <p:cNvSpPr/>
            <p:nvPr/>
          </p:nvSpPr>
          <p:spPr>
            <a:xfrm>
              <a:off x="3936" y="20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62" name="Oval 27"/>
            <p:cNvSpPr/>
            <p:nvPr/>
          </p:nvSpPr>
          <p:spPr>
            <a:xfrm>
              <a:off x="3648" y="22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63" name="Oval 28"/>
            <p:cNvSpPr/>
            <p:nvPr/>
          </p:nvSpPr>
          <p:spPr>
            <a:xfrm>
              <a:off x="3936" y="24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64" name="Oval 29"/>
            <p:cNvSpPr/>
            <p:nvPr/>
          </p:nvSpPr>
          <p:spPr>
            <a:xfrm>
              <a:off x="4224" y="22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39965" name="Line 30"/>
            <p:cNvSpPr/>
            <p:nvPr/>
          </p:nvSpPr>
          <p:spPr>
            <a:xfrm flipV="1">
              <a:off x="3840" y="2208"/>
              <a:ext cx="96" cy="96"/>
            </a:xfrm>
            <a:prstGeom prst="line">
              <a:avLst/>
            </a:prstGeom>
            <a:ln w="9525" cap="flat" cmpd="sng">
              <a:solidFill>
                <a:schemeClr val="tx1"/>
              </a:solidFill>
              <a:prstDash val="solid"/>
              <a:miter/>
              <a:headEnd type="none" w="med" len="med"/>
              <a:tailEnd type="triangle" w="med" len="med"/>
            </a:ln>
          </p:spPr>
        </p:sp>
        <p:sp>
          <p:nvSpPr>
            <p:cNvPr id="39966" name="Line 31"/>
            <p:cNvSpPr/>
            <p:nvPr/>
          </p:nvSpPr>
          <p:spPr>
            <a:xfrm>
              <a:off x="4128" y="2160"/>
              <a:ext cx="144" cy="96"/>
            </a:xfrm>
            <a:prstGeom prst="line">
              <a:avLst/>
            </a:prstGeom>
            <a:ln w="9525" cap="flat" cmpd="sng">
              <a:solidFill>
                <a:schemeClr val="tx1"/>
              </a:solidFill>
              <a:prstDash val="solid"/>
              <a:miter/>
              <a:headEnd type="none" w="med" len="med"/>
              <a:tailEnd type="triangle" w="med" len="med"/>
            </a:ln>
          </p:spPr>
        </p:sp>
        <p:sp>
          <p:nvSpPr>
            <p:cNvPr id="39967" name="Line 32"/>
            <p:cNvSpPr/>
            <p:nvPr/>
          </p:nvSpPr>
          <p:spPr>
            <a:xfrm>
              <a:off x="3840" y="2400"/>
              <a:ext cx="96" cy="96"/>
            </a:xfrm>
            <a:prstGeom prst="line">
              <a:avLst/>
            </a:prstGeom>
            <a:ln w="9525" cap="flat" cmpd="sng">
              <a:solidFill>
                <a:schemeClr val="tx1"/>
              </a:solidFill>
              <a:prstDash val="solid"/>
              <a:miter/>
              <a:headEnd type="none" w="med" len="med"/>
              <a:tailEnd type="triangle" w="med" len="med"/>
            </a:ln>
          </p:spPr>
        </p:sp>
        <p:sp>
          <p:nvSpPr>
            <p:cNvPr id="39968" name="Line 33"/>
            <p:cNvSpPr/>
            <p:nvPr/>
          </p:nvSpPr>
          <p:spPr>
            <a:xfrm flipV="1">
              <a:off x="4128" y="2448"/>
              <a:ext cx="144" cy="96"/>
            </a:xfrm>
            <a:prstGeom prst="line">
              <a:avLst/>
            </a:prstGeom>
            <a:ln w="9525" cap="flat" cmpd="sng">
              <a:solidFill>
                <a:schemeClr val="tx1"/>
              </a:solidFill>
              <a:prstDash val="solid"/>
              <a:miter/>
              <a:headEnd type="none" w="med" len="med"/>
              <a:tailEnd type="triangle" w="med" len="med"/>
            </a:ln>
          </p:spPr>
        </p:sp>
        <p:sp>
          <p:nvSpPr>
            <p:cNvPr id="39969" name="Line 34"/>
            <p:cNvSpPr/>
            <p:nvPr/>
          </p:nvSpPr>
          <p:spPr>
            <a:xfrm flipV="1">
              <a:off x="3744" y="1872"/>
              <a:ext cx="192" cy="384"/>
            </a:xfrm>
            <a:prstGeom prst="line">
              <a:avLst/>
            </a:prstGeom>
            <a:ln w="9525" cap="flat" cmpd="sng">
              <a:solidFill>
                <a:schemeClr val="tx1"/>
              </a:solidFill>
              <a:prstDash val="solid"/>
              <a:miter/>
              <a:headEnd type="none" w="med" len="med"/>
              <a:tailEnd type="triangle" w="med" len="med"/>
            </a:ln>
          </p:spPr>
        </p:sp>
        <p:sp>
          <p:nvSpPr>
            <p:cNvPr id="39970" name="Line 35"/>
            <p:cNvSpPr/>
            <p:nvPr/>
          </p:nvSpPr>
          <p:spPr>
            <a:xfrm>
              <a:off x="4128" y="1872"/>
              <a:ext cx="192" cy="384"/>
            </a:xfrm>
            <a:prstGeom prst="line">
              <a:avLst/>
            </a:prstGeom>
            <a:ln w="9525" cap="flat" cmpd="sng">
              <a:solidFill>
                <a:schemeClr val="tx1"/>
              </a:solidFill>
              <a:prstDash val="solid"/>
              <a:miter/>
              <a:headEnd type="none" w="med" len="med"/>
              <a:tailEnd type="triangle" w="med" len="med"/>
            </a:ln>
          </p:spPr>
        </p:sp>
        <p:sp>
          <p:nvSpPr>
            <p:cNvPr id="39971" name="Freeform 36"/>
            <p:cNvSpPr/>
            <p:nvPr/>
          </p:nvSpPr>
          <p:spPr>
            <a:xfrm>
              <a:off x="2304" y="2640"/>
              <a:ext cx="336" cy="96"/>
            </a:xfrm>
            <a:custGeom>
              <a:avLst/>
              <a:gdLst/>
              <a:ahLst/>
              <a:cxnLst>
                <a:cxn ang="0">
                  <a:pos x="336" y="64"/>
                </a:cxn>
                <a:cxn ang="0">
                  <a:pos x="288" y="21"/>
                </a:cxn>
                <a:cxn ang="0">
                  <a:pos x="192" y="0"/>
                </a:cxn>
                <a:cxn ang="0">
                  <a:pos x="48" y="21"/>
                </a:cxn>
                <a:cxn ang="0">
                  <a:pos x="0" y="64"/>
                </a:cxn>
              </a:cxnLst>
              <a:rect l="0" t="0" r="0" b="0"/>
              <a:pathLst>
                <a:path w="336" h="144">
                  <a:moveTo>
                    <a:pt x="336" y="144"/>
                  </a:moveTo>
                  <a:cubicBezTo>
                    <a:pt x="324" y="108"/>
                    <a:pt x="312" y="72"/>
                    <a:pt x="288" y="48"/>
                  </a:cubicBezTo>
                  <a:cubicBezTo>
                    <a:pt x="264" y="24"/>
                    <a:pt x="232" y="0"/>
                    <a:pt x="192" y="0"/>
                  </a:cubicBezTo>
                  <a:cubicBezTo>
                    <a:pt x="152" y="0"/>
                    <a:pt x="80" y="24"/>
                    <a:pt x="48" y="48"/>
                  </a:cubicBezTo>
                  <a:cubicBezTo>
                    <a:pt x="16" y="72"/>
                    <a:pt x="8" y="128"/>
                    <a:pt x="0" y="144"/>
                  </a:cubicBezTo>
                </a:path>
              </a:pathLst>
            </a:custGeom>
            <a:noFill/>
            <a:ln w="9525" cap="flat" cmpd="sng">
              <a:solidFill>
                <a:schemeClr val="tx1"/>
              </a:solidFill>
              <a:prstDash val="solid"/>
              <a:miter/>
              <a:headEnd type="none" w="med" len="med"/>
              <a:tailEnd type="triangle" w="med" len="med"/>
            </a:ln>
          </p:spPr>
          <p:txBody>
            <a:bodyPr/>
            <a:lstStyle/>
            <a:p>
              <a:endParaRPr lang="zh-CN" altLang="en-US"/>
            </a:p>
          </p:txBody>
        </p:sp>
        <p:sp>
          <p:nvSpPr>
            <p:cNvPr id="39972" name="Freeform 37"/>
            <p:cNvSpPr/>
            <p:nvPr/>
          </p:nvSpPr>
          <p:spPr>
            <a:xfrm>
              <a:off x="816" y="2640"/>
              <a:ext cx="336" cy="96"/>
            </a:xfrm>
            <a:custGeom>
              <a:avLst/>
              <a:gdLst/>
              <a:ahLst/>
              <a:cxnLst>
                <a:cxn ang="0">
                  <a:pos x="336" y="64"/>
                </a:cxn>
                <a:cxn ang="0">
                  <a:pos x="288" y="21"/>
                </a:cxn>
                <a:cxn ang="0">
                  <a:pos x="192" y="0"/>
                </a:cxn>
                <a:cxn ang="0">
                  <a:pos x="48" y="21"/>
                </a:cxn>
                <a:cxn ang="0">
                  <a:pos x="0" y="64"/>
                </a:cxn>
              </a:cxnLst>
              <a:rect l="0" t="0" r="0" b="0"/>
              <a:pathLst>
                <a:path w="336" h="144">
                  <a:moveTo>
                    <a:pt x="336" y="144"/>
                  </a:moveTo>
                  <a:cubicBezTo>
                    <a:pt x="324" y="108"/>
                    <a:pt x="312" y="72"/>
                    <a:pt x="288" y="48"/>
                  </a:cubicBezTo>
                  <a:cubicBezTo>
                    <a:pt x="264" y="24"/>
                    <a:pt x="232" y="0"/>
                    <a:pt x="192" y="0"/>
                  </a:cubicBezTo>
                  <a:cubicBezTo>
                    <a:pt x="152" y="0"/>
                    <a:pt x="80" y="24"/>
                    <a:pt x="48" y="48"/>
                  </a:cubicBezTo>
                  <a:cubicBezTo>
                    <a:pt x="16" y="72"/>
                    <a:pt x="8" y="128"/>
                    <a:pt x="0" y="144"/>
                  </a:cubicBezTo>
                </a:path>
              </a:pathLst>
            </a:custGeom>
            <a:noFill/>
            <a:ln w="9525" cap="flat" cmpd="sng">
              <a:solidFill>
                <a:schemeClr val="tx1"/>
              </a:solidFill>
              <a:prstDash val="solid"/>
              <a:miter/>
              <a:headEnd type="none" w="med" len="med"/>
              <a:tailEnd type="triangle" w="med" len="med"/>
            </a:ln>
          </p:spPr>
          <p:txBody>
            <a:bodyPr/>
            <a:lstStyle/>
            <a:p>
              <a:endParaRPr lang="zh-CN" altLang="en-US"/>
            </a:p>
          </p:txBody>
        </p:sp>
        <p:sp>
          <p:nvSpPr>
            <p:cNvPr id="39973" name="Freeform 38"/>
            <p:cNvSpPr/>
            <p:nvPr/>
          </p:nvSpPr>
          <p:spPr>
            <a:xfrm>
              <a:off x="816" y="2928"/>
              <a:ext cx="768" cy="144"/>
            </a:xfrm>
            <a:custGeom>
              <a:avLst/>
              <a:gdLst/>
              <a:ahLst/>
              <a:cxnLst>
                <a:cxn ang="0">
                  <a:pos x="0" y="0"/>
                </a:cxn>
                <a:cxn ang="0">
                  <a:pos x="144" y="96"/>
                </a:cxn>
                <a:cxn ang="0">
                  <a:pos x="528" y="144"/>
                </a:cxn>
                <a:cxn ang="0">
                  <a:pos x="672" y="96"/>
                </a:cxn>
                <a:cxn ang="0">
                  <a:pos x="768" y="0"/>
                </a:cxn>
              </a:cxnLst>
              <a:rect l="0" t="0" r="0" b="0"/>
              <a:pathLst>
                <a:path w="768" h="144">
                  <a:moveTo>
                    <a:pt x="0" y="0"/>
                  </a:moveTo>
                  <a:cubicBezTo>
                    <a:pt x="28" y="36"/>
                    <a:pt x="56" y="72"/>
                    <a:pt x="144" y="96"/>
                  </a:cubicBezTo>
                  <a:cubicBezTo>
                    <a:pt x="232" y="120"/>
                    <a:pt x="440" y="144"/>
                    <a:pt x="528" y="144"/>
                  </a:cubicBezTo>
                  <a:cubicBezTo>
                    <a:pt x="616" y="144"/>
                    <a:pt x="632" y="120"/>
                    <a:pt x="672" y="96"/>
                  </a:cubicBezTo>
                  <a:cubicBezTo>
                    <a:pt x="712" y="72"/>
                    <a:pt x="740" y="36"/>
                    <a:pt x="768" y="0"/>
                  </a:cubicBezTo>
                </a:path>
              </a:pathLst>
            </a:custGeom>
            <a:noFill/>
            <a:ln w="9525" cap="flat" cmpd="sng">
              <a:solidFill>
                <a:schemeClr val="tx1"/>
              </a:solidFill>
              <a:prstDash val="solid"/>
              <a:miter/>
              <a:headEnd type="none" w="med" len="med"/>
              <a:tailEnd type="triangle" w="med" len="med"/>
            </a:ln>
          </p:spPr>
          <p:txBody>
            <a:bodyPr/>
            <a:lstStyle/>
            <a:p>
              <a:endParaRPr lang="zh-CN" altLang="en-US"/>
            </a:p>
          </p:txBody>
        </p:sp>
        <p:sp>
          <p:nvSpPr>
            <p:cNvPr id="39974" name="Text Box 39"/>
            <p:cNvSpPr txBox="1"/>
            <p:nvPr/>
          </p:nvSpPr>
          <p:spPr>
            <a:xfrm>
              <a:off x="720" y="2112"/>
              <a:ext cx="672" cy="148"/>
            </a:xfrm>
            <a:prstGeom prst="rect">
              <a:avLst/>
            </a:prstGeom>
            <a:noFill/>
            <a:ln w="9525">
              <a:noFill/>
            </a:ln>
          </p:spPr>
          <p:txBody>
            <a:bodyPr anchor="t" anchorCtr="0">
              <a:spAutoFit/>
            </a:bodyPr>
            <a:lstStyle/>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顺序结构</a:t>
              </a:r>
              <a:endParaRPr lang="zh-CN" altLang="en-US" sz="1600" b="0" dirty="0">
                <a:solidFill>
                  <a:schemeClr val="tx1"/>
                </a:solidFill>
                <a:latin typeface="Verdana" panose="020B0604030504040204" pitchFamily="34" charset="0"/>
                <a:ea typeface="宋体" panose="02010600030101010101" pitchFamily="2" charset="-122"/>
              </a:endParaRPr>
            </a:p>
          </p:txBody>
        </p:sp>
        <p:sp>
          <p:nvSpPr>
            <p:cNvPr id="39975" name="Text Box 40"/>
            <p:cNvSpPr txBox="1"/>
            <p:nvPr/>
          </p:nvSpPr>
          <p:spPr>
            <a:xfrm>
              <a:off x="2256" y="2256"/>
              <a:ext cx="528" cy="149"/>
            </a:xfrm>
            <a:prstGeom prst="rect">
              <a:avLst/>
            </a:prstGeom>
            <a:noFill/>
            <a:ln w="9525">
              <a:noFill/>
            </a:ln>
          </p:spPr>
          <p:txBody>
            <a:bodyPr anchor="t" anchorCtr="0">
              <a:spAutoFit/>
            </a:bodyPr>
            <a:lstStyle/>
            <a:p>
              <a:pPr>
                <a:spcBef>
                  <a:spcPct val="50000"/>
                </a:spcBef>
              </a:pPr>
              <a:r>
                <a:rPr lang="en-US" altLang="zh-CN" sz="1600" b="0" dirty="0">
                  <a:solidFill>
                    <a:schemeClr val="tx1"/>
                  </a:solidFill>
                  <a:latin typeface="Verdana" panose="020B0604030504040204" pitchFamily="34" charset="0"/>
                  <a:ea typeface="宋体" panose="02010600030101010101" pitchFamily="2" charset="-122"/>
                </a:rPr>
                <a:t>if </a:t>
              </a:r>
              <a:r>
                <a:rPr lang="zh-CN" altLang="en-US" sz="1600" b="0" dirty="0">
                  <a:solidFill>
                    <a:schemeClr val="tx1"/>
                  </a:solidFill>
                  <a:latin typeface="Verdana" panose="020B0604030504040204" pitchFamily="34" charset="0"/>
                  <a:ea typeface="宋体" panose="02010600030101010101" pitchFamily="2" charset="-122"/>
                </a:rPr>
                <a:t>结构</a:t>
              </a:r>
              <a:endParaRPr lang="zh-CN" altLang="en-US" sz="1600" b="0" dirty="0">
                <a:solidFill>
                  <a:schemeClr val="tx1"/>
                </a:solidFill>
                <a:latin typeface="Verdana" panose="020B0604030504040204" pitchFamily="34" charset="0"/>
                <a:ea typeface="宋体" panose="02010600030101010101" pitchFamily="2" charset="-122"/>
              </a:endParaRPr>
            </a:p>
          </p:txBody>
        </p:sp>
        <p:sp>
          <p:nvSpPr>
            <p:cNvPr id="39976" name="Text Box 41"/>
            <p:cNvSpPr txBox="1"/>
            <p:nvPr/>
          </p:nvSpPr>
          <p:spPr>
            <a:xfrm>
              <a:off x="3744" y="2784"/>
              <a:ext cx="816" cy="148"/>
            </a:xfrm>
            <a:prstGeom prst="rect">
              <a:avLst/>
            </a:prstGeom>
            <a:noFill/>
            <a:ln w="9525">
              <a:noFill/>
            </a:ln>
          </p:spPr>
          <p:txBody>
            <a:bodyPr anchor="t" anchorCtr="0">
              <a:spAutoFit/>
            </a:bodyPr>
            <a:lstStyle/>
            <a:p>
              <a:pPr>
                <a:spcBef>
                  <a:spcPct val="50000"/>
                </a:spcBef>
              </a:pPr>
              <a:r>
                <a:rPr lang="en-US" altLang="zh-CN" sz="1600" b="0" dirty="0">
                  <a:solidFill>
                    <a:schemeClr val="tx1"/>
                  </a:solidFill>
                  <a:latin typeface="Verdana" panose="020B0604030504040204" pitchFamily="34" charset="0"/>
                  <a:ea typeface="宋体" panose="02010600030101010101" pitchFamily="2" charset="-122"/>
                </a:rPr>
                <a:t>Case </a:t>
              </a:r>
              <a:r>
                <a:rPr lang="zh-CN" altLang="en-US" sz="1600" b="0" dirty="0">
                  <a:solidFill>
                    <a:schemeClr val="tx1"/>
                  </a:solidFill>
                  <a:latin typeface="Verdana" panose="020B0604030504040204" pitchFamily="34" charset="0"/>
                  <a:ea typeface="宋体" panose="02010600030101010101" pitchFamily="2" charset="-122"/>
                </a:rPr>
                <a:t>结构</a:t>
              </a:r>
              <a:endParaRPr lang="zh-CN" altLang="en-US" sz="1600" b="0" dirty="0">
                <a:solidFill>
                  <a:schemeClr val="tx1"/>
                </a:solidFill>
                <a:latin typeface="Verdana" panose="020B0604030504040204" pitchFamily="34" charset="0"/>
                <a:ea typeface="宋体" panose="02010600030101010101" pitchFamily="2" charset="-122"/>
              </a:endParaRPr>
            </a:p>
          </p:txBody>
        </p:sp>
        <p:sp>
          <p:nvSpPr>
            <p:cNvPr id="39977" name="Text Box 42"/>
            <p:cNvSpPr txBox="1"/>
            <p:nvPr/>
          </p:nvSpPr>
          <p:spPr>
            <a:xfrm>
              <a:off x="720" y="3168"/>
              <a:ext cx="816" cy="148"/>
            </a:xfrm>
            <a:prstGeom prst="rect">
              <a:avLst/>
            </a:prstGeom>
            <a:noFill/>
            <a:ln w="9525">
              <a:noFill/>
            </a:ln>
          </p:spPr>
          <p:txBody>
            <a:bodyPr anchor="t" anchorCtr="0">
              <a:spAutoFit/>
            </a:bodyPr>
            <a:lstStyle/>
            <a:p>
              <a:pPr>
                <a:spcBef>
                  <a:spcPct val="50000"/>
                </a:spcBef>
              </a:pPr>
              <a:r>
                <a:rPr lang="en-US" altLang="zh-CN" sz="1600" b="0" dirty="0">
                  <a:solidFill>
                    <a:schemeClr val="tx1"/>
                  </a:solidFill>
                  <a:latin typeface="Verdana" panose="020B0604030504040204" pitchFamily="34" charset="0"/>
                  <a:ea typeface="宋体" panose="02010600030101010101" pitchFamily="2" charset="-122"/>
                </a:rPr>
                <a:t>while </a:t>
              </a:r>
              <a:r>
                <a:rPr lang="zh-CN" altLang="en-US" sz="1600" b="0" dirty="0">
                  <a:solidFill>
                    <a:schemeClr val="tx1"/>
                  </a:solidFill>
                  <a:latin typeface="Verdana" panose="020B0604030504040204" pitchFamily="34" charset="0"/>
                  <a:ea typeface="宋体" panose="02010600030101010101" pitchFamily="2" charset="-122"/>
                </a:rPr>
                <a:t>结构</a:t>
              </a:r>
              <a:endParaRPr lang="zh-CN" altLang="en-US" sz="1600" b="0" dirty="0">
                <a:solidFill>
                  <a:schemeClr val="tx1"/>
                </a:solidFill>
                <a:latin typeface="Verdana" panose="020B0604030504040204" pitchFamily="34" charset="0"/>
                <a:ea typeface="宋体" panose="02010600030101010101" pitchFamily="2" charset="-122"/>
              </a:endParaRPr>
            </a:p>
          </p:txBody>
        </p:sp>
        <p:sp>
          <p:nvSpPr>
            <p:cNvPr id="39978" name="Text Box 43"/>
            <p:cNvSpPr txBox="1"/>
            <p:nvPr/>
          </p:nvSpPr>
          <p:spPr>
            <a:xfrm>
              <a:off x="2256" y="3120"/>
              <a:ext cx="816" cy="148"/>
            </a:xfrm>
            <a:prstGeom prst="rect">
              <a:avLst/>
            </a:prstGeom>
            <a:noFill/>
            <a:ln w="9525">
              <a:noFill/>
            </a:ln>
          </p:spPr>
          <p:txBody>
            <a:bodyPr anchor="t" anchorCtr="0">
              <a:spAutoFit/>
            </a:bodyPr>
            <a:lstStyle/>
            <a:p>
              <a:pPr>
                <a:spcBef>
                  <a:spcPct val="50000"/>
                </a:spcBef>
              </a:pPr>
              <a:r>
                <a:rPr lang="en-US" altLang="zh-CN" sz="1600" b="0" dirty="0">
                  <a:solidFill>
                    <a:schemeClr val="tx1"/>
                  </a:solidFill>
                  <a:latin typeface="Verdana" panose="020B0604030504040204" pitchFamily="34" charset="0"/>
                  <a:ea typeface="宋体" panose="02010600030101010101" pitchFamily="2" charset="-122"/>
                </a:rPr>
                <a:t>until </a:t>
              </a:r>
              <a:r>
                <a:rPr lang="zh-CN" altLang="en-US" sz="1600" b="0" dirty="0">
                  <a:solidFill>
                    <a:schemeClr val="tx1"/>
                  </a:solidFill>
                  <a:latin typeface="Verdana" panose="020B0604030504040204" pitchFamily="34" charset="0"/>
                  <a:ea typeface="宋体" panose="02010600030101010101" pitchFamily="2" charset="-122"/>
                </a:rPr>
                <a:t>结构</a:t>
              </a:r>
              <a:endParaRPr lang="zh-CN" altLang="en-US" sz="1600" b="0" dirty="0">
                <a:solidFill>
                  <a:schemeClr val="tx1"/>
                </a:solidFill>
                <a:latin typeface="Verdana" panose="020B0604030504040204" pitchFamily="34" charset="0"/>
                <a:ea typeface="宋体" panose="02010600030101010101" pitchFamily="2" charset="-122"/>
              </a:endParaRP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idx="4294967295"/>
          </p:nvPr>
        </p:nvSpPr>
        <p:spPr>
          <a:xfrm>
            <a:off x="456300" y="608400"/>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控制流图</a:t>
            </a:r>
            <a:endParaRPr lang="zh-CN" altLang="en-US" sz="4000" dirty="0">
              <a:latin typeface="华文中宋" panose="02010600040101010101" pitchFamily="2" charset="-122"/>
              <a:ea typeface="华文中宋" panose="02010600040101010101" pitchFamily="2" charset="-122"/>
            </a:endParaRPr>
          </a:p>
        </p:txBody>
      </p:sp>
      <p:sp>
        <p:nvSpPr>
          <p:cNvPr id="40962" name="Rectangle 3"/>
          <p:cNvSpPr>
            <a:spLocks noGrp="1"/>
          </p:cNvSpPr>
          <p:nvPr>
            <p:ph idx="1"/>
          </p:nvPr>
        </p:nvSpPr>
        <p:spPr/>
        <p:txBody>
          <a:bodyPr vert="horz" wrap="square" lIns="91440" tIns="45720" rIns="91440" bIns="45720" anchor="t" anchorCtr="0"/>
          <a:lstStyle/>
          <a:p>
            <a:pPr eaLnBrk="1" hangingPunct="1"/>
            <a:r>
              <a:rPr lang="zh-CN" altLang="en-US" sz="3600" dirty="0">
                <a:latin typeface="华文中宋" panose="02010600040101010101" pitchFamily="2" charset="-122"/>
                <a:ea typeface="华文中宋" panose="02010600040101010101" pitchFamily="2" charset="-122"/>
              </a:rPr>
              <a:t>流图只有二种图形符号</a:t>
            </a:r>
            <a:endParaRPr lang="zh-CN" altLang="en-US" sz="3600" dirty="0">
              <a:latin typeface="华文中宋" panose="02010600040101010101" pitchFamily="2" charset="-122"/>
              <a:ea typeface="华文中宋" panose="02010600040101010101" pitchFamily="2" charset="-122"/>
            </a:endParaRPr>
          </a:p>
          <a:p>
            <a:pPr lvl="1" eaLnBrk="1" hangingPunct="1"/>
            <a:r>
              <a:rPr lang="zh-CN" altLang="en-US" sz="3600" dirty="0">
                <a:latin typeface="华文中宋" panose="02010600040101010101" pitchFamily="2" charset="-122"/>
                <a:ea typeface="华文中宋" panose="02010600040101010101" pitchFamily="2" charset="-122"/>
              </a:rPr>
              <a:t>图中的每一个圆称为流图的结点，代表一条或多条语句。</a:t>
            </a:r>
            <a:endParaRPr lang="zh-CN" altLang="en-US" sz="3600" dirty="0">
              <a:latin typeface="华文中宋" panose="02010600040101010101" pitchFamily="2" charset="-122"/>
              <a:ea typeface="华文中宋" panose="02010600040101010101" pitchFamily="2" charset="-122"/>
            </a:endParaRPr>
          </a:p>
          <a:p>
            <a:pPr lvl="1" eaLnBrk="1" hangingPunct="1"/>
            <a:r>
              <a:rPr lang="zh-CN" altLang="en-US" sz="3600" dirty="0">
                <a:latin typeface="华文中宋" panose="02010600040101010101" pitchFamily="2" charset="-122"/>
                <a:ea typeface="华文中宋" panose="02010600040101010101" pitchFamily="2" charset="-122"/>
              </a:rPr>
              <a:t>流图中的箭头称为边或连接，代表控制流。</a:t>
            </a:r>
            <a:endParaRPr lang="zh-CN" altLang="en-US" sz="3600" dirty="0">
              <a:latin typeface="华文中宋" panose="02010600040101010101" pitchFamily="2" charset="-122"/>
              <a:ea typeface="华文中宋" panose="02010600040101010101" pitchFamily="2" charset="-122"/>
            </a:endParaRPr>
          </a:p>
          <a:p>
            <a:pPr lvl="1" eaLnBrk="1" hangingPunct="1"/>
            <a:endParaRPr lang="zh-CN" altLang="en-US" sz="3600" dirty="0">
              <a:latin typeface="华文中宋" panose="02010600040101010101" pitchFamily="2" charset="-122"/>
              <a:ea typeface="华文中宋" panose="02010600040101010101" pitchFamily="2" charset="-122"/>
            </a:endParaRPr>
          </a:p>
          <a:p>
            <a:pPr eaLnBrk="1" hangingPunct="1"/>
            <a:r>
              <a:rPr lang="zh-CN" altLang="en-US" sz="3600" dirty="0">
                <a:latin typeface="华文中宋" panose="02010600040101010101" pitchFamily="2" charset="-122"/>
                <a:ea typeface="华文中宋" panose="02010600040101010101" pitchFamily="2" charset="-122"/>
              </a:rPr>
              <a:t>任何过程设计都要被翻译成控制流图。 </a:t>
            </a:r>
            <a:endParaRPr lang="zh-CN" altLang="en-US" sz="36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idx="4294967295"/>
          </p:nvPr>
        </p:nvSpPr>
        <p:spPr>
          <a:xfrm>
            <a:off x="456300" y="608400"/>
            <a:ext cx="8226900" cy="705600"/>
          </a:xfrm>
        </p:spPr>
        <p:txBody>
          <a:bodyPr vert="horz" wrap="square" lIns="91440" tIns="45720" rIns="91440" bIns="45720" anchor="ctr" anchorCtr="0"/>
          <a:lstStyle/>
          <a:p>
            <a:pPr eaLnBrk="1" hangingPunct="1"/>
            <a:r>
              <a:rPr lang="zh-CN" altLang="en-US" dirty="0">
                <a:latin typeface="华文中宋" panose="02010600040101010101" pitchFamily="2" charset="-122"/>
                <a:ea typeface="华文中宋" panose="02010600040101010101" pitchFamily="2" charset="-122"/>
              </a:rPr>
              <a:t>控制流图</a:t>
            </a:r>
            <a:endParaRPr lang="zh-CN" altLang="en-US" dirty="0">
              <a:latin typeface="华文中宋" panose="02010600040101010101" pitchFamily="2" charset="-122"/>
              <a:ea typeface="华文中宋" panose="02010600040101010101" pitchFamily="2" charset="-122"/>
            </a:endParaRPr>
          </a:p>
        </p:txBody>
      </p:sp>
      <p:sp>
        <p:nvSpPr>
          <p:cNvPr id="41986" name="Rectangle 3"/>
          <p:cNvSpPr>
            <a:spLocks noGrp="1"/>
          </p:cNvSpPr>
          <p:nvPr>
            <p:ph idx="1"/>
          </p:nvPr>
        </p:nvSpPr>
        <p:spPr/>
        <p:txBody>
          <a:bodyPr vert="horz" wrap="square" lIns="91440" tIns="45720" rIns="91440" bIns="45720" anchor="t" anchorCtr="0"/>
          <a:lstStyle/>
          <a:p>
            <a:pPr eaLnBrk="1" hangingPunct="1"/>
            <a:r>
              <a:rPr lang="zh-CN" altLang="en-US" dirty="0">
                <a:latin typeface="华文中宋" panose="02010600040101010101" pitchFamily="2" charset="-122"/>
                <a:ea typeface="华文中宋" panose="02010600040101010101" pitchFamily="2" charset="-122"/>
              </a:rPr>
              <a:t>在将程序流程图简化成控制流图时，应注意：</a:t>
            </a:r>
            <a:endParaRPr lang="zh-CN" altLang="en-US" dirty="0">
              <a:latin typeface="华文中宋" panose="02010600040101010101" pitchFamily="2" charset="-122"/>
              <a:ea typeface="华文中宋" panose="02010600040101010101" pitchFamily="2" charset="-122"/>
            </a:endParaRPr>
          </a:p>
          <a:p>
            <a:pPr lvl="1" eaLnBrk="1" hangingPunct="1"/>
            <a:r>
              <a:rPr lang="zh-CN" altLang="en-US" sz="3200" dirty="0">
                <a:latin typeface="华文中宋" panose="02010600040101010101" pitchFamily="2" charset="-122"/>
                <a:ea typeface="华文中宋" panose="02010600040101010101" pitchFamily="2" charset="-122"/>
              </a:rPr>
              <a:t>在选择或多分支结构中，分支的汇聚处应有一个汇聚结点。</a:t>
            </a:r>
            <a:endParaRPr lang="zh-CN" altLang="en-US" sz="3200" dirty="0">
              <a:latin typeface="华文中宋" panose="02010600040101010101" pitchFamily="2" charset="-122"/>
              <a:ea typeface="华文中宋" panose="02010600040101010101" pitchFamily="2" charset="-122"/>
            </a:endParaRPr>
          </a:p>
          <a:p>
            <a:pPr lvl="1" eaLnBrk="1" hangingPunct="1"/>
            <a:r>
              <a:rPr lang="zh-CN" altLang="en-US" sz="3200" dirty="0">
                <a:latin typeface="华文中宋" panose="02010600040101010101" pitchFamily="2" charset="-122"/>
                <a:ea typeface="华文中宋" panose="02010600040101010101" pitchFamily="2" charset="-122"/>
              </a:rPr>
              <a:t>边和结点圈定的区域叫做区域，当对区域计数时，图形外的区域也应记为一个区域。</a:t>
            </a:r>
            <a:endParaRPr lang="zh-CN" altLang="en-US" sz="3200" dirty="0">
              <a:latin typeface="华文中宋" panose="02010600040101010101" pitchFamily="2" charset="-122"/>
              <a:ea typeface="华文中宋" panose="02010600040101010101" pitchFamily="2" charset="-122"/>
            </a:endParaRPr>
          </a:p>
          <a:p>
            <a:pPr lvl="1" eaLnBrk="1" hangingPunct="1"/>
            <a:endParaRPr lang="zh-CN" altLang="en-US" sz="32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idx="4294967295"/>
          </p:nvPr>
        </p:nvSpPr>
        <p:spPr>
          <a:xfrm>
            <a:off x="154675" y="44520"/>
            <a:ext cx="8226900" cy="705600"/>
          </a:xfrm>
        </p:spPr>
        <p:txBody>
          <a:bodyPr vert="horz" wrap="square" lIns="91440" tIns="45720" rIns="91440" bIns="45720" anchor="ctr" anchorCtr="0"/>
          <a:lstStyle/>
          <a:p>
            <a:pPr eaLnBrk="1" hangingPunct="1"/>
            <a:r>
              <a:rPr lang="zh-CN" altLang="en-US" sz="4000" dirty="0">
                <a:latin typeface="宋体" panose="02010600030101010101" pitchFamily="2" charset="-122"/>
                <a:ea typeface="宋体" panose="02010600030101010101" pitchFamily="2" charset="-122"/>
              </a:rPr>
              <a:t>控制流图</a:t>
            </a:r>
            <a:endParaRPr lang="zh-CN" altLang="en-US" sz="4000" dirty="0">
              <a:latin typeface="宋体" panose="02010600030101010101" pitchFamily="2" charset="-122"/>
              <a:ea typeface="宋体" panose="02010600030101010101" pitchFamily="2" charset="-122"/>
            </a:endParaRPr>
          </a:p>
        </p:txBody>
      </p:sp>
      <p:grpSp>
        <p:nvGrpSpPr>
          <p:cNvPr id="43010" name="Group 3"/>
          <p:cNvGrpSpPr/>
          <p:nvPr/>
        </p:nvGrpSpPr>
        <p:grpSpPr>
          <a:xfrm>
            <a:off x="0" y="549275"/>
            <a:ext cx="9144000" cy="5737225"/>
            <a:chOff x="288" y="864"/>
            <a:chExt cx="5184" cy="3179"/>
          </a:xfrm>
        </p:grpSpPr>
        <p:sp>
          <p:nvSpPr>
            <p:cNvPr id="43011" name="Oval 4"/>
            <p:cNvSpPr/>
            <p:nvPr/>
          </p:nvSpPr>
          <p:spPr>
            <a:xfrm>
              <a:off x="4120" y="1440"/>
              <a:ext cx="192" cy="192"/>
            </a:xfrm>
            <a:prstGeom prst="ellipse">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Verdana" panose="020B0604030504040204" pitchFamily="34" charset="0"/>
                  <a:ea typeface="宋体" panose="02010600030101010101" pitchFamily="2" charset="-122"/>
                </a:rPr>
                <a:t>1</a:t>
              </a:r>
              <a:endParaRPr lang="en-US" altLang="zh-CN" sz="1600" b="0" dirty="0">
                <a:solidFill>
                  <a:schemeClr val="tx1"/>
                </a:solidFill>
                <a:latin typeface="Verdana" panose="020B0604030504040204" pitchFamily="34" charset="0"/>
                <a:ea typeface="宋体" panose="02010600030101010101" pitchFamily="2" charset="-122"/>
              </a:endParaRPr>
            </a:p>
          </p:txBody>
        </p:sp>
        <p:sp>
          <p:nvSpPr>
            <p:cNvPr id="43012" name="Oval 5"/>
            <p:cNvSpPr/>
            <p:nvPr/>
          </p:nvSpPr>
          <p:spPr>
            <a:xfrm>
              <a:off x="3208" y="2352"/>
              <a:ext cx="192" cy="192"/>
            </a:xfrm>
            <a:prstGeom prst="ellipse">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7</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13" name="Oval 6"/>
            <p:cNvSpPr/>
            <p:nvPr/>
          </p:nvSpPr>
          <p:spPr>
            <a:xfrm>
              <a:off x="3544" y="2064"/>
              <a:ext cx="192" cy="192"/>
            </a:xfrm>
            <a:prstGeom prst="ellipse">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6</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14" name="Oval 7"/>
            <p:cNvSpPr/>
            <p:nvPr/>
          </p:nvSpPr>
          <p:spPr>
            <a:xfrm>
              <a:off x="4120" y="1776"/>
              <a:ext cx="192" cy="192"/>
            </a:xfrm>
            <a:prstGeom prst="ellipse">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2,3</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15" name="Oval 8"/>
            <p:cNvSpPr/>
            <p:nvPr/>
          </p:nvSpPr>
          <p:spPr>
            <a:xfrm>
              <a:off x="3880" y="2352"/>
              <a:ext cx="192" cy="192"/>
            </a:xfrm>
            <a:prstGeom prst="ellipse">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8</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16" name="Oval 9"/>
            <p:cNvSpPr/>
            <p:nvPr/>
          </p:nvSpPr>
          <p:spPr>
            <a:xfrm>
              <a:off x="3544" y="2640"/>
              <a:ext cx="192" cy="192"/>
            </a:xfrm>
            <a:prstGeom prst="ellipse">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9</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17" name="Oval 10"/>
            <p:cNvSpPr/>
            <p:nvPr/>
          </p:nvSpPr>
          <p:spPr>
            <a:xfrm>
              <a:off x="4168" y="3024"/>
              <a:ext cx="192" cy="192"/>
            </a:xfrm>
            <a:prstGeom prst="ellipse">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10</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18" name="Oval 11"/>
            <p:cNvSpPr/>
            <p:nvPr/>
          </p:nvSpPr>
          <p:spPr>
            <a:xfrm>
              <a:off x="4120" y="3312"/>
              <a:ext cx="192" cy="192"/>
            </a:xfrm>
            <a:prstGeom prst="ellipse">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11</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19" name="Oval 12"/>
            <p:cNvSpPr/>
            <p:nvPr/>
          </p:nvSpPr>
          <p:spPr>
            <a:xfrm>
              <a:off x="4648" y="2112"/>
              <a:ext cx="192" cy="192"/>
            </a:xfrm>
            <a:prstGeom prst="ellipse">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4,5</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20" name="Text Box 13"/>
            <p:cNvSpPr txBox="1"/>
            <p:nvPr/>
          </p:nvSpPr>
          <p:spPr>
            <a:xfrm>
              <a:off x="480" y="2998"/>
              <a:ext cx="432" cy="19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  </a:t>
              </a:r>
              <a:r>
                <a:rPr lang="en-US" altLang="zh-CN" sz="1600" b="0" dirty="0">
                  <a:solidFill>
                    <a:schemeClr val="tx1"/>
                  </a:solidFill>
                  <a:latin typeface="宋体" panose="02010600030101010101" pitchFamily="2" charset="-122"/>
                  <a:ea typeface="宋体" panose="02010600030101010101" pitchFamily="2" charset="-122"/>
                </a:rPr>
                <a:t>7</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21" name="AutoShape 14"/>
            <p:cNvSpPr/>
            <p:nvPr/>
          </p:nvSpPr>
          <p:spPr>
            <a:xfrm>
              <a:off x="768" y="2566"/>
              <a:ext cx="480" cy="240"/>
            </a:xfrm>
            <a:prstGeom prst="diamond">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6</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22" name="Text Box 15"/>
            <p:cNvSpPr txBox="1"/>
            <p:nvPr/>
          </p:nvSpPr>
          <p:spPr>
            <a:xfrm>
              <a:off x="1392" y="1776"/>
              <a:ext cx="432" cy="19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   </a:t>
              </a:r>
              <a:r>
                <a:rPr lang="en-US" altLang="zh-CN" sz="1600" b="0" dirty="0">
                  <a:solidFill>
                    <a:schemeClr val="tx1"/>
                  </a:solidFill>
                  <a:latin typeface="宋体" panose="02010600030101010101" pitchFamily="2" charset="-122"/>
                  <a:ea typeface="宋体" panose="02010600030101010101" pitchFamily="2" charset="-122"/>
                </a:rPr>
                <a:t>2</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23" name="AutoShape 16"/>
            <p:cNvSpPr/>
            <p:nvPr/>
          </p:nvSpPr>
          <p:spPr>
            <a:xfrm>
              <a:off x="1344" y="2160"/>
              <a:ext cx="480" cy="240"/>
            </a:xfrm>
            <a:prstGeom prst="diamond">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3</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24" name="AutoShape 17"/>
            <p:cNvSpPr/>
            <p:nvPr/>
          </p:nvSpPr>
          <p:spPr>
            <a:xfrm>
              <a:off x="1344" y="1392"/>
              <a:ext cx="480" cy="240"/>
            </a:xfrm>
            <a:prstGeom prst="diamond">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1</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25" name="Text Box 18"/>
            <p:cNvSpPr txBox="1"/>
            <p:nvPr/>
          </p:nvSpPr>
          <p:spPr>
            <a:xfrm>
              <a:off x="1056" y="2998"/>
              <a:ext cx="432" cy="19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   </a:t>
              </a:r>
              <a:r>
                <a:rPr lang="en-US" altLang="zh-CN" sz="1600" b="0" dirty="0">
                  <a:solidFill>
                    <a:schemeClr val="tx1"/>
                  </a:solidFill>
                  <a:latin typeface="宋体" panose="02010600030101010101" pitchFamily="2" charset="-122"/>
                  <a:ea typeface="宋体" panose="02010600030101010101" pitchFamily="2" charset="-122"/>
                </a:rPr>
                <a:t>8</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26" name="Text Box 19"/>
            <p:cNvSpPr txBox="1"/>
            <p:nvPr/>
          </p:nvSpPr>
          <p:spPr>
            <a:xfrm>
              <a:off x="1776" y="2592"/>
              <a:ext cx="432" cy="191"/>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   </a:t>
              </a:r>
              <a:r>
                <a:rPr lang="en-US" altLang="zh-CN" sz="1600" b="0" dirty="0">
                  <a:solidFill>
                    <a:schemeClr val="tx1"/>
                  </a:solidFill>
                  <a:latin typeface="宋体" panose="02010600030101010101" pitchFamily="2" charset="-122"/>
                  <a:ea typeface="宋体" panose="02010600030101010101" pitchFamily="2" charset="-122"/>
                </a:rPr>
                <a:t>4</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27" name="Text Box 20"/>
            <p:cNvSpPr txBox="1"/>
            <p:nvPr/>
          </p:nvSpPr>
          <p:spPr>
            <a:xfrm>
              <a:off x="1776" y="2976"/>
              <a:ext cx="432" cy="19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   </a:t>
              </a:r>
              <a:r>
                <a:rPr lang="en-US" altLang="zh-CN" sz="1600" b="0" dirty="0">
                  <a:solidFill>
                    <a:schemeClr val="tx1"/>
                  </a:solidFill>
                  <a:latin typeface="宋体" panose="02010600030101010101" pitchFamily="2" charset="-122"/>
                  <a:ea typeface="宋体" panose="02010600030101010101" pitchFamily="2" charset="-122"/>
                </a:rPr>
                <a:t>5</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3028" name="Line 21"/>
            <p:cNvSpPr/>
            <p:nvPr/>
          </p:nvSpPr>
          <p:spPr>
            <a:xfrm>
              <a:off x="4216" y="1632"/>
              <a:ext cx="0" cy="144"/>
            </a:xfrm>
            <a:prstGeom prst="line">
              <a:avLst/>
            </a:prstGeom>
            <a:ln w="9525" cap="flat" cmpd="sng">
              <a:solidFill>
                <a:schemeClr val="tx1"/>
              </a:solidFill>
              <a:prstDash val="solid"/>
              <a:miter/>
              <a:headEnd type="none" w="med" len="med"/>
              <a:tailEnd type="triangle" w="med" len="med"/>
            </a:ln>
          </p:spPr>
        </p:sp>
        <p:sp>
          <p:nvSpPr>
            <p:cNvPr id="43029" name="Line 22"/>
            <p:cNvSpPr/>
            <p:nvPr/>
          </p:nvSpPr>
          <p:spPr>
            <a:xfrm flipH="1">
              <a:off x="3736" y="1872"/>
              <a:ext cx="384" cy="240"/>
            </a:xfrm>
            <a:prstGeom prst="line">
              <a:avLst/>
            </a:prstGeom>
            <a:ln w="9525" cap="flat" cmpd="sng">
              <a:solidFill>
                <a:schemeClr val="tx1"/>
              </a:solidFill>
              <a:prstDash val="solid"/>
              <a:miter/>
              <a:headEnd type="none" w="med" len="med"/>
              <a:tailEnd type="triangle" w="med" len="med"/>
            </a:ln>
          </p:spPr>
        </p:sp>
        <p:sp>
          <p:nvSpPr>
            <p:cNvPr id="43030" name="Line 23"/>
            <p:cNvSpPr/>
            <p:nvPr/>
          </p:nvSpPr>
          <p:spPr>
            <a:xfrm>
              <a:off x="4312" y="1872"/>
              <a:ext cx="384" cy="240"/>
            </a:xfrm>
            <a:prstGeom prst="line">
              <a:avLst/>
            </a:prstGeom>
            <a:ln w="9525" cap="flat" cmpd="sng">
              <a:solidFill>
                <a:schemeClr val="tx1"/>
              </a:solidFill>
              <a:prstDash val="solid"/>
              <a:miter/>
              <a:headEnd type="none" w="med" len="med"/>
              <a:tailEnd type="triangle" w="med" len="med"/>
            </a:ln>
          </p:spPr>
        </p:sp>
        <p:sp>
          <p:nvSpPr>
            <p:cNvPr id="43031" name="Line 24"/>
            <p:cNvSpPr/>
            <p:nvPr/>
          </p:nvSpPr>
          <p:spPr>
            <a:xfrm>
              <a:off x="1584" y="1632"/>
              <a:ext cx="0" cy="144"/>
            </a:xfrm>
            <a:prstGeom prst="line">
              <a:avLst/>
            </a:prstGeom>
            <a:ln w="9525" cap="flat" cmpd="sng">
              <a:solidFill>
                <a:schemeClr val="tx1"/>
              </a:solidFill>
              <a:prstDash val="solid"/>
              <a:miter/>
              <a:headEnd type="none" w="med" len="med"/>
              <a:tailEnd type="triangle" w="med" len="med"/>
            </a:ln>
          </p:spPr>
        </p:sp>
        <p:sp>
          <p:nvSpPr>
            <p:cNvPr id="43032" name="Line 25"/>
            <p:cNvSpPr/>
            <p:nvPr/>
          </p:nvSpPr>
          <p:spPr>
            <a:xfrm>
              <a:off x="1584" y="1968"/>
              <a:ext cx="0" cy="192"/>
            </a:xfrm>
            <a:prstGeom prst="line">
              <a:avLst/>
            </a:prstGeom>
            <a:ln w="9525" cap="flat" cmpd="sng">
              <a:solidFill>
                <a:schemeClr val="tx1"/>
              </a:solidFill>
              <a:prstDash val="solid"/>
              <a:miter/>
              <a:headEnd type="none" w="med" len="med"/>
              <a:tailEnd type="triangle" w="med" len="med"/>
            </a:ln>
          </p:spPr>
        </p:sp>
        <p:sp>
          <p:nvSpPr>
            <p:cNvPr id="43033" name="Line 26"/>
            <p:cNvSpPr/>
            <p:nvPr/>
          </p:nvSpPr>
          <p:spPr>
            <a:xfrm>
              <a:off x="1008" y="2256"/>
              <a:ext cx="0" cy="336"/>
            </a:xfrm>
            <a:prstGeom prst="line">
              <a:avLst/>
            </a:prstGeom>
            <a:ln w="9525" cap="flat" cmpd="sng">
              <a:solidFill>
                <a:schemeClr val="tx1"/>
              </a:solidFill>
              <a:prstDash val="solid"/>
              <a:miter/>
              <a:headEnd type="none" w="med" len="med"/>
              <a:tailEnd type="triangle" w="med" len="med"/>
            </a:ln>
          </p:spPr>
        </p:sp>
        <p:sp>
          <p:nvSpPr>
            <p:cNvPr id="43034" name="Line 27"/>
            <p:cNvSpPr/>
            <p:nvPr/>
          </p:nvSpPr>
          <p:spPr>
            <a:xfrm>
              <a:off x="1008" y="2256"/>
              <a:ext cx="336" cy="0"/>
            </a:xfrm>
            <a:prstGeom prst="line">
              <a:avLst/>
            </a:prstGeom>
            <a:ln w="9525" cap="flat" cmpd="sng">
              <a:solidFill>
                <a:schemeClr val="tx1"/>
              </a:solidFill>
              <a:prstDash val="solid"/>
              <a:miter/>
              <a:headEnd type="none" w="med" len="med"/>
              <a:tailEnd type="none" w="med" len="med"/>
            </a:ln>
          </p:spPr>
        </p:sp>
        <p:sp>
          <p:nvSpPr>
            <p:cNvPr id="43035" name="Line 28"/>
            <p:cNvSpPr/>
            <p:nvPr/>
          </p:nvSpPr>
          <p:spPr>
            <a:xfrm>
              <a:off x="1776" y="2256"/>
              <a:ext cx="288" cy="0"/>
            </a:xfrm>
            <a:prstGeom prst="line">
              <a:avLst/>
            </a:prstGeom>
            <a:ln w="9525" cap="flat" cmpd="sng">
              <a:solidFill>
                <a:schemeClr val="tx1"/>
              </a:solidFill>
              <a:prstDash val="solid"/>
              <a:miter/>
              <a:headEnd type="none" w="med" len="med"/>
              <a:tailEnd type="none" w="med" len="med"/>
            </a:ln>
          </p:spPr>
        </p:sp>
        <p:sp>
          <p:nvSpPr>
            <p:cNvPr id="43036" name="Line 29"/>
            <p:cNvSpPr/>
            <p:nvPr/>
          </p:nvSpPr>
          <p:spPr>
            <a:xfrm>
              <a:off x="2064" y="2256"/>
              <a:ext cx="0" cy="336"/>
            </a:xfrm>
            <a:prstGeom prst="line">
              <a:avLst/>
            </a:prstGeom>
            <a:ln w="9525" cap="flat" cmpd="sng">
              <a:solidFill>
                <a:schemeClr val="tx1"/>
              </a:solidFill>
              <a:prstDash val="solid"/>
              <a:miter/>
              <a:headEnd type="none" w="med" len="med"/>
              <a:tailEnd type="triangle" w="med" len="med"/>
            </a:ln>
          </p:spPr>
        </p:sp>
        <p:sp>
          <p:nvSpPr>
            <p:cNvPr id="43037" name="Line 30"/>
            <p:cNvSpPr/>
            <p:nvPr/>
          </p:nvSpPr>
          <p:spPr>
            <a:xfrm>
              <a:off x="2016" y="2784"/>
              <a:ext cx="0" cy="192"/>
            </a:xfrm>
            <a:prstGeom prst="line">
              <a:avLst/>
            </a:prstGeom>
            <a:ln w="9525" cap="flat" cmpd="sng">
              <a:solidFill>
                <a:schemeClr val="tx1"/>
              </a:solidFill>
              <a:prstDash val="solid"/>
              <a:miter/>
              <a:headEnd type="none" w="med" len="med"/>
              <a:tailEnd type="triangle" w="med" len="med"/>
            </a:ln>
          </p:spPr>
        </p:sp>
        <p:sp>
          <p:nvSpPr>
            <p:cNvPr id="43038" name="Line 31"/>
            <p:cNvSpPr/>
            <p:nvPr/>
          </p:nvSpPr>
          <p:spPr>
            <a:xfrm>
              <a:off x="624" y="2688"/>
              <a:ext cx="0" cy="288"/>
            </a:xfrm>
            <a:prstGeom prst="line">
              <a:avLst/>
            </a:prstGeom>
            <a:ln w="9525" cap="flat" cmpd="sng">
              <a:solidFill>
                <a:schemeClr val="tx1"/>
              </a:solidFill>
              <a:prstDash val="solid"/>
              <a:miter/>
              <a:headEnd type="none" w="med" len="med"/>
              <a:tailEnd type="triangle" w="med" len="med"/>
            </a:ln>
          </p:spPr>
        </p:sp>
        <p:sp>
          <p:nvSpPr>
            <p:cNvPr id="43039" name="Line 32"/>
            <p:cNvSpPr/>
            <p:nvPr/>
          </p:nvSpPr>
          <p:spPr>
            <a:xfrm>
              <a:off x="624" y="2688"/>
              <a:ext cx="144" cy="0"/>
            </a:xfrm>
            <a:prstGeom prst="line">
              <a:avLst/>
            </a:prstGeom>
            <a:ln w="9525" cap="flat" cmpd="sng">
              <a:solidFill>
                <a:schemeClr val="tx1"/>
              </a:solidFill>
              <a:prstDash val="solid"/>
              <a:miter/>
              <a:headEnd type="none" w="med" len="med"/>
              <a:tailEnd type="none" w="med" len="med"/>
            </a:ln>
          </p:spPr>
        </p:sp>
        <p:sp>
          <p:nvSpPr>
            <p:cNvPr id="43040" name="Line 33"/>
            <p:cNvSpPr/>
            <p:nvPr/>
          </p:nvSpPr>
          <p:spPr>
            <a:xfrm>
              <a:off x="1248" y="2688"/>
              <a:ext cx="96" cy="0"/>
            </a:xfrm>
            <a:prstGeom prst="line">
              <a:avLst/>
            </a:prstGeom>
            <a:ln w="9525" cap="flat" cmpd="sng">
              <a:solidFill>
                <a:schemeClr val="tx1"/>
              </a:solidFill>
              <a:prstDash val="solid"/>
              <a:miter/>
              <a:headEnd type="none" w="med" len="med"/>
              <a:tailEnd type="none" w="med" len="med"/>
            </a:ln>
          </p:spPr>
        </p:sp>
        <p:sp>
          <p:nvSpPr>
            <p:cNvPr id="43041" name="Line 34"/>
            <p:cNvSpPr/>
            <p:nvPr/>
          </p:nvSpPr>
          <p:spPr>
            <a:xfrm>
              <a:off x="1344" y="2688"/>
              <a:ext cx="0" cy="288"/>
            </a:xfrm>
            <a:prstGeom prst="line">
              <a:avLst/>
            </a:prstGeom>
            <a:ln w="9525" cap="flat" cmpd="sng">
              <a:solidFill>
                <a:schemeClr val="tx1"/>
              </a:solidFill>
              <a:prstDash val="solid"/>
              <a:miter/>
              <a:headEnd type="none" w="med" len="med"/>
              <a:tailEnd type="triangle" w="med" len="med"/>
            </a:ln>
          </p:spPr>
        </p:sp>
        <p:sp>
          <p:nvSpPr>
            <p:cNvPr id="43042" name="Line 35"/>
            <p:cNvSpPr/>
            <p:nvPr/>
          </p:nvSpPr>
          <p:spPr>
            <a:xfrm flipH="1">
              <a:off x="3400" y="2208"/>
              <a:ext cx="144" cy="144"/>
            </a:xfrm>
            <a:prstGeom prst="line">
              <a:avLst/>
            </a:prstGeom>
            <a:ln w="9525" cap="flat" cmpd="sng">
              <a:solidFill>
                <a:schemeClr val="tx1"/>
              </a:solidFill>
              <a:prstDash val="solid"/>
              <a:miter/>
              <a:headEnd type="none" w="med" len="med"/>
              <a:tailEnd type="triangle" w="med" len="med"/>
            </a:ln>
          </p:spPr>
        </p:sp>
        <p:sp>
          <p:nvSpPr>
            <p:cNvPr id="43043" name="Line 36"/>
            <p:cNvSpPr/>
            <p:nvPr/>
          </p:nvSpPr>
          <p:spPr>
            <a:xfrm>
              <a:off x="3360" y="2544"/>
              <a:ext cx="184" cy="144"/>
            </a:xfrm>
            <a:prstGeom prst="line">
              <a:avLst/>
            </a:prstGeom>
            <a:ln w="9525" cap="flat" cmpd="sng">
              <a:solidFill>
                <a:schemeClr val="tx1"/>
              </a:solidFill>
              <a:prstDash val="solid"/>
              <a:miter/>
              <a:headEnd type="none" w="med" len="med"/>
              <a:tailEnd type="triangle" w="med" len="med"/>
            </a:ln>
          </p:spPr>
        </p:sp>
        <p:sp>
          <p:nvSpPr>
            <p:cNvPr id="43044" name="Line 37"/>
            <p:cNvSpPr/>
            <p:nvPr/>
          </p:nvSpPr>
          <p:spPr>
            <a:xfrm flipH="1">
              <a:off x="3736" y="2544"/>
              <a:ext cx="192" cy="144"/>
            </a:xfrm>
            <a:prstGeom prst="line">
              <a:avLst/>
            </a:prstGeom>
            <a:ln w="9525" cap="flat" cmpd="sng">
              <a:solidFill>
                <a:schemeClr val="tx1"/>
              </a:solidFill>
              <a:prstDash val="solid"/>
              <a:miter/>
              <a:headEnd type="none" w="med" len="med"/>
              <a:tailEnd type="triangle" w="med" len="med"/>
            </a:ln>
          </p:spPr>
        </p:sp>
        <p:sp>
          <p:nvSpPr>
            <p:cNvPr id="43045" name="Line 38"/>
            <p:cNvSpPr/>
            <p:nvPr/>
          </p:nvSpPr>
          <p:spPr>
            <a:xfrm>
              <a:off x="3736" y="2208"/>
              <a:ext cx="144" cy="144"/>
            </a:xfrm>
            <a:prstGeom prst="line">
              <a:avLst/>
            </a:prstGeom>
            <a:ln w="9525" cap="flat" cmpd="sng">
              <a:solidFill>
                <a:schemeClr val="tx1"/>
              </a:solidFill>
              <a:prstDash val="solid"/>
              <a:miter/>
              <a:headEnd type="none" w="med" len="med"/>
              <a:tailEnd type="triangle" w="med" len="med"/>
            </a:ln>
          </p:spPr>
        </p:sp>
        <p:sp>
          <p:nvSpPr>
            <p:cNvPr id="43046" name="Line 39"/>
            <p:cNvSpPr/>
            <p:nvPr/>
          </p:nvSpPr>
          <p:spPr>
            <a:xfrm>
              <a:off x="3744" y="2784"/>
              <a:ext cx="424" cy="288"/>
            </a:xfrm>
            <a:prstGeom prst="line">
              <a:avLst/>
            </a:prstGeom>
            <a:ln w="9525" cap="flat" cmpd="sng">
              <a:solidFill>
                <a:schemeClr val="tx1"/>
              </a:solidFill>
              <a:prstDash val="solid"/>
              <a:miter/>
              <a:headEnd type="none" w="med" len="med"/>
              <a:tailEnd type="triangle" w="med" len="med"/>
            </a:ln>
          </p:spPr>
        </p:sp>
        <p:sp>
          <p:nvSpPr>
            <p:cNvPr id="43047" name="Line 40"/>
            <p:cNvSpPr/>
            <p:nvPr/>
          </p:nvSpPr>
          <p:spPr>
            <a:xfrm flipH="1">
              <a:off x="4312" y="2304"/>
              <a:ext cx="384" cy="720"/>
            </a:xfrm>
            <a:prstGeom prst="line">
              <a:avLst/>
            </a:prstGeom>
            <a:ln w="9525" cap="flat" cmpd="sng">
              <a:solidFill>
                <a:schemeClr val="tx1"/>
              </a:solidFill>
              <a:prstDash val="solid"/>
              <a:miter/>
              <a:headEnd type="none" w="med" len="med"/>
              <a:tailEnd type="triangle" w="med" len="med"/>
            </a:ln>
          </p:spPr>
        </p:sp>
        <p:sp>
          <p:nvSpPr>
            <p:cNvPr id="43048" name="Freeform 41"/>
            <p:cNvSpPr/>
            <p:nvPr/>
          </p:nvSpPr>
          <p:spPr>
            <a:xfrm>
              <a:off x="4312" y="1536"/>
              <a:ext cx="824" cy="1592"/>
            </a:xfrm>
            <a:custGeom>
              <a:avLst/>
              <a:gdLst/>
              <a:ahLst/>
              <a:cxnLst>
                <a:cxn ang="0">
                  <a:pos x="0" y="0"/>
                </a:cxn>
                <a:cxn ang="0">
                  <a:pos x="480" y="240"/>
                </a:cxn>
                <a:cxn ang="0">
                  <a:pos x="720" y="528"/>
                </a:cxn>
                <a:cxn ang="0">
                  <a:pos x="816" y="960"/>
                </a:cxn>
                <a:cxn ang="0">
                  <a:pos x="672" y="1344"/>
                </a:cxn>
                <a:cxn ang="0">
                  <a:pos x="432" y="1536"/>
                </a:cxn>
                <a:cxn ang="0">
                  <a:pos x="240" y="1584"/>
                </a:cxn>
                <a:cxn ang="0">
                  <a:pos x="48" y="1584"/>
                </a:cxn>
              </a:cxnLst>
              <a:rect l="0" t="0" r="0" b="0"/>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chemeClr val="tx1"/>
              </a:solidFill>
              <a:prstDash val="solid"/>
              <a:miter/>
              <a:headEnd type="triangle" w="med" len="med"/>
              <a:tailEnd type="none" w="med" len="med"/>
            </a:ln>
          </p:spPr>
          <p:txBody>
            <a:bodyPr/>
            <a:lstStyle/>
            <a:p>
              <a:endParaRPr lang="zh-CN" altLang="en-US"/>
            </a:p>
          </p:txBody>
        </p:sp>
        <p:sp>
          <p:nvSpPr>
            <p:cNvPr id="43049" name="Freeform 42"/>
            <p:cNvSpPr/>
            <p:nvPr/>
          </p:nvSpPr>
          <p:spPr>
            <a:xfrm>
              <a:off x="3080" y="1536"/>
              <a:ext cx="1040" cy="1824"/>
            </a:xfrm>
            <a:custGeom>
              <a:avLst/>
              <a:gdLst/>
              <a:ahLst/>
              <a:cxnLst>
                <a:cxn ang="0">
                  <a:pos x="1040" y="0"/>
                </a:cxn>
                <a:cxn ang="0">
                  <a:pos x="608" y="192"/>
                </a:cxn>
                <a:cxn ang="0">
                  <a:pos x="416" y="336"/>
                </a:cxn>
                <a:cxn ang="0">
                  <a:pos x="224" y="528"/>
                </a:cxn>
                <a:cxn ang="0">
                  <a:pos x="32" y="768"/>
                </a:cxn>
                <a:cxn ang="0">
                  <a:pos x="32" y="1056"/>
                </a:cxn>
                <a:cxn ang="0">
                  <a:pos x="176" y="1248"/>
                </a:cxn>
                <a:cxn ang="0">
                  <a:pos x="320" y="1392"/>
                </a:cxn>
                <a:cxn ang="0">
                  <a:pos x="512" y="1536"/>
                </a:cxn>
                <a:cxn ang="0">
                  <a:pos x="752" y="1680"/>
                </a:cxn>
                <a:cxn ang="0">
                  <a:pos x="1040" y="1824"/>
                </a:cxn>
              </a:cxnLst>
              <a:rect l="0" t="0" r="0" b="0"/>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chemeClr val="tx1"/>
              </a:solidFill>
              <a:prstDash val="solid"/>
              <a:miter/>
              <a:headEnd type="none" w="med" len="med"/>
              <a:tailEnd type="triangle" w="med" len="med"/>
            </a:ln>
          </p:spPr>
          <p:txBody>
            <a:bodyPr/>
            <a:lstStyle/>
            <a:p>
              <a:endParaRPr lang="zh-CN" altLang="en-US"/>
            </a:p>
          </p:txBody>
        </p:sp>
        <p:sp>
          <p:nvSpPr>
            <p:cNvPr id="43050" name="Line 43"/>
            <p:cNvSpPr/>
            <p:nvPr/>
          </p:nvSpPr>
          <p:spPr>
            <a:xfrm>
              <a:off x="624" y="3216"/>
              <a:ext cx="0" cy="192"/>
            </a:xfrm>
            <a:prstGeom prst="line">
              <a:avLst/>
            </a:prstGeom>
            <a:ln w="9525" cap="flat" cmpd="sng">
              <a:solidFill>
                <a:schemeClr val="tx1"/>
              </a:solidFill>
              <a:prstDash val="solid"/>
              <a:miter/>
              <a:headEnd type="none" w="med" len="med"/>
              <a:tailEnd type="none" w="med" len="med"/>
            </a:ln>
          </p:spPr>
        </p:sp>
        <p:sp>
          <p:nvSpPr>
            <p:cNvPr id="43051" name="Line 44"/>
            <p:cNvSpPr/>
            <p:nvPr/>
          </p:nvSpPr>
          <p:spPr>
            <a:xfrm>
              <a:off x="624" y="3408"/>
              <a:ext cx="288" cy="0"/>
            </a:xfrm>
            <a:prstGeom prst="line">
              <a:avLst/>
            </a:prstGeom>
            <a:ln w="9525" cap="flat" cmpd="sng">
              <a:solidFill>
                <a:schemeClr val="tx1"/>
              </a:solidFill>
              <a:prstDash val="solid"/>
              <a:miter/>
              <a:headEnd type="none" w="med" len="med"/>
              <a:tailEnd type="triangle" w="med" len="med"/>
            </a:ln>
          </p:spPr>
        </p:sp>
        <p:sp>
          <p:nvSpPr>
            <p:cNvPr id="43052" name="Line 45"/>
            <p:cNvSpPr/>
            <p:nvPr/>
          </p:nvSpPr>
          <p:spPr>
            <a:xfrm>
              <a:off x="1344" y="3216"/>
              <a:ext cx="0" cy="192"/>
            </a:xfrm>
            <a:prstGeom prst="line">
              <a:avLst/>
            </a:prstGeom>
            <a:ln w="9525" cap="flat" cmpd="sng">
              <a:solidFill>
                <a:schemeClr val="tx1"/>
              </a:solidFill>
              <a:prstDash val="solid"/>
              <a:miter/>
              <a:headEnd type="none" w="med" len="med"/>
              <a:tailEnd type="none" w="med" len="med"/>
            </a:ln>
          </p:spPr>
        </p:sp>
        <p:sp>
          <p:nvSpPr>
            <p:cNvPr id="43053" name="Line 46"/>
            <p:cNvSpPr/>
            <p:nvPr/>
          </p:nvSpPr>
          <p:spPr>
            <a:xfrm flipH="1">
              <a:off x="1008" y="3408"/>
              <a:ext cx="336" cy="0"/>
            </a:xfrm>
            <a:prstGeom prst="line">
              <a:avLst/>
            </a:prstGeom>
            <a:ln w="9525" cap="flat" cmpd="sng">
              <a:solidFill>
                <a:schemeClr val="tx1"/>
              </a:solidFill>
              <a:prstDash val="solid"/>
              <a:miter/>
              <a:headEnd type="none" w="med" len="med"/>
              <a:tailEnd type="triangle" w="med" len="med"/>
            </a:ln>
          </p:spPr>
        </p:sp>
        <p:sp>
          <p:nvSpPr>
            <p:cNvPr id="43054" name="Line 47"/>
            <p:cNvSpPr/>
            <p:nvPr/>
          </p:nvSpPr>
          <p:spPr>
            <a:xfrm>
              <a:off x="960" y="3408"/>
              <a:ext cx="0" cy="192"/>
            </a:xfrm>
            <a:prstGeom prst="line">
              <a:avLst/>
            </a:prstGeom>
            <a:ln w="9525" cap="flat" cmpd="sng">
              <a:solidFill>
                <a:schemeClr val="tx1"/>
              </a:solidFill>
              <a:prstDash val="solid"/>
              <a:miter/>
              <a:headEnd type="oval" w="med" len="med"/>
              <a:tailEnd type="none" w="med" len="med"/>
            </a:ln>
          </p:spPr>
        </p:sp>
        <p:sp>
          <p:nvSpPr>
            <p:cNvPr id="43055" name="Line 48"/>
            <p:cNvSpPr/>
            <p:nvPr/>
          </p:nvSpPr>
          <p:spPr>
            <a:xfrm>
              <a:off x="960" y="3600"/>
              <a:ext cx="672" cy="0"/>
            </a:xfrm>
            <a:prstGeom prst="line">
              <a:avLst/>
            </a:prstGeom>
            <a:ln w="9525" cap="flat" cmpd="sng">
              <a:solidFill>
                <a:schemeClr val="tx1"/>
              </a:solidFill>
              <a:prstDash val="solid"/>
              <a:miter/>
              <a:headEnd type="none" w="med" len="med"/>
              <a:tailEnd type="triangle" w="med" len="med"/>
            </a:ln>
          </p:spPr>
        </p:sp>
        <p:sp>
          <p:nvSpPr>
            <p:cNvPr id="43056" name="Line 49"/>
            <p:cNvSpPr/>
            <p:nvPr/>
          </p:nvSpPr>
          <p:spPr>
            <a:xfrm>
              <a:off x="2016" y="3168"/>
              <a:ext cx="0" cy="432"/>
            </a:xfrm>
            <a:prstGeom prst="line">
              <a:avLst/>
            </a:prstGeom>
            <a:ln w="9525" cap="flat" cmpd="sng">
              <a:solidFill>
                <a:schemeClr val="tx1"/>
              </a:solidFill>
              <a:prstDash val="solid"/>
              <a:miter/>
              <a:headEnd type="none" w="med" len="med"/>
              <a:tailEnd type="none" w="med" len="med"/>
            </a:ln>
          </p:spPr>
        </p:sp>
        <p:sp>
          <p:nvSpPr>
            <p:cNvPr id="43057" name="Line 50"/>
            <p:cNvSpPr/>
            <p:nvPr/>
          </p:nvSpPr>
          <p:spPr>
            <a:xfrm flipH="1">
              <a:off x="1728" y="3600"/>
              <a:ext cx="288" cy="0"/>
            </a:xfrm>
            <a:prstGeom prst="line">
              <a:avLst/>
            </a:prstGeom>
            <a:ln w="9525" cap="flat" cmpd="sng">
              <a:solidFill>
                <a:schemeClr val="tx1"/>
              </a:solidFill>
              <a:prstDash val="solid"/>
              <a:miter/>
              <a:headEnd type="none" w="med" len="med"/>
              <a:tailEnd type="triangle" w="med" len="med"/>
            </a:ln>
          </p:spPr>
        </p:sp>
        <p:sp>
          <p:nvSpPr>
            <p:cNvPr id="43058" name="Line 51"/>
            <p:cNvSpPr/>
            <p:nvPr/>
          </p:nvSpPr>
          <p:spPr>
            <a:xfrm>
              <a:off x="1680" y="3600"/>
              <a:ext cx="0" cy="144"/>
            </a:xfrm>
            <a:prstGeom prst="line">
              <a:avLst/>
            </a:prstGeom>
            <a:ln w="9525" cap="flat" cmpd="sng">
              <a:solidFill>
                <a:schemeClr val="tx1"/>
              </a:solidFill>
              <a:prstDash val="solid"/>
              <a:miter/>
              <a:headEnd type="oval" w="med" len="med"/>
              <a:tailEnd type="none" w="med" len="med"/>
            </a:ln>
          </p:spPr>
        </p:sp>
        <p:sp>
          <p:nvSpPr>
            <p:cNvPr id="43059" name="Line 52"/>
            <p:cNvSpPr/>
            <p:nvPr/>
          </p:nvSpPr>
          <p:spPr>
            <a:xfrm>
              <a:off x="1680" y="3744"/>
              <a:ext cx="672" cy="0"/>
            </a:xfrm>
            <a:prstGeom prst="line">
              <a:avLst/>
            </a:prstGeom>
            <a:ln w="9525" cap="flat" cmpd="sng">
              <a:solidFill>
                <a:schemeClr val="tx1"/>
              </a:solidFill>
              <a:prstDash val="solid"/>
              <a:miter/>
              <a:headEnd type="none" w="med" len="med"/>
              <a:tailEnd type="none" w="med" len="med"/>
            </a:ln>
          </p:spPr>
        </p:sp>
        <p:sp>
          <p:nvSpPr>
            <p:cNvPr id="43060" name="Line 53"/>
            <p:cNvSpPr/>
            <p:nvPr/>
          </p:nvSpPr>
          <p:spPr>
            <a:xfrm>
              <a:off x="2352" y="1488"/>
              <a:ext cx="0" cy="2256"/>
            </a:xfrm>
            <a:prstGeom prst="line">
              <a:avLst/>
            </a:prstGeom>
            <a:ln w="9525" cap="flat" cmpd="sng">
              <a:solidFill>
                <a:schemeClr val="tx1"/>
              </a:solidFill>
              <a:prstDash val="solid"/>
              <a:miter/>
              <a:headEnd type="none" w="med" len="med"/>
              <a:tailEnd type="none" w="med" len="med"/>
            </a:ln>
          </p:spPr>
        </p:sp>
        <p:sp>
          <p:nvSpPr>
            <p:cNvPr id="43061" name="Line 54"/>
            <p:cNvSpPr/>
            <p:nvPr/>
          </p:nvSpPr>
          <p:spPr>
            <a:xfrm flipH="1">
              <a:off x="1824" y="1488"/>
              <a:ext cx="528" cy="0"/>
            </a:xfrm>
            <a:prstGeom prst="line">
              <a:avLst/>
            </a:prstGeom>
            <a:ln w="9525" cap="flat" cmpd="sng">
              <a:solidFill>
                <a:schemeClr val="tx1"/>
              </a:solidFill>
              <a:prstDash val="solid"/>
              <a:miter/>
              <a:headEnd type="none" w="med" len="med"/>
              <a:tailEnd type="triangle" w="med" len="med"/>
            </a:ln>
          </p:spPr>
        </p:sp>
        <p:sp>
          <p:nvSpPr>
            <p:cNvPr id="43062" name="Line 55"/>
            <p:cNvSpPr/>
            <p:nvPr/>
          </p:nvSpPr>
          <p:spPr>
            <a:xfrm flipH="1">
              <a:off x="384" y="1488"/>
              <a:ext cx="960" cy="0"/>
            </a:xfrm>
            <a:prstGeom prst="line">
              <a:avLst/>
            </a:prstGeom>
            <a:ln w="9525" cap="flat" cmpd="sng">
              <a:solidFill>
                <a:schemeClr val="tx1"/>
              </a:solidFill>
              <a:prstDash val="solid"/>
              <a:miter/>
              <a:headEnd type="none" w="med" len="med"/>
              <a:tailEnd type="none" w="med" len="med"/>
            </a:ln>
          </p:spPr>
        </p:sp>
        <p:sp>
          <p:nvSpPr>
            <p:cNvPr id="43063" name="Line 56"/>
            <p:cNvSpPr/>
            <p:nvPr/>
          </p:nvSpPr>
          <p:spPr>
            <a:xfrm>
              <a:off x="384" y="1488"/>
              <a:ext cx="0" cy="2064"/>
            </a:xfrm>
            <a:prstGeom prst="line">
              <a:avLst/>
            </a:prstGeom>
            <a:ln w="9525" cap="flat" cmpd="sng">
              <a:solidFill>
                <a:schemeClr val="tx1"/>
              </a:solidFill>
              <a:prstDash val="solid"/>
              <a:miter/>
              <a:headEnd type="none" w="med" len="med"/>
              <a:tailEnd type="oval" w="med" len="med"/>
            </a:ln>
          </p:spPr>
        </p:sp>
        <p:sp>
          <p:nvSpPr>
            <p:cNvPr id="43064" name="Line 57"/>
            <p:cNvSpPr/>
            <p:nvPr/>
          </p:nvSpPr>
          <p:spPr>
            <a:xfrm>
              <a:off x="1584" y="1200"/>
              <a:ext cx="0" cy="192"/>
            </a:xfrm>
            <a:prstGeom prst="line">
              <a:avLst/>
            </a:prstGeom>
            <a:ln w="9525" cap="flat" cmpd="sng">
              <a:solidFill>
                <a:schemeClr val="tx1"/>
              </a:solidFill>
              <a:prstDash val="solid"/>
              <a:miter/>
              <a:headEnd type="oval" w="med" len="med"/>
              <a:tailEnd type="triangle" w="med" len="med"/>
            </a:ln>
          </p:spPr>
        </p:sp>
        <p:sp>
          <p:nvSpPr>
            <p:cNvPr id="43065" name="Text Box 58"/>
            <p:cNvSpPr txBox="1"/>
            <p:nvPr/>
          </p:nvSpPr>
          <p:spPr>
            <a:xfrm>
              <a:off x="288" y="3648"/>
              <a:ext cx="288" cy="169"/>
            </a:xfrm>
            <a:prstGeom prst="rect">
              <a:avLst/>
            </a:prstGeom>
            <a:noFill/>
            <a:ln w="9525">
              <a:noFill/>
            </a:ln>
          </p:spPr>
          <p:txBody>
            <a:bodyPr anchor="t" anchorCtr="0">
              <a:spAutoFit/>
            </a:bodyPr>
            <a:lstStyle/>
            <a:p>
              <a:pPr>
                <a:spcBef>
                  <a:spcPct val="50000"/>
                </a:spcBef>
              </a:pPr>
              <a:r>
                <a:rPr lang="en-US" altLang="zh-CN" sz="1400" b="0" dirty="0">
                  <a:solidFill>
                    <a:schemeClr val="tx1"/>
                  </a:solidFill>
                  <a:latin typeface="宋体" panose="02010600030101010101" pitchFamily="2" charset="-122"/>
                  <a:ea typeface="宋体" panose="02010600030101010101" pitchFamily="2" charset="-122"/>
                </a:rPr>
                <a:t>11</a:t>
              </a:r>
              <a:endParaRPr lang="en-US" altLang="zh-CN" sz="1400" b="0" dirty="0">
                <a:solidFill>
                  <a:schemeClr val="tx1"/>
                </a:solidFill>
                <a:latin typeface="宋体" panose="02010600030101010101" pitchFamily="2" charset="-122"/>
                <a:ea typeface="宋体" panose="02010600030101010101" pitchFamily="2" charset="-122"/>
              </a:endParaRPr>
            </a:p>
          </p:txBody>
        </p:sp>
        <p:sp>
          <p:nvSpPr>
            <p:cNvPr id="43066" name="Text Box 59"/>
            <p:cNvSpPr txBox="1"/>
            <p:nvPr/>
          </p:nvSpPr>
          <p:spPr>
            <a:xfrm>
              <a:off x="816" y="3216"/>
              <a:ext cx="288" cy="169"/>
            </a:xfrm>
            <a:prstGeom prst="rect">
              <a:avLst/>
            </a:prstGeom>
            <a:noFill/>
            <a:ln w="9525">
              <a:noFill/>
            </a:ln>
          </p:spPr>
          <p:txBody>
            <a:bodyPr anchor="t" anchorCtr="0">
              <a:spAutoFit/>
            </a:bodyPr>
            <a:lstStyle/>
            <a:p>
              <a:pPr>
                <a:spcBef>
                  <a:spcPct val="50000"/>
                </a:spcBef>
              </a:pPr>
              <a:r>
                <a:rPr lang="zh-CN" altLang="en-US" sz="1400" b="0" dirty="0">
                  <a:solidFill>
                    <a:schemeClr val="tx1"/>
                  </a:solidFill>
                  <a:latin typeface="宋体" panose="02010600030101010101" pitchFamily="2" charset="-122"/>
                  <a:ea typeface="宋体" panose="02010600030101010101" pitchFamily="2" charset="-122"/>
                </a:rPr>
                <a:t> </a:t>
              </a:r>
              <a:r>
                <a:rPr lang="en-US" altLang="zh-CN" sz="1400" b="0" dirty="0">
                  <a:solidFill>
                    <a:schemeClr val="tx1"/>
                  </a:solidFill>
                  <a:latin typeface="宋体" panose="02010600030101010101" pitchFamily="2" charset="-122"/>
                  <a:ea typeface="宋体" panose="02010600030101010101" pitchFamily="2" charset="-122"/>
                </a:rPr>
                <a:t>9</a:t>
              </a:r>
              <a:endParaRPr lang="en-US" altLang="zh-CN" sz="1400" b="0" dirty="0">
                <a:solidFill>
                  <a:schemeClr val="tx1"/>
                </a:solidFill>
                <a:latin typeface="宋体" panose="02010600030101010101" pitchFamily="2" charset="-122"/>
                <a:ea typeface="宋体" panose="02010600030101010101" pitchFamily="2" charset="-122"/>
              </a:endParaRPr>
            </a:p>
          </p:txBody>
        </p:sp>
        <p:sp>
          <p:nvSpPr>
            <p:cNvPr id="43067" name="Text Box 60"/>
            <p:cNvSpPr txBox="1"/>
            <p:nvPr/>
          </p:nvSpPr>
          <p:spPr>
            <a:xfrm>
              <a:off x="1584" y="3408"/>
              <a:ext cx="288" cy="169"/>
            </a:xfrm>
            <a:prstGeom prst="rect">
              <a:avLst/>
            </a:prstGeom>
            <a:noFill/>
            <a:ln w="9525">
              <a:noFill/>
            </a:ln>
          </p:spPr>
          <p:txBody>
            <a:bodyPr anchor="t" anchorCtr="0">
              <a:spAutoFit/>
            </a:bodyPr>
            <a:lstStyle/>
            <a:p>
              <a:pPr>
                <a:spcBef>
                  <a:spcPct val="50000"/>
                </a:spcBef>
              </a:pPr>
              <a:r>
                <a:rPr lang="en-US" altLang="zh-CN" sz="1400" b="0" dirty="0">
                  <a:solidFill>
                    <a:schemeClr val="tx1"/>
                  </a:solidFill>
                  <a:latin typeface="宋体" panose="02010600030101010101" pitchFamily="2" charset="-122"/>
                  <a:ea typeface="宋体" panose="02010600030101010101" pitchFamily="2" charset="-122"/>
                </a:rPr>
                <a:t>10</a:t>
              </a:r>
              <a:endParaRPr lang="en-US" altLang="zh-CN" sz="1400" b="0" dirty="0">
                <a:solidFill>
                  <a:schemeClr val="tx1"/>
                </a:solidFill>
                <a:latin typeface="宋体" panose="02010600030101010101" pitchFamily="2" charset="-122"/>
                <a:ea typeface="宋体" panose="02010600030101010101" pitchFamily="2" charset="-122"/>
              </a:endParaRPr>
            </a:p>
          </p:txBody>
        </p:sp>
        <p:sp>
          <p:nvSpPr>
            <p:cNvPr id="43068" name="AutoShape 61"/>
            <p:cNvSpPr/>
            <p:nvPr/>
          </p:nvSpPr>
          <p:spPr>
            <a:xfrm>
              <a:off x="2544" y="2256"/>
              <a:ext cx="288" cy="306"/>
            </a:xfrm>
            <a:prstGeom prst="rightArrow">
              <a:avLst>
                <a:gd name="adj1" fmla="val 50000"/>
                <a:gd name="adj2" fmla="val 25000"/>
              </a:avLst>
            </a:prstGeom>
            <a:noFill/>
            <a:ln w="9525" cap="flat" cmpd="sng">
              <a:solidFill>
                <a:schemeClr val="tx1"/>
              </a:solidFill>
              <a:prstDash val="solid"/>
              <a:miter/>
              <a:headEnd type="none" w="med" len="med"/>
              <a:tailEnd type="none" w="med" len="med"/>
            </a:ln>
          </p:spPr>
          <p:txBody>
            <a:bodyPr wrap="none" anchor="ctr"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43069" name="AutoShape 62"/>
            <p:cNvSpPr/>
            <p:nvPr/>
          </p:nvSpPr>
          <p:spPr>
            <a:xfrm>
              <a:off x="4752" y="864"/>
              <a:ext cx="480" cy="240"/>
            </a:xfrm>
            <a:prstGeom prst="wedgeRoundRectCallout">
              <a:avLst>
                <a:gd name="adj1" fmla="val -143542"/>
                <a:gd name="adj2" fmla="val 192500"/>
                <a:gd name="adj3" fmla="val 16667"/>
              </a:avLst>
            </a:prstGeom>
            <a:solidFill>
              <a:srgbClr val="0000FF"/>
            </a:solidFill>
            <a:ln w="9525" cap="flat" cmpd="sng">
              <a:solidFill>
                <a:schemeClr val="tx1"/>
              </a:solidFill>
              <a:prstDash val="solid"/>
              <a:miter/>
              <a:headEnd type="none" w="med" len="med"/>
              <a:tailEnd type="none" w="med" len="med"/>
            </a:ln>
          </p:spPr>
          <p:txBody>
            <a:bodyPr anchor="t" anchorCtr="0"/>
            <a:lstStyle/>
            <a:p>
              <a:pPr algn="ctr"/>
              <a:r>
                <a:rPr lang="zh-CN" altLang="en-US" b="0" dirty="0">
                  <a:solidFill>
                    <a:schemeClr val="tx2"/>
                  </a:solidFill>
                  <a:latin typeface="Verdana" panose="020B0604030504040204" pitchFamily="34" charset="0"/>
                  <a:ea typeface="宋体" panose="02010600030101010101" pitchFamily="2" charset="-122"/>
                </a:rPr>
                <a:t>节点</a:t>
              </a:r>
              <a:endParaRPr lang="zh-CN" altLang="en-US" b="0" dirty="0">
                <a:solidFill>
                  <a:schemeClr val="tx2"/>
                </a:solidFill>
                <a:latin typeface="Verdana" panose="020B0604030504040204" pitchFamily="34" charset="0"/>
                <a:ea typeface="宋体" panose="02010600030101010101" pitchFamily="2" charset="-122"/>
              </a:endParaRPr>
            </a:p>
          </p:txBody>
        </p:sp>
        <p:sp>
          <p:nvSpPr>
            <p:cNvPr id="43070" name="AutoShape 63"/>
            <p:cNvSpPr/>
            <p:nvPr/>
          </p:nvSpPr>
          <p:spPr>
            <a:xfrm>
              <a:off x="4944" y="1392"/>
              <a:ext cx="480" cy="240"/>
            </a:xfrm>
            <a:prstGeom prst="wedgeRoundRectCallout">
              <a:avLst>
                <a:gd name="adj1" fmla="val -143542"/>
                <a:gd name="adj2" fmla="val 192500"/>
                <a:gd name="adj3" fmla="val 16667"/>
              </a:avLst>
            </a:prstGeom>
            <a:solidFill>
              <a:srgbClr val="0000FF"/>
            </a:solidFill>
            <a:ln w="9525" cap="flat" cmpd="sng">
              <a:solidFill>
                <a:schemeClr val="tx1"/>
              </a:solidFill>
              <a:prstDash val="solid"/>
              <a:miter/>
              <a:headEnd type="none" w="med" len="med"/>
              <a:tailEnd type="none" w="med" len="med"/>
            </a:ln>
          </p:spPr>
          <p:txBody>
            <a:bodyPr anchor="t" anchorCtr="0"/>
            <a:lstStyle/>
            <a:p>
              <a:pPr algn="ctr"/>
              <a:r>
                <a:rPr lang="zh-CN" altLang="en-US" b="0" dirty="0">
                  <a:solidFill>
                    <a:schemeClr val="tx1"/>
                  </a:solidFill>
                  <a:latin typeface="Verdana" panose="020B0604030504040204" pitchFamily="34" charset="0"/>
                  <a:ea typeface="宋体" panose="02010600030101010101" pitchFamily="2" charset="-122"/>
                </a:rPr>
                <a:t>边</a:t>
              </a:r>
              <a:endParaRPr lang="zh-CN" altLang="en-US" b="0" dirty="0">
                <a:solidFill>
                  <a:schemeClr val="tx1"/>
                </a:solidFill>
                <a:latin typeface="Verdana" panose="020B0604030504040204" pitchFamily="34" charset="0"/>
                <a:ea typeface="宋体" panose="02010600030101010101" pitchFamily="2" charset="-122"/>
              </a:endParaRPr>
            </a:p>
          </p:txBody>
        </p:sp>
        <p:sp>
          <p:nvSpPr>
            <p:cNvPr id="43071" name="AutoShape 64"/>
            <p:cNvSpPr/>
            <p:nvPr/>
          </p:nvSpPr>
          <p:spPr>
            <a:xfrm>
              <a:off x="4992" y="3312"/>
              <a:ext cx="480" cy="240"/>
            </a:xfrm>
            <a:prstGeom prst="wedgeRoundRectCallout">
              <a:avLst>
                <a:gd name="adj1" fmla="val -114583"/>
                <a:gd name="adj2" fmla="val -243750"/>
                <a:gd name="adj3" fmla="val 16667"/>
              </a:avLst>
            </a:prstGeom>
            <a:solidFill>
              <a:srgbClr val="0000FF"/>
            </a:solidFill>
            <a:ln w="9525" cap="flat" cmpd="sng">
              <a:solidFill>
                <a:schemeClr val="tx1"/>
              </a:solidFill>
              <a:prstDash val="solid"/>
              <a:miter/>
              <a:headEnd type="none" w="med" len="med"/>
              <a:tailEnd type="none" w="med" len="med"/>
            </a:ln>
          </p:spPr>
          <p:txBody>
            <a:bodyPr anchor="t" anchorCtr="0"/>
            <a:lstStyle/>
            <a:p>
              <a:pPr algn="ctr"/>
              <a:r>
                <a:rPr lang="zh-CN" altLang="en-US" b="0" dirty="0">
                  <a:solidFill>
                    <a:schemeClr val="tx1"/>
                  </a:solidFill>
                  <a:latin typeface="Verdana" panose="020B0604030504040204" pitchFamily="34" charset="0"/>
                  <a:ea typeface="宋体" panose="02010600030101010101" pitchFamily="2" charset="-122"/>
                </a:rPr>
                <a:t>区域</a:t>
              </a:r>
              <a:endParaRPr lang="zh-CN" altLang="en-US" b="0" dirty="0">
                <a:solidFill>
                  <a:schemeClr val="tx1"/>
                </a:solidFill>
                <a:latin typeface="Verdana" panose="020B0604030504040204" pitchFamily="34" charset="0"/>
                <a:ea typeface="宋体" panose="02010600030101010101" pitchFamily="2" charset="-122"/>
              </a:endParaRPr>
            </a:p>
          </p:txBody>
        </p:sp>
        <p:sp>
          <p:nvSpPr>
            <p:cNvPr id="43072" name="Text Box 65"/>
            <p:cNvSpPr txBox="1"/>
            <p:nvPr/>
          </p:nvSpPr>
          <p:spPr>
            <a:xfrm>
              <a:off x="2928" y="3648"/>
              <a:ext cx="2112" cy="395"/>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区域：由边和解点封闭起来的区域</a:t>
              </a:r>
              <a:endParaRPr lang="zh-CN" altLang="en-US" sz="1600" b="0" dirty="0">
                <a:solidFill>
                  <a:schemeClr val="tx1"/>
                </a:solidFill>
                <a:latin typeface="Verdana" panose="020B0604030504040204" pitchFamily="34" charset="0"/>
                <a:ea typeface="宋体" panose="02010600030101010101" pitchFamily="2" charset="-122"/>
              </a:endParaRPr>
            </a:p>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计算区域：不要忘记区域外的部分</a:t>
              </a:r>
              <a:endParaRPr lang="zh-CN" altLang="en-US" sz="1600" b="0" dirty="0">
                <a:solidFill>
                  <a:schemeClr val="tx1"/>
                </a:solidFill>
                <a:latin typeface="Verdana" panose="020B0604030504040204" pitchFamily="34" charset="0"/>
                <a:ea typeface="宋体" panose="02010600030101010101" pitchFamily="2" charset="-122"/>
              </a:endParaRPr>
            </a:p>
          </p:txBody>
        </p:sp>
        <p:sp>
          <p:nvSpPr>
            <p:cNvPr id="43073" name="Text Box 66"/>
            <p:cNvSpPr txBox="1"/>
            <p:nvPr/>
          </p:nvSpPr>
          <p:spPr>
            <a:xfrm>
              <a:off x="384" y="1200"/>
              <a:ext cx="768" cy="186"/>
            </a:xfrm>
            <a:prstGeom prst="rect">
              <a:avLst/>
            </a:prstGeom>
            <a:noFill/>
            <a:ln w="9525">
              <a:noFill/>
            </a:ln>
          </p:spPr>
          <p:txBody>
            <a:bodyPr anchor="t" anchorCtr="0">
              <a:spAutoFit/>
            </a:bodyPr>
            <a:lstStyle/>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待测试程序</a:t>
              </a:r>
              <a:endParaRPr lang="zh-CN" altLang="en-US" sz="1600" b="0" dirty="0">
                <a:solidFill>
                  <a:schemeClr val="tx1"/>
                </a:solidFill>
                <a:latin typeface="Verdana" panose="020B0604030504040204" pitchFamily="34" charset="0"/>
                <a:ea typeface="宋体" panose="02010600030101010101" pitchFamily="2" charset="-122"/>
              </a:endParaRPr>
            </a:p>
          </p:txBody>
        </p:sp>
        <p:sp>
          <p:nvSpPr>
            <p:cNvPr id="43074" name="Text Box 67"/>
            <p:cNvSpPr txBox="1"/>
            <p:nvPr/>
          </p:nvSpPr>
          <p:spPr>
            <a:xfrm>
              <a:off x="2736" y="1200"/>
              <a:ext cx="1584" cy="186"/>
            </a:xfrm>
            <a:prstGeom prst="rect">
              <a:avLst/>
            </a:prstGeom>
            <a:noFill/>
            <a:ln w="9525">
              <a:noFill/>
            </a:ln>
          </p:spPr>
          <p:txBody>
            <a:bodyPr anchor="t" anchorCtr="0">
              <a:spAutoFit/>
            </a:bodyPr>
            <a:lstStyle/>
            <a:p>
              <a:pPr>
                <a:spcBef>
                  <a:spcPct val="50000"/>
                </a:spcBef>
              </a:pPr>
              <a:r>
                <a:rPr lang="zh-CN" altLang="en-US" sz="1600" b="0" dirty="0">
                  <a:solidFill>
                    <a:schemeClr val="tx1"/>
                  </a:solidFill>
                  <a:latin typeface="Verdana" panose="020B0604030504040204" pitchFamily="34" charset="0"/>
                  <a:ea typeface="宋体" panose="02010600030101010101" pitchFamily="2" charset="-122"/>
                </a:rPr>
                <a:t>用流图表示的待测试程序</a:t>
              </a:r>
              <a:endParaRPr lang="zh-CN" altLang="en-US" sz="1600" b="0" dirty="0">
                <a:solidFill>
                  <a:schemeClr val="tx1"/>
                </a:solidFill>
                <a:latin typeface="Verdana" panose="020B0604030504040204" pitchFamily="34" charset="0"/>
                <a:ea typeface="宋体" panose="02010600030101010101" pitchFamily="2" charset="-122"/>
              </a:endParaRPr>
            </a:p>
          </p:txBody>
        </p:sp>
        <p:sp>
          <p:nvSpPr>
            <p:cNvPr id="43075" name="Line 68"/>
            <p:cNvSpPr/>
            <p:nvPr/>
          </p:nvSpPr>
          <p:spPr>
            <a:xfrm>
              <a:off x="2640" y="1152"/>
              <a:ext cx="0" cy="2880"/>
            </a:xfrm>
            <a:prstGeom prst="line">
              <a:avLst/>
            </a:prstGeom>
            <a:ln w="9525" cap="flat" cmpd="sng">
              <a:solidFill>
                <a:schemeClr val="tx1"/>
              </a:solidFill>
              <a:prstDash val="dash"/>
              <a:miter/>
              <a:headEnd type="none" w="med" len="med"/>
              <a:tailEnd type="none" w="med" len="med"/>
            </a:ln>
          </p:spPr>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idx="4294967295"/>
          </p:nvPr>
        </p:nvSpPr>
        <p:spPr>
          <a:xfrm>
            <a:off x="251195" y="44520"/>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控制流图</a:t>
            </a:r>
            <a:endParaRPr lang="zh-CN" altLang="en-US" sz="4000" dirty="0">
              <a:latin typeface="华文中宋" panose="02010600040101010101" pitchFamily="2" charset="-122"/>
              <a:ea typeface="华文中宋" panose="02010600040101010101" pitchFamily="2" charset="-122"/>
            </a:endParaRPr>
          </a:p>
        </p:txBody>
      </p:sp>
      <p:sp>
        <p:nvSpPr>
          <p:cNvPr id="44034" name="Rectangle 3"/>
          <p:cNvSpPr>
            <a:spLocks noGrp="1"/>
          </p:cNvSpPr>
          <p:nvPr>
            <p:ph idx="1"/>
          </p:nvPr>
        </p:nvSpPr>
        <p:spPr>
          <a:xfrm>
            <a:off x="323585" y="836985"/>
            <a:ext cx="8226900" cy="4759200"/>
          </a:xfrm>
        </p:spPr>
        <p:txBody>
          <a:bodyPr vert="horz" wrap="square" lIns="91440" tIns="45720" rIns="91440" bIns="45720" anchor="t" anchorCtr="0">
            <a:noAutofit/>
          </a:bodyPr>
          <a:lstStyle/>
          <a:p>
            <a:pPr lvl="1" eaLnBrk="1" hangingPunct="1"/>
            <a:r>
              <a:rPr lang="zh-CN" altLang="en-US" dirty="0">
                <a:latin typeface="华文中宋" panose="02010600040101010101" pitchFamily="2" charset="-122"/>
                <a:ea typeface="华文中宋" panose="02010600040101010101" pitchFamily="2" charset="-122"/>
              </a:rPr>
              <a:t>如果判断中的条件表达式是由一个或多个逻辑运算符 </a:t>
            </a:r>
            <a:r>
              <a:rPr lang="en-US" altLang="zh-CN" dirty="0">
                <a:latin typeface="华文中宋" panose="02010600040101010101" pitchFamily="2" charset="-122"/>
                <a:ea typeface="华文中宋" panose="02010600040101010101" pitchFamily="2" charset="-122"/>
              </a:rPr>
              <a:t>(OR,  AND)  </a:t>
            </a:r>
            <a:r>
              <a:rPr lang="zh-CN" altLang="en-US" dirty="0">
                <a:latin typeface="华文中宋" panose="02010600040101010101" pitchFamily="2" charset="-122"/>
                <a:ea typeface="华文中宋" panose="02010600040101010101" pitchFamily="2" charset="-122"/>
              </a:rPr>
              <a:t>连接的复合条件表达式，则需要改为一系列只有单条件的嵌套的判断。</a:t>
            </a:r>
            <a:endParaRPr lang="zh-CN" altLang="en-US" dirty="0">
              <a:latin typeface="华文中宋" panose="02010600040101010101" pitchFamily="2" charset="-122"/>
              <a:ea typeface="华文中宋" panose="02010600040101010101" pitchFamily="2" charset="-122"/>
            </a:endParaRPr>
          </a:p>
          <a:p>
            <a:pPr lvl="2" eaLnBrk="1" hangingPunct="1">
              <a:buNone/>
            </a:pPr>
            <a:r>
              <a:rPr lang="zh-CN" altLang="en-US" dirty="0">
                <a:latin typeface="华文中宋" panose="02010600040101010101" pitchFamily="2" charset="-122"/>
                <a:ea typeface="华文中宋" panose="02010600040101010101" pitchFamily="2" charset="-122"/>
              </a:rPr>
              <a:t>例如：</a:t>
            </a:r>
            <a:endParaRPr lang="zh-CN" altLang="en-US" dirty="0">
              <a:latin typeface="华文中宋" panose="02010600040101010101" pitchFamily="2" charset="-122"/>
              <a:ea typeface="华文中宋" panose="02010600040101010101" pitchFamily="2" charset="-122"/>
            </a:endParaRPr>
          </a:p>
          <a:p>
            <a:pPr lvl="2" eaLnBrk="1" hangingPunct="1">
              <a:buNone/>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1 if a or b</a:t>
            </a:r>
            <a:endParaRPr lang="en-US" altLang="zh-CN" dirty="0">
              <a:latin typeface="华文中宋" panose="02010600040101010101" pitchFamily="2" charset="-122"/>
              <a:ea typeface="华文中宋" panose="02010600040101010101" pitchFamily="2" charset="-122"/>
            </a:endParaRPr>
          </a:p>
          <a:p>
            <a:pPr lvl="2" eaLnBrk="1" hangingPunct="1">
              <a:buNone/>
            </a:pPr>
            <a:r>
              <a:rPr lang="en-US" altLang="zh-CN" dirty="0">
                <a:latin typeface="华文中宋" panose="02010600040101010101" pitchFamily="2" charset="-122"/>
                <a:ea typeface="华文中宋" panose="02010600040101010101" pitchFamily="2" charset="-122"/>
              </a:rPr>
              <a:t>  2    x</a:t>
            </a:r>
            <a:endParaRPr lang="en-US" altLang="zh-CN" dirty="0">
              <a:latin typeface="华文中宋" panose="02010600040101010101" pitchFamily="2" charset="-122"/>
              <a:ea typeface="华文中宋" panose="02010600040101010101" pitchFamily="2" charset="-122"/>
            </a:endParaRPr>
          </a:p>
          <a:p>
            <a:pPr lvl="2" eaLnBrk="1" hangingPunct="1">
              <a:buNone/>
            </a:pPr>
            <a:r>
              <a:rPr lang="en-US" altLang="zh-CN" dirty="0">
                <a:latin typeface="华文中宋" panose="02010600040101010101" pitchFamily="2" charset="-122"/>
                <a:ea typeface="华文中宋" panose="02010600040101010101" pitchFamily="2" charset="-122"/>
              </a:rPr>
              <a:t>  3 else</a:t>
            </a:r>
            <a:endParaRPr lang="en-US" altLang="zh-CN" dirty="0">
              <a:latin typeface="华文中宋" panose="02010600040101010101" pitchFamily="2" charset="-122"/>
              <a:ea typeface="华文中宋" panose="02010600040101010101" pitchFamily="2" charset="-122"/>
            </a:endParaRPr>
          </a:p>
          <a:p>
            <a:pPr lvl="2" eaLnBrk="1" hangingPunct="1">
              <a:buNone/>
            </a:pPr>
            <a:r>
              <a:rPr lang="en-US" altLang="zh-CN" dirty="0">
                <a:latin typeface="华文中宋" panose="02010600040101010101" pitchFamily="2" charset="-122"/>
                <a:ea typeface="华文中宋" panose="02010600040101010101" pitchFamily="2" charset="-122"/>
              </a:rPr>
              <a:t>  4    y</a:t>
            </a:r>
            <a:endParaRPr lang="en-US" altLang="zh-CN" dirty="0">
              <a:latin typeface="华文中宋" panose="02010600040101010101" pitchFamily="2" charset="-122"/>
              <a:ea typeface="华文中宋" panose="02010600040101010101" pitchFamily="2" charset="-122"/>
            </a:endParaRPr>
          </a:p>
          <a:p>
            <a:pPr lvl="2" eaLnBrk="1" hangingPunct="1">
              <a:buNone/>
            </a:pPr>
            <a:r>
              <a:rPr lang="zh-CN" altLang="en-US" dirty="0">
                <a:latin typeface="华文中宋" panose="02010600040101010101" pitchFamily="2" charset="-122"/>
                <a:ea typeface="华文中宋" panose="02010600040101010101" pitchFamily="2" charset="-122"/>
              </a:rPr>
              <a:t>对应的逻辑为：</a:t>
            </a:r>
            <a:endParaRPr lang="zh-CN" altLang="en-US" dirty="0">
              <a:latin typeface="华文中宋" panose="02010600040101010101" pitchFamily="2" charset="-122"/>
              <a:ea typeface="华文中宋" panose="02010600040101010101" pitchFamily="2" charset="-122"/>
            </a:endParaRPr>
          </a:p>
        </p:txBody>
      </p:sp>
      <p:pic>
        <p:nvPicPr>
          <p:cNvPr id="44035" name="Picture 4"/>
          <p:cNvPicPr>
            <a:picLocks noChangeAspect="1"/>
          </p:cNvPicPr>
          <p:nvPr/>
        </p:nvPicPr>
        <p:blipFill>
          <a:blip r:embed="rId1"/>
          <a:stretch>
            <a:fillRect/>
          </a:stretch>
        </p:blipFill>
        <p:spPr>
          <a:xfrm>
            <a:off x="3995738" y="2924493"/>
            <a:ext cx="4859337" cy="3386137"/>
          </a:xfrm>
          <a:prstGeom prst="rect">
            <a:avLst/>
          </a:prstGeom>
          <a:noFill/>
          <a:ln w="9525">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idx="4294967295"/>
          </p:nvPr>
        </p:nvSpPr>
        <p:spPr>
          <a:xfrm>
            <a:off x="251195" y="48965"/>
            <a:ext cx="8226900" cy="705600"/>
          </a:xfrm>
        </p:spPr>
        <p:txBody>
          <a:bodyPr vert="horz" wrap="square" lIns="91440" tIns="45720" rIns="91440" bIns="45720" anchor="ctr" anchorCtr="0"/>
          <a:lstStyle/>
          <a:p>
            <a:pPr eaLnBrk="1" hangingPunct="1"/>
            <a:r>
              <a:rPr lang="zh-CN" altLang="en-US" sz="4000" dirty="0">
                <a:solidFill>
                  <a:schemeClr val="tx1"/>
                </a:solidFill>
              </a:rPr>
              <a:t>独立路径</a:t>
            </a:r>
            <a:endParaRPr lang="zh-CN" altLang="en-US" sz="4000" dirty="0">
              <a:solidFill>
                <a:schemeClr val="tx1"/>
              </a:solidFill>
            </a:endParaRPr>
          </a:p>
        </p:txBody>
      </p:sp>
      <p:sp>
        <p:nvSpPr>
          <p:cNvPr id="45058" name="Text Box 3"/>
          <p:cNvSpPr txBox="1"/>
          <p:nvPr/>
        </p:nvSpPr>
        <p:spPr>
          <a:xfrm>
            <a:off x="185103" y="763905"/>
            <a:ext cx="8569325" cy="641350"/>
          </a:xfrm>
          <a:prstGeom prst="rect">
            <a:avLst/>
          </a:prstGeom>
          <a:noFill/>
          <a:ln w="9525">
            <a:noFill/>
          </a:ln>
        </p:spPr>
        <p:txBody>
          <a:bodyPr anchor="t" anchorCtr="0">
            <a:spAutoFit/>
          </a:bodyPr>
          <a:lstStyle/>
          <a:p>
            <a:pPr>
              <a:spcBef>
                <a:spcPct val="50000"/>
              </a:spcBef>
            </a:pPr>
            <a:r>
              <a:rPr lang="zh-CN" altLang="en-US" sz="3600" b="0" dirty="0">
                <a:solidFill>
                  <a:schemeClr val="tx1"/>
                </a:solidFill>
                <a:latin typeface="Verdana" panose="020B0604030504040204" pitchFamily="34" charset="0"/>
                <a:ea typeface="华文中宋" panose="02010600040101010101" pitchFamily="2" charset="-122"/>
              </a:rPr>
              <a:t>独立路径：至少沿一条新的边移动的路径</a:t>
            </a:r>
            <a:endParaRPr lang="zh-CN" altLang="en-US" sz="3600" b="0" dirty="0">
              <a:solidFill>
                <a:schemeClr val="tx1"/>
              </a:solidFill>
              <a:latin typeface="Verdana" panose="020B0604030504040204" pitchFamily="34" charset="0"/>
              <a:ea typeface="华文中宋" panose="02010600040101010101" pitchFamily="2" charset="-122"/>
            </a:endParaRPr>
          </a:p>
        </p:txBody>
      </p:sp>
      <p:sp>
        <p:nvSpPr>
          <p:cNvPr id="45059" name="Text Box 24"/>
          <p:cNvSpPr txBox="1"/>
          <p:nvPr/>
        </p:nvSpPr>
        <p:spPr>
          <a:xfrm>
            <a:off x="4859338" y="1916113"/>
            <a:ext cx="4284662" cy="2109787"/>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spcBef>
                <a:spcPct val="50000"/>
              </a:spcBef>
            </a:pPr>
            <a:r>
              <a:rPr lang="zh-CN" altLang="en-US" sz="2400" b="0" dirty="0">
                <a:solidFill>
                  <a:srgbClr val="D80000"/>
                </a:solidFill>
                <a:latin typeface="宋体" panose="02010600030101010101" pitchFamily="2" charset="-122"/>
                <a:ea typeface="宋体" panose="02010600030101010101" pitchFamily="2" charset="-122"/>
              </a:rPr>
              <a:t>路径</a:t>
            </a:r>
            <a:r>
              <a:rPr lang="en-US" altLang="zh-CN" sz="2400" b="0" dirty="0">
                <a:solidFill>
                  <a:srgbClr val="D80000"/>
                </a:solidFill>
                <a:latin typeface="宋体" panose="02010600030101010101" pitchFamily="2" charset="-122"/>
                <a:ea typeface="宋体" panose="02010600030101010101" pitchFamily="2" charset="-122"/>
              </a:rPr>
              <a:t>1</a:t>
            </a:r>
            <a:r>
              <a:rPr lang="zh-CN" altLang="en-US" sz="2400" b="0" dirty="0">
                <a:solidFill>
                  <a:srgbClr val="D80000"/>
                </a:solidFill>
                <a:latin typeface="宋体" panose="02010600030101010101" pitchFamily="2" charset="-122"/>
                <a:ea typeface="宋体" panose="02010600030101010101" pitchFamily="2" charset="-122"/>
              </a:rPr>
              <a:t>：</a:t>
            </a:r>
            <a:r>
              <a:rPr lang="en-US" altLang="zh-CN" sz="2400" b="0" dirty="0">
                <a:solidFill>
                  <a:srgbClr val="D80000"/>
                </a:solidFill>
                <a:latin typeface="宋体" panose="02010600030101010101" pitchFamily="2" charset="-122"/>
                <a:ea typeface="宋体" panose="02010600030101010101" pitchFamily="2" charset="-122"/>
              </a:rPr>
              <a:t>1-11</a:t>
            </a:r>
            <a:endParaRPr lang="en-US" altLang="zh-CN" sz="2400" b="0" dirty="0">
              <a:solidFill>
                <a:srgbClr val="D80000"/>
              </a:solidFill>
              <a:latin typeface="宋体" panose="02010600030101010101" pitchFamily="2" charset="-122"/>
              <a:ea typeface="宋体" panose="02010600030101010101" pitchFamily="2" charset="-122"/>
            </a:endParaRPr>
          </a:p>
          <a:p>
            <a:pPr>
              <a:spcBef>
                <a:spcPct val="50000"/>
              </a:spcBef>
            </a:pPr>
            <a:r>
              <a:rPr lang="zh-CN" altLang="en-US" sz="2400" b="0" dirty="0">
                <a:solidFill>
                  <a:srgbClr val="2D05BF"/>
                </a:solidFill>
                <a:latin typeface="宋体" panose="02010600030101010101" pitchFamily="2" charset="-122"/>
                <a:ea typeface="宋体" panose="02010600030101010101" pitchFamily="2" charset="-122"/>
              </a:rPr>
              <a:t>路径</a:t>
            </a:r>
            <a:r>
              <a:rPr lang="en-US" altLang="zh-CN" sz="2400" b="0" dirty="0">
                <a:solidFill>
                  <a:srgbClr val="2D05BF"/>
                </a:solidFill>
                <a:latin typeface="宋体" panose="02010600030101010101" pitchFamily="2" charset="-122"/>
                <a:ea typeface="宋体" panose="02010600030101010101" pitchFamily="2" charset="-122"/>
              </a:rPr>
              <a:t>2</a:t>
            </a:r>
            <a:r>
              <a:rPr lang="zh-CN" altLang="en-US" sz="2400" b="0" dirty="0">
                <a:solidFill>
                  <a:srgbClr val="2D05BF"/>
                </a:solidFill>
                <a:latin typeface="宋体" panose="02010600030101010101" pitchFamily="2" charset="-122"/>
                <a:ea typeface="宋体" panose="02010600030101010101" pitchFamily="2" charset="-122"/>
              </a:rPr>
              <a:t>：</a:t>
            </a:r>
            <a:r>
              <a:rPr lang="en-US" altLang="zh-CN" sz="2400" b="0" dirty="0">
                <a:solidFill>
                  <a:srgbClr val="2D05BF"/>
                </a:solidFill>
                <a:latin typeface="宋体" panose="02010600030101010101" pitchFamily="2" charset="-122"/>
                <a:ea typeface="宋体" panose="02010600030101010101" pitchFamily="2" charset="-122"/>
              </a:rPr>
              <a:t>1-2-3-4-5-10-1-11</a:t>
            </a:r>
            <a:endParaRPr lang="en-US" altLang="zh-CN" sz="2400" b="0" dirty="0">
              <a:solidFill>
                <a:srgbClr val="2D05BF"/>
              </a:solidFill>
              <a:latin typeface="宋体" panose="02010600030101010101" pitchFamily="2" charset="-122"/>
              <a:ea typeface="宋体" panose="02010600030101010101" pitchFamily="2" charset="-122"/>
            </a:endParaRPr>
          </a:p>
          <a:p>
            <a:pPr>
              <a:spcBef>
                <a:spcPct val="50000"/>
              </a:spcBef>
            </a:pPr>
            <a:r>
              <a:rPr lang="zh-CN" altLang="en-US" sz="2400" b="0" dirty="0">
                <a:solidFill>
                  <a:srgbClr val="009900"/>
                </a:solidFill>
                <a:latin typeface="宋体" panose="02010600030101010101" pitchFamily="2" charset="-122"/>
                <a:ea typeface="宋体" panose="02010600030101010101" pitchFamily="2" charset="-122"/>
              </a:rPr>
              <a:t>路径</a:t>
            </a:r>
            <a:r>
              <a:rPr lang="en-US" altLang="zh-CN" sz="2400" b="0" dirty="0">
                <a:solidFill>
                  <a:srgbClr val="009900"/>
                </a:solidFill>
                <a:latin typeface="宋体" panose="02010600030101010101" pitchFamily="2" charset="-122"/>
                <a:ea typeface="宋体" panose="02010600030101010101" pitchFamily="2" charset="-122"/>
              </a:rPr>
              <a:t>3</a:t>
            </a:r>
            <a:r>
              <a:rPr lang="zh-CN" altLang="en-US" sz="2400" b="0" dirty="0">
                <a:solidFill>
                  <a:srgbClr val="009900"/>
                </a:solidFill>
                <a:latin typeface="宋体" panose="02010600030101010101" pitchFamily="2" charset="-122"/>
                <a:ea typeface="宋体" panose="02010600030101010101" pitchFamily="2" charset="-122"/>
              </a:rPr>
              <a:t>：</a:t>
            </a:r>
            <a:r>
              <a:rPr lang="en-US" altLang="zh-CN" sz="2400" b="0" dirty="0">
                <a:solidFill>
                  <a:srgbClr val="009900"/>
                </a:solidFill>
                <a:latin typeface="宋体" panose="02010600030101010101" pitchFamily="2" charset="-122"/>
                <a:ea typeface="宋体" panose="02010600030101010101" pitchFamily="2" charset="-122"/>
              </a:rPr>
              <a:t>1-2-3-6-8-9-10-1-11</a:t>
            </a:r>
            <a:endParaRPr lang="en-US" altLang="zh-CN" sz="2400" b="0" dirty="0">
              <a:solidFill>
                <a:srgbClr val="009900"/>
              </a:solidFill>
              <a:latin typeface="宋体" panose="02010600030101010101" pitchFamily="2" charset="-122"/>
              <a:ea typeface="宋体" panose="02010600030101010101" pitchFamily="2" charset="-122"/>
            </a:endParaRPr>
          </a:p>
          <a:p>
            <a:pPr>
              <a:spcBef>
                <a:spcPct val="50000"/>
              </a:spcBef>
            </a:pPr>
            <a:r>
              <a:rPr lang="zh-CN" altLang="en-US" sz="2400" b="0" dirty="0">
                <a:solidFill>
                  <a:schemeClr val="tx1"/>
                </a:solidFill>
                <a:latin typeface="宋体" panose="02010600030101010101" pitchFamily="2" charset="-122"/>
                <a:ea typeface="宋体" panose="02010600030101010101" pitchFamily="2" charset="-122"/>
              </a:rPr>
              <a:t>路径</a:t>
            </a:r>
            <a:r>
              <a:rPr lang="en-US" altLang="zh-CN" sz="2400" b="0" dirty="0">
                <a:solidFill>
                  <a:schemeClr val="tx1"/>
                </a:solidFill>
                <a:latin typeface="宋体" panose="02010600030101010101" pitchFamily="2" charset="-122"/>
                <a:ea typeface="宋体" panose="02010600030101010101" pitchFamily="2" charset="-122"/>
              </a:rPr>
              <a:t>4</a:t>
            </a:r>
            <a:r>
              <a:rPr lang="zh-CN" altLang="en-US" sz="2400" b="0" dirty="0">
                <a:solidFill>
                  <a:schemeClr val="tx1"/>
                </a:solidFill>
                <a:latin typeface="宋体" panose="02010600030101010101" pitchFamily="2" charset="-122"/>
                <a:ea typeface="宋体" panose="02010600030101010101" pitchFamily="2" charset="-122"/>
              </a:rPr>
              <a:t>：</a:t>
            </a:r>
            <a:r>
              <a:rPr lang="en-US" altLang="zh-CN" sz="2400" b="0" dirty="0">
                <a:solidFill>
                  <a:schemeClr val="tx1"/>
                </a:solidFill>
                <a:latin typeface="宋体" panose="02010600030101010101" pitchFamily="2" charset="-122"/>
                <a:ea typeface="宋体" panose="02010600030101010101" pitchFamily="2" charset="-122"/>
              </a:rPr>
              <a:t>1-2-3-6-7-9-10-1-11</a:t>
            </a:r>
            <a:endParaRPr lang="en-US" altLang="zh-CN" sz="2400" b="0" dirty="0">
              <a:solidFill>
                <a:schemeClr val="tx1"/>
              </a:solidFill>
              <a:latin typeface="宋体" panose="02010600030101010101" pitchFamily="2" charset="-122"/>
              <a:ea typeface="宋体" panose="02010600030101010101" pitchFamily="2" charset="-122"/>
            </a:endParaRPr>
          </a:p>
        </p:txBody>
      </p:sp>
      <p:grpSp>
        <p:nvGrpSpPr>
          <p:cNvPr id="45060" name="Group 35"/>
          <p:cNvGrpSpPr/>
          <p:nvPr/>
        </p:nvGrpSpPr>
        <p:grpSpPr>
          <a:xfrm>
            <a:off x="0" y="1989138"/>
            <a:ext cx="4724400" cy="4183062"/>
            <a:chOff x="528" y="1824"/>
            <a:chExt cx="2448" cy="2064"/>
          </a:xfrm>
        </p:grpSpPr>
        <p:sp>
          <p:nvSpPr>
            <p:cNvPr id="45061" name="Oval 4"/>
            <p:cNvSpPr/>
            <p:nvPr/>
          </p:nvSpPr>
          <p:spPr>
            <a:xfrm>
              <a:off x="1904" y="1824"/>
              <a:ext cx="192" cy="192"/>
            </a:xfrm>
            <a:prstGeom prst="ellipse">
              <a:avLst/>
            </a:prstGeom>
            <a:solidFill>
              <a:srgbClr val="0066FF"/>
            </a:solidFill>
            <a:ln w="25400"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Verdana" panose="020B0604030504040204" pitchFamily="34" charset="0"/>
                  <a:ea typeface="宋体" panose="02010600030101010101" pitchFamily="2" charset="-122"/>
                </a:rPr>
                <a:t>1</a:t>
              </a:r>
              <a:endParaRPr lang="en-US" altLang="zh-CN" sz="1600" b="0" dirty="0">
                <a:solidFill>
                  <a:schemeClr val="tx1"/>
                </a:solidFill>
                <a:latin typeface="Verdana" panose="020B0604030504040204" pitchFamily="34" charset="0"/>
                <a:ea typeface="宋体" panose="02010600030101010101" pitchFamily="2" charset="-122"/>
              </a:endParaRPr>
            </a:p>
          </p:txBody>
        </p:sp>
        <p:sp>
          <p:nvSpPr>
            <p:cNvPr id="45062" name="Oval 5"/>
            <p:cNvSpPr/>
            <p:nvPr/>
          </p:nvSpPr>
          <p:spPr>
            <a:xfrm>
              <a:off x="992" y="2736"/>
              <a:ext cx="192" cy="192"/>
            </a:xfrm>
            <a:prstGeom prst="ellipse">
              <a:avLst/>
            </a:prstGeom>
            <a:solidFill>
              <a:srgbClr val="0066FF"/>
            </a:solidFill>
            <a:ln w="25400"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7</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5063" name="Oval 6"/>
            <p:cNvSpPr/>
            <p:nvPr/>
          </p:nvSpPr>
          <p:spPr>
            <a:xfrm>
              <a:off x="1328" y="2448"/>
              <a:ext cx="192" cy="192"/>
            </a:xfrm>
            <a:prstGeom prst="ellipse">
              <a:avLst/>
            </a:prstGeom>
            <a:solidFill>
              <a:srgbClr val="0066FF"/>
            </a:solidFill>
            <a:ln w="25400"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6</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5064" name="Oval 7"/>
            <p:cNvSpPr/>
            <p:nvPr/>
          </p:nvSpPr>
          <p:spPr>
            <a:xfrm>
              <a:off x="1904" y="2160"/>
              <a:ext cx="192" cy="192"/>
            </a:xfrm>
            <a:prstGeom prst="ellipse">
              <a:avLst/>
            </a:prstGeom>
            <a:solidFill>
              <a:srgbClr val="0066FF"/>
            </a:solidFill>
            <a:ln w="25400"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2,3</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5065" name="Oval 8"/>
            <p:cNvSpPr/>
            <p:nvPr/>
          </p:nvSpPr>
          <p:spPr>
            <a:xfrm>
              <a:off x="1664" y="2736"/>
              <a:ext cx="192" cy="192"/>
            </a:xfrm>
            <a:prstGeom prst="ellipse">
              <a:avLst/>
            </a:prstGeom>
            <a:solidFill>
              <a:srgbClr val="0066FF"/>
            </a:solidFill>
            <a:ln w="25400"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8</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5066" name="Oval 9"/>
            <p:cNvSpPr/>
            <p:nvPr/>
          </p:nvSpPr>
          <p:spPr>
            <a:xfrm>
              <a:off x="1328" y="3024"/>
              <a:ext cx="192" cy="192"/>
            </a:xfrm>
            <a:prstGeom prst="ellipse">
              <a:avLst/>
            </a:prstGeom>
            <a:solidFill>
              <a:srgbClr val="0066FF"/>
            </a:solidFill>
            <a:ln w="25400"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9</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5067" name="Oval 10"/>
            <p:cNvSpPr/>
            <p:nvPr/>
          </p:nvSpPr>
          <p:spPr>
            <a:xfrm>
              <a:off x="1952" y="3408"/>
              <a:ext cx="192" cy="192"/>
            </a:xfrm>
            <a:prstGeom prst="ellipse">
              <a:avLst/>
            </a:prstGeom>
            <a:solidFill>
              <a:srgbClr val="0066FF"/>
            </a:solidFill>
            <a:ln w="25400"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10</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5068" name="Oval 11"/>
            <p:cNvSpPr/>
            <p:nvPr/>
          </p:nvSpPr>
          <p:spPr>
            <a:xfrm>
              <a:off x="1904" y="3696"/>
              <a:ext cx="192" cy="192"/>
            </a:xfrm>
            <a:prstGeom prst="ellipse">
              <a:avLst/>
            </a:prstGeom>
            <a:solidFill>
              <a:srgbClr val="0066FF"/>
            </a:solidFill>
            <a:ln w="25400"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11</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5069" name="Oval 12"/>
            <p:cNvSpPr/>
            <p:nvPr/>
          </p:nvSpPr>
          <p:spPr>
            <a:xfrm>
              <a:off x="2432" y="2496"/>
              <a:ext cx="192" cy="192"/>
            </a:xfrm>
            <a:prstGeom prst="ellipse">
              <a:avLst/>
            </a:prstGeom>
            <a:solidFill>
              <a:srgbClr val="0066FF"/>
            </a:solidFill>
            <a:ln w="25400"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chemeClr val="tx1"/>
                  </a:solidFill>
                  <a:latin typeface="宋体" panose="02010600030101010101" pitchFamily="2" charset="-122"/>
                  <a:ea typeface="宋体" panose="02010600030101010101" pitchFamily="2" charset="-122"/>
                </a:rPr>
                <a:t>4,5</a:t>
              </a:r>
              <a:endParaRPr lang="en-US" altLang="zh-CN" sz="1600" b="0" dirty="0">
                <a:solidFill>
                  <a:schemeClr val="tx1"/>
                </a:solidFill>
                <a:latin typeface="宋体" panose="02010600030101010101" pitchFamily="2" charset="-122"/>
                <a:ea typeface="宋体" panose="02010600030101010101" pitchFamily="2" charset="-122"/>
              </a:endParaRPr>
            </a:p>
          </p:txBody>
        </p:sp>
        <p:sp>
          <p:nvSpPr>
            <p:cNvPr id="45070" name="Line 13"/>
            <p:cNvSpPr/>
            <p:nvPr/>
          </p:nvSpPr>
          <p:spPr>
            <a:xfrm>
              <a:off x="2000" y="2016"/>
              <a:ext cx="0" cy="144"/>
            </a:xfrm>
            <a:prstGeom prst="line">
              <a:avLst/>
            </a:prstGeom>
            <a:ln w="25400" cap="flat" cmpd="sng">
              <a:solidFill>
                <a:schemeClr val="tx1"/>
              </a:solidFill>
              <a:prstDash val="solid"/>
              <a:miter/>
              <a:headEnd type="none" w="med" len="med"/>
              <a:tailEnd type="triangle" w="med" len="med"/>
            </a:ln>
          </p:spPr>
        </p:sp>
        <p:sp>
          <p:nvSpPr>
            <p:cNvPr id="45071" name="Line 14"/>
            <p:cNvSpPr/>
            <p:nvPr/>
          </p:nvSpPr>
          <p:spPr>
            <a:xfrm flipH="1">
              <a:off x="1520" y="2304"/>
              <a:ext cx="384" cy="240"/>
            </a:xfrm>
            <a:prstGeom prst="line">
              <a:avLst/>
            </a:prstGeom>
            <a:ln w="25400" cap="flat" cmpd="sng">
              <a:solidFill>
                <a:srgbClr val="008000"/>
              </a:solidFill>
              <a:prstDash val="solid"/>
              <a:miter/>
              <a:headEnd type="none" w="med" len="med"/>
              <a:tailEnd type="triangle" w="med" len="med"/>
            </a:ln>
          </p:spPr>
        </p:sp>
        <p:sp>
          <p:nvSpPr>
            <p:cNvPr id="45072" name="Line 15"/>
            <p:cNvSpPr/>
            <p:nvPr/>
          </p:nvSpPr>
          <p:spPr>
            <a:xfrm>
              <a:off x="2096" y="2256"/>
              <a:ext cx="384" cy="240"/>
            </a:xfrm>
            <a:prstGeom prst="line">
              <a:avLst/>
            </a:prstGeom>
            <a:ln w="25400" cap="flat" cmpd="sng">
              <a:solidFill>
                <a:srgbClr val="0000FF"/>
              </a:solidFill>
              <a:prstDash val="solid"/>
              <a:miter/>
              <a:headEnd type="none" w="med" len="med"/>
              <a:tailEnd type="triangle" w="med" len="med"/>
            </a:ln>
          </p:spPr>
        </p:sp>
        <p:sp>
          <p:nvSpPr>
            <p:cNvPr id="45073" name="Line 16"/>
            <p:cNvSpPr/>
            <p:nvPr/>
          </p:nvSpPr>
          <p:spPr>
            <a:xfrm flipH="1">
              <a:off x="1184" y="2592"/>
              <a:ext cx="144" cy="144"/>
            </a:xfrm>
            <a:prstGeom prst="line">
              <a:avLst/>
            </a:prstGeom>
            <a:ln w="25400" cap="flat" cmpd="sng">
              <a:solidFill>
                <a:schemeClr val="tx1"/>
              </a:solidFill>
              <a:prstDash val="solid"/>
              <a:miter/>
              <a:headEnd type="none" w="med" len="med"/>
              <a:tailEnd type="triangle" w="med" len="med"/>
            </a:ln>
          </p:spPr>
        </p:sp>
        <p:sp>
          <p:nvSpPr>
            <p:cNvPr id="45074" name="Line 17"/>
            <p:cNvSpPr/>
            <p:nvPr/>
          </p:nvSpPr>
          <p:spPr>
            <a:xfrm>
              <a:off x="1144" y="2928"/>
              <a:ext cx="184" cy="144"/>
            </a:xfrm>
            <a:prstGeom prst="line">
              <a:avLst/>
            </a:prstGeom>
            <a:ln w="25400" cap="flat" cmpd="sng">
              <a:solidFill>
                <a:schemeClr val="tx1"/>
              </a:solidFill>
              <a:prstDash val="solid"/>
              <a:miter/>
              <a:headEnd type="none" w="med" len="med"/>
              <a:tailEnd type="triangle" w="med" len="med"/>
            </a:ln>
          </p:spPr>
        </p:sp>
        <p:sp>
          <p:nvSpPr>
            <p:cNvPr id="45075" name="Line 18"/>
            <p:cNvSpPr/>
            <p:nvPr/>
          </p:nvSpPr>
          <p:spPr>
            <a:xfrm flipH="1">
              <a:off x="1520" y="2928"/>
              <a:ext cx="192" cy="144"/>
            </a:xfrm>
            <a:prstGeom prst="line">
              <a:avLst/>
            </a:prstGeom>
            <a:ln w="25400" cap="flat" cmpd="sng">
              <a:solidFill>
                <a:srgbClr val="008000"/>
              </a:solidFill>
              <a:prstDash val="solid"/>
              <a:miter/>
              <a:headEnd type="none" w="med" len="med"/>
              <a:tailEnd type="triangle" w="med" len="med"/>
            </a:ln>
          </p:spPr>
        </p:sp>
        <p:sp>
          <p:nvSpPr>
            <p:cNvPr id="45076" name="Line 19"/>
            <p:cNvSpPr/>
            <p:nvPr/>
          </p:nvSpPr>
          <p:spPr>
            <a:xfrm>
              <a:off x="1520" y="2592"/>
              <a:ext cx="160" cy="144"/>
            </a:xfrm>
            <a:prstGeom prst="line">
              <a:avLst/>
            </a:prstGeom>
            <a:ln w="25400" cap="flat" cmpd="sng">
              <a:solidFill>
                <a:srgbClr val="008000"/>
              </a:solidFill>
              <a:prstDash val="solid"/>
              <a:miter/>
              <a:headEnd type="none" w="med" len="med"/>
              <a:tailEnd type="triangle" w="med" len="med"/>
            </a:ln>
          </p:spPr>
        </p:sp>
        <p:sp>
          <p:nvSpPr>
            <p:cNvPr id="45077" name="Line 20"/>
            <p:cNvSpPr/>
            <p:nvPr/>
          </p:nvSpPr>
          <p:spPr>
            <a:xfrm>
              <a:off x="1528" y="3168"/>
              <a:ext cx="424" cy="288"/>
            </a:xfrm>
            <a:prstGeom prst="line">
              <a:avLst/>
            </a:prstGeom>
            <a:ln w="25400" cap="flat" cmpd="sng">
              <a:solidFill>
                <a:srgbClr val="008000"/>
              </a:solidFill>
              <a:prstDash val="solid"/>
              <a:miter/>
              <a:headEnd type="none" w="med" len="med"/>
              <a:tailEnd type="triangle" w="med" len="med"/>
            </a:ln>
          </p:spPr>
        </p:sp>
        <p:sp>
          <p:nvSpPr>
            <p:cNvPr id="45078" name="Line 21"/>
            <p:cNvSpPr/>
            <p:nvPr/>
          </p:nvSpPr>
          <p:spPr>
            <a:xfrm flipH="1">
              <a:off x="2096" y="2688"/>
              <a:ext cx="384" cy="720"/>
            </a:xfrm>
            <a:prstGeom prst="line">
              <a:avLst/>
            </a:prstGeom>
            <a:ln w="25400" cap="flat" cmpd="sng">
              <a:solidFill>
                <a:srgbClr val="0000FF"/>
              </a:solidFill>
              <a:prstDash val="solid"/>
              <a:miter/>
              <a:headEnd type="none" w="med" len="med"/>
              <a:tailEnd type="triangle" w="med" len="med"/>
            </a:ln>
          </p:spPr>
        </p:sp>
        <p:sp>
          <p:nvSpPr>
            <p:cNvPr id="45079" name="Freeform 22"/>
            <p:cNvSpPr/>
            <p:nvPr/>
          </p:nvSpPr>
          <p:spPr>
            <a:xfrm>
              <a:off x="2096" y="1920"/>
              <a:ext cx="824" cy="1592"/>
            </a:xfrm>
            <a:custGeom>
              <a:avLst/>
              <a:gdLst/>
              <a:ahLst/>
              <a:cxnLst>
                <a:cxn ang="0">
                  <a:pos x="0" y="0"/>
                </a:cxn>
                <a:cxn ang="0">
                  <a:pos x="480" y="240"/>
                </a:cxn>
                <a:cxn ang="0">
                  <a:pos x="720" y="528"/>
                </a:cxn>
                <a:cxn ang="0">
                  <a:pos x="816" y="960"/>
                </a:cxn>
                <a:cxn ang="0">
                  <a:pos x="672" y="1344"/>
                </a:cxn>
                <a:cxn ang="0">
                  <a:pos x="432" y="1536"/>
                </a:cxn>
                <a:cxn ang="0">
                  <a:pos x="240" y="1584"/>
                </a:cxn>
                <a:cxn ang="0">
                  <a:pos x="48" y="1584"/>
                </a:cxn>
              </a:cxnLst>
              <a:rect l="0" t="0" r="0" b="0"/>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25400" cap="flat" cmpd="sng">
              <a:solidFill>
                <a:srgbClr val="0000FF"/>
              </a:solidFill>
              <a:prstDash val="solid"/>
              <a:miter/>
              <a:headEnd type="triangle" w="med" len="med"/>
              <a:tailEnd type="none" w="med" len="med"/>
            </a:ln>
          </p:spPr>
          <p:txBody>
            <a:bodyPr/>
            <a:lstStyle/>
            <a:p>
              <a:endParaRPr lang="zh-CN" altLang="en-US"/>
            </a:p>
          </p:txBody>
        </p:sp>
        <p:sp>
          <p:nvSpPr>
            <p:cNvPr id="45080" name="Freeform 23"/>
            <p:cNvSpPr/>
            <p:nvPr/>
          </p:nvSpPr>
          <p:spPr>
            <a:xfrm>
              <a:off x="864" y="1968"/>
              <a:ext cx="1008" cy="1776"/>
            </a:xfrm>
            <a:custGeom>
              <a:avLst/>
              <a:gdLst/>
              <a:ahLst/>
              <a:cxnLst>
                <a:cxn ang="0">
                  <a:pos x="977" y="0"/>
                </a:cxn>
                <a:cxn ang="0">
                  <a:pos x="571" y="182"/>
                </a:cxn>
                <a:cxn ang="0">
                  <a:pos x="391" y="318"/>
                </a:cxn>
                <a:cxn ang="0">
                  <a:pos x="210" y="500"/>
                </a:cxn>
                <a:cxn ang="0">
                  <a:pos x="30" y="728"/>
                </a:cxn>
                <a:cxn ang="0">
                  <a:pos x="30" y="1001"/>
                </a:cxn>
                <a:cxn ang="0">
                  <a:pos x="166" y="1183"/>
                </a:cxn>
                <a:cxn ang="0">
                  <a:pos x="300" y="1319"/>
                </a:cxn>
                <a:cxn ang="0">
                  <a:pos x="481" y="1457"/>
                </a:cxn>
                <a:cxn ang="0">
                  <a:pos x="707" y="1593"/>
                </a:cxn>
                <a:cxn ang="0">
                  <a:pos x="977" y="1729"/>
                </a:cxn>
              </a:cxnLst>
              <a:rect l="0" t="0" r="0" b="0"/>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25400" cap="flat" cmpd="sng">
              <a:solidFill>
                <a:srgbClr val="FF0000"/>
              </a:solidFill>
              <a:prstDash val="solid"/>
              <a:miter/>
              <a:headEnd type="none" w="med" len="med"/>
              <a:tailEnd type="triangle" w="med" len="med"/>
            </a:ln>
          </p:spPr>
          <p:txBody>
            <a:bodyPr/>
            <a:lstStyle/>
            <a:p>
              <a:endParaRPr lang="zh-CN" altLang="en-US"/>
            </a:p>
          </p:txBody>
        </p:sp>
        <p:sp>
          <p:nvSpPr>
            <p:cNvPr id="45081" name="Freeform 25"/>
            <p:cNvSpPr/>
            <p:nvPr/>
          </p:nvSpPr>
          <p:spPr>
            <a:xfrm>
              <a:off x="624" y="1872"/>
              <a:ext cx="1248" cy="1968"/>
            </a:xfrm>
            <a:custGeom>
              <a:avLst/>
              <a:gdLst/>
              <a:ahLst/>
              <a:cxnLst>
                <a:cxn ang="0">
                  <a:pos x="1498" y="0"/>
                </a:cxn>
                <a:cxn ang="0">
                  <a:pos x="876" y="223"/>
                </a:cxn>
                <a:cxn ang="0">
                  <a:pos x="599" y="392"/>
                </a:cxn>
                <a:cxn ang="0">
                  <a:pos x="323" y="615"/>
                </a:cxn>
                <a:cxn ang="0">
                  <a:pos x="46" y="894"/>
                </a:cxn>
                <a:cxn ang="0">
                  <a:pos x="46" y="1229"/>
                </a:cxn>
                <a:cxn ang="0">
                  <a:pos x="253" y="1453"/>
                </a:cxn>
                <a:cxn ang="0">
                  <a:pos x="461" y="1621"/>
                </a:cxn>
                <a:cxn ang="0">
                  <a:pos x="737" y="1788"/>
                </a:cxn>
                <a:cxn ang="0">
                  <a:pos x="1082" y="1956"/>
                </a:cxn>
                <a:cxn ang="0">
                  <a:pos x="1498" y="2123"/>
                </a:cxn>
              </a:cxnLst>
              <a:rect l="0" t="0" r="0" b="0"/>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25400" cap="flat" cmpd="sng">
              <a:solidFill>
                <a:srgbClr val="0000FF"/>
              </a:solidFill>
              <a:prstDash val="solid"/>
              <a:miter/>
              <a:headEnd type="none" w="med" len="med"/>
              <a:tailEnd type="triangle" w="med" len="med"/>
            </a:ln>
          </p:spPr>
          <p:txBody>
            <a:bodyPr/>
            <a:lstStyle/>
            <a:p>
              <a:endParaRPr lang="zh-CN" altLang="en-US"/>
            </a:p>
          </p:txBody>
        </p:sp>
        <p:sp>
          <p:nvSpPr>
            <p:cNvPr id="45082" name="Line 26"/>
            <p:cNvSpPr/>
            <p:nvPr/>
          </p:nvSpPr>
          <p:spPr>
            <a:xfrm>
              <a:off x="2064" y="2016"/>
              <a:ext cx="0" cy="144"/>
            </a:xfrm>
            <a:prstGeom prst="line">
              <a:avLst/>
            </a:prstGeom>
            <a:ln w="25400" cap="flat" cmpd="sng">
              <a:solidFill>
                <a:srgbClr val="0000FF"/>
              </a:solidFill>
              <a:prstDash val="solid"/>
              <a:miter/>
              <a:headEnd type="none" w="med" len="med"/>
              <a:tailEnd type="triangle" w="med" len="med"/>
            </a:ln>
          </p:spPr>
        </p:sp>
        <p:sp>
          <p:nvSpPr>
            <p:cNvPr id="45083" name="Line 27"/>
            <p:cNvSpPr/>
            <p:nvPr/>
          </p:nvSpPr>
          <p:spPr>
            <a:xfrm>
              <a:off x="1920" y="2016"/>
              <a:ext cx="0" cy="144"/>
            </a:xfrm>
            <a:prstGeom prst="line">
              <a:avLst/>
            </a:prstGeom>
            <a:ln w="25400" cap="flat" cmpd="sng">
              <a:solidFill>
                <a:srgbClr val="008000"/>
              </a:solidFill>
              <a:prstDash val="solid"/>
              <a:miter/>
              <a:headEnd type="none" w="med" len="med"/>
              <a:tailEnd type="triangle" w="med" len="med"/>
            </a:ln>
          </p:spPr>
        </p:sp>
        <p:sp>
          <p:nvSpPr>
            <p:cNvPr id="45084" name="Freeform 28"/>
            <p:cNvSpPr/>
            <p:nvPr/>
          </p:nvSpPr>
          <p:spPr>
            <a:xfrm>
              <a:off x="2160" y="1872"/>
              <a:ext cx="816" cy="1736"/>
            </a:xfrm>
            <a:custGeom>
              <a:avLst/>
              <a:gdLst/>
              <a:ahLst/>
              <a:cxnLst>
                <a:cxn ang="0">
                  <a:pos x="0" y="0"/>
                </a:cxn>
                <a:cxn ang="0">
                  <a:pos x="470" y="286"/>
                </a:cxn>
                <a:cxn ang="0">
                  <a:pos x="706" y="628"/>
                </a:cxn>
                <a:cxn ang="0">
                  <a:pos x="800" y="1142"/>
                </a:cxn>
                <a:cxn ang="0">
                  <a:pos x="659" y="1599"/>
                </a:cxn>
                <a:cxn ang="0">
                  <a:pos x="424" y="1827"/>
                </a:cxn>
                <a:cxn ang="0">
                  <a:pos x="236" y="1883"/>
                </a:cxn>
                <a:cxn ang="0">
                  <a:pos x="48" y="1883"/>
                </a:cxn>
              </a:cxnLst>
              <a:rect l="0" t="0" r="0" b="0"/>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25400" cap="flat" cmpd="sng">
              <a:solidFill>
                <a:srgbClr val="008000"/>
              </a:solidFill>
              <a:prstDash val="solid"/>
              <a:miter/>
              <a:headEnd type="triangle" w="med" len="med"/>
              <a:tailEnd type="none" w="med" len="med"/>
            </a:ln>
          </p:spPr>
          <p:txBody>
            <a:bodyPr/>
            <a:lstStyle/>
            <a:p>
              <a:endParaRPr lang="zh-CN" altLang="en-US"/>
            </a:p>
          </p:txBody>
        </p:sp>
        <p:sp>
          <p:nvSpPr>
            <p:cNvPr id="45085" name="Freeform 29"/>
            <p:cNvSpPr/>
            <p:nvPr/>
          </p:nvSpPr>
          <p:spPr>
            <a:xfrm>
              <a:off x="528" y="1824"/>
              <a:ext cx="1344" cy="2064"/>
            </a:xfrm>
            <a:custGeom>
              <a:avLst/>
              <a:gdLst/>
              <a:ahLst/>
              <a:cxnLst>
                <a:cxn ang="0">
                  <a:pos x="1737" y="0"/>
                </a:cxn>
                <a:cxn ang="0">
                  <a:pos x="1016" y="246"/>
                </a:cxn>
                <a:cxn ang="0">
                  <a:pos x="695" y="430"/>
                </a:cxn>
                <a:cxn ang="0">
                  <a:pos x="373" y="676"/>
                </a:cxn>
                <a:cxn ang="0">
                  <a:pos x="53" y="983"/>
                </a:cxn>
                <a:cxn ang="0">
                  <a:pos x="53" y="1352"/>
                </a:cxn>
                <a:cxn ang="0">
                  <a:pos x="293" y="1598"/>
                </a:cxn>
                <a:cxn ang="0">
                  <a:pos x="535" y="1782"/>
                </a:cxn>
                <a:cxn ang="0">
                  <a:pos x="856" y="1967"/>
                </a:cxn>
                <a:cxn ang="0">
                  <a:pos x="1256" y="2151"/>
                </a:cxn>
                <a:cxn ang="0">
                  <a:pos x="1737" y="2336"/>
                </a:cxn>
              </a:cxnLst>
              <a:rect l="0" t="0" r="0" b="0"/>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25400" cap="flat" cmpd="sng">
              <a:solidFill>
                <a:srgbClr val="008000"/>
              </a:solidFill>
              <a:prstDash val="solid"/>
              <a:miter/>
              <a:headEnd type="none" w="med" len="med"/>
              <a:tailEnd type="triangle" w="med" len="med"/>
            </a:ln>
          </p:spPr>
          <p:txBody>
            <a:bodyPr/>
            <a:lstStyle/>
            <a:p>
              <a:endParaRPr lang="zh-CN" altLang="en-US"/>
            </a:p>
          </p:txBody>
        </p:sp>
        <p:sp>
          <p:nvSpPr>
            <p:cNvPr id="45086" name="Line 30"/>
            <p:cNvSpPr/>
            <p:nvPr/>
          </p:nvSpPr>
          <p:spPr>
            <a:xfrm flipH="1">
              <a:off x="1488" y="2256"/>
              <a:ext cx="384" cy="240"/>
            </a:xfrm>
            <a:prstGeom prst="line">
              <a:avLst/>
            </a:prstGeom>
            <a:ln w="25400" cap="flat" cmpd="sng">
              <a:solidFill>
                <a:schemeClr val="tx1"/>
              </a:solidFill>
              <a:prstDash val="solid"/>
              <a:miter/>
              <a:headEnd type="none" w="med" len="med"/>
              <a:tailEnd type="triangle" w="med" len="med"/>
            </a:ln>
          </p:spPr>
        </p:sp>
        <p:sp>
          <p:nvSpPr>
            <p:cNvPr id="45087" name="Line 31"/>
            <p:cNvSpPr/>
            <p:nvPr/>
          </p:nvSpPr>
          <p:spPr>
            <a:xfrm>
              <a:off x="1488" y="3216"/>
              <a:ext cx="424" cy="288"/>
            </a:xfrm>
            <a:prstGeom prst="line">
              <a:avLst/>
            </a:prstGeom>
            <a:ln w="25400" cap="flat" cmpd="sng">
              <a:solidFill>
                <a:schemeClr val="tx1"/>
              </a:solidFill>
              <a:prstDash val="solid"/>
              <a:miter/>
              <a:headEnd type="none" w="med" len="med"/>
              <a:tailEnd type="triangle" w="med" len="med"/>
            </a:ln>
          </p:spPr>
        </p:sp>
        <p:sp>
          <p:nvSpPr>
            <p:cNvPr id="45088" name="Freeform 32"/>
            <p:cNvSpPr/>
            <p:nvPr/>
          </p:nvSpPr>
          <p:spPr>
            <a:xfrm>
              <a:off x="2112" y="1968"/>
              <a:ext cx="720" cy="1488"/>
            </a:xfrm>
            <a:custGeom>
              <a:avLst/>
              <a:gdLst/>
              <a:ahLst/>
              <a:cxnLst>
                <a:cxn ang="0">
                  <a:pos x="0" y="0"/>
                </a:cxn>
                <a:cxn ang="0">
                  <a:pos x="366" y="209"/>
                </a:cxn>
                <a:cxn ang="0">
                  <a:pos x="550" y="462"/>
                </a:cxn>
                <a:cxn ang="0">
                  <a:pos x="623" y="838"/>
                </a:cxn>
                <a:cxn ang="0">
                  <a:pos x="513" y="1174"/>
                </a:cxn>
                <a:cxn ang="0">
                  <a:pos x="329" y="1342"/>
                </a:cxn>
                <a:cxn ang="0">
                  <a:pos x="183" y="1384"/>
                </a:cxn>
                <a:cxn ang="0">
                  <a:pos x="37" y="1384"/>
                </a:cxn>
              </a:cxnLst>
              <a:rect l="0" t="0" r="0" b="0"/>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25400" cap="flat" cmpd="sng">
              <a:solidFill>
                <a:schemeClr val="tx1"/>
              </a:solidFill>
              <a:prstDash val="solid"/>
              <a:miter/>
              <a:headEnd type="triangle" w="med" len="med"/>
              <a:tailEnd type="none" w="med" len="med"/>
            </a:ln>
          </p:spPr>
          <p:txBody>
            <a:bodyPr/>
            <a:lstStyle/>
            <a:p>
              <a:endParaRPr lang="zh-CN" altLang="en-US"/>
            </a:p>
          </p:txBody>
        </p:sp>
        <p:sp>
          <p:nvSpPr>
            <p:cNvPr id="45089" name="Freeform 33"/>
            <p:cNvSpPr/>
            <p:nvPr/>
          </p:nvSpPr>
          <p:spPr>
            <a:xfrm>
              <a:off x="768" y="1920"/>
              <a:ext cx="1104" cy="1872"/>
            </a:xfrm>
            <a:custGeom>
              <a:avLst/>
              <a:gdLst/>
              <a:ahLst/>
              <a:cxnLst>
                <a:cxn ang="0">
                  <a:pos x="1172" y="0"/>
                </a:cxn>
                <a:cxn ang="0">
                  <a:pos x="685" y="202"/>
                </a:cxn>
                <a:cxn ang="0">
                  <a:pos x="469" y="354"/>
                </a:cxn>
                <a:cxn ang="0">
                  <a:pos x="253" y="556"/>
                </a:cxn>
                <a:cxn ang="0">
                  <a:pos x="36" y="809"/>
                </a:cxn>
                <a:cxn ang="0">
                  <a:pos x="36" y="1113"/>
                </a:cxn>
                <a:cxn ang="0">
                  <a:pos x="199" y="1315"/>
                </a:cxn>
                <a:cxn ang="0">
                  <a:pos x="361" y="1467"/>
                </a:cxn>
                <a:cxn ang="0">
                  <a:pos x="577" y="1617"/>
                </a:cxn>
                <a:cxn ang="0">
                  <a:pos x="847" y="1769"/>
                </a:cxn>
                <a:cxn ang="0">
                  <a:pos x="1172" y="1921"/>
                </a:cxn>
              </a:cxnLst>
              <a:rect l="0" t="0" r="0" b="0"/>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25400" cap="flat" cmpd="sng">
              <a:solidFill>
                <a:schemeClr val="tx1"/>
              </a:solidFill>
              <a:prstDash val="solid"/>
              <a:miter/>
              <a:headEnd type="none" w="med" len="med"/>
              <a:tailEnd type="triangle" w="med" len="med"/>
            </a:ln>
          </p:spPr>
          <p:txBody>
            <a:bodyPr/>
            <a:lstStyle/>
            <a:p>
              <a:endParaRPr lang="zh-CN" altLang="en-US"/>
            </a:p>
          </p:txBody>
        </p:sp>
      </p:grpSp>
      <p:sp>
        <p:nvSpPr>
          <p:cNvPr id="45090" name="Text Box 34"/>
          <p:cNvSpPr txBox="1"/>
          <p:nvPr/>
        </p:nvSpPr>
        <p:spPr>
          <a:xfrm>
            <a:off x="5003800" y="4365625"/>
            <a:ext cx="3960813" cy="1196975"/>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spcBef>
                <a:spcPct val="50000"/>
              </a:spcBef>
            </a:pPr>
            <a:r>
              <a:rPr lang="zh-CN" altLang="en-US" sz="2400" b="0" dirty="0">
                <a:solidFill>
                  <a:schemeClr val="tx1"/>
                </a:solidFill>
                <a:latin typeface="Verdana" panose="020B0604030504040204" pitchFamily="34" charset="0"/>
                <a:ea typeface="宋体" panose="02010600030101010101" pitchFamily="2" charset="-122"/>
              </a:rPr>
              <a:t>对以上路径的遍历，就是至少一次地执行了程序中的所有语句。</a:t>
            </a:r>
            <a:endParaRPr lang="zh-CN" altLang="en-US" sz="2400" b="0" dirty="0">
              <a:solidFill>
                <a:schemeClr val="tx1"/>
              </a:solidFill>
              <a:latin typeface="Verdana" panose="020B0604030504040204" pitchFamily="34" charset="0"/>
              <a:ea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143508" y="980537"/>
          <a:ext cx="3528392" cy="3960440"/>
        </p:xfrm>
        <a:graphic>
          <a:graphicData uri="http://schemas.openxmlformats.org/presentationml/2006/ole">
            <mc:AlternateContent xmlns:mc="http://schemas.openxmlformats.org/markup-compatibility/2006">
              <mc:Choice xmlns:v="urn:schemas-microsoft-com:vml" Requires="v">
                <p:oleObj spid="_x0000_s5121" name="Visio" r:id="rId1" imgW="1838960" imgH="1901825" progId="Visio.Drawing.11">
                  <p:embed/>
                </p:oleObj>
              </mc:Choice>
              <mc:Fallback>
                <p:oleObj name="Visio" r:id="rId1" imgW="1838960" imgH="1901825" progId="Visio.Drawing.11">
                  <p:embed/>
                  <p:pic>
                    <p:nvPicPr>
                      <p:cNvPr id="0" name="Object 1" descr="image10"/>
                      <p:cNvPicPr>
                        <a:picLocks noChangeAspect="1"/>
                      </p:cNvPicPr>
                      <p:nvPr/>
                    </p:nvPicPr>
                    <p:blipFill>
                      <a:blip r:embed="rId2"/>
                      <a:stretch>
                        <a:fillRect/>
                      </a:stretch>
                    </p:blipFill>
                    <p:spPr>
                      <a:xfrm>
                        <a:off x="143508" y="980537"/>
                        <a:ext cx="3528392" cy="3960440"/>
                      </a:xfrm>
                      <a:prstGeom prst="rect">
                        <a:avLst/>
                      </a:prstGeom>
                      <a:solidFill>
                        <a:srgbClr val="FFFFFF">
                          <a:alpha val="64999"/>
                        </a:srgbClr>
                      </a:solidFill>
                      <a:ln w="9525">
                        <a:noFill/>
                      </a:ln>
                    </p:spPr>
                  </p:pic>
                </p:oleObj>
              </mc:Fallback>
            </mc:AlternateContent>
          </a:graphicData>
        </a:graphic>
      </p:graphicFrame>
      <p:sp>
        <p:nvSpPr>
          <p:cNvPr id="7" name="TextBox 6"/>
          <p:cNvSpPr txBox="1"/>
          <p:nvPr/>
        </p:nvSpPr>
        <p:spPr>
          <a:xfrm>
            <a:off x="359532" y="5013176"/>
            <a:ext cx="3672408" cy="398780"/>
          </a:xfrm>
          <a:prstGeom prst="rect">
            <a:avLst/>
          </a:prstGeom>
          <a:noFill/>
        </p:spPr>
        <p:txBody>
          <a:bodyPr wrap="square" rtlCol="0">
            <a:spAutoFit/>
          </a:bodyPr>
          <a:lstStyle/>
          <a:p>
            <a:pPr algn="ctr"/>
            <a:r>
              <a:rPr lang="zh-CN" altLang="en-US" sz="2000" dirty="0" smtClean="0"/>
              <a:t>独立路径集合示例</a:t>
            </a:r>
            <a:endParaRPr lang="zh-CN" altLang="en-US" sz="2000" dirty="0"/>
          </a:p>
        </p:txBody>
      </p:sp>
      <p:cxnSp>
        <p:nvCxnSpPr>
          <p:cNvPr id="9" name="直接连接符 8"/>
          <p:cNvCxnSpPr/>
          <p:nvPr/>
        </p:nvCxnSpPr>
        <p:spPr bwMode="auto">
          <a:xfrm>
            <a:off x="4031940" y="656692"/>
            <a:ext cx="0" cy="5220580"/>
          </a:xfrm>
          <a:prstGeom prst="line">
            <a:avLst/>
          </a:pr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392362" y="404657"/>
            <a:ext cx="3744416" cy="1124585"/>
          </a:xfrm>
          <a:prstGeom prst="rect">
            <a:avLst/>
          </a:prstGeom>
          <a:noFill/>
        </p:spPr>
        <p:txBody>
          <a:bodyPr wrap="square" rtlCol="0">
            <a:spAutoFit/>
          </a:bodyPr>
          <a:lstStyle/>
          <a:p>
            <a:pPr>
              <a:lnSpc>
                <a:spcPct val="120000"/>
              </a:lnSpc>
            </a:pPr>
            <a:r>
              <a:rPr lang="zh-CN" altLang="zh-CN" sz="2800" dirty="0">
                <a:solidFill>
                  <a:schemeClr val="tx1"/>
                </a:solidFill>
                <a:sym typeface="+mn-ea"/>
              </a:rPr>
              <a:t>请同学们选出</a:t>
            </a:r>
            <a:r>
              <a:rPr lang="en-US" altLang="zh-CN" sz="2800" dirty="0">
                <a:solidFill>
                  <a:schemeClr val="tx1"/>
                </a:solidFill>
                <a:sym typeface="+mn-ea"/>
              </a:rPr>
              <a:t>5</a:t>
            </a:r>
            <a:r>
              <a:rPr lang="zh-CN" altLang="en-US" sz="2800" dirty="0">
                <a:solidFill>
                  <a:schemeClr val="tx1"/>
                </a:solidFill>
                <a:sym typeface="+mn-ea"/>
              </a:rPr>
              <a:t>条独立路径</a:t>
            </a:r>
            <a:endParaRPr lang="zh-CN" altLang="en-US" sz="2800" dirty="0">
              <a:solidFill>
                <a:schemeClr val="tx1"/>
              </a:solidFill>
              <a:sym typeface="+mn-ea"/>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fld>
            <a:r>
              <a:rPr lang="en-US" altLang="zh-CN" smtClean="0"/>
              <a:t>/116</a:t>
            </a:r>
            <a:endParaRPr lang="en-US" altLang="zh-CN"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idx="4294967295"/>
          </p:nvPr>
        </p:nvSpPr>
        <p:spPr>
          <a:xfrm>
            <a:off x="251830" y="44520"/>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基本路径测试</a:t>
            </a:r>
            <a:endParaRPr lang="zh-CN" altLang="en-US" sz="4000" dirty="0">
              <a:latin typeface="华文中宋" panose="02010600040101010101" pitchFamily="2" charset="-122"/>
              <a:ea typeface="华文中宋" panose="02010600040101010101" pitchFamily="2" charset="-122"/>
            </a:endParaRPr>
          </a:p>
        </p:txBody>
      </p:sp>
      <p:sp>
        <p:nvSpPr>
          <p:cNvPr id="46082" name="Rectangle 3"/>
          <p:cNvSpPr>
            <a:spLocks noGrp="1"/>
          </p:cNvSpPr>
          <p:nvPr>
            <p:ph idx="1"/>
          </p:nvPr>
        </p:nvSpPr>
        <p:spPr>
          <a:xfrm>
            <a:off x="251830" y="908740"/>
            <a:ext cx="8226900" cy="4759200"/>
          </a:xfrm>
        </p:spPr>
        <p:txBody>
          <a:bodyPr vert="horz" wrap="square" lIns="91440" tIns="45720" rIns="91440" bIns="45720" anchor="t" anchorCtr="0">
            <a:noAutofit/>
          </a:bodyPr>
          <a:lstStyle/>
          <a:p>
            <a:pPr eaLnBrk="1" hangingPunct="1">
              <a:buNone/>
            </a:pPr>
            <a:r>
              <a:rPr lang="zh-CN" altLang="en-US" sz="2400" dirty="0">
                <a:latin typeface="华文中宋" panose="02010600040101010101" pitchFamily="2" charset="-122"/>
                <a:ea typeface="华文中宋" panose="02010600040101010101" pitchFamily="2" charset="-122"/>
              </a:rPr>
              <a:t>第一步：画出控制流图</a:t>
            </a:r>
            <a:endParaRPr lang="zh-CN" altLang="en-US" sz="2400" dirty="0">
              <a:latin typeface="华文中宋" panose="02010600040101010101" pitchFamily="2" charset="-122"/>
              <a:ea typeface="华文中宋" panose="02010600040101010101" pitchFamily="2" charset="-122"/>
            </a:endParaRPr>
          </a:p>
          <a:p>
            <a:pPr eaLnBrk="1" hangingPunct="1">
              <a:buNone/>
            </a:pPr>
            <a:r>
              <a:rPr lang="zh-CN" altLang="en-US" sz="2400" dirty="0">
                <a:latin typeface="华文中宋" panose="02010600040101010101" pitchFamily="2" charset="-122"/>
                <a:ea typeface="华文中宋" panose="02010600040101010101" pitchFamily="2" charset="-122"/>
              </a:rPr>
              <a:t>     流程图用来描述程序控制结构。可将流程图映射到一个相应的流图</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假设流程图的菱形决定框中不包含复合条件</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在流图中，每一个圆，称为流图的结点，代表一个或多个语句。一个处理方框序列和一个菱形决测框可被映射为一个结点，流图中的箭头，称为边或连接，代表控制流，类似于流程图中的箭头。一条边必须终止于一个结点，即使该结点并不代表任何语句。由边和结点限定的范围称为区域。计算区域时应包括图外部的范围。</a:t>
            </a: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idx="1"/>
          </p:nvPr>
        </p:nvSpPr>
        <p:spPr>
          <a:xfrm>
            <a:off x="467095" y="836985"/>
            <a:ext cx="8226900" cy="4759200"/>
          </a:xfrm>
        </p:spPr>
        <p:txBody>
          <a:bodyPr vert="horz" wrap="square" lIns="91440" tIns="45720" rIns="91440" bIns="45720" anchor="t" anchorCtr="0">
            <a:normAutofit fontScale="85000" lnSpcReduction="20000"/>
          </a:bodyPr>
          <a:lstStyle/>
          <a:p>
            <a:pPr marL="533400" indent="-533400" eaLnBrk="1" hangingPunct="1">
              <a:buNone/>
            </a:pPr>
            <a:r>
              <a:rPr lang="zh-CN" altLang="en-US" dirty="0">
                <a:latin typeface="华文中宋" panose="02010600040101010101" pitchFamily="2" charset="-122"/>
                <a:ea typeface="华文中宋" panose="02010600040101010101" pitchFamily="2" charset="-122"/>
              </a:rPr>
              <a:t>     集合的划分：</a:t>
            </a:r>
            <a:endParaRPr lang="zh-CN" altLang="en-US"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划分的含义就是将</a:t>
            </a:r>
            <a:r>
              <a:rPr lang="zh-CN" altLang="en-US" dirty="0">
                <a:solidFill>
                  <a:schemeClr val="tx1"/>
                </a:solidFill>
                <a:latin typeface="华文中宋" panose="02010600040101010101" pitchFamily="2" charset="-122"/>
                <a:ea typeface="华文中宋" panose="02010600040101010101" pitchFamily="2" charset="-122"/>
              </a:rPr>
              <a:t>一个</a:t>
            </a:r>
            <a:r>
              <a:rPr lang="zh-CN" altLang="en-US" dirty="0">
                <a:latin typeface="华文中宋" panose="02010600040101010101" pitchFamily="2" charset="-122"/>
                <a:ea typeface="华文中宋" panose="02010600040101010101" pitchFamily="2" charset="-122"/>
              </a:rPr>
              <a:t>整体分成小块，使得所有事物都在某个小块中，不会遗漏。</a:t>
            </a:r>
            <a:endParaRPr lang="zh-CN" altLang="en-US"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划分的定义：</a:t>
            </a:r>
            <a:endParaRPr lang="zh-CN" altLang="en-US"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给定集合</a:t>
            </a:r>
            <a:r>
              <a:rPr lang="en-US" altLang="zh-CN" dirty="0">
                <a:latin typeface="华文中宋" panose="02010600040101010101" pitchFamily="2" charset="-122"/>
                <a:ea typeface="华文中宋" panose="02010600040101010101" pitchFamily="2" charset="-122"/>
              </a:rPr>
              <a:t>B</a:t>
            </a:r>
            <a:r>
              <a:rPr lang="zh-CN" altLang="en-US" dirty="0">
                <a:latin typeface="华文中宋" panose="02010600040101010101" pitchFamily="2" charset="-122"/>
                <a:ea typeface="华文中宋" panose="02010600040101010101" pitchFamily="2" charset="-122"/>
              </a:rPr>
              <a:t>，以及</a:t>
            </a:r>
            <a:r>
              <a:rPr lang="en-US" altLang="zh-CN" dirty="0">
                <a:latin typeface="华文中宋" panose="02010600040101010101" pitchFamily="2" charset="-122"/>
                <a:ea typeface="华文中宋" panose="02010600040101010101" pitchFamily="2" charset="-122"/>
              </a:rPr>
              <a:t>B</a:t>
            </a:r>
            <a:r>
              <a:rPr lang="zh-CN" altLang="en-US" dirty="0">
                <a:latin typeface="华文中宋" panose="02010600040101010101" pitchFamily="2" charset="-122"/>
                <a:ea typeface="华文中宋" panose="02010600040101010101" pitchFamily="2" charset="-122"/>
              </a:rPr>
              <a:t>的一组子集</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a:t>
            </a:r>
            <a:r>
              <a:rPr lang="en-US" altLang="zh-CN" dirty="0"/>
              <a:t>‥‥</a:t>
            </a:r>
            <a:r>
              <a:rPr lang="zh-CN" altLang="en-US" dirty="0"/>
              <a:t>，</a:t>
            </a:r>
            <a:r>
              <a:rPr lang="en-US" altLang="zh-CN" dirty="0"/>
              <a:t>A</a:t>
            </a:r>
            <a:r>
              <a:rPr lang="en-US" altLang="zh-CN" baseline="-25000" dirty="0">
                <a:latin typeface="华文中宋" panose="02010600040101010101" pitchFamily="2" charset="-122"/>
                <a:ea typeface="华文中宋" panose="02010600040101010101" pitchFamily="2" charset="-122"/>
              </a:rPr>
              <a:t>n</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这些子集是</a:t>
            </a:r>
            <a:r>
              <a:rPr lang="en-US" altLang="zh-CN" dirty="0">
                <a:latin typeface="华文中宋" panose="02010600040101010101" pitchFamily="2" charset="-122"/>
                <a:ea typeface="华文中宋" panose="02010600040101010101" pitchFamily="2" charset="-122"/>
              </a:rPr>
              <a:t>B</a:t>
            </a:r>
            <a:r>
              <a:rPr lang="zh-CN" altLang="en-US" dirty="0">
                <a:latin typeface="华文中宋" panose="02010600040101010101" pitchFamily="2" charset="-122"/>
                <a:ea typeface="华文中宋" panose="02010600040101010101" pitchFamily="2" charset="-122"/>
              </a:rPr>
              <a:t>的一个划分</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当且仅当</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1</a:t>
            </a:r>
            <a:r>
              <a:rPr lang="en-US" altLang="zh-CN" dirty="0"/>
              <a:t>∪</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2</a:t>
            </a:r>
            <a:r>
              <a:rPr lang="en-US" altLang="zh-CN" dirty="0"/>
              <a:t>∪ ‥‥ ∪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n</a:t>
            </a:r>
            <a:r>
              <a:rPr lang="en-US" altLang="zh-CN" dirty="0">
                <a:latin typeface="华文中宋" panose="02010600040101010101" pitchFamily="2" charset="-122"/>
                <a:ea typeface="华文中宋" panose="02010600040101010101" pitchFamily="2" charset="-122"/>
              </a:rPr>
              <a:t>=B</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且 </a:t>
            </a:r>
            <a:r>
              <a:rPr lang="en-US" altLang="zh-CN" dirty="0">
                <a:latin typeface="华文中宋" panose="02010600040101010101" pitchFamily="2" charset="-122"/>
                <a:ea typeface="华文中宋" panose="02010600040101010101" pitchFamily="2" charset="-122"/>
              </a:rPr>
              <a:t>i</a:t>
            </a:r>
            <a:r>
              <a:rPr lang="en-US" altLang="zh-CN" dirty="0"/>
              <a:t>≠</a:t>
            </a:r>
            <a:r>
              <a:rPr lang="en-US" altLang="zh-CN" dirty="0">
                <a:latin typeface="华文中宋" panose="02010600040101010101" pitchFamily="2" charset="-122"/>
                <a:ea typeface="华文中宋" panose="02010600040101010101" pitchFamily="2" charset="-122"/>
              </a:rPr>
              <a:t>j=&gt;A</a:t>
            </a:r>
            <a:r>
              <a:rPr lang="en-US" altLang="zh-CN" baseline="-25000" dirty="0">
                <a:latin typeface="华文中宋" panose="02010600040101010101" pitchFamily="2" charset="-122"/>
                <a:ea typeface="华文中宋" panose="02010600040101010101" pitchFamily="2" charset="-122"/>
              </a:rPr>
              <a:t>i</a:t>
            </a:r>
            <a:r>
              <a:rPr lang="en-US" altLang="zh-CN" dirty="0"/>
              <a:t>∩</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j</a:t>
            </a:r>
            <a:r>
              <a:rPr lang="en-US" altLang="zh-CN" dirty="0">
                <a:latin typeface="华文中宋" panose="02010600040101010101" pitchFamily="2" charset="-122"/>
                <a:ea typeface="华文中宋" panose="02010600040101010101" pitchFamily="2" charset="-122"/>
              </a:rPr>
              <a:t>=</a:t>
            </a:r>
            <a:r>
              <a:rPr lang="ru-RU" altLang="zh-CN" dirty="0">
                <a:latin typeface="华文中宋" panose="02010600040101010101" pitchFamily="2" charset="-122"/>
                <a:ea typeface="华文中宋" panose="02010600040101010101" pitchFamily="2" charset="-122"/>
              </a:rPr>
              <a:t>Ф</a:t>
            </a:r>
            <a:endParaRPr lang="ru-RU" altLang="zh-CN" baseline="-25000" dirty="0">
              <a:latin typeface="华文中宋" panose="02010600040101010101" pitchFamily="2" charset="-122"/>
              <a:ea typeface="华文中宋" panose="02010600040101010101" pitchFamily="2" charset="-122"/>
            </a:endParaRPr>
          </a:p>
          <a:p>
            <a:pPr marL="533400" indent="-533400" eaLnBrk="1" hangingPunct="1">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p:cNvSpPr>
          <p:nvPr>
            <p:ph idx="1"/>
          </p:nvPr>
        </p:nvSpPr>
        <p:spPr>
          <a:xfrm>
            <a:off x="179705" y="44450"/>
            <a:ext cx="4260850" cy="6613525"/>
          </a:xfrm>
        </p:spPr>
        <p:txBody>
          <a:bodyPr vert="horz" wrap="square" lIns="91440" tIns="45720" rIns="91440" bIns="45720" anchor="t" anchorCtr="0">
            <a:normAutofit fontScale="70000"/>
          </a:bodyPr>
          <a:lstStyle/>
          <a:p>
            <a:pPr eaLnBrk="1" hangingPunct="1">
              <a:lnSpc>
                <a:spcPct val="90000"/>
              </a:lnSpc>
              <a:buNone/>
            </a:pPr>
            <a:r>
              <a:rPr lang="zh-CN" altLang="en-US" sz="3000" b="1" dirty="0">
                <a:latin typeface="宋体" panose="02010600030101010101" pitchFamily="2" charset="-122"/>
                <a:ea typeface="宋体" panose="02010600030101010101" pitchFamily="2" charset="-122"/>
              </a:rPr>
              <a:t>例  用基本路径测试法进行测试</a:t>
            </a:r>
            <a:endParaRPr lang="zh-CN" altLang="en-US" sz="3000" b="1" dirty="0">
              <a:latin typeface="宋体" panose="02010600030101010101" pitchFamily="2" charset="-122"/>
              <a:ea typeface="宋体" panose="02010600030101010101" pitchFamily="2" charset="-122"/>
            </a:endParaRPr>
          </a:p>
          <a:p>
            <a:pPr eaLnBrk="1" hangingPunct="1">
              <a:lnSpc>
                <a:spcPct val="90000"/>
              </a:lnSpc>
              <a:buNone/>
            </a:pPr>
            <a:r>
              <a:rPr lang="zh-CN" altLang="en-US" sz="2400" b="1" dirty="0"/>
              <a:t>      </a:t>
            </a:r>
            <a:r>
              <a:rPr lang="en-US" altLang="zh-CN" sz="2400" b="1" dirty="0"/>
              <a:t>void  Sort(int iRecord,int iType)</a:t>
            </a:r>
            <a:endParaRPr lang="en-US" altLang="zh-CN" sz="2400" b="1" dirty="0"/>
          </a:p>
          <a:p>
            <a:pPr eaLnBrk="1" hangingPunct="1">
              <a:lnSpc>
                <a:spcPct val="90000"/>
              </a:lnSpc>
              <a:buFont typeface="Wingdings" panose="05000000000000000000" pitchFamily="2" charset="2"/>
              <a:buAutoNum type="arabicPeriod"/>
            </a:pPr>
            <a:r>
              <a:rPr lang="en-US" altLang="zh-CN" sz="2400" b="1" dirty="0"/>
              <a:t> {  </a:t>
            </a:r>
            <a:endParaRPr lang="en-US" altLang="zh-CN" sz="2400" b="1" dirty="0"/>
          </a:p>
          <a:p>
            <a:pPr eaLnBrk="1" hangingPunct="1">
              <a:lnSpc>
                <a:spcPct val="90000"/>
              </a:lnSpc>
              <a:buFont typeface="Wingdings" panose="05000000000000000000" pitchFamily="2" charset="2"/>
              <a:buAutoNum type="arabicPeriod"/>
            </a:pPr>
            <a:r>
              <a:rPr lang="en-US" altLang="zh-CN" sz="2400" b="1" dirty="0"/>
              <a:t>   int x=0;</a:t>
            </a:r>
            <a:endParaRPr lang="en-US" altLang="zh-CN" sz="2400" b="1" dirty="0"/>
          </a:p>
          <a:p>
            <a:pPr eaLnBrk="1" hangingPunct="1">
              <a:lnSpc>
                <a:spcPct val="90000"/>
              </a:lnSpc>
              <a:buFont typeface="Wingdings" panose="05000000000000000000" pitchFamily="2" charset="2"/>
              <a:buAutoNum type="arabicPeriod"/>
            </a:pPr>
            <a:r>
              <a:rPr lang="en-US" altLang="zh-CN" sz="2400" b="1" dirty="0"/>
              <a:t>   int y=0;</a:t>
            </a:r>
            <a:endParaRPr lang="en-US" altLang="zh-CN" sz="2400" b="1" dirty="0"/>
          </a:p>
          <a:p>
            <a:pPr eaLnBrk="1" hangingPunct="1">
              <a:lnSpc>
                <a:spcPct val="90000"/>
              </a:lnSpc>
              <a:buFont typeface="Wingdings" panose="05000000000000000000" pitchFamily="2" charset="2"/>
              <a:buAutoNum type="arabicPeriod"/>
            </a:pPr>
            <a:r>
              <a:rPr lang="en-US" altLang="zh-CN" sz="2400" b="1" dirty="0"/>
              <a:t>   while (iRecord-- &gt; 0)</a:t>
            </a:r>
            <a:endParaRPr lang="en-US" altLang="zh-CN" sz="2400" b="1" dirty="0"/>
          </a:p>
          <a:p>
            <a:pPr eaLnBrk="1" hangingPunct="1">
              <a:lnSpc>
                <a:spcPct val="90000"/>
              </a:lnSpc>
              <a:buFont typeface="Wingdings" panose="05000000000000000000" pitchFamily="2" charset="2"/>
              <a:buAutoNum type="arabicPeriod"/>
            </a:pPr>
            <a:r>
              <a:rPr lang="en-US" altLang="zh-CN" sz="2400" b="1" dirty="0"/>
              <a:t>   {</a:t>
            </a:r>
            <a:endParaRPr lang="en-US" altLang="zh-CN" sz="2400" b="1" dirty="0"/>
          </a:p>
          <a:p>
            <a:pPr eaLnBrk="1" hangingPunct="1">
              <a:lnSpc>
                <a:spcPct val="90000"/>
              </a:lnSpc>
              <a:buFont typeface="Wingdings" panose="05000000000000000000" pitchFamily="2" charset="2"/>
              <a:buAutoNum type="arabicPeriod"/>
            </a:pPr>
            <a:r>
              <a:rPr lang="en-US" altLang="zh-CN" sz="2400" b="1" dirty="0"/>
              <a:t>        if(0= =iType)</a:t>
            </a:r>
            <a:endParaRPr lang="en-US" altLang="zh-CN" sz="2400" b="1" dirty="0"/>
          </a:p>
          <a:p>
            <a:pPr eaLnBrk="1" hangingPunct="1">
              <a:lnSpc>
                <a:spcPct val="90000"/>
              </a:lnSpc>
              <a:buFont typeface="Wingdings" panose="05000000000000000000" pitchFamily="2" charset="2"/>
              <a:buAutoNum type="arabicPeriod"/>
            </a:pPr>
            <a:r>
              <a:rPr lang="en-US" altLang="zh-CN" sz="2400" b="1" dirty="0"/>
              <a:t>	    { x=y+2; break;}</a:t>
            </a:r>
            <a:endParaRPr lang="en-US" altLang="zh-CN" sz="2400" b="1" dirty="0"/>
          </a:p>
          <a:p>
            <a:pPr eaLnBrk="1" hangingPunct="1">
              <a:lnSpc>
                <a:spcPct val="90000"/>
              </a:lnSpc>
              <a:buFont typeface="Wingdings" panose="05000000000000000000" pitchFamily="2" charset="2"/>
              <a:buAutoNum type="arabicPeriod"/>
            </a:pPr>
            <a:r>
              <a:rPr lang="en-US" altLang="zh-CN" sz="2400" b="1" dirty="0"/>
              <a:t>        else</a:t>
            </a:r>
            <a:endParaRPr lang="en-US" altLang="zh-CN" sz="2400" b="1" dirty="0"/>
          </a:p>
          <a:p>
            <a:pPr eaLnBrk="1" hangingPunct="1">
              <a:lnSpc>
                <a:spcPct val="90000"/>
              </a:lnSpc>
              <a:buFont typeface="Wingdings" panose="05000000000000000000" pitchFamily="2" charset="2"/>
              <a:buAutoNum type="arabicPeriod"/>
            </a:pPr>
            <a:r>
              <a:rPr lang="en-US" altLang="zh-CN" sz="2400" b="1" dirty="0"/>
              <a:t>             if (1= =iType)</a:t>
            </a:r>
            <a:endParaRPr lang="en-US" altLang="zh-CN" sz="2400" b="1" dirty="0"/>
          </a:p>
          <a:p>
            <a:pPr eaLnBrk="1" hangingPunct="1">
              <a:lnSpc>
                <a:spcPct val="90000"/>
              </a:lnSpc>
              <a:buFont typeface="Wingdings" panose="05000000000000000000" pitchFamily="2" charset="2"/>
              <a:buAutoNum type="arabicPeriod"/>
            </a:pPr>
            <a:r>
              <a:rPr lang="en-US" altLang="zh-CN" sz="2400" b="1" dirty="0"/>
              <a:t>		x=y+10;</a:t>
            </a:r>
            <a:endParaRPr lang="en-US" altLang="zh-CN" sz="2400" b="1" dirty="0"/>
          </a:p>
          <a:p>
            <a:pPr eaLnBrk="1" hangingPunct="1">
              <a:lnSpc>
                <a:spcPct val="90000"/>
              </a:lnSpc>
              <a:buFont typeface="Wingdings" panose="05000000000000000000" pitchFamily="2" charset="2"/>
              <a:buAutoNum type="arabicPeriod"/>
            </a:pPr>
            <a:r>
              <a:rPr lang="en-US" altLang="zh-CN" sz="2400" b="1" dirty="0"/>
              <a:t>            else</a:t>
            </a:r>
            <a:endParaRPr lang="en-US" altLang="zh-CN" sz="2400" b="1" dirty="0"/>
          </a:p>
          <a:p>
            <a:pPr eaLnBrk="1" hangingPunct="1">
              <a:lnSpc>
                <a:spcPct val="90000"/>
              </a:lnSpc>
              <a:buFont typeface="Wingdings" panose="05000000000000000000" pitchFamily="2" charset="2"/>
              <a:buAutoNum type="arabicPeriod"/>
            </a:pPr>
            <a:r>
              <a:rPr lang="en-US" altLang="zh-CN" sz="2400" b="1" dirty="0"/>
              <a:t>           	x=y+20;</a:t>
            </a:r>
            <a:endParaRPr lang="en-US" altLang="zh-CN" sz="2400" b="1" dirty="0"/>
          </a:p>
          <a:p>
            <a:pPr eaLnBrk="1" hangingPunct="1">
              <a:lnSpc>
                <a:spcPct val="90000"/>
              </a:lnSpc>
              <a:buFont typeface="Wingdings" panose="05000000000000000000" pitchFamily="2" charset="2"/>
              <a:buAutoNum type="arabicPeriod"/>
            </a:pPr>
            <a:r>
              <a:rPr lang="en-US" altLang="zh-CN" sz="2400" b="1" dirty="0"/>
              <a:t>    }</a:t>
            </a:r>
            <a:endParaRPr lang="en-US" altLang="zh-CN" sz="2400" b="1" dirty="0"/>
          </a:p>
          <a:p>
            <a:pPr eaLnBrk="1" hangingPunct="1">
              <a:lnSpc>
                <a:spcPct val="90000"/>
              </a:lnSpc>
              <a:buFont typeface="Wingdings" panose="05000000000000000000" pitchFamily="2" charset="2"/>
              <a:buAutoNum type="arabicPeriod"/>
            </a:pPr>
            <a:r>
              <a:rPr lang="en-US" altLang="zh-CN" sz="2400" b="1" dirty="0"/>
              <a:t> }</a:t>
            </a:r>
            <a:endParaRPr lang="en-US" altLang="zh-CN" sz="2400" b="1" dirty="0"/>
          </a:p>
        </p:txBody>
      </p:sp>
      <p:pic>
        <p:nvPicPr>
          <p:cNvPr id="47106" name="Picture 4"/>
          <p:cNvPicPr>
            <a:picLocks noChangeAspect="1"/>
          </p:cNvPicPr>
          <p:nvPr/>
        </p:nvPicPr>
        <p:blipFill>
          <a:blip r:embed="rId1"/>
          <a:stretch>
            <a:fillRect/>
          </a:stretch>
        </p:blipFill>
        <p:spPr>
          <a:xfrm>
            <a:off x="4499293" y="260033"/>
            <a:ext cx="4446587" cy="5084762"/>
          </a:xfrm>
          <a:prstGeom prst="rect">
            <a:avLst/>
          </a:prstGeom>
          <a:noFill/>
          <a:ln w="9525">
            <a:noFill/>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322950" y="188665"/>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基本路径测试</a:t>
            </a:r>
            <a:endParaRPr lang="zh-CN" altLang="en-US" sz="4000" dirty="0">
              <a:latin typeface="华文中宋" panose="02010600040101010101" pitchFamily="2" charset="-122"/>
              <a:ea typeface="华文中宋" panose="02010600040101010101" pitchFamily="2" charset="-122"/>
            </a:endParaRPr>
          </a:p>
        </p:txBody>
      </p:sp>
      <p:sp>
        <p:nvSpPr>
          <p:cNvPr id="48130" name="Rectangle 3"/>
          <p:cNvSpPr>
            <a:spLocks noGrp="1"/>
          </p:cNvSpPr>
          <p:nvPr>
            <p:ph type="body" sz="half" idx="1"/>
          </p:nvPr>
        </p:nvSpPr>
        <p:spPr>
          <a:xfrm>
            <a:off x="467360" y="1052195"/>
            <a:ext cx="5181600" cy="4351338"/>
          </a:xfrm>
        </p:spPr>
        <p:txBody>
          <a:bodyPr vert="horz" wrap="square" lIns="91440" tIns="45720" rIns="91440" bIns="45720" anchor="t" anchorCtr="0"/>
          <a:lstStyle/>
          <a:p>
            <a:pPr eaLnBrk="1" hangingPunct="1">
              <a:buClrTx/>
              <a:buSzTx/>
              <a:buFontTx/>
            </a:pPr>
            <a:r>
              <a:rPr lang="zh-CN" altLang="en-US" sz="2600" dirty="0">
                <a:latin typeface="华文中宋" panose="02010600040101010101" pitchFamily="2" charset="-122"/>
                <a:ea typeface="华文中宋" panose="02010600040101010101" pitchFamily="2" charset="-122"/>
              </a:rPr>
              <a:t>画出其程序流程图和对应的控制流图如下</a:t>
            </a:r>
            <a:endParaRPr lang="zh-CN" altLang="en-US" sz="2600" dirty="0">
              <a:latin typeface="华文中宋" panose="02010600040101010101" pitchFamily="2" charset="-122"/>
              <a:ea typeface="华文中宋" panose="02010600040101010101" pitchFamily="2" charset="-122"/>
            </a:endParaRPr>
          </a:p>
        </p:txBody>
      </p:sp>
      <p:graphicFrame>
        <p:nvGraphicFramePr>
          <p:cNvPr id="48131" name="Object 4"/>
          <p:cNvGraphicFramePr/>
          <p:nvPr>
            <p:ph sz="half" idx="2"/>
          </p:nvPr>
        </p:nvGraphicFramePr>
        <p:xfrm>
          <a:off x="755650" y="2204720"/>
          <a:ext cx="7496810" cy="4514215"/>
        </p:xfrm>
        <a:graphic>
          <a:graphicData uri="http://schemas.openxmlformats.org/presentationml/2006/ole">
            <mc:AlternateContent xmlns:mc="http://schemas.openxmlformats.org/markup-compatibility/2006">
              <mc:Choice xmlns:v="urn:schemas-microsoft-com:vml" Requires="v">
                <p:oleObj spid="_x0000_s7169" name="" r:id="rId1" imgW="8763000" imgH="4927600" progId="">
                  <p:embed/>
                </p:oleObj>
              </mc:Choice>
              <mc:Fallback>
                <p:oleObj name="" r:id="rId1" imgW="8763000" imgH="4927600" progId="">
                  <p:embed/>
                  <p:pic>
                    <p:nvPicPr>
                      <p:cNvPr id="0" name="图片 7168" descr="image12"/>
                      <p:cNvPicPr/>
                      <p:nvPr/>
                    </p:nvPicPr>
                    <p:blipFill>
                      <a:blip r:embed="rId2">
                        <a:clrChange>
                          <a:clrFrom>
                            <a:srgbClr val="000000"/>
                          </a:clrFrom>
                          <a:clrTo>
                            <a:srgbClr val="000000">
                              <a:alpha val="0"/>
                            </a:srgbClr>
                          </a:clrTo>
                        </a:clrChange>
                      </a:blip>
                      <a:stretch>
                        <a:fillRect/>
                      </a:stretch>
                    </p:blipFill>
                    <p:spPr>
                      <a:xfrm>
                        <a:off x="755650" y="2204720"/>
                        <a:ext cx="7496810" cy="4514215"/>
                      </a:xfrm>
                      <a:prstGeom prst="rect">
                        <a:avLst/>
                      </a:prstGeom>
                      <a:solidFill>
                        <a:srgbClr val="16468D">
                          <a:alpha val="64999"/>
                        </a:srgbClr>
                      </a:solidFill>
                      <a:ln w="38100">
                        <a:noFill/>
                      </a:ln>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idx="4294967295"/>
          </p:nvPr>
        </p:nvSpPr>
        <p:spPr>
          <a:xfrm>
            <a:off x="467730" y="116275"/>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基本路径测试 </a:t>
            </a:r>
            <a:r>
              <a:rPr lang="en-US" altLang="zh-CN" sz="4000" dirty="0">
                <a:latin typeface="华文中宋" panose="02010600040101010101" pitchFamily="2" charset="-122"/>
                <a:ea typeface="华文中宋" panose="02010600040101010101" pitchFamily="2" charset="-122"/>
              </a:rPr>
              <a:t>- </a:t>
            </a:r>
            <a:r>
              <a:rPr lang="zh-CN" altLang="en-US" sz="4000" dirty="0">
                <a:latin typeface="华文中宋" panose="02010600040101010101" pitchFamily="2" charset="-122"/>
                <a:ea typeface="华文中宋" panose="02010600040101010101" pitchFamily="2" charset="-122"/>
              </a:rPr>
              <a:t>计算圈复杂度</a:t>
            </a:r>
            <a:endParaRPr lang="zh-CN" altLang="en-US" sz="4000" dirty="0">
              <a:latin typeface="华文中宋" panose="02010600040101010101" pitchFamily="2" charset="-122"/>
              <a:ea typeface="华文中宋" panose="02010600040101010101" pitchFamily="2" charset="-122"/>
            </a:endParaRPr>
          </a:p>
        </p:txBody>
      </p:sp>
      <p:sp>
        <p:nvSpPr>
          <p:cNvPr id="49154" name="Rectangle 3"/>
          <p:cNvSpPr>
            <a:spLocks noGrp="1"/>
          </p:cNvSpPr>
          <p:nvPr>
            <p:ph idx="1"/>
          </p:nvPr>
        </p:nvSpPr>
        <p:spPr>
          <a:xfrm>
            <a:off x="251830" y="836350"/>
            <a:ext cx="8226900" cy="4759200"/>
          </a:xfrm>
        </p:spPr>
        <p:txBody>
          <a:bodyPr vert="horz" wrap="square" lIns="91440" tIns="45720" rIns="91440" bIns="45720" anchor="t" anchorCtr="0">
            <a:noAutofit/>
          </a:bodyPr>
          <a:lstStyle/>
          <a:p>
            <a:pPr marL="571500" indent="-571500" eaLnBrk="1" hangingPunct="1"/>
            <a:r>
              <a:rPr lang="zh-CN" altLang="en-US" sz="2400" dirty="0">
                <a:latin typeface="华文中宋" panose="02010600040101010101" pitchFamily="2" charset="-122"/>
                <a:ea typeface="华文中宋" panose="02010600040101010101" pitchFamily="2" charset="-122"/>
              </a:rPr>
              <a:t>第二步：计算圈复杂度</a:t>
            </a:r>
            <a:endParaRPr lang="zh-CN" altLang="en-US" sz="2400" dirty="0">
              <a:latin typeface="华文中宋" panose="02010600040101010101" pitchFamily="2" charset="-122"/>
              <a:ea typeface="华文中宋" panose="02010600040101010101" pitchFamily="2" charset="-122"/>
            </a:endParaRPr>
          </a:p>
          <a:p>
            <a:pPr marL="967105" lvl="1" indent="-495300" eaLnBrk="1" hangingPunct="1">
              <a:buNone/>
            </a:pPr>
            <a:r>
              <a:rPr lang="zh-CN" altLang="en-US" sz="2400" dirty="0">
                <a:latin typeface="华文中宋" panose="02010600040101010101" pitchFamily="2" charset="-122"/>
                <a:ea typeface="华文中宋" panose="02010600040101010101" pitchFamily="2" charset="-122"/>
              </a:rPr>
              <a:t>		圈复杂度是一种为程序逻辑复杂性提供定量测度的软件度量，将该度量用于计算程序的基本的独立路径数目。</a:t>
            </a:r>
            <a:endParaRPr lang="zh-CN" altLang="en-US" sz="2400" dirty="0">
              <a:latin typeface="华文中宋" panose="02010600040101010101" pitchFamily="2" charset="-122"/>
              <a:ea typeface="华文中宋" panose="02010600040101010101" pitchFamily="2" charset="-122"/>
            </a:endParaRPr>
          </a:p>
          <a:p>
            <a:pPr marL="967105" lvl="1" indent="-495300" eaLnBrk="1" hangingPunct="1">
              <a:buNone/>
            </a:pPr>
            <a:r>
              <a:rPr lang="zh-CN" altLang="en-US" sz="2400" dirty="0">
                <a:latin typeface="华文中宋" panose="02010600040101010101" pitchFamily="2" charset="-122"/>
                <a:ea typeface="华文中宋" panose="02010600040101010101" pitchFamily="2" charset="-122"/>
              </a:rPr>
              <a:t>有以下三种方法计算圈复杂度：</a:t>
            </a:r>
            <a:endParaRPr lang="zh-CN" altLang="en-US" sz="2400" dirty="0">
              <a:latin typeface="华文中宋" panose="02010600040101010101" pitchFamily="2" charset="-122"/>
              <a:ea typeface="华文中宋" panose="02010600040101010101" pitchFamily="2" charset="-122"/>
            </a:endParaRPr>
          </a:p>
          <a:p>
            <a:pPr marL="967105" lvl="1" indent="-495300" eaLnBrk="1" hangingPunct="1">
              <a:buFont typeface="Wingdings" panose="05000000000000000000" pitchFamily="2" charset="2"/>
              <a:buAutoNum type="arabicPeriod"/>
            </a:pPr>
            <a:r>
              <a:rPr lang="zh-CN" altLang="en-US" sz="2400" dirty="0">
                <a:latin typeface="华文中宋" panose="02010600040101010101" pitchFamily="2" charset="-122"/>
                <a:ea typeface="华文中宋" panose="02010600040101010101" pitchFamily="2" charset="-122"/>
              </a:rPr>
              <a:t>流图中区域的数量对应于环型的复杂性；</a:t>
            </a:r>
            <a:endParaRPr lang="zh-CN" altLang="en-US" sz="2400" dirty="0">
              <a:latin typeface="华文中宋" panose="02010600040101010101" pitchFamily="2" charset="-122"/>
              <a:ea typeface="华文中宋" panose="02010600040101010101" pitchFamily="2" charset="-122"/>
            </a:endParaRPr>
          </a:p>
          <a:p>
            <a:pPr marL="967105" lvl="1" indent="-495300" eaLnBrk="1" hangingPunct="1">
              <a:buFont typeface="Wingdings" panose="05000000000000000000" pitchFamily="2" charset="2"/>
              <a:buAutoNum type="arabicPeriod"/>
            </a:pPr>
            <a:r>
              <a:rPr lang="zh-CN" altLang="en-US" sz="2400" dirty="0">
                <a:latin typeface="华文中宋" panose="02010600040101010101" pitchFamily="2" charset="-122"/>
                <a:ea typeface="华文中宋" panose="02010600040101010101" pitchFamily="2" charset="-122"/>
              </a:rPr>
              <a:t>给定流图</a:t>
            </a:r>
            <a:r>
              <a:rPr lang="en-US" altLang="zh-CN" sz="2400" dirty="0">
                <a:latin typeface="华文中宋" panose="02010600040101010101" pitchFamily="2" charset="-122"/>
                <a:ea typeface="华文中宋" panose="02010600040101010101" pitchFamily="2" charset="-122"/>
              </a:rPr>
              <a:t>G</a:t>
            </a:r>
            <a:r>
              <a:rPr lang="zh-CN" altLang="en-US" sz="2400" dirty="0">
                <a:latin typeface="华文中宋" panose="02010600040101010101" pitchFamily="2" charset="-122"/>
                <a:ea typeface="华文中宋" panose="02010600040101010101" pitchFamily="2" charset="-122"/>
              </a:rPr>
              <a:t>的圈复杂度</a:t>
            </a:r>
            <a:r>
              <a:rPr lang="en-US" altLang="zh-CN" sz="2400" dirty="0">
                <a:latin typeface="华文中宋" panose="02010600040101010101" pitchFamily="2" charset="-122"/>
                <a:ea typeface="华文中宋" panose="02010600040101010101" pitchFamily="2" charset="-122"/>
              </a:rPr>
              <a:t>V(G)</a:t>
            </a:r>
            <a:r>
              <a:rPr lang="zh-CN" altLang="en-US" sz="2400" dirty="0">
                <a:latin typeface="华文中宋" panose="02010600040101010101" pitchFamily="2" charset="-122"/>
                <a:ea typeface="华文中宋" panose="02010600040101010101" pitchFamily="2" charset="-122"/>
              </a:rPr>
              <a:t>，定义为</a:t>
            </a:r>
            <a:r>
              <a:rPr lang="en-US" altLang="zh-CN" sz="2400" dirty="0">
                <a:latin typeface="华文中宋" panose="02010600040101010101" pitchFamily="2" charset="-122"/>
                <a:ea typeface="华文中宋" panose="02010600040101010101" pitchFamily="2" charset="-122"/>
              </a:rPr>
              <a:t>V(G)=E-N+2</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E</a:t>
            </a:r>
            <a:r>
              <a:rPr lang="zh-CN" altLang="en-US" sz="2400" dirty="0">
                <a:latin typeface="华文中宋" panose="02010600040101010101" pitchFamily="2" charset="-122"/>
                <a:ea typeface="华文中宋" panose="02010600040101010101" pitchFamily="2" charset="-122"/>
              </a:rPr>
              <a:t>是流图中边的数量，</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是流图中结点的数量；</a:t>
            </a:r>
            <a:endParaRPr lang="zh-CN" altLang="en-US" sz="2400" dirty="0">
              <a:latin typeface="华文中宋" panose="02010600040101010101" pitchFamily="2" charset="-122"/>
              <a:ea typeface="华文中宋" panose="02010600040101010101" pitchFamily="2" charset="-122"/>
            </a:endParaRPr>
          </a:p>
          <a:p>
            <a:pPr marL="967105" lvl="1" indent="-495300" eaLnBrk="1" hangingPunct="1">
              <a:buFont typeface="Wingdings" panose="05000000000000000000" pitchFamily="2" charset="2"/>
              <a:buAutoNum type="arabicPeriod"/>
            </a:pPr>
            <a:r>
              <a:rPr lang="zh-CN" altLang="en-US" sz="2400" dirty="0">
                <a:latin typeface="华文中宋" panose="02010600040101010101" pitchFamily="2" charset="-122"/>
                <a:ea typeface="华文中宋" panose="02010600040101010101" pitchFamily="2" charset="-122"/>
              </a:rPr>
              <a:t>给定流图</a:t>
            </a:r>
            <a:r>
              <a:rPr lang="en-US" altLang="zh-CN" sz="2400" dirty="0">
                <a:latin typeface="华文中宋" panose="02010600040101010101" pitchFamily="2" charset="-122"/>
                <a:ea typeface="华文中宋" panose="02010600040101010101" pitchFamily="2" charset="-122"/>
              </a:rPr>
              <a:t>G</a:t>
            </a:r>
            <a:r>
              <a:rPr lang="zh-CN" altLang="en-US" sz="2400" dirty="0">
                <a:latin typeface="华文中宋" panose="02010600040101010101" pitchFamily="2" charset="-122"/>
                <a:ea typeface="华文中宋" panose="02010600040101010101" pitchFamily="2" charset="-122"/>
              </a:rPr>
              <a:t>的圈复杂度</a:t>
            </a:r>
            <a:r>
              <a:rPr lang="en-US" altLang="zh-CN" sz="2400" dirty="0">
                <a:latin typeface="华文中宋" panose="02010600040101010101" pitchFamily="2" charset="-122"/>
                <a:ea typeface="华文中宋" panose="02010600040101010101" pitchFamily="2" charset="-122"/>
              </a:rPr>
              <a:t>V(G)</a:t>
            </a:r>
            <a:r>
              <a:rPr lang="zh-CN" altLang="en-US" sz="2400" dirty="0">
                <a:latin typeface="华文中宋" panose="02010600040101010101" pitchFamily="2" charset="-122"/>
                <a:ea typeface="华文中宋" panose="02010600040101010101" pitchFamily="2" charset="-122"/>
              </a:rPr>
              <a:t>，定义为</a:t>
            </a:r>
            <a:r>
              <a:rPr lang="en-US" altLang="zh-CN" sz="2400" dirty="0">
                <a:latin typeface="华文中宋" panose="02010600040101010101" pitchFamily="2" charset="-122"/>
                <a:ea typeface="华文中宋" panose="02010600040101010101" pitchFamily="2" charset="-122"/>
              </a:rPr>
              <a:t>V(G)=P+1</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P</a:t>
            </a:r>
            <a:r>
              <a:rPr lang="zh-CN" altLang="en-US" sz="2400" dirty="0">
                <a:latin typeface="华文中宋" panose="02010600040101010101" pitchFamily="2" charset="-122"/>
                <a:ea typeface="华文中宋" panose="02010600040101010101" pitchFamily="2" charset="-122"/>
              </a:rPr>
              <a:t>是流图</a:t>
            </a:r>
            <a:r>
              <a:rPr lang="en-US" altLang="zh-CN" sz="2400" dirty="0">
                <a:latin typeface="华文中宋" panose="02010600040101010101" pitchFamily="2" charset="-122"/>
                <a:ea typeface="华文中宋" panose="02010600040101010101" pitchFamily="2" charset="-122"/>
              </a:rPr>
              <a:t>G</a:t>
            </a:r>
            <a:r>
              <a:rPr lang="zh-CN" altLang="en-US" sz="2400" dirty="0">
                <a:latin typeface="华文中宋" panose="02010600040101010101" pitchFamily="2" charset="-122"/>
                <a:ea typeface="华文中宋" panose="02010600040101010101" pitchFamily="2" charset="-122"/>
              </a:rPr>
              <a:t>中判定结点的数量。 </a:t>
            </a: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基本路径测试 </a:t>
            </a:r>
            <a:r>
              <a:rPr lang="en-US" altLang="zh-CN" sz="4000" dirty="0">
                <a:latin typeface="华文中宋" panose="02010600040101010101" pitchFamily="2" charset="-122"/>
                <a:ea typeface="华文中宋" panose="02010600040101010101" pitchFamily="2" charset="-122"/>
              </a:rPr>
              <a:t>- </a:t>
            </a:r>
            <a:r>
              <a:rPr lang="zh-CN" altLang="en-US" sz="4000" dirty="0">
                <a:latin typeface="华文中宋" panose="02010600040101010101" pitchFamily="2" charset="-122"/>
                <a:ea typeface="华文中宋" panose="02010600040101010101" pitchFamily="2" charset="-122"/>
              </a:rPr>
              <a:t>计算圈复杂度</a:t>
            </a:r>
            <a:endParaRPr lang="zh-CN" altLang="en-US" sz="4000" dirty="0">
              <a:latin typeface="华文中宋" panose="02010600040101010101" pitchFamily="2" charset="-122"/>
              <a:ea typeface="华文中宋" panose="02010600040101010101" pitchFamily="2" charset="-122"/>
            </a:endParaRPr>
          </a:p>
        </p:txBody>
      </p:sp>
      <p:sp>
        <p:nvSpPr>
          <p:cNvPr id="50178" name="Rectangle 3"/>
          <p:cNvSpPr>
            <a:spLocks noGrp="1"/>
          </p:cNvSpPr>
          <p:nvPr>
            <p:ph type="body" sz="half" idx="1"/>
          </p:nvPr>
        </p:nvSpPr>
        <p:spPr/>
        <p:txBody>
          <a:bodyPr vert="horz" wrap="square" lIns="91440" tIns="45720" rIns="91440" bIns="45720" anchor="t" anchorCtr="0"/>
          <a:lstStyle/>
          <a:p>
            <a:pPr eaLnBrk="1" hangingPunct="1">
              <a:buClrTx/>
              <a:buSzTx/>
              <a:buFontTx/>
              <a:buNone/>
            </a:pPr>
            <a:r>
              <a:rPr lang="zh-CN" altLang="en-US" dirty="0">
                <a:latin typeface="华文中宋" panose="02010600040101010101" pitchFamily="2" charset="-122"/>
                <a:ea typeface="华文中宋" panose="02010600040101010101" pitchFamily="2" charset="-122"/>
              </a:rPr>
              <a:t>对应上面图中的圈复杂度，计算如下：</a:t>
            </a:r>
            <a:endParaRPr lang="zh-CN" altLang="en-US" dirty="0">
              <a:latin typeface="华文中宋" panose="02010600040101010101" pitchFamily="2" charset="-122"/>
              <a:ea typeface="华文中宋" panose="02010600040101010101" pitchFamily="2" charset="-122"/>
            </a:endParaRPr>
          </a:p>
          <a:p>
            <a:pPr eaLnBrk="1" hangingPunct="1">
              <a:buClrTx/>
              <a:buSzTx/>
              <a:buFont typeface="Wingdings" panose="05000000000000000000" pitchFamily="2" charset="2"/>
              <a:buChar char="ü"/>
            </a:pPr>
            <a:r>
              <a:rPr lang="zh-CN" altLang="en-US" dirty="0">
                <a:latin typeface="华文中宋" panose="02010600040101010101" pitchFamily="2" charset="-122"/>
                <a:ea typeface="华文中宋" panose="02010600040101010101" pitchFamily="2" charset="-122"/>
              </a:rPr>
              <a:t>流图中有四个区域；</a:t>
            </a:r>
            <a:endParaRPr lang="zh-CN" altLang="en-US" dirty="0">
              <a:latin typeface="华文中宋" panose="02010600040101010101" pitchFamily="2" charset="-122"/>
              <a:ea typeface="华文中宋" panose="02010600040101010101" pitchFamily="2" charset="-122"/>
            </a:endParaRPr>
          </a:p>
          <a:p>
            <a:pPr eaLnBrk="1" hangingPunct="1">
              <a:buClrTx/>
              <a:buSzTx/>
              <a:buFont typeface="Wingdings" panose="05000000000000000000" pitchFamily="2" charset="2"/>
              <a:buChar char="ü"/>
            </a:pPr>
            <a:r>
              <a:rPr lang="en-US" altLang="zh-CN" dirty="0">
                <a:latin typeface="华文中宋" panose="02010600040101010101" pitchFamily="2" charset="-122"/>
                <a:ea typeface="华文中宋" panose="02010600040101010101" pitchFamily="2" charset="-122"/>
              </a:rPr>
              <a:t>V(G)=10</a:t>
            </a:r>
            <a:r>
              <a:rPr lang="zh-CN" altLang="en-US" dirty="0">
                <a:latin typeface="华文中宋" panose="02010600040101010101" pitchFamily="2" charset="-122"/>
                <a:ea typeface="华文中宋" panose="02010600040101010101" pitchFamily="2" charset="-122"/>
              </a:rPr>
              <a:t>条边</a:t>
            </a: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结点</a:t>
            </a:r>
            <a:r>
              <a:rPr lang="en-US" altLang="zh-CN" dirty="0">
                <a:latin typeface="华文中宋" panose="02010600040101010101" pitchFamily="2" charset="-122"/>
                <a:ea typeface="华文中宋" panose="02010600040101010101" pitchFamily="2" charset="-122"/>
              </a:rPr>
              <a:t>+2=4;</a:t>
            </a:r>
            <a:endParaRPr lang="en-US" altLang="zh-CN" dirty="0">
              <a:latin typeface="华文中宋" panose="02010600040101010101" pitchFamily="2" charset="-122"/>
              <a:ea typeface="华文中宋" panose="02010600040101010101" pitchFamily="2" charset="-122"/>
            </a:endParaRPr>
          </a:p>
          <a:p>
            <a:pPr eaLnBrk="1" hangingPunct="1">
              <a:buClrTx/>
              <a:buSzTx/>
              <a:buFont typeface="Wingdings" panose="05000000000000000000" pitchFamily="2" charset="2"/>
              <a:buChar char="ü"/>
            </a:pPr>
            <a:r>
              <a:rPr lang="en-US" altLang="zh-CN" dirty="0">
                <a:latin typeface="华文中宋" panose="02010600040101010101" pitchFamily="2" charset="-122"/>
                <a:ea typeface="华文中宋" panose="02010600040101010101" pitchFamily="2" charset="-122"/>
              </a:rPr>
              <a:t>V(G)=3</a:t>
            </a:r>
            <a:r>
              <a:rPr lang="zh-CN" altLang="en-US" dirty="0">
                <a:latin typeface="华文中宋" panose="02010600040101010101" pitchFamily="2" charset="-122"/>
                <a:ea typeface="华文中宋" panose="02010600040101010101" pitchFamily="2" charset="-122"/>
              </a:rPr>
              <a:t>个判定结点</a:t>
            </a:r>
            <a:r>
              <a:rPr lang="en-US" altLang="zh-CN" dirty="0">
                <a:latin typeface="华文中宋" panose="02010600040101010101" pitchFamily="2" charset="-122"/>
                <a:ea typeface="华文中宋" panose="02010600040101010101" pitchFamily="2" charset="-122"/>
              </a:rPr>
              <a:t>+1=4</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eaLnBrk="1" hangingPunct="1">
              <a:buClrTx/>
              <a:buSzTx/>
              <a:buFontTx/>
              <a:buNone/>
            </a:pPr>
            <a:endParaRPr lang="zh-CN" altLang="en-US" dirty="0">
              <a:latin typeface="华文中宋" panose="02010600040101010101" pitchFamily="2" charset="-122"/>
              <a:ea typeface="华文中宋" panose="02010600040101010101" pitchFamily="2" charset="-122"/>
            </a:endParaRPr>
          </a:p>
        </p:txBody>
      </p:sp>
      <p:graphicFrame>
        <p:nvGraphicFramePr>
          <p:cNvPr id="50179" name="Object 4"/>
          <p:cNvGraphicFramePr/>
          <p:nvPr>
            <p:ph sz="half" idx="2"/>
          </p:nvPr>
        </p:nvGraphicFramePr>
        <p:xfrm>
          <a:off x="6386513" y="2051844"/>
          <a:ext cx="4752975" cy="3898900"/>
        </p:xfrm>
        <a:graphic>
          <a:graphicData uri="http://schemas.openxmlformats.org/presentationml/2006/ole">
            <mc:AlternateContent xmlns:mc="http://schemas.openxmlformats.org/markup-compatibility/2006">
              <mc:Choice xmlns:v="urn:schemas-microsoft-com:vml" Requires="v">
                <p:oleObj spid="_x0000_s8193" name="" r:id="rId1" imgW="5029200" imgH="4114800" progId="">
                  <p:embed/>
                </p:oleObj>
              </mc:Choice>
              <mc:Fallback>
                <p:oleObj name="" r:id="rId1" imgW="5029200" imgH="4114800" progId="">
                  <p:embed/>
                  <p:pic>
                    <p:nvPicPr>
                      <p:cNvPr id="0" name="图片 8192" descr="image13"/>
                      <p:cNvPicPr/>
                      <p:nvPr/>
                    </p:nvPicPr>
                    <p:blipFill>
                      <a:blip r:embed="rId2">
                        <a:clrChange>
                          <a:clrFrom>
                            <a:srgbClr val="000000"/>
                          </a:clrFrom>
                          <a:clrTo>
                            <a:srgbClr val="000000">
                              <a:alpha val="0"/>
                            </a:srgbClr>
                          </a:clrTo>
                        </a:clrChange>
                        <a:grayscl/>
                      </a:blip>
                      <a:stretch>
                        <a:fillRect/>
                      </a:stretch>
                    </p:blipFill>
                    <p:spPr>
                      <a:xfrm>
                        <a:off x="6386513" y="2051844"/>
                        <a:ext cx="4752975" cy="3898900"/>
                      </a:xfrm>
                      <a:prstGeom prst="rect">
                        <a:avLst/>
                      </a:prstGeom>
                      <a:noFill/>
                      <a:ln w="38100">
                        <a:noFill/>
                      </a:ln>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538850" y="44520"/>
            <a:ext cx="8226900" cy="705600"/>
          </a:xfrm>
        </p:spPr>
        <p:txBody>
          <a:bodyPr vert="horz" wrap="square" lIns="91440" tIns="45720" rIns="91440" bIns="45720" anchor="ctr" anchorCtr="0"/>
          <a:lstStyle/>
          <a:p>
            <a:pPr eaLnBrk="1" hangingPunct="1"/>
            <a:r>
              <a:rPr lang="zh-CN" altLang="en-US" sz="4000" dirty="0"/>
              <a:t>基本路径测试 </a:t>
            </a:r>
            <a:r>
              <a:rPr lang="en-US" altLang="zh-CN" sz="4000" dirty="0"/>
              <a:t>- </a:t>
            </a:r>
            <a:r>
              <a:rPr lang="zh-CN" altLang="en-US" sz="4000" dirty="0"/>
              <a:t>导出测试用例</a:t>
            </a:r>
            <a:endParaRPr lang="zh-CN" altLang="en-US" sz="4000" dirty="0"/>
          </a:p>
        </p:txBody>
      </p:sp>
      <p:sp>
        <p:nvSpPr>
          <p:cNvPr id="51202" name="Rectangle 3"/>
          <p:cNvSpPr>
            <a:spLocks noGrp="1"/>
          </p:cNvSpPr>
          <p:nvPr>
            <p:ph type="body" sz="half" idx="1"/>
          </p:nvPr>
        </p:nvSpPr>
        <p:spPr>
          <a:xfrm>
            <a:off x="395605" y="699135"/>
            <a:ext cx="5181600" cy="4351338"/>
          </a:xfrm>
        </p:spPr>
        <p:txBody>
          <a:bodyPr vert="horz" wrap="square" lIns="91440" tIns="45720" rIns="91440" bIns="45720" anchor="t" anchorCtr="0">
            <a:noAutofit/>
          </a:bodyPr>
          <a:lstStyle/>
          <a:p>
            <a:pPr eaLnBrk="1" hangingPunct="1">
              <a:buClrTx/>
              <a:buSzTx/>
              <a:buFontTx/>
            </a:pPr>
            <a:r>
              <a:rPr lang="zh-CN" altLang="en-US" sz="2000" dirty="0">
                <a:latin typeface="宋体" panose="02010600030101010101" pitchFamily="2" charset="-122"/>
                <a:ea typeface="宋体" panose="02010600030101010101" pitchFamily="2" charset="-122"/>
              </a:rPr>
              <a:t>第三步：导出测试用例</a:t>
            </a:r>
            <a:endParaRPr lang="zh-CN" altLang="en-US" sz="2000" dirty="0">
              <a:latin typeface="宋体" panose="02010600030101010101" pitchFamily="2" charset="-122"/>
              <a:ea typeface="宋体" panose="02010600030101010101" pitchFamily="2" charset="-122"/>
            </a:endParaRPr>
          </a:p>
          <a:p>
            <a:pPr lvl="1" eaLnBrk="1" hangingPunct="1">
              <a:buNone/>
            </a:pPr>
            <a:r>
              <a:rPr lang="zh-CN" altLang="en-US" sz="2000" dirty="0">
                <a:latin typeface="宋体" panose="02010600030101010101" pitchFamily="2" charset="-122"/>
                <a:ea typeface="宋体" panose="02010600030101010101" pitchFamily="2" charset="-122"/>
              </a:rPr>
              <a:t>根据上面的计算方法，可得出四个独立的路径</a:t>
            </a:r>
            <a:r>
              <a:rPr lang="zh-CN" altLang="en-US" sz="2000" dirty="0">
                <a:latin typeface="宋体" panose="02010600030101010101" pitchFamily="2" charset="-122"/>
                <a:ea typeface="宋体" panose="02010600030101010101" pitchFamily="2" charset="-122"/>
                <a:sym typeface="Wingdings" panose="05000000000000000000" pitchFamily="2" charset="2"/>
              </a:rPr>
              <a:t>。</a:t>
            </a:r>
            <a:r>
              <a:rPr lang="en-US" altLang="zh-CN" sz="2000" dirty="0">
                <a:latin typeface="宋体" panose="02010600030101010101" pitchFamily="2" charset="-122"/>
                <a:ea typeface="宋体" panose="02010600030101010101" pitchFamily="2" charset="-122"/>
                <a:sym typeface="Wingdings" panose="05000000000000000000" pitchFamily="2" charset="2"/>
              </a:rPr>
              <a:t>(</a:t>
            </a:r>
            <a:r>
              <a:rPr lang="zh-CN" altLang="en-US" sz="2000" dirty="0">
                <a:latin typeface="宋体" panose="02010600030101010101" pitchFamily="2" charset="-122"/>
                <a:ea typeface="宋体" panose="02010600030101010101" pitchFamily="2" charset="-122"/>
              </a:rPr>
              <a:t>一条独立路径是指，和其他的独立路径相比，至少引入一个新处理语句或一个新判断的程序通路。</a:t>
            </a:r>
            <a:r>
              <a:rPr lang="en-US" altLang="zh-CN" sz="2000" dirty="0">
                <a:latin typeface="宋体" panose="02010600030101010101" pitchFamily="2" charset="-122"/>
                <a:ea typeface="宋体" panose="02010600030101010101" pitchFamily="2" charset="-122"/>
              </a:rPr>
              <a:t>V(G)</a:t>
            </a:r>
            <a:r>
              <a:rPr lang="zh-CN" altLang="en-US" sz="2000" dirty="0">
                <a:latin typeface="宋体" panose="02010600030101010101" pitchFamily="2" charset="-122"/>
                <a:ea typeface="宋体" panose="02010600030101010101" pitchFamily="2" charset="-122"/>
              </a:rPr>
              <a:t>值正好等于该程序的独立路径的条数。</a:t>
            </a:r>
            <a:r>
              <a:rPr lang="en-US" altLang="zh-CN" sz="2000" dirty="0">
                <a:latin typeface="宋体" panose="02010600030101010101" pitchFamily="2" charset="-122"/>
                <a:ea typeface="宋体" panose="02010600030101010101" pitchFamily="2" charset="-122"/>
                <a:sym typeface="Wingdings" panose="05000000000000000000" pitchFamily="2" charset="2"/>
              </a:rPr>
              <a:t>)</a:t>
            </a:r>
            <a:endParaRPr lang="en-US" altLang="zh-CN" sz="2000" dirty="0">
              <a:latin typeface="宋体" panose="02010600030101010101" pitchFamily="2" charset="-122"/>
              <a:ea typeface="宋体" panose="02010600030101010101" pitchFamily="2" charset="-122"/>
            </a:endParaRPr>
          </a:p>
          <a:p>
            <a:pPr lvl="2" eaLnBrk="1" hangingPunct="1">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路径</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4-14</a:t>
            </a:r>
            <a:endParaRPr lang="en-US" altLang="zh-CN" sz="2000" dirty="0">
              <a:latin typeface="宋体" panose="02010600030101010101" pitchFamily="2" charset="-122"/>
              <a:ea typeface="宋体" panose="02010600030101010101" pitchFamily="2" charset="-122"/>
            </a:endParaRPr>
          </a:p>
          <a:p>
            <a:pPr lvl="2" eaLnBrk="1" hangingPunct="1">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路径</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4-6-7-14</a:t>
            </a:r>
            <a:endParaRPr lang="en-US" altLang="zh-CN" sz="2000" dirty="0">
              <a:latin typeface="宋体" panose="02010600030101010101" pitchFamily="2" charset="-122"/>
              <a:ea typeface="宋体" panose="02010600030101010101" pitchFamily="2" charset="-122"/>
            </a:endParaRPr>
          </a:p>
          <a:p>
            <a:pPr lvl="2" eaLnBrk="1" hangingPunct="1">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路径</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4-6-8-10-13-4-14</a:t>
            </a:r>
            <a:endParaRPr lang="en-US" altLang="zh-CN" sz="2000" dirty="0">
              <a:latin typeface="宋体" panose="02010600030101010101" pitchFamily="2" charset="-122"/>
              <a:ea typeface="宋体" panose="02010600030101010101" pitchFamily="2" charset="-122"/>
            </a:endParaRPr>
          </a:p>
          <a:p>
            <a:pPr lvl="2" eaLnBrk="1" hangingPunct="1">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路径</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4-6-8-11-13-4-14</a:t>
            </a:r>
            <a:endParaRPr lang="en-US" altLang="zh-CN" sz="2000" dirty="0">
              <a:latin typeface="宋体" panose="02010600030101010101" pitchFamily="2" charset="-122"/>
              <a:ea typeface="宋体" panose="02010600030101010101" pitchFamily="2" charset="-122"/>
            </a:endParaRPr>
          </a:p>
          <a:p>
            <a:pPr eaLnBrk="1" hangingPunct="1">
              <a:buClrTx/>
              <a:buSzTx/>
              <a:buFontTx/>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根据上面的独立路径，去设计输入数据，使程序分别执行到上面四条路径。</a:t>
            </a:r>
            <a:endParaRPr lang="zh-CN" altLang="en-US" sz="2000" dirty="0">
              <a:latin typeface="宋体" panose="02010600030101010101" pitchFamily="2" charset="-122"/>
              <a:ea typeface="宋体" panose="02010600030101010101" pitchFamily="2" charset="-122"/>
            </a:endParaRPr>
          </a:p>
        </p:txBody>
      </p:sp>
      <p:graphicFrame>
        <p:nvGraphicFramePr>
          <p:cNvPr id="51203" name="Object 5"/>
          <p:cNvGraphicFramePr/>
          <p:nvPr>
            <p:ph sz="quarter" idx="2"/>
          </p:nvPr>
        </p:nvGraphicFramePr>
        <p:xfrm>
          <a:off x="5577205" y="908685"/>
          <a:ext cx="3497580" cy="3695065"/>
        </p:xfrm>
        <a:graphic>
          <a:graphicData uri="http://schemas.openxmlformats.org/presentationml/2006/ole">
            <mc:AlternateContent xmlns:mc="http://schemas.openxmlformats.org/markup-compatibility/2006">
              <mc:Choice xmlns:v="urn:schemas-microsoft-com:vml" Requires="v">
                <p:oleObj spid="_x0000_s9217" name="" r:id="rId1" imgW="5029200" imgH="4114800" progId="">
                  <p:embed/>
                </p:oleObj>
              </mc:Choice>
              <mc:Fallback>
                <p:oleObj name="" r:id="rId1" imgW="5029200" imgH="4114800" progId="">
                  <p:embed/>
                  <p:pic>
                    <p:nvPicPr>
                      <p:cNvPr id="0" name="图片 9216" descr="image14"/>
                      <p:cNvPicPr/>
                      <p:nvPr/>
                    </p:nvPicPr>
                    <p:blipFill>
                      <a:blip r:embed="rId2">
                        <a:clrChange>
                          <a:clrFrom>
                            <a:srgbClr val="000000"/>
                          </a:clrFrom>
                          <a:clrTo>
                            <a:srgbClr val="000000">
                              <a:alpha val="0"/>
                            </a:srgbClr>
                          </a:clrTo>
                        </a:clrChange>
                        <a:grayscl/>
                      </a:blip>
                      <a:stretch>
                        <a:fillRect/>
                      </a:stretch>
                    </p:blipFill>
                    <p:spPr>
                      <a:xfrm>
                        <a:off x="5577205" y="908685"/>
                        <a:ext cx="3497580" cy="3695065"/>
                      </a:xfrm>
                      <a:prstGeom prst="rect">
                        <a:avLst/>
                      </a:prstGeom>
                      <a:solidFill>
                        <a:srgbClr val="16468D">
                          <a:alpha val="64999"/>
                        </a:srgbClr>
                      </a:solidFill>
                      <a:ln w="38100">
                        <a:noFill/>
                      </a:ln>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idx="4294967295"/>
          </p:nvPr>
        </p:nvSpPr>
        <p:spPr>
          <a:xfrm>
            <a:off x="456300" y="608400"/>
            <a:ext cx="8226900" cy="705600"/>
          </a:xfrm>
        </p:spPr>
        <p:txBody>
          <a:bodyPr vert="horz" wrap="square" lIns="91440" tIns="45720" rIns="91440" bIns="45720" anchor="ctr" anchorCtr="0"/>
          <a:lstStyle/>
          <a:p>
            <a:pPr eaLnBrk="1" hangingPunct="1"/>
            <a:r>
              <a:rPr lang="zh-CN" altLang="en-US" sz="4000" dirty="0">
                <a:latin typeface="宋体" panose="02010600030101010101" pitchFamily="2" charset="-122"/>
                <a:ea typeface="宋体" panose="02010600030101010101" pitchFamily="2" charset="-122"/>
              </a:rPr>
              <a:t>基本路径测试 </a:t>
            </a: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准备测试用例</a:t>
            </a:r>
            <a:endParaRPr lang="zh-CN" altLang="en-US" sz="4000" dirty="0">
              <a:latin typeface="宋体" panose="02010600030101010101" pitchFamily="2" charset="-122"/>
              <a:ea typeface="宋体" panose="02010600030101010101" pitchFamily="2" charset="-122"/>
            </a:endParaRPr>
          </a:p>
        </p:txBody>
      </p:sp>
      <p:sp>
        <p:nvSpPr>
          <p:cNvPr id="52226" name="Rectangle 3"/>
          <p:cNvSpPr>
            <a:spLocks noGrp="1"/>
          </p:cNvSpPr>
          <p:nvPr>
            <p:ph idx="1"/>
          </p:nvPr>
        </p:nvSpPr>
        <p:spPr/>
        <p:txBody>
          <a:bodyPr vert="horz" wrap="square" lIns="91440" tIns="45720" rIns="91440" bIns="45720" anchor="t" anchorCtr="0"/>
          <a:lstStyle/>
          <a:p>
            <a:pPr eaLnBrk="1" hangingPunct="1"/>
            <a:r>
              <a:rPr lang="zh-CN" altLang="en-US" sz="2800" dirty="0">
                <a:latin typeface="宋体" panose="02010600030101010101" pitchFamily="2" charset="-122"/>
                <a:ea typeface="宋体" panose="02010600030101010101" pitchFamily="2" charset="-122"/>
              </a:rPr>
              <a:t>第四步：准备测试用例</a:t>
            </a:r>
            <a:endParaRPr lang="zh-CN" altLang="en-US" sz="2800" dirty="0">
              <a:latin typeface="宋体" panose="02010600030101010101" pitchFamily="2" charset="-122"/>
              <a:ea typeface="宋体" panose="02010600030101010101" pitchFamily="2" charset="-122"/>
            </a:endParaRPr>
          </a:p>
          <a:p>
            <a:pPr lvl="1" eaLnBrk="1" hangingPunct="1">
              <a:buNone/>
            </a:pPr>
            <a:r>
              <a:rPr lang="zh-CN" altLang="en-US" dirty="0">
                <a:latin typeface="宋体" panose="02010600030101010101" pitchFamily="2" charset="-122"/>
                <a:ea typeface="宋体" panose="02010600030101010101" pitchFamily="2" charset="-122"/>
              </a:rPr>
              <a:t>		  为了确保基本路径集合中的每一条路径的执行，根据判断结点给出的条件，选择适当的数据以保证某一条路径可以被测试到</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idx="4294967295"/>
          </p:nvPr>
        </p:nvSpPr>
        <p:spPr>
          <a:xfrm>
            <a:off x="539485" y="116275"/>
            <a:ext cx="8226900" cy="705600"/>
          </a:xfrm>
        </p:spPr>
        <p:txBody>
          <a:bodyPr vert="horz" wrap="square" lIns="91440" tIns="45720" rIns="91440" bIns="45720" anchor="ctr" anchorCtr="0"/>
          <a:lstStyle/>
          <a:p>
            <a:pPr eaLnBrk="1" hangingPunct="1"/>
            <a:r>
              <a:rPr lang="zh-CN" altLang="en-US" sz="4000" dirty="0">
                <a:latin typeface="宋体" panose="02010600030101010101" pitchFamily="2" charset="-122"/>
                <a:ea typeface="宋体" panose="02010600030101010101" pitchFamily="2" charset="-122"/>
              </a:rPr>
              <a:t>基本路径测试 </a:t>
            </a: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准备测试用例</a:t>
            </a:r>
            <a:endParaRPr lang="zh-CN" altLang="en-US" sz="4000" dirty="0">
              <a:latin typeface="宋体" panose="02010600030101010101" pitchFamily="2" charset="-122"/>
              <a:ea typeface="宋体" panose="02010600030101010101" pitchFamily="2" charset="-122"/>
            </a:endParaRPr>
          </a:p>
        </p:txBody>
      </p:sp>
      <p:sp>
        <p:nvSpPr>
          <p:cNvPr id="53250" name="Rectangle 3"/>
          <p:cNvSpPr>
            <a:spLocks noGrp="1"/>
          </p:cNvSpPr>
          <p:nvPr>
            <p:ph idx="1"/>
          </p:nvPr>
        </p:nvSpPr>
        <p:spPr>
          <a:xfrm>
            <a:off x="35295" y="908740"/>
            <a:ext cx="8226900" cy="4759200"/>
          </a:xfrm>
        </p:spPr>
        <p:txBody>
          <a:bodyPr vert="horz" wrap="square" lIns="91440" tIns="45720" rIns="91440" bIns="45720" anchor="t" anchorCtr="0"/>
          <a:lstStyle/>
          <a:p>
            <a:pPr eaLnBrk="1" hangingPunct="1">
              <a:lnSpc>
                <a:spcPct val="90000"/>
              </a:lnSpc>
              <a:buNone/>
            </a:pPr>
            <a:r>
              <a:rPr lang="zh-CN" altLang="en-US" sz="2400" dirty="0">
                <a:latin typeface="宋体" panose="02010600030101010101" pitchFamily="2" charset="-122"/>
                <a:ea typeface="宋体" panose="02010600030101010101" pitchFamily="2" charset="-122"/>
              </a:rPr>
              <a:t>路径</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4-14</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输入数据：</a:t>
            </a:r>
            <a:r>
              <a:rPr lang="en-US" altLang="zh-CN" sz="2400" dirty="0">
                <a:latin typeface="宋体" panose="02010600030101010101" pitchFamily="2" charset="-122"/>
                <a:ea typeface="宋体" panose="02010600030101010101" pitchFamily="2" charset="-122"/>
              </a:rPr>
              <a:t>iRecord</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，或者</a:t>
            </a:r>
            <a:endParaRPr lang="zh-CN" altLang="en-US"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	取</a:t>
            </a:r>
            <a:r>
              <a:rPr lang="en-US" altLang="zh-CN" sz="2400" dirty="0">
                <a:latin typeface="宋体" panose="02010600030101010101" pitchFamily="2" charset="-122"/>
                <a:ea typeface="宋体" panose="02010600030101010101" pitchFamily="2" charset="-122"/>
              </a:rPr>
              <a:t>iRecord&lt;0</a:t>
            </a:r>
            <a:r>
              <a:rPr lang="zh-CN" altLang="en-US" sz="2400" dirty="0">
                <a:latin typeface="宋体" panose="02010600030101010101" pitchFamily="2" charset="-122"/>
                <a:ea typeface="宋体" panose="02010600030101010101" pitchFamily="2" charset="-122"/>
              </a:rPr>
              <a:t>的某一个值</a:t>
            </a:r>
            <a:endParaRPr lang="zh-CN" altLang="en-US"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预期结果：</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路径</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4-6-7-14</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输入数据：</a:t>
            </a:r>
            <a:r>
              <a:rPr lang="en-US" altLang="zh-CN" sz="2400" dirty="0">
                <a:latin typeface="宋体" panose="02010600030101010101" pitchFamily="2" charset="-122"/>
                <a:ea typeface="宋体" panose="02010600030101010101" pitchFamily="2" charset="-122"/>
              </a:rPr>
              <a:t>iRecord</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1,iType</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预期结果：</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路径</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4-6-8-10-13-4-14</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输入数据：</a:t>
            </a:r>
            <a:r>
              <a:rPr lang="en-US" altLang="zh-CN" sz="2400" dirty="0">
                <a:latin typeface="宋体" panose="02010600030101010101" pitchFamily="2" charset="-122"/>
                <a:ea typeface="宋体" panose="02010600030101010101" pitchFamily="2" charset="-122"/>
              </a:rPr>
              <a:t>iRecord</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1,iType</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预期结果：</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10</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路径</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4-6-8-11-13-4-14</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输入数据：</a:t>
            </a:r>
            <a:r>
              <a:rPr lang="en-US" altLang="zh-CN" sz="2400" dirty="0">
                <a:latin typeface="宋体" panose="02010600030101010101" pitchFamily="2" charset="-122"/>
                <a:ea typeface="宋体" panose="02010600030101010101" pitchFamily="2" charset="-122"/>
              </a:rPr>
              <a:t>iRecord</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1,iType</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endParaRPr lang="en-US" altLang="zh-CN" sz="2400" dirty="0">
              <a:latin typeface="宋体" panose="02010600030101010101" pitchFamily="2" charset="-122"/>
              <a:ea typeface="宋体" panose="02010600030101010101" pitchFamily="2" charset="-122"/>
            </a:endParaRPr>
          </a:p>
          <a:p>
            <a:pPr eaLnBrk="1" hangingPunct="1">
              <a:lnSpc>
                <a:spcPct val="90000"/>
              </a:lnSpc>
              <a:buNone/>
            </a:pPr>
            <a:r>
              <a:rPr lang="zh-CN" altLang="en-US" sz="2400" dirty="0">
                <a:latin typeface="宋体" panose="02010600030101010101" pitchFamily="2" charset="-122"/>
                <a:ea typeface="宋体" panose="02010600030101010101" pitchFamily="2" charset="-122"/>
              </a:rPr>
              <a:t>预期结果：</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20</a:t>
            </a:r>
            <a:endParaRPr lang="en-US" altLang="zh-CN" sz="2400" dirty="0">
              <a:latin typeface="宋体" panose="02010600030101010101" pitchFamily="2" charset="-122"/>
              <a:ea typeface="宋体" panose="02010600030101010101" pitchFamily="2" charset="-122"/>
            </a:endParaRPr>
          </a:p>
        </p:txBody>
      </p:sp>
      <p:sp>
        <p:nvSpPr>
          <p:cNvPr id="53251" name="Rectangle 4"/>
          <p:cNvSpPr/>
          <p:nvPr/>
        </p:nvSpPr>
        <p:spPr>
          <a:xfrm>
            <a:off x="5363528" y="1051878"/>
            <a:ext cx="4078287" cy="4267200"/>
          </a:xfrm>
          <a:prstGeom prst="rect">
            <a:avLst/>
          </a:prstGeom>
          <a:noFill/>
          <a:ln w="9525">
            <a:noFill/>
          </a:ln>
        </p:spPr>
        <p:txBody>
          <a:bodyPr anchor="t" anchorCtr="0"/>
          <a:lstStyle/>
          <a:p>
            <a:pPr marL="342900" indent="-342900" latinLnBrk="1">
              <a:lnSpc>
                <a:spcPct val="80000"/>
              </a:lnSpc>
              <a:spcBef>
                <a:spcPct val="20000"/>
              </a:spcBef>
              <a:buNone/>
            </a:pPr>
            <a:r>
              <a:rPr lang="en-US" altLang="zh-CN" b="0" dirty="0">
                <a:solidFill>
                  <a:schemeClr val="tx1"/>
                </a:solidFill>
                <a:latin typeface="Gulim" panose="020B0600000101010101" pitchFamily="34" charset="-127"/>
                <a:ea typeface="Gulim" panose="020B0600000101010101" pitchFamily="34" charset="-127"/>
              </a:rPr>
              <a:t>void  Sort(int iRecord,int iType)</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  </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int x=0;</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int y=0;</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while (iRecord-- &gt; 0)</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if(0= =iType)</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{x=y+2; break;}</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else</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if(1= =iType)</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x=y+10;</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else</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x=y+20;</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a:t>
            </a:r>
            <a:endParaRPr lang="en-US" altLang="zh-CN" b="0" dirty="0">
              <a:solidFill>
                <a:schemeClr val="tx1"/>
              </a:solidFill>
              <a:latin typeface="Gulim" panose="020B0600000101010101" pitchFamily="34" charset="-127"/>
              <a:ea typeface="Gulim" panose="020B0600000101010101" pitchFamily="34" charset="-127"/>
            </a:endParaRPr>
          </a:p>
          <a:p>
            <a:pPr marL="342900" indent="-342900" latinLnBrk="1">
              <a:lnSpc>
                <a:spcPct val="80000"/>
              </a:lnSpc>
              <a:spcBef>
                <a:spcPct val="20000"/>
              </a:spcBef>
              <a:buFont typeface="Wingdings" panose="05000000000000000000" pitchFamily="2" charset="2"/>
              <a:buAutoNum type="arabicPeriod"/>
            </a:pPr>
            <a:r>
              <a:rPr lang="en-US" altLang="zh-CN" b="0" dirty="0">
                <a:solidFill>
                  <a:schemeClr val="tx1"/>
                </a:solidFill>
                <a:latin typeface="Gulim" panose="020B0600000101010101" pitchFamily="34" charset="-127"/>
                <a:ea typeface="Gulim" panose="020B0600000101010101" pitchFamily="34" charset="-127"/>
              </a:rPr>
              <a:t> }</a:t>
            </a:r>
            <a:endParaRPr lang="en-US" altLang="zh-CN" b="0" dirty="0">
              <a:solidFill>
                <a:schemeClr val="tx1"/>
              </a:solidFill>
              <a:latin typeface="Gulim" panose="020B0600000101010101" pitchFamily="34" charset="-127"/>
              <a:ea typeface="Gulim" panose="020B0600000101010101" pitchFamily="34" charset="-127"/>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idx="4294967295"/>
          </p:nvPr>
        </p:nvSpPr>
        <p:spPr>
          <a:xfrm>
            <a:off x="456300" y="608400"/>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基本路径测试再举例</a:t>
            </a:r>
            <a:endParaRPr lang="zh-CN" altLang="en-US" sz="4000" dirty="0">
              <a:latin typeface="华文中宋" panose="02010600040101010101" pitchFamily="2" charset="-122"/>
              <a:ea typeface="华文中宋" panose="02010600040101010101" pitchFamily="2" charset="-122"/>
            </a:endParaRPr>
          </a:p>
        </p:txBody>
      </p:sp>
      <p:sp>
        <p:nvSpPr>
          <p:cNvPr id="54274" name="Rectangle 3"/>
          <p:cNvSpPr>
            <a:spLocks noGrp="1"/>
          </p:cNvSpPr>
          <p:nvPr>
            <p:ph idx="1"/>
          </p:nvPr>
        </p:nvSpPr>
        <p:spPr/>
        <p:txBody>
          <a:bodyPr vert="horz" wrap="square" lIns="91440" tIns="45720" rIns="91440" bIns="45720" anchor="t" anchorCtr="0"/>
          <a:lstStyle/>
          <a:p>
            <a:pPr algn="just" eaLnBrk="1" hangingPunct="1">
              <a:spcBef>
                <a:spcPct val="0"/>
              </a:spcBef>
              <a:buNone/>
            </a:pPr>
            <a:r>
              <a:rPr lang="zh-CN" altLang="en-US" sz="3600" dirty="0">
                <a:latin typeface="宋体" panose="02010600030101010101" pitchFamily="2" charset="-122"/>
                <a:ea typeface="华文中宋" panose="02010600040101010101" pitchFamily="2" charset="-122"/>
              </a:rPr>
              <a:t>		例：</a:t>
            </a:r>
            <a:r>
              <a:rPr lang="zh-CN" altLang="en-US" sz="3000" dirty="0">
                <a:latin typeface="宋体" panose="02010600030101010101" pitchFamily="2" charset="-122"/>
                <a:ea typeface="华文中宋" panose="02010600040101010101" pitchFamily="2" charset="-122"/>
              </a:rPr>
              <a:t>下例程序流程图描述了最多输入</a:t>
            </a:r>
            <a:r>
              <a:rPr lang="en-US" altLang="zh-CN" sz="3000" dirty="0">
                <a:latin typeface="宋体" panose="02010600030101010101" pitchFamily="2" charset="-122"/>
                <a:ea typeface="华文中宋" panose="02010600040101010101" pitchFamily="2" charset="-122"/>
              </a:rPr>
              <a:t>50</a:t>
            </a:r>
            <a:r>
              <a:rPr lang="zh-CN" altLang="en-US" sz="3000" dirty="0">
                <a:latin typeface="宋体" panose="02010600030101010101" pitchFamily="2" charset="-122"/>
                <a:ea typeface="华文中宋" panose="02010600040101010101" pitchFamily="2" charset="-122"/>
              </a:rPr>
              <a:t>个学生分数（以</a:t>
            </a:r>
            <a:r>
              <a:rPr lang="en-US" altLang="zh-CN" sz="3000" dirty="0">
                <a:latin typeface="宋体" panose="02010600030101010101" pitchFamily="2" charset="-122"/>
                <a:ea typeface="华文中宋" panose="02010600040101010101" pitchFamily="2" charset="-122"/>
              </a:rPr>
              <a:t>–1</a:t>
            </a:r>
            <a:r>
              <a:rPr lang="zh-CN" altLang="en-US" sz="3000" dirty="0">
                <a:latin typeface="宋体" panose="02010600030101010101" pitchFamily="2" charset="-122"/>
                <a:ea typeface="华文中宋" panose="02010600040101010101" pitchFamily="2" charset="-122"/>
              </a:rPr>
              <a:t>作为输入结束标志），计算其中有效的学生分数的个数、总分数和平均值。</a:t>
            </a:r>
            <a:endParaRPr lang="zh-CN" altLang="en-US" sz="3000" dirty="0">
              <a:latin typeface="宋体" panose="02010600030101010101" pitchFamily="2" charset="-122"/>
              <a:ea typeface="华文中宋" panose="0201060004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AutoShape 3"/>
          <p:cNvSpPr>
            <a:spLocks noChangeAspect="1"/>
          </p:cNvSpPr>
          <p:nvPr/>
        </p:nvSpPr>
        <p:spPr>
          <a:xfrm>
            <a:off x="4152900" y="404813"/>
            <a:ext cx="877888" cy="323850"/>
          </a:xfrm>
          <a:prstGeom prst="flowChartAlternateProcess">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5298" name="Text Box 4"/>
          <p:cNvSpPr txBox="1">
            <a:spLocks noChangeAspect="1"/>
          </p:cNvSpPr>
          <p:nvPr/>
        </p:nvSpPr>
        <p:spPr>
          <a:xfrm>
            <a:off x="4333875" y="404813"/>
            <a:ext cx="900113" cy="246062"/>
          </a:xfrm>
          <a:prstGeom prst="rect">
            <a:avLst/>
          </a:prstGeom>
          <a:noFill/>
          <a:ln w="9525">
            <a:noFill/>
          </a:ln>
        </p:spPr>
        <p:txBody>
          <a:bodyPr lIns="0" tIns="0" rIns="0" bIns="0" anchor="t" anchorCtr="0"/>
          <a:lstStyle/>
          <a:p>
            <a:pPr algn="just" eaLnBrk="0" hangingPunct="0"/>
            <a:r>
              <a:rPr lang="zh-CN" altLang="en-US" dirty="0">
                <a:solidFill>
                  <a:schemeClr val="tx1"/>
                </a:solidFill>
                <a:latin typeface="宋体" panose="02010600030101010101" pitchFamily="2" charset="-122"/>
                <a:ea typeface="宋体" panose="02010600030101010101" pitchFamily="2" charset="-122"/>
              </a:rPr>
              <a:t>开始</a:t>
            </a:r>
            <a:endParaRPr lang="zh-CN" altLang="en-US" dirty="0">
              <a:solidFill>
                <a:schemeClr val="tx1"/>
              </a:solidFill>
              <a:latin typeface="宋体" panose="02010600030101010101" pitchFamily="2" charset="-122"/>
              <a:ea typeface="宋体" panose="02010600030101010101" pitchFamily="2" charset="-122"/>
            </a:endParaRPr>
          </a:p>
        </p:txBody>
      </p:sp>
      <p:sp>
        <p:nvSpPr>
          <p:cNvPr id="55299" name="Text Box 5"/>
          <p:cNvSpPr txBox="1">
            <a:spLocks noChangeAspect="1"/>
          </p:cNvSpPr>
          <p:nvPr/>
        </p:nvSpPr>
        <p:spPr>
          <a:xfrm>
            <a:off x="3197225" y="957263"/>
            <a:ext cx="2755900" cy="438150"/>
          </a:xfrm>
          <a:prstGeom prst="rect">
            <a:avLst/>
          </a:prstGeom>
          <a:noFill/>
          <a:ln w="12700" cap="flat" cmpd="sng">
            <a:solidFill>
              <a:schemeClr val="tx1"/>
            </a:solidFill>
            <a:prstDash val="solid"/>
            <a:miter/>
            <a:headEnd type="none" w="med" len="med"/>
            <a:tailEnd type="none" w="med" len="med"/>
          </a:ln>
        </p:spPr>
        <p:txBody>
          <a:bodyPr lIns="0" tIns="0" rIns="0" bIns="0" anchor="ctr" anchorCtr="1"/>
          <a:lstStyle/>
          <a:p>
            <a:pPr eaLnBrk="0" hangingPunct="0"/>
            <a:r>
              <a:rPr lang="zh-CN" altLang="en-US" dirty="0">
                <a:solidFill>
                  <a:schemeClr val="tx1"/>
                </a:solidFill>
                <a:latin typeface="宋体" panose="02010600030101010101" pitchFamily="2" charset="-122"/>
                <a:ea typeface="宋体" panose="02010600030101010101" pitchFamily="2" charset="-122"/>
              </a:rPr>
              <a:t> </a:t>
            </a:r>
            <a:r>
              <a:rPr lang="en-US" altLang="zh-CN" dirty="0">
                <a:solidFill>
                  <a:schemeClr val="tx1"/>
                </a:solidFill>
                <a:latin typeface="宋体" panose="02010600030101010101" pitchFamily="2" charset="-122"/>
                <a:ea typeface="宋体" panose="02010600030101010101" pitchFamily="2" charset="-122"/>
              </a:rPr>
              <a:t>i =1</a:t>
            </a: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n1=n2=0</a:t>
            </a: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sum=0</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00" name="AutoShape 6"/>
          <p:cNvSpPr>
            <a:spLocks noChangeAspect="1"/>
          </p:cNvSpPr>
          <p:nvPr/>
        </p:nvSpPr>
        <p:spPr>
          <a:xfrm>
            <a:off x="2081213" y="1647825"/>
            <a:ext cx="5014912" cy="477838"/>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5301" name="Text Box 7"/>
          <p:cNvSpPr txBox="1">
            <a:spLocks noChangeAspect="1"/>
          </p:cNvSpPr>
          <p:nvPr/>
        </p:nvSpPr>
        <p:spPr>
          <a:xfrm>
            <a:off x="3127375" y="1722438"/>
            <a:ext cx="3706813" cy="282575"/>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Score[ i ]&lt;&gt;-1 AND n2&lt;50</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02" name="Text Box 8"/>
          <p:cNvSpPr txBox="1">
            <a:spLocks noChangeAspect="1"/>
          </p:cNvSpPr>
          <p:nvPr/>
        </p:nvSpPr>
        <p:spPr>
          <a:xfrm>
            <a:off x="3208338" y="2371725"/>
            <a:ext cx="2755900" cy="27305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dirty="0">
                <a:solidFill>
                  <a:schemeClr val="tx1"/>
                </a:solidFill>
                <a:latin typeface="宋体" panose="02010600030101010101" pitchFamily="2" charset="-122"/>
                <a:ea typeface="宋体" panose="02010600030101010101" pitchFamily="2" charset="-122"/>
              </a:rPr>
              <a:t>n2=n2+1</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03" name="Text Box 9"/>
          <p:cNvSpPr txBox="1"/>
          <p:nvPr/>
        </p:nvSpPr>
        <p:spPr>
          <a:xfrm>
            <a:off x="2587625" y="3605213"/>
            <a:ext cx="4017963" cy="436562"/>
          </a:xfrm>
          <a:prstGeom prst="rect">
            <a:avLst/>
          </a:prstGeom>
          <a:noFill/>
          <a:ln w="12700" cap="flat" cmpd="sng">
            <a:solidFill>
              <a:schemeClr val="tx1"/>
            </a:solidFill>
            <a:prstDash val="solid"/>
            <a:miter/>
            <a:headEnd type="none" w="med" len="med"/>
            <a:tailEnd type="none" w="med" len="med"/>
          </a:ln>
        </p:spPr>
        <p:txBody>
          <a:bodyPr lIns="36000" tIns="0" rIns="0" bIns="0" anchor="ctr" anchorCtr="1"/>
          <a:lstStyle/>
          <a:p>
            <a:pPr algn="ctr" eaLnBrk="0" hangingPunct="0"/>
            <a:r>
              <a:rPr lang="en-US" altLang="zh-CN" dirty="0">
                <a:solidFill>
                  <a:schemeClr val="tx1"/>
                </a:solidFill>
                <a:latin typeface="宋体" panose="02010600030101010101" pitchFamily="2" charset="-122"/>
                <a:ea typeface="宋体" panose="02010600030101010101" pitchFamily="2" charset="-122"/>
              </a:rPr>
              <a:t>n1=n1+1</a:t>
            </a: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sum=sum+score[i]</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04" name="AutoShape 10"/>
          <p:cNvSpPr>
            <a:spLocks noChangeAspect="1"/>
          </p:cNvSpPr>
          <p:nvPr/>
        </p:nvSpPr>
        <p:spPr>
          <a:xfrm>
            <a:off x="2130425" y="2846388"/>
            <a:ext cx="5016500" cy="477837"/>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5305" name="Text Box 11"/>
          <p:cNvSpPr txBox="1">
            <a:spLocks noChangeAspect="1"/>
          </p:cNvSpPr>
          <p:nvPr/>
        </p:nvSpPr>
        <p:spPr>
          <a:xfrm>
            <a:off x="3027363" y="2924175"/>
            <a:ext cx="4264025" cy="223838"/>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Score[ i ]&gt;0 AND score[i]&lt;100</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06" name="Text Box 12"/>
          <p:cNvSpPr txBox="1">
            <a:spLocks noChangeAspect="1"/>
          </p:cNvSpPr>
          <p:nvPr/>
        </p:nvSpPr>
        <p:spPr>
          <a:xfrm>
            <a:off x="3208338" y="4370388"/>
            <a:ext cx="2755900" cy="27305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dirty="0">
                <a:solidFill>
                  <a:schemeClr val="tx1"/>
                </a:solidFill>
                <a:latin typeface="宋体" panose="02010600030101010101" pitchFamily="2" charset="-122"/>
                <a:ea typeface="宋体" panose="02010600030101010101" pitchFamily="2" charset="-122"/>
              </a:rPr>
              <a:t>i = i +1</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07" name="AutoShape 13"/>
          <p:cNvSpPr>
            <a:spLocks noChangeAspect="1"/>
          </p:cNvSpPr>
          <p:nvPr/>
        </p:nvSpPr>
        <p:spPr>
          <a:xfrm>
            <a:off x="3324225" y="5262563"/>
            <a:ext cx="2508250" cy="342900"/>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5308" name="Text Box 14"/>
          <p:cNvSpPr txBox="1">
            <a:spLocks noChangeAspect="1"/>
          </p:cNvSpPr>
          <p:nvPr/>
        </p:nvSpPr>
        <p:spPr>
          <a:xfrm>
            <a:off x="3959225" y="5281613"/>
            <a:ext cx="1254125" cy="304800"/>
          </a:xfrm>
          <a:prstGeom prst="rect">
            <a:avLst/>
          </a:prstGeom>
          <a:noFill/>
          <a:ln w="9525">
            <a:noFill/>
          </a:ln>
        </p:spPr>
        <p:txBody>
          <a:bodyPr lIns="0" tIns="0" rIns="0" bIns="0" anchor="t" anchorCtr="0"/>
          <a:lstStyle/>
          <a:p>
            <a:pPr algn="ctr" eaLnBrk="0" hangingPunct="0"/>
            <a:r>
              <a:rPr lang="en-US" altLang="zh-CN" dirty="0">
                <a:solidFill>
                  <a:schemeClr val="tx1"/>
                </a:solidFill>
                <a:latin typeface="宋体" panose="02010600030101010101" pitchFamily="2" charset="-122"/>
                <a:ea typeface="宋体" panose="02010600030101010101" pitchFamily="2" charset="-122"/>
              </a:rPr>
              <a:t>n1&gt;0</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09" name="Text Box 15"/>
          <p:cNvSpPr txBox="1">
            <a:spLocks noChangeAspect="1"/>
          </p:cNvSpPr>
          <p:nvPr/>
        </p:nvSpPr>
        <p:spPr>
          <a:xfrm>
            <a:off x="5026025" y="5719763"/>
            <a:ext cx="2506663" cy="269875"/>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dirty="0">
                <a:solidFill>
                  <a:schemeClr val="tx1"/>
                </a:solidFill>
                <a:latin typeface="宋体" panose="02010600030101010101" pitchFamily="2" charset="-122"/>
                <a:ea typeface="宋体" panose="02010600030101010101" pitchFamily="2" charset="-122"/>
              </a:rPr>
              <a:t>average=sum/n1</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10" name="Text Box 16"/>
          <p:cNvSpPr txBox="1">
            <a:spLocks noChangeAspect="1"/>
          </p:cNvSpPr>
          <p:nvPr/>
        </p:nvSpPr>
        <p:spPr>
          <a:xfrm>
            <a:off x="1628775" y="5719763"/>
            <a:ext cx="2501900" cy="269875"/>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dirty="0">
                <a:solidFill>
                  <a:schemeClr val="tx1"/>
                </a:solidFill>
                <a:latin typeface="宋体" panose="02010600030101010101" pitchFamily="2" charset="-122"/>
                <a:ea typeface="宋体" panose="02010600030101010101" pitchFamily="2" charset="-122"/>
              </a:rPr>
              <a:t>average= – 1 </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11" name="Text Box 17"/>
          <p:cNvSpPr txBox="1">
            <a:spLocks noChangeAspect="1"/>
          </p:cNvSpPr>
          <p:nvPr/>
        </p:nvSpPr>
        <p:spPr>
          <a:xfrm>
            <a:off x="4333875" y="6408738"/>
            <a:ext cx="900113" cy="244475"/>
          </a:xfrm>
          <a:prstGeom prst="rect">
            <a:avLst/>
          </a:prstGeom>
          <a:noFill/>
          <a:ln w="9525">
            <a:noFill/>
          </a:ln>
        </p:spPr>
        <p:txBody>
          <a:bodyPr lIns="0" tIns="0" rIns="0" bIns="0" anchor="t" anchorCtr="0"/>
          <a:lstStyle/>
          <a:p>
            <a:pPr algn="just" eaLnBrk="0" hangingPunct="0"/>
            <a:r>
              <a:rPr lang="zh-CN" altLang="en-US" dirty="0">
                <a:solidFill>
                  <a:schemeClr val="tx1"/>
                </a:solidFill>
                <a:latin typeface="宋体" panose="02010600030101010101" pitchFamily="2" charset="-122"/>
                <a:ea typeface="宋体" panose="02010600030101010101" pitchFamily="2" charset="-122"/>
              </a:rPr>
              <a:t>返回</a:t>
            </a:r>
            <a:endParaRPr lang="zh-CN" altLang="en-US" dirty="0">
              <a:solidFill>
                <a:schemeClr val="tx1"/>
              </a:solidFill>
              <a:latin typeface="宋体" panose="02010600030101010101" pitchFamily="2" charset="-122"/>
              <a:ea typeface="宋体" panose="02010600030101010101" pitchFamily="2" charset="-122"/>
            </a:endParaRPr>
          </a:p>
        </p:txBody>
      </p:sp>
      <p:sp>
        <p:nvSpPr>
          <p:cNvPr id="55312" name="Line 18"/>
          <p:cNvSpPr/>
          <p:nvPr/>
        </p:nvSpPr>
        <p:spPr>
          <a:xfrm>
            <a:off x="4594225" y="735013"/>
            <a:ext cx="0" cy="238125"/>
          </a:xfrm>
          <a:prstGeom prst="line">
            <a:avLst/>
          </a:prstGeom>
          <a:ln w="9525" cap="flat" cmpd="sng">
            <a:solidFill>
              <a:schemeClr val="tx1"/>
            </a:solidFill>
            <a:prstDash val="solid"/>
            <a:round/>
            <a:headEnd type="none" w="med" len="med"/>
            <a:tailEnd type="triangle" w="sm" len="sm"/>
          </a:ln>
        </p:spPr>
      </p:sp>
      <p:sp>
        <p:nvSpPr>
          <p:cNvPr id="55313" name="Line 19"/>
          <p:cNvSpPr>
            <a:spLocks noChangeAspect="1"/>
          </p:cNvSpPr>
          <p:nvPr/>
        </p:nvSpPr>
        <p:spPr>
          <a:xfrm>
            <a:off x="4594225" y="1389063"/>
            <a:ext cx="0" cy="273050"/>
          </a:xfrm>
          <a:prstGeom prst="line">
            <a:avLst/>
          </a:prstGeom>
          <a:ln w="9525" cap="flat" cmpd="sng">
            <a:solidFill>
              <a:schemeClr val="tx1"/>
            </a:solidFill>
            <a:prstDash val="solid"/>
            <a:round/>
            <a:headEnd type="none" w="med" len="med"/>
            <a:tailEnd type="triangle" w="sm" len="sm"/>
          </a:ln>
        </p:spPr>
      </p:sp>
      <p:sp>
        <p:nvSpPr>
          <p:cNvPr id="55314" name="Line 20"/>
          <p:cNvSpPr>
            <a:spLocks noChangeAspect="1"/>
          </p:cNvSpPr>
          <p:nvPr/>
        </p:nvSpPr>
        <p:spPr>
          <a:xfrm>
            <a:off x="4594225" y="2119313"/>
            <a:ext cx="0" cy="258762"/>
          </a:xfrm>
          <a:prstGeom prst="line">
            <a:avLst/>
          </a:prstGeom>
          <a:ln w="9525" cap="flat" cmpd="sng">
            <a:solidFill>
              <a:schemeClr val="tx1"/>
            </a:solidFill>
            <a:prstDash val="solid"/>
            <a:round/>
            <a:headEnd type="none" w="med" len="med"/>
            <a:tailEnd type="triangle" w="sm" len="sm"/>
          </a:ln>
        </p:spPr>
      </p:sp>
      <p:sp>
        <p:nvSpPr>
          <p:cNvPr id="55315" name="Line 21"/>
          <p:cNvSpPr>
            <a:spLocks noChangeAspect="1"/>
          </p:cNvSpPr>
          <p:nvPr/>
        </p:nvSpPr>
        <p:spPr>
          <a:xfrm>
            <a:off x="4594225" y="2636838"/>
            <a:ext cx="0" cy="203200"/>
          </a:xfrm>
          <a:prstGeom prst="line">
            <a:avLst/>
          </a:prstGeom>
          <a:ln w="9525" cap="flat" cmpd="sng">
            <a:solidFill>
              <a:schemeClr val="tx1"/>
            </a:solidFill>
            <a:prstDash val="solid"/>
            <a:round/>
            <a:headEnd type="none" w="med" len="med"/>
            <a:tailEnd type="triangle" w="sm" len="sm"/>
          </a:ln>
        </p:spPr>
      </p:sp>
      <p:sp>
        <p:nvSpPr>
          <p:cNvPr id="55316" name="Line 22"/>
          <p:cNvSpPr/>
          <p:nvPr/>
        </p:nvSpPr>
        <p:spPr>
          <a:xfrm>
            <a:off x="4594225" y="3324225"/>
            <a:ext cx="0" cy="306388"/>
          </a:xfrm>
          <a:prstGeom prst="line">
            <a:avLst/>
          </a:prstGeom>
          <a:ln w="9525" cap="flat" cmpd="sng">
            <a:solidFill>
              <a:schemeClr val="tx1"/>
            </a:solidFill>
            <a:prstDash val="solid"/>
            <a:round/>
            <a:headEnd type="none" w="med" len="med"/>
            <a:tailEnd type="triangle" w="sm" len="sm"/>
          </a:ln>
        </p:spPr>
      </p:sp>
      <p:sp>
        <p:nvSpPr>
          <p:cNvPr id="55317" name="Line 23"/>
          <p:cNvSpPr/>
          <p:nvPr/>
        </p:nvSpPr>
        <p:spPr>
          <a:xfrm>
            <a:off x="4594225" y="4062413"/>
            <a:ext cx="0" cy="309562"/>
          </a:xfrm>
          <a:prstGeom prst="line">
            <a:avLst/>
          </a:prstGeom>
          <a:ln w="9525" cap="flat" cmpd="sng">
            <a:solidFill>
              <a:schemeClr val="tx1"/>
            </a:solidFill>
            <a:prstDash val="solid"/>
            <a:round/>
            <a:headEnd type="none" w="med" len="med"/>
            <a:tailEnd type="triangle" w="sm" len="sm"/>
          </a:ln>
        </p:spPr>
      </p:sp>
      <p:sp>
        <p:nvSpPr>
          <p:cNvPr id="55318" name="Line 24"/>
          <p:cNvSpPr>
            <a:spLocks noChangeAspect="1"/>
          </p:cNvSpPr>
          <p:nvPr/>
        </p:nvSpPr>
        <p:spPr>
          <a:xfrm>
            <a:off x="4594225" y="4659313"/>
            <a:ext cx="0" cy="203200"/>
          </a:xfrm>
          <a:prstGeom prst="line">
            <a:avLst/>
          </a:prstGeom>
          <a:ln w="9525" cap="flat" cmpd="sng">
            <a:solidFill>
              <a:schemeClr val="tx1"/>
            </a:solidFill>
            <a:prstDash val="solid"/>
            <a:round/>
            <a:headEnd type="none" w="med" len="med"/>
            <a:tailEnd type="none" w="sm" len="sm"/>
          </a:ln>
        </p:spPr>
      </p:sp>
      <p:sp>
        <p:nvSpPr>
          <p:cNvPr id="55319" name="Line 25"/>
          <p:cNvSpPr>
            <a:spLocks noChangeAspect="1"/>
          </p:cNvSpPr>
          <p:nvPr/>
        </p:nvSpPr>
        <p:spPr>
          <a:xfrm>
            <a:off x="4594225" y="4865688"/>
            <a:ext cx="3127375" cy="0"/>
          </a:xfrm>
          <a:prstGeom prst="line">
            <a:avLst/>
          </a:prstGeom>
          <a:ln w="12700" cap="flat" cmpd="sng">
            <a:solidFill>
              <a:schemeClr val="tx1"/>
            </a:solidFill>
            <a:prstDash val="solid"/>
            <a:round/>
            <a:headEnd type="none" w="med" len="med"/>
            <a:tailEnd type="none" w="med" len="med"/>
          </a:ln>
        </p:spPr>
      </p:sp>
      <p:sp>
        <p:nvSpPr>
          <p:cNvPr id="55320" name="Line 26"/>
          <p:cNvSpPr>
            <a:spLocks noChangeAspect="1"/>
          </p:cNvSpPr>
          <p:nvPr/>
        </p:nvSpPr>
        <p:spPr>
          <a:xfrm>
            <a:off x="7704138" y="1473200"/>
            <a:ext cx="0" cy="3408363"/>
          </a:xfrm>
          <a:prstGeom prst="line">
            <a:avLst/>
          </a:prstGeom>
          <a:ln w="12700" cap="flat" cmpd="sng">
            <a:solidFill>
              <a:schemeClr val="tx1"/>
            </a:solidFill>
            <a:prstDash val="solid"/>
            <a:round/>
            <a:headEnd type="none" w="med" len="med"/>
            <a:tailEnd type="none" w="med" len="med"/>
          </a:ln>
        </p:spPr>
      </p:sp>
      <p:sp>
        <p:nvSpPr>
          <p:cNvPr id="55321" name="Line 27"/>
          <p:cNvSpPr>
            <a:spLocks noChangeAspect="1"/>
          </p:cNvSpPr>
          <p:nvPr/>
        </p:nvSpPr>
        <p:spPr>
          <a:xfrm>
            <a:off x="4616450" y="1476375"/>
            <a:ext cx="3132138" cy="0"/>
          </a:xfrm>
          <a:prstGeom prst="line">
            <a:avLst/>
          </a:prstGeom>
          <a:ln w="12700" cap="flat" cmpd="sng">
            <a:solidFill>
              <a:schemeClr val="tx1"/>
            </a:solidFill>
            <a:prstDash val="solid"/>
            <a:round/>
            <a:headEnd type="triangle" w="sm" len="sm"/>
            <a:tailEnd type="none" w="med" len="med"/>
          </a:ln>
        </p:spPr>
      </p:sp>
      <p:sp>
        <p:nvSpPr>
          <p:cNvPr id="55322" name="Line 28"/>
          <p:cNvSpPr>
            <a:spLocks noChangeAspect="1"/>
          </p:cNvSpPr>
          <p:nvPr/>
        </p:nvSpPr>
        <p:spPr>
          <a:xfrm>
            <a:off x="1512888" y="3087688"/>
            <a:ext cx="623887" cy="0"/>
          </a:xfrm>
          <a:prstGeom prst="line">
            <a:avLst/>
          </a:prstGeom>
          <a:ln w="12700" cap="flat" cmpd="sng">
            <a:solidFill>
              <a:schemeClr val="tx1"/>
            </a:solidFill>
            <a:prstDash val="solid"/>
            <a:round/>
            <a:headEnd type="none" w="med" len="med"/>
            <a:tailEnd type="none" w="med" len="med"/>
          </a:ln>
        </p:spPr>
      </p:sp>
      <p:sp>
        <p:nvSpPr>
          <p:cNvPr id="55323" name="Line 29"/>
          <p:cNvSpPr>
            <a:spLocks noChangeAspect="1"/>
          </p:cNvSpPr>
          <p:nvPr/>
        </p:nvSpPr>
        <p:spPr>
          <a:xfrm>
            <a:off x="1506538" y="3087688"/>
            <a:ext cx="0" cy="1103312"/>
          </a:xfrm>
          <a:prstGeom prst="line">
            <a:avLst/>
          </a:prstGeom>
          <a:ln w="12700" cap="flat" cmpd="sng">
            <a:solidFill>
              <a:schemeClr val="tx1"/>
            </a:solidFill>
            <a:prstDash val="solid"/>
            <a:round/>
            <a:headEnd type="none" w="med" len="med"/>
            <a:tailEnd type="none" w="med" len="med"/>
          </a:ln>
        </p:spPr>
      </p:sp>
      <p:sp>
        <p:nvSpPr>
          <p:cNvPr id="55324" name="Line 30"/>
          <p:cNvSpPr>
            <a:spLocks noChangeAspect="1"/>
          </p:cNvSpPr>
          <p:nvPr/>
        </p:nvSpPr>
        <p:spPr>
          <a:xfrm>
            <a:off x="1506538" y="4181475"/>
            <a:ext cx="3082925" cy="0"/>
          </a:xfrm>
          <a:prstGeom prst="line">
            <a:avLst/>
          </a:prstGeom>
          <a:ln w="12700" cap="flat" cmpd="sng">
            <a:solidFill>
              <a:schemeClr val="tx1"/>
            </a:solidFill>
            <a:prstDash val="solid"/>
            <a:round/>
            <a:headEnd type="none" w="med" len="med"/>
            <a:tailEnd type="triangle" w="sm" len="sm"/>
          </a:ln>
        </p:spPr>
      </p:sp>
      <p:sp>
        <p:nvSpPr>
          <p:cNvPr id="55325" name="Line 31"/>
          <p:cNvSpPr>
            <a:spLocks noChangeAspect="1"/>
          </p:cNvSpPr>
          <p:nvPr/>
        </p:nvSpPr>
        <p:spPr>
          <a:xfrm>
            <a:off x="1042988" y="1893888"/>
            <a:ext cx="1036637" cy="1587"/>
          </a:xfrm>
          <a:prstGeom prst="line">
            <a:avLst/>
          </a:prstGeom>
          <a:ln w="12700" cap="flat" cmpd="sng">
            <a:solidFill>
              <a:schemeClr val="tx1"/>
            </a:solidFill>
            <a:prstDash val="solid"/>
            <a:round/>
            <a:headEnd type="none" w="med" len="med"/>
            <a:tailEnd type="none" w="med" len="med"/>
          </a:ln>
        </p:spPr>
      </p:sp>
      <p:sp>
        <p:nvSpPr>
          <p:cNvPr id="55326" name="Line 32"/>
          <p:cNvSpPr>
            <a:spLocks noChangeAspect="1"/>
          </p:cNvSpPr>
          <p:nvPr/>
        </p:nvSpPr>
        <p:spPr>
          <a:xfrm>
            <a:off x="1042988" y="1887538"/>
            <a:ext cx="0" cy="3203575"/>
          </a:xfrm>
          <a:prstGeom prst="line">
            <a:avLst/>
          </a:prstGeom>
          <a:ln w="12700" cap="flat" cmpd="sng">
            <a:solidFill>
              <a:schemeClr val="tx1"/>
            </a:solidFill>
            <a:prstDash val="solid"/>
            <a:round/>
            <a:headEnd type="none" w="med" len="med"/>
            <a:tailEnd type="none" w="med" len="med"/>
          </a:ln>
        </p:spPr>
      </p:sp>
      <p:sp>
        <p:nvSpPr>
          <p:cNvPr id="55327" name="Line 33"/>
          <p:cNvSpPr>
            <a:spLocks noChangeAspect="1"/>
          </p:cNvSpPr>
          <p:nvPr/>
        </p:nvSpPr>
        <p:spPr>
          <a:xfrm>
            <a:off x="1042988" y="5060950"/>
            <a:ext cx="3557587" cy="0"/>
          </a:xfrm>
          <a:prstGeom prst="line">
            <a:avLst/>
          </a:prstGeom>
          <a:ln w="12700" cap="flat" cmpd="sng">
            <a:solidFill>
              <a:schemeClr val="tx1"/>
            </a:solidFill>
            <a:prstDash val="solid"/>
            <a:round/>
            <a:headEnd type="none" w="med" len="med"/>
            <a:tailEnd type="none" w="sm" len="sm"/>
          </a:ln>
        </p:spPr>
      </p:sp>
      <p:sp>
        <p:nvSpPr>
          <p:cNvPr id="55328" name="Line 34"/>
          <p:cNvSpPr>
            <a:spLocks noChangeAspect="1"/>
          </p:cNvSpPr>
          <p:nvPr/>
        </p:nvSpPr>
        <p:spPr>
          <a:xfrm>
            <a:off x="4594225" y="5060950"/>
            <a:ext cx="0" cy="204788"/>
          </a:xfrm>
          <a:prstGeom prst="line">
            <a:avLst/>
          </a:prstGeom>
          <a:ln w="9525" cap="flat" cmpd="sng">
            <a:solidFill>
              <a:schemeClr val="tx1"/>
            </a:solidFill>
            <a:prstDash val="solid"/>
            <a:round/>
            <a:headEnd type="none" w="med" len="med"/>
            <a:tailEnd type="triangle" w="sm" len="sm"/>
          </a:ln>
        </p:spPr>
      </p:sp>
      <p:sp>
        <p:nvSpPr>
          <p:cNvPr id="55329" name="Line 35"/>
          <p:cNvSpPr>
            <a:spLocks noChangeAspect="1"/>
          </p:cNvSpPr>
          <p:nvPr/>
        </p:nvSpPr>
        <p:spPr>
          <a:xfrm>
            <a:off x="2954338" y="5430838"/>
            <a:ext cx="374650" cy="0"/>
          </a:xfrm>
          <a:prstGeom prst="line">
            <a:avLst/>
          </a:prstGeom>
          <a:ln w="12700" cap="flat" cmpd="sng">
            <a:solidFill>
              <a:schemeClr val="tx1"/>
            </a:solidFill>
            <a:prstDash val="solid"/>
            <a:round/>
            <a:headEnd type="none" w="med" len="med"/>
            <a:tailEnd type="none" w="med" len="med"/>
          </a:ln>
        </p:spPr>
      </p:sp>
      <p:sp>
        <p:nvSpPr>
          <p:cNvPr id="55330" name="Line 36"/>
          <p:cNvSpPr>
            <a:spLocks noChangeAspect="1"/>
          </p:cNvSpPr>
          <p:nvPr/>
        </p:nvSpPr>
        <p:spPr>
          <a:xfrm>
            <a:off x="2965450" y="6180138"/>
            <a:ext cx="3292475" cy="0"/>
          </a:xfrm>
          <a:prstGeom prst="line">
            <a:avLst/>
          </a:prstGeom>
          <a:ln w="12700" cap="flat" cmpd="sng">
            <a:solidFill>
              <a:schemeClr val="tx1"/>
            </a:solidFill>
            <a:prstDash val="solid"/>
            <a:round/>
            <a:headEnd type="none" w="med" len="med"/>
            <a:tailEnd type="none" w="med" len="med"/>
          </a:ln>
        </p:spPr>
      </p:sp>
      <p:sp>
        <p:nvSpPr>
          <p:cNvPr id="55331" name="Line 37"/>
          <p:cNvSpPr>
            <a:spLocks noChangeAspect="1"/>
          </p:cNvSpPr>
          <p:nvPr/>
        </p:nvSpPr>
        <p:spPr>
          <a:xfrm>
            <a:off x="5832475" y="5430838"/>
            <a:ext cx="374650" cy="0"/>
          </a:xfrm>
          <a:prstGeom prst="line">
            <a:avLst/>
          </a:prstGeom>
          <a:ln w="12700" cap="flat" cmpd="sng">
            <a:solidFill>
              <a:schemeClr val="tx1"/>
            </a:solidFill>
            <a:prstDash val="solid"/>
            <a:round/>
            <a:headEnd type="none" w="med" len="med"/>
            <a:tailEnd type="none" w="med" len="med"/>
          </a:ln>
        </p:spPr>
      </p:sp>
      <p:sp>
        <p:nvSpPr>
          <p:cNvPr id="55332" name="Line 38"/>
          <p:cNvSpPr>
            <a:spLocks noChangeAspect="1"/>
          </p:cNvSpPr>
          <p:nvPr/>
        </p:nvSpPr>
        <p:spPr>
          <a:xfrm>
            <a:off x="2936875" y="5430838"/>
            <a:ext cx="0" cy="271462"/>
          </a:xfrm>
          <a:prstGeom prst="line">
            <a:avLst/>
          </a:prstGeom>
          <a:ln w="9525" cap="flat" cmpd="sng">
            <a:solidFill>
              <a:schemeClr val="tx1"/>
            </a:solidFill>
            <a:prstDash val="solid"/>
            <a:round/>
            <a:headEnd type="none" w="med" len="med"/>
            <a:tailEnd type="triangle" w="sm" len="sm"/>
          </a:ln>
        </p:spPr>
      </p:sp>
      <p:sp>
        <p:nvSpPr>
          <p:cNvPr id="55333" name="Line 39"/>
          <p:cNvSpPr>
            <a:spLocks noChangeAspect="1"/>
          </p:cNvSpPr>
          <p:nvPr/>
        </p:nvSpPr>
        <p:spPr>
          <a:xfrm>
            <a:off x="6184900" y="5430838"/>
            <a:ext cx="0" cy="271462"/>
          </a:xfrm>
          <a:prstGeom prst="line">
            <a:avLst/>
          </a:prstGeom>
          <a:ln w="9525" cap="flat" cmpd="sng">
            <a:solidFill>
              <a:schemeClr val="tx1"/>
            </a:solidFill>
            <a:prstDash val="solid"/>
            <a:round/>
            <a:headEnd type="none" w="med" len="med"/>
            <a:tailEnd type="triangle" w="sm" len="sm"/>
          </a:ln>
        </p:spPr>
      </p:sp>
      <p:sp>
        <p:nvSpPr>
          <p:cNvPr id="55334" name="Line 40"/>
          <p:cNvSpPr>
            <a:spLocks noChangeAspect="1"/>
          </p:cNvSpPr>
          <p:nvPr/>
        </p:nvSpPr>
        <p:spPr>
          <a:xfrm>
            <a:off x="2965450" y="5992813"/>
            <a:ext cx="0" cy="204787"/>
          </a:xfrm>
          <a:prstGeom prst="line">
            <a:avLst/>
          </a:prstGeom>
          <a:ln w="9525" cap="flat" cmpd="sng">
            <a:solidFill>
              <a:schemeClr val="tx1"/>
            </a:solidFill>
            <a:prstDash val="solid"/>
            <a:round/>
            <a:headEnd type="none" w="med" len="med"/>
            <a:tailEnd type="none" w="sm" len="sm"/>
          </a:ln>
        </p:spPr>
      </p:sp>
      <p:sp>
        <p:nvSpPr>
          <p:cNvPr id="55335" name="Line 41"/>
          <p:cNvSpPr>
            <a:spLocks noChangeAspect="1"/>
          </p:cNvSpPr>
          <p:nvPr/>
        </p:nvSpPr>
        <p:spPr>
          <a:xfrm>
            <a:off x="6246813" y="5992813"/>
            <a:ext cx="0" cy="204787"/>
          </a:xfrm>
          <a:prstGeom prst="line">
            <a:avLst/>
          </a:prstGeom>
          <a:ln w="9525" cap="flat" cmpd="sng">
            <a:solidFill>
              <a:schemeClr val="tx1"/>
            </a:solidFill>
            <a:prstDash val="solid"/>
            <a:round/>
            <a:headEnd type="none" w="med" len="med"/>
            <a:tailEnd type="none" w="sm" len="sm"/>
          </a:ln>
        </p:spPr>
      </p:sp>
      <p:sp>
        <p:nvSpPr>
          <p:cNvPr id="55336" name="Line 42"/>
          <p:cNvSpPr>
            <a:spLocks noChangeAspect="1"/>
          </p:cNvSpPr>
          <p:nvPr/>
        </p:nvSpPr>
        <p:spPr>
          <a:xfrm>
            <a:off x="4594225" y="6188075"/>
            <a:ext cx="0" cy="204788"/>
          </a:xfrm>
          <a:prstGeom prst="line">
            <a:avLst/>
          </a:prstGeom>
          <a:ln w="9525" cap="flat" cmpd="sng">
            <a:solidFill>
              <a:schemeClr val="tx1"/>
            </a:solidFill>
            <a:prstDash val="solid"/>
            <a:round/>
            <a:headEnd type="none" w="med" len="med"/>
            <a:tailEnd type="triangle" w="sm" len="sm"/>
          </a:ln>
        </p:spPr>
      </p:sp>
      <p:sp>
        <p:nvSpPr>
          <p:cNvPr id="55337" name="Text Box 43"/>
          <p:cNvSpPr txBox="1">
            <a:spLocks noChangeAspect="1"/>
          </p:cNvSpPr>
          <p:nvPr/>
        </p:nvSpPr>
        <p:spPr>
          <a:xfrm>
            <a:off x="1579563" y="1600200"/>
            <a:ext cx="508000" cy="246063"/>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F</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38" name="Text Box 44"/>
          <p:cNvSpPr txBox="1">
            <a:spLocks noChangeAspect="1"/>
          </p:cNvSpPr>
          <p:nvPr/>
        </p:nvSpPr>
        <p:spPr>
          <a:xfrm>
            <a:off x="3086100" y="5129213"/>
            <a:ext cx="508000" cy="246062"/>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F</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39" name="Text Box 45"/>
          <p:cNvSpPr txBox="1">
            <a:spLocks noChangeAspect="1"/>
          </p:cNvSpPr>
          <p:nvPr/>
        </p:nvSpPr>
        <p:spPr>
          <a:xfrm>
            <a:off x="1722438" y="2767013"/>
            <a:ext cx="514350" cy="246062"/>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F</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0" name="Text Box 46"/>
          <p:cNvSpPr txBox="1">
            <a:spLocks noChangeAspect="1"/>
          </p:cNvSpPr>
          <p:nvPr/>
        </p:nvSpPr>
        <p:spPr>
          <a:xfrm>
            <a:off x="4878388" y="2081213"/>
            <a:ext cx="508000" cy="246062"/>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T</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1" name="Text Box 47"/>
          <p:cNvSpPr txBox="1">
            <a:spLocks noChangeAspect="1"/>
          </p:cNvSpPr>
          <p:nvPr/>
        </p:nvSpPr>
        <p:spPr>
          <a:xfrm>
            <a:off x="4787900" y="3351213"/>
            <a:ext cx="508000" cy="246062"/>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T</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2" name="Text Box 48"/>
          <p:cNvSpPr txBox="1">
            <a:spLocks noChangeAspect="1"/>
          </p:cNvSpPr>
          <p:nvPr/>
        </p:nvSpPr>
        <p:spPr>
          <a:xfrm>
            <a:off x="5854700" y="5129213"/>
            <a:ext cx="512763" cy="242887"/>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T</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3" name="Text Box 49"/>
          <p:cNvSpPr txBox="1">
            <a:spLocks noChangeAspect="1"/>
          </p:cNvSpPr>
          <p:nvPr/>
        </p:nvSpPr>
        <p:spPr>
          <a:xfrm>
            <a:off x="3402013" y="633413"/>
            <a:ext cx="508000" cy="246062"/>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1</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4" name="Text Box 50"/>
          <p:cNvSpPr txBox="1">
            <a:spLocks noChangeAspect="1"/>
          </p:cNvSpPr>
          <p:nvPr/>
        </p:nvSpPr>
        <p:spPr>
          <a:xfrm>
            <a:off x="3009900" y="1471613"/>
            <a:ext cx="1071563" cy="225425"/>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2</a:t>
            </a:r>
            <a:r>
              <a:rPr lang="zh-CN" altLang="en-US" dirty="0">
                <a:solidFill>
                  <a:schemeClr val="tx1"/>
                </a:solidFill>
                <a:latin typeface="宋体" panose="02010600030101010101" pitchFamily="2" charset="-122"/>
                <a:ea typeface="宋体" panose="02010600030101010101" pitchFamily="2" charset="-122"/>
              </a:rPr>
              <a:t>和</a:t>
            </a:r>
            <a:r>
              <a:rPr lang="en-US" altLang="zh-CN" dirty="0">
                <a:solidFill>
                  <a:schemeClr val="tx1"/>
                </a:solidFill>
                <a:latin typeface="宋体" panose="02010600030101010101" pitchFamily="2" charset="-122"/>
                <a:ea typeface="宋体" panose="02010600030101010101" pitchFamily="2" charset="-122"/>
              </a:rPr>
              <a:t>3</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5" name="Text Box 51"/>
          <p:cNvSpPr txBox="1">
            <a:spLocks noChangeAspect="1"/>
          </p:cNvSpPr>
          <p:nvPr/>
        </p:nvSpPr>
        <p:spPr>
          <a:xfrm>
            <a:off x="3424238" y="2081213"/>
            <a:ext cx="512762" cy="242887"/>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4</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6" name="Text Box 52"/>
          <p:cNvSpPr txBox="1"/>
          <p:nvPr/>
        </p:nvSpPr>
        <p:spPr>
          <a:xfrm>
            <a:off x="2767013" y="2690813"/>
            <a:ext cx="701675" cy="231775"/>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5</a:t>
            </a:r>
            <a:r>
              <a:rPr lang="zh-CN" altLang="en-US" dirty="0">
                <a:solidFill>
                  <a:schemeClr val="tx1"/>
                </a:solidFill>
                <a:latin typeface="宋体" panose="02010600030101010101" pitchFamily="2" charset="-122"/>
                <a:ea typeface="宋体" panose="02010600030101010101" pitchFamily="2" charset="-122"/>
              </a:rPr>
              <a:t>和</a:t>
            </a:r>
            <a:r>
              <a:rPr lang="en-US" altLang="zh-CN" dirty="0">
                <a:solidFill>
                  <a:schemeClr val="tx1"/>
                </a:solidFill>
                <a:latin typeface="宋体" panose="02010600030101010101" pitchFamily="2" charset="-122"/>
                <a:ea typeface="宋体" panose="02010600030101010101" pitchFamily="2" charset="-122"/>
              </a:rPr>
              <a:t>6</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7" name="Text Box 53"/>
          <p:cNvSpPr txBox="1">
            <a:spLocks noChangeAspect="1"/>
          </p:cNvSpPr>
          <p:nvPr/>
        </p:nvSpPr>
        <p:spPr>
          <a:xfrm>
            <a:off x="3495675" y="3300413"/>
            <a:ext cx="512763" cy="246062"/>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7</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8" name="Text Box 54"/>
          <p:cNvSpPr txBox="1">
            <a:spLocks noChangeAspect="1"/>
          </p:cNvSpPr>
          <p:nvPr/>
        </p:nvSpPr>
        <p:spPr>
          <a:xfrm>
            <a:off x="5367338" y="4062413"/>
            <a:ext cx="514350" cy="242887"/>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8</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49" name="Text Box 55"/>
          <p:cNvSpPr txBox="1">
            <a:spLocks noChangeAspect="1"/>
          </p:cNvSpPr>
          <p:nvPr/>
        </p:nvSpPr>
        <p:spPr>
          <a:xfrm>
            <a:off x="5003800" y="5038725"/>
            <a:ext cx="512763" cy="242888"/>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9</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50" name="Text Box 56"/>
          <p:cNvSpPr txBox="1">
            <a:spLocks noChangeAspect="1"/>
          </p:cNvSpPr>
          <p:nvPr/>
        </p:nvSpPr>
        <p:spPr>
          <a:xfrm>
            <a:off x="6511925" y="5357813"/>
            <a:ext cx="512763" cy="246062"/>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10</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51" name="Text Box 57"/>
          <p:cNvSpPr txBox="1">
            <a:spLocks noChangeAspect="1"/>
          </p:cNvSpPr>
          <p:nvPr/>
        </p:nvSpPr>
        <p:spPr>
          <a:xfrm>
            <a:off x="2159000" y="5357813"/>
            <a:ext cx="512763" cy="244475"/>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11</a:t>
            </a:r>
            <a:endParaRPr lang="en-US" altLang="zh-CN" dirty="0">
              <a:solidFill>
                <a:schemeClr val="tx1"/>
              </a:solidFill>
              <a:latin typeface="宋体" panose="02010600030101010101" pitchFamily="2" charset="-122"/>
              <a:ea typeface="宋体" panose="02010600030101010101" pitchFamily="2" charset="-122"/>
            </a:endParaRPr>
          </a:p>
        </p:txBody>
      </p:sp>
      <p:sp>
        <p:nvSpPr>
          <p:cNvPr id="55352" name="Text Box 58"/>
          <p:cNvSpPr txBox="1">
            <a:spLocks noChangeAspect="1"/>
          </p:cNvSpPr>
          <p:nvPr/>
        </p:nvSpPr>
        <p:spPr>
          <a:xfrm>
            <a:off x="3862388" y="6272213"/>
            <a:ext cx="508000" cy="247650"/>
          </a:xfrm>
          <a:prstGeom prst="rect">
            <a:avLst/>
          </a:prstGeom>
          <a:noFill/>
          <a:ln w="9525">
            <a:noFill/>
          </a:ln>
        </p:spPr>
        <p:txBody>
          <a:bodyPr lIns="0" tIns="0" rIns="0" bIns="0" anchor="t" anchorCtr="0"/>
          <a:lstStyle/>
          <a:p>
            <a:pPr algn="just" eaLnBrk="0" hangingPunct="0"/>
            <a:r>
              <a:rPr lang="en-US" altLang="zh-CN" dirty="0">
                <a:solidFill>
                  <a:schemeClr val="tx1"/>
                </a:solidFill>
                <a:latin typeface="宋体" panose="02010600030101010101" pitchFamily="2" charset="-122"/>
                <a:ea typeface="宋体" panose="02010600030101010101" pitchFamily="2" charset="-122"/>
              </a:rPr>
              <a:t>12</a:t>
            </a:r>
            <a:endParaRPr lang="en-US" altLang="zh-CN"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1" name="Group 2"/>
          <p:cNvGrpSpPr/>
          <p:nvPr/>
        </p:nvGrpSpPr>
        <p:grpSpPr>
          <a:xfrm>
            <a:off x="5508625" y="1412875"/>
            <a:ext cx="3635375" cy="4651375"/>
            <a:chOff x="3470" y="890"/>
            <a:chExt cx="2290" cy="2930"/>
          </a:xfrm>
        </p:grpSpPr>
        <p:sp>
          <p:nvSpPr>
            <p:cNvPr id="56322" name="Oval 3"/>
            <p:cNvSpPr>
              <a:spLocks noChangeAspect="1"/>
            </p:cNvSpPr>
            <p:nvPr/>
          </p:nvSpPr>
          <p:spPr>
            <a:xfrm>
              <a:off x="4734" y="890"/>
              <a:ext cx="203" cy="194"/>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23" name="Text Box 4"/>
            <p:cNvSpPr txBox="1">
              <a:spLocks noChangeAspect="1"/>
            </p:cNvSpPr>
            <p:nvPr/>
          </p:nvSpPr>
          <p:spPr>
            <a:xfrm>
              <a:off x="4820" y="919"/>
              <a:ext cx="166"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24" name="Oval 5"/>
            <p:cNvSpPr>
              <a:spLocks noChangeAspect="1"/>
            </p:cNvSpPr>
            <p:nvPr/>
          </p:nvSpPr>
          <p:spPr>
            <a:xfrm>
              <a:off x="4740" y="1275"/>
              <a:ext cx="205" cy="196"/>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25" name="Text Box 6"/>
            <p:cNvSpPr txBox="1">
              <a:spLocks noChangeAspect="1"/>
            </p:cNvSpPr>
            <p:nvPr/>
          </p:nvSpPr>
          <p:spPr>
            <a:xfrm>
              <a:off x="4820" y="1282"/>
              <a:ext cx="166" cy="14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26" name="Oval 7"/>
            <p:cNvSpPr>
              <a:spLocks noChangeAspect="1"/>
            </p:cNvSpPr>
            <p:nvPr/>
          </p:nvSpPr>
          <p:spPr>
            <a:xfrm>
              <a:off x="4740" y="1651"/>
              <a:ext cx="205"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27" name="Text Box 8"/>
            <p:cNvSpPr txBox="1">
              <a:spLocks noChangeAspect="1"/>
            </p:cNvSpPr>
            <p:nvPr/>
          </p:nvSpPr>
          <p:spPr>
            <a:xfrm>
              <a:off x="4820" y="1659"/>
              <a:ext cx="166" cy="14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28" name="Oval 9"/>
            <p:cNvSpPr>
              <a:spLocks noChangeAspect="1"/>
            </p:cNvSpPr>
            <p:nvPr/>
          </p:nvSpPr>
          <p:spPr>
            <a:xfrm>
              <a:off x="4740" y="2037"/>
              <a:ext cx="205" cy="194"/>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29" name="Text Box 10"/>
            <p:cNvSpPr txBox="1">
              <a:spLocks noChangeAspect="1"/>
            </p:cNvSpPr>
            <p:nvPr/>
          </p:nvSpPr>
          <p:spPr>
            <a:xfrm>
              <a:off x="4820" y="2031"/>
              <a:ext cx="166" cy="139"/>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30" name="Oval 11"/>
            <p:cNvSpPr>
              <a:spLocks noChangeAspect="1"/>
            </p:cNvSpPr>
            <p:nvPr/>
          </p:nvSpPr>
          <p:spPr>
            <a:xfrm>
              <a:off x="4740" y="2410"/>
              <a:ext cx="205" cy="194"/>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31" name="Text Box 12"/>
            <p:cNvSpPr txBox="1">
              <a:spLocks noChangeAspect="1"/>
            </p:cNvSpPr>
            <p:nvPr/>
          </p:nvSpPr>
          <p:spPr>
            <a:xfrm>
              <a:off x="4820" y="2423"/>
              <a:ext cx="166" cy="138"/>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32" name="Oval 13"/>
            <p:cNvSpPr>
              <a:spLocks noChangeAspect="1"/>
            </p:cNvSpPr>
            <p:nvPr/>
          </p:nvSpPr>
          <p:spPr>
            <a:xfrm>
              <a:off x="5089" y="2736"/>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33" name="Text Box 14"/>
            <p:cNvSpPr txBox="1">
              <a:spLocks noChangeAspect="1"/>
            </p:cNvSpPr>
            <p:nvPr/>
          </p:nvSpPr>
          <p:spPr>
            <a:xfrm>
              <a:off x="5168" y="2744"/>
              <a:ext cx="165" cy="138"/>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34" name="Oval 15"/>
            <p:cNvSpPr>
              <a:spLocks noChangeAspect="1"/>
            </p:cNvSpPr>
            <p:nvPr/>
          </p:nvSpPr>
          <p:spPr>
            <a:xfrm>
              <a:off x="5437" y="3077"/>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35" name="Text Box 16"/>
            <p:cNvSpPr txBox="1">
              <a:spLocks noChangeAspect="1"/>
            </p:cNvSpPr>
            <p:nvPr/>
          </p:nvSpPr>
          <p:spPr>
            <a:xfrm>
              <a:off x="5508" y="3088"/>
              <a:ext cx="165" cy="138"/>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7</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36" name="Oval 17"/>
            <p:cNvSpPr>
              <a:spLocks noChangeAspect="1"/>
            </p:cNvSpPr>
            <p:nvPr/>
          </p:nvSpPr>
          <p:spPr>
            <a:xfrm>
              <a:off x="4740" y="3335"/>
              <a:ext cx="205" cy="195"/>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37" name="Text Box 18"/>
            <p:cNvSpPr txBox="1">
              <a:spLocks noChangeAspect="1"/>
            </p:cNvSpPr>
            <p:nvPr/>
          </p:nvSpPr>
          <p:spPr>
            <a:xfrm>
              <a:off x="4820" y="3350"/>
              <a:ext cx="166"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8</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38" name="Oval 19"/>
            <p:cNvSpPr>
              <a:spLocks noChangeAspect="1"/>
            </p:cNvSpPr>
            <p:nvPr/>
          </p:nvSpPr>
          <p:spPr>
            <a:xfrm>
              <a:off x="3793" y="1642"/>
              <a:ext cx="203" cy="195"/>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39" name="Text Box 20"/>
            <p:cNvSpPr txBox="1">
              <a:spLocks noChangeAspect="1"/>
            </p:cNvSpPr>
            <p:nvPr/>
          </p:nvSpPr>
          <p:spPr>
            <a:xfrm>
              <a:off x="3872" y="1641"/>
              <a:ext cx="167"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9</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40" name="Oval 21"/>
            <p:cNvSpPr>
              <a:spLocks noChangeAspect="1"/>
            </p:cNvSpPr>
            <p:nvPr/>
          </p:nvSpPr>
          <p:spPr>
            <a:xfrm>
              <a:off x="3470" y="2111"/>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41" name="Text Box 22"/>
            <p:cNvSpPr txBox="1">
              <a:spLocks noChangeAspect="1"/>
            </p:cNvSpPr>
            <p:nvPr/>
          </p:nvSpPr>
          <p:spPr>
            <a:xfrm>
              <a:off x="3500" y="2106"/>
              <a:ext cx="514" cy="434"/>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11</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42" name="Oval 23"/>
            <p:cNvSpPr>
              <a:spLocks noChangeAspect="1"/>
            </p:cNvSpPr>
            <p:nvPr/>
          </p:nvSpPr>
          <p:spPr>
            <a:xfrm>
              <a:off x="4164" y="2132"/>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43" name="Text Box 24"/>
            <p:cNvSpPr txBox="1">
              <a:spLocks noChangeAspect="1"/>
            </p:cNvSpPr>
            <p:nvPr/>
          </p:nvSpPr>
          <p:spPr>
            <a:xfrm>
              <a:off x="4204" y="2138"/>
              <a:ext cx="264" cy="222"/>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10</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44" name="Oval 25"/>
            <p:cNvSpPr>
              <a:spLocks noChangeAspect="1"/>
            </p:cNvSpPr>
            <p:nvPr/>
          </p:nvSpPr>
          <p:spPr>
            <a:xfrm>
              <a:off x="3833" y="2543"/>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45" name="Text Box 26"/>
            <p:cNvSpPr txBox="1">
              <a:spLocks noChangeAspect="1"/>
            </p:cNvSpPr>
            <p:nvPr/>
          </p:nvSpPr>
          <p:spPr>
            <a:xfrm>
              <a:off x="3874" y="2550"/>
              <a:ext cx="165"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12</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46" name="Line 27"/>
            <p:cNvSpPr>
              <a:spLocks noChangeAspect="1"/>
            </p:cNvSpPr>
            <p:nvPr/>
          </p:nvSpPr>
          <p:spPr>
            <a:xfrm>
              <a:off x="4836" y="1087"/>
              <a:ext cx="0" cy="195"/>
            </a:xfrm>
            <a:prstGeom prst="line">
              <a:avLst/>
            </a:prstGeom>
            <a:ln w="38100" cap="flat" cmpd="sng">
              <a:solidFill>
                <a:schemeClr val="tx1"/>
              </a:solidFill>
              <a:prstDash val="solid"/>
              <a:round/>
              <a:headEnd type="none" w="med" len="med"/>
              <a:tailEnd type="triangle" w="sm" len="lg"/>
            </a:ln>
          </p:spPr>
        </p:sp>
        <p:sp>
          <p:nvSpPr>
            <p:cNvPr id="56347" name="Line 28"/>
            <p:cNvSpPr>
              <a:spLocks noChangeAspect="1"/>
            </p:cNvSpPr>
            <p:nvPr/>
          </p:nvSpPr>
          <p:spPr>
            <a:xfrm>
              <a:off x="4843" y="1466"/>
              <a:ext cx="0" cy="193"/>
            </a:xfrm>
            <a:prstGeom prst="line">
              <a:avLst/>
            </a:prstGeom>
            <a:ln w="38100" cap="flat" cmpd="sng">
              <a:solidFill>
                <a:schemeClr val="tx1"/>
              </a:solidFill>
              <a:prstDash val="solid"/>
              <a:round/>
              <a:headEnd type="none" w="med" len="med"/>
              <a:tailEnd type="triangle" w="sm" len="lg"/>
            </a:ln>
          </p:spPr>
        </p:sp>
        <p:sp>
          <p:nvSpPr>
            <p:cNvPr id="56348" name="Line 29"/>
            <p:cNvSpPr>
              <a:spLocks noChangeAspect="1"/>
            </p:cNvSpPr>
            <p:nvPr/>
          </p:nvSpPr>
          <p:spPr>
            <a:xfrm>
              <a:off x="4843" y="1847"/>
              <a:ext cx="0" cy="196"/>
            </a:xfrm>
            <a:prstGeom prst="line">
              <a:avLst/>
            </a:prstGeom>
            <a:ln w="38100" cap="flat" cmpd="sng">
              <a:solidFill>
                <a:schemeClr val="tx1"/>
              </a:solidFill>
              <a:prstDash val="solid"/>
              <a:round/>
              <a:headEnd type="none" w="med" len="med"/>
              <a:tailEnd type="triangle" w="sm" len="lg"/>
            </a:ln>
          </p:spPr>
        </p:sp>
        <p:sp>
          <p:nvSpPr>
            <p:cNvPr id="56349" name="Line 30"/>
            <p:cNvSpPr>
              <a:spLocks noChangeAspect="1"/>
            </p:cNvSpPr>
            <p:nvPr/>
          </p:nvSpPr>
          <p:spPr>
            <a:xfrm>
              <a:off x="4843" y="2231"/>
              <a:ext cx="0" cy="193"/>
            </a:xfrm>
            <a:prstGeom prst="line">
              <a:avLst/>
            </a:prstGeom>
            <a:ln w="38100" cap="flat" cmpd="sng">
              <a:solidFill>
                <a:schemeClr val="tx1"/>
              </a:solidFill>
              <a:prstDash val="solid"/>
              <a:round/>
              <a:headEnd type="none" w="med" len="med"/>
              <a:tailEnd type="triangle" w="sm" len="lg"/>
            </a:ln>
          </p:spPr>
        </p:sp>
        <p:sp>
          <p:nvSpPr>
            <p:cNvPr id="56350" name="Line 31"/>
            <p:cNvSpPr>
              <a:spLocks noChangeAspect="1"/>
            </p:cNvSpPr>
            <p:nvPr/>
          </p:nvSpPr>
          <p:spPr>
            <a:xfrm>
              <a:off x="4922" y="2566"/>
              <a:ext cx="206" cy="194"/>
            </a:xfrm>
            <a:prstGeom prst="line">
              <a:avLst/>
            </a:prstGeom>
            <a:ln w="38100" cap="flat" cmpd="sng">
              <a:solidFill>
                <a:schemeClr val="tx1"/>
              </a:solidFill>
              <a:prstDash val="solid"/>
              <a:round/>
              <a:headEnd type="none" w="med" len="med"/>
              <a:tailEnd type="triangle" w="sm" len="lg"/>
            </a:ln>
          </p:spPr>
        </p:sp>
        <p:sp>
          <p:nvSpPr>
            <p:cNvPr id="56351" name="Line 32"/>
            <p:cNvSpPr>
              <a:spLocks noChangeAspect="1"/>
            </p:cNvSpPr>
            <p:nvPr/>
          </p:nvSpPr>
          <p:spPr>
            <a:xfrm>
              <a:off x="5254" y="2918"/>
              <a:ext cx="223" cy="185"/>
            </a:xfrm>
            <a:prstGeom prst="line">
              <a:avLst/>
            </a:prstGeom>
            <a:ln w="38100" cap="flat" cmpd="sng">
              <a:solidFill>
                <a:schemeClr val="tx1"/>
              </a:solidFill>
              <a:prstDash val="solid"/>
              <a:round/>
              <a:headEnd type="none" w="med" len="med"/>
              <a:tailEnd type="triangle" w="sm" len="lg"/>
            </a:ln>
          </p:spPr>
        </p:sp>
        <p:sp>
          <p:nvSpPr>
            <p:cNvPr id="56352" name="Line 33"/>
            <p:cNvSpPr>
              <a:spLocks noChangeAspect="1"/>
            </p:cNvSpPr>
            <p:nvPr/>
          </p:nvSpPr>
          <p:spPr>
            <a:xfrm>
              <a:off x="4836" y="2608"/>
              <a:ext cx="0" cy="737"/>
            </a:xfrm>
            <a:prstGeom prst="line">
              <a:avLst/>
            </a:prstGeom>
            <a:ln w="38100" cap="flat" cmpd="sng">
              <a:solidFill>
                <a:schemeClr val="tx1"/>
              </a:solidFill>
              <a:prstDash val="solid"/>
              <a:round/>
              <a:headEnd type="none" w="med" len="med"/>
              <a:tailEnd type="triangle" w="sm" len="lg"/>
            </a:ln>
          </p:spPr>
        </p:sp>
        <p:sp>
          <p:nvSpPr>
            <p:cNvPr id="56353" name="Line 34"/>
            <p:cNvSpPr>
              <a:spLocks noChangeAspect="1"/>
            </p:cNvSpPr>
            <p:nvPr/>
          </p:nvSpPr>
          <p:spPr>
            <a:xfrm flipH="1">
              <a:off x="4915" y="2918"/>
              <a:ext cx="221" cy="438"/>
            </a:xfrm>
            <a:prstGeom prst="line">
              <a:avLst/>
            </a:prstGeom>
            <a:ln w="38100" cap="flat" cmpd="sng">
              <a:solidFill>
                <a:schemeClr val="tx1"/>
              </a:solidFill>
              <a:prstDash val="solid"/>
              <a:round/>
              <a:headEnd type="none" w="med" len="med"/>
              <a:tailEnd type="triangle" w="sm" len="lg"/>
            </a:ln>
          </p:spPr>
        </p:sp>
        <p:sp>
          <p:nvSpPr>
            <p:cNvPr id="56354" name="Line 35"/>
            <p:cNvSpPr>
              <a:spLocks noChangeAspect="1"/>
            </p:cNvSpPr>
            <p:nvPr/>
          </p:nvSpPr>
          <p:spPr>
            <a:xfrm flipH="1">
              <a:off x="4931" y="3221"/>
              <a:ext cx="497" cy="193"/>
            </a:xfrm>
            <a:prstGeom prst="line">
              <a:avLst/>
            </a:prstGeom>
            <a:ln w="38100" cap="flat" cmpd="sng">
              <a:solidFill>
                <a:schemeClr val="tx1"/>
              </a:solidFill>
              <a:prstDash val="solid"/>
              <a:round/>
              <a:headEnd type="none" w="med" len="med"/>
              <a:tailEnd type="triangle" w="sm" len="lg"/>
            </a:ln>
          </p:spPr>
        </p:sp>
        <p:sp>
          <p:nvSpPr>
            <p:cNvPr id="56355" name="AutoShape 36"/>
            <p:cNvSpPr>
              <a:spLocks noChangeAspect="1"/>
            </p:cNvSpPr>
            <p:nvPr/>
          </p:nvSpPr>
          <p:spPr>
            <a:xfrm>
              <a:off x="4875" y="1383"/>
              <a:ext cx="885" cy="2437"/>
            </a:xfrm>
            <a:custGeom>
              <a:avLst/>
              <a:gdLst/>
              <a:ahLst/>
              <a:cxnLst>
                <a:cxn ang="0">
                  <a:pos x="0" y="1470"/>
                </a:cxn>
                <a:cxn ang="0">
                  <a:pos x="258" y="1639"/>
                </a:cxn>
                <a:cxn ang="0">
                  <a:pos x="472" y="1287"/>
                </a:cxn>
                <a:cxn ang="0">
                  <a:pos x="249" y="338"/>
                </a:cxn>
              </a:cxnLst>
              <a:rect l="0" t="0" r="0" b="0"/>
              <a:pathLst>
                <a:path w="1655" h="3557">
                  <a:moveTo>
                    <a:pt x="0" y="3132"/>
                  </a:moveTo>
                  <a:cubicBezTo>
                    <a:pt x="313" y="3344"/>
                    <a:pt x="627" y="3557"/>
                    <a:pt x="902" y="3492"/>
                  </a:cubicBezTo>
                  <a:cubicBezTo>
                    <a:pt x="1177" y="3427"/>
                    <a:pt x="1655" y="3204"/>
                    <a:pt x="1650" y="2742"/>
                  </a:cubicBezTo>
                  <a:cubicBezTo>
                    <a:pt x="1645" y="2280"/>
                    <a:pt x="1120" y="1177"/>
                    <a:pt x="869" y="720"/>
                  </a:cubicBezTo>
                </a:path>
              </a:pathLst>
            </a:custGeom>
            <a:noFill/>
            <a:ln w="38100" cap="flat" cmpd="sng">
              <a:solidFill>
                <a:schemeClr val="tx1"/>
              </a:solidFill>
              <a:prstDash val="solid"/>
              <a:round/>
              <a:headEnd type="none" w="med" len="med"/>
              <a:tailEnd type="triangle" w="sm" len="lg"/>
            </a:ln>
          </p:spPr>
          <p:txBody>
            <a:bodyPr/>
            <a:lstStyle/>
            <a:p>
              <a:endParaRPr lang="zh-CN" altLang="en-US"/>
            </a:p>
          </p:txBody>
        </p:sp>
        <p:sp>
          <p:nvSpPr>
            <p:cNvPr id="56356" name="Line 37"/>
            <p:cNvSpPr>
              <a:spLocks noChangeAspect="1"/>
            </p:cNvSpPr>
            <p:nvPr/>
          </p:nvSpPr>
          <p:spPr>
            <a:xfrm flipH="1">
              <a:off x="3974" y="1416"/>
              <a:ext cx="766" cy="267"/>
            </a:xfrm>
            <a:prstGeom prst="line">
              <a:avLst/>
            </a:prstGeom>
            <a:ln w="38100" cap="flat" cmpd="sng">
              <a:solidFill>
                <a:schemeClr val="tx1"/>
              </a:solidFill>
              <a:prstDash val="solid"/>
              <a:round/>
              <a:headEnd type="none" w="med" len="med"/>
              <a:tailEnd type="triangle" w="sm" len="lg"/>
            </a:ln>
          </p:spPr>
        </p:sp>
        <p:sp>
          <p:nvSpPr>
            <p:cNvPr id="56357" name="Line 38"/>
            <p:cNvSpPr>
              <a:spLocks noChangeAspect="1"/>
            </p:cNvSpPr>
            <p:nvPr/>
          </p:nvSpPr>
          <p:spPr>
            <a:xfrm flipH="1">
              <a:off x="4008" y="1741"/>
              <a:ext cx="732" cy="0"/>
            </a:xfrm>
            <a:prstGeom prst="line">
              <a:avLst/>
            </a:prstGeom>
            <a:ln w="38100" cap="flat" cmpd="sng">
              <a:solidFill>
                <a:schemeClr val="tx1"/>
              </a:solidFill>
              <a:prstDash val="solid"/>
              <a:round/>
              <a:headEnd type="none" w="med" len="med"/>
              <a:tailEnd type="triangle" w="sm" len="lg"/>
            </a:ln>
          </p:spPr>
        </p:sp>
        <p:sp>
          <p:nvSpPr>
            <p:cNvPr id="56358" name="Line 39"/>
            <p:cNvSpPr>
              <a:spLocks noChangeAspect="1"/>
            </p:cNvSpPr>
            <p:nvPr/>
          </p:nvSpPr>
          <p:spPr>
            <a:xfrm flipH="1">
              <a:off x="3619" y="1827"/>
              <a:ext cx="214" cy="308"/>
            </a:xfrm>
            <a:prstGeom prst="line">
              <a:avLst/>
            </a:prstGeom>
            <a:ln w="38100" cap="flat" cmpd="sng">
              <a:solidFill>
                <a:schemeClr val="tx1"/>
              </a:solidFill>
              <a:prstDash val="solid"/>
              <a:round/>
              <a:headEnd type="none" w="med" len="med"/>
              <a:tailEnd type="triangle" w="sm" len="lg"/>
            </a:ln>
          </p:spPr>
        </p:sp>
        <p:sp>
          <p:nvSpPr>
            <p:cNvPr id="56359" name="Line 40"/>
            <p:cNvSpPr>
              <a:spLocks noChangeAspect="1"/>
            </p:cNvSpPr>
            <p:nvPr/>
          </p:nvSpPr>
          <p:spPr>
            <a:xfrm>
              <a:off x="3960" y="1824"/>
              <a:ext cx="260" cy="320"/>
            </a:xfrm>
            <a:prstGeom prst="line">
              <a:avLst/>
            </a:prstGeom>
            <a:ln w="38100" cap="flat" cmpd="sng">
              <a:solidFill>
                <a:schemeClr val="tx1"/>
              </a:solidFill>
              <a:prstDash val="solid"/>
              <a:round/>
              <a:headEnd type="none" w="med" len="med"/>
              <a:tailEnd type="triangle" w="sm" len="lg"/>
            </a:ln>
          </p:spPr>
        </p:sp>
        <p:sp>
          <p:nvSpPr>
            <p:cNvPr id="56360" name="Line 41"/>
            <p:cNvSpPr>
              <a:spLocks noChangeAspect="1"/>
            </p:cNvSpPr>
            <p:nvPr/>
          </p:nvSpPr>
          <p:spPr>
            <a:xfrm flipH="1">
              <a:off x="3999" y="2329"/>
              <a:ext cx="212" cy="246"/>
            </a:xfrm>
            <a:prstGeom prst="line">
              <a:avLst/>
            </a:prstGeom>
            <a:ln w="38100" cap="flat" cmpd="sng">
              <a:solidFill>
                <a:schemeClr val="tx1"/>
              </a:solidFill>
              <a:prstDash val="solid"/>
              <a:round/>
              <a:headEnd type="none" w="med" len="med"/>
              <a:tailEnd type="triangle" w="sm" len="lg"/>
            </a:ln>
          </p:spPr>
        </p:sp>
        <p:sp>
          <p:nvSpPr>
            <p:cNvPr id="56361" name="Line 42"/>
            <p:cNvSpPr>
              <a:spLocks noChangeAspect="1"/>
            </p:cNvSpPr>
            <p:nvPr/>
          </p:nvSpPr>
          <p:spPr>
            <a:xfrm>
              <a:off x="3628" y="2296"/>
              <a:ext cx="221" cy="279"/>
            </a:xfrm>
            <a:prstGeom prst="line">
              <a:avLst/>
            </a:prstGeom>
            <a:ln w="38100" cap="flat" cmpd="sng">
              <a:solidFill>
                <a:schemeClr val="tx1"/>
              </a:solidFill>
              <a:prstDash val="solid"/>
              <a:round/>
              <a:headEnd type="none" w="med" len="med"/>
              <a:tailEnd type="triangle" w="sm" len="lg"/>
            </a:ln>
          </p:spPr>
        </p:sp>
        <p:sp>
          <p:nvSpPr>
            <p:cNvPr id="56362" name="Text Box 43"/>
            <p:cNvSpPr txBox="1">
              <a:spLocks noChangeAspect="1"/>
            </p:cNvSpPr>
            <p:nvPr/>
          </p:nvSpPr>
          <p:spPr>
            <a:xfrm>
              <a:off x="4892" y="2745"/>
              <a:ext cx="260" cy="193"/>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63" name="Text Box 44"/>
            <p:cNvSpPr txBox="1">
              <a:spLocks noChangeAspect="1"/>
            </p:cNvSpPr>
            <p:nvPr/>
          </p:nvSpPr>
          <p:spPr>
            <a:xfrm>
              <a:off x="5144" y="3020"/>
              <a:ext cx="261" cy="192"/>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64" name="Text Box 45"/>
            <p:cNvSpPr txBox="1">
              <a:spLocks noChangeAspect="1"/>
            </p:cNvSpPr>
            <p:nvPr/>
          </p:nvSpPr>
          <p:spPr>
            <a:xfrm>
              <a:off x="5161" y="2304"/>
              <a:ext cx="260" cy="194"/>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65" name="Text Box 46"/>
            <p:cNvSpPr txBox="1">
              <a:spLocks noChangeAspect="1"/>
            </p:cNvSpPr>
            <p:nvPr/>
          </p:nvSpPr>
          <p:spPr>
            <a:xfrm>
              <a:off x="4448" y="1512"/>
              <a:ext cx="262" cy="19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66" name="Text Box 47"/>
            <p:cNvSpPr txBox="1">
              <a:spLocks noChangeAspect="1"/>
            </p:cNvSpPr>
            <p:nvPr/>
          </p:nvSpPr>
          <p:spPr>
            <a:xfrm>
              <a:off x="3786" y="2087"/>
              <a:ext cx="260" cy="192"/>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6367" name="Text Box 48"/>
            <p:cNvSpPr txBox="1">
              <a:spLocks noChangeAspect="1"/>
            </p:cNvSpPr>
            <p:nvPr/>
          </p:nvSpPr>
          <p:spPr>
            <a:xfrm>
              <a:off x="4125" y="2877"/>
              <a:ext cx="260" cy="19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endParaRPr>
            </a:p>
          </p:txBody>
        </p:sp>
      </p:grpSp>
      <p:grpSp>
        <p:nvGrpSpPr>
          <p:cNvPr id="56368" name="Group 49"/>
          <p:cNvGrpSpPr/>
          <p:nvPr/>
        </p:nvGrpSpPr>
        <p:grpSpPr>
          <a:xfrm>
            <a:off x="250825" y="765175"/>
            <a:ext cx="5113338" cy="5888038"/>
            <a:chOff x="158" y="482"/>
            <a:chExt cx="3221" cy="3709"/>
          </a:xfrm>
        </p:grpSpPr>
        <p:sp>
          <p:nvSpPr>
            <p:cNvPr id="56369" name="AutoShape 50"/>
            <p:cNvSpPr>
              <a:spLocks noChangeAspect="1"/>
            </p:cNvSpPr>
            <p:nvPr/>
          </p:nvSpPr>
          <p:spPr>
            <a:xfrm>
              <a:off x="1589" y="482"/>
              <a:ext cx="404" cy="192"/>
            </a:xfrm>
            <a:prstGeom prst="flowChartAlternateProcess">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70" name="Text Box 51"/>
            <p:cNvSpPr txBox="1">
              <a:spLocks noChangeAspect="1"/>
            </p:cNvSpPr>
            <p:nvPr/>
          </p:nvSpPr>
          <p:spPr>
            <a:xfrm>
              <a:off x="1672" y="482"/>
              <a:ext cx="414" cy="146"/>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开始</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56371" name="Text Box 52"/>
            <p:cNvSpPr txBox="1">
              <a:spLocks noChangeAspect="1"/>
            </p:cNvSpPr>
            <p:nvPr/>
          </p:nvSpPr>
          <p:spPr>
            <a:xfrm>
              <a:off x="839" y="810"/>
              <a:ext cx="1950" cy="260"/>
            </a:xfrm>
            <a:prstGeom prst="rect">
              <a:avLst/>
            </a:prstGeom>
            <a:noFill/>
            <a:ln w="12700" cap="flat" cmpd="sng">
              <a:solidFill>
                <a:schemeClr val="tx1"/>
              </a:solidFill>
              <a:prstDash val="solid"/>
              <a:miter/>
              <a:headEnd type="none" w="med" len="med"/>
              <a:tailEnd type="none" w="med" len="med"/>
            </a:ln>
          </p:spPr>
          <p:txBody>
            <a:bodyPr lIns="0" tIns="0" rIns="0" bIns="0" anchor="ctr" anchorCtr="1"/>
            <a:lstStyle/>
            <a:p>
              <a:pPr eaLnBrk="0" hangingPunct="0"/>
              <a:r>
                <a:rPr lang="zh-CN" altLang="en-US" sz="1600" dirty="0">
                  <a:solidFill>
                    <a:schemeClr val="tx1"/>
                  </a:solidFill>
                  <a:latin typeface="宋体" panose="02010600030101010101" pitchFamily="2" charset="-122"/>
                  <a:ea typeface="宋体" panose="02010600030101010101" pitchFamily="2" charset="-122"/>
                </a:rPr>
                <a:t> </a:t>
              </a:r>
              <a:r>
                <a:rPr lang="en-US" altLang="zh-CN" sz="1600" dirty="0">
                  <a:solidFill>
                    <a:schemeClr val="tx1"/>
                  </a:solidFill>
                  <a:latin typeface="宋体" panose="02010600030101010101" pitchFamily="2" charset="-122"/>
                  <a:ea typeface="宋体" panose="02010600030101010101" pitchFamily="2" charset="-122"/>
                </a:rPr>
                <a:t>i =1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n1=n2=0</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372" name="AutoShape 53"/>
            <p:cNvSpPr>
              <a:spLocks noChangeAspect="1"/>
            </p:cNvSpPr>
            <p:nvPr/>
          </p:nvSpPr>
          <p:spPr>
            <a:xfrm>
              <a:off x="636" y="1220"/>
              <a:ext cx="2307" cy="28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73" name="Text Box 54"/>
            <p:cNvSpPr txBox="1">
              <a:spLocks noChangeAspect="1"/>
            </p:cNvSpPr>
            <p:nvPr/>
          </p:nvSpPr>
          <p:spPr>
            <a:xfrm>
              <a:off x="1117" y="1236"/>
              <a:ext cx="1990" cy="19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]&lt;&gt;-1 AND n2&lt;50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374" name="Text Box 55"/>
            <p:cNvSpPr txBox="1">
              <a:spLocks noChangeAspect="1"/>
            </p:cNvSpPr>
            <p:nvPr/>
          </p:nvSpPr>
          <p:spPr>
            <a:xfrm>
              <a:off x="1154" y="1650"/>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n2=n2+1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375" name="Text Box 56"/>
            <p:cNvSpPr txBox="1"/>
            <p:nvPr/>
          </p:nvSpPr>
          <p:spPr>
            <a:xfrm>
              <a:off x="657" y="2382"/>
              <a:ext cx="2314" cy="259"/>
            </a:xfrm>
            <a:prstGeom prst="rect">
              <a:avLst/>
            </a:prstGeom>
            <a:noFill/>
            <a:ln w="12700" cap="flat" cmpd="sng">
              <a:solidFill>
                <a:schemeClr val="tx1"/>
              </a:solidFill>
              <a:prstDash val="solid"/>
              <a:miter/>
              <a:headEnd type="none" w="med" len="med"/>
              <a:tailEnd type="none" w="med" len="med"/>
            </a:ln>
          </p:spPr>
          <p:txBody>
            <a:bodyPr lIns="36000" tIns="0" rIns="0" bIns="0" anchor="ctr" anchorCtr="1"/>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n1=n1+1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sum=sum+score[i]</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376" name="AutoShape 57"/>
            <p:cNvSpPr>
              <a:spLocks noChangeAspect="1"/>
            </p:cNvSpPr>
            <p:nvPr/>
          </p:nvSpPr>
          <p:spPr>
            <a:xfrm>
              <a:off x="658" y="1931"/>
              <a:ext cx="2308" cy="284"/>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77" name="Text Box 58"/>
            <p:cNvSpPr txBox="1">
              <a:spLocks noChangeAspect="1"/>
            </p:cNvSpPr>
            <p:nvPr/>
          </p:nvSpPr>
          <p:spPr>
            <a:xfrm>
              <a:off x="748" y="1986"/>
              <a:ext cx="2631" cy="17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]&gt;0 AND score[i]&lt;100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378" name="Text Box 59"/>
            <p:cNvSpPr txBox="1">
              <a:spLocks noChangeAspect="1"/>
            </p:cNvSpPr>
            <p:nvPr/>
          </p:nvSpPr>
          <p:spPr>
            <a:xfrm>
              <a:off x="1154" y="2836"/>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i = i +1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379" name="AutoShape 60"/>
            <p:cNvSpPr>
              <a:spLocks noChangeAspect="1"/>
            </p:cNvSpPr>
            <p:nvPr/>
          </p:nvSpPr>
          <p:spPr>
            <a:xfrm>
              <a:off x="1208" y="3366"/>
              <a:ext cx="1153" cy="20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6380" name="Text Box 61"/>
            <p:cNvSpPr txBox="1">
              <a:spLocks noChangeAspect="1"/>
            </p:cNvSpPr>
            <p:nvPr/>
          </p:nvSpPr>
          <p:spPr>
            <a:xfrm>
              <a:off x="1500" y="3377"/>
              <a:ext cx="577" cy="181"/>
            </a:xfrm>
            <a:prstGeom prst="rect">
              <a:avLst/>
            </a:prstGeom>
            <a:noFill/>
            <a:ln w="9525">
              <a:noFill/>
            </a:ln>
          </p:spPr>
          <p:txBody>
            <a:bodyPr lIns="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n1&gt;0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381" name="Text Box 62"/>
            <p:cNvSpPr txBox="1">
              <a:spLocks noChangeAspect="1"/>
            </p:cNvSpPr>
            <p:nvPr/>
          </p:nvSpPr>
          <p:spPr>
            <a:xfrm>
              <a:off x="1990" y="3637"/>
              <a:ext cx="1154"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average=sum/n1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382" name="Text Box 63"/>
            <p:cNvSpPr txBox="1">
              <a:spLocks noChangeAspect="1"/>
            </p:cNvSpPr>
            <p:nvPr/>
          </p:nvSpPr>
          <p:spPr>
            <a:xfrm>
              <a:off x="427" y="3637"/>
              <a:ext cx="1152"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 – 1 </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383" name="Text Box 64"/>
            <p:cNvSpPr txBox="1">
              <a:spLocks noChangeAspect="1"/>
            </p:cNvSpPr>
            <p:nvPr/>
          </p:nvSpPr>
          <p:spPr>
            <a:xfrm>
              <a:off x="1672" y="4046"/>
              <a:ext cx="414" cy="145"/>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返回</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56384" name="Line 65"/>
            <p:cNvSpPr/>
            <p:nvPr/>
          </p:nvSpPr>
          <p:spPr>
            <a:xfrm>
              <a:off x="1792" y="678"/>
              <a:ext cx="0" cy="141"/>
            </a:xfrm>
            <a:prstGeom prst="line">
              <a:avLst/>
            </a:prstGeom>
            <a:ln w="9525" cap="flat" cmpd="sng">
              <a:solidFill>
                <a:schemeClr val="tx1"/>
              </a:solidFill>
              <a:prstDash val="solid"/>
              <a:round/>
              <a:headEnd type="none" w="med" len="med"/>
              <a:tailEnd type="triangle" w="sm" len="sm"/>
            </a:ln>
          </p:spPr>
        </p:sp>
        <p:sp>
          <p:nvSpPr>
            <p:cNvPr id="56385" name="Line 66"/>
            <p:cNvSpPr>
              <a:spLocks noChangeAspect="1"/>
            </p:cNvSpPr>
            <p:nvPr/>
          </p:nvSpPr>
          <p:spPr>
            <a:xfrm>
              <a:off x="1792" y="1066"/>
              <a:ext cx="0" cy="162"/>
            </a:xfrm>
            <a:prstGeom prst="line">
              <a:avLst/>
            </a:prstGeom>
            <a:ln w="9525" cap="flat" cmpd="sng">
              <a:solidFill>
                <a:schemeClr val="tx1"/>
              </a:solidFill>
              <a:prstDash val="solid"/>
              <a:round/>
              <a:headEnd type="none" w="med" len="med"/>
              <a:tailEnd type="triangle" w="sm" len="sm"/>
            </a:ln>
          </p:spPr>
        </p:sp>
        <p:sp>
          <p:nvSpPr>
            <p:cNvPr id="56386" name="Line 67"/>
            <p:cNvSpPr>
              <a:spLocks noChangeAspect="1"/>
            </p:cNvSpPr>
            <p:nvPr/>
          </p:nvSpPr>
          <p:spPr>
            <a:xfrm>
              <a:off x="1792" y="1500"/>
              <a:ext cx="0" cy="153"/>
            </a:xfrm>
            <a:prstGeom prst="line">
              <a:avLst/>
            </a:prstGeom>
            <a:ln w="9525" cap="flat" cmpd="sng">
              <a:solidFill>
                <a:schemeClr val="tx1"/>
              </a:solidFill>
              <a:prstDash val="solid"/>
              <a:round/>
              <a:headEnd type="none" w="med" len="med"/>
              <a:tailEnd type="triangle" w="sm" len="sm"/>
            </a:ln>
          </p:spPr>
        </p:sp>
        <p:sp>
          <p:nvSpPr>
            <p:cNvPr id="56387" name="Line 68"/>
            <p:cNvSpPr>
              <a:spLocks noChangeAspect="1"/>
            </p:cNvSpPr>
            <p:nvPr/>
          </p:nvSpPr>
          <p:spPr>
            <a:xfrm>
              <a:off x="1792" y="1807"/>
              <a:ext cx="0" cy="121"/>
            </a:xfrm>
            <a:prstGeom prst="line">
              <a:avLst/>
            </a:prstGeom>
            <a:ln w="9525" cap="flat" cmpd="sng">
              <a:solidFill>
                <a:schemeClr val="tx1"/>
              </a:solidFill>
              <a:prstDash val="solid"/>
              <a:round/>
              <a:headEnd type="none" w="med" len="med"/>
              <a:tailEnd type="triangle" w="sm" len="sm"/>
            </a:ln>
          </p:spPr>
        </p:sp>
        <p:sp>
          <p:nvSpPr>
            <p:cNvPr id="56388" name="Line 69"/>
            <p:cNvSpPr/>
            <p:nvPr/>
          </p:nvSpPr>
          <p:spPr>
            <a:xfrm>
              <a:off x="1792" y="2215"/>
              <a:ext cx="0" cy="182"/>
            </a:xfrm>
            <a:prstGeom prst="line">
              <a:avLst/>
            </a:prstGeom>
            <a:ln w="9525" cap="flat" cmpd="sng">
              <a:solidFill>
                <a:schemeClr val="tx1"/>
              </a:solidFill>
              <a:prstDash val="solid"/>
              <a:round/>
              <a:headEnd type="none" w="med" len="med"/>
              <a:tailEnd type="triangle" w="sm" len="sm"/>
            </a:ln>
          </p:spPr>
        </p:sp>
        <p:sp>
          <p:nvSpPr>
            <p:cNvPr id="56389" name="Line 70"/>
            <p:cNvSpPr/>
            <p:nvPr/>
          </p:nvSpPr>
          <p:spPr>
            <a:xfrm>
              <a:off x="1792" y="2653"/>
              <a:ext cx="0" cy="184"/>
            </a:xfrm>
            <a:prstGeom prst="line">
              <a:avLst/>
            </a:prstGeom>
            <a:ln w="9525" cap="flat" cmpd="sng">
              <a:solidFill>
                <a:schemeClr val="tx1"/>
              </a:solidFill>
              <a:prstDash val="solid"/>
              <a:round/>
              <a:headEnd type="none" w="med" len="med"/>
              <a:tailEnd type="triangle" w="sm" len="sm"/>
            </a:ln>
          </p:spPr>
        </p:sp>
        <p:sp>
          <p:nvSpPr>
            <p:cNvPr id="56390" name="Line 71"/>
            <p:cNvSpPr>
              <a:spLocks noChangeAspect="1"/>
            </p:cNvSpPr>
            <p:nvPr/>
          </p:nvSpPr>
          <p:spPr>
            <a:xfrm>
              <a:off x="1792" y="3007"/>
              <a:ext cx="0" cy="121"/>
            </a:xfrm>
            <a:prstGeom prst="line">
              <a:avLst/>
            </a:prstGeom>
            <a:ln w="9525" cap="flat" cmpd="sng">
              <a:solidFill>
                <a:schemeClr val="tx1"/>
              </a:solidFill>
              <a:prstDash val="solid"/>
              <a:round/>
              <a:headEnd type="none" w="med" len="med"/>
              <a:tailEnd type="none" w="sm" len="sm"/>
            </a:ln>
          </p:spPr>
        </p:sp>
        <p:sp>
          <p:nvSpPr>
            <p:cNvPr id="56391" name="Line 72"/>
            <p:cNvSpPr>
              <a:spLocks noChangeAspect="1"/>
            </p:cNvSpPr>
            <p:nvPr/>
          </p:nvSpPr>
          <p:spPr>
            <a:xfrm>
              <a:off x="1792" y="3130"/>
              <a:ext cx="1439" cy="0"/>
            </a:xfrm>
            <a:prstGeom prst="line">
              <a:avLst/>
            </a:prstGeom>
            <a:ln w="12700" cap="flat" cmpd="sng">
              <a:solidFill>
                <a:schemeClr val="tx1"/>
              </a:solidFill>
              <a:prstDash val="solid"/>
              <a:round/>
              <a:headEnd type="none" w="med" len="med"/>
              <a:tailEnd type="none" w="med" len="med"/>
            </a:ln>
          </p:spPr>
        </p:sp>
        <p:sp>
          <p:nvSpPr>
            <p:cNvPr id="56392" name="Line 73"/>
            <p:cNvSpPr>
              <a:spLocks noChangeAspect="1"/>
            </p:cNvSpPr>
            <p:nvPr/>
          </p:nvSpPr>
          <p:spPr>
            <a:xfrm>
              <a:off x="3223" y="1116"/>
              <a:ext cx="0" cy="2023"/>
            </a:xfrm>
            <a:prstGeom prst="line">
              <a:avLst/>
            </a:prstGeom>
            <a:ln w="12700" cap="flat" cmpd="sng">
              <a:solidFill>
                <a:schemeClr val="tx1"/>
              </a:solidFill>
              <a:prstDash val="solid"/>
              <a:round/>
              <a:headEnd type="none" w="med" len="med"/>
              <a:tailEnd type="none" w="med" len="med"/>
            </a:ln>
          </p:spPr>
        </p:sp>
        <p:sp>
          <p:nvSpPr>
            <p:cNvPr id="56393" name="Line 74"/>
            <p:cNvSpPr>
              <a:spLocks noChangeAspect="1"/>
            </p:cNvSpPr>
            <p:nvPr/>
          </p:nvSpPr>
          <p:spPr>
            <a:xfrm>
              <a:off x="1802" y="1118"/>
              <a:ext cx="1441" cy="0"/>
            </a:xfrm>
            <a:prstGeom prst="line">
              <a:avLst/>
            </a:prstGeom>
            <a:ln w="12700" cap="flat" cmpd="sng">
              <a:solidFill>
                <a:schemeClr val="tx1"/>
              </a:solidFill>
              <a:prstDash val="solid"/>
              <a:round/>
              <a:headEnd type="triangle" w="sm" len="sm"/>
              <a:tailEnd type="none" w="med" len="med"/>
            </a:ln>
          </p:spPr>
        </p:sp>
        <p:sp>
          <p:nvSpPr>
            <p:cNvPr id="56394" name="Line 75"/>
            <p:cNvSpPr>
              <a:spLocks noChangeAspect="1"/>
            </p:cNvSpPr>
            <p:nvPr/>
          </p:nvSpPr>
          <p:spPr>
            <a:xfrm>
              <a:off x="374" y="2075"/>
              <a:ext cx="287" cy="0"/>
            </a:xfrm>
            <a:prstGeom prst="line">
              <a:avLst/>
            </a:prstGeom>
            <a:ln w="12700" cap="flat" cmpd="sng">
              <a:solidFill>
                <a:schemeClr val="tx1"/>
              </a:solidFill>
              <a:prstDash val="solid"/>
              <a:round/>
              <a:headEnd type="none" w="med" len="med"/>
              <a:tailEnd type="none" w="med" len="med"/>
            </a:ln>
          </p:spPr>
        </p:sp>
        <p:sp>
          <p:nvSpPr>
            <p:cNvPr id="56395" name="Line 76"/>
            <p:cNvSpPr>
              <a:spLocks noChangeAspect="1"/>
            </p:cNvSpPr>
            <p:nvPr/>
          </p:nvSpPr>
          <p:spPr>
            <a:xfrm>
              <a:off x="371" y="2075"/>
              <a:ext cx="0" cy="654"/>
            </a:xfrm>
            <a:prstGeom prst="line">
              <a:avLst/>
            </a:prstGeom>
            <a:ln w="12700" cap="flat" cmpd="sng">
              <a:solidFill>
                <a:schemeClr val="tx1"/>
              </a:solidFill>
              <a:prstDash val="solid"/>
              <a:round/>
              <a:headEnd type="none" w="med" len="med"/>
              <a:tailEnd type="none" w="med" len="med"/>
            </a:ln>
          </p:spPr>
        </p:sp>
        <p:sp>
          <p:nvSpPr>
            <p:cNvPr id="56396" name="Line 77"/>
            <p:cNvSpPr>
              <a:spLocks noChangeAspect="1"/>
            </p:cNvSpPr>
            <p:nvPr/>
          </p:nvSpPr>
          <p:spPr>
            <a:xfrm>
              <a:off x="371" y="2724"/>
              <a:ext cx="1419" cy="0"/>
            </a:xfrm>
            <a:prstGeom prst="line">
              <a:avLst/>
            </a:prstGeom>
            <a:ln w="12700" cap="flat" cmpd="sng">
              <a:solidFill>
                <a:schemeClr val="tx1"/>
              </a:solidFill>
              <a:prstDash val="solid"/>
              <a:round/>
              <a:headEnd type="none" w="med" len="med"/>
              <a:tailEnd type="triangle" w="sm" len="sm"/>
            </a:ln>
          </p:spPr>
        </p:sp>
        <p:sp>
          <p:nvSpPr>
            <p:cNvPr id="56397" name="Line 78"/>
            <p:cNvSpPr>
              <a:spLocks noChangeAspect="1"/>
            </p:cNvSpPr>
            <p:nvPr/>
          </p:nvSpPr>
          <p:spPr>
            <a:xfrm>
              <a:off x="158" y="1366"/>
              <a:ext cx="477" cy="1"/>
            </a:xfrm>
            <a:prstGeom prst="line">
              <a:avLst/>
            </a:prstGeom>
            <a:ln w="12700" cap="flat" cmpd="sng">
              <a:solidFill>
                <a:schemeClr val="tx1"/>
              </a:solidFill>
              <a:prstDash val="solid"/>
              <a:round/>
              <a:headEnd type="none" w="med" len="med"/>
              <a:tailEnd type="none" w="med" len="med"/>
            </a:ln>
          </p:spPr>
        </p:sp>
        <p:sp>
          <p:nvSpPr>
            <p:cNvPr id="56398" name="Line 79"/>
            <p:cNvSpPr>
              <a:spLocks noChangeAspect="1"/>
            </p:cNvSpPr>
            <p:nvPr/>
          </p:nvSpPr>
          <p:spPr>
            <a:xfrm>
              <a:off x="158" y="1362"/>
              <a:ext cx="0" cy="1902"/>
            </a:xfrm>
            <a:prstGeom prst="line">
              <a:avLst/>
            </a:prstGeom>
            <a:ln w="12700" cap="flat" cmpd="sng">
              <a:solidFill>
                <a:schemeClr val="tx1"/>
              </a:solidFill>
              <a:prstDash val="solid"/>
              <a:round/>
              <a:headEnd type="none" w="med" len="med"/>
              <a:tailEnd type="none" w="med" len="med"/>
            </a:ln>
          </p:spPr>
        </p:sp>
        <p:sp>
          <p:nvSpPr>
            <p:cNvPr id="56399" name="Line 80"/>
            <p:cNvSpPr>
              <a:spLocks noChangeAspect="1"/>
            </p:cNvSpPr>
            <p:nvPr/>
          </p:nvSpPr>
          <p:spPr>
            <a:xfrm>
              <a:off x="158" y="3246"/>
              <a:ext cx="1637" cy="0"/>
            </a:xfrm>
            <a:prstGeom prst="line">
              <a:avLst/>
            </a:prstGeom>
            <a:ln w="12700" cap="flat" cmpd="sng">
              <a:solidFill>
                <a:schemeClr val="tx1"/>
              </a:solidFill>
              <a:prstDash val="solid"/>
              <a:round/>
              <a:headEnd type="none" w="med" len="med"/>
              <a:tailEnd type="none" w="sm" len="sm"/>
            </a:ln>
          </p:spPr>
        </p:sp>
        <p:sp>
          <p:nvSpPr>
            <p:cNvPr id="56400" name="Line 81"/>
            <p:cNvSpPr>
              <a:spLocks noChangeAspect="1"/>
            </p:cNvSpPr>
            <p:nvPr/>
          </p:nvSpPr>
          <p:spPr>
            <a:xfrm>
              <a:off x="1792" y="3246"/>
              <a:ext cx="0" cy="121"/>
            </a:xfrm>
            <a:prstGeom prst="line">
              <a:avLst/>
            </a:prstGeom>
            <a:ln w="9525" cap="flat" cmpd="sng">
              <a:solidFill>
                <a:schemeClr val="tx1"/>
              </a:solidFill>
              <a:prstDash val="solid"/>
              <a:round/>
              <a:headEnd type="none" w="med" len="med"/>
              <a:tailEnd type="triangle" w="sm" len="sm"/>
            </a:ln>
          </p:spPr>
        </p:sp>
        <p:sp>
          <p:nvSpPr>
            <p:cNvPr id="56401" name="Line 82"/>
            <p:cNvSpPr>
              <a:spLocks noChangeAspect="1"/>
            </p:cNvSpPr>
            <p:nvPr/>
          </p:nvSpPr>
          <p:spPr>
            <a:xfrm>
              <a:off x="1037" y="3465"/>
              <a:ext cx="173" cy="0"/>
            </a:xfrm>
            <a:prstGeom prst="line">
              <a:avLst/>
            </a:prstGeom>
            <a:ln w="12700" cap="flat" cmpd="sng">
              <a:solidFill>
                <a:schemeClr val="tx1"/>
              </a:solidFill>
              <a:prstDash val="solid"/>
              <a:round/>
              <a:headEnd type="none" w="med" len="med"/>
              <a:tailEnd type="none" w="med" len="med"/>
            </a:ln>
          </p:spPr>
        </p:sp>
        <p:sp>
          <p:nvSpPr>
            <p:cNvPr id="56402" name="Line 83"/>
            <p:cNvSpPr>
              <a:spLocks noChangeAspect="1"/>
            </p:cNvSpPr>
            <p:nvPr/>
          </p:nvSpPr>
          <p:spPr>
            <a:xfrm>
              <a:off x="1042" y="3910"/>
              <a:ext cx="1515" cy="0"/>
            </a:xfrm>
            <a:prstGeom prst="line">
              <a:avLst/>
            </a:prstGeom>
            <a:ln w="12700" cap="flat" cmpd="sng">
              <a:solidFill>
                <a:schemeClr val="tx1"/>
              </a:solidFill>
              <a:prstDash val="solid"/>
              <a:round/>
              <a:headEnd type="none" w="med" len="med"/>
              <a:tailEnd type="none" w="med" len="med"/>
            </a:ln>
          </p:spPr>
        </p:sp>
        <p:sp>
          <p:nvSpPr>
            <p:cNvPr id="56403" name="Line 84"/>
            <p:cNvSpPr>
              <a:spLocks noChangeAspect="1"/>
            </p:cNvSpPr>
            <p:nvPr/>
          </p:nvSpPr>
          <p:spPr>
            <a:xfrm>
              <a:off x="2361" y="3465"/>
              <a:ext cx="173" cy="0"/>
            </a:xfrm>
            <a:prstGeom prst="line">
              <a:avLst/>
            </a:prstGeom>
            <a:ln w="12700" cap="flat" cmpd="sng">
              <a:solidFill>
                <a:schemeClr val="tx1"/>
              </a:solidFill>
              <a:prstDash val="solid"/>
              <a:round/>
              <a:headEnd type="none" w="med" len="med"/>
              <a:tailEnd type="none" w="med" len="med"/>
            </a:ln>
          </p:spPr>
        </p:sp>
        <p:sp>
          <p:nvSpPr>
            <p:cNvPr id="56404" name="Line 85"/>
            <p:cNvSpPr>
              <a:spLocks noChangeAspect="1"/>
            </p:cNvSpPr>
            <p:nvPr/>
          </p:nvSpPr>
          <p:spPr>
            <a:xfrm>
              <a:off x="1029" y="3465"/>
              <a:ext cx="0" cy="162"/>
            </a:xfrm>
            <a:prstGeom prst="line">
              <a:avLst/>
            </a:prstGeom>
            <a:ln w="9525" cap="flat" cmpd="sng">
              <a:solidFill>
                <a:schemeClr val="tx1"/>
              </a:solidFill>
              <a:prstDash val="solid"/>
              <a:round/>
              <a:headEnd type="none" w="med" len="med"/>
              <a:tailEnd type="triangle" w="sm" len="sm"/>
            </a:ln>
          </p:spPr>
        </p:sp>
        <p:sp>
          <p:nvSpPr>
            <p:cNvPr id="56405" name="Line 86"/>
            <p:cNvSpPr>
              <a:spLocks noChangeAspect="1"/>
            </p:cNvSpPr>
            <p:nvPr/>
          </p:nvSpPr>
          <p:spPr>
            <a:xfrm>
              <a:off x="2524" y="3465"/>
              <a:ext cx="0" cy="162"/>
            </a:xfrm>
            <a:prstGeom prst="line">
              <a:avLst/>
            </a:prstGeom>
            <a:ln w="9525" cap="flat" cmpd="sng">
              <a:solidFill>
                <a:schemeClr val="tx1"/>
              </a:solidFill>
              <a:prstDash val="solid"/>
              <a:round/>
              <a:headEnd type="none" w="med" len="med"/>
              <a:tailEnd type="triangle" w="sm" len="sm"/>
            </a:ln>
          </p:spPr>
        </p:sp>
        <p:sp>
          <p:nvSpPr>
            <p:cNvPr id="56406" name="Line 87"/>
            <p:cNvSpPr>
              <a:spLocks noChangeAspect="1"/>
            </p:cNvSpPr>
            <p:nvPr/>
          </p:nvSpPr>
          <p:spPr>
            <a:xfrm>
              <a:off x="1042" y="3799"/>
              <a:ext cx="0" cy="122"/>
            </a:xfrm>
            <a:prstGeom prst="line">
              <a:avLst/>
            </a:prstGeom>
            <a:ln w="9525" cap="flat" cmpd="sng">
              <a:solidFill>
                <a:schemeClr val="tx1"/>
              </a:solidFill>
              <a:prstDash val="solid"/>
              <a:round/>
              <a:headEnd type="none" w="med" len="med"/>
              <a:tailEnd type="none" w="sm" len="sm"/>
            </a:ln>
          </p:spPr>
        </p:sp>
        <p:sp>
          <p:nvSpPr>
            <p:cNvPr id="56407" name="Line 88"/>
            <p:cNvSpPr>
              <a:spLocks noChangeAspect="1"/>
            </p:cNvSpPr>
            <p:nvPr/>
          </p:nvSpPr>
          <p:spPr>
            <a:xfrm>
              <a:off x="2552" y="3799"/>
              <a:ext cx="0" cy="122"/>
            </a:xfrm>
            <a:prstGeom prst="line">
              <a:avLst/>
            </a:prstGeom>
            <a:ln w="9525" cap="flat" cmpd="sng">
              <a:solidFill>
                <a:schemeClr val="tx1"/>
              </a:solidFill>
              <a:prstDash val="solid"/>
              <a:round/>
              <a:headEnd type="none" w="med" len="med"/>
              <a:tailEnd type="none" w="sm" len="sm"/>
            </a:ln>
          </p:spPr>
        </p:sp>
        <p:sp>
          <p:nvSpPr>
            <p:cNvPr id="56408" name="Line 89"/>
            <p:cNvSpPr>
              <a:spLocks noChangeAspect="1"/>
            </p:cNvSpPr>
            <p:nvPr/>
          </p:nvSpPr>
          <p:spPr>
            <a:xfrm>
              <a:off x="1792" y="3915"/>
              <a:ext cx="0" cy="121"/>
            </a:xfrm>
            <a:prstGeom prst="line">
              <a:avLst/>
            </a:prstGeom>
            <a:ln w="9525" cap="flat" cmpd="sng">
              <a:solidFill>
                <a:schemeClr val="tx1"/>
              </a:solidFill>
              <a:prstDash val="solid"/>
              <a:round/>
              <a:headEnd type="none" w="med" len="med"/>
              <a:tailEnd type="triangle" w="sm" len="sm"/>
            </a:ln>
          </p:spPr>
        </p:sp>
        <p:sp>
          <p:nvSpPr>
            <p:cNvPr id="56409" name="Text Box 90"/>
            <p:cNvSpPr txBox="1">
              <a:spLocks noChangeAspect="1"/>
            </p:cNvSpPr>
            <p:nvPr/>
          </p:nvSpPr>
          <p:spPr>
            <a:xfrm>
              <a:off x="405" y="1192"/>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0" name="Text Box 91"/>
            <p:cNvSpPr txBox="1">
              <a:spLocks noChangeAspect="1"/>
            </p:cNvSpPr>
            <p:nvPr/>
          </p:nvSpPr>
          <p:spPr>
            <a:xfrm>
              <a:off x="1098" y="3286"/>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1" name="Text Box 92"/>
            <p:cNvSpPr txBox="1">
              <a:spLocks noChangeAspect="1"/>
            </p:cNvSpPr>
            <p:nvPr/>
          </p:nvSpPr>
          <p:spPr>
            <a:xfrm>
              <a:off x="471" y="1884"/>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2" name="Text Box 93"/>
            <p:cNvSpPr txBox="1">
              <a:spLocks noChangeAspect="1"/>
            </p:cNvSpPr>
            <p:nvPr/>
          </p:nvSpPr>
          <p:spPr>
            <a:xfrm>
              <a:off x="1923" y="1477"/>
              <a:ext cx="233"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3" name="Text Box 94"/>
            <p:cNvSpPr txBox="1">
              <a:spLocks noChangeAspect="1"/>
            </p:cNvSpPr>
            <p:nvPr/>
          </p:nvSpPr>
          <p:spPr>
            <a:xfrm>
              <a:off x="1881" y="2231"/>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4" name="Text Box 95"/>
            <p:cNvSpPr txBox="1">
              <a:spLocks noChangeAspect="1"/>
            </p:cNvSpPr>
            <p:nvPr/>
          </p:nvSpPr>
          <p:spPr>
            <a:xfrm>
              <a:off x="2372" y="3286"/>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5" name="Text Box 96"/>
            <p:cNvSpPr txBox="1">
              <a:spLocks noChangeAspect="1"/>
            </p:cNvSpPr>
            <p:nvPr/>
          </p:nvSpPr>
          <p:spPr>
            <a:xfrm>
              <a:off x="1243" y="618"/>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6" name="Text Box 97"/>
            <p:cNvSpPr txBox="1">
              <a:spLocks noChangeAspect="1"/>
            </p:cNvSpPr>
            <p:nvPr/>
          </p:nvSpPr>
          <p:spPr>
            <a:xfrm>
              <a:off x="1063" y="1115"/>
              <a:ext cx="493" cy="13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2</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3</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7" name="Text Box 98"/>
            <p:cNvSpPr txBox="1">
              <a:spLocks noChangeAspect="1"/>
            </p:cNvSpPr>
            <p:nvPr/>
          </p:nvSpPr>
          <p:spPr>
            <a:xfrm>
              <a:off x="1254" y="1477"/>
              <a:ext cx="235"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4</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8" name="Text Box 99"/>
            <p:cNvSpPr txBox="1"/>
            <p:nvPr/>
          </p:nvSpPr>
          <p:spPr>
            <a:xfrm>
              <a:off x="951" y="1839"/>
              <a:ext cx="323" cy="13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5</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6</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19" name="Text Box 100"/>
            <p:cNvSpPr txBox="1">
              <a:spLocks noChangeAspect="1"/>
            </p:cNvSpPr>
            <p:nvPr/>
          </p:nvSpPr>
          <p:spPr>
            <a:xfrm>
              <a:off x="1286" y="2201"/>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7</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20" name="Text Box 101"/>
            <p:cNvSpPr txBox="1">
              <a:spLocks noChangeAspect="1"/>
            </p:cNvSpPr>
            <p:nvPr/>
          </p:nvSpPr>
          <p:spPr>
            <a:xfrm>
              <a:off x="2147" y="2653"/>
              <a:ext cx="237"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8</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21" name="Text Box 102"/>
            <p:cNvSpPr txBox="1">
              <a:spLocks noChangeAspect="1"/>
            </p:cNvSpPr>
            <p:nvPr/>
          </p:nvSpPr>
          <p:spPr>
            <a:xfrm>
              <a:off x="1980" y="3233"/>
              <a:ext cx="236"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9</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22" name="Text Box 103"/>
            <p:cNvSpPr txBox="1">
              <a:spLocks noChangeAspect="1"/>
            </p:cNvSpPr>
            <p:nvPr/>
          </p:nvSpPr>
          <p:spPr>
            <a:xfrm>
              <a:off x="2674" y="3422"/>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23" name="Text Box 104"/>
            <p:cNvSpPr txBox="1">
              <a:spLocks noChangeAspect="1"/>
            </p:cNvSpPr>
            <p:nvPr/>
          </p:nvSpPr>
          <p:spPr>
            <a:xfrm>
              <a:off x="671" y="3422"/>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6424" name="Text Box 105"/>
            <p:cNvSpPr txBox="1">
              <a:spLocks noChangeAspect="1"/>
            </p:cNvSpPr>
            <p:nvPr/>
          </p:nvSpPr>
          <p:spPr>
            <a:xfrm>
              <a:off x="1455" y="3965"/>
              <a:ext cx="234" cy="147"/>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12</a:t>
              </a:r>
              <a:endParaRPr lang="en-US" altLang="zh-CN" sz="1600" dirty="0">
                <a:solidFill>
                  <a:schemeClr val="tx1"/>
                </a:solidFill>
                <a:latin typeface="宋体" panose="02010600030101010101" pitchFamily="2" charset="-122"/>
                <a:ea typeface="宋体" panose="02010600030101010101" pitchFamily="2" charset="-122"/>
              </a:endParaRPr>
            </a:p>
          </p:txBody>
        </p:sp>
      </p:grpSp>
      <p:sp>
        <p:nvSpPr>
          <p:cNvPr id="56425" name="Rectangle 106"/>
          <p:cNvSpPr/>
          <p:nvPr/>
        </p:nvSpPr>
        <p:spPr>
          <a:xfrm>
            <a:off x="468313" y="260350"/>
            <a:ext cx="3729355" cy="460375"/>
          </a:xfrm>
          <a:prstGeom prst="rect">
            <a:avLst/>
          </a:prstGeom>
          <a:noFill/>
          <a:ln w="9525">
            <a:noFill/>
          </a:ln>
        </p:spPr>
        <p:txBody>
          <a:bodyPr wrap="none" anchor="t" anchorCtr="0">
            <a:spAutoFit/>
          </a:bodyPr>
          <a:lstStyle/>
          <a:p>
            <a:pPr>
              <a:spcBef>
                <a:spcPct val="20000"/>
              </a:spcBef>
              <a:buClr>
                <a:schemeClr val="accent2"/>
              </a:buClr>
              <a:buSzPct val="80000"/>
            </a:pPr>
            <a:r>
              <a:rPr lang="zh-CN" altLang="en-US" sz="2400" b="0" dirty="0">
                <a:solidFill>
                  <a:schemeClr val="tx1"/>
                </a:solidFill>
                <a:latin typeface="Verdana" panose="020B0604030504040204" pitchFamily="34" charset="0"/>
                <a:ea typeface="宋体" panose="02010600030101010101" pitchFamily="2" charset="-122"/>
              </a:rPr>
              <a:t>步骤</a:t>
            </a:r>
            <a:r>
              <a:rPr lang="en-US" altLang="zh-CN" sz="2400" b="0" dirty="0">
                <a:solidFill>
                  <a:schemeClr val="tx1"/>
                </a:solidFill>
                <a:latin typeface="Verdana" panose="020B0604030504040204" pitchFamily="34" charset="0"/>
                <a:ea typeface="宋体" panose="02010600030101010101" pitchFamily="2" charset="-122"/>
              </a:rPr>
              <a:t>1</a:t>
            </a:r>
            <a:r>
              <a:rPr lang="zh-CN" altLang="en-US" sz="2400" b="0" dirty="0">
                <a:solidFill>
                  <a:schemeClr val="tx1"/>
                </a:solidFill>
                <a:latin typeface="Verdana" panose="020B0604030504040204" pitchFamily="34" charset="0"/>
                <a:ea typeface="宋体" panose="02010600030101010101" pitchFamily="2" charset="-122"/>
              </a:rPr>
              <a:t>：导出过程的流图。</a:t>
            </a:r>
            <a:endParaRPr lang="zh-CN" altLang="en-US" sz="2400" b="0" dirty="0">
              <a:solidFill>
                <a:schemeClr val="tx1"/>
              </a:solidFill>
              <a:latin typeface="Verdana" panose="020B0604030504040204" pitchFamily="34"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idx="1"/>
          </p:nvPr>
        </p:nvSpPr>
        <p:spPr>
          <a:xfrm>
            <a:off x="214282" y="428604"/>
            <a:ext cx="8226900" cy="4759200"/>
          </a:xfrm>
        </p:spPr>
        <p:txBody>
          <a:bodyPr vert="horz" wrap="square" lIns="91440" tIns="45720" rIns="91440" bIns="45720" anchor="t" anchorCtr="0">
            <a:noAutofit/>
          </a:bodyPr>
          <a:lstStyle/>
          <a:p>
            <a:pPr marL="533400" indent="-533400" algn="l" eaLnBrk="1" hangingPunct="1">
              <a:buNone/>
            </a:pPr>
            <a:r>
              <a:rPr lang="zh-CN" altLang="en-US" dirty="0">
                <a:latin typeface="华文中宋" panose="02010600040101010101" pitchFamily="2" charset="-122"/>
                <a:ea typeface="华文中宋" panose="02010600040101010101" pitchFamily="2" charset="-122"/>
              </a:rPr>
              <a:t>        划分的概念对于测试人员非常重要，在测试中往往一方面要保证</a:t>
            </a:r>
            <a:r>
              <a:rPr lang="en-US" altLang="zh-CN" dirty="0">
                <a:latin typeface="华文中宋" panose="02010600040101010101" pitchFamily="2" charset="-122"/>
                <a:ea typeface="华文中宋" panose="02010600040101010101" pitchFamily="2" charset="-122"/>
              </a:rPr>
              <a:t>B</a:t>
            </a:r>
            <a:r>
              <a:rPr lang="zh-CN" altLang="en-US" dirty="0">
                <a:latin typeface="华文中宋" panose="02010600040101010101" pitchFamily="2" charset="-122"/>
                <a:ea typeface="华文中宋" panose="02010600040101010101" pitchFamily="2" charset="-122"/>
              </a:rPr>
              <a:t>的所有元素都在某个子集中，另一方面要保证任意一个元素都不会同时出现在两个子集中。</a:t>
            </a:r>
            <a:endParaRPr lang="en-US" altLang="zh-CN" dirty="0">
              <a:latin typeface="华文中宋" panose="02010600040101010101" pitchFamily="2" charset="-122"/>
              <a:ea typeface="华文中宋" panose="02010600040101010101" pitchFamily="2" charset="-122"/>
            </a:endParaRPr>
          </a:p>
          <a:p>
            <a:pPr marL="533400" indent="-533400" algn="l" eaLnBrk="1" hangingPunct="1">
              <a:buNone/>
            </a:pPr>
            <a:r>
              <a:rPr lang="zh-CN" altLang="en-US" dirty="0">
                <a:latin typeface="华文中宋" panose="02010600040101010101" pitchFamily="2" charset="-122"/>
                <a:ea typeface="华文中宋" panose="02010600040101010101" pitchFamily="2" charset="-122"/>
              </a:rPr>
              <a:t>       有效的划分可以保证功能测试时的完备性与无冗余性。防止有些内容没有被测试，而另一些内容被测试多遍的情况。</a:t>
            </a:r>
            <a:endParaRPr lang="zh-CN" altLang="en-US" dirty="0">
              <a:latin typeface="华文中宋" panose="02010600040101010101" pitchFamily="2" charset="-122"/>
              <a:ea typeface="华文中宋" panose="02010600040101010101" pitchFamily="2" charset="-122"/>
            </a:endParaRPr>
          </a:p>
          <a:p>
            <a:pPr marL="533400" indent="-533400" algn="l" eaLnBrk="1" hangingPunct="1">
              <a:buNone/>
            </a:pPr>
            <a:r>
              <a:rPr lang="zh-CN" altLang="en-US" dirty="0">
                <a:latin typeface="华文中宋" panose="02010600040101010101" pitchFamily="2" charset="-122"/>
                <a:ea typeface="华文中宋" panose="02010600040101010101" pitchFamily="2" charset="-122"/>
              </a:rPr>
              <a:t>       功能性测试的主要困难之一，就是难以找到合适的划分。</a:t>
            </a:r>
            <a:endParaRPr lang="zh-CN" altLang="en-US" dirty="0">
              <a:latin typeface="华文中宋" panose="02010600040101010101" pitchFamily="2" charset="-122"/>
              <a:ea typeface="华文中宋" panose="02010600040101010101" pitchFamily="2" charset="-122"/>
            </a:endParaRPr>
          </a:p>
          <a:p>
            <a:pPr marL="533400" indent="-533400" algn="l" eaLnBrk="1" hangingPunct="1">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idx="1"/>
          </p:nvPr>
        </p:nvSpPr>
        <p:spPr>
          <a:xfrm>
            <a:off x="239130" y="260405"/>
            <a:ext cx="8226900" cy="4759200"/>
          </a:xfrm>
        </p:spPr>
        <p:txBody>
          <a:bodyPr vert="horz" wrap="square" lIns="91440" tIns="45720" rIns="91440" bIns="45720" anchor="t" anchorCtr="0">
            <a:normAutofit lnSpcReduction="20000"/>
          </a:bodyPr>
          <a:lstStyle/>
          <a:p>
            <a:pPr algn="just" eaLnBrk="1" hangingPunct="1">
              <a:lnSpc>
                <a:spcPct val="120000"/>
              </a:lnSpc>
              <a:buNone/>
            </a:pPr>
            <a:r>
              <a:rPr lang="zh-CN" altLang="en-US" sz="2600" dirty="0">
                <a:latin typeface="宋体" panose="02010600030101010101" pitchFamily="2" charset="-122"/>
                <a:ea typeface="宋体" panose="02010600030101010101" pitchFamily="2" charset="-122"/>
              </a:rPr>
              <a:t>步骤</a:t>
            </a:r>
            <a:r>
              <a:rPr lang="en-US" altLang="zh-CN" sz="2600" dirty="0">
                <a:latin typeface="宋体" panose="02010600030101010101" pitchFamily="2" charset="-122"/>
                <a:ea typeface="宋体" panose="02010600030101010101" pitchFamily="2" charset="-122"/>
              </a:rPr>
              <a:t>2:</a:t>
            </a:r>
            <a:r>
              <a:rPr lang="zh-CN" altLang="en-US" sz="2600" dirty="0">
                <a:latin typeface="宋体" panose="02010600030101010101" pitchFamily="2" charset="-122"/>
                <a:ea typeface="宋体" panose="02010600030101010101" pitchFamily="2" charset="-122"/>
              </a:rPr>
              <a:t>确定环形复杂性度量</a:t>
            </a:r>
            <a:r>
              <a:rPr lang="en-US" altLang="zh-CN" sz="2600" dirty="0">
                <a:latin typeface="宋体" panose="02010600030101010101" pitchFamily="2" charset="-122"/>
                <a:ea typeface="宋体" panose="02010600030101010101" pitchFamily="2" charset="-122"/>
              </a:rPr>
              <a:t>V(G)</a:t>
            </a:r>
            <a:r>
              <a:rPr lang="zh-CN" altLang="en-US" sz="2600" dirty="0">
                <a:latin typeface="宋体" panose="02010600030101010101" pitchFamily="2" charset="-122"/>
                <a:ea typeface="宋体" panose="02010600030101010101" pitchFamily="2" charset="-122"/>
              </a:rPr>
              <a:t>：</a:t>
            </a:r>
            <a:endParaRPr lang="zh-CN" altLang="en-US" sz="2600" dirty="0">
              <a:latin typeface="宋体" panose="02010600030101010101" pitchFamily="2" charset="-122"/>
              <a:ea typeface="宋体" panose="02010600030101010101" pitchFamily="2" charset="-122"/>
            </a:endParaRPr>
          </a:p>
          <a:p>
            <a:pPr algn="just" eaLnBrk="1" hangingPunct="1">
              <a:lnSpc>
                <a:spcPct val="120000"/>
              </a:lnSpc>
              <a:buNone/>
            </a:pPr>
            <a:r>
              <a:rPr lang="en-US" altLang="zh-CN" sz="2600" dirty="0">
                <a:latin typeface="宋体" panose="02010600030101010101" pitchFamily="2" charset="-122"/>
                <a:ea typeface="宋体" panose="02010600030101010101" pitchFamily="2" charset="-122"/>
              </a:rPr>
              <a:t>1</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V(G)= 6 </a:t>
            </a:r>
            <a:r>
              <a:rPr lang="zh-CN" altLang="en-US" sz="2600" dirty="0">
                <a:latin typeface="宋体" panose="02010600030101010101" pitchFamily="2" charset="-122"/>
                <a:ea typeface="宋体" panose="02010600030101010101" pitchFamily="2" charset="-122"/>
              </a:rPr>
              <a:t>（个区域）</a:t>
            </a:r>
            <a:endParaRPr lang="zh-CN" altLang="en-US" sz="2600" dirty="0">
              <a:latin typeface="宋体" panose="02010600030101010101" pitchFamily="2" charset="-122"/>
              <a:ea typeface="宋体" panose="02010600030101010101" pitchFamily="2" charset="-122"/>
            </a:endParaRPr>
          </a:p>
          <a:p>
            <a:pPr algn="just" eaLnBrk="1" hangingPunct="1">
              <a:lnSpc>
                <a:spcPct val="120000"/>
              </a:lnSpc>
              <a:buNone/>
            </a:pPr>
            <a:r>
              <a:rPr lang="en-US" altLang="zh-CN" sz="2600" dirty="0">
                <a:latin typeface="宋体" panose="02010600030101010101" pitchFamily="2" charset="-122"/>
                <a:ea typeface="宋体" panose="02010600030101010101" pitchFamily="2" charset="-122"/>
              </a:rPr>
              <a:t>2</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V(G)=E–N+2=16–12+2=6</a:t>
            </a:r>
            <a:endParaRPr lang="en-US" altLang="zh-CN" sz="2600" dirty="0">
              <a:latin typeface="宋体" panose="02010600030101010101" pitchFamily="2" charset="-122"/>
              <a:ea typeface="宋体" panose="02010600030101010101" pitchFamily="2" charset="-122"/>
            </a:endParaRPr>
          </a:p>
          <a:p>
            <a:pPr algn="just" eaLnBrk="1" hangingPunct="1">
              <a:lnSpc>
                <a:spcPct val="120000"/>
              </a:lnSpc>
              <a:buNone/>
            </a:pPr>
            <a:r>
              <a:rPr lang="zh-CN" altLang="en-US" sz="2600" dirty="0">
                <a:latin typeface="宋体" panose="02010600030101010101" pitchFamily="2" charset="-122"/>
                <a:ea typeface="宋体" panose="02010600030101010101" pitchFamily="2" charset="-122"/>
              </a:rPr>
              <a:t>其中</a:t>
            </a:r>
            <a:r>
              <a:rPr lang="en-US" altLang="zh-CN" sz="2600" dirty="0">
                <a:latin typeface="宋体" panose="02010600030101010101" pitchFamily="2" charset="-122"/>
                <a:ea typeface="宋体" panose="02010600030101010101" pitchFamily="2" charset="-122"/>
              </a:rPr>
              <a:t>E</a:t>
            </a:r>
            <a:r>
              <a:rPr lang="zh-CN" altLang="en-US" sz="2600" dirty="0">
                <a:latin typeface="宋体" panose="02010600030101010101" pitchFamily="2" charset="-122"/>
                <a:ea typeface="宋体" panose="02010600030101010101" pitchFamily="2" charset="-122"/>
              </a:rPr>
              <a:t>为流图中的边数，</a:t>
            </a:r>
            <a:r>
              <a:rPr lang="en-US" altLang="zh-CN" sz="2600" dirty="0">
                <a:latin typeface="宋体" panose="02010600030101010101" pitchFamily="2" charset="-122"/>
                <a:ea typeface="宋体" panose="02010600030101010101" pitchFamily="2" charset="-122"/>
              </a:rPr>
              <a:t>N</a:t>
            </a:r>
            <a:r>
              <a:rPr lang="zh-CN" altLang="en-US" sz="2600" dirty="0">
                <a:latin typeface="宋体" panose="02010600030101010101" pitchFamily="2" charset="-122"/>
                <a:ea typeface="宋体" panose="02010600030101010101" pitchFamily="2" charset="-122"/>
              </a:rPr>
              <a:t>为</a:t>
            </a:r>
            <a:endParaRPr lang="zh-CN" altLang="en-US" sz="2600" dirty="0">
              <a:latin typeface="宋体" panose="02010600030101010101" pitchFamily="2" charset="-122"/>
              <a:ea typeface="宋体" panose="02010600030101010101" pitchFamily="2" charset="-122"/>
            </a:endParaRPr>
          </a:p>
          <a:p>
            <a:pPr algn="just" eaLnBrk="1" hangingPunct="1">
              <a:lnSpc>
                <a:spcPct val="120000"/>
              </a:lnSpc>
              <a:buNone/>
            </a:pPr>
            <a:r>
              <a:rPr lang="zh-CN" altLang="en-US" sz="2600" dirty="0">
                <a:latin typeface="宋体" panose="02010600030101010101" pitchFamily="2" charset="-122"/>
                <a:ea typeface="宋体" panose="02010600030101010101" pitchFamily="2" charset="-122"/>
              </a:rPr>
              <a:t>结点数；</a:t>
            </a:r>
            <a:endParaRPr lang="zh-CN" altLang="en-US" sz="2600" dirty="0">
              <a:latin typeface="宋体" panose="02010600030101010101" pitchFamily="2" charset="-122"/>
              <a:ea typeface="宋体" panose="02010600030101010101" pitchFamily="2" charset="-122"/>
            </a:endParaRPr>
          </a:p>
          <a:p>
            <a:pPr eaLnBrk="1" hangingPunct="1">
              <a:lnSpc>
                <a:spcPct val="120000"/>
              </a:lnSpc>
              <a:buNone/>
            </a:pPr>
            <a:r>
              <a:rPr lang="en-US" altLang="zh-CN" sz="2600" dirty="0">
                <a:latin typeface="宋体" panose="02010600030101010101" pitchFamily="2" charset="-122"/>
                <a:ea typeface="宋体" panose="02010600030101010101" pitchFamily="2" charset="-122"/>
              </a:rPr>
              <a:t>3</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V(G)=P+1=5+1=6</a:t>
            </a:r>
            <a:endParaRPr lang="en-US" altLang="zh-CN" sz="2600" dirty="0">
              <a:latin typeface="宋体" panose="02010600030101010101" pitchFamily="2" charset="-122"/>
              <a:ea typeface="宋体" panose="02010600030101010101" pitchFamily="2" charset="-122"/>
            </a:endParaRPr>
          </a:p>
          <a:p>
            <a:pPr eaLnBrk="1" hangingPunct="1">
              <a:lnSpc>
                <a:spcPct val="120000"/>
              </a:lnSpc>
              <a:buNone/>
            </a:pPr>
            <a:r>
              <a:rPr lang="en-US" altLang="zh-CN" sz="2600" dirty="0">
                <a:latin typeface="宋体" panose="02010600030101010101" pitchFamily="2" charset="-122"/>
                <a:ea typeface="宋体" panose="02010600030101010101" pitchFamily="2" charset="-122"/>
              </a:rPr>
              <a:t>   </a:t>
            </a:r>
            <a:r>
              <a:rPr lang="zh-CN" altLang="en-US" sz="2600" dirty="0">
                <a:latin typeface="宋体" panose="02010600030101010101" pitchFamily="2" charset="-122"/>
                <a:ea typeface="宋体" panose="02010600030101010101" pitchFamily="2" charset="-122"/>
              </a:rPr>
              <a:t>其中</a:t>
            </a:r>
            <a:r>
              <a:rPr lang="en-US" altLang="zh-CN" sz="2600" dirty="0">
                <a:latin typeface="宋体" panose="02010600030101010101" pitchFamily="2" charset="-122"/>
                <a:ea typeface="宋体" panose="02010600030101010101" pitchFamily="2" charset="-122"/>
              </a:rPr>
              <a:t>P</a:t>
            </a:r>
            <a:r>
              <a:rPr lang="zh-CN" altLang="en-US" sz="2600" dirty="0">
                <a:latin typeface="宋体" panose="02010600030101010101" pitchFamily="2" charset="-122"/>
                <a:ea typeface="宋体" panose="02010600030101010101" pitchFamily="2" charset="-122"/>
              </a:rPr>
              <a:t>为结点的个数。</a:t>
            </a:r>
            <a:endParaRPr lang="zh-CN" altLang="en-US" sz="2600" dirty="0">
              <a:latin typeface="宋体" panose="02010600030101010101" pitchFamily="2" charset="-122"/>
              <a:ea typeface="宋体" panose="02010600030101010101" pitchFamily="2" charset="-122"/>
            </a:endParaRPr>
          </a:p>
          <a:p>
            <a:pPr eaLnBrk="1" hangingPunct="1">
              <a:lnSpc>
                <a:spcPct val="120000"/>
              </a:lnSpc>
              <a:buNone/>
            </a:pPr>
            <a:r>
              <a:rPr lang="zh-CN" altLang="en-US" sz="2600" dirty="0">
                <a:latin typeface="宋体" panose="02010600030101010101" pitchFamily="2" charset="-122"/>
                <a:ea typeface="宋体" panose="02010600030101010101" pitchFamily="2" charset="-122"/>
              </a:rPr>
              <a:t>在流图中，</a:t>
            </a:r>
            <a:endParaRPr lang="zh-CN" altLang="en-US" sz="2600" dirty="0">
              <a:latin typeface="宋体" panose="02010600030101010101" pitchFamily="2" charset="-122"/>
              <a:ea typeface="宋体" panose="02010600030101010101" pitchFamily="2" charset="-122"/>
            </a:endParaRPr>
          </a:p>
          <a:p>
            <a:pPr eaLnBrk="1" hangingPunct="1">
              <a:lnSpc>
                <a:spcPct val="120000"/>
              </a:lnSpc>
              <a:buNone/>
            </a:pPr>
            <a:r>
              <a:rPr lang="zh-CN" altLang="en-US" sz="2600" dirty="0">
                <a:latin typeface="宋体" panose="02010600030101010101" pitchFamily="2" charset="-122"/>
                <a:ea typeface="宋体" panose="02010600030101010101" pitchFamily="2" charset="-122"/>
              </a:rPr>
              <a:t>结点</a:t>
            </a:r>
            <a:r>
              <a:rPr lang="en-US" altLang="zh-CN" sz="2600" dirty="0">
                <a:latin typeface="宋体" panose="02010600030101010101" pitchFamily="2" charset="-122"/>
                <a:ea typeface="宋体" panose="02010600030101010101" pitchFamily="2" charset="-122"/>
              </a:rPr>
              <a:t>2</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3</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5</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6</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9</a:t>
            </a:r>
            <a:r>
              <a:rPr lang="zh-CN" altLang="en-US" sz="2600" dirty="0">
                <a:latin typeface="宋体" panose="02010600030101010101" pitchFamily="2" charset="-122"/>
                <a:ea typeface="宋体" panose="02010600030101010101" pitchFamily="2" charset="-122"/>
              </a:rPr>
              <a:t>是结判定点。</a:t>
            </a:r>
            <a:endParaRPr lang="zh-CN" altLang="en-US" sz="2600" dirty="0">
              <a:latin typeface="宋体" panose="02010600030101010101" pitchFamily="2" charset="-122"/>
              <a:ea typeface="宋体" panose="02010600030101010101" pitchFamily="2" charset="-122"/>
            </a:endParaRPr>
          </a:p>
        </p:txBody>
      </p:sp>
      <p:grpSp>
        <p:nvGrpSpPr>
          <p:cNvPr id="57347" name="Group 4"/>
          <p:cNvGrpSpPr/>
          <p:nvPr/>
        </p:nvGrpSpPr>
        <p:grpSpPr>
          <a:xfrm>
            <a:off x="5364480" y="563880"/>
            <a:ext cx="3635375" cy="4670425"/>
            <a:chOff x="3470" y="890"/>
            <a:chExt cx="2290" cy="2942"/>
          </a:xfrm>
        </p:grpSpPr>
        <p:sp>
          <p:nvSpPr>
            <p:cNvPr id="57348" name="Oval 5"/>
            <p:cNvSpPr>
              <a:spLocks noChangeAspect="1"/>
            </p:cNvSpPr>
            <p:nvPr/>
          </p:nvSpPr>
          <p:spPr>
            <a:xfrm>
              <a:off x="4734" y="890"/>
              <a:ext cx="203" cy="194"/>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49" name="Text Box 6"/>
            <p:cNvSpPr txBox="1">
              <a:spLocks noChangeAspect="1"/>
            </p:cNvSpPr>
            <p:nvPr/>
          </p:nvSpPr>
          <p:spPr>
            <a:xfrm>
              <a:off x="4820" y="919"/>
              <a:ext cx="166"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50" name="Oval 7"/>
            <p:cNvSpPr>
              <a:spLocks noChangeAspect="1"/>
            </p:cNvSpPr>
            <p:nvPr/>
          </p:nvSpPr>
          <p:spPr>
            <a:xfrm>
              <a:off x="4740" y="1275"/>
              <a:ext cx="205" cy="196"/>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51" name="Text Box 8"/>
            <p:cNvSpPr txBox="1">
              <a:spLocks noChangeAspect="1"/>
            </p:cNvSpPr>
            <p:nvPr/>
          </p:nvSpPr>
          <p:spPr>
            <a:xfrm>
              <a:off x="4820" y="1282"/>
              <a:ext cx="166" cy="14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52" name="Oval 9"/>
            <p:cNvSpPr>
              <a:spLocks noChangeAspect="1"/>
            </p:cNvSpPr>
            <p:nvPr/>
          </p:nvSpPr>
          <p:spPr>
            <a:xfrm>
              <a:off x="4740" y="1651"/>
              <a:ext cx="205"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53" name="Text Box 10"/>
            <p:cNvSpPr txBox="1">
              <a:spLocks noChangeAspect="1"/>
            </p:cNvSpPr>
            <p:nvPr/>
          </p:nvSpPr>
          <p:spPr>
            <a:xfrm>
              <a:off x="4820" y="1659"/>
              <a:ext cx="166" cy="14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54" name="Oval 11"/>
            <p:cNvSpPr>
              <a:spLocks noChangeAspect="1"/>
            </p:cNvSpPr>
            <p:nvPr/>
          </p:nvSpPr>
          <p:spPr>
            <a:xfrm>
              <a:off x="4740" y="2037"/>
              <a:ext cx="205" cy="194"/>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55" name="Text Box 12"/>
            <p:cNvSpPr txBox="1">
              <a:spLocks noChangeAspect="1"/>
            </p:cNvSpPr>
            <p:nvPr/>
          </p:nvSpPr>
          <p:spPr>
            <a:xfrm>
              <a:off x="4820" y="2031"/>
              <a:ext cx="166" cy="139"/>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56" name="Oval 13"/>
            <p:cNvSpPr>
              <a:spLocks noChangeAspect="1"/>
            </p:cNvSpPr>
            <p:nvPr/>
          </p:nvSpPr>
          <p:spPr>
            <a:xfrm>
              <a:off x="4740" y="2410"/>
              <a:ext cx="205" cy="194"/>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57" name="Text Box 14"/>
            <p:cNvSpPr txBox="1">
              <a:spLocks noChangeAspect="1"/>
            </p:cNvSpPr>
            <p:nvPr/>
          </p:nvSpPr>
          <p:spPr>
            <a:xfrm>
              <a:off x="4820" y="2423"/>
              <a:ext cx="166" cy="138"/>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58" name="Oval 15"/>
            <p:cNvSpPr>
              <a:spLocks noChangeAspect="1"/>
            </p:cNvSpPr>
            <p:nvPr/>
          </p:nvSpPr>
          <p:spPr>
            <a:xfrm>
              <a:off x="5089" y="2736"/>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59" name="Text Box 16"/>
            <p:cNvSpPr txBox="1">
              <a:spLocks noChangeAspect="1"/>
            </p:cNvSpPr>
            <p:nvPr/>
          </p:nvSpPr>
          <p:spPr>
            <a:xfrm>
              <a:off x="5168" y="2744"/>
              <a:ext cx="165" cy="138"/>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60" name="Oval 17"/>
            <p:cNvSpPr>
              <a:spLocks noChangeAspect="1"/>
            </p:cNvSpPr>
            <p:nvPr/>
          </p:nvSpPr>
          <p:spPr>
            <a:xfrm>
              <a:off x="5437" y="3077"/>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61" name="Text Box 18"/>
            <p:cNvSpPr txBox="1">
              <a:spLocks noChangeAspect="1"/>
            </p:cNvSpPr>
            <p:nvPr/>
          </p:nvSpPr>
          <p:spPr>
            <a:xfrm>
              <a:off x="5508" y="3088"/>
              <a:ext cx="165" cy="138"/>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7</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62" name="Oval 19"/>
            <p:cNvSpPr>
              <a:spLocks noChangeAspect="1"/>
            </p:cNvSpPr>
            <p:nvPr/>
          </p:nvSpPr>
          <p:spPr>
            <a:xfrm>
              <a:off x="4740" y="3335"/>
              <a:ext cx="205" cy="195"/>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63" name="Text Box 20"/>
            <p:cNvSpPr txBox="1">
              <a:spLocks noChangeAspect="1"/>
            </p:cNvSpPr>
            <p:nvPr/>
          </p:nvSpPr>
          <p:spPr>
            <a:xfrm>
              <a:off x="4820" y="3350"/>
              <a:ext cx="166"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8</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64" name="Oval 21"/>
            <p:cNvSpPr>
              <a:spLocks noChangeAspect="1"/>
            </p:cNvSpPr>
            <p:nvPr/>
          </p:nvSpPr>
          <p:spPr>
            <a:xfrm>
              <a:off x="3793" y="1642"/>
              <a:ext cx="203" cy="195"/>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65" name="Text Box 22"/>
            <p:cNvSpPr txBox="1">
              <a:spLocks noChangeAspect="1"/>
            </p:cNvSpPr>
            <p:nvPr/>
          </p:nvSpPr>
          <p:spPr>
            <a:xfrm>
              <a:off x="3872" y="1641"/>
              <a:ext cx="167"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9</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66" name="Oval 23"/>
            <p:cNvSpPr>
              <a:spLocks noChangeAspect="1"/>
            </p:cNvSpPr>
            <p:nvPr/>
          </p:nvSpPr>
          <p:spPr>
            <a:xfrm>
              <a:off x="3470" y="2111"/>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67" name="Text Box 24"/>
            <p:cNvSpPr txBox="1">
              <a:spLocks noChangeAspect="1"/>
            </p:cNvSpPr>
            <p:nvPr/>
          </p:nvSpPr>
          <p:spPr>
            <a:xfrm>
              <a:off x="3500" y="2106"/>
              <a:ext cx="514" cy="434"/>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11</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68" name="Oval 25"/>
            <p:cNvSpPr>
              <a:spLocks noChangeAspect="1"/>
            </p:cNvSpPr>
            <p:nvPr/>
          </p:nvSpPr>
          <p:spPr>
            <a:xfrm>
              <a:off x="4164" y="2132"/>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69" name="Text Box 26"/>
            <p:cNvSpPr txBox="1">
              <a:spLocks noChangeAspect="1"/>
            </p:cNvSpPr>
            <p:nvPr/>
          </p:nvSpPr>
          <p:spPr>
            <a:xfrm>
              <a:off x="4204" y="2138"/>
              <a:ext cx="264" cy="222"/>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10</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70" name="Oval 27"/>
            <p:cNvSpPr>
              <a:spLocks noChangeAspect="1"/>
            </p:cNvSpPr>
            <p:nvPr/>
          </p:nvSpPr>
          <p:spPr>
            <a:xfrm>
              <a:off x="3833" y="2543"/>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7371" name="Text Box 28"/>
            <p:cNvSpPr txBox="1">
              <a:spLocks noChangeAspect="1"/>
            </p:cNvSpPr>
            <p:nvPr/>
          </p:nvSpPr>
          <p:spPr>
            <a:xfrm>
              <a:off x="3874" y="2550"/>
              <a:ext cx="165"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12</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72" name="Line 29"/>
            <p:cNvSpPr>
              <a:spLocks noChangeAspect="1"/>
            </p:cNvSpPr>
            <p:nvPr/>
          </p:nvSpPr>
          <p:spPr>
            <a:xfrm>
              <a:off x="4836" y="1087"/>
              <a:ext cx="0" cy="195"/>
            </a:xfrm>
            <a:prstGeom prst="line">
              <a:avLst/>
            </a:prstGeom>
            <a:ln w="38100" cap="flat" cmpd="sng">
              <a:solidFill>
                <a:schemeClr val="tx1"/>
              </a:solidFill>
              <a:prstDash val="solid"/>
              <a:round/>
              <a:headEnd type="none" w="med" len="med"/>
              <a:tailEnd type="triangle" w="sm" len="lg"/>
            </a:ln>
          </p:spPr>
        </p:sp>
        <p:sp>
          <p:nvSpPr>
            <p:cNvPr id="57373" name="Line 30"/>
            <p:cNvSpPr>
              <a:spLocks noChangeAspect="1"/>
            </p:cNvSpPr>
            <p:nvPr/>
          </p:nvSpPr>
          <p:spPr>
            <a:xfrm>
              <a:off x="4843" y="1466"/>
              <a:ext cx="0" cy="193"/>
            </a:xfrm>
            <a:prstGeom prst="line">
              <a:avLst/>
            </a:prstGeom>
            <a:ln w="38100" cap="flat" cmpd="sng">
              <a:solidFill>
                <a:schemeClr val="tx1"/>
              </a:solidFill>
              <a:prstDash val="solid"/>
              <a:round/>
              <a:headEnd type="none" w="med" len="med"/>
              <a:tailEnd type="triangle" w="sm" len="lg"/>
            </a:ln>
          </p:spPr>
        </p:sp>
        <p:sp>
          <p:nvSpPr>
            <p:cNvPr id="57374" name="Line 31"/>
            <p:cNvSpPr>
              <a:spLocks noChangeAspect="1"/>
            </p:cNvSpPr>
            <p:nvPr/>
          </p:nvSpPr>
          <p:spPr>
            <a:xfrm>
              <a:off x="4843" y="1847"/>
              <a:ext cx="0" cy="196"/>
            </a:xfrm>
            <a:prstGeom prst="line">
              <a:avLst/>
            </a:prstGeom>
            <a:ln w="38100" cap="flat" cmpd="sng">
              <a:solidFill>
                <a:schemeClr val="tx1"/>
              </a:solidFill>
              <a:prstDash val="solid"/>
              <a:round/>
              <a:headEnd type="none" w="med" len="med"/>
              <a:tailEnd type="triangle" w="sm" len="lg"/>
            </a:ln>
          </p:spPr>
        </p:sp>
        <p:sp>
          <p:nvSpPr>
            <p:cNvPr id="57375" name="Line 32"/>
            <p:cNvSpPr>
              <a:spLocks noChangeAspect="1"/>
            </p:cNvSpPr>
            <p:nvPr/>
          </p:nvSpPr>
          <p:spPr>
            <a:xfrm>
              <a:off x="4843" y="2231"/>
              <a:ext cx="0" cy="193"/>
            </a:xfrm>
            <a:prstGeom prst="line">
              <a:avLst/>
            </a:prstGeom>
            <a:ln w="38100" cap="flat" cmpd="sng">
              <a:solidFill>
                <a:schemeClr val="tx1"/>
              </a:solidFill>
              <a:prstDash val="solid"/>
              <a:round/>
              <a:headEnd type="none" w="med" len="med"/>
              <a:tailEnd type="triangle" w="sm" len="lg"/>
            </a:ln>
          </p:spPr>
        </p:sp>
        <p:sp>
          <p:nvSpPr>
            <p:cNvPr id="57376" name="Line 33"/>
            <p:cNvSpPr>
              <a:spLocks noChangeAspect="1"/>
            </p:cNvSpPr>
            <p:nvPr/>
          </p:nvSpPr>
          <p:spPr>
            <a:xfrm>
              <a:off x="4922" y="2566"/>
              <a:ext cx="206" cy="194"/>
            </a:xfrm>
            <a:prstGeom prst="line">
              <a:avLst/>
            </a:prstGeom>
            <a:ln w="38100" cap="flat" cmpd="sng">
              <a:solidFill>
                <a:schemeClr val="tx1"/>
              </a:solidFill>
              <a:prstDash val="solid"/>
              <a:round/>
              <a:headEnd type="none" w="med" len="med"/>
              <a:tailEnd type="triangle" w="sm" len="lg"/>
            </a:ln>
          </p:spPr>
        </p:sp>
        <p:sp>
          <p:nvSpPr>
            <p:cNvPr id="57377" name="Line 34"/>
            <p:cNvSpPr>
              <a:spLocks noChangeAspect="1"/>
            </p:cNvSpPr>
            <p:nvPr/>
          </p:nvSpPr>
          <p:spPr>
            <a:xfrm>
              <a:off x="5254" y="2918"/>
              <a:ext cx="223" cy="185"/>
            </a:xfrm>
            <a:prstGeom prst="line">
              <a:avLst/>
            </a:prstGeom>
            <a:ln w="38100" cap="flat" cmpd="sng">
              <a:solidFill>
                <a:schemeClr val="tx1"/>
              </a:solidFill>
              <a:prstDash val="solid"/>
              <a:round/>
              <a:headEnd type="none" w="med" len="med"/>
              <a:tailEnd type="triangle" w="sm" len="lg"/>
            </a:ln>
          </p:spPr>
        </p:sp>
        <p:sp>
          <p:nvSpPr>
            <p:cNvPr id="57378" name="Line 35"/>
            <p:cNvSpPr>
              <a:spLocks noChangeAspect="1"/>
            </p:cNvSpPr>
            <p:nvPr/>
          </p:nvSpPr>
          <p:spPr>
            <a:xfrm>
              <a:off x="4836" y="2608"/>
              <a:ext cx="0" cy="737"/>
            </a:xfrm>
            <a:prstGeom prst="line">
              <a:avLst/>
            </a:prstGeom>
            <a:ln w="38100" cap="flat" cmpd="sng">
              <a:solidFill>
                <a:schemeClr val="tx1"/>
              </a:solidFill>
              <a:prstDash val="solid"/>
              <a:round/>
              <a:headEnd type="none" w="med" len="med"/>
              <a:tailEnd type="triangle" w="sm" len="lg"/>
            </a:ln>
          </p:spPr>
        </p:sp>
        <p:sp>
          <p:nvSpPr>
            <p:cNvPr id="57379" name="Line 36"/>
            <p:cNvSpPr>
              <a:spLocks noChangeAspect="1"/>
            </p:cNvSpPr>
            <p:nvPr/>
          </p:nvSpPr>
          <p:spPr>
            <a:xfrm flipH="1">
              <a:off x="4915" y="2918"/>
              <a:ext cx="221" cy="438"/>
            </a:xfrm>
            <a:prstGeom prst="line">
              <a:avLst/>
            </a:prstGeom>
            <a:ln w="38100" cap="flat" cmpd="sng">
              <a:solidFill>
                <a:schemeClr val="tx1"/>
              </a:solidFill>
              <a:prstDash val="solid"/>
              <a:round/>
              <a:headEnd type="none" w="med" len="med"/>
              <a:tailEnd type="triangle" w="sm" len="lg"/>
            </a:ln>
          </p:spPr>
        </p:sp>
        <p:sp>
          <p:nvSpPr>
            <p:cNvPr id="57380" name="Line 37"/>
            <p:cNvSpPr>
              <a:spLocks noChangeAspect="1"/>
            </p:cNvSpPr>
            <p:nvPr/>
          </p:nvSpPr>
          <p:spPr>
            <a:xfrm flipH="1">
              <a:off x="4931" y="3221"/>
              <a:ext cx="497" cy="193"/>
            </a:xfrm>
            <a:prstGeom prst="line">
              <a:avLst/>
            </a:prstGeom>
            <a:ln w="38100" cap="flat" cmpd="sng">
              <a:solidFill>
                <a:schemeClr val="tx1"/>
              </a:solidFill>
              <a:prstDash val="solid"/>
              <a:round/>
              <a:headEnd type="none" w="med" len="med"/>
              <a:tailEnd type="triangle" w="sm" len="lg"/>
            </a:ln>
          </p:spPr>
        </p:sp>
        <p:sp>
          <p:nvSpPr>
            <p:cNvPr id="57381" name="AutoShape 38"/>
            <p:cNvSpPr>
              <a:spLocks noChangeAspect="1"/>
            </p:cNvSpPr>
            <p:nvPr/>
          </p:nvSpPr>
          <p:spPr>
            <a:xfrm>
              <a:off x="4875" y="1395"/>
              <a:ext cx="885" cy="2437"/>
            </a:xfrm>
            <a:custGeom>
              <a:avLst/>
              <a:gdLst/>
              <a:ahLst/>
              <a:cxnLst>
                <a:cxn ang="0">
                  <a:pos x="0" y="1470"/>
                </a:cxn>
                <a:cxn ang="0">
                  <a:pos x="258" y="1639"/>
                </a:cxn>
                <a:cxn ang="0">
                  <a:pos x="472" y="1287"/>
                </a:cxn>
                <a:cxn ang="0">
                  <a:pos x="249" y="338"/>
                </a:cxn>
              </a:cxnLst>
              <a:rect l="0" t="0" r="0" b="0"/>
              <a:pathLst>
                <a:path w="1655" h="3557">
                  <a:moveTo>
                    <a:pt x="0" y="3132"/>
                  </a:moveTo>
                  <a:cubicBezTo>
                    <a:pt x="313" y="3344"/>
                    <a:pt x="627" y="3557"/>
                    <a:pt x="902" y="3492"/>
                  </a:cubicBezTo>
                  <a:cubicBezTo>
                    <a:pt x="1177" y="3427"/>
                    <a:pt x="1655" y="3204"/>
                    <a:pt x="1650" y="2742"/>
                  </a:cubicBezTo>
                  <a:cubicBezTo>
                    <a:pt x="1645" y="2280"/>
                    <a:pt x="1120" y="1177"/>
                    <a:pt x="869" y="720"/>
                  </a:cubicBezTo>
                </a:path>
              </a:pathLst>
            </a:custGeom>
            <a:noFill/>
            <a:ln w="38100" cap="flat" cmpd="sng">
              <a:solidFill>
                <a:schemeClr val="tx1"/>
              </a:solidFill>
              <a:prstDash val="solid"/>
              <a:round/>
              <a:headEnd type="none" w="med" len="med"/>
              <a:tailEnd type="triangle" w="sm" len="lg"/>
            </a:ln>
          </p:spPr>
          <p:txBody>
            <a:bodyPr/>
            <a:lstStyle/>
            <a:p>
              <a:endParaRPr lang="zh-CN" altLang="en-US"/>
            </a:p>
          </p:txBody>
        </p:sp>
        <p:sp>
          <p:nvSpPr>
            <p:cNvPr id="57382" name="Line 39"/>
            <p:cNvSpPr>
              <a:spLocks noChangeAspect="1"/>
            </p:cNvSpPr>
            <p:nvPr/>
          </p:nvSpPr>
          <p:spPr>
            <a:xfrm flipH="1">
              <a:off x="3974" y="1416"/>
              <a:ext cx="766" cy="267"/>
            </a:xfrm>
            <a:prstGeom prst="line">
              <a:avLst/>
            </a:prstGeom>
            <a:ln w="38100" cap="flat" cmpd="sng">
              <a:solidFill>
                <a:schemeClr val="tx1"/>
              </a:solidFill>
              <a:prstDash val="solid"/>
              <a:round/>
              <a:headEnd type="none" w="med" len="med"/>
              <a:tailEnd type="triangle" w="sm" len="lg"/>
            </a:ln>
          </p:spPr>
        </p:sp>
        <p:sp>
          <p:nvSpPr>
            <p:cNvPr id="57383" name="Line 40"/>
            <p:cNvSpPr>
              <a:spLocks noChangeAspect="1"/>
            </p:cNvSpPr>
            <p:nvPr/>
          </p:nvSpPr>
          <p:spPr>
            <a:xfrm flipH="1">
              <a:off x="4008" y="1741"/>
              <a:ext cx="732" cy="0"/>
            </a:xfrm>
            <a:prstGeom prst="line">
              <a:avLst/>
            </a:prstGeom>
            <a:ln w="38100" cap="flat" cmpd="sng">
              <a:solidFill>
                <a:schemeClr val="tx1"/>
              </a:solidFill>
              <a:prstDash val="solid"/>
              <a:round/>
              <a:headEnd type="none" w="med" len="med"/>
              <a:tailEnd type="triangle" w="sm" len="lg"/>
            </a:ln>
          </p:spPr>
        </p:sp>
        <p:sp>
          <p:nvSpPr>
            <p:cNvPr id="57384" name="Line 41"/>
            <p:cNvSpPr>
              <a:spLocks noChangeAspect="1"/>
            </p:cNvSpPr>
            <p:nvPr/>
          </p:nvSpPr>
          <p:spPr>
            <a:xfrm flipH="1">
              <a:off x="3619" y="1827"/>
              <a:ext cx="214" cy="308"/>
            </a:xfrm>
            <a:prstGeom prst="line">
              <a:avLst/>
            </a:prstGeom>
            <a:ln w="38100" cap="flat" cmpd="sng">
              <a:solidFill>
                <a:schemeClr val="tx1"/>
              </a:solidFill>
              <a:prstDash val="solid"/>
              <a:round/>
              <a:headEnd type="none" w="med" len="med"/>
              <a:tailEnd type="triangle" w="sm" len="lg"/>
            </a:ln>
          </p:spPr>
        </p:sp>
        <p:sp>
          <p:nvSpPr>
            <p:cNvPr id="57385" name="Line 42"/>
            <p:cNvSpPr>
              <a:spLocks noChangeAspect="1"/>
            </p:cNvSpPr>
            <p:nvPr/>
          </p:nvSpPr>
          <p:spPr>
            <a:xfrm>
              <a:off x="3960" y="1824"/>
              <a:ext cx="260" cy="320"/>
            </a:xfrm>
            <a:prstGeom prst="line">
              <a:avLst/>
            </a:prstGeom>
            <a:ln w="38100" cap="flat" cmpd="sng">
              <a:solidFill>
                <a:schemeClr val="tx1"/>
              </a:solidFill>
              <a:prstDash val="solid"/>
              <a:round/>
              <a:headEnd type="none" w="med" len="med"/>
              <a:tailEnd type="triangle" w="sm" len="lg"/>
            </a:ln>
          </p:spPr>
        </p:sp>
        <p:sp>
          <p:nvSpPr>
            <p:cNvPr id="57386" name="Line 43"/>
            <p:cNvSpPr>
              <a:spLocks noChangeAspect="1"/>
            </p:cNvSpPr>
            <p:nvPr/>
          </p:nvSpPr>
          <p:spPr>
            <a:xfrm flipH="1">
              <a:off x="3999" y="2329"/>
              <a:ext cx="212" cy="246"/>
            </a:xfrm>
            <a:prstGeom prst="line">
              <a:avLst/>
            </a:prstGeom>
            <a:ln w="38100" cap="flat" cmpd="sng">
              <a:solidFill>
                <a:schemeClr val="tx1"/>
              </a:solidFill>
              <a:prstDash val="solid"/>
              <a:round/>
              <a:headEnd type="none" w="med" len="med"/>
              <a:tailEnd type="triangle" w="sm" len="lg"/>
            </a:ln>
          </p:spPr>
        </p:sp>
        <p:sp>
          <p:nvSpPr>
            <p:cNvPr id="57387" name="Line 44"/>
            <p:cNvSpPr>
              <a:spLocks noChangeAspect="1"/>
            </p:cNvSpPr>
            <p:nvPr/>
          </p:nvSpPr>
          <p:spPr>
            <a:xfrm>
              <a:off x="3628" y="2296"/>
              <a:ext cx="221" cy="279"/>
            </a:xfrm>
            <a:prstGeom prst="line">
              <a:avLst/>
            </a:prstGeom>
            <a:ln w="38100" cap="flat" cmpd="sng">
              <a:solidFill>
                <a:schemeClr val="tx1"/>
              </a:solidFill>
              <a:prstDash val="solid"/>
              <a:round/>
              <a:headEnd type="none" w="med" len="med"/>
              <a:tailEnd type="triangle" w="sm" len="lg"/>
            </a:ln>
          </p:spPr>
        </p:sp>
        <p:sp>
          <p:nvSpPr>
            <p:cNvPr id="57388" name="Text Box 45"/>
            <p:cNvSpPr txBox="1">
              <a:spLocks noChangeAspect="1"/>
            </p:cNvSpPr>
            <p:nvPr/>
          </p:nvSpPr>
          <p:spPr>
            <a:xfrm>
              <a:off x="4892" y="2745"/>
              <a:ext cx="260" cy="193"/>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89" name="Text Box 46"/>
            <p:cNvSpPr txBox="1">
              <a:spLocks noChangeAspect="1"/>
            </p:cNvSpPr>
            <p:nvPr/>
          </p:nvSpPr>
          <p:spPr>
            <a:xfrm>
              <a:off x="5144" y="3020"/>
              <a:ext cx="261" cy="192"/>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90" name="Text Box 47"/>
            <p:cNvSpPr txBox="1">
              <a:spLocks noChangeAspect="1"/>
            </p:cNvSpPr>
            <p:nvPr/>
          </p:nvSpPr>
          <p:spPr>
            <a:xfrm>
              <a:off x="5161" y="2304"/>
              <a:ext cx="260" cy="194"/>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91" name="Text Box 48"/>
            <p:cNvSpPr txBox="1">
              <a:spLocks noChangeAspect="1"/>
            </p:cNvSpPr>
            <p:nvPr/>
          </p:nvSpPr>
          <p:spPr>
            <a:xfrm>
              <a:off x="4448" y="1512"/>
              <a:ext cx="262" cy="19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92" name="Text Box 49"/>
            <p:cNvSpPr txBox="1">
              <a:spLocks noChangeAspect="1"/>
            </p:cNvSpPr>
            <p:nvPr/>
          </p:nvSpPr>
          <p:spPr>
            <a:xfrm>
              <a:off x="3786" y="2087"/>
              <a:ext cx="260" cy="192"/>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7393" name="Text Box 50"/>
            <p:cNvSpPr txBox="1">
              <a:spLocks noChangeAspect="1"/>
            </p:cNvSpPr>
            <p:nvPr/>
          </p:nvSpPr>
          <p:spPr>
            <a:xfrm>
              <a:off x="4125" y="2877"/>
              <a:ext cx="260" cy="19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p:cNvSpPr>
          <p:nvPr>
            <p:ph idx="1"/>
          </p:nvPr>
        </p:nvSpPr>
        <p:spPr>
          <a:xfrm>
            <a:off x="353430" y="142930"/>
            <a:ext cx="8226900" cy="4759200"/>
          </a:xfrm>
        </p:spPr>
        <p:txBody>
          <a:bodyPr vert="horz" wrap="square" lIns="91440" tIns="45720" rIns="91440" bIns="45720" anchor="t" anchorCtr="0"/>
          <a:lstStyle/>
          <a:p>
            <a:pPr algn="just" eaLnBrk="1" hangingPunct="1">
              <a:buNone/>
            </a:pPr>
            <a:r>
              <a:rPr lang="zh-CN" altLang="en-US" sz="2800" dirty="0">
                <a:latin typeface="宋体" panose="02010600030101010101" pitchFamily="2" charset="-122"/>
                <a:ea typeface="宋体" panose="02010600030101010101" pitchFamily="2" charset="-122"/>
              </a:rPr>
              <a:t>步骤</a:t>
            </a:r>
            <a:r>
              <a:rPr lang="en-US" altLang="zh-CN" sz="2800" dirty="0">
                <a:latin typeface="宋体" panose="02010600030101010101" pitchFamily="2" charset="-122"/>
                <a:ea typeface="宋体" panose="02010600030101010101" pitchFamily="2" charset="-122"/>
              </a:rPr>
              <a:t>3</a:t>
            </a:r>
            <a:r>
              <a:rPr lang="zh-CN" altLang="en-US" sz="2800" dirty="0">
                <a:latin typeface="宋体" panose="02010600030101010101" pitchFamily="2" charset="-122"/>
                <a:ea typeface="宋体" panose="02010600030101010101" pitchFamily="2" charset="-122"/>
              </a:rPr>
              <a:t>：确定基本路径集合（即独立路径集合）。于是可确定</a:t>
            </a:r>
            <a:r>
              <a:rPr lang="en-US" altLang="zh-CN" sz="2800" dirty="0">
                <a:latin typeface="宋体" panose="02010600030101010101" pitchFamily="2" charset="-122"/>
                <a:ea typeface="宋体" panose="02010600030101010101" pitchFamily="2" charset="-122"/>
              </a:rPr>
              <a:t>6</a:t>
            </a:r>
            <a:r>
              <a:rPr lang="zh-CN" altLang="en-US" sz="2800" dirty="0">
                <a:latin typeface="宋体" panose="02010600030101010101" pitchFamily="2" charset="-122"/>
                <a:ea typeface="宋体" panose="02010600030101010101" pitchFamily="2" charset="-122"/>
              </a:rPr>
              <a:t>条独立的路径：</a:t>
            </a:r>
            <a:endParaRPr lang="zh-CN" altLang="en-US" sz="2800" dirty="0">
              <a:latin typeface="宋体" panose="02010600030101010101" pitchFamily="2" charset="-122"/>
              <a:ea typeface="宋体" panose="02010600030101010101" pitchFamily="2" charset="-122"/>
            </a:endParaRPr>
          </a:p>
          <a:p>
            <a:pPr algn="just" eaLnBrk="1" hangingPunct="1">
              <a:buNone/>
            </a:pPr>
            <a:r>
              <a:rPr lang="zh-CN" altLang="en-US" sz="2800" dirty="0">
                <a:latin typeface="宋体" panose="02010600030101010101" pitchFamily="2" charset="-122"/>
                <a:ea typeface="宋体" panose="02010600030101010101" pitchFamily="2" charset="-122"/>
              </a:rPr>
              <a:t>路径</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1-2-9-10-12</a:t>
            </a:r>
            <a:endParaRPr lang="en-US" altLang="zh-CN" sz="2800" dirty="0">
              <a:latin typeface="宋体" panose="02010600030101010101" pitchFamily="2" charset="-122"/>
              <a:ea typeface="宋体" panose="02010600030101010101" pitchFamily="2" charset="-122"/>
            </a:endParaRPr>
          </a:p>
          <a:p>
            <a:pPr algn="just" eaLnBrk="1" hangingPunct="1">
              <a:buNone/>
            </a:pPr>
            <a:r>
              <a:rPr lang="zh-CN" altLang="en-US" sz="2800" dirty="0">
                <a:latin typeface="宋体" panose="02010600030101010101" pitchFamily="2" charset="-122"/>
                <a:ea typeface="宋体" panose="02010600030101010101" pitchFamily="2" charset="-122"/>
              </a:rPr>
              <a:t>路径</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1-2-9-11-12</a:t>
            </a:r>
            <a:endParaRPr lang="en-US" altLang="zh-CN" sz="2800" dirty="0">
              <a:latin typeface="宋体" panose="02010600030101010101" pitchFamily="2" charset="-122"/>
              <a:ea typeface="宋体" panose="02010600030101010101" pitchFamily="2" charset="-122"/>
            </a:endParaRPr>
          </a:p>
          <a:p>
            <a:pPr algn="just" eaLnBrk="1" hangingPunct="1">
              <a:buNone/>
            </a:pPr>
            <a:r>
              <a:rPr lang="zh-CN" altLang="en-US" sz="2800" dirty="0">
                <a:latin typeface="宋体" panose="02010600030101010101" pitchFamily="2" charset="-122"/>
                <a:ea typeface="宋体" panose="02010600030101010101" pitchFamily="2" charset="-122"/>
              </a:rPr>
              <a:t>路径</a:t>
            </a:r>
            <a:r>
              <a:rPr lang="en-US" altLang="zh-CN" sz="2800" dirty="0">
                <a:latin typeface="宋体" panose="02010600030101010101" pitchFamily="2" charset="-122"/>
                <a:ea typeface="宋体" panose="02010600030101010101" pitchFamily="2" charset="-122"/>
              </a:rPr>
              <a:t>3</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1-2-3-9-10-12</a:t>
            </a:r>
            <a:endParaRPr lang="en-US" altLang="zh-CN" sz="2800" dirty="0">
              <a:latin typeface="宋体" panose="02010600030101010101" pitchFamily="2" charset="-122"/>
              <a:ea typeface="宋体" panose="02010600030101010101" pitchFamily="2" charset="-122"/>
            </a:endParaRPr>
          </a:p>
          <a:p>
            <a:pPr algn="just" eaLnBrk="1" hangingPunct="1">
              <a:buNone/>
            </a:pPr>
            <a:r>
              <a:rPr lang="zh-CN" altLang="en-US" sz="2800" dirty="0">
                <a:latin typeface="宋体" panose="02010600030101010101" pitchFamily="2" charset="-122"/>
                <a:ea typeface="宋体" panose="02010600030101010101" pitchFamily="2" charset="-122"/>
              </a:rPr>
              <a:t>路径</a:t>
            </a:r>
            <a:r>
              <a:rPr lang="en-US" altLang="zh-CN" sz="2800" dirty="0">
                <a:latin typeface="宋体" panose="02010600030101010101" pitchFamily="2" charset="-122"/>
                <a:ea typeface="宋体" panose="02010600030101010101" pitchFamily="2" charset="-122"/>
              </a:rPr>
              <a:t>4</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1-2-3-4-5-8-2…</a:t>
            </a:r>
            <a:endParaRPr lang="en-US" altLang="zh-CN" sz="2800" dirty="0">
              <a:latin typeface="宋体" panose="02010600030101010101" pitchFamily="2" charset="-122"/>
              <a:ea typeface="宋体" panose="02010600030101010101" pitchFamily="2" charset="-122"/>
            </a:endParaRPr>
          </a:p>
          <a:p>
            <a:pPr algn="just" eaLnBrk="1" hangingPunct="1">
              <a:buNone/>
            </a:pPr>
            <a:r>
              <a:rPr lang="zh-CN" altLang="en-US" sz="2800" dirty="0">
                <a:latin typeface="宋体" panose="02010600030101010101" pitchFamily="2" charset="-122"/>
                <a:ea typeface="宋体" panose="02010600030101010101" pitchFamily="2" charset="-122"/>
              </a:rPr>
              <a:t>路径</a:t>
            </a:r>
            <a:r>
              <a:rPr lang="en-US" altLang="zh-CN" sz="2800" dirty="0">
                <a:latin typeface="宋体" panose="02010600030101010101" pitchFamily="2" charset="-122"/>
                <a:ea typeface="宋体" panose="02010600030101010101" pitchFamily="2" charset="-122"/>
              </a:rPr>
              <a:t>5</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1-2-3-4-5-6-8-2…</a:t>
            </a:r>
            <a:endParaRPr lang="en-US" altLang="zh-CN" sz="2800" dirty="0">
              <a:latin typeface="宋体" panose="02010600030101010101" pitchFamily="2" charset="-122"/>
              <a:ea typeface="宋体" panose="02010600030101010101" pitchFamily="2" charset="-122"/>
            </a:endParaRPr>
          </a:p>
          <a:p>
            <a:pPr algn="just" eaLnBrk="1" hangingPunct="1">
              <a:buNone/>
            </a:pPr>
            <a:r>
              <a:rPr lang="zh-CN" altLang="en-US" sz="2800" dirty="0">
                <a:latin typeface="宋体" panose="02010600030101010101" pitchFamily="2" charset="-122"/>
                <a:ea typeface="宋体" panose="02010600030101010101" pitchFamily="2" charset="-122"/>
              </a:rPr>
              <a:t>路径</a:t>
            </a:r>
            <a:r>
              <a:rPr lang="en-US" altLang="zh-CN" sz="2800" dirty="0">
                <a:latin typeface="宋体" panose="02010600030101010101" pitchFamily="2" charset="-122"/>
                <a:ea typeface="宋体" panose="02010600030101010101" pitchFamily="2" charset="-122"/>
              </a:rPr>
              <a:t>6</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1-2-3-4-5-6-7-8-2…</a:t>
            </a:r>
            <a:endParaRPr lang="en-US" altLang="zh-CN" sz="2800" dirty="0">
              <a:latin typeface="宋体" panose="02010600030101010101" pitchFamily="2" charset="-122"/>
              <a:ea typeface="宋体" panose="02010600030101010101" pitchFamily="2" charset="-122"/>
            </a:endParaRPr>
          </a:p>
        </p:txBody>
      </p:sp>
      <p:grpSp>
        <p:nvGrpSpPr>
          <p:cNvPr id="58371" name="Group 4"/>
          <p:cNvGrpSpPr/>
          <p:nvPr/>
        </p:nvGrpSpPr>
        <p:grpSpPr>
          <a:xfrm>
            <a:off x="5508625" y="1412875"/>
            <a:ext cx="3635375" cy="4651375"/>
            <a:chOff x="3470" y="890"/>
            <a:chExt cx="2290" cy="2930"/>
          </a:xfrm>
        </p:grpSpPr>
        <p:sp>
          <p:nvSpPr>
            <p:cNvPr id="58372" name="Oval 5"/>
            <p:cNvSpPr>
              <a:spLocks noChangeAspect="1"/>
            </p:cNvSpPr>
            <p:nvPr/>
          </p:nvSpPr>
          <p:spPr>
            <a:xfrm>
              <a:off x="4734" y="890"/>
              <a:ext cx="203" cy="194"/>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73" name="Text Box 6"/>
            <p:cNvSpPr txBox="1">
              <a:spLocks noChangeAspect="1"/>
            </p:cNvSpPr>
            <p:nvPr/>
          </p:nvSpPr>
          <p:spPr>
            <a:xfrm>
              <a:off x="4820" y="919"/>
              <a:ext cx="166"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74" name="Oval 7"/>
            <p:cNvSpPr>
              <a:spLocks noChangeAspect="1"/>
            </p:cNvSpPr>
            <p:nvPr/>
          </p:nvSpPr>
          <p:spPr>
            <a:xfrm>
              <a:off x="4740" y="1275"/>
              <a:ext cx="205" cy="196"/>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75" name="Text Box 8"/>
            <p:cNvSpPr txBox="1">
              <a:spLocks noChangeAspect="1"/>
            </p:cNvSpPr>
            <p:nvPr/>
          </p:nvSpPr>
          <p:spPr>
            <a:xfrm>
              <a:off x="4820" y="1282"/>
              <a:ext cx="166" cy="14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76" name="Oval 9"/>
            <p:cNvSpPr>
              <a:spLocks noChangeAspect="1"/>
            </p:cNvSpPr>
            <p:nvPr/>
          </p:nvSpPr>
          <p:spPr>
            <a:xfrm>
              <a:off x="4740" y="1651"/>
              <a:ext cx="205"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77" name="Text Box 10"/>
            <p:cNvSpPr txBox="1">
              <a:spLocks noChangeAspect="1"/>
            </p:cNvSpPr>
            <p:nvPr/>
          </p:nvSpPr>
          <p:spPr>
            <a:xfrm>
              <a:off x="4820" y="1659"/>
              <a:ext cx="166" cy="14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78" name="Oval 11"/>
            <p:cNvSpPr>
              <a:spLocks noChangeAspect="1"/>
            </p:cNvSpPr>
            <p:nvPr/>
          </p:nvSpPr>
          <p:spPr>
            <a:xfrm>
              <a:off x="4740" y="2037"/>
              <a:ext cx="205" cy="194"/>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79" name="Text Box 12"/>
            <p:cNvSpPr txBox="1">
              <a:spLocks noChangeAspect="1"/>
            </p:cNvSpPr>
            <p:nvPr/>
          </p:nvSpPr>
          <p:spPr>
            <a:xfrm>
              <a:off x="4820" y="2031"/>
              <a:ext cx="166" cy="139"/>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80" name="Oval 13"/>
            <p:cNvSpPr>
              <a:spLocks noChangeAspect="1"/>
            </p:cNvSpPr>
            <p:nvPr/>
          </p:nvSpPr>
          <p:spPr>
            <a:xfrm>
              <a:off x="4740" y="2410"/>
              <a:ext cx="205" cy="194"/>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81" name="Text Box 14"/>
            <p:cNvSpPr txBox="1">
              <a:spLocks noChangeAspect="1"/>
            </p:cNvSpPr>
            <p:nvPr/>
          </p:nvSpPr>
          <p:spPr>
            <a:xfrm>
              <a:off x="4820" y="2423"/>
              <a:ext cx="166" cy="138"/>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82" name="Oval 15"/>
            <p:cNvSpPr>
              <a:spLocks noChangeAspect="1"/>
            </p:cNvSpPr>
            <p:nvPr/>
          </p:nvSpPr>
          <p:spPr>
            <a:xfrm>
              <a:off x="5089" y="2736"/>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83" name="Text Box 16"/>
            <p:cNvSpPr txBox="1">
              <a:spLocks noChangeAspect="1"/>
            </p:cNvSpPr>
            <p:nvPr/>
          </p:nvSpPr>
          <p:spPr>
            <a:xfrm>
              <a:off x="5168" y="2744"/>
              <a:ext cx="165" cy="138"/>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84" name="Oval 17"/>
            <p:cNvSpPr>
              <a:spLocks noChangeAspect="1"/>
            </p:cNvSpPr>
            <p:nvPr/>
          </p:nvSpPr>
          <p:spPr>
            <a:xfrm>
              <a:off x="5437" y="3077"/>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85" name="Text Box 18"/>
            <p:cNvSpPr txBox="1">
              <a:spLocks noChangeAspect="1"/>
            </p:cNvSpPr>
            <p:nvPr/>
          </p:nvSpPr>
          <p:spPr>
            <a:xfrm>
              <a:off x="5508" y="3088"/>
              <a:ext cx="165" cy="138"/>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7</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86" name="Oval 19"/>
            <p:cNvSpPr>
              <a:spLocks noChangeAspect="1"/>
            </p:cNvSpPr>
            <p:nvPr/>
          </p:nvSpPr>
          <p:spPr>
            <a:xfrm>
              <a:off x="4740" y="3335"/>
              <a:ext cx="205" cy="195"/>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87" name="Text Box 20"/>
            <p:cNvSpPr txBox="1">
              <a:spLocks noChangeAspect="1"/>
            </p:cNvSpPr>
            <p:nvPr/>
          </p:nvSpPr>
          <p:spPr>
            <a:xfrm>
              <a:off x="4820" y="3350"/>
              <a:ext cx="166"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8</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88" name="Oval 21"/>
            <p:cNvSpPr>
              <a:spLocks noChangeAspect="1"/>
            </p:cNvSpPr>
            <p:nvPr/>
          </p:nvSpPr>
          <p:spPr>
            <a:xfrm>
              <a:off x="3793" y="1642"/>
              <a:ext cx="203" cy="195"/>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89" name="Text Box 22"/>
            <p:cNvSpPr txBox="1">
              <a:spLocks noChangeAspect="1"/>
            </p:cNvSpPr>
            <p:nvPr/>
          </p:nvSpPr>
          <p:spPr>
            <a:xfrm>
              <a:off x="3872" y="1641"/>
              <a:ext cx="167"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9</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90" name="Oval 23"/>
            <p:cNvSpPr>
              <a:spLocks noChangeAspect="1"/>
            </p:cNvSpPr>
            <p:nvPr/>
          </p:nvSpPr>
          <p:spPr>
            <a:xfrm>
              <a:off x="3470" y="2111"/>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91" name="Text Box 24"/>
            <p:cNvSpPr txBox="1">
              <a:spLocks noChangeAspect="1"/>
            </p:cNvSpPr>
            <p:nvPr/>
          </p:nvSpPr>
          <p:spPr>
            <a:xfrm>
              <a:off x="3500" y="2106"/>
              <a:ext cx="514" cy="434"/>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11</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92" name="Oval 25"/>
            <p:cNvSpPr>
              <a:spLocks noChangeAspect="1"/>
            </p:cNvSpPr>
            <p:nvPr/>
          </p:nvSpPr>
          <p:spPr>
            <a:xfrm>
              <a:off x="4164" y="2132"/>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93" name="Text Box 26"/>
            <p:cNvSpPr txBox="1">
              <a:spLocks noChangeAspect="1"/>
            </p:cNvSpPr>
            <p:nvPr/>
          </p:nvSpPr>
          <p:spPr>
            <a:xfrm>
              <a:off x="4204" y="2138"/>
              <a:ext cx="264" cy="222"/>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10</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94" name="Oval 27"/>
            <p:cNvSpPr>
              <a:spLocks noChangeAspect="1"/>
            </p:cNvSpPr>
            <p:nvPr/>
          </p:nvSpPr>
          <p:spPr>
            <a:xfrm>
              <a:off x="3833" y="2543"/>
              <a:ext cx="203" cy="193"/>
            </a:xfrm>
            <a:prstGeom prst="ellipse">
              <a:avLst/>
            </a:prstGeom>
            <a:noFill/>
            <a:ln w="38100" cap="flat" cmpd="sng">
              <a:solidFill>
                <a:schemeClr val="tx1"/>
              </a:solidFill>
              <a:prstDash val="solid"/>
              <a:round/>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8395" name="Text Box 28"/>
            <p:cNvSpPr txBox="1">
              <a:spLocks noChangeAspect="1"/>
            </p:cNvSpPr>
            <p:nvPr/>
          </p:nvSpPr>
          <p:spPr>
            <a:xfrm>
              <a:off x="3874" y="2550"/>
              <a:ext cx="165" cy="140"/>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12</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396" name="Line 29"/>
            <p:cNvSpPr>
              <a:spLocks noChangeAspect="1"/>
            </p:cNvSpPr>
            <p:nvPr/>
          </p:nvSpPr>
          <p:spPr>
            <a:xfrm>
              <a:off x="4836" y="1087"/>
              <a:ext cx="0" cy="195"/>
            </a:xfrm>
            <a:prstGeom prst="line">
              <a:avLst/>
            </a:prstGeom>
            <a:ln w="38100" cap="flat" cmpd="sng">
              <a:solidFill>
                <a:schemeClr val="tx1"/>
              </a:solidFill>
              <a:prstDash val="solid"/>
              <a:round/>
              <a:headEnd type="none" w="med" len="med"/>
              <a:tailEnd type="triangle" w="sm" len="lg"/>
            </a:ln>
          </p:spPr>
        </p:sp>
        <p:sp>
          <p:nvSpPr>
            <p:cNvPr id="58397" name="Line 30"/>
            <p:cNvSpPr>
              <a:spLocks noChangeAspect="1"/>
            </p:cNvSpPr>
            <p:nvPr/>
          </p:nvSpPr>
          <p:spPr>
            <a:xfrm>
              <a:off x="4843" y="1466"/>
              <a:ext cx="0" cy="193"/>
            </a:xfrm>
            <a:prstGeom prst="line">
              <a:avLst/>
            </a:prstGeom>
            <a:ln w="38100" cap="flat" cmpd="sng">
              <a:solidFill>
                <a:schemeClr val="tx1"/>
              </a:solidFill>
              <a:prstDash val="solid"/>
              <a:round/>
              <a:headEnd type="none" w="med" len="med"/>
              <a:tailEnd type="triangle" w="sm" len="lg"/>
            </a:ln>
          </p:spPr>
        </p:sp>
        <p:sp>
          <p:nvSpPr>
            <p:cNvPr id="58398" name="Line 31"/>
            <p:cNvSpPr>
              <a:spLocks noChangeAspect="1"/>
            </p:cNvSpPr>
            <p:nvPr/>
          </p:nvSpPr>
          <p:spPr>
            <a:xfrm>
              <a:off x="4843" y="1847"/>
              <a:ext cx="0" cy="196"/>
            </a:xfrm>
            <a:prstGeom prst="line">
              <a:avLst/>
            </a:prstGeom>
            <a:ln w="38100" cap="flat" cmpd="sng">
              <a:solidFill>
                <a:schemeClr val="tx1"/>
              </a:solidFill>
              <a:prstDash val="solid"/>
              <a:round/>
              <a:headEnd type="none" w="med" len="med"/>
              <a:tailEnd type="triangle" w="sm" len="lg"/>
            </a:ln>
          </p:spPr>
        </p:sp>
        <p:sp>
          <p:nvSpPr>
            <p:cNvPr id="58399" name="Line 32"/>
            <p:cNvSpPr>
              <a:spLocks noChangeAspect="1"/>
            </p:cNvSpPr>
            <p:nvPr/>
          </p:nvSpPr>
          <p:spPr>
            <a:xfrm>
              <a:off x="4843" y="2231"/>
              <a:ext cx="0" cy="193"/>
            </a:xfrm>
            <a:prstGeom prst="line">
              <a:avLst/>
            </a:prstGeom>
            <a:ln w="38100" cap="flat" cmpd="sng">
              <a:solidFill>
                <a:schemeClr val="tx1"/>
              </a:solidFill>
              <a:prstDash val="solid"/>
              <a:round/>
              <a:headEnd type="none" w="med" len="med"/>
              <a:tailEnd type="triangle" w="sm" len="lg"/>
            </a:ln>
          </p:spPr>
        </p:sp>
        <p:sp>
          <p:nvSpPr>
            <p:cNvPr id="58400" name="Line 33"/>
            <p:cNvSpPr>
              <a:spLocks noChangeAspect="1"/>
            </p:cNvSpPr>
            <p:nvPr/>
          </p:nvSpPr>
          <p:spPr>
            <a:xfrm>
              <a:off x="4922" y="2566"/>
              <a:ext cx="206" cy="194"/>
            </a:xfrm>
            <a:prstGeom prst="line">
              <a:avLst/>
            </a:prstGeom>
            <a:ln w="38100" cap="flat" cmpd="sng">
              <a:solidFill>
                <a:schemeClr val="tx1"/>
              </a:solidFill>
              <a:prstDash val="solid"/>
              <a:round/>
              <a:headEnd type="none" w="med" len="med"/>
              <a:tailEnd type="triangle" w="sm" len="lg"/>
            </a:ln>
          </p:spPr>
        </p:sp>
        <p:sp>
          <p:nvSpPr>
            <p:cNvPr id="58401" name="Line 34"/>
            <p:cNvSpPr>
              <a:spLocks noChangeAspect="1"/>
            </p:cNvSpPr>
            <p:nvPr/>
          </p:nvSpPr>
          <p:spPr>
            <a:xfrm>
              <a:off x="5254" y="2918"/>
              <a:ext cx="223" cy="185"/>
            </a:xfrm>
            <a:prstGeom prst="line">
              <a:avLst/>
            </a:prstGeom>
            <a:ln w="38100" cap="flat" cmpd="sng">
              <a:solidFill>
                <a:schemeClr val="tx1"/>
              </a:solidFill>
              <a:prstDash val="solid"/>
              <a:round/>
              <a:headEnd type="none" w="med" len="med"/>
              <a:tailEnd type="triangle" w="sm" len="lg"/>
            </a:ln>
          </p:spPr>
        </p:sp>
        <p:sp>
          <p:nvSpPr>
            <p:cNvPr id="58402" name="Line 35"/>
            <p:cNvSpPr>
              <a:spLocks noChangeAspect="1"/>
            </p:cNvSpPr>
            <p:nvPr/>
          </p:nvSpPr>
          <p:spPr>
            <a:xfrm>
              <a:off x="4836" y="2608"/>
              <a:ext cx="0" cy="737"/>
            </a:xfrm>
            <a:prstGeom prst="line">
              <a:avLst/>
            </a:prstGeom>
            <a:ln w="38100" cap="flat" cmpd="sng">
              <a:solidFill>
                <a:schemeClr val="tx1"/>
              </a:solidFill>
              <a:prstDash val="solid"/>
              <a:round/>
              <a:headEnd type="none" w="med" len="med"/>
              <a:tailEnd type="triangle" w="sm" len="lg"/>
            </a:ln>
          </p:spPr>
        </p:sp>
        <p:sp>
          <p:nvSpPr>
            <p:cNvPr id="58403" name="Line 36"/>
            <p:cNvSpPr>
              <a:spLocks noChangeAspect="1"/>
            </p:cNvSpPr>
            <p:nvPr/>
          </p:nvSpPr>
          <p:spPr>
            <a:xfrm flipH="1">
              <a:off x="4915" y="2918"/>
              <a:ext cx="221" cy="438"/>
            </a:xfrm>
            <a:prstGeom prst="line">
              <a:avLst/>
            </a:prstGeom>
            <a:ln w="38100" cap="flat" cmpd="sng">
              <a:solidFill>
                <a:schemeClr val="tx1"/>
              </a:solidFill>
              <a:prstDash val="solid"/>
              <a:round/>
              <a:headEnd type="none" w="med" len="med"/>
              <a:tailEnd type="triangle" w="sm" len="lg"/>
            </a:ln>
          </p:spPr>
        </p:sp>
        <p:sp>
          <p:nvSpPr>
            <p:cNvPr id="58404" name="Line 37"/>
            <p:cNvSpPr>
              <a:spLocks noChangeAspect="1"/>
            </p:cNvSpPr>
            <p:nvPr/>
          </p:nvSpPr>
          <p:spPr>
            <a:xfrm flipH="1">
              <a:off x="4931" y="3221"/>
              <a:ext cx="497" cy="193"/>
            </a:xfrm>
            <a:prstGeom prst="line">
              <a:avLst/>
            </a:prstGeom>
            <a:ln w="38100" cap="flat" cmpd="sng">
              <a:solidFill>
                <a:schemeClr val="tx1"/>
              </a:solidFill>
              <a:prstDash val="solid"/>
              <a:round/>
              <a:headEnd type="none" w="med" len="med"/>
              <a:tailEnd type="triangle" w="sm" len="lg"/>
            </a:ln>
          </p:spPr>
        </p:sp>
        <p:sp>
          <p:nvSpPr>
            <p:cNvPr id="58405" name="AutoShape 38"/>
            <p:cNvSpPr>
              <a:spLocks noChangeAspect="1"/>
            </p:cNvSpPr>
            <p:nvPr/>
          </p:nvSpPr>
          <p:spPr>
            <a:xfrm>
              <a:off x="4875" y="1383"/>
              <a:ext cx="885" cy="2437"/>
            </a:xfrm>
            <a:custGeom>
              <a:avLst/>
              <a:gdLst/>
              <a:ahLst/>
              <a:cxnLst>
                <a:cxn ang="0">
                  <a:pos x="0" y="1470"/>
                </a:cxn>
                <a:cxn ang="0">
                  <a:pos x="258" y="1639"/>
                </a:cxn>
                <a:cxn ang="0">
                  <a:pos x="472" y="1287"/>
                </a:cxn>
                <a:cxn ang="0">
                  <a:pos x="249" y="338"/>
                </a:cxn>
              </a:cxnLst>
              <a:rect l="0" t="0" r="0" b="0"/>
              <a:pathLst>
                <a:path w="1655" h="3557">
                  <a:moveTo>
                    <a:pt x="0" y="3132"/>
                  </a:moveTo>
                  <a:cubicBezTo>
                    <a:pt x="313" y="3344"/>
                    <a:pt x="627" y="3557"/>
                    <a:pt x="902" y="3492"/>
                  </a:cubicBezTo>
                  <a:cubicBezTo>
                    <a:pt x="1177" y="3427"/>
                    <a:pt x="1655" y="3204"/>
                    <a:pt x="1650" y="2742"/>
                  </a:cubicBezTo>
                  <a:cubicBezTo>
                    <a:pt x="1645" y="2280"/>
                    <a:pt x="1120" y="1177"/>
                    <a:pt x="869" y="720"/>
                  </a:cubicBezTo>
                </a:path>
              </a:pathLst>
            </a:custGeom>
            <a:noFill/>
            <a:ln w="38100" cap="flat" cmpd="sng">
              <a:solidFill>
                <a:schemeClr val="tx1"/>
              </a:solidFill>
              <a:prstDash val="solid"/>
              <a:round/>
              <a:headEnd type="none" w="med" len="med"/>
              <a:tailEnd type="triangle" w="sm" len="lg"/>
            </a:ln>
          </p:spPr>
          <p:txBody>
            <a:bodyPr/>
            <a:lstStyle/>
            <a:p>
              <a:endParaRPr lang="zh-CN" altLang="en-US"/>
            </a:p>
          </p:txBody>
        </p:sp>
        <p:sp>
          <p:nvSpPr>
            <p:cNvPr id="58406" name="Line 39"/>
            <p:cNvSpPr>
              <a:spLocks noChangeAspect="1"/>
            </p:cNvSpPr>
            <p:nvPr/>
          </p:nvSpPr>
          <p:spPr>
            <a:xfrm flipH="1">
              <a:off x="3974" y="1416"/>
              <a:ext cx="766" cy="267"/>
            </a:xfrm>
            <a:prstGeom prst="line">
              <a:avLst/>
            </a:prstGeom>
            <a:ln w="38100" cap="flat" cmpd="sng">
              <a:solidFill>
                <a:schemeClr val="tx1"/>
              </a:solidFill>
              <a:prstDash val="solid"/>
              <a:round/>
              <a:headEnd type="none" w="med" len="med"/>
              <a:tailEnd type="triangle" w="sm" len="lg"/>
            </a:ln>
          </p:spPr>
        </p:sp>
        <p:sp>
          <p:nvSpPr>
            <p:cNvPr id="58407" name="Line 40"/>
            <p:cNvSpPr>
              <a:spLocks noChangeAspect="1"/>
            </p:cNvSpPr>
            <p:nvPr/>
          </p:nvSpPr>
          <p:spPr>
            <a:xfrm flipH="1">
              <a:off x="4008" y="1741"/>
              <a:ext cx="732" cy="0"/>
            </a:xfrm>
            <a:prstGeom prst="line">
              <a:avLst/>
            </a:prstGeom>
            <a:ln w="38100" cap="flat" cmpd="sng">
              <a:solidFill>
                <a:schemeClr val="tx1"/>
              </a:solidFill>
              <a:prstDash val="solid"/>
              <a:round/>
              <a:headEnd type="none" w="med" len="med"/>
              <a:tailEnd type="triangle" w="sm" len="lg"/>
            </a:ln>
          </p:spPr>
        </p:sp>
        <p:sp>
          <p:nvSpPr>
            <p:cNvPr id="58408" name="Line 41"/>
            <p:cNvSpPr>
              <a:spLocks noChangeAspect="1"/>
            </p:cNvSpPr>
            <p:nvPr/>
          </p:nvSpPr>
          <p:spPr>
            <a:xfrm flipH="1">
              <a:off x="3619" y="1827"/>
              <a:ext cx="214" cy="308"/>
            </a:xfrm>
            <a:prstGeom prst="line">
              <a:avLst/>
            </a:prstGeom>
            <a:ln w="38100" cap="flat" cmpd="sng">
              <a:solidFill>
                <a:schemeClr val="tx1"/>
              </a:solidFill>
              <a:prstDash val="solid"/>
              <a:round/>
              <a:headEnd type="none" w="med" len="med"/>
              <a:tailEnd type="triangle" w="sm" len="lg"/>
            </a:ln>
          </p:spPr>
        </p:sp>
        <p:sp>
          <p:nvSpPr>
            <p:cNvPr id="58409" name="Line 42"/>
            <p:cNvSpPr>
              <a:spLocks noChangeAspect="1"/>
            </p:cNvSpPr>
            <p:nvPr/>
          </p:nvSpPr>
          <p:spPr>
            <a:xfrm>
              <a:off x="3960" y="1824"/>
              <a:ext cx="260" cy="320"/>
            </a:xfrm>
            <a:prstGeom prst="line">
              <a:avLst/>
            </a:prstGeom>
            <a:ln w="38100" cap="flat" cmpd="sng">
              <a:solidFill>
                <a:schemeClr val="tx1"/>
              </a:solidFill>
              <a:prstDash val="solid"/>
              <a:round/>
              <a:headEnd type="none" w="med" len="med"/>
              <a:tailEnd type="triangle" w="sm" len="lg"/>
            </a:ln>
          </p:spPr>
        </p:sp>
        <p:sp>
          <p:nvSpPr>
            <p:cNvPr id="58410" name="Line 43"/>
            <p:cNvSpPr>
              <a:spLocks noChangeAspect="1"/>
            </p:cNvSpPr>
            <p:nvPr/>
          </p:nvSpPr>
          <p:spPr>
            <a:xfrm flipH="1">
              <a:off x="3999" y="2329"/>
              <a:ext cx="212" cy="246"/>
            </a:xfrm>
            <a:prstGeom prst="line">
              <a:avLst/>
            </a:prstGeom>
            <a:ln w="38100" cap="flat" cmpd="sng">
              <a:solidFill>
                <a:schemeClr val="tx1"/>
              </a:solidFill>
              <a:prstDash val="solid"/>
              <a:round/>
              <a:headEnd type="none" w="med" len="med"/>
              <a:tailEnd type="triangle" w="sm" len="lg"/>
            </a:ln>
          </p:spPr>
        </p:sp>
        <p:sp>
          <p:nvSpPr>
            <p:cNvPr id="58411" name="Line 44"/>
            <p:cNvSpPr>
              <a:spLocks noChangeAspect="1"/>
            </p:cNvSpPr>
            <p:nvPr/>
          </p:nvSpPr>
          <p:spPr>
            <a:xfrm>
              <a:off x="3628" y="2296"/>
              <a:ext cx="221" cy="279"/>
            </a:xfrm>
            <a:prstGeom prst="line">
              <a:avLst/>
            </a:prstGeom>
            <a:ln w="38100" cap="flat" cmpd="sng">
              <a:solidFill>
                <a:schemeClr val="tx1"/>
              </a:solidFill>
              <a:prstDash val="solid"/>
              <a:round/>
              <a:headEnd type="none" w="med" len="med"/>
              <a:tailEnd type="triangle" w="sm" len="lg"/>
            </a:ln>
          </p:spPr>
        </p:sp>
        <p:sp>
          <p:nvSpPr>
            <p:cNvPr id="58412" name="Text Box 45"/>
            <p:cNvSpPr txBox="1">
              <a:spLocks noChangeAspect="1"/>
            </p:cNvSpPr>
            <p:nvPr/>
          </p:nvSpPr>
          <p:spPr>
            <a:xfrm>
              <a:off x="4892" y="2745"/>
              <a:ext cx="260" cy="193"/>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413" name="Text Box 46"/>
            <p:cNvSpPr txBox="1">
              <a:spLocks noChangeAspect="1"/>
            </p:cNvSpPr>
            <p:nvPr/>
          </p:nvSpPr>
          <p:spPr>
            <a:xfrm>
              <a:off x="5144" y="3020"/>
              <a:ext cx="261" cy="192"/>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414" name="Text Box 47"/>
            <p:cNvSpPr txBox="1">
              <a:spLocks noChangeAspect="1"/>
            </p:cNvSpPr>
            <p:nvPr/>
          </p:nvSpPr>
          <p:spPr>
            <a:xfrm>
              <a:off x="5161" y="2304"/>
              <a:ext cx="260" cy="194"/>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415" name="Text Box 48"/>
            <p:cNvSpPr txBox="1">
              <a:spLocks noChangeAspect="1"/>
            </p:cNvSpPr>
            <p:nvPr/>
          </p:nvSpPr>
          <p:spPr>
            <a:xfrm>
              <a:off x="4448" y="1512"/>
              <a:ext cx="262" cy="19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416" name="Text Box 49"/>
            <p:cNvSpPr txBox="1">
              <a:spLocks noChangeAspect="1"/>
            </p:cNvSpPr>
            <p:nvPr/>
          </p:nvSpPr>
          <p:spPr>
            <a:xfrm>
              <a:off x="3786" y="2087"/>
              <a:ext cx="260" cy="192"/>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58417" name="Text Box 50"/>
            <p:cNvSpPr txBox="1">
              <a:spLocks noChangeAspect="1"/>
            </p:cNvSpPr>
            <p:nvPr/>
          </p:nvSpPr>
          <p:spPr>
            <a:xfrm>
              <a:off x="4125" y="2877"/>
              <a:ext cx="260" cy="191"/>
            </a:xfrm>
            <a:prstGeom prst="rect">
              <a:avLst/>
            </a:prstGeom>
            <a:noFill/>
            <a:ln w="38100">
              <a:noFill/>
            </a:ln>
          </p:spPr>
          <p:txBody>
            <a:bodyPr lIns="0" tIns="0" rIns="0" bIns="0" anchor="t" anchorCtr="0"/>
            <a:lstStyle/>
            <a:p>
              <a:pPr algn="just" eaLnBrk="0" hangingPunct="0"/>
              <a:r>
                <a:rPr lang="en-US" altLang="zh-CN" sz="2000" b="0" dirty="0">
                  <a:solidFill>
                    <a:schemeClr val="tx1"/>
                  </a:solidFill>
                  <a:latin typeface="宋体" panose="02010600030101010101" pitchFamily="2" charset="-122"/>
                  <a:ea typeface="宋体" panose="02010600030101010101" pitchFamily="2" charset="-122"/>
                </a:rPr>
                <a:t>R</a:t>
              </a:r>
              <a:r>
                <a:rPr lang="en-US" altLang="zh-CN" sz="2000" b="0" baseline="-25000" dirty="0">
                  <a:solidFill>
                    <a:schemeClr val="tx1"/>
                  </a:solidFill>
                  <a:latin typeface="宋体" panose="02010600030101010101" pitchFamily="2" charset="-122"/>
                  <a:ea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p:cNvSpPr>
          <p:nvPr>
            <p:ph idx="1"/>
          </p:nvPr>
        </p:nvSpPr>
        <p:spPr>
          <a:xfrm>
            <a:off x="339725" y="116205"/>
            <a:ext cx="4176395" cy="6421755"/>
          </a:xfrm>
        </p:spPr>
        <p:txBody>
          <a:bodyPr vert="horz" wrap="square" lIns="91440" tIns="45720" rIns="91440" bIns="45720" anchor="t" anchorCtr="0"/>
          <a:lstStyle/>
          <a:p>
            <a:pPr algn="just" eaLnBrk="1" hangingPunct="1">
              <a:lnSpc>
                <a:spcPct val="90000"/>
              </a:lnSpc>
              <a:buNone/>
            </a:pPr>
            <a:r>
              <a:rPr lang="zh-CN" altLang="en-US" sz="2400" dirty="0">
                <a:latin typeface="宋体" panose="02010600030101010101" pitchFamily="2" charset="-122"/>
                <a:ea typeface="宋体" panose="02010600030101010101" pitchFamily="2" charset="-122"/>
              </a:rPr>
              <a:t>步骤</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：为每一条独立路径各设计一组测试用例，以便强迫程序沿着该路径至少执行一次。</a:t>
            </a:r>
            <a:endParaRPr lang="zh-CN" altLang="en-US" sz="2400" dirty="0">
              <a:latin typeface="宋体" panose="02010600030101010101" pitchFamily="2" charset="-122"/>
              <a:ea typeface="宋体" panose="02010600030101010101" pitchFamily="2" charset="-122"/>
            </a:endParaRPr>
          </a:p>
          <a:p>
            <a:pPr algn="just" eaLnBrk="1" hangingPunct="1">
              <a:lnSpc>
                <a:spcPct val="90000"/>
              </a:lnSpc>
              <a:buNone/>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）路径</a:t>
            </a:r>
            <a:r>
              <a:rPr lang="en-US" altLang="zh-CN" sz="2400" dirty="0">
                <a:latin typeface="宋体" panose="02010600030101010101" pitchFamily="2" charset="-122"/>
                <a:ea typeface="宋体" panose="02010600030101010101" pitchFamily="2" charset="-122"/>
              </a:rPr>
              <a:t>1(1-2-9-10-12)</a:t>
            </a:r>
            <a:r>
              <a:rPr lang="zh-CN" altLang="en-US" sz="2400" dirty="0">
                <a:latin typeface="宋体" panose="02010600030101010101" pitchFamily="2" charset="-122"/>
                <a:ea typeface="宋体" panose="02010600030101010101" pitchFamily="2" charset="-122"/>
              </a:rPr>
              <a:t>的测试用例：</a:t>
            </a:r>
            <a:endParaRPr lang="zh-CN" altLang="en-US" sz="2400" dirty="0">
              <a:latin typeface="宋体" panose="02010600030101010101" pitchFamily="2" charset="-122"/>
              <a:ea typeface="宋体" panose="02010600030101010101" pitchFamily="2" charset="-122"/>
            </a:endParaRPr>
          </a:p>
          <a:p>
            <a:pPr algn="just" eaLnBrk="1" hangingPunct="1">
              <a:lnSpc>
                <a:spcPct val="90000"/>
              </a:lnSpc>
              <a:buNone/>
            </a:pP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score[k]=</a:t>
            </a:r>
            <a:r>
              <a:rPr lang="zh-CN" altLang="en-US" sz="2400" dirty="0">
                <a:latin typeface="宋体" panose="02010600030101010101" pitchFamily="2" charset="-122"/>
                <a:ea typeface="宋体" panose="02010600030101010101" pitchFamily="2" charset="-122"/>
              </a:rPr>
              <a:t>有效分数值，</a:t>
            </a:r>
            <a:r>
              <a:rPr lang="en-US" altLang="zh-CN" sz="2400" dirty="0">
                <a:latin typeface="宋体" panose="02010600030101010101" pitchFamily="2" charset="-122"/>
                <a:ea typeface="宋体" panose="02010600030101010101" pitchFamily="2" charset="-122"/>
              </a:rPr>
              <a:t>k&lt; i</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gn="just" eaLnBrk="1" hangingPunct="1">
              <a:lnSpc>
                <a:spcPct val="90000"/>
              </a:lnSpc>
              <a:buNone/>
            </a:pP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score[i]=–1,2≤i≤50</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gn="just" eaLnBrk="1" hangingPunct="1">
              <a:lnSpc>
                <a:spcPct val="90000"/>
              </a:lnSpc>
              <a:buNone/>
            </a:pPr>
            <a:r>
              <a:rPr lang="zh-CN" altLang="en-US" sz="2400" dirty="0">
                <a:latin typeface="宋体" panose="02010600030101010101" pitchFamily="2" charset="-122"/>
                <a:ea typeface="宋体" panose="02010600030101010101" pitchFamily="2" charset="-122"/>
              </a:rPr>
              <a:t>		期望结果：根据输入的有效分数算出正确的分数个数</a:t>
            </a:r>
            <a:r>
              <a:rPr lang="en-US" altLang="zh-CN" sz="2400" dirty="0">
                <a:latin typeface="宋体" panose="02010600030101010101" pitchFamily="2" charset="-122"/>
                <a:ea typeface="宋体" panose="02010600030101010101" pitchFamily="2" charset="-122"/>
              </a:rPr>
              <a:t>n1</a:t>
            </a:r>
            <a:r>
              <a:rPr lang="zh-CN" altLang="en-US" sz="2400" dirty="0">
                <a:latin typeface="宋体" panose="02010600030101010101" pitchFamily="2" charset="-122"/>
                <a:ea typeface="宋体" panose="02010600030101010101" pitchFamily="2" charset="-122"/>
              </a:rPr>
              <a:t>、总分</a:t>
            </a:r>
            <a:r>
              <a:rPr lang="en-US" altLang="zh-CN" sz="2400" dirty="0">
                <a:latin typeface="宋体" panose="02010600030101010101" pitchFamily="2" charset="-122"/>
                <a:ea typeface="宋体" panose="02010600030101010101" pitchFamily="2" charset="-122"/>
              </a:rPr>
              <a:t>sum</a:t>
            </a:r>
            <a:r>
              <a:rPr lang="zh-CN" altLang="en-US" sz="2400" dirty="0">
                <a:latin typeface="宋体" panose="02010600030101010101" pitchFamily="2" charset="-122"/>
                <a:ea typeface="宋体" panose="02010600030101010101" pitchFamily="2" charset="-122"/>
              </a:rPr>
              <a:t>和平均分</a:t>
            </a:r>
            <a:r>
              <a:rPr lang="en-US" altLang="zh-CN" sz="2400" dirty="0">
                <a:latin typeface="宋体" panose="02010600030101010101" pitchFamily="2" charset="-122"/>
                <a:ea typeface="宋体" panose="02010600030101010101" pitchFamily="2" charset="-122"/>
              </a:rPr>
              <a:t>average</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grpSp>
        <p:nvGrpSpPr>
          <p:cNvPr id="59394" name="Group 4"/>
          <p:cNvGrpSpPr/>
          <p:nvPr/>
        </p:nvGrpSpPr>
        <p:grpSpPr>
          <a:xfrm>
            <a:off x="4643438" y="404813"/>
            <a:ext cx="4500562" cy="5888037"/>
            <a:chOff x="158" y="482"/>
            <a:chExt cx="3221" cy="3709"/>
          </a:xfrm>
        </p:grpSpPr>
        <p:sp>
          <p:nvSpPr>
            <p:cNvPr id="59395" name="AutoShape 5"/>
            <p:cNvSpPr>
              <a:spLocks noChangeAspect="1"/>
            </p:cNvSpPr>
            <p:nvPr/>
          </p:nvSpPr>
          <p:spPr>
            <a:xfrm>
              <a:off x="1589" y="482"/>
              <a:ext cx="404" cy="192"/>
            </a:xfrm>
            <a:prstGeom prst="flowChartAlternateProcess">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9396" name="Text Box 6"/>
            <p:cNvSpPr txBox="1">
              <a:spLocks noChangeAspect="1"/>
            </p:cNvSpPr>
            <p:nvPr/>
          </p:nvSpPr>
          <p:spPr>
            <a:xfrm>
              <a:off x="1672" y="482"/>
              <a:ext cx="414" cy="146"/>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开始</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59397" name="Text Box 7"/>
            <p:cNvSpPr txBox="1">
              <a:spLocks noChangeAspect="1"/>
            </p:cNvSpPr>
            <p:nvPr/>
          </p:nvSpPr>
          <p:spPr>
            <a:xfrm>
              <a:off x="839" y="810"/>
              <a:ext cx="1950" cy="260"/>
            </a:xfrm>
            <a:prstGeom prst="rect">
              <a:avLst/>
            </a:prstGeom>
            <a:noFill/>
            <a:ln w="12700" cap="flat" cmpd="sng">
              <a:solidFill>
                <a:schemeClr val="tx1"/>
              </a:solidFill>
              <a:prstDash val="solid"/>
              <a:miter/>
              <a:headEnd type="none" w="med" len="med"/>
              <a:tailEnd type="none" w="med" len="med"/>
            </a:ln>
          </p:spPr>
          <p:txBody>
            <a:bodyPr lIns="0" tIns="0" rIns="0" bIns="0" anchor="ctr" anchorCtr="1"/>
            <a:lstStyle/>
            <a:p>
              <a:pPr eaLnBrk="0" hangingPunct="0"/>
              <a:r>
                <a:rPr lang="zh-CN" altLang="en-US" sz="1600" dirty="0">
                  <a:solidFill>
                    <a:schemeClr val="tx1"/>
                  </a:solidFill>
                  <a:latin typeface="宋体" panose="02010600030101010101" pitchFamily="2" charset="-122"/>
                  <a:ea typeface="宋体" panose="02010600030101010101" pitchFamily="2" charset="-122"/>
                </a:rPr>
                <a:t> </a:t>
              </a:r>
              <a:r>
                <a:rPr lang="en-US" altLang="zh-CN" sz="1600" dirty="0">
                  <a:solidFill>
                    <a:schemeClr val="tx1"/>
                  </a:solidFill>
                  <a:latin typeface="宋体" panose="02010600030101010101" pitchFamily="2" charset="-122"/>
                  <a:ea typeface="宋体" panose="02010600030101010101" pitchFamily="2" charset="-122"/>
                </a:rPr>
                <a:t>i =1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n1=n2=0</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398" name="AutoShape 8"/>
            <p:cNvSpPr>
              <a:spLocks noChangeAspect="1"/>
            </p:cNvSpPr>
            <p:nvPr/>
          </p:nvSpPr>
          <p:spPr>
            <a:xfrm>
              <a:off x="636" y="1220"/>
              <a:ext cx="2307" cy="28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9399" name="Text Box 9"/>
            <p:cNvSpPr txBox="1">
              <a:spLocks noChangeAspect="1"/>
            </p:cNvSpPr>
            <p:nvPr/>
          </p:nvSpPr>
          <p:spPr>
            <a:xfrm>
              <a:off x="1117" y="1236"/>
              <a:ext cx="1990" cy="19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]&lt;&gt;-1 AND n2&lt;50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00" name="Text Box 10"/>
            <p:cNvSpPr txBox="1">
              <a:spLocks noChangeAspect="1"/>
            </p:cNvSpPr>
            <p:nvPr/>
          </p:nvSpPr>
          <p:spPr>
            <a:xfrm>
              <a:off x="1154" y="1650"/>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n2=n2+1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01" name="Text Box 11"/>
            <p:cNvSpPr txBox="1"/>
            <p:nvPr/>
          </p:nvSpPr>
          <p:spPr>
            <a:xfrm>
              <a:off x="657" y="2382"/>
              <a:ext cx="2314" cy="259"/>
            </a:xfrm>
            <a:prstGeom prst="rect">
              <a:avLst/>
            </a:prstGeom>
            <a:noFill/>
            <a:ln w="12700" cap="flat" cmpd="sng">
              <a:solidFill>
                <a:schemeClr val="tx1"/>
              </a:solidFill>
              <a:prstDash val="solid"/>
              <a:miter/>
              <a:headEnd type="none" w="med" len="med"/>
              <a:tailEnd type="none" w="med" len="med"/>
            </a:ln>
          </p:spPr>
          <p:txBody>
            <a:bodyPr lIns="36000" tIns="0" rIns="0" bIns="0" anchor="ctr" anchorCtr="1"/>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n1=n1+1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sum=sum+score[i]</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02" name="AutoShape 12"/>
            <p:cNvSpPr>
              <a:spLocks noChangeAspect="1"/>
            </p:cNvSpPr>
            <p:nvPr/>
          </p:nvSpPr>
          <p:spPr>
            <a:xfrm>
              <a:off x="658" y="1931"/>
              <a:ext cx="2308" cy="284"/>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9403" name="Text Box 13"/>
            <p:cNvSpPr txBox="1">
              <a:spLocks noChangeAspect="1"/>
            </p:cNvSpPr>
            <p:nvPr/>
          </p:nvSpPr>
          <p:spPr>
            <a:xfrm>
              <a:off x="748" y="1986"/>
              <a:ext cx="2631" cy="17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]&gt;0 AND score[i]&lt;100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04" name="Text Box 14"/>
            <p:cNvSpPr txBox="1">
              <a:spLocks noChangeAspect="1"/>
            </p:cNvSpPr>
            <p:nvPr/>
          </p:nvSpPr>
          <p:spPr>
            <a:xfrm>
              <a:off x="1154" y="2836"/>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i = i +1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05" name="AutoShape 15"/>
            <p:cNvSpPr>
              <a:spLocks noChangeAspect="1"/>
            </p:cNvSpPr>
            <p:nvPr/>
          </p:nvSpPr>
          <p:spPr>
            <a:xfrm>
              <a:off x="1208" y="3366"/>
              <a:ext cx="1153" cy="20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59406" name="Text Box 16"/>
            <p:cNvSpPr txBox="1">
              <a:spLocks noChangeAspect="1"/>
            </p:cNvSpPr>
            <p:nvPr/>
          </p:nvSpPr>
          <p:spPr>
            <a:xfrm>
              <a:off x="1500" y="3377"/>
              <a:ext cx="577" cy="181"/>
            </a:xfrm>
            <a:prstGeom prst="rect">
              <a:avLst/>
            </a:prstGeom>
            <a:noFill/>
            <a:ln w="9525">
              <a:noFill/>
            </a:ln>
          </p:spPr>
          <p:txBody>
            <a:bodyPr lIns="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n1&gt;0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07" name="Text Box 17"/>
            <p:cNvSpPr txBox="1">
              <a:spLocks noChangeAspect="1"/>
            </p:cNvSpPr>
            <p:nvPr/>
          </p:nvSpPr>
          <p:spPr>
            <a:xfrm>
              <a:off x="1990" y="3637"/>
              <a:ext cx="1154"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average=sum/n1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08" name="Text Box 18"/>
            <p:cNvSpPr txBox="1">
              <a:spLocks noChangeAspect="1"/>
            </p:cNvSpPr>
            <p:nvPr/>
          </p:nvSpPr>
          <p:spPr>
            <a:xfrm>
              <a:off x="427" y="3637"/>
              <a:ext cx="1152"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 – 1 </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09" name="Text Box 19"/>
            <p:cNvSpPr txBox="1">
              <a:spLocks noChangeAspect="1"/>
            </p:cNvSpPr>
            <p:nvPr/>
          </p:nvSpPr>
          <p:spPr>
            <a:xfrm>
              <a:off x="1672" y="4046"/>
              <a:ext cx="414" cy="145"/>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返回</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59410" name="Line 20"/>
            <p:cNvSpPr/>
            <p:nvPr/>
          </p:nvSpPr>
          <p:spPr>
            <a:xfrm>
              <a:off x="1792" y="678"/>
              <a:ext cx="0" cy="141"/>
            </a:xfrm>
            <a:prstGeom prst="line">
              <a:avLst/>
            </a:prstGeom>
            <a:ln w="9525" cap="flat" cmpd="sng">
              <a:solidFill>
                <a:schemeClr val="tx1"/>
              </a:solidFill>
              <a:prstDash val="solid"/>
              <a:round/>
              <a:headEnd type="none" w="med" len="med"/>
              <a:tailEnd type="triangle" w="sm" len="sm"/>
            </a:ln>
          </p:spPr>
        </p:sp>
        <p:sp>
          <p:nvSpPr>
            <p:cNvPr id="59411" name="Line 21"/>
            <p:cNvSpPr>
              <a:spLocks noChangeAspect="1"/>
            </p:cNvSpPr>
            <p:nvPr/>
          </p:nvSpPr>
          <p:spPr>
            <a:xfrm>
              <a:off x="1792" y="1066"/>
              <a:ext cx="0" cy="162"/>
            </a:xfrm>
            <a:prstGeom prst="line">
              <a:avLst/>
            </a:prstGeom>
            <a:ln w="9525" cap="flat" cmpd="sng">
              <a:solidFill>
                <a:schemeClr val="tx1"/>
              </a:solidFill>
              <a:prstDash val="solid"/>
              <a:round/>
              <a:headEnd type="none" w="med" len="med"/>
              <a:tailEnd type="triangle" w="sm" len="sm"/>
            </a:ln>
          </p:spPr>
        </p:sp>
        <p:sp>
          <p:nvSpPr>
            <p:cNvPr id="59412" name="Line 22"/>
            <p:cNvSpPr>
              <a:spLocks noChangeAspect="1"/>
            </p:cNvSpPr>
            <p:nvPr/>
          </p:nvSpPr>
          <p:spPr>
            <a:xfrm>
              <a:off x="1792" y="1500"/>
              <a:ext cx="0" cy="153"/>
            </a:xfrm>
            <a:prstGeom prst="line">
              <a:avLst/>
            </a:prstGeom>
            <a:ln w="9525" cap="flat" cmpd="sng">
              <a:solidFill>
                <a:schemeClr val="tx1"/>
              </a:solidFill>
              <a:prstDash val="solid"/>
              <a:round/>
              <a:headEnd type="none" w="med" len="med"/>
              <a:tailEnd type="triangle" w="sm" len="sm"/>
            </a:ln>
          </p:spPr>
        </p:sp>
        <p:sp>
          <p:nvSpPr>
            <p:cNvPr id="59413" name="Line 23"/>
            <p:cNvSpPr>
              <a:spLocks noChangeAspect="1"/>
            </p:cNvSpPr>
            <p:nvPr/>
          </p:nvSpPr>
          <p:spPr>
            <a:xfrm>
              <a:off x="1792" y="1807"/>
              <a:ext cx="0" cy="121"/>
            </a:xfrm>
            <a:prstGeom prst="line">
              <a:avLst/>
            </a:prstGeom>
            <a:ln w="9525" cap="flat" cmpd="sng">
              <a:solidFill>
                <a:schemeClr val="tx1"/>
              </a:solidFill>
              <a:prstDash val="solid"/>
              <a:round/>
              <a:headEnd type="none" w="med" len="med"/>
              <a:tailEnd type="triangle" w="sm" len="sm"/>
            </a:ln>
          </p:spPr>
        </p:sp>
        <p:sp>
          <p:nvSpPr>
            <p:cNvPr id="59414" name="Line 24"/>
            <p:cNvSpPr/>
            <p:nvPr/>
          </p:nvSpPr>
          <p:spPr>
            <a:xfrm>
              <a:off x="1792" y="2215"/>
              <a:ext cx="0" cy="182"/>
            </a:xfrm>
            <a:prstGeom prst="line">
              <a:avLst/>
            </a:prstGeom>
            <a:ln w="9525" cap="flat" cmpd="sng">
              <a:solidFill>
                <a:schemeClr val="tx1"/>
              </a:solidFill>
              <a:prstDash val="solid"/>
              <a:round/>
              <a:headEnd type="none" w="med" len="med"/>
              <a:tailEnd type="triangle" w="sm" len="sm"/>
            </a:ln>
          </p:spPr>
        </p:sp>
        <p:sp>
          <p:nvSpPr>
            <p:cNvPr id="59415" name="Line 25"/>
            <p:cNvSpPr/>
            <p:nvPr/>
          </p:nvSpPr>
          <p:spPr>
            <a:xfrm>
              <a:off x="1792" y="2653"/>
              <a:ext cx="0" cy="184"/>
            </a:xfrm>
            <a:prstGeom prst="line">
              <a:avLst/>
            </a:prstGeom>
            <a:ln w="9525" cap="flat" cmpd="sng">
              <a:solidFill>
                <a:schemeClr val="tx1"/>
              </a:solidFill>
              <a:prstDash val="solid"/>
              <a:round/>
              <a:headEnd type="none" w="med" len="med"/>
              <a:tailEnd type="triangle" w="sm" len="sm"/>
            </a:ln>
          </p:spPr>
        </p:sp>
        <p:sp>
          <p:nvSpPr>
            <p:cNvPr id="59416" name="Line 26"/>
            <p:cNvSpPr>
              <a:spLocks noChangeAspect="1"/>
            </p:cNvSpPr>
            <p:nvPr/>
          </p:nvSpPr>
          <p:spPr>
            <a:xfrm>
              <a:off x="1792" y="3007"/>
              <a:ext cx="0" cy="121"/>
            </a:xfrm>
            <a:prstGeom prst="line">
              <a:avLst/>
            </a:prstGeom>
            <a:ln w="9525" cap="flat" cmpd="sng">
              <a:solidFill>
                <a:schemeClr val="tx1"/>
              </a:solidFill>
              <a:prstDash val="solid"/>
              <a:round/>
              <a:headEnd type="none" w="med" len="med"/>
              <a:tailEnd type="none" w="sm" len="sm"/>
            </a:ln>
          </p:spPr>
        </p:sp>
        <p:sp>
          <p:nvSpPr>
            <p:cNvPr id="59417" name="Line 27"/>
            <p:cNvSpPr>
              <a:spLocks noChangeAspect="1"/>
            </p:cNvSpPr>
            <p:nvPr/>
          </p:nvSpPr>
          <p:spPr>
            <a:xfrm>
              <a:off x="1792" y="3130"/>
              <a:ext cx="1439" cy="0"/>
            </a:xfrm>
            <a:prstGeom prst="line">
              <a:avLst/>
            </a:prstGeom>
            <a:ln w="12700" cap="flat" cmpd="sng">
              <a:solidFill>
                <a:schemeClr val="tx1"/>
              </a:solidFill>
              <a:prstDash val="solid"/>
              <a:round/>
              <a:headEnd type="none" w="med" len="med"/>
              <a:tailEnd type="none" w="med" len="med"/>
            </a:ln>
          </p:spPr>
        </p:sp>
        <p:sp>
          <p:nvSpPr>
            <p:cNvPr id="59418" name="Line 28"/>
            <p:cNvSpPr>
              <a:spLocks noChangeAspect="1"/>
            </p:cNvSpPr>
            <p:nvPr/>
          </p:nvSpPr>
          <p:spPr>
            <a:xfrm>
              <a:off x="3223" y="1116"/>
              <a:ext cx="0" cy="2023"/>
            </a:xfrm>
            <a:prstGeom prst="line">
              <a:avLst/>
            </a:prstGeom>
            <a:ln w="12700" cap="flat" cmpd="sng">
              <a:solidFill>
                <a:schemeClr val="tx1"/>
              </a:solidFill>
              <a:prstDash val="solid"/>
              <a:round/>
              <a:headEnd type="none" w="med" len="med"/>
              <a:tailEnd type="none" w="med" len="med"/>
            </a:ln>
          </p:spPr>
        </p:sp>
        <p:sp>
          <p:nvSpPr>
            <p:cNvPr id="59419" name="Line 29"/>
            <p:cNvSpPr>
              <a:spLocks noChangeAspect="1"/>
            </p:cNvSpPr>
            <p:nvPr/>
          </p:nvSpPr>
          <p:spPr>
            <a:xfrm>
              <a:off x="1802" y="1118"/>
              <a:ext cx="1441" cy="0"/>
            </a:xfrm>
            <a:prstGeom prst="line">
              <a:avLst/>
            </a:prstGeom>
            <a:ln w="12700" cap="flat" cmpd="sng">
              <a:solidFill>
                <a:schemeClr val="tx1"/>
              </a:solidFill>
              <a:prstDash val="solid"/>
              <a:round/>
              <a:headEnd type="triangle" w="sm" len="sm"/>
              <a:tailEnd type="none" w="med" len="med"/>
            </a:ln>
          </p:spPr>
        </p:sp>
        <p:sp>
          <p:nvSpPr>
            <p:cNvPr id="59420" name="Line 30"/>
            <p:cNvSpPr>
              <a:spLocks noChangeAspect="1"/>
            </p:cNvSpPr>
            <p:nvPr/>
          </p:nvSpPr>
          <p:spPr>
            <a:xfrm>
              <a:off x="374" y="2075"/>
              <a:ext cx="287" cy="0"/>
            </a:xfrm>
            <a:prstGeom prst="line">
              <a:avLst/>
            </a:prstGeom>
            <a:ln w="12700" cap="flat" cmpd="sng">
              <a:solidFill>
                <a:schemeClr val="tx1"/>
              </a:solidFill>
              <a:prstDash val="solid"/>
              <a:round/>
              <a:headEnd type="none" w="med" len="med"/>
              <a:tailEnd type="none" w="med" len="med"/>
            </a:ln>
          </p:spPr>
        </p:sp>
        <p:sp>
          <p:nvSpPr>
            <p:cNvPr id="59421" name="Line 31"/>
            <p:cNvSpPr>
              <a:spLocks noChangeAspect="1"/>
            </p:cNvSpPr>
            <p:nvPr/>
          </p:nvSpPr>
          <p:spPr>
            <a:xfrm>
              <a:off x="371" y="2075"/>
              <a:ext cx="0" cy="654"/>
            </a:xfrm>
            <a:prstGeom prst="line">
              <a:avLst/>
            </a:prstGeom>
            <a:ln w="12700" cap="flat" cmpd="sng">
              <a:solidFill>
                <a:schemeClr val="tx1"/>
              </a:solidFill>
              <a:prstDash val="solid"/>
              <a:round/>
              <a:headEnd type="none" w="med" len="med"/>
              <a:tailEnd type="none" w="med" len="med"/>
            </a:ln>
          </p:spPr>
        </p:sp>
        <p:sp>
          <p:nvSpPr>
            <p:cNvPr id="59422" name="Line 32"/>
            <p:cNvSpPr>
              <a:spLocks noChangeAspect="1"/>
            </p:cNvSpPr>
            <p:nvPr/>
          </p:nvSpPr>
          <p:spPr>
            <a:xfrm>
              <a:off x="371" y="2724"/>
              <a:ext cx="1419" cy="0"/>
            </a:xfrm>
            <a:prstGeom prst="line">
              <a:avLst/>
            </a:prstGeom>
            <a:ln w="12700" cap="flat" cmpd="sng">
              <a:solidFill>
                <a:schemeClr val="tx1"/>
              </a:solidFill>
              <a:prstDash val="solid"/>
              <a:round/>
              <a:headEnd type="none" w="med" len="med"/>
              <a:tailEnd type="triangle" w="sm" len="sm"/>
            </a:ln>
          </p:spPr>
        </p:sp>
        <p:sp>
          <p:nvSpPr>
            <p:cNvPr id="59423" name="Line 33"/>
            <p:cNvSpPr>
              <a:spLocks noChangeAspect="1"/>
            </p:cNvSpPr>
            <p:nvPr/>
          </p:nvSpPr>
          <p:spPr>
            <a:xfrm>
              <a:off x="158" y="1366"/>
              <a:ext cx="477" cy="1"/>
            </a:xfrm>
            <a:prstGeom prst="line">
              <a:avLst/>
            </a:prstGeom>
            <a:ln w="12700" cap="flat" cmpd="sng">
              <a:solidFill>
                <a:schemeClr val="tx1"/>
              </a:solidFill>
              <a:prstDash val="solid"/>
              <a:round/>
              <a:headEnd type="none" w="med" len="med"/>
              <a:tailEnd type="none" w="med" len="med"/>
            </a:ln>
          </p:spPr>
        </p:sp>
        <p:sp>
          <p:nvSpPr>
            <p:cNvPr id="59424" name="Line 34"/>
            <p:cNvSpPr>
              <a:spLocks noChangeAspect="1"/>
            </p:cNvSpPr>
            <p:nvPr/>
          </p:nvSpPr>
          <p:spPr>
            <a:xfrm>
              <a:off x="158" y="1362"/>
              <a:ext cx="0" cy="1902"/>
            </a:xfrm>
            <a:prstGeom prst="line">
              <a:avLst/>
            </a:prstGeom>
            <a:ln w="12700" cap="flat" cmpd="sng">
              <a:solidFill>
                <a:schemeClr val="tx1"/>
              </a:solidFill>
              <a:prstDash val="solid"/>
              <a:round/>
              <a:headEnd type="none" w="med" len="med"/>
              <a:tailEnd type="none" w="med" len="med"/>
            </a:ln>
          </p:spPr>
        </p:sp>
        <p:sp>
          <p:nvSpPr>
            <p:cNvPr id="59425" name="Line 35"/>
            <p:cNvSpPr>
              <a:spLocks noChangeAspect="1"/>
            </p:cNvSpPr>
            <p:nvPr/>
          </p:nvSpPr>
          <p:spPr>
            <a:xfrm>
              <a:off x="158" y="3246"/>
              <a:ext cx="1637" cy="0"/>
            </a:xfrm>
            <a:prstGeom prst="line">
              <a:avLst/>
            </a:prstGeom>
            <a:ln w="12700" cap="flat" cmpd="sng">
              <a:solidFill>
                <a:schemeClr val="tx1"/>
              </a:solidFill>
              <a:prstDash val="solid"/>
              <a:round/>
              <a:headEnd type="none" w="med" len="med"/>
              <a:tailEnd type="none" w="sm" len="sm"/>
            </a:ln>
          </p:spPr>
        </p:sp>
        <p:sp>
          <p:nvSpPr>
            <p:cNvPr id="59426" name="Line 36"/>
            <p:cNvSpPr>
              <a:spLocks noChangeAspect="1"/>
            </p:cNvSpPr>
            <p:nvPr/>
          </p:nvSpPr>
          <p:spPr>
            <a:xfrm>
              <a:off x="1792" y="3246"/>
              <a:ext cx="0" cy="121"/>
            </a:xfrm>
            <a:prstGeom prst="line">
              <a:avLst/>
            </a:prstGeom>
            <a:ln w="9525" cap="flat" cmpd="sng">
              <a:solidFill>
                <a:schemeClr val="tx1"/>
              </a:solidFill>
              <a:prstDash val="solid"/>
              <a:round/>
              <a:headEnd type="none" w="med" len="med"/>
              <a:tailEnd type="triangle" w="sm" len="sm"/>
            </a:ln>
          </p:spPr>
        </p:sp>
        <p:sp>
          <p:nvSpPr>
            <p:cNvPr id="59427" name="Line 37"/>
            <p:cNvSpPr>
              <a:spLocks noChangeAspect="1"/>
            </p:cNvSpPr>
            <p:nvPr/>
          </p:nvSpPr>
          <p:spPr>
            <a:xfrm>
              <a:off x="1037" y="3465"/>
              <a:ext cx="173" cy="0"/>
            </a:xfrm>
            <a:prstGeom prst="line">
              <a:avLst/>
            </a:prstGeom>
            <a:ln w="12700" cap="flat" cmpd="sng">
              <a:solidFill>
                <a:schemeClr val="tx1"/>
              </a:solidFill>
              <a:prstDash val="solid"/>
              <a:round/>
              <a:headEnd type="none" w="med" len="med"/>
              <a:tailEnd type="none" w="med" len="med"/>
            </a:ln>
          </p:spPr>
        </p:sp>
        <p:sp>
          <p:nvSpPr>
            <p:cNvPr id="59428" name="Line 38"/>
            <p:cNvSpPr>
              <a:spLocks noChangeAspect="1"/>
            </p:cNvSpPr>
            <p:nvPr/>
          </p:nvSpPr>
          <p:spPr>
            <a:xfrm>
              <a:off x="1042" y="3910"/>
              <a:ext cx="1515" cy="0"/>
            </a:xfrm>
            <a:prstGeom prst="line">
              <a:avLst/>
            </a:prstGeom>
            <a:ln w="12700" cap="flat" cmpd="sng">
              <a:solidFill>
                <a:schemeClr val="tx1"/>
              </a:solidFill>
              <a:prstDash val="solid"/>
              <a:round/>
              <a:headEnd type="none" w="med" len="med"/>
              <a:tailEnd type="none" w="med" len="med"/>
            </a:ln>
          </p:spPr>
        </p:sp>
        <p:sp>
          <p:nvSpPr>
            <p:cNvPr id="59429" name="Line 39"/>
            <p:cNvSpPr>
              <a:spLocks noChangeAspect="1"/>
            </p:cNvSpPr>
            <p:nvPr/>
          </p:nvSpPr>
          <p:spPr>
            <a:xfrm>
              <a:off x="2361" y="3465"/>
              <a:ext cx="173" cy="0"/>
            </a:xfrm>
            <a:prstGeom prst="line">
              <a:avLst/>
            </a:prstGeom>
            <a:ln w="12700" cap="flat" cmpd="sng">
              <a:solidFill>
                <a:schemeClr val="tx1"/>
              </a:solidFill>
              <a:prstDash val="solid"/>
              <a:round/>
              <a:headEnd type="none" w="med" len="med"/>
              <a:tailEnd type="none" w="med" len="med"/>
            </a:ln>
          </p:spPr>
        </p:sp>
        <p:sp>
          <p:nvSpPr>
            <p:cNvPr id="59430" name="Line 40"/>
            <p:cNvSpPr>
              <a:spLocks noChangeAspect="1"/>
            </p:cNvSpPr>
            <p:nvPr/>
          </p:nvSpPr>
          <p:spPr>
            <a:xfrm>
              <a:off x="1029" y="3465"/>
              <a:ext cx="0" cy="162"/>
            </a:xfrm>
            <a:prstGeom prst="line">
              <a:avLst/>
            </a:prstGeom>
            <a:ln w="9525" cap="flat" cmpd="sng">
              <a:solidFill>
                <a:schemeClr val="tx1"/>
              </a:solidFill>
              <a:prstDash val="solid"/>
              <a:round/>
              <a:headEnd type="none" w="med" len="med"/>
              <a:tailEnd type="triangle" w="sm" len="sm"/>
            </a:ln>
          </p:spPr>
        </p:sp>
        <p:sp>
          <p:nvSpPr>
            <p:cNvPr id="59431" name="Line 41"/>
            <p:cNvSpPr>
              <a:spLocks noChangeAspect="1"/>
            </p:cNvSpPr>
            <p:nvPr/>
          </p:nvSpPr>
          <p:spPr>
            <a:xfrm>
              <a:off x="2524" y="3465"/>
              <a:ext cx="0" cy="162"/>
            </a:xfrm>
            <a:prstGeom prst="line">
              <a:avLst/>
            </a:prstGeom>
            <a:ln w="9525" cap="flat" cmpd="sng">
              <a:solidFill>
                <a:schemeClr val="tx1"/>
              </a:solidFill>
              <a:prstDash val="solid"/>
              <a:round/>
              <a:headEnd type="none" w="med" len="med"/>
              <a:tailEnd type="triangle" w="sm" len="sm"/>
            </a:ln>
          </p:spPr>
        </p:sp>
        <p:sp>
          <p:nvSpPr>
            <p:cNvPr id="59432" name="Line 42"/>
            <p:cNvSpPr>
              <a:spLocks noChangeAspect="1"/>
            </p:cNvSpPr>
            <p:nvPr/>
          </p:nvSpPr>
          <p:spPr>
            <a:xfrm>
              <a:off x="1042" y="3799"/>
              <a:ext cx="0" cy="122"/>
            </a:xfrm>
            <a:prstGeom prst="line">
              <a:avLst/>
            </a:prstGeom>
            <a:ln w="9525" cap="flat" cmpd="sng">
              <a:solidFill>
                <a:schemeClr val="tx1"/>
              </a:solidFill>
              <a:prstDash val="solid"/>
              <a:round/>
              <a:headEnd type="none" w="med" len="med"/>
              <a:tailEnd type="none" w="sm" len="sm"/>
            </a:ln>
          </p:spPr>
        </p:sp>
        <p:sp>
          <p:nvSpPr>
            <p:cNvPr id="59433" name="Line 43"/>
            <p:cNvSpPr>
              <a:spLocks noChangeAspect="1"/>
            </p:cNvSpPr>
            <p:nvPr/>
          </p:nvSpPr>
          <p:spPr>
            <a:xfrm>
              <a:off x="2552" y="3799"/>
              <a:ext cx="0" cy="122"/>
            </a:xfrm>
            <a:prstGeom prst="line">
              <a:avLst/>
            </a:prstGeom>
            <a:ln w="9525" cap="flat" cmpd="sng">
              <a:solidFill>
                <a:schemeClr val="tx1"/>
              </a:solidFill>
              <a:prstDash val="solid"/>
              <a:round/>
              <a:headEnd type="none" w="med" len="med"/>
              <a:tailEnd type="none" w="sm" len="sm"/>
            </a:ln>
          </p:spPr>
        </p:sp>
        <p:sp>
          <p:nvSpPr>
            <p:cNvPr id="59434" name="Line 44"/>
            <p:cNvSpPr>
              <a:spLocks noChangeAspect="1"/>
            </p:cNvSpPr>
            <p:nvPr/>
          </p:nvSpPr>
          <p:spPr>
            <a:xfrm>
              <a:off x="1792" y="3915"/>
              <a:ext cx="0" cy="121"/>
            </a:xfrm>
            <a:prstGeom prst="line">
              <a:avLst/>
            </a:prstGeom>
            <a:ln w="9525" cap="flat" cmpd="sng">
              <a:solidFill>
                <a:schemeClr val="tx1"/>
              </a:solidFill>
              <a:prstDash val="solid"/>
              <a:round/>
              <a:headEnd type="none" w="med" len="med"/>
              <a:tailEnd type="triangle" w="sm" len="sm"/>
            </a:ln>
          </p:spPr>
        </p:sp>
        <p:sp>
          <p:nvSpPr>
            <p:cNvPr id="59435" name="Text Box 45"/>
            <p:cNvSpPr txBox="1">
              <a:spLocks noChangeAspect="1"/>
            </p:cNvSpPr>
            <p:nvPr/>
          </p:nvSpPr>
          <p:spPr>
            <a:xfrm>
              <a:off x="405" y="1192"/>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36" name="Text Box 46"/>
            <p:cNvSpPr txBox="1">
              <a:spLocks noChangeAspect="1"/>
            </p:cNvSpPr>
            <p:nvPr/>
          </p:nvSpPr>
          <p:spPr>
            <a:xfrm>
              <a:off x="1098" y="3286"/>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37" name="Text Box 47"/>
            <p:cNvSpPr txBox="1">
              <a:spLocks noChangeAspect="1"/>
            </p:cNvSpPr>
            <p:nvPr/>
          </p:nvSpPr>
          <p:spPr>
            <a:xfrm>
              <a:off x="471" y="1884"/>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38" name="Text Box 48"/>
            <p:cNvSpPr txBox="1">
              <a:spLocks noChangeAspect="1"/>
            </p:cNvSpPr>
            <p:nvPr/>
          </p:nvSpPr>
          <p:spPr>
            <a:xfrm>
              <a:off x="1923" y="1477"/>
              <a:ext cx="233"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39" name="Text Box 49"/>
            <p:cNvSpPr txBox="1">
              <a:spLocks noChangeAspect="1"/>
            </p:cNvSpPr>
            <p:nvPr/>
          </p:nvSpPr>
          <p:spPr>
            <a:xfrm>
              <a:off x="1881" y="2231"/>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0" name="Text Box 50"/>
            <p:cNvSpPr txBox="1">
              <a:spLocks noChangeAspect="1"/>
            </p:cNvSpPr>
            <p:nvPr/>
          </p:nvSpPr>
          <p:spPr>
            <a:xfrm>
              <a:off x="2372" y="3286"/>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1" name="Text Box 51"/>
            <p:cNvSpPr txBox="1">
              <a:spLocks noChangeAspect="1"/>
            </p:cNvSpPr>
            <p:nvPr/>
          </p:nvSpPr>
          <p:spPr>
            <a:xfrm>
              <a:off x="1243" y="618"/>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2" name="Text Box 52"/>
            <p:cNvSpPr txBox="1">
              <a:spLocks noChangeAspect="1"/>
            </p:cNvSpPr>
            <p:nvPr/>
          </p:nvSpPr>
          <p:spPr>
            <a:xfrm>
              <a:off x="1063" y="1115"/>
              <a:ext cx="493" cy="13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2</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3</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3" name="Text Box 53"/>
            <p:cNvSpPr txBox="1">
              <a:spLocks noChangeAspect="1"/>
            </p:cNvSpPr>
            <p:nvPr/>
          </p:nvSpPr>
          <p:spPr>
            <a:xfrm>
              <a:off x="1254" y="1477"/>
              <a:ext cx="235"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4</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4" name="Text Box 54"/>
            <p:cNvSpPr txBox="1"/>
            <p:nvPr/>
          </p:nvSpPr>
          <p:spPr>
            <a:xfrm>
              <a:off x="951" y="1839"/>
              <a:ext cx="323" cy="13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5</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6</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5" name="Text Box 55"/>
            <p:cNvSpPr txBox="1">
              <a:spLocks noChangeAspect="1"/>
            </p:cNvSpPr>
            <p:nvPr/>
          </p:nvSpPr>
          <p:spPr>
            <a:xfrm>
              <a:off x="1286" y="2201"/>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7</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6" name="Text Box 56"/>
            <p:cNvSpPr txBox="1">
              <a:spLocks noChangeAspect="1"/>
            </p:cNvSpPr>
            <p:nvPr/>
          </p:nvSpPr>
          <p:spPr>
            <a:xfrm>
              <a:off x="2147" y="2653"/>
              <a:ext cx="237"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8</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7" name="Text Box 57"/>
            <p:cNvSpPr txBox="1">
              <a:spLocks noChangeAspect="1"/>
            </p:cNvSpPr>
            <p:nvPr/>
          </p:nvSpPr>
          <p:spPr>
            <a:xfrm>
              <a:off x="1980" y="3233"/>
              <a:ext cx="236"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9</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8" name="Text Box 58"/>
            <p:cNvSpPr txBox="1">
              <a:spLocks noChangeAspect="1"/>
            </p:cNvSpPr>
            <p:nvPr/>
          </p:nvSpPr>
          <p:spPr>
            <a:xfrm>
              <a:off x="2674" y="3422"/>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49" name="Text Box 59"/>
            <p:cNvSpPr txBox="1">
              <a:spLocks noChangeAspect="1"/>
            </p:cNvSpPr>
            <p:nvPr/>
          </p:nvSpPr>
          <p:spPr>
            <a:xfrm>
              <a:off x="671" y="3422"/>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59450" name="Text Box 60"/>
            <p:cNvSpPr txBox="1">
              <a:spLocks noChangeAspect="1"/>
            </p:cNvSpPr>
            <p:nvPr/>
          </p:nvSpPr>
          <p:spPr>
            <a:xfrm>
              <a:off x="1455" y="3965"/>
              <a:ext cx="234" cy="147"/>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12</a:t>
              </a:r>
              <a:endParaRPr lang="en-US" altLang="zh-CN" sz="1600"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p:cNvSpPr>
          <p:nvPr>
            <p:ph idx="1"/>
          </p:nvPr>
        </p:nvSpPr>
        <p:spPr>
          <a:xfrm>
            <a:off x="107315" y="97155"/>
            <a:ext cx="4271010" cy="6722745"/>
          </a:xfrm>
        </p:spPr>
        <p:txBody>
          <a:bodyPr vert="horz" wrap="square" lIns="91440" tIns="45720" rIns="91440" bIns="45720" anchor="t" anchorCtr="0">
            <a:normAutofit fontScale="90000" lnSpcReduction="10000"/>
          </a:bodyPr>
          <a:lstStyle/>
          <a:p>
            <a:pPr algn="just" eaLnBrk="1" hangingPunct="1">
              <a:buNone/>
            </a:pPr>
            <a:r>
              <a:rPr lang="en-US" altLang="zh-CN" sz="2500" dirty="0">
                <a:latin typeface="宋体" panose="02010600030101010101" pitchFamily="2" charset="-122"/>
                <a:ea typeface="宋体" panose="02010600030101010101" pitchFamily="2" charset="-122"/>
              </a:rPr>
              <a:t>2</a:t>
            </a:r>
            <a:r>
              <a:rPr lang="zh-CN" altLang="en-US" sz="2500" dirty="0">
                <a:latin typeface="宋体" panose="02010600030101010101" pitchFamily="2" charset="-122"/>
                <a:ea typeface="宋体" panose="02010600030101010101" pitchFamily="2" charset="-122"/>
              </a:rPr>
              <a:t>）路径</a:t>
            </a:r>
            <a:r>
              <a:rPr lang="en-US" altLang="zh-CN" sz="2500" dirty="0">
                <a:latin typeface="宋体" panose="02010600030101010101" pitchFamily="2" charset="-122"/>
                <a:ea typeface="宋体" panose="02010600030101010101" pitchFamily="2" charset="-122"/>
              </a:rPr>
              <a:t>2(1-2-9-11-12)</a:t>
            </a:r>
            <a:r>
              <a:rPr lang="zh-CN" altLang="en-US" sz="2500" dirty="0">
                <a:latin typeface="宋体" panose="02010600030101010101" pitchFamily="2" charset="-122"/>
                <a:ea typeface="宋体" panose="02010600030101010101" pitchFamily="2" charset="-122"/>
              </a:rPr>
              <a:t>的测试用例：</a:t>
            </a:r>
            <a:endParaRPr lang="zh-CN" altLang="en-US" sz="2500" dirty="0">
              <a:latin typeface="宋体" panose="02010600030101010101" pitchFamily="2" charset="-122"/>
              <a:ea typeface="宋体" panose="02010600030101010101" pitchFamily="2" charset="-122"/>
            </a:endParaRPr>
          </a:p>
          <a:p>
            <a:pPr algn="just" eaLnBrk="1" hangingPunct="1">
              <a:buNone/>
            </a:pPr>
            <a:r>
              <a:rPr lang="zh-CN" altLang="en-US" sz="2500" dirty="0">
                <a:latin typeface="宋体" panose="02010600030101010101" pitchFamily="2" charset="-122"/>
                <a:ea typeface="宋体" panose="02010600030101010101" pitchFamily="2" charset="-122"/>
              </a:rPr>
              <a:t>    </a:t>
            </a:r>
            <a:r>
              <a:rPr lang="en-US" altLang="zh-CN" sz="2500" dirty="0">
                <a:latin typeface="宋体" panose="02010600030101010101" pitchFamily="2" charset="-122"/>
                <a:ea typeface="宋体" panose="02010600030101010101" pitchFamily="2" charset="-122"/>
              </a:rPr>
              <a:t>score[ 1 ]= – 1 </a:t>
            </a:r>
            <a:r>
              <a:rPr lang="zh-CN" altLang="en-US" sz="2500" dirty="0">
                <a:latin typeface="宋体" panose="02010600030101010101" pitchFamily="2" charset="-122"/>
                <a:ea typeface="宋体" panose="02010600030101010101" pitchFamily="2" charset="-122"/>
              </a:rPr>
              <a:t>；</a:t>
            </a:r>
            <a:endParaRPr lang="zh-CN" altLang="en-US" sz="2500" dirty="0">
              <a:latin typeface="宋体" panose="02010600030101010101" pitchFamily="2" charset="-122"/>
              <a:ea typeface="宋体" panose="02010600030101010101" pitchFamily="2" charset="-122"/>
            </a:endParaRPr>
          </a:p>
          <a:p>
            <a:pPr eaLnBrk="1" hangingPunct="1">
              <a:buNone/>
            </a:pPr>
            <a:r>
              <a:rPr lang="zh-CN" altLang="en-US" sz="2500" dirty="0">
                <a:latin typeface="宋体" panose="02010600030101010101" pitchFamily="2" charset="-122"/>
                <a:ea typeface="宋体" panose="02010600030101010101" pitchFamily="2" charset="-122"/>
              </a:rPr>
              <a:t>   期望的结果：</a:t>
            </a:r>
            <a:r>
              <a:rPr lang="en-US" altLang="zh-CN" sz="2500" dirty="0">
                <a:latin typeface="宋体" panose="02010600030101010101" pitchFamily="2" charset="-122"/>
                <a:ea typeface="宋体" panose="02010600030101010101" pitchFamily="2" charset="-122"/>
              </a:rPr>
              <a:t>average = -1 </a:t>
            </a:r>
            <a:r>
              <a:rPr lang="zh-CN" altLang="en-US" sz="2500" dirty="0">
                <a:latin typeface="宋体" panose="02010600030101010101" pitchFamily="2" charset="-122"/>
                <a:ea typeface="宋体" panose="02010600030101010101" pitchFamily="2" charset="-122"/>
              </a:rPr>
              <a:t>，其他量保持初值。</a:t>
            </a:r>
            <a:endParaRPr lang="zh-CN" altLang="en-US" sz="2500" dirty="0">
              <a:latin typeface="宋体" panose="02010600030101010101" pitchFamily="2" charset="-122"/>
              <a:ea typeface="宋体" panose="02010600030101010101" pitchFamily="2" charset="-122"/>
            </a:endParaRPr>
          </a:p>
          <a:p>
            <a:pPr eaLnBrk="1" hangingPunct="1">
              <a:buNone/>
            </a:pPr>
            <a:endParaRPr lang="zh-CN" altLang="en-US" sz="2500" dirty="0">
              <a:latin typeface="宋体" panose="02010600030101010101" pitchFamily="2" charset="-122"/>
              <a:ea typeface="宋体" panose="02010600030101010101" pitchFamily="2" charset="-122"/>
            </a:endParaRPr>
          </a:p>
          <a:p>
            <a:pPr algn="just" eaLnBrk="1" hangingPunct="1">
              <a:buNone/>
            </a:pPr>
            <a:r>
              <a:rPr lang="en-US" altLang="zh-CN" sz="2500" dirty="0">
                <a:latin typeface="宋体" panose="02010600030101010101" pitchFamily="2" charset="-122"/>
                <a:ea typeface="宋体" panose="02010600030101010101" pitchFamily="2" charset="-122"/>
              </a:rPr>
              <a:t>3</a:t>
            </a:r>
            <a:r>
              <a:rPr lang="zh-CN" altLang="en-US" sz="2500" dirty="0">
                <a:latin typeface="宋体" panose="02010600030101010101" pitchFamily="2" charset="-122"/>
                <a:ea typeface="宋体" panose="02010600030101010101" pitchFamily="2" charset="-122"/>
              </a:rPr>
              <a:t>）路径</a:t>
            </a:r>
            <a:r>
              <a:rPr lang="en-US" altLang="zh-CN" sz="2500" dirty="0">
                <a:latin typeface="宋体" panose="02010600030101010101" pitchFamily="2" charset="-122"/>
                <a:ea typeface="宋体" panose="02010600030101010101" pitchFamily="2" charset="-122"/>
              </a:rPr>
              <a:t>3(1-2-3-9-10-12)</a:t>
            </a:r>
            <a:r>
              <a:rPr lang="zh-CN" altLang="en-US" sz="2500" dirty="0">
                <a:latin typeface="宋体" panose="02010600030101010101" pitchFamily="2" charset="-122"/>
                <a:ea typeface="宋体" panose="02010600030101010101" pitchFamily="2" charset="-122"/>
              </a:rPr>
              <a:t>的测试用例：</a:t>
            </a:r>
            <a:endParaRPr lang="zh-CN" altLang="en-US" sz="2500" dirty="0">
              <a:latin typeface="宋体" panose="02010600030101010101" pitchFamily="2" charset="-122"/>
              <a:ea typeface="宋体" panose="02010600030101010101" pitchFamily="2" charset="-122"/>
            </a:endParaRPr>
          </a:p>
          <a:p>
            <a:pPr algn="just" eaLnBrk="1" hangingPunct="1">
              <a:buNone/>
            </a:pPr>
            <a:r>
              <a:rPr lang="zh-CN" altLang="en-US" sz="2500" dirty="0">
                <a:latin typeface="宋体" panose="02010600030101010101" pitchFamily="2" charset="-122"/>
                <a:ea typeface="宋体" panose="02010600030101010101" pitchFamily="2" charset="-122"/>
              </a:rPr>
              <a:t> 		输入多于</a:t>
            </a:r>
            <a:r>
              <a:rPr lang="en-US" altLang="zh-CN" sz="2500" dirty="0">
                <a:latin typeface="宋体" panose="02010600030101010101" pitchFamily="2" charset="-122"/>
                <a:ea typeface="宋体" panose="02010600030101010101" pitchFamily="2" charset="-122"/>
              </a:rPr>
              <a:t>50</a:t>
            </a:r>
            <a:r>
              <a:rPr lang="zh-CN" altLang="en-US" sz="2500" dirty="0">
                <a:latin typeface="宋体" panose="02010600030101010101" pitchFamily="2" charset="-122"/>
                <a:ea typeface="宋体" panose="02010600030101010101" pitchFamily="2" charset="-122"/>
              </a:rPr>
              <a:t>个有效分数，即试图处理</a:t>
            </a:r>
            <a:r>
              <a:rPr lang="en-US" altLang="zh-CN" sz="2500" dirty="0">
                <a:latin typeface="宋体" panose="02010600030101010101" pitchFamily="2" charset="-122"/>
                <a:ea typeface="宋体" panose="02010600030101010101" pitchFamily="2" charset="-122"/>
              </a:rPr>
              <a:t>51</a:t>
            </a:r>
            <a:r>
              <a:rPr lang="zh-CN" altLang="en-US" sz="2500" dirty="0">
                <a:latin typeface="宋体" panose="02010600030101010101" pitchFamily="2" charset="-122"/>
                <a:ea typeface="宋体" panose="02010600030101010101" pitchFamily="2" charset="-122"/>
              </a:rPr>
              <a:t>个分数，要求前</a:t>
            </a:r>
            <a:r>
              <a:rPr lang="en-US" altLang="zh-CN" sz="2500" dirty="0">
                <a:latin typeface="宋体" panose="02010600030101010101" pitchFamily="2" charset="-122"/>
                <a:ea typeface="宋体" panose="02010600030101010101" pitchFamily="2" charset="-122"/>
              </a:rPr>
              <a:t>51</a:t>
            </a:r>
            <a:r>
              <a:rPr lang="zh-CN" altLang="en-US" sz="2500" dirty="0">
                <a:latin typeface="宋体" panose="02010600030101010101" pitchFamily="2" charset="-122"/>
                <a:ea typeface="宋体" panose="02010600030101010101" pitchFamily="2" charset="-122"/>
              </a:rPr>
              <a:t>个为有效分数；</a:t>
            </a:r>
            <a:endParaRPr lang="zh-CN" altLang="en-US" sz="2500" dirty="0">
              <a:latin typeface="宋体" panose="02010600030101010101" pitchFamily="2" charset="-122"/>
              <a:ea typeface="宋体" panose="02010600030101010101" pitchFamily="2" charset="-122"/>
            </a:endParaRPr>
          </a:p>
          <a:p>
            <a:pPr algn="just" eaLnBrk="1" hangingPunct="1">
              <a:buNone/>
            </a:pPr>
            <a:r>
              <a:rPr lang="zh-CN" altLang="en-US" sz="2500" dirty="0">
                <a:latin typeface="宋体" panose="02010600030101010101" pitchFamily="2" charset="-122"/>
                <a:ea typeface="宋体" panose="02010600030101010101" pitchFamily="2" charset="-122"/>
              </a:rPr>
              <a:t>		期望结果：</a:t>
            </a:r>
            <a:r>
              <a:rPr lang="en-US" altLang="zh-CN" sz="2500" dirty="0">
                <a:latin typeface="宋体" panose="02010600030101010101" pitchFamily="2" charset="-122"/>
                <a:ea typeface="宋体" panose="02010600030101010101" pitchFamily="2" charset="-122"/>
              </a:rPr>
              <a:t>n1=50</a:t>
            </a:r>
            <a:r>
              <a:rPr lang="zh-CN" altLang="en-US" sz="2500" dirty="0">
                <a:latin typeface="宋体" panose="02010600030101010101" pitchFamily="2" charset="-122"/>
                <a:ea typeface="宋体" panose="02010600030101010101" pitchFamily="2" charset="-122"/>
              </a:rPr>
              <a:t>、且算出正确的总分和平均分。</a:t>
            </a:r>
            <a:endParaRPr lang="zh-CN" altLang="en-US" sz="2500" dirty="0">
              <a:latin typeface="宋体" panose="02010600030101010101" pitchFamily="2" charset="-122"/>
              <a:ea typeface="宋体" panose="02010600030101010101" pitchFamily="2" charset="-122"/>
            </a:endParaRPr>
          </a:p>
        </p:txBody>
      </p:sp>
      <p:grpSp>
        <p:nvGrpSpPr>
          <p:cNvPr id="60418" name="Group 4"/>
          <p:cNvGrpSpPr/>
          <p:nvPr/>
        </p:nvGrpSpPr>
        <p:grpSpPr>
          <a:xfrm>
            <a:off x="4462463" y="404813"/>
            <a:ext cx="4681537" cy="5888037"/>
            <a:chOff x="158" y="482"/>
            <a:chExt cx="3221" cy="3709"/>
          </a:xfrm>
        </p:grpSpPr>
        <p:sp>
          <p:nvSpPr>
            <p:cNvPr id="60419" name="AutoShape 5"/>
            <p:cNvSpPr>
              <a:spLocks noChangeAspect="1"/>
            </p:cNvSpPr>
            <p:nvPr/>
          </p:nvSpPr>
          <p:spPr>
            <a:xfrm>
              <a:off x="1589" y="482"/>
              <a:ext cx="404" cy="192"/>
            </a:xfrm>
            <a:prstGeom prst="flowChartAlternateProcess">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0420" name="Text Box 6"/>
            <p:cNvSpPr txBox="1">
              <a:spLocks noChangeAspect="1"/>
            </p:cNvSpPr>
            <p:nvPr/>
          </p:nvSpPr>
          <p:spPr>
            <a:xfrm>
              <a:off x="1672" y="482"/>
              <a:ext cx="414" cy="146"/>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开始</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0421" name="Text Box 7"/>
            <p:cNvSpPr txBox="1">
              <a:spLocks noChangeAspect="1"/>
            </p:cNvSpPr>
            <p:nvPr/>
          </p:nvSpPr>
          <p:spPr>
            <a:xfrm>
              <a:off x="839" y="810"/>
              <a:ext cx="1950" cy="260"/>
            </a:xfrm>
            <a:prstGeom prst="rect">
              <a:avLst/>
            </a:prstGeom>
            <a:noFill/>
            <a:ln w="12700" cap="flat" cmpd="sng">
              <a:solidFill>
                <a:schemeClr val="tx1"/>
              </a:solidFill>
              <a:prstDash val="solid"/>
              <a:miter/>
              <a:headEnd type="none" w="med" len="med"/>
              <a:tailEnd type="none" w="med" len="med"/>
            </a:ln>
          </p:spPr>
          <p:txBody>
            <a:bodyPr lIns="0" tIns="0" rIns="0" bIns="0" anchor="ctr" anchorCtr="1"/>
            <a:lstStyle/>
            <a:p>
              <a:pPr eaLnBrk="0" hangingPunct="0"/>
              <a:r>
                <a:rPr lang="zh-CN" altLang="en-US" sz="1600" dirty="0">
                  <a:solidFill>
                    <a:schemeClr val="tx1"/>
                  </a:solidFill>
                  <a:latin typeface="宋体" panose="02010600030101010101" pitchFamily="2" charset="-122"/>
                  <a:ea typeface="宋体" panose="02010600030101010101" pitchFamily="2" charset="-122"/>
                </a:rPr>
                <a:t> </a:t>
              </a:r>
              <a:r>
                <a:rPr lang="en-US" altLang="zh-CN" sz="1600" dirty="0">
                  <a:solidFill>
                    <a:schemeClr val="tx1"/>
                  </a:solidFill>
                  <a:latin typeface="宋体" panose="02010600030101010101" pitchFamily="2" charset="-122"/>
                  <a:ea typeface="宋体" panose="02010600030101010101" pitchFamily="2" charset="-122"/>
                </a:rPr>
                <a:t>i =1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n1=n2=0</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22" name="AutoShape 8"/>
            <p:cNvSpPr>
              <a:spLocks noChangeAspect="1"/>
            </p:cNvSpPr>
            <p:nvPr/>
          </p:nvSpPr>
          <p:spPr>
            <a:xfrm>
              <a:off x="636" y="1220"/>
              <a:ext cx="2307" cy="28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0423" name="Text Box 9"/>
            <p:cNvSpPr txBox="1">
              <a:spLocks noChangeAspect="1"/>
            </p:cNvSpPr>
            <p:nvPr/>
          </p:nvSpPr>
          <p:spPr>
            <a:xfrm>
              <a:off x="1117" y="1236"/>
              <a:ext cx="1990" cy="19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]&lt;&gt;-1 AND n2&lt;50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24" name="Text Box 10"/>
            <p:cNvSpPr txBox="1">
              <a:spLocks noChangeAspect="1"/>
            </p:cNvSpPr>
            <p:nvPr/>
          </p:nvSpPr>
          <p:spPr>
            <a:xfrm>
              <a:off x="1154" y="1650"/>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n2=n2+1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25" name="Text Box 11"/>
            <p:cNvSpPr txBox="1"/>
            <p:nvPr/>
          </p:nvSpPr>
          <p:spPr>
            <a:xfrm>
              <a:off x="657" y="2382"/>
              <a:ext cx="2314" cy="259"/>
            </a:xfrm>
            <a:prstGeom prst="rect">
              <a:avLst/>
            </a:prstGeom>
            <a:noFill/>
            <a:ln w="12700" cap="flat" cmpd="sng">
              <a:solidFill>
                <a:schemeClr val="tx1"/>
              </a:solidFill>
              <a:prstDash val="solid"/>
              <a:miter/>
              <a:headEnd type="none" w="med" len="med"/>
              <a:tailEnd type="none" w="med" len="med"/>
            </a:ln>
          </p:spPr>
          <p:txBody>
            <a:bodyPr lIns="36000" tIns="0" rIns="0" bIns="0" anchor="ctr" anchorCtr="1"/>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n1=n1+1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sum=sum+score[i]</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26" name="AutoShape 12"/>
            <p:cNvSpPr>
              <a:spLocks noChangeAspect="1"/>
            </p:cNvSpPr>
            <p:nvPr/>
          </p:nvSpPr>
          <p:spPr>
            <a:xfrm>
              <a:off x="658" y="1931"/>
              <a:ext cx="2308" cy="284"/>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0427" name="Text Box 13"/>
            <p:cNvSpPr txBox="1">
              <a:spLocks noChangeAspect="1"/>
            </p:cNvSpPr>
            <p:nvPr/>
          </p:nvSpPr>
          <p:spPr>
            <a:xfrm>
              <a:off x="748" y="1986"/>
              <a:ext cx="2631" cy="17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]&gt;0 AND score[i]&lt;100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28" name="Text Box 14"/>
            <p:cNvSpPr txBox="1">
              <a:spLocks noChangeAspect="1"/>
            </p:cNvSpPr>
            <p:nvPr/>
          </p:nvSpPr>
          <p:spPr>
            <a:xfrm>
              <a:off x="1154" y="2836"/>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i = i +1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29" name="AutoShape 15"/>
            <p:cNvSpPr>
              <a:spLocks noChangeAspect="1"/>
            </p:cNvSpPr>
            <p:nvPr/>
          </p:nvSpPr>
          <p:spPr>
            <a:xfrm>
              <a:off x="1208" y="3366"/>
              <a:ext cx="1153" cy="20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0430" name="Text Box 16"/>
            <p:cNvSpPr txBox="1">
              <a:spLocks noChangeAspect="1"/>
            </p:cNvSpPr>
            <p:nvPr/>
          </p:nvSpPr>
          <p:spPr>
            <a:xfrm>
              <a:off x="1500" y="3377"/>
              <a:ext cx="577" cy="181"/>
            </a:xfrm>
            <a:prstGeom prst="rect">
              <a:avLst/>
            </a:prstGeom>
            <a:noFill/>
            <a:ln w="9525">
              <a:noFill/>
            </a:ln>
          </p:spPr>
          <p:txBody>
            <a:bodyPr lIns="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n1&gt;0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31" name="Text Box 17"/>
            <p:cNvSpPr txBox="1">
              <a:spLocks noChangeAspect="1"/>
            </p:cNvSpPr>
            <p:nvPr/>
          </p:nvSpPr>
          <p:spPr>
            <a:xfrm>
              <a:off x="1990" y="3637"/>
              <a:ext cx="1154"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average=sum/n1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32" name="Text Box 18"/>
            <p:cNvSpPr txBox="1">
              <a:spLocks noChangeAspect="1"/>
            </p:cNvSpPr>
            <p:nvPr/>
          </p:nvSpPr>
          <p:spPr>
            <a:xfrm>
              <a:off x="427" y="3637"/>
              <a:ext cx="1152"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 – 1 </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33" name="Text Box 19"/>
            <p:cNvSpPr txBox="1">
              <a:spLocks noChangeAspect="1"/>
            </p:cNvSpPr>
            <p:nvPr/>
          </p:nvSpPr>
          <p:spPr>
            <a:xfrm>
              <a:off x="1672" y="4046"/>
              <a:ext cx="414" cy="145"/>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返回</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0434" name="Line 20"/>
            <p:cNvSpPr/>
            <p:nvPr/>
          </p:nvSpPr>
          <p:spPr>
            <a:xfrm>
              <a:off x="1792" y="678"/>
              <a:ext cx="0" cy="141"/>
            </a:xfrm>
            <a:prstGeom prst="line">
              <a:avLst/>
            </a:prstGeom>
            <a:ln w="9525" cap="flat" cmpd="sng">
              <a:solidFill>
                <a:schemeClr val="tx1"/>
              </a:solidFill>
              <a:prstDash val="solid"/>
              <a:round/>
              <a:headEnd type="none" w="med" len="med"/>
              <a:tailEnd type="triangle" w="sm" len="sm"/>
            </a:ln>
          </p:spPr>
        </p:sp>
        <p:sp>
          <p:nvSpPr>
            <p:cNvPr id="60435" name="Line 21"/>
            <p:cNvSpPr>
              <a:spLocks noChangeAspect="1"/>
            </p:cNvSpPr>
            <p:nvPr/>
          </p:nvSpPr>
          <p:spPr>
            <a:xfrm>
              <a:off x="1792" y="1066"/>
              <a:ext cx="0" cy="162"/>
            </a:xfrm>
            <a:prstGeom prst="line">
              <a:avLst/>
            </a:prstGeom>
            <a:ln w="9525" cap="flat" cmpd="sng">
              <a:solidFill>
                <a:schemeClr val="tx1"/>
              </a:solidFill>
              <a:prstDash val="solid"/>
              <a:round/>
              <a:headEnd type="none" w="med" len="med"/>
              <a:tailEnd type="triangle" w="sm" len="sm"/>
            </a:ln>
          </p:spPr>
        </p:sp>
        <p:sp>
          <p:nvSpPr>
            <p:cNvPr id="60436" name="Line 22"/>
            <p:cNvSpPr>
              <a:spLocks noChangeAspect="1"/>
            </p:cNvSpPr>
            <p:nvPr/>
          </p:nvSpPr>
          <p:spPr>
            <a:xfrm>
              <a:off x="1792" y="1500"/>
              <a:ext cx="0" cy="153"/>
            </a:xfrm>
            <a:prstGeom prst="line">
              <a:avLst/>
            </a:prstGeom>
            <a:ln w="9525" cap="flat" cmpd="sng">
              <a:solidFill>
                <a:schemeClr val="tx1"/>
              </a:solidFill>
              <a:prstDash val="solid"/>
              <a:round/>
              <a:headEnd type="none" w="med" len="med"/>
              <a:tailEnd type="triangle" w="sm" len="sm"/>
            </a:ln>
          </p:spPr>
        </p:sp>
        <p:sp>
          <p:nvSpPr>
            <p:cNvPr id="60437" name="Line 23"/>
            <p:cNvSpPr>
              <a:spLocks noChangeAspect="1"/>
            </p:cNvSpPr>
            <p:nvPr/>
          </p:nvSpPr>
          <p:spPr>
            <a:xfrm>
              <a:off x="1792" y="1807"/>
              <a:ext cx="0" cy="121"/>
            </a:xfrm>
            <a:prstGeom prst="line">
              <a:avLst/>
            </a:prstGeom>
            <a:ln w="9525" cap="flat" cmpd="sng">
              <a:solidFill>
                <a:schemeClr val="tx1"/>
              </a:solidFill>
              <a:prstDash val="solid"/>
              <a:round/>
              <a:headEnd type="none" w="med" len="med"/>
              <a:tailEnd type="triangle" w="sm" len="sm"/>
            </a:ln>
          </p:spPr>
        </p:sp>
        <p:sp>
          <p:nvSpPr>
            <p:cNvPr id="60438" name="Line 24"/>
            <p:cNvSpPr/>
            <p:nvPr/>
          </p:nvSpPr>
          <p:spPr>
            <a:xfrm>
              <a:off x="1792" y="2215"/>
              <a:ext cx="0" cy="182"/>
            </a:xfrm>
            <a:prstGeom prst="line">
              <a:avLst/>
            </a:prstGeom>
            <a:ln w="9525" cap="flat" cmpd="sng">
              <a:solidFill>
                <a:schemeClr val="tx1"/>
              </a:solidFill>
              <a:prstDash val="solid"/>
              <a:round/>
              <a:headEnd type="none" w="med" len="med"/>
              <a:tailEnd type="triangle" w="sm" len="sm"/>
            </a:ln>
          </p:spPr>
        </p:sp>
        <p:sp>
          <p:nvSpPr>
            <p:cNvPr id="60439" name="Line 25"/>
            <p:cNvSpPr/>
            <p:nvPr/>
          </p:nvSpPr>
          <p:spPr>
            <a:xfrm>
              <a:off x="1792" y="2653"/>
              <a:ext cx="0" cy="184"/>
            </a:xfrm>
            <a:prstGeom prst="line">
              <a:avLst/>
            </a:prstGeom>
            <a:ln w="9525" cap="flat" cmpd="sng">
              <a:solidFill>
                <a:schemeClr val="tx1"/>
              </a:solidFill>
              <a:prstDash val="solid"/>
              <a:round/>
              <a:headEnd type="none" w="med" len="med"/>
              <a:tailEnd type="triangle" w="sm" len="sm"/>
            </a:ln>
          </p:spPr>
        </p:sp>
        <p:sp>
          <p:nvSpPr>
            <p:cNvPr id="60440" name="Line 26"/>
            <p:cNvSpPr>
              <a:spLocks noChangeAspect="1"/>
            </p:cNvSpPr>
            <p:nvPr/>
          </p:nvSpPr>
          <p:spPr>
            <a:xfrm>
              <a:off x="1792" y="3007"/>
              <a:ext cx="0" cy="121"/>
            </a:xfrm>
            <a:prstGeom prst="line">
              <a:avLst/>
            </a:prstGeom>
            <a:ln w="9525" cap="flat" cmpd="sng">
              <a:solidFill>
                <a:schemeClr val="tx1"/>
              </a:solidFill>
              <a:prstDash val="solid"/>
              <a:round/>
              <a:headEnd type="none" w="med" len="med"/>
              <a:tailEnd type="none" w="sm" len="sm"/>
            </a:ln>
          </p:spPr>
        </p:sp>
        <p:sp>
          <p:nvSpPr>
            <p:cNvPr id="60441" name="Line 27"/>
            <p:cNvSpPr>
              <a:spLocks noChangeAspect="1"/>
            </p:cNvSpPr>
            <p:nvPr/>
          </p:nvSpPr>
          <p:spPr>
            <a:xfrm>
              <a:off x="1792" y="3130"/>
              <a:ext cx="1439" cy="0"/>
            </a:xfrm>
            <a:prstGeom prst="line">
              <a:avLst/>
            </a:prstGeom>
            <a:ln w="12700" cap="flat" cmpd="sng">
              <a:solidFill>
                <a:schemeClr val="tx1"/>
              </a:solidFill>
              <a:prstDash val="solid"/>
              <a:round/>
              <a:headEnd type="none" w="med" len="med"/>
              <a:tailEnd type="none" w="med" len="med"/>
            </a:ln>
          </p:spPr>
        </p:sp>
        <p:sp>
          <p:nvSpPr>
            <p:cNvPr id="60442" name="Line 28"/>
            <p:cNvSpPr>
              <a:spLocks noChangeAspect="1"/>
            </p:cNvSpPr>
            <p:nvPr/>
          </p:nvSpPr>
          <p:spPr>
            <a:xfrm>
              <a:off x="3223" y="1116"/>
              <a:ext cx="0" cy="2023"/>
            </a:xfrm>
            <a:prstGeom prst="line">
              <a:avLst/>
            </a:prstGeom>
            <a:ln w="12700" cap="flat" cmpd="sng">
              <a:solidFill>
                <a:schemeClr val="tx1"/>
              </a:solidFill>
              <a:prstDash val="solid"/>
              <a:round/>
              <a:headEnd type="none" w="med" len="med"/>
              <a:tailEnd type="none" w="med" len="med"/>
            </a:ln>
          </p:spPr>
        </p:sp>
        <p:sp>
          <p:nvSpPr>
            <p:cNvPr id="60443" name="Line 29"/>
            <p:cNvSpPr>
              <a:spLocks noChangeAspect="1"/>
            </p:cNvSpPr>
            <p:nvPr/>
          </p:nvSpPr>
          <p:spPr>
            <a:xfrm>
              <a:off x="1802" y="1118"/>
              <a:ext cx="1441" cy="0"/>
            </a:xfrm>
            <a:prstGeom prst="line">
              <a:avLst/>
            </a:prstGeom>
            <a:ln w="12700" cap="flat" cmpd="sng">
              <a:solidFill>
                <a:schemeClr val="tx1"/>
              </a:solidFill>
              <a:prstDash val="solid"/>
              <a:round/>
              <a:headEnd type="triangle" w="sm" len="sm"/>
              <a:tailEnd type="none" w="med" len="med"/>
            </a:ln>
          </p:spPr>
        </p:sp>
        <p:sp>
          <p:nvSpPr>
            <p:cNvPr id="60444" name="Line 30"/>
            <p:cNvSpPr>
              <a:spLocks noChangeAspect="1"/>
            </p:cNvSpPr>
            <p:nvPr/>
          </p:nvSpPr>
          <p:spPr>
            <a:xfrm>
              <a:off x="374" y="2075"/>
              <a:ext cx="287" cy="0"/>
            </a:xfrm>
            <a:prstGeom prst="line">
              <a:avLst/>
            </a:prstGeom>
            <a:ln w="12700" cap="flat" cmpd="sng">
              <a:solidFill>
                <a:schemeClr val="tx1"/>
              </a:solidFill>
              <a:prstDash val="solid"/>
              <a:round/>
              <a:headEnd type="none" w="med" len="med"/>
              <a:tailEnd type="none" w="med" len="med"/>
            </a:ln>
          </p:spPr>
        </p:sp>
        <p:sp>
          <p:nvSpPr>
            <p:cNvPr id="60445" name="Line 31"/>
            <p:cNvSpPr>
              <a:spLocks noChangeAspect="1"/>
            </p:cNvSpPr>
            <p:nvPr/>
          </p:nvSpPr>
          <p:spPr>
            <a:xfrm>
              <a:off x="371" y="2075"/>
              <a:ext cx="0" cy="654"/>
            </a:xfrm>
            <a:prstGeom prst="line">
              <a:avLst/>
            </a:prstGeom>
            <a:ln w="12700" cap="flat" cmpd="sng">
              <a:solidFill>
                <a:schemeClr val="tx1"/>
              </a:solidFill>
              <a:prstDash val="solid"/>
              <a:round/>
              <a:headEnd type="none" w="med" len="med"/>
              <a:tailEnd type="none" w="med" len="med"/>
            </a:ln>
          </p:spPr>
        </p:sp>
        <p:sp>
          <p:nvSpPr>
            <p:cNvPr id="60446" name="Line 32"/>
            <p:cNvSpPr>
              <a:spLocks noChangeAspect="1"/>
            </p:cNvSpPr>
            <p:nvPr/>
          </p:nvSpPr>
          <p:spPr>
            <a:xfrm>
              <a:off x="371" y="2724"/>
              <a:ext cx="1419" cy="0"/>
            </a:xfrm>
            <a:prstGeom prst="line">
              <a:avLst/>
            </a:prstGeom>
            <a:ln w="12700" cap="flat" cmpd="sng">
              <a:solidFill>
                <a:schemeClr val="tx1"/>
              </a:solidFill>
              <a:prstDash val="solid"/>
              <a:round/>
              <a:headEnd type="none" w="med" len="med"/>
              <a:tailEnd type="triangle" w="sm" len="sm"/>
            </a:ln>
          </p:spPr>
        </p:sp>
        <p:sp>
          <p:nvSpPr>
            <p:cNvPr id="60447" name="Line 33"/>
            <p:cNvSpPr>
              <a:spLocks noChangeAspect="1"/>
            </p:cNvSpPr>
            <p:nvPr/>
          </p:nvSpPr>
          <p:spPr>
            <a:xfrm>
              <a:off x="158" y="1366"/>
              <a:ext cx="477" cy="1"/>
            </a:xfrm>
            <a:prstGeom prst="line">
              <a:avLst/>
            </a:prstGeom>
            <a:ln w="12700" cap="flat" cmpd="sng">
              <a:solidFill>
                <a:schemeClr val="tx1"/>
              </a:solidFill>
              <a:prstDash val="solid"/>
              <a:round/>
              <a:headEnd type="none" w="med" len="med"/>
              <a:tailEnd type="none" w="med" len="med"/>
            </a:ln>
          </p:spPr>
        </p:sp>
        <p:sp>
          <p:nvSpPr>
            <p:cNvPr id="60448" name="Line 34"/>
            <p:cNvSpPr>
              <a:spLocks noChangeAspect="1"/>
            </p:cNvSpPr>
            <p:nvPr/>
          </p:nvSpPr>
          <p:spPr>
            <a:xfrm>
              <a:off x="158" y="1362"/>
              <a:ext cx="0" cy="1902"/>
            </a:xfrm>
            <a:prstGeom prst="line">
              <a:avLst/>
            </a:prstGeom>
            <a:ln w="12700" cap="flat" cmpd="sng">
              <a:solidFill>
                <a:schemeClr val="tx1"/>
              </a:solidFill>
              <a:prstDash val="solid"/>
              <a:round/>
              <a:headEnd type="none" w="med" len="med"/>
              <a:tailEnd type="none" w="med" len="med"/>
            </a:ln>
          </p:spPr>
        </p:sp>
        <p:sp>
          <p:nvSpPr>
            <p:cNvPr id="60449" name="Line 35"/>
            <p:cNvSpPr>
              <a:spLocks noChangeAspect="1"/>
            </p:cNvSpPr>
            <p:nvPr/>
          </p:nvSpPr>
          <p:spPr>
            <a:xfrm>
              <a:off x="158" y="3246"/>
              <a:ext cx="1637" cy="0"/>
            </a:xfrm>
            <a:prstGeom prst="line">
              <a:avLst/>
            </a:prstGeom>
            <a:ln w="12700" cap="flat" cmpd="sng">
              <a:solidFill>
                <a:schemeClr val="tx1"/>
              </a:solidFill>
              <a:prstDash val="solid"/>
              <a:round/>
              <a:headEnd type="none" w="med" len="med"/>
              <a:tailEnd type="none" w="sm" len="sm"/>
            </a:ln>
          </p:spPr>
        </p:sp>
        <p:sp>
          <p:nvSpPr>
            <p:cNvPr id="60450" name="Line 36"/>
            <p:cNvSpPr>
              <a:spLocks noChangeAspect="1"/>
            </p:cNvSpPr>
            <p:nvPr/>
          </p:nvSpPr>
          <p:spPr>
            <a:xfrm>
              <a:off x="1792" y="3246"/>
              <a:ext cx="0" cy="121"/>
            </a:xfrm>
            <a:prstGeom prst="line">
              <a:avLst/>
            </a:prstGeom>
            <a:ln w="9525" cap="flat" cmpd="sng">
              <a:solidFill>
                <a:schemeClr val="tx1"/>
              </a:solidFill>
              <a:prstDash val="solid"/>
              <a:round/>
              <a:headEnd type="none" w="med" len="med"/>
              <a:tailEnd type="triangle" w="sm" len="sm"/>
            </a:ln>
          </p:spPr>
        </p:sp>
        <p:sp>
          <p:nvSpPr>
            <p:cNvPr id="60451" name="Line 37"/>
            <p:cNvSpPr>
              <a:spLocks noChangeAspect="1"/>
            </p:cNvSpPr>
            <p:nvPr/>
          </p:nvSpPr>
          <p:spPr>
            <a:xfrm>
              <a:off x="1037" y="3465"/>
              <a:ext cx="173" cy="0"/>
            </a:xfrm>
            <a:prstGeom prst="line">
              <a:avLst/>
            </a:prstGeom>
            <a:ln w="12700" cap="flat" cmpd="sng">
              <a:solidFill>
                <a:schemeClr val="tx1"/>
              </a:solidFill>
              <a:prstDash val="solid"/>
              <a:round/>
              <a:headEnd type="none" w="med" len="med"/>
              <a:tailEnd type="none" w="med" len="med"/>
            </a:ln>
          </p:spPr>
        </p:sp>
        <p:sp>
          <p:nvSpPr>
            <p:cNvPr id="60452" name="Line 38"/>
            <p:cNvSpPr>
              <a:spLocks noChangeAspect="1"/>
            </p:cNvSpPr>
            <p:nvPr/>
          </p:nvSpPr>
          <p:spPr>
            <a:xfrm>
              <a:off x="1042" y="3910"/>
              <a:ext cx="1515" cy="0"/>
            </a:xfrm>
            <a:prstGeom prst="line">
              <a:avLst/>
            </a:prstGeom>
            <a:ln w="12700" cap="flat" cmpd="sng">
              <a:solidFill>
                <a:schemeClr val="tx1"/>
              </a:solidFill>
              <a:prstDash val="solid"/>
              <a:round/>
              <a:headEnd type="none" w="med" len="med"/>
              <a:tailEnd type="none" w="med" len="med"/>
            </a:ln>
          </p:spPr>
        </p:sp>
        <p:sp>
          <p:nvSpPr>
            <p:cNvPr id="60453" name="Line 39"/>
            <p:cNvSpPr>
              <a:spLocks noChangeAspect="1"/>
            </p:cNvSpPr>
            <p:nvPr/>
          </p:nvSpPr>
          <p:spPr>
            <a:xfrm>
              <a:off x="2361" y="3465"/>
              <a:ext cx="173" cy="0"/>
            </a:xfrm>
            <a:prstGeom prst="line">
              <a:avLst/>
            </a:prstGeom>
            <a:ln w="12700" cap="flat" cmpd="sng">
              <a:solidFill>
                <a:schemeClr val="tx1"/>
              </a:solidFill>
              <a:prstDash val="solid"/>
              <a:round/>
              <a:headEnd type="none" w="med" len="med"/>
              <a:tailEnd type="none" w="med" len="med"/>
            </a:ln>
          </p:spPr>
        </p:sp>
        <p:sp>
          <p:nvSpPr>
            <p:cNvPr id="60454" name="Line 40"/>
            <p:cNvSpPr>
              <a:spLocks noChangeAspect="1"/>
            </p:cNvSpPr>
            <p:nvPr/>
          </p:nvSpPr>
          <p:spPr>
            <a:xfrm>
              <a:off x="1029" y="3465"/>
              <a:ext cx="0" cy="162"/>
            </a:xfrm>
            <a:prstGeom prst="line">
              <a:avLst/>
            </a:prstGeom>
            <a:ln w="9525" cap="flat" cmpd="sng">
              <a:solidFill>
                <a:schemeClr val="tx1"/>
              </a:solidFill>
              <a:prstDash val="solid"/>
              <a:round/>
              <a:headEnd type="none" w="med" len="med"/>
              <a:tailEnd type="triangle" w="sm" len="sm"/>
            </a:ln>
          </p:spPr>
        </p:sp>
        <p:sp>
          <p:nvSpPr>
            <p:cNvPr id="60455" name="Line 41"/>
            <p:cNvSpPr>
              <a:spLocks noChangeAspect="1"/>
            </p:cNvSpPr>
            <p:nvPr/>
          </p:nvSpPr>
          <p:spPr>
            <a:xfrm>
              <a:off x="2524" y="3465"/>
              <a:ext cx="0" cy="162"/>
            </a:xfrm>
            <a:prstGeom prst="line">
              <a:avLst/>
            </a:prstGeom>
            <a:ln w="9525" cap="flat" cmpd="sng">
              <a:solidFill>
                <a:schemeClr val="tx1"/>
              </a:solidFill>
              <a:prstDash val="solid"/>
              <a:round/>
              <a:headEnd type="none" w="med" len="med"/>
              <a:tailEnd type="triangle" w="sm" len="sm"/>
            </a:ln>
          </p:spPr>
        </p:sp>
        <p:sp>
          <p:nvSpPr>
            <p:cNvPr id="60456" name="Line 42"/>
            <p:cNvSpPr>
              <a:spLocks noChangeAspect="1"/>
            </p:cNvSpPr>
            <p:nvPr/>
          </p:nvSpPr>
          <p:spPr>
            <a:xfrm>
              <a:off x="1042" y="3799"/>
              <a:ext cx="0" cy="122"/>
            </a:xfrm>
            <a:prstGeom prst="line">
              <a:avLst/>
            </a:prstGeom>
            <a:ln w="9525" cap="flat" cmpd="sng">
              <a:solidFill>
                <a:schemeClr val="tx1"/>
              </a:solidFill>
              <a:prstDash val="solid"/>
              <a:round/>
              <a:headEnd type="none" w="med" len="med"/>
              <a:tailEnd type="none" w="sm" len="sm"/>
            </a:ln>
          </p:spPr>
        </p:sp>
        <p:sp>
          <p:nvSpPr>
            <p:cNvPr id="60457" name="Line 43"/>
            <p:cNvSpPr>
              <a:spLocks noChangeAspect="1"/>
            </p:cNvSpPr>
            <p:nvPr/>
          </p:nvSpPr>
          <p:spPr>
            <a:xfrm>
              <a:off x="2552" y="3799"/>
              <a:ext cx="0" cy="122"/>
            </a:xfrm>
            <a:prstGeom prst="line">
              <a:avLst/>
            </a:prstGeom>
            <a:ln w="9525" cap="flat" cmpd="sng">
              <a:solidFill>
                <a:schemeClr val="tx1"/>
              </a:solidFill>
              <a:prstDash val="solid"/>
              <a:round/>
              <a:headEnd type="none" w="med" len="med"/>
              <a:tailEnd type="none" w="sm" len="sm"/>
            </a:ln>
          </p:spPr>
        </p:sp>
        <p:sp>
          <p:nvSpPr>
            <p:cNvPr id="60458" name="Line 44"/>
            <p:cNvSpPr>
              <a:spLocks noChangeAspect="1"/>
            </p:cNvSpPr>
            <p:nvPr/>
          </p:nvSpPr>
          <p:spPr>
            <a:xfrm>
              <a:off x="1792" y="3915"/>
              <a:ext cx="0" cy="121"/>
            </a:xfrm>
            <a:prstGeom prst="line">
              <a:avLst/>
            </a:prstGeom>
            <a:ln w="9525" cap="flat" cmpd="sng">
              <a:solidFill>
                <a:schemeClr val="tx1"/>
              </a:solidFill>
              <a:prstDash val="solid"/>
              <a:round/>
              <a:headEnd type="none" w="med" len="med"/>
              <a:tailEnd type="triangle" w="sm" len="sm"/>
            </a:ln>
          </p:spPr>
        </p:sp>
        <p:sp>
          <p:nvSpPr>
            <p:cNvPr id="60459" name="Text Box 45"/>
            <p:cNvSpPr txBox="1">
              <a:spLocks noChangeAspect="1"/>
            </p:cNvSpPr>
            <p:nvPr/>
          </p:nvSpPr>
          <p:spPr>
            <a:xfrm>
              <a:off x="405" y="1192"/>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0" name="Text Box 46"/>
            <p:cNvSpPr txBox="1">
              <a:spLocks noChangeAspect="1"/>
            </p:cNvSpPr>
            <p:nvPr/>
          </p:nvSpPr>
          <p:spPr>
            <a:xfrm>
              <a:off x="1098" y="3286"/>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1" name="Text Box 47"/>
            <p:cNvSpPr txBox="1">
              <a:spLocks noChangeAspect="1"/>
            </p:cNvSpPr>
            <p:nvPr/>
          </p:nvSpPr>
          <p:spPr>
            <a:xfrm>
              <a:off x="471" y="1884"/>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2" name="Text Box 48"/>
            <p:cNvSpPr txBox="1">
              <a:spLocks noChangeAspect="1"/>
            </p:cNvSpPr>
            <p:nvPr/>
          </p:nvSpPr>
          <p:spPr>
            <a:xfrm>
              <a:off x="1923" y="1477"/>
              <a:ext cx="233"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3" name="Text Box 49"/>
            <p:cNvSpPr txBox="1">
              <a:spLocks noChangeAspect="1"/>
            </p:cNvSpPr>
            <p:nvPr/>
          </p:nvSpPr>
          <p:spPr>
            <a:xfrm>
              <a:off x="1881" y="2231"/>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4" name="Text Box 50"/>
            <p:cNvSpPr txBox="1">
              <a:spLocks noChangeAspect="1"/>
            </p:cNvSpPr>
            <p:nvPr/>
          </p:nvSpPr>
          <p:spPr>
            <a:xfrm>
              <a:off x="2372" y="3286"/>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5" name="Text Box 51"/>
            <p:cNvSpPr txBox="1">
              <a:spLocks noChangeAspect="1"/>
            </p:cNvSpPr>
            <p:nvPr/>
          </p:nvSpPr>
          <p:spPr>
            <a:xfrm>
              <a:off x="1243" y="618"/>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6" name="Text Box 52"/>
            <p:cNvSpPr txBox="1">
              <a:spLocks noChangeAspect="1"/>
            </p:cNvSpPr>
            <p:nvPr/>
          </p:nvSpPr>
          <p:spPr>
            <a:xfrm>
              <a:off x="1063" y="1115"/>
              <a:ext cx="493" cy="13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2</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3</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7" name="Text Box 53"/>
            <p:cNvSpPr txBox="1">
              <a:spLocks noChangeAspect="1"/>
            </p:cNvSpPr>
            <p:nvPr/>
          </p:nvSpPr>
          <p:spPr>
            <a:xfrm>
              <a:off x="1254" y="1477"/>
              <a:ext cx="235"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4</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8" name="Text Box 54"/>
            <p:cNvSpPr txBox="1"/>
            <p:nvPr/>
          </p:nvSpPr>
          <p:spPr>
            <a:xfrm>
              <a:off x="951" y="1839"/>
              <a:ext cx="323" cy="13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5</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6</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69" name="Text Box 55"/>
            <p:cNvSpPr txBox="1">
              <a:spLocks noChangeAspect="1"/>
            </p:cNvSpPr>
            <p:nvPr/>
          </p:nvSpPr>
          <p:spPr>
            <a:xfrm>
              <a:off x="1286" y="2201"/>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7</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70" name="Text Box 56"/>
            <p:cNvSpPr txBox="1">
              <a:spLocks noChangeAspect="1"/>
            </p:cNvSpPr>
            <p:nvPr/>
          </p:nvSpPr>
          <p:spPr>
            <a:xfrm>
              <a:off x="2147" y="2653"/>
              <a:ext cx="237"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8</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71" name="Text Box 57"/>
            <p:cNvSpPr txBox="1">
              <a:spLocks noChangeAspect="1"/>
            </p:cNvSpPr>
            <p:nvPr/>
          </p:nvSpPr>
          <p:spPr>
            <a:xfrm>
              <a:off x="1980" y="3233"/>
              <a:ext cx="236"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9</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72" name="Text Box 58"/>
            <p:cNvSpPr txBox="1">
              <a:spLocks noChangeAspect="1"/>
            </p:cNvSpPr>
            <p:nvPr/>
          </p:nvSpPr>
          <p:spPr>
            <a:xfrm>
              <a:off x="2674" y="3422"/>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73" name="Text Box 59"/>
            <p:cNvSpPr txBox="1">
              <a:spLocks noChangeAspect="1"/>
            </p:cNvSpPr>
            <p:nvPr/>
          </p:nvSpPr>
          <p:spPr>
            <a:xfrm>
              <a:off x="671" y="3422"/>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0474" name="Text Box 60"/>
            <p:cNvSpPr txBox="1">
              <a:spLocks noChangeAspect="1"/>
            </p:cNvSpPr>
            <p:nvPr/>
          </p:nvSpPr>
          <p:spPr>
            <a:xfrm>
              <a:off x="1455" y="3965"/>
              <a:ext cx="234" cy="147"/>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12</a:t>
              </a:r>
              <a:endParaRPr lang="en-US" altLang="zh-CN" sz="1600"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p:cNvSpPr>
          <p:nvPr>
            <p:ph idx="1"/>
          </p:nvPr>
        </p:nvSpPr>
        <p:spPr>
          <a:xfrm>
            <a:off x="59690" y="188595"/>
            <a:ext cx="4324350" cy="6579870"/>
          </a:xfrm>
        </p:spPr>
        <p:txBody>
          <a:bodyPr vert="horz" wrap="square" lIns="91440" tIns="45720" rIns="91440" bIns="45720" anchor="t" anchorCtr="0"/>
          <a:lstStyle/>
          <a:p>
            <a:pPr algn="just" eaLnBrk="1" hangingPunct="1">
              <a:lnSpc>
                <a:spcPct val="80000"/>
              </a:lnSpc>
              <a:buNone/>
            </a:pPr>
            <a:r>
              <a:rPr lang="en-US" altLang="zh-CN" sz="2200" dirty="0">
                <a:latin typeface="宋体" panose="02010600030101010101" pitchFamily="2" charset="-122"/>
                <a:ea typeface="宋体" panose="02010600030101010101" pitchFamily="2" charset="-122"/>
              </a:rPr>
              <a:t>4</a:t>
            </a:r>
            <a:r>
              <a:rPr lang="zh-CN" altLang="en-US" sz="2200" dirty="0">
                <a:latin typeface="宋体" panose="02010600030101010101" pitchFamily="2" charset="-122"/>
                <a:ea typeface="宋体" panose="02010600030101010101" pitchFamily="2" charset="-122"/>
              </a:rPr>
              <a:t>）路径</a:t>
            </a:r>
            <a:r>
              <a:rPr lang="en-US" altLang="zh-CN" sz="2200" dirty="0">
                <a:latin typeface="宋体" panose="02010600030101010101" pitchFamily="2" charset="-122"/>
                <a:ea typeface="宋体" panose="02010600030101010101" pitchFamily="2" charset="-122"/>
              </a:rPr>
              <a:t>4(</a:t>
            </a:r>
            <a:r>
              <a:rPr lang="en-US" altLang="zh-CN" sz="2000" dirty="0">
                <a:latin typeface="宋体" panose="02010600030101010101" pitchFamily="2" charset="-122"/>
                <a:ea typeface="宋体" panose="02010600030101010101" pitchFamily="2" charset="-122"/>
              </a:rPr>
              <a:t>1-2-3-4-5-8-2…)</a:t>
            </a:r>
            <a:r>
              <a:rPr lang="zh-CN" altLang="en-US" sz="2200" dirty="0">
                <a:latin typeface="宋体" panose="02010600030101010101" pitchFamily="2" charset="-122"/>
                <a:ea typeface="宋体" panose="02010600030101010101" pitchFamily="2" charset="-122"/>
              </a:rPr>
              <a:t>的测试用例：</a:t>
            </a:r>
            <a:endParaRPr lang="zh-CN" altLang="en-US" sz="2200" dirty="0">
              <a:latin typeface="宋体" panose="02010600030101010101" pitchFamily="2" charset="-122"/>
              <a:ea typeface="宋体" panose="02010600030101010101" pitchFamily="2" charset="-122"/>
            </a:endParaRPr>
          </a:p>
          <a:p>
            <a:pPr algn="just" eaLnBrk="1" hangingPunct="1">
              <a:lnSpc>
                <a:spcPct val="80000"/>
              </a:lnSpc>
              <a:buNone/>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score[i]=</a:t>
            </a:r>
            <a:r>
              <a:rPr lang="zh-CN" altLang="en-US" sz="2200" dirty="0">
                <a:latin typeface="宋体" panose="02010600030101010101" pitchFamily="2" charset="-122"/>
                <a:ea typeface="宋体" panose="02010600030101010101" pitchFamily="2" charset="-122"/>
              </a:rPr>
              <a:t>有效分数，当</a:t>
            </a:r>
            <a:r>
              <a:rPr lang="en-US" altLang="zh-CN" sz="2200" dirty="0">
                <a:latin typeface="宋体" panose="02010600030101010101" pitchFamily="2" charset="-122"/>
                <a:ea typeface="宋体" panose="02010600030101010101" pitchFamily="2" charset="-122"/>
              </a:rPr>
              <a:t>i&lt;50</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a:p>
            <a:pPr algn="just" eaLnBrk="1" hangingPunct="1">
              <a:lnSpc>
                <a:spcPct val="80000"/>
              </a:lnSpc>
              <a:buNone/>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score[k]&lt;0</a:t>
            </a: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k&lt; i  </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a:p>
            <a:pPr algn="just" eaLnBrk="1" hangingPunct="1">
              <a:lnSpc>
                <a:spcPct val="80000"/>
              </a:lnSpc>
              <a:buNone/>
            </a:pPr>
            <a:r>
              <a:rPr lang="zh-CN" altLang="en-US" sz="2200" dirty="0">
                <a:latin typeface="宋体" panose="02010600030101010101" pitchFamily="2" charset="-122"/>
                <a:ea typeface="宋体" panose="02010600030101010101" pitchFamily="2" charset="-122"/>
              </a:rPr>
              <a:t>	期望结果：根据输入的有效分数算出正确的分数个数</a:t>
            </a:r>
            <a:r>
              <a:rPr lang="en-US" altLang="zh-CN" sz="2200" dirty="0">
                <a:latin typeface="宋体" panose="02010600030101010101" pitchFamily="2" charset="-122"/>
                <a:ea typeface="宋体" panose="02010600030101010101" pitchFamily="2" charset="-122"/>
              </a:rPr>
              <a:t>n1</a:t>
            </a:r>
            <a:r>
              <a:rPr lang="zh-CN" altLang="en-US" sz="2200" dirty="0">
                <a:latin typeface="宋体" panose="02010600030101010101" pitchFamily="2" charset="-122"/>
                <a:ea typeface="宋体" panose="02010600030101010101" pitchFamily="2" charset="-122"/>
              </a:rPr>
              <a:t>、总分</a:t>
            </a:r>
            <a:r>
              <a:rPr lang="en-US" altLang="zh-CN" sz="2200" dirty="0">
                <a:latin typeface="宋体" panose="02010600030101010101" pitchFamily="2" charset="-122"/>
                <a:ea typeface="宋体" panose="02010600030101010101" pitchFamily="2" charset="-122"/>
              </a:rPr>
              <a:t>sum</a:t>
            </a:r>
            <a:r>
              <a:rPr lang="zh-CN" altLang="en-US" sz="2200" dirty="0">
                <a:latin typeface="宋体" panose="02010600030101010101" pitchFamily="2" charset="-122"/>
                <a:ea typeface="宋体" panose="02010600030101010101" pitchFamily="2" charset="-122"/>
              </a:rPr>
              <a:t>和平均分</a:t>
            </a:r>
            <a:r>
              <a:rPr lang="en-US" altLang="zh-CN" sz="2200" dirty="0">
                <a:latin typeface="宋体" panose="02010600030101010101" pitchFamily="2" charset="-122"/>
                <a:ea typeface="宋体" panose="02010600030101010101" pitchFamily="2" charset="-122"/>
              </a:rPr>
              <a:t>average</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a:p>
            <a:pPr eaLnBrk="1" hangingPunct="1">
              <a:lnSpc>
                <a:spcPct val="80000"/>
              </a:lnSpc>
              <a:buNone/>
            </a:pPr>
            <a:endParaRPr lang="zh-CN" altLang="en-US" sz="2200" dirty="0">
              <a:latin typeface="宋体" panose="02010600030101010101" pitchFamily="2" charset="-122"/>
              <a:ea typeface="宋体" panose="02010600030101010101" pitchFamily="2" charset="-122"/>
            </a:endParaRPr>
          </a:p>
          <a:p>
            <a:pPr algn="just" eaLnBrk="1" hangingPunct="1">
              <a:lnSpc>
                <a:spcPct val="80000"/>
              </a:lnSpc>
              <a:buNone/>
            </a:pPr>
            <a:r>
              <a:rPr lang="en-US" altLang="zh-CN" sz="2200" dirty="0">
                <a:latin typeface="宋体" panose="02010600030101010101" pitchFamily="2" charset="-122"/>
                <a:ea typeface="宋体" panose="02010600030101010101" pitchFamily="2" charset="-122"/>
              </a:rPr>
              <a:t>5</a:t>
            </a:r>
            <a:r>
              <a:rPr lang="zh-CN" altLang="en-US" sz="2200" dirty="0">
                <a:latin typeface="宋体" panose="02010600030101010101" pitchFamily="2" charset="-122"/>
                <a:ea typeface="宋体" panose="02010600030101010101" pitchFamily="2" charset="-122"/>
              </a:rPr>
              <a:t>）路径</a:t>
            </a:r>
            <a:r>
              <a:rPr lang="en-US" altLang="zh-CN" sz="2200" dirty="0">
                <a:latin typeface="宋体" panose="02010600030101010101" pitchFamily="2" charset="-122"/>
                <a:ea typeface="宋体" panose="02010600030101010101" pitchFamily="2" charset="-122"/>
              </a:rPr>
              <a:t>5</a:t>
            </a:r>
            <a:r>
              <a:rPr lang="zh-CN" altLang="en-US" sz="22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1-2-3-4-5-6-8-2…</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pPr algn="just" eaLnBrk="1" hangingPunct="1">
              <a:lnSpc>
                <a:spcPct val="80000"/>
              </a:lnSpc>
              <a:buNone/>
            </a:pPr>
            <a:r>
              <a:rPr lang="zh-CN" altLang="en-US" sz="2200" dirty="0">
                <a:latin typeface="宋体" panose="02010600030101010101" pitchFamily="2" charset="-122"/>
                <a:ea typeface="宋体" panose="02010600030101010101" pitchFamily="2" charset="-122"/>
              </a:rPr>
              <a:t>的测试用例：</a:t>
            </a:r>
            <a:endParaRPr lang="zh-CN" altLang="en-US" sz="2200" dirty="0">
              <a:latin typeface="宋体" panose="02010600030101010101" pitchFamily="2" charset="-122"/>
              <a:ea typeface="宋体" panose="02010600030101010101" pitchFamily="2" charset="-122"/>
            </a:endParaRPr>
          </a:p>
          <a:p>
            <a:pPr algn="just" eaLnBrk="1" hangingPunct="1">
              <a:lnSpc>
                <a:spcPct val="80000"/>
              </a:lnSpc>
              <a:buNone/>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score[i]=</a:t>
            </a:r>
            <a:r>
              <a:rPr lang="zh-CN" altLang="en-US" sz="2200" dirty="0">
                <a:latin typeface="宋体" panose="02010600030101010101" pitchFamily="2" charset="-122"/>
                <a:ea typeface="宋体" panose="02010600030101010101" pitchFamily="2" charset="-122"/>
              </a:rPr>
              <a:t>有效分数，当</a:t>
            </a:r>
            <a:r>
              <a:rPr lang="en-US" altLang="zh-CN" sz="2200" dirty="0">
                <a:latin typeface="宋体" panose="02010600030101010101" pitchFamily="2" charset="-122"/>
                <a:ea typeface="宋体" panose="02010600030101010101" pitchFamily="2" charset="-122"/>
              </a:rPr>
              <a:t>i&lt;50</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a:p>
            <a:pPr algn="just" eaLnBrk="1" hangingPunct="1">
              <a:lnSpc>
                <a:spcPct val="80000"/>
              </a:lnSpc>
              <a:buNone/>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score[k]&gt;100</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k&lt; i  </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a:p>
            <a:pPr algn="just" eaLnBrk="1" hangingPunct="1">
              <a:lnSpc>
                <a:spcPct val="80000"/>
              </a:lnSpc>
              <a:buNone/>
            </a:pPr>
            <a:r>
              <a:rPr lang="zh-CN" altLang="en-US" sz="2200" dirty="0">
                <a:latin typeface="宋体" panose="02010600030101010101" pitchFamily="2" charset="-122"/>
                <a:ea typeface="宋体" panose="02010600030101010101" pitchFamily="2" charset="-122"/>
              </a:rPr>
              <a:t>		期望结果：根据输入的有效分数算出正确的分数个数</a:t>
            </a:r>
            <a:r>
              <a:rPr lang="en-US" altLang="zh-CN" sz="2200" dirty="0">
                <a:latin typeface="宋体" panose="02010600030101010101" pitchFamily="2" charset="-122"/>
                <a:ea typeface="宋体" panose="02010600030101010101" pitchFamily="2" charset="-122"/>
              </a:rPr>
              <a:t>n1</a:t>
            </a:r>
            <a:r>
              <a:rPr lang="zh-CN" altLang="en-US" sz="2200" dirty="0">
                <a:latin typeface="宋体" panose="02010600030101010101" pitchFamily="2" charset="-122"/>
                <a:ea typeface="宋体" panose="02010600030101010101" pitchFamily="2" charset="-122"/>
              </a:rPr>
              <a:t>、总分</a:t>
            </a:r>
            <a:r>
              <a:rPr lang="en-US" altLang="zh-CN" sz="2200" dirty="0">
                <a:latin typeface="宋体" panose="02010600030101010101" pitchFamily="2" charset="-122"/>
                <a:ea typeface="宋体" panose="02010600030101010101" pitchFamily="2" charset="-122"/>
              </a:rPr>
              <a:t>sum</a:t>
            </a:r>
            <a:r>
              <a:rPr lang="zh-CN" altLang="en-US" sz="2200" dirty="0">
                <a:latin typeface="宋体" panose="02010600030101010101" pitchFamily="2" charset="-122"/>
                <a:ea typeface="宋体" panose="02010600030101010101" pitchFamily="2" charset="-122"/>
              </a:rPr>
              <a:t>和平均分</a:t>
            </a:r>
            <a:r>
              <a:rPr lang="en-US" altLang="zh-CN" sz="2200" dirty="0">
                <a:latin typeface="宋体" panose="02010600030101010101" pitchFamily="2" charset="-122"/>
                <a:ea typeface="宋体" panose="02010600030101010101" pitchFamily="2" charset="-122"/>
              </a:rPr>
              <a:t>average</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p:txBody>
      </p:sp>
      <p:grpSp>
        <p:nvGrpSpPr>
          <p:cNvPr id="61442" name="Group 4"/>
          <p:cNvGrpSpPr/>
          <p:nvPr/>
        </p:nvGrpSpPr>
        <p:grpSpPr>
          <a:xfrm>
            <a:off x="4462463" y="404813"/>
            <a:ext cx="4681537" cy="5888037"/>
            <a:chOff x="158" y="482"/>
            <a:chExt cx="3221" cy="3709"/>
          </a:xfrm>
        </p:grpSpPr>
        <p:sp>
          <p:nvSpPr>
            <p:cNvPr id="61443" name="AutoShape 5"/>
            <p:cNvSpPr>
              <a:spLocks noChangeAspect="1"/>
            </p:cNvSpPr>
            <p:nvPr/>
          </p:nvSpPr>
          <p:spPr>
            <a:xfrm>
              <a:off x="1589" y="482"/>
              <a:ext cx="404" cy="192"/>
            </a:xfrm>
            <a:prstGeom prst="flowChartAlternateProcess">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1444" name="Text Box 6"/>
            <p:cNvSpPr txBox="1">
              <a:spLocks noChangeAspect="1"/>
            </p:cNvSpPr>
            <p:nvPr/>
          </p:nvSpPr>
          <p:spPr>
            <a:xfrm>
              <a:off x="1672" y="482"/>
              <a:ext cx="414" cy="146"/>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开始</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1445" name="Text Box 7"/>
            <p:cNvSpPr txBox="1">
              <a:spLocks noChangeAspect="1"/>
            </p:cNvSpPr>
            <p:nvPr/>
          </p:nvSpPr>
          <p:spPr>
            <a:xfrm>
              <a:off x="839" y="810"/>
              <a:ext cx="1950" cy="260"/>
            </a:xfrm>
            <a:prstGeom prst="rect">
              <a:avLst/>
            </a:prstGeom>
            <a:noFill/>
            <a:ln w="12700" cap="flat" cmpd="sng">
              <a:solidFill>
                <a:schemeClr val="tx1"/>
              </a:solidFill>
              <a:prstDash val="solid"/>
              <a:miter/>
              <a:headEnd type="none" w="med" len="med"/>
              <a:tailEnd type="none" w="med" len="med"/>
            </a:ln>
          </p:spPr>
          <p:txBody>
            <a:bodyPr lIns="0" tIns="0" rIns="0" bIns="0" anchor="ctr" anchorCtr="1"/>
            <a:lstStyle/>
            <a:p>
              <a:pPr eaLnBrk="0" hangingPunct="0"/>
              <a:r>
                <a:rPr lang="zh-CN" altLang="en-US" sz="1600" dirty="0">
                  <a:solidFill>
                    <a:schemeClr val="tx1"/>
                  </a:solidFill>
                  <a:latin typeface="宋体" panose="02010600030101010101" pitchFamily="2" charset="-122"/>
                  <a:ea typeface="宋体" panose="02010600030101010101" pitchFamily="2" charset="-122"/>
                </a:rPr>
                <a:t> </a:t>
              </a:r>
              <a:r>
                <a:rPr lang="en-US" altLang="zh-CN" sz="1600" dirty="0">
                  <a:solidFill>
                    <a:schemeClr val="tx1"/>
                  </a:solidFill>
                  <a:latin typeface="宋体" panose="02010600030101010101" pitchFamily="2" charset="-122"/>
                  <a:ea typeface="宋体" panose="02010600030101010101" pitchFamily="2" charset="-122"/>
                </a:rPr>
                <a:t>i =1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n1=n2=0</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46" name="AutoShape 8"/>
            <p:cNvSpPr>
              <a:spLocks noChangeAspect="1"/>
            </p:cNvSpPr>
            <p:nvPr/>
          </p:nvSpPr>
          <p:spPr>
            <a:xfrm>
              <a:off x="636" y="1220"/>
              <a:ext cx="2307" cy="28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1447" name="Text Box 9"/>
            <p:cNvSpPr txBox="1">
              <a:spLocks noChangeAspect="1"/>
            </p:cNvSpPr>
            <p:nvPr/>
          </p:nvSpPr>
          <p:spPr>
            <a:xfrm>
              <a:off x="1117" y="1236"/>
              <a:ext cx="1990" cy="19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]&lt;&gt;-1 AND n2&lt;50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48" name="Text Box 10"/>
            <p:cNvSpPr txBox="1">
              <a:spLocks noChangeAspect="1"/>
            </p:cNvSpPr>
            <p:nvPr/>
          </p:nvSpPr>
          <p:spPr>
            <a:xfrm>
              <a:off x="1154" y="1650"/>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n2=n2+1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49" name="Text Box 11"/>
            <p:cNvSpPr txBox="1"/>
            <p:nvPr/>
          </p:nvSpPr>
          <p:spPr>
            <a:xfrm>
              <a:off x="657" y="2382"/>
              <a:ext cx="2314" cy="259"/>
            </a:xfrm>
            <a:prstGeom prst="rect">
              <a:avLst/>
            </a:prstGeom>
            <a:noFill/>
            <a:ln w="12700" cap="flat" cmpd="sng">
              <a:solidFill>
                <a:schemeClr val="tx1"/>
              </a:solidFill>
              <a:prstDash val="solid"/>
              <a:miter/>
              <a:headEnd type="none" w="med" len="med"/>
              <a:tailEnd type="none" w="med" len="med"/>
            </a:ln>
          </p:spPr>
          <p:txBody>
            <a:bodyPr lIns="36000" tIns="0" rIns="0" bIns="0" anchor="ctr" anchorCtr="1"/>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n1=n1+1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sum=sum+score[i]</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50" name="AutoShape 12"/>
            <p:cNvSpPr>
              <a:spLocks noChangeAspect="1"/>
            </p:cNvSpPr>
            <p:nvPr/>
          </p:nvSpPr>
          <p:spPr>
            <a:xfrm>
              <a:off x="658" y="1931"/>
              <a:ext cx="2308" cy="284"/>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1451" name="Text Box 13"/>
            <p:cNvSpPr txBox="1">
              <a:spLocks noChangeAspect="1"/>
            </p:cNvSpPr>
            <p:nvPr/>
          </p:nvSpPr>
          <p:spPr>
            <a:xfrm>
              <a:off x="748" y="1986"/>
              <a:ext cx="2631" cy="17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]&gt;0 AND score[i]&lt;100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52" name="Text Box 14"/>
            <p:cNvSpPr txBox="1">
              <a:spLocks noChangeAspect="1"/>
            </p:cNvSpPr>
            <p:nvPr/>
          </p:nvSpPr>
          <p:spPr>
            <a:xfrm>
              <a:off x="1154" y="2836"/>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i = i +1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53" name="AutoShape 15"/>
            <p:cNvSpPr>
              <a:spLocks noChangeAspect="1"/>
            </p:cNvSpPr>
            <p:nvPr/>
          </p:nvSpPr>
          <p:spPr>
            <a:xfrm>
              <a:off x="1208" y="3366"/>
              <a:ext cx="1153" cy="20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1454" name="Text Box 16"/>
            <p:cNvSpPr txBox="1">
              <a:spLocks noChangeAspect="1"/>
            </p:cNvSpPr>
            <p:nvPr/>
          </p:nvSpPr>
          <p:spPr>
            <a:xfrm>
              <a:off x="1500" y="3377"/>
              <a:ext cx="577" cy="181"/>
            </a:xfrm>
            <a:prstGeom prst="rect">
              <a:avLst/>
            </a:prstGeom>
            <a:noFill/>
            <a:ln w="9525">
              <a:noFill/>
            </a:ln>
          </p:spPr>
          <p:txBody>
            <a:bodyPr lIns="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n1&gt;0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55" name="Text Box 17"/>
            <p:cNvSpPr txBox="1">
              <a:spLocks noChangeAspect="1"/>
            </p:cNvSpPr>
            <p:nvPr/>
          </p:nvSpPr>
          <p:spPr>
            <a:xfrm>
              <a:off x="1990" y="3637"/>
              <a:ext cx="1154"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average=sum/n1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56" name="Text Box 18"/>
            <p:cNvSpPr txBox="1">
              <a:spLocks noChangeAspect="1"/>
            </p:cNvSpPr>
            <p:nvPr/>
          </p:nvSpPr>
          <p:spPr>
            <a:xfrm>
              <a:off x="427" y="3637"/>
              <a:ext cx="1152"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 – 1 </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57" name="Text Box 19"/>
            <p:cNvSpPr txBox="1">
              <a:spLocks noChangeAspect="1"/>
            </p:cNvSpPr>
            <p:nvPr/>
          </p:nvSpPr>
          <p:spPr>
            <a:xfrm>
              <a:off x="1672" y="4046"/>
              <a:ext cx="414" cy="145"/>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返回</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1458" name="Line 20"/>
            <p:cNvSpPr/>
            <p:nvPr/>
          </p:nvSpPr>
          <p:spPr>
            <a:xfrm>
              <a:off x="1792" y="678"/>
              <a:ext cx="0" cy="141"/>
            </a:xfrm>
            <a:prstGeom prst="line">
              <a:avLst/>
            </a:prstGeom>
            <a:ln w="9525" cap="flat" cmpd="sng">
              <a:solidFill>
                <a:schemeClr val="tx1"/>
              </a:solidFill>
              <a:prstDash val="solid"/>
              <a:round/>
              <a:headEnd type="none" w="med" len="med"/>
              <a:tailEnd type="triangle" w="sm" len="sm"/>
            </a:ln>
          </p:spPr>
        </p:sp>
        <p:sp>
          <p:nvSpPr>
            <p:cNvPr id="61459" name="Line 21"/>
            <p:cNvSpPr>
              <a:spLocks noChangeAspect="1"/>
            </p:cNvSpPr>
            <p:nvPr/>
          </p:nvSpPr>
          <p:spPr>
            <a:xfrm>
              <a:off x="1792" y="1066"/>
              <a:ext cx="0" cy="162"/>
            </a:xfrm>
            <a:prstGeom prst="line">
              <a:avLst/>
            </a:prstGeom>
            <a:ln w="9525" cap="flat" cmpd="sng">
              <a:solidFill>
                <a:schemeClr val="tx1"/>
              </a:solidFill>
              <a:prstDash val="solid"/>
              <a:round/>
              <a:headEnd type="none" w="med" len="med"/>
              <a:tailEnd type="triangle" w="sm" len="sm"/>
            </a:ln>
          </p:spPr>
        </p:sp>
        <p:sp>
          <p:nvSpPr>
            <p:cNvPr id="61460" name="Line 22"/>
            <p:cNvSpPr>
              <a:spLocks noChangeAspect="1"/>
            </p:cNvSpPr>
            <p:nvPr/>
          </p:nvSpPr>
          <p:spPr>
            <a:xfrm>
              <a:off x="1792" y="1500"/>
              <a:ext cx="0" cy="153"/>
            </a:xfrm>
            <a:prstGeom prst="line">
              <a:avLst/>
            </a:prstGeom>
            <a:ln w="9525" cap="flat" cmpd="sng">
              <a:solidFill>
                <a:schemeClr val="tx1"/>
              </a:solidFill>
              <a:prstDash val="solid"/>
              <a:round/>
              <a:headEnd type="none" w="med" len="med"/>
              <a:tailEnd type="triangle" w="sm" len="sm"/>
            </a:ln>
          </p:spPr>
        </p:sp>
        <p:sp>
          <p:nvSpPr>
            <p:cNvPr id="61461" name="Line 23"/>
            <p:cNvSpPr>
              <a:spLocks noChangeAspect="1"/>
            </p:cNvSpPr>
            <p:nvPr/>
          </p:nvSpPr>
          <p:spPr>
            <a:xfrm>
              <a:off x="1792" y="1807"/>
              <a:ext cx="0" cy="121"/>
            </a:xfrm>
            <a:prstGeom prst="line">
              <a:avLst/>
            </a:prstGeom>
            <a:ln w="9525" cap="flat" cmpd="sng">
              <a:solidFill>
                <a:schemeClr val="tx1"/>
              </a:solidFill>
              <a:prstDash val="solid"/>
              <a:round/>
              <a:headEnd type="none" w="med" len="med"/>
              <a:tailEnd type="triangle" w="sm" len="sm"/>
            </a:ln>
          </p:spPr>
        </p:sp>
        <p:sp>
          <p:nvSpPr>
            <p:cNvPr id="61462" name="Line 24"/>
            <p:cNvSpPr/>
            <p:nvPr/>
          </p:nvSpPr>
          <p:spPr>
            <a:xfrm>
              <a:off x="1792" y="2215"/>
              <a:ext cx="0" cy="182"/>
            </a:xfrm>
            <a:prstGeom prst="line">
              <a:avLst/>
            </a:prstGeom>
            <a:ln w="9525" cap="flat" cmpd="sng">
              <a:solidFill>
                <a:schemeClr val="tx1"/>
              </a:solidFill>
              <a:prstDash val="solid"/>
              <a:round/>
              <a:headEnd type="none" w="med" len="med"/>
              <a:tailEnd type="triangle" w="sm" len="sm"/>
            </a:ln>
          </p:spPr>
        </p:sp>
        <p:sp>
          <p:nvSpPr>
            <p:cNvPr id="61463" name="Line 25"/>
            <p:cNvSpPr/>
            <p:nvPr/>
          </p:nvSpPr>
          <p:spPr>
            <a:xfrm>
              <a:off x="1792" y="2653"/>
              <a:ext cx="0" cy="184"/>
            </a:xfrm>
            <a:prstGeom prst="line">
              <a:avLst/>
            </a:prstGeom>
            <a:ln w="9525" cap="flat" cmpd="sng">
              <a:solidFill>
                <a:schemeClr val="tx1"/>
              </a:solidFill>
              <a:prstDash val="solid"/>
              <a:round/>
              <a:headEnd type="none" w="med" len="med"/>
              <a:tailEnd type="triangle" w="sm" len="sm"/>
            </a:ln>
          </p:spPr>
        </p:sp>
        <p:sp>
          <p:nvSpPr>
            <p:cNvPr id="61464" name="Line 26"/>
            <p:cNvSpPr>
              <a:spLocks noChangeAspect="1"/>
            </p:cNvSpPr>
            <p:nvPr/>
          </p:nvSpPr>
          <p:spPr>
            <a:xfrm>
              <a:off x="1792" y="3007"/>
              <a:ext cx="0" cy="121"/>
            </a:xfrm>
            <a:prstGeom prst="line">
              <a:avLst/>
            </a:prstGeom>
            <a:ln w="9525" cap="flat" cmpd="sng">
              <a:solidFill>
                <a:schemeClr val="tx1"/>
              </a:solidFill>
              <a:prstDash val="solid"/>
              <a:round/>
              <a:headEnd type="none" w="med" len="med"/>
              <a:tailEnd type="none" w="sm" len="sm"/>
            </a:ln>
          </p:spPr>
        </p:sp>
        <p:sp>
          <p:nvSpPr>
            <p:cNvPr id="61465" name="Line 27"/>
            <p:cNvSpPr>
              <a:spLocks noChangeAspect="1"/>
            </p:cNvSpPr>
            <p:nvPr/>
          </p:nvSpPr>
          <p:spPr>
            <a:xfrm>
              <a:off x="1792" y="3130"/>
              <a:ext cx="1439" cy="0"/>
            </a:xfrm>
            <a:prstGeom prst="line">
              <a:avLst/>
            </a:prstGeom>
            <a:ln w="12700" cap="flat" cmpd="sng">
              <a:solidFill>
                <a:schemeClr val="tx1"/>
              </a:solidFill>
              <a:prstDash val="solid"/>
              <a:round/>
              <a:headEnd type="none" w="med" len="med"/>
              <a:tailEnd type="none" w="med" len="med"/>
            </a:ln>
          </p:spPr>
        </p:sp>
        <p:sp>
          <p:nvSpPr>
            <p:cNvPr id="61466" name="Line 28"/>
            <p:cNvSpPr>
              <a:spLocks noChangeAspect="1"/>
            </p:cNvSpPr>
            <p:nvPr/>
          </p:nvSpPr>
          <p:spPr>
            <a:xfrm>
              <a:off x="3223" y="1116"/>
              <a:ext cx="0" cy="2023"/>
            </a:xfrm>
            <a:prstGeom prst="line">
              <a:avLst/>
            </a:prstGeom>
            <a:ln w="12700" cap="flat" cmpd="sng">
              <a:solidFill>
                <a:schemeClr val="tx1"/>
              </a:solidFill>
              <a:prstDash val="solid"/>
              <a:round/>
              <a:headEnd type="none" w="med" len="med"/>
              <a:tailEnd type="none" w="med" len="med"/>
            </a:ln>
          </p:spPr>
        </p:sp>
        <p:sp>
          <p:nvSpPr>
            <p:cNvPr id="61467" name="Line 29"/>
            <p:cNvSpPr>
              <a:spLocks noChangeAspect="1"/>
            </p:cNvSpPr>
            <p:nvPr/>
          </p:nvSpPr>
          <p:spPr>
            <a:xfrm>
              <a:off x="1802" y="1118"/>
              <a:ext cx="1441" cy="0"/>
            </a:xfrm>
            <a:prstGeom prst="line">
              <a:avLst/>
            </a:prstGeom>
            <a:ln w="12700" cap="flat" cmpd="sng">
              <a:solidFill>
                <a:schemeClr val="tx1"/>
              </a:solidFill>
              <a:prstDash val="solid"/>
              <a:round/>
              <a:headEnd type="triangle" w="sm" len="sm"/>
              <a:tailEnd type="none" w="med" len="med"/>
            </a:ln>
          </p:spPr>
        </p:sp>
        <p:sp>
          <p:nvSpPr>
            <p:cNvPr id="61468" name="Line 30"/>
            <p:cNvSpPr>
              <a:spLocks noChangeAspect="1"/>
            </p:cNvSpPr>
            <p:nvPr/>
          </p:nvSpPr>
          <p:spPr>
            <a:xfrm>
              <a:off x="374" y="2075"/>
              <a:ext cx="287" cy="0"/>
            </a:xfrm>
            <a:prstGeom prst="line">
              <a:avLst/>
            </a:prstGeom>
            <a:ln w="12700" cap="flat" cmpd="sng">
              <a:solidFill>
                <a:schemeClr val="tx1"/>
              </a:solidFill>
              <a:prstDash val="solid"/>
              <a:round/>
              <a:headEnd type="none" w="med" len="med"/>
              <a:tailEnd type="none" w="med" len="med"/>
            </a:ln>
          </p:spPr>
        </p:sp>
        <p:sp>
          <p:nvSpPr>
            <p:cNvPr id="61469" name="Line 31"/>
            <p:cNvSpPr>
              <a:spLocks noChangeAspect="1"/>
            </p:cNvSpPr>
            <p:nvPr/>
          </p:nvSpPr>
          <p:spPr>
            <a:xfrm>
              <a:off x="371" y="2075"/>
              <a:ext cx="0" cy="654"/>
            </a:xfrm>
            <a:prstGeom prst="line">
              <a:avLst/>
            </a:prstGeom>
            <a:ln w="12700" cap="flat" cmpd="sng">
              <a:solidFill>
                <a:schemeClr val="tx1"/>
              </a:solidFill>
              <a:prstDash val="solid"/>
              <a:round/>
              <a:headEnd type="none" w="med" len="med"/>
              <a:tailEnd type="none" w="med" len="med"/>
            </a:ln>
          </p:spPr>
        </p:sp>
        <p:sp>
          <p:nvSpPr>
            <p:cNvPr id="61470" name="Line 32"/>
            <p:cNvSpPr>
              <a:spLocks noChangeAspect="1"/>
            </p:cNvSpPr>
            <p:nvPr/>
          </p:nvSpPr>
          <p:spPr>
            <a:xfrm>
              <a:off x="371" y="2724"/>
              <a:ext cx="1419" cy="0"/>
            </a:xfrm>
            <a:prstGeom prst="line">
              <a:avLst/>
            </a:prstGeom>
            <a:ln w="12700" cap="flat" cmpd="sng">
              <a:solidFill>
                <a:schemeClr val="tx1"/>
              </a:solidFill>
              <a:prstDash val="solid"/>
              <a:round/>
              <a:headEnd type="none" w="med" len="med"/>
              <a:tailEnd type="triangle" w="sm" len="sm"/>
            </a:ln>
          </p:spPr>
        </p:sp>
        <p:sp>
          <p:nvSpPr>
            <p:cNvPr id="61471" name="Line 33"/>
            <p:cNvSpPr>
              <a:spLocks noChangeAspect="1"/>
            </p:cNvSpPr>
            <p:nvPr/>
          </p:nvSpPr>
          <p:spPr>
            <a:xfrm>
              <a:off x="158" y="1366"/>
              <a:ext cx="477" cy="1"/>
            </a:xfrm>
            <a:prstGeom prst="line">
              <a:avLst/>
            </a:prstGeom>
            <a:ln w="12700" cap="flat" cmpd="sng">
              <a:solidFill>
                <a:schemeClr val="tx1"/>
              </a:solidFill>
              <a:prstDash val="solid"/>
              <a:round/>
              <a:headEnd type="none" w="med" len="med"/>
              <a:tailEnd type="none" w="med" len="med"/>
            </a:ln>
          </p:spPr>
        </p:sp>
        <p:sp>
          <p:nvSpPr>
            <p:cNvPr id="61472" name="Line 34"/>
            <p:cNvSpPr>
              <a:spLocks noChangeAspect="1"/>
            </p:cNvSpPr>
            <p:nvPr/>
          </p:nvSpPr>
          <p:spPr>
            <a:xfrm>
              <a:off x="158" y="1362"/>
              <a:ext cx="0" cy="1902"/>
            </a:xfrm>
            <a:prstGeom prst="line">
              <a:avLst/>
            </a:prstGeom>
            <a:ln w="12700" cap="flat" cmpd="sng">
              <a:solidFill>
                <a:schemeClr val="tx1"/>
              </a:solidFill>
              <a:prstDash val="solid"/>
              <a:round/>
              <a:headEnd type="none" w="med" len="med"/>
              <a:tailEnd type="none" w="med" len="med"/>
            </a:ln>
          </p:spPr>
        </p:sp>
        <p:sp>
          <p:nvSpPr>
            <p:cNvPr id="61473" name="Line 35"/>
            <p:cNvSpPr>
              <a:spLocks noChangeAspect="1"/>
            </p:cNvSpPr>
            <p:nvPr/>
          </p:nvSpPr>
          <p:spPr>
            <a:xfrm>
              <a:off x="158" y="3246"/>
              <a:ext cx="1637" cy="0"/>
            </a:xfrm>
            <a:prstGeom prst="line">
              <a:avLst/>
            </a:prstGeom>
            <a:ln w="12700" cap="flat" cmpd="sng">
              <a:solidFill>
                <a:schemeClr val="tx1"/>
              </a:solidFill>
              <a:prstDash val="solid"/>
              <a:round/>
              <a:headEnd type="none" w="med" len="med"/>
              <a:tailEnd type="none" w="sm" len="sm"/>
            </a:ln>
          </p:spPr>
        </p:sp>
        <p:sp>
          <p:nvSpPr>
            <p:cNvPr id="61474" name="Line 36"/>
            <p:cNvSpPr>
              <a:spLocks noChangeAspect="1"/>
            </p:cNvSpPr>
            <p:nvPr/>
          </p:nvSpPr>
          <p:spPr>
            <a:xfrm>
              <a:off x="1792" y="3246"/>
              <a:ext cx="0" cy="121"/>
            </a:xfrm>
            <a:prstGeom prst="line">
              <a:avLst/>
            </a:prstGeom>
            <a:ln w="9525" cap="flat" cmpd="sng">
              <a:solidFill>
                <a:schemeClr val="tx1"/>
              </a:solidFill>
              <a:prstDash val="solid"/>
              <a:round/>
              <a:headEnd type="none" w="med" len="med"/>
              <a:tailEnd type="triangle" w="sm" len="sm"/>
            </a:ln>
          </p:spPr>
        </p:sp>
        <p:sp>
          <p:nvSpPr>
            <p:cNvPr id="61475" name="Line 37"/>
            <p:cNvSpPr>
              <a:spLocks noChangeAspect="1"/>
            </p:cNvSpPr>
            <p:nvPr/>
          </p:nvSpPr>
          <p:spPr>
            <a:xfrm>
              <a:off x="1037" y="3465"/>
              <a:ext cx="173" cy="0"/>
            </a:xfrm>
            <a:prstGeom prst="line">
              <a:avLst/>
            </a:prstGeom>
            <a:ln w="12700" cap="flat" cmpd="sng">
              <a:solidFill>
                <a:schemeClr val="tx1"/>
              </a:solidFill>
              <a:prstDash val="solid"/>
              <a:round/>
              <a:headEnd type="none" w="med" len="med"/>
              <a:tailEnd type="none" w="med" len="med"/>
            </a:ln>
          </p:spPr>
        </p:sp>
        <p:sp>
          <p:nvSpPr>
            <p:cNvPr id="61476" name="Line 38"/>
            <p:cNvSpPr>
              <a:spLocks noChangeAspect="1"/>
            </p:cNvSpPr>
            <p:nvPr/>
          </p:nvSpPr>
          <p:spPr>
            <a:xfrm>
              <a:off x="1042" y="3910"/>
              <a:ext cx="1515" cy="0"/>
            </a:xfrm>
            <a:prstGeom prst="line">
              <a:avLst/>
            </a:prstGeom>
            <a:ln w="12700" cap="flat" cmpd="sng">
              <a:solidFill>
                <a:schemeClr val="tx1"/>
              </a:solidFill>
              <a:prstDash val="solid"/>
              <a:round/>
              <a:headEnd type="none" w="med" len="med"/>
              <a:tailEnd type="none" w="med" len="med"/>
            </a:ln>
          </p:spPr>
        </p:sp>
        <p:sp>
          <p:nvSpPr>
            <p:cNvPr id="61477" name="Line 39"/>
            <p:cNvSpPr>
              <a:spLocks noChangeAspect="1"/>
            </p:cNvSpPr>
            <p:nvPr/>
          </p:nvSpPr>
          <p:spPr>
            <a:xfrm>
              <a:off x="2361" y="3465"/>
              <a:ext cx="173" cy="0"/>
            </a:xfrm>
            <a:prstGeom prst="line">
              <a:avLst/>
            </a:prstGeom>
            <a:ln w="12700" cap="flat" cmpd="sng">
              <a:solidFill>
                <a:schemeClr val="tx1"/>
              </a:solidFill>
              <a:prstDash val="solid"/>
              <a:round/>
              <a:headEnd type="none" w="med" len="med"/>
              <a:tailEnd type="none" w="med" len="med"/>
            </a:ln>
          </p:spPr>
        </p:sp>
        <p:sp>
          <p:nvSpPr>
            <p:cNvPr id="61478" name="Line 40"/>
            <p:cNvSpPr>
              <a:spLocks noChangeAspect="1"/>
            </p:cNvSpPr>
            <p:nvPr/>
          </p:nvSpPr>
          <p:spPr>
            <a:xfrm>
              <a:off x="1029" y="3465"/>
              <a:ext cx="0" cy="162"/>
            </a:xfrm>
            <a:prstGeom prst="line">
              <a:avLst/>
            </a:prstGeom>
            <a:ln w="9525" cap="flat" cmpd="sng">
              <a:solidFill>
                <a:schemeClr val="tx1"/>
              </a:solidFill>
              <a:prstDash val="solid"/>
              <a:round/>
              <a:headEnd type="none" w="med" len="med"/>
              <a:tailEnd type="triangle" w="sm" len="sm"/>
            </a:ln>
          </p:spPr>
        </p:sp>
        <p:sp>
          <p:nvSpPr>
            <p:cNvPr id="61479" name="Line 41"/>
            <p:cNvSpPr>
              <a:spLocks noChangeAspect="1"/>
            </p:cNvSpPr>
            <p:nvPr/>
          </p:nvSpPr>
          <p:spPr>
            <a:xfrm>
              <a:off x="2524" y="3465"/>
              <a:ext cx="0" cy="162"/>
            </a:xfrm>
            <a:prstGeom prst="line">
              <a:avLst/>
            </a:prstGeom>
            <a:ln w="9525" cap="flat" cmpd="sng">
              <a:solidFill>
                <a:schemeClr val="tx1"/>
              </a:solidFill>
              <a:prstDash val="solid"/>
              <a:round/>
              <a:headEnd type="none" w="med" len="med"/>
              <a:tailEnd type="triangle" w="sm" len="sm"/>
            </a:ln>
          </p:spPr>
        </p:sp>
        <p:sp>
          <p:nvSpPr>
            <p:cNvPr id="61480" name="Line 42"/>
            <p:cNvSpPr>
              <a:spLocks noChangeAspect="1"/>
            </p:cNvSpPr>
            <p:nvPr/>
          </p:nvSpPr>
          <p:spPr>
            <a:xfrm>
              <a:off x="1042" y="3799"/>
              <a:ext cx="0" cy="122"/>
            </a:xfrm>
            <a:prstGeom prst="line">
              <a:avLst/>
            </a:prstGeom>
            <a:ln w="9525" cap="flat" cmpd="sng">
              <a:solidFill>
                <a:schemeClr val="tx1"/>
              </a:solidFill>
              <a:prstDash val="solid"/>
              <a:round/>
              <a:headEnd type="none" w="med" len="med"/>
              <a:tailEnd type="none" w="sm" len="sm"/>
            </a:ln>
          </p:spPr>
        </p:sp>
        <p:sp>
          <p:nvSpPr>
            <p:cNvPr id="61481" name="Line 43"/>
            <p:cNvSpPr>
              <a:spLocks noChangeAspect="1"/>
            </p:cNvSpPr>
            <p:nvPr/>
          </p:nvSpPr>
          <p:spPr>
            <a:xfrm>
              <a:off x="2552" y="3799"/>
              <a:ext cx="0" cy="122"/>
            </a:xfrm>
            <a:prstGeom prst="line">
              <a:avLst/>
            </a:prstGeom>
            <a:ln w="9525" cap="flat" cmpd="sng">
              <a:solidFill>
                <a:schemeClr val="tx1"/>
              </a:solidFill>
              <a:prstDash val="solid"/>
              <a:round/>
              <a:headEnd type="none" w="med" len="med"/>
              <a:tailEnd type="none" w="sm" len="sm"/>
            </a:ln>
          </p:spPr>
        </p:sp>
        <p:sp>
          <p:nvSpPr>
            <p:cNvPr id="61482" name="Line 44"/>
            <p:cNvSpPr>
              <a:spLocks noChangeAspect="1"/>
            </p:cNvSpPr>
            <p:nvPr/>
          </p:nvSpPr>
          <p:spPr>
            <a:xfrm>
              <a:off x="1792" y="3915"/>
              <a:ext cx="0" cy="121"/>
            </a:xfrm>
            <a:prstGeom prst="line">
              <a:avLst/>
            </a:prstGeom>
            <a:ln w="9525" cap="flat" cmpd="sng">
              <a:solidFill>
                <a:schemeClr val="tx1"/>
              </a:solidFill>
              <a:prstDash val="solid"/>
              <a:round/>
              <a:headEnd type="none" w="med" len="med"/>
              <a:tailEnd type="triangle" w="sm" len="sm"/>
            </a:ln>
          </p:spPr>
        </p:sp>
        <p:sp>
          <p:nvSpPr>
            <p:cNvPr id="61483" name="Text Box 45"/>
            <p:cNvSpPr txBox="1">
              <a:spLocks noChangeAspect="1"/>
            </p:cNvSpPr>
            <p:nvPr/>
          </p:nvSpPr>
          <p:spPr>
            <a:xfrm>
              <a:off x="405" y="1192"/>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84" name="Text Box 46"/>
            <p:cNvSpPr txBox="1">
              <a:spLocks noChangeAspect="1"/>
            </p:cNvSpPr>
            <p:nvPr/>
          </p:nvSpPr>
          <p:spPr>
            <a:xfrm>
              <a:off x="1098" y="3286"/>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85" name="Text Box 47"/>
            <p:cNvSpPr txBox="1">
              <a:spLocks noChangeAspect="1"/>
            </p:cNvSpPr>
            <p:nvPr/>
          </p:nvSpPr>
          <p:spPr>
            <a:xfrm>
              <a:off x="471" y="1884"/>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86" name="Text Box 48"/>
            <p:cNvSpPr txBox="1">
              <a:spLocks noChangeAspect="1"/>
            </p:cNvSpPr>
            <p:nvPr/>
          </p:nvSpPr>
          <p:spPr>
            <a:xfrm>
              <a:off x="1923" y="1477"/>
              <a:ext cx="233"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87" name="Text Box 49"/>
            <p:cNvSpPr txBox="1">
              <a:spLocks noChangeAspect="1"/>
            </p:cNvSpPr>
            <p:nvPr/>
          </p:nvSpPr>
          <p:spPr>
            <a:xfrm>
              <a:off x="1881" y="2231"/>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88" name="Text Box 50"/>
            <p:cNvSpPr txBox="1">
              <a:spLocks noChangeAspect="1"/>
            </p:cNvSpPr>
            <p:nvPr/>
          </p:nvSpPr>
          <p:spPr>
            <a:xfrm>
              <a:off x="2372" y="3286"/>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89" name="Text Box 51"/>
            <p:cNvSpPr txBox="1">
              <a:spLocks noChangeAspect="1"/>
            </p:cNvSpPr>
            <p:nvPr/>
          </p:nvSpPr>
          <p:spPr>
            <a:xfrm>
              <a:off x="1243" y="618"/>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90" name="Text Box 52"/>
            <p:cNvSpPr txBox="1">
              <a:spLocks noChangeAspect="1"/>
            </p:cNvSpPr>
            <p:nvPr/>
          </p:nvSpPr>
          <p:spPr>
            <a:xfrm>
              <a:off x="1063" y="1115"/>
              <a:ext cx="493" cy="13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2</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3</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91" name="Text Box 53"/>
            <p:cNvSpPr txBox="1">
              <a:spLocks noChangeAspect="1"/>
            </p:cNvSpPr>
            <p:nvPr/>
          </p:nvSpPr>
          <p:spPr>
            <a:xfrm>
              <a:off x="1254" y="1477"/>
              <a:ext cx="235"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4</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92" name="Text Box 54"/>
            <p:cNvSpPr txBox="1"/>
            <p:nvPr/>
          </p:nvSpPr>
          <p:spPr>
            <a:xfrm>
              <a:off x="951" y="1839"/>
              <a:ext cx="323" cy="13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5</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6</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93" name="Text Box 55"/>
            <p:cNvSpPr txBox="1">
              <a:spLocks noChangeAspect="1"/>
            </p:cNvSpPr>
            <p:nvPr/>
          </p:nvSpPr>
          <p:spPr>
            <a:xfrm>
              <a:off x="1286" y="2201"/>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7</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94" name="Text Box 56"/>
            <p:cNvSpPr txBox="1">
              <a:spLocks noChangeAspect="1"/>
            </p:cNvSpPr>
            <p:nvPr/>
          </p:nvSpPr>
          <p:spPr>
            <a:xfrm>
              <a:off x="2147" y="2653"/>
              <a:ext cx="237"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8</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95" name="Text Box 57"/>
            <p:cNvSpPr txBox="1">
              <a:spLocks noChangeAspect="1"/>
            </p:cNvSpPr>
            <p:nvPr/>
          </p:nvSpPr>
          <p:spPr>
            <a:xfrm>
              <a:off x="1980" y="3233"/>
              <a:ext cx="236"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9</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96" name="Text Box 58"/>
            <p:cNvSpPr txBox="1">
              <a:spLocks noChangeAspect="1"/>
            </p:cNvSpPr>
            <p:nvPr/>
          </p:nvSpPr>
          <p:spPr>
            <a:xfrm>
              <a:off x="2674" y="3422"/>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97" name="Text Box 59"/>
            <p:cNvSpPr txBox="1">
              <a:spLocks noChangeAspect="1"/>
            </p:cNvSpPr>
            <p:nvPr/>
          </p:nvSpPr>
          <p:spPr>
            <a:xfrm>
              <a:off x="671" y="3422"/>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1498" name="Text Box 60"/>
            <p:cNvSpPr txBox="1">
              <a:spLocks noChangeAspect="1"/>
            </p:cNvSpPr>
            <p:nvPr/>
          </p:nvSpPr>
          <p:spPr>
            <a:xfrm>
              <a:off x="1455" y="3965"/>
              <a:ext cx="234" cy="147"/>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12</a:t>
              </a:r>
              <a:endParaRPr lang="en-US" altLang="zh-CN" sz="1600"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p:cNvSpPr>
          <p:nvPr>
            <p:ph idx="1"/>
          </p:nvPr>
        </p:nvSpPr>
        <p:spPr>
          <a:xfrm>
            <a:off x="107315" y="33655"/>
            <a:ext cx="4185920" cy="6967220"/>
          </a:xfrm>
        </p:spPr>
        <p:txBody>
          <a:bodyPr vert="horz" wrap="square" lIns="91440" tIns="45720" rIns="91440" bIns="45720" anchor="t" anchorCtr="0"/>
          <a:lstStyle/>
          <a:p>
            <a:pPr algn="just" eaLnBrk="1" hangingPunct="1">
              <a:buNone/>
            </a:pPr>
            <a:r>
              <a:rPr lang="en-US" altLang="zh-CN" sz="2200" dirty="0">
                <a:latin typeface="宋体" panose="02010600030101010101" pitchFamily="2" charset="-122"/>
                <a:ea typeface="宋体" panose="02010600030101010101" pitchFamily="2" charset="-122"/>
              </a:rPr>
              <a:t>6</a:t>
            </a:r>
            <a:r>
              <a:rPr lang="zh-CN" altLang="en-US" sz="2200" dirty="0">
                <a:latin typeface="宋体" panose="02010600030101010101" pitchFamily="2" charset="-122"/>
                <a:ea typeface="宋体" panose="02010600030101010101" pitchFamily="2" charset="-122"/>
              </a:rPr>
              <a:t>）路径</a:t>
            </a:r>
            <a:r>
              <a:rPr lang="en-US" altLang="zh-CN" sz="2200" dirty="0">
                <a:latin typeface="宋体" panose="02010600030101010101" pitchFamily="2" charset="-122"/>
                <a:ea typeface="宋体" panose="02010600030101010101" pitchFamily="2" charset="-122"/>
              </a:rPr>
              <a:t>6(1-2-3-4-5-6-7-8-2…)</a:t>
            </a:r>
            <a:r>
              <a:rPr lang="zh-CN" altLang="en-US" sz="2200" dirty="0">
                <a:latin typeface="宋体" panose="02010600030101010101" pitchFamily="2" charset="-122"/>
                <a:ea typeface="宋体" panose="02010600030101010101" pitchFamily="2" charset="-122"/>
              </a:rPr>
              <a:t>的测试用例：</a:t>
            </a:r>
            <a:endParaRPr lang="zh-CN" altLang="en-US" sz="2200" dirty="0">
              <a:latin typeface="宋体" panose="02010600030101010101" pitchFamily="2" charset="-122"/>
              <a:ea typeface="宋体" panose="02010600030101010101" pitchFamily="2" charset="-122"/>
            </a:endParaRPr>
          </a:p>
          <a:p>
            <a:pPr algn="just" eaLnBrk="1" hangingPunct="1">
              <a:buNone/>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score[i]=</a:t>
            </a:r>
            <a:r>
              <a:rPr lang="zh-CN" altLang="en-US" sz="2200" dirty="0">
                <a:latin typeface="宋体" panose="02010600030101010101" pitchFamily="2" charset="-122"/>
                <a:ea typeface="宋体" panose="02010600030101010101" pitchFamily="2" charset="-122"/>
              </a:rPr>
              <a:t>有效分数， 当</a:t>
            </a:r>
            <a:r>
              <a:rPr lang="en-US" altLang="zh-CN" sz="2200" dirty="0">
                <a:latin typeface="宋体" panose="02010600030101010101" pitchFamily="2" charset="-122"/>
                <a:ea typeface="宋体" panose="02010600030101010101" pitchFamily="2" charset="-122"/>
              </a:rPr>
              <a:t>i&lt;50</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a:p>
            <a:pPr algn="just" eaLnBrk="1" hangingPunct="1">
              <a:buNone/>
            </a:pPr>
            <a:r>
              <a:rPr lang="zh-CN" altLang="en-US" sz="2200" dirty="0">
                <a:latin typeface="宋体" panose="02010600030101010101" pitchFamily="2" charset="-122"/>
                <a:ea typeface="宋体" panose="02010600030101010101" pitchFamily="2" charset="-122"/>
              </a:rPr>
              <a:t>		期望结果：根据输入的有效分数算出正确的分数个数</a:t>
            </a:r>
            <a:r>
              <a:rPr lang="en-US" altLang="zh-CN" sz="2200" dirty="0">
                <a:latin typeface="宋体" panose="02010600030101010101" pitchFamily="2" charset="-122"/>
                <a:ea typeface="宋体" panose="02010600030101010101" pitchFamily="2" charset="-122"/>
              </a:rPr>
              <a:t>n1</a:t>
            </a:r>
            <a:r>
              <a:rPr lang="zh-CN" altLang="en-US" sz="2200" dirty="0">
                <a:latin typeface="宋体" panose="02010600030101010101" pitchFamily="2" charset="-122"/>
                <a:ea typeface="宋体" panose="02010600030101010101" pitchFamily="2" charset="-122"/>
              </a:rPr>
              <a:t>、总分</a:t>
            </a:r>
            <a:r>
              <a:rPr lang="en-US" altLang="zh-CN" sz="2200" dirty="0">
                <a:latin typeface="宋体" panose="02010600030101010101" pitchFamily="2" charset="-122"/>
                <a:ea typeface="宋体" panose="02010600030101010101" pitchFamily="2" charset="-122"/>
              </a:rPr>
              <a:t>sum</a:t>
            </a:r>
            <a:r>
              <a:rPr lang="zh-CN" altLang="en-US" sz="2200" dirty="0">
                <a:latin typeface="宋体" panose="02010600030101010101" pitchFamily="2" charset="-122"/>
                <a:ea typeface="宋体" panose="02010600030101010101" pitchFamily="2" charset="-122"/>
              </a:rPr>
              <a:t>和平均分</a:t>
            </a:r>
            <a:r>
              <a:rPr lang="en-US" altLang="zh-CN" sz="2200" dirty="0">
                <a:latin typeface="宋体" panose="02010600030101010101" pitchFamily="2" charset="-122"/>
                <a:ea typeface="宋体" panose="02010600030101010101" pitchFamily="2" charset="-122"/>
              </a:rPr>
              <a:t>average</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p:txBody>
      </p:sp>
      <p:grpSp>
        <p:nvGrpSpPr>
          <p:cNvPr id="62466" name="Group 4"/>
          <p:cNvGrpSpPr/>
          <p:nvPr/>
        </p:nvGrpSpPr>
        <p:grpSpPr>
          <a:xfrm>
            <a:off x="4462463" y="404813"/>
            <a:ext cx="4681537" cy="5888037"/>
            <a:chOff x="158" y="482"/>
            <a:chExt cx="3221" cy="3709"/>
          </a:xfrm>
        </p:grpSpPr>
        <p:sp>
          <p:nvSpPr>
            <p:cNvPr id="62467" name="AutoShape 5"/>
            <p:cNvSpPr>
              <a:spLocks noChangeAspect="1"/>
            </p:cNvSpPr>
            <p:nvPr/>
          </p:nvSpPr>
          <p:spPr>
            <a:xfrm>
              <a:off x="1589" y="482"/>
              <a:ext cx="404" cy="192"/>
            </a:xfrm>
            <a:prstGeom prst="flowChartAlternateProcess">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2468" name="Text Box 6"/>
            <p:cNvSpPr txBox="1">
              <a:spLocks noChangeAspect="1"/>
            </p:cNvSpPr>
            <p:nvPr/>
          </p:nvSpPr>
          <p:spPr>
            <a:xfrm>
              <a:off x="1672" y="482"/>
              <a:ext cx="414" cy="146"/>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开始</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2469" name="Text Box 7"/>
            <p:cNvSpPr txBox="1">
              <a:spLocks noChangeAspect="1"/>
            </p:cNvSpPr>
            <p:nvPr/>
          </p:nvSpPr>
          <p:spPr>
            <a:xfrm>
              <a:off x="839" y="810"/>
              <a:ext cx="1950" cy="260"/>
            </a:xfrm>
            <a:prstGeom prst="rect">
              <a:avLst/>
            </a:prstGeom>
            <a:noFill/>
            <a:ln w="12700" cap="flat" cmpd="sng">
              <a:solidFill>
                <a:schemeClr val="tx1"/>
              </a:solidFill>
              <a:prstDash val="solid"/>
              <a:miter/>
              <a:headEnd type="none" w="med" len="med"/>
              <a:tailEnd type="none" w="med" len="med"/>
            </a:ln>
          </p:spPr>
          <p:txBody>
            <a:bodyPr lIns="0" tIns="0" rIns="0" bIns="0" anchor="ctr" anchorCtr="1"/>
            <a:lstStyle/>
            <a:p>
              <a:pPr eaLnBrk="0" hangingPunct="0"/>
              <a:r>
                <a:rPr lang="zh-CN" altLang="en-US" sz="1600" dirty="0">
                  <a:solidFill>
                    <a:schemeClr val="tx1"/>
                  </a:solidFill>
                  <a:latin typeface="宋体" panose="02010600030101010101" pitchFamily="2" charset="-122"/>
                  <a:ea typeface="宋体" panose="02010600030101010101" pitchFamily="2" charset="-122"/>
                </a:rPr>
                <a:t> </a:t>
              </a:r>
              <a:r>
                <a:rPr lang="en-US" altLang="zh-CN" sz="1600" dirty="0">
                  <a:solidFill>
                    <a:schemeClr val="tx1"/>
                  </a:solidFill>
                  <a:latin typeface="宋体" panose="02010600030101010101" pitchFamily="2" charset="-122"/>
                  <a:ea typeface="宋体" panose="02010600030101010101" pitchFamily="2" charset="-122"/>
                </a:rPr>
                <a:t>i =1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n1=n2=0</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470" name="AutoShape 8"/>
            <p:cNvSpPr>
              <a:spLocks noChangeAspect="1"/>
            </p:cNvSpPr>
            <p:nvPr/>
          </p:nvSpPr>
          <p:spPr>
            <a:xfrm>
              <a:off x="636" y="1220"/>
              <a:ext cx="2307" cy="28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2471" name="Text Box 9"/>
            <p:cNvSpPr txBox="1">
              <a:spLocks noChangeAspect="1"/>
            </p:cNvSpPr>
            <p:nvPr/>
          </p:nvSpPr>
          <p:spPr>
            <a:xfrm>
              <a:off x="1117" y="1236"/>
              <a:ext cx="1990" cy="19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]&lt;&gt;-1 AND n2&lt;50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472" name="Text Box 10"/>
            <p:cNvSpPr txBox="1">
              <a:spLocks noChangeAspect="1"/>
            </p:cNvSpPr>
            <p:nvPr/>
          </p:nvSpPr>
          <p:spPr>
            <a:xfrm>
              <a:off x="1154" y="1650"/>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n2=n2+1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473" name="Text Box 11"/>
            <p:cNvSpPr txBox="1"/>
            <p:nvPr/>
          </p:nvSpPr>
          <p:spPr>
            <a:xfrm>
              <a:off x="657" y="2382"/>
              <a:ext cx="2314" cy="259"/>
            </a:xfrm>
            <a:prstGeom prst="rect">
              <a:avLst/>
            </a:prstGeom>
            <a:noFill/>
            <a:ln w="12700" cap="flat" cmpd="sng">
              <a:solidFill>
                <a:schemeClr val="tx1"/>
              </a:solidFill>
              <a:prstDash val="solid"/>
              <a:miter/>
              <a:headEnd type="none" w="med" len="med"/>
              <a:tailEnd type="none" w="med" len="med"/>
            </a:ln>
          </p:spPr>
          <p:txBody>
            <a:bodyPr lIns="36000" tIns="0" rIns="0" bIns="0" anchor="ctr" anchorCtr="1"/>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n1=n1+1</a:t>
              </a:r>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sum=sum+score[i]</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474" name="AutoShape 12"/>
            <p:cNvSpPr>
              <a:spLocks noChangeAspect="1"/>
            </p:cNvSpPr>
            <p:nvPr/>
          </p:nvSpPr>
          <p:spPr>
            <a:xfrm>
              <a:off x="658" y="1931"/>
              <a:ext cx="2308" cy="284"/>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2475" name="Text Box 13"/>
            <p:cNvSpPr txBox="1">
              <a:spLocks noChangeAspect="1"/>
            </p:cNvSpPr>
            <p:nvPr/>
          </p:nvSpPr>
          <p:spPr>
            <a:xfrm>
              <a:off x="748" y="1986"/>
              <a:ext cx="2631" cy="17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Score[ i ]&gt;0 AND score[i]&lt;100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476" name="Text Box 14"/>
            <p:cNvSpPr txBox="1">
              <a:spLocks noChangeAspect="1"/>
            </p:cNvSpPr>
            <p:nvPr/>
          </p:nvSpPr>
          <p:spPr>
            <a:xfrm>
              <a:off x="1154" y="2836"/>
              <a:ext cx="1268" cy="162"/>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i = i +1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477" name="AutoShape 15"/>
            <p:cNvSpPr>
              <a:spLocks noChangeAspect="1"/>
            </p:cNvSpPr>
            <p:nvPr/>
          </p:nvSpPr>
          <p:spPr>
            <a:xfrm>
              <a:off x="1208" y="3366"/>
              <a:ext cx="1153" cy="203"/>
            </a:xfrm>
            <a:prstGeom prst="flowChartDecision">
              <a:avLst/>
            </a:prstGeom>
            <a:noFill/>
            <a:ln w="12700" cap="flat" cmpd="sng">
              <a:solidFill>
                <a:schemeClr val="tx1"/>
              </a:solidFill>
              <a:prstDash val="solid"/>
              <a:miter/>
              <a:headEnd type="none" w="med" len="med"/>
              <a:tailEnd type="none" w="med" len="med"/>
            </a:ln>
          </p:spPr>
          <p:txBody>
            <a:bodyPr lIns="0" tIns="0" rIns="0" bIns="0" anchor="t" anchorCtr="0"/>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62478" name="Text Box 16"/>
            <p:cNvSpPr txBox="1">
              <a:spLocks noChangeAspect="1"/>
            </p:cNvSpPr>
            <p:nvPr/>
          </p:nvSpPr>
          <p:spPr>
            <a:xfrm>
              <a:off x="1500" y="3377"/>
              <a:ext cx="577" cy="181"/>
            </a:xfrm>
            <a:prstGeom prst="rect">
              <a:avLst/>
            </a:prstGeom>
            <a:noFill/>
            <a:ln w="9525">
              <a:noFill/>
            </a:ln>
          </p:spPr>
          <p:txBody>
            <a:bodyPr lIns="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n1&gt;0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479" name="Text Box 17"/>
            <p:cNvSpPr txBox="1">
              <a:spLocks noChangeAspect="1"/>
            </p:cNvSpPr>
            <p:nvPr/>
          </p:nvSpPr>
          <p:spPr>
            <a:xfrm>
              <a:off x="1990" y="3637"/>
              <a:ext cx="1154"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average=sum/n1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480" name="Text Box 18"/>
            <p:cNvSpPr txBox="1">
              <a:spLocks noChangeAspect="1"/>
            </p:cNvSpPr>
            <p:nvPr/>
          </p:nvSpPr>
          <p:spPr>
            <a:xfrm>
              <a:off x="427" y="3637"/>
              <a:ext cx="1152" cy="160"/>
            </a:xfrm>
            <a:prstGeom prst="rect">
              <a:avLst/>
            </a:prstGeom>
            <a:noFill/>
            <a:ln w="12700" cap="flat" cmpd="sng">
              <a:solidFill>
                <a:schemeClr val="tx1"/>
              </a:solidFill>
              <a:prstDash val="solid"/>
              <a:miter/>
              <a:headEnd type="none" w="med" len="med"/>
              <a:tailEnd type="none" w="med" len="med"/>
            </a:ln>
          </p:spPr>
          <p:txBody>
            <a:bodyPr lIns="36000" tIns="0" rIns="0" bIns="0" anchor="t" anchorCtr="0"/>
            <a:lstStyle/>
            <a:p>
              <a:pPr algn="ctr" eaLnBrk="0" hangingPunct="0"/>
              <a:r>
                <a:rPr lang="en-US" altLang="zh-CN" sz="1600" dirty="0">
                  <a:solidFill>
                    <a:schemeClr val="tx1"/>
                  </a:solidFill>
                  <a:latin typeface="宋体" panose="02010600030101010101" pitchFamily="2" charset="-122"/>
                  <a:ea typeface="宋体" panose="02010600030101010101" pitchFamily="2" charset="-122"/>
                </a:rPr>
                <a:t>average= – 1 </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481" name="Text Box 19"/>
            <p:cNvSpPr txBox="1">
              <a:spLocks noChangeAspect="1"/>
            </p:cNvSpPr>
            <p:nvPr/>
          </p:nvSpPr>
          <p:spPr>
            <a:xfrm>
              <a:off x="1672" y="4046"/>
              <a:ext cx="414" cy="145"/>
            </a:xfrm>
            <a:prstGeom prst="rect">
              <a:avLst/>
            </a:prstGeom>
            <a:noFill/>
            <a:ln w="9525">
              <a:noFill/>
            </a:ln>
          </p:spPr>
          <p:txBody>
            <a:bodyPr lIns="0" tIns="0" rIns="0" bIns="0" anchor="t" anchorCtr="0"/>
            <a:lstStyle/>
            <a:p>
              <a:pPr algn="just" eaLnBrk="0" hangingPunct="0"/>
              <a:r>
                <a:rPr lang="zh-CN" altLang="en-US" sz="1600" dirty="0">
                  <a:solidFill>
                    <a:schemeClr val="tx1"/>
                  </a:solidFill>
                  <a:latin typeface="宋体" panose="02010600030101010101" pitchFamily="2" charset="-122"/>
                  <a:ea typeface="宋体" panose="02010600030101010101" pitchFamily="2" charset="-122"/>
                </a:rPr>
                <a:t>返回</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2482" name="Line 20"/>
            <p:cNvSpPr/>
            <p:nvPr/>
          </p:nvSpPr>
          <p:spPr>
            <a:xfrm>
              <a:off x="1792" y="678"/>
              <a:ext cx="0" cy="141"/>
            </a:xfrm>
            <a:prstGeom prst="line">
              <a:avLst/>
            </a:prstGeom>
            <a:ln w="9525" cap="flat" cmpd="sng">
              <a:solidFill>
                <a:schemeClr val="tx1"/>
              </a:solidFill>
              <a:prstDash val="solid"/>
              <a:round/>
              <a:headEnd type="none" w="med" len="med"/>
              <a:tailEnd type="triangle" w="sm" len="sm"/>
            </a:ln>
          </p:spPr>
        </p:sp>
        <p:sp>
          <p:nvSpPr>
            <p:cNvPr id="62483" name="Line 21"/>
            <p:cNvSpPr>
              <a:spLocks noChangeAspect="1"/>
            </p:cNvSpPr>
            <p:nvPr/>
          </p:nvSpPr>
          <p:spPr>
            <a:xfrm>
              <a:off x="1792" y="1066"/>
              <a:ext cx="0" cy="162"/>
            </a:xfrm>
            <a:prstGeom prst="line">
              <a:avLst/>
            </a:prstGeom>
            <a:ln w="9525" cap="flat" cmpd="sng">
              <a:solidFill>
                <a:schemeClr val="tx1"/>
              </a:solidFill>
              <a:prstDash val="solid"/>
              <a:round/>
              <a:headEnd type="none" w="med" len="med"/>
              <a:tailEnd type="triangle" w="sm" len="sm"/>
            </a:ln>
          </p:spPr>
        </p:sp>
        <p:sp>
          <p:nvSpPr>
            <p:cNvPr id="62484" name="Line 22"/>
            <p:cNvSpPr>
              <a:spLocks noChangeAspect="1"/>
            </p:cNvSpPr>
            <p:nvPr/>
          </p:nvSpPr>
          <p:spPr>
            <a:xfrm>
              <a:off x="1792" y="1500"/>
              <a:ext cx="0" cy="153"/>
            </a:xfrm>
            <a:prstGeom prst="line">
              <a:avLst/>
            </a:prstGeom>
            <a:ln w="9525" cap="flat" cmpd="sng">
              <a:solidFill>
                <a:schemeClr val="tx1"/>
              </a:solidFill>
              <a:prstDash val="solid"/>
              <a:round/>
              <a:headEnd type="none" w="med" len="med"/>
              <a:tailEnd type="triangle" w="sm" len="sm"/>
            </a:ln>
          </p:spPr>
        </p:sp>
        <p:sp>
          <p:nvSpPr>
            <p:cNvPr id="62485" name="Line 23"/>
            <p:cNvSpPr>
              <a:spLocks noChangeAspect="1"/>
            </p:cNvSpPr>
            <p:nvPr/>
          </p:nvSpPr>
          <p:spPr>
            <a:xfrm>
              <a:off x="1792" y="1807"/>
              <a:ext cx="0" cy="121"/>
            </a:xfrm>
            <a:prstGeom prst="line">
              <a:avLst/>
            </a:prstGeom>
            <a:ln w="9525" cap="flat" cmpd="sng">
              <a:solidFill>
                <a:schemeClr val="tx1"/>
              </a:solidFill>
              <a:prstDash val="solid"/>
              <a:round/>
              <a:headEnd type="none" w="med" len="med"/>
              <a:tailEnd type="triangle" w="sm" len="sm"/>
            </a:ln>
          </p:spPr>
        </p:sp>
        <p:sp>
          <p:nvSpPr>
            <p:cNvPr id="62486" name="Line 24"/>
            <p:cNvSpPr/>
            <p:nvPr/>
          </p:nvSpPr>
          <p:spPr>
            <a:xfrm>
              <a:off x="1792" y="2215"/>
              <a:ext cx="0" cy="182"/>
            </a:xfrm>
            <a:prstGeom prst="line">
              <a:avLst/>
            </a:prstGeom>
            <a:ln w="9525" cap="flat" cmpd="sng">
              <a:solidFill>
                <a:schemeClr val="tx1"/>
              </a:solidFill>
              <a:prstDash val="solid"/>
              <a:round/>
              <a:headEnd type="none" w="med" len="med"/>
              <a:tailEnd type="triangle" w="sm" len="sm"/>
            </a:ln>
          </p:spPr>
        </p:sp>
        <p:sp>
          <p:nvSpPr>
            <p:cNvPr id="62487" name="Line 25"/>
            <p:cNvSpPr/>
            <p:nvPr/>
          </p:nvSpPr>
          <p:spPr>
            <a:xfrm>
              <a:off x="1792" y="2653"/>
              <a:ext cx="0" cy="184"/>
            </a:xfrm>
            <a:prstGeom prst="line">
              <a:avLst/>
            </a:prstGeom>
            <a:ln w="9525" cap="flat" cmpd="sng">
              <a:solidFill>
                <a:schemeClr val="tx1"/>
              </a:solidFill>
              <a:prstDash val="solid"/>
              <a:round/>
              <a:headEnd type="none" w="med" len="med"/>
              <a:tailEnd type="triangle" w="sm" len="sm"/>
            </a:ln>
          </p:spPr>
        </p:sp>
        <p:sp>
          <p:nvSpPr>
            <p:cNvPr id="62488" name="Line 26"/>
            <p:cNvSpPr>
              <a:spLocks noChangeAspect="1"/>
            </p:cNvSpPr>
            <p:nvPr/>
          </p:nvSpPr>
          <p:spPr>
            <a:xfrm>
              <a:off x="1792" y="3007"/>
              <a:ext cx="0" cy="121"/>
            </a:xfrm>
            <a:prstGeom prst="line">
              <a:avLst/>
            </a:prstGeom>
            <a:ln w="9525" cap="flat" cmpd="sng">
              <a:solidFill>
                <a:schemeClr val="tx1"/>
              </a:solidFill>
              <a:prstDash val="solid"/>
              <a:round/>
              <a:headEnd type="none" w="med" len="med"/>
              <a:tailEnd type="none" w="sm" len="sm"/>
            </a:ln>
          </p:spPr>
        </p:sp>
        <p:sp>
          <p:nvSpPr>
            <p:cNvPr id="62489" name="Line 27"/>
            <p:cNvSpPr>
              <a:spLocks noChangeAspect="1"/>
            </p:cNvSpPr>
            <p:nvPr/>
          </p:nvSpPr>
          <p:spPr>
            <a:xfrm>
              <a:off x="1792" y="3130"/>
              <a:ext cx="1439" cy="0"/>
            </a:xfrm>
            <a:prstGeom prst="line">
              <a:avLst/>
            </a:prstGeom>
            <a:ln w="12700" cap="flat" cmpd="sng">
              <a:solidFill>
                <a:schemeClr val="tx1"/>
              </a:solidFill>
              <a:prstDash val="solid"/>
              <a:round/>
              <a:headEnd type="none" w="med" len="med"/>
              <a:tailEnd type="none" w="med" len="med"/>
            </a:ln>
          </p:spPr>
        </p:sp>
        <p:sp>
          <p:nvSpPr>
            <p:cNvPr id="62490" name="Line 28"/>
            <p:cNvSpPr>
              <a:spLocks noChangeAspect="1"/>
            </p:cNvSpPr>
            <p:nvPr/>
          </p:nvSpPr>
          <p:spPr>
            <a:xfrm>
              <a:off x="3223" y="1116"/>
              <a:ext cx="0" cy="2023"/>
            </a:xfrm>
            <a:prstGeom prst="line">
              <a:avLst/>
            </a:prstGeom>
            <a:ln w="12700" cap="flat" cmpd="sng">
              <a:solidFill>
                <a:schemeClr val="tx1"/>
              </a:solidFill>
              <a:prstDash val="solid"/>
              <a:round/>
              <a:headEnd type="none" w="med" len="med"/>
              <a:tailEnd type="none" w="med" len="med"/>
            </a:ln>
          </p:spPr>
        </p:sp>
        <p:sp>
          <p:nvSpPr>
            <p:cNvPr id="62491" name="Line 29"/>
            <p:cNvSpPr>
              <a:spLocks noChangeAspect="1"/>
            </p:cNvSpPr>
            <p:nvPr/>
          </p:nvSpPr>
          <p:spPr>
            <a:xfrm>
              <a:off x="1802" y="1118"/>
              <a:ext cx="1441" cy="0"/>
            </a:xfrm>
            <a:prstGeom prst="line">
              <a:avLst/>
            </a:prstGeom>
            <a:ln w="12700" cap="flat" cmpd="sng">
              <a:solidFill>
                <a:schemeClr val="tx1"/>
              </a:solidFill>
              <a:prstDash val="solid"/>
              <a:round/>
              <a:headEnd type="triangle" w="sm" len="sm"/>
              <a:tailEnd type="none" w="med" len="med"/>
            </a:ln>
          </p:spPr>
        </p:sp>
        <p:sp>
          <p:nvSpPr>
            <p:cNvPr id="62492" name="Line 30"/>
            <p:cNvSpPr>
              <a:spLocks noChangeAspect="1"/>
            </p:cNvSpPr>
            <p:nvPr/>
          </p:nvSpPr>
          <p:spPr>
            <a:xfrm>
              <a:off x="374" y="2075"/>
              <a:ext cx="287" cy="0"/>
            </a:xfrm>
            <a:prstGeom prst="line">
              <a:avLst/>
            </a:prstGeom>
            <a:ln w="12700" cap="flat" cmpd="sng">
              <a:solidFill>
                <a:schemeClr val="tx1"/>
              </a:solidFill>
              <a:prstDash val="solid"/>
              <a:round/>
              <a:headEnd type="none" w="med" len="med"/>
              <a:tailEnd type="none" w="med" len="med"/>
            </a:ln>
          </p:spPr>
        </p:sp>
        <p:sp>
          <p:nvSpPr>
            <p:cNvPr id="62493" name="Line 31"/>
            <p:cNvSpPr>
              <a:spLocks noChangeAspect="1"/>
            </p:cNvSpPr>
            <p:nvPr/>
          </p:nvSpPr>
          <p:spPr>
            <a:xfrm>
              <a:off x="371" y="2075"/>
              <a:ext cx="0" cy="654"/>
            </a:xfrm>
            <a:prstGeom prst="line">
              <a:avLst/>
            </a:prstGeom>
            <a:ln w="12700" cap="flat" cmpd="sng">
              <a:solidFill>
                <a:schemeClr val="tx1"/>
              </a:solidFill>
              <a:prstDash val="solid"/>
              <a:round/>
              <a:headEnd type="none" w="med" len="med"/>
              <a:tailEnd type="none" w="med" len="med"/>
            </a:ln>
          </p:spPr>
        </p:sp>
        <p:sp>
          <p:nvSpPr>
            <p:cNvPr id="62494" name="Line 32"/>
            <p:cNvSpPr>
              <a:spLocks noChangeAspect="1"/>
            </p:cNvSpPr>
            <p:nvPr/>
          </p:nvSpPr>
          <p:spPr>
            <a:xfrm>
              <a:off x="371" y="2724"/>
              <a:ext cx="1419" cy="0"/>
            </a:xfrm>
            <a:prstGeom prst="line">
              <a:avLst/>
            </a:prstGeom>
            <a:ln w="12700" cap="flat" cmpd="sng">
              <a:solidFill>
                <a:schemeClr val="tx1"/>
              </a:solidFill>
              <a:prstDash val="solid"/>
              <a:round/>
              <a:headEnd type="none" w="med" len="med"/>
              <a:tailEnd type="triangle" w="sm" len="sm"/>
            </a:ln>
          </p:spPr>
        </p:sp>
        <p:sp>
          <p:nvSpPr>
            <p:cNvPr id="62495" name="Line 33"/>
            <p:cNvSpPr>
              <a:spLocks noChangeAspect="1"/>
            </p:cNvSpPr>
            <p:nvPr/>
          </p:nvSpPr>
          <p:spPr>
            <a:xfrm>
              <a:off x="158" y="1366"/>
              <a:ext cx="477" cy="1"/>
            </a:xfrm>
            <a:prstGeom prst="line">
              <a:avLst/>
            </a:prstGeom>
            <a:ln w="12700" cap="flat" cmpd="sng">
              <a:solidFill>
                <a:schemeClr val="tx1"/>
              </a:solidFill>
              <a:prstDash val="solid"/>
              <a:round/>
              <a:headEnd type="none" w="med" len="med"/>
              <a:tailEnd type="none" w="med" len="med"/>
            </a:ln>
          </p:spPr>
        </p:sp>
        <p:sp>
          <p:nvSpPr>
            <p:cNvPr id="62496" name="Line 34"/>
            <p:cNvSpPr>
              <a:spLocks noChangeAspect="1"/>
            </p:cNvSpPr>
            <p:nvPr/>
          </p:nvSpPr>
          <p:spPr>
            <a:xfrm>
              <a:off x="158" y="1362"/>
              <a:ext cx="0" cy="1902"/>
            </a:xfrm>
            <a:prstGeom prst="line">
              <a:avLst/>
            </a:prstGeom>
            <a:ln w="12700" cap="flat" cmpd="sng">
              <a:solidFill>
                <a:schemeClr val="tx1"/>
              </a:solidFill>
              <a:prstDash val="solid"/>
              <a:round/>
              <a:headEnd type="none" w="med" len="med"/>
              <a:tailEnd type="none" w="med" len="med"/>
            </a:ln>
          </p:spPr>
        </p:sp>
        <p:sp>
          <p:nvSpPr>
            <p:cNvPr id="62497" name="Line 35"/>
            <p:cNvSpPr>
              <a:spLocks noChangeAspect="1"/>
            </p:cNvSpPr>
            <p:nvPr/>
          </p:nvSpPr>
          <p:spPr>
            <a:xfrm>
              <a:off x="158" y="3246"/>
              <a:ext cx="1637" cy="0"/>
            </a:xfrm>
            <a:prstGeom prst="line">
              <a:avLst/>
            </a:prstGeom>
            <a:ln w="12700" cap="flat" cmpd="sng">
              <a:solidFill>
                <a:schemeClr val="tx1"/>
              </a:solidFill>
              <a:prstDash val="solid"/>
              <a:round/>
              <a:headEnd type="none" w="med" len="med"/>
              <a:tailEnd type="none" w="sm" len="sm"/>
            </a:ln>
          </p:spPr>
        </p:sp>
        <p:sp>
          <p:nvSpPr>
            <p:cNvPr id="62498" name="Line 36"/>
            <p:cNvSpPr>
              <a:spLocks noChangeAspect="1"/>
            </p:cNvSpPr>
            <p:nvPr/>
          </p:nvSpPr>
          <p:spPr>
            <a:xfrm>
              <a:off x="1792" y="3246"/>
              <a:ext cx="0" cy="121"/>
            </a:xfrm>
            <a:prstGeom prst="line">
              <a:avLst/>
            </a:prstGeom>
            <a:ln w="9525" cap="flat" cmpd="sng">
              <a:solidFill>
                <a:schemeClr val="tx1"/>
              </a:solidFill>
              <a:prstDash val="solid"/>
              <a:round/>
              <a:headEnd type="none" w="med" len="med"/>
              <a:tailEnd type="triangle" w="sm" len="sm"/>
            </a:ln>
          </p:spPr>
        </p:sp>
        <p:sp>
          <p:nvSpPr>
            <p:cNvPr id="62499" name="Line 37"/>
            <p:cNvSpPr>
              <a:spLocks noChangeAspect="1"/>
            </p:cNvSpPr>
            <p:nvPr/>
          </p:nvSpPr>
          <p:spPr>
            <a:xfrm>
              <a:off x="1037" y="3465"/>
              <a:ext cx="173" cy="0"/>
            </a:xfrm>
            <a:prstGeom prst="line">
              <a:avLst/>
            </a:prstGeom>
            <a:ln w="12700" cap="flat" cmpd="sng">
              <a:solidFill>
                <a:schemeClr val="tx1"/>
              </a:solidFill>
              <a:prstDash val="solid"/>
              <a:round/>
              <a:headEnd type="none" w="med" len="med"/>
              <a:tailEnd type="none" w="med" len="med"/>
            </a:ln>
          </p:spPr>
        </p:sp>
        <p:sp>
          <p:nvSpPr>
            <p:cNvPr id="62500" name="Line 38"/>
            <p:cNvSpPr>
              <a:spLocks noChangeAspect="1"/>
            </p:cNvSpPr>
            <p:nvPr/>
          </p:nvSpPr>
          <p:spPr>
            <a:xfrm>
              <a:off x="1042" y="3910"/>
              <a:ext cx="1515" cy="0"/>
            </a:xfrm>
            <a:prstGeom prst="line">
              <a:avLst/>
            </a:prstGeom>
            <a:ln w="12700" cap="flat" cmpd="sng">
              <a:solidFill>
                <a:schemeClr val="tx1"/>
              </a:solidFill>
              <a:prstDash val="solid"/>
              <a:round/>
              <a:headEnd type="none" w="med" len="med"/>
              <a:tailEnd type="none" w="med" len="med"/>
            </a:ln>
          </p:spPr>
        </p:sp>
        <p:sp>
          <p:nvSpPr>
            <p:cNvPr id="62501" name="Line 39"/>
            <p:cNvSpPr>
              <a:spLocks noChangeAspect="1"/>
            </p:cNvSpPr>
            <p:nvPr/>
          </p:nvSpPr>
          <p:spPr>
            <a:xfrm>
              <a:off x="2361" y="3465"/>
              <a:ext cx="173" cy="0"/>
            </a:xfrm>
            <a:prstGeom prst="line">
              <a:avLst/>
            </a:prstGeom>
            <a:ln w="12700" cap="flat" cmpd="sng">
              <a:solidFill>
                <a:schemeClr val="tx1"/>
              </a:solidFill>
              <a:prstDash val="solid"/>
              <a:round/>
              <a:headEnd type="none" w="med" len="med"/>
              <a:tailEnd type="none" w="med" len="med"/>
            </a:ln>
          </p:spPr>
        </p:sp>
        <p:sp>
          <p:nvSpPr>
            <p:cNvPr id="62502" name="Line 40"/>
            <p:cNvSpPr>
              <a:spLocks noChangeAspect="1"/>
            </p:cNvSpPr>
            <p:nvPr/>
          </p:nvSpPr>
          <p:spPr>
            <a:xfrm>
              <a:off x="1029" y="3465"/>
              <a:ext cx="0" cy="162"/>
            </a:xfrm>
            <a:prstGeom prst="line">
              <a:avLst/>
            </a:prstGeom>
            <a:ln w="9525" cap="flat" cmpd="sng">
              <a:solidFill>
                <a:schemeClr val="tx1"/>
              </a:solidFill>
              <a:prstDash val="solid"/>
              <a:round/>
              <a:headEnd type="none" w="med" len="med"/>
              <a:tailEnd type="triangle" w="sm" len="sm"/>
            </a:ln>
          </p:spPr>
        </p:sp>
        <p:sp>
          <p:nvSpPr>
            <p:cNvPr id="62503" name="Line 41"/>
            <p:cNvSpPr>
              <a:spLocks noChangeAspect="1"/>
            </p:cNvSpPr>
            <p:nvPr/>
          </p:nvSpPr>
          <p:spPr>
            <a:xfrm>
              <a:off x="2524" y="3465"/>
              <a:ext cx="0" cy="162"/>
            </a:xfrm>
            <a:prstGeom prst="line">
              <a:avLst/>
            </a:prstGeom>
            <a:ln w="9525" cap="flat" cmpd="sng">
              <a:solidFill>
                <a:schemeClr val="tx1"/>
              </a:solidFill>
              <a:prstDash val="solid"/>
              <a:round/>
              <a:headEnd type="none" w="med" len="med"/>
              <a:tailEnd type="triangle" w="sm" len="sm"/>
            </a:ln>
          </p:spPr>
        </p:sp>
        <p:sp>
          <p:nvSpPr>
            <p:cNvPr id="62504" name="Line 42"/>
            <p:cNvSpPr>
              <a:spLocks noChangeAspect="1"/>
            </p:cNvSpPr>
            <p:nvPr/>
          </p:nvSpPr>
          <p:spPr>
            <a:xfrm>
              <a:off x="1042" y="3799"/>
              <a:ext cx="0" cy="122"/>
            </a:xfrm>
            <a:prstGeom prst="line">
              <a:avLst/>
            </a:prstGeom>
            <a:ln w="9525" cap="flat" cmpd="sng">
              <a:solidFill>
                <a:schemeClr val="tx1"/>
              </a:solidFill>
              <a:prstDash val="solid"/>
              <a:round/>
              <a:headEnd type="none" w="med" len="med"/>
              <a:tailEnd type="none" w="sm" len="sm"/>
            </a:ln>
          </p:spPr>
        </p:sp>
        <p:sp>
          <p:nvSpPr>
            <p:cNvPr id="62505" name="Line 43"/>
            <p:cNvSpPr>
              <a:spLocks noChangeAspect="1"/>
            </p:cNvSpPr>
            <p:nvPr/>
          </p:nvSpPr>
          <p:spPr>
            <a:xfrm>
              <a:off x="2552" y="3799"/>
              <a:ext cx="0" cy="122"/>
            </a:xfrm>
            <a:prstGeom prst="line">
              <a:avLst/>
            </a:prstGeom>
            <a:ln w="9525" cap="flat" cmpd="sng">
              <a:solidFill>
                <a:schemeClr val="tx1"/>
              </a:solidFill>
              <a:prstDash val="solid"/>
              <a:round/>
              <a:headEnd type="none" w="med" len="med"/>
              <a:tailEnd type="none" w="sm" len="sm"/>
            </a:ln>
          </p:spPr>
        </p:sp>
        <p:sp>
          <p:nvSpPr>
            <p:cNvPr id="62506" name="Line 44"/>
            <p:cNvSpPr>
              <a:spLocks noChangeAspect="1"/>
            </p:cNvSpPr>
            <p:nvPr/>
          </p:nvSpPr>
          <p:spPr>
            <a:xfrm>
              <a:off x="1792" y="3915"/>
              <a:ext cx="0" cy="121"/>
            </a:xfrm>
            <a:prstGeom prst="line">
              <a:avLst/>
            </a:prstGeom>
            <a:ln w="9525" cap="flat" cmpd="sng">
              <a:solidFill>
                <a:schemeClr val="tx1"/>
              </a:solidFill>
              <a:prstDash val="solid"/>
              <a:round/>
              <a:headEnd type="none" w="med" len="med"/>
              <a:tailEnd type="triangle" w="sm" len="sm"/>
            </a:ln>
          </p:spPr>
        </p:sp>
        <p:sp>
          <p:nvSpPr>
            <p:cNvPr id="62507" name="Text Box 45"/>
            <p:cNvSpPr txBox="1">
              <a:spLocks noChangeAspect="1"/>
            </p:cNvSpPr>
            <p:nvPr/>
          </p:nvSpPr>
          <p:spPr>
            <a:xfrm>
              <a:off x="405" y="1192"/>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08" name="Text Box 46"/>
            <p:cNvSpPr txBox="1">
              <a:spLocks noChangeAspect="1"/>
            </p:cNvSpPr>
            <p:nvPr/>
          </p:nvSpPr>
          <p:spPr>
            <a:xfrm>
              <a:off x="1098" y="3286"/>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09" name="Text Box 47"/>
            <p:cNvSpPr txBox="1">
              <a:spLocks noChangeAspect="1"/>
            </p:cNvSpPr>
            <p:nvPr/>
          </p:nvSpPr>
          <p:spPr>
            <a:xfrm>
              <a:off x="471" y="1884"/>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F</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0" name="Text Box 48"/>
            <p:cNvSpPr txBox="1">
              <a:spLocks noChangeAspect="1"/>
            </p:cNvSpPr>
            <p:nvPr/>
          </p:nvSpPr>
          <p:spPr>
            <a:xfrm>
              <a:off x="1923" y="1477"/>
              <a:ext cx="233"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1" name="Text Box 49"/>
            <p:cNvSpPr txBox="1">
              <a:spLocks noChangeAspect="1"/>
            </p:cNvSpPr>
            <p:nvPr/>
          </p:nvSpPr>
          <p:spPr>
            <a:xfrm>
              <a:off x="1881" y="2231"/>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2" name="Text Box 50"/>
            <p:cNvSpPr txBox="1">
              <a:spLocks noChangeAspect="1"/>
            </p:cNvSpPr>
            <p:nvPr/>
          </p:nvSpPr>
          <p:spPr>
            <a:xfrm>
              <a:off x="2372" y="3286"/>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T</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3" name="Text Box 51"/>
            <p:cNvSpPr txBox="1">
              <a:spLocks noChangeAspect="1"/>
            </p:cNvSpPr>
            <p:nvPr/>
          </p:nvSpPr>
          <p:spPr>
            <a:xfrm>
              <a:off x="1243" y="618"/>
              <a:ext cx="234"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4" name="Text Box 52"/>
            <p:cNvSpPr txBox="1">
              <a:spLocks noChangeAspect="1"/>
            </p:cNvSpPr>
            <p:nvPr/>
          </p:nvSpPr>
          <p:spPr>
            <a:xfrm>
              <a:off x="1063" y="1115"/>
              <a:ext cx="493" cy="13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2</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3</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5" name="Text Box 53"/>
            <p:cNvSpPr txBox="1">
              <a:spLocks noChangeAspect="1"/>
            </p:cNvSpPr>
            <p:nvPr/>
          </p:nvSpPr>
          <p:spPr>
            <a:xfrm>
              <a:off x="1254" y="1477"/>
              <a:ext cx="235"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4</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6" name="Text Box 54"/>
            <p:cNvSpPr txBox="1"/>
            <p:nvPr/>
          </p:nvSpPr>
          <p:spPr>
            <a:xfrm>
              <a:off x="951" y="1839"/>
              <a:ext cx="323" cy="138"/>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5</a:t>
              </a:r>
              <a:r>
                <a:rPr lang="zh-CN" altLang="en-US" sz="1600" dirty="0">
                  <a:solidFill>
                    <a:schemeClr val="tx1"/>
                  </a:solidFill>
                  <a:latin typeface="宋体" panose="02010600030101010101" pitchFamily="2" charset="-122"/>
                  <a:ea typeface="宋体" panose="02010600030101010101" pitchFamily="2" charset="-122"/>
                </a:rPr>
                <a:t>和</a:t>
              </a:r>
              <a:r>
                <a:rPr lang="en-US" altLang="zh-CN" sz="1600" dirty="0">
                  <a:solidFill>
                    <a:schemeClr val="tx1"/>
                  </a:solidFill>
                  <a:latin typeface="宋体" panose="02010600030101010101" pitchFamily="2" charset="-122"/>
                  <a:ea typeface="宋体" panose="02010600030101010101" pitchFamily="2" charset="-122"/>
                </a:rPr>
                <a:t>6</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7" name="Text Box 55"/>
            <p:cNvSpPr txBox="1">
              <a:spLocks noChangeAspect="1"/>
            </p:cNvSpPr>
            <p:nvPr/>
          </p:nvSpPr>
          <p:spPr>
            <a:xfrm>
              <a:off x="1286" y="2201"/>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7</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8" name="Text Box 56"/>
            <p:cNvSpPr txBox="1">
              <a:spLocks noChangeAspect="1"/>
            </p:cNvSpPr>
            <p:nvPr/>
          </p:nvSpPr>
          <p:spPr>
            <a:xfrm>
              <a:off x="2147" y="2653"/>
              <a:ext cx="237"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8</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19" name="Text Box 57"/>
            <p:cNvSpPr txBox="1">
              <a:spLocks noChangeAspect="1"/>
            </p:cNvSpPr>
            <p:nvPr/>
          </p:nvSpPr>
          <p:spPr>
            <a:xfrm>
              <a:off x="1980" y="3233"/>
              <a:ext cx="236" cy="144"/>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9</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20" name="Text Box 58"/>
            <p:cNvSpPr txBox="1">
              <a:spLocks noChangeAspect="1"/>
            </p:cNvSpPr>
            <p:nvPr/>
          </p:nvSpPr>
          <p:spPr>
            <a:xfrm>
              <a:off x="2674" y="3422"/>
              <a:ext cx="236" cy="146"/>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10</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21" name="Text Box 59"/>
            <p:cNvSpPr txBox="1">
              <a:spLocks noChangeAspect="1"/>
            </p:cNvSpPr>
            <p:nvPr/>
          </p:nvSpPr>
          <p:spPr>
            <a:xfrm>
              <a:off x="671" y="3422"/>
              <a:ext cx="236" cy="145"/>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11</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62522" name="Text Box 60"/>
            <p:cNvSpPr txBox="1">
              <a:spLocks noChangeAspect="1"/>
            </p:cNvSpPr>
            <p:nvPr/>
          </p:nvSpPr>
          <p:spPr>
            <a:xfrm>
              <a:off x="1455" y="3965"/>
              <a:ext cx="234" cy="147"/>
            </a:xfrm>
            <a:prstGeom prst="rect">
              <a:avLst/>
            </a:prstGeom>
            <a:noFill/>
            <a:ln w="9525">
              <a:noFill/>
            </a:ln>
          </p:spPr>
          <p:txBody>
            <a:bodyPr lIns="0" tIns="0" rIns="0" bIns="0" anchor="t" anchorCtr="0"/>
            <a:lstStyle/>
            <a:p>
              <a:pPr algn="just" eaLnBrk="0" hangingPunct="0"/>
              <a:r>
                <a:rPr lang="en-US" altLang="zh-CN" sz="1600" dirty="0">
                  <a:solidFill>
                    <a:schemeClr val="tx1"/>
                  </a:solidFill>
                  <a:latin typeface="宋体" panose="02010600030101010101" pitchFamily="2" charset="-122"/>
                  <a:ea typeface="宋体" panose="02010600030101010101" pitchFamily="2" charset="-122"/>
                </a:rPr>
                <a:t>12</a:t>
              </a:r>
              <a:endParaRPr lang="en-US" altLang="zh-CN" sz="1600"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idx="4294967295"/>
          </p:nvPr>
        </p:nvSpPr>
        <p:spPr>
          <a:xfrm>
            <a:off x="456300" y="608400"/>
            <a:ext cx="8226900" cy="705600"/>
          </a:xfrm>
        </p:spPr>
        <p:txBody>
          <a:bodyPr vert="horz" wrap="square" lIns="91440" tIns="45720" rIns="91440" bIns="45720" anchor="ctr" anchorCtr="0"/>
          <a:lstStyle/>
          <a:p>
            <a:pPr eaLnBrk="1" hangingPunct="1"/>
            <a:r>
              <a:rPr lang="zh-CN" altLang="en-US" dirty="0">
                <a:latin typeface="华文中宋" panose="02010600040101010101" pitchFamily="2" charset="-122"/>
                <a:ea typeface="华文中宋" panose="02010600040101010101" pitchFamily="2" charset="-122"/>
              </a:rPr>
              <a:t>基本路径测试</a:t>
            </a:r>
            <a:endParaRPr lang="zh-CN" altLang="en-US" dirty="0">
              <a:latin typeface="华文中宋" panose="02010600040101010101" pitchFamily="2" charset="-122"/>
              <a:ea typeface="华文中宋" panose="02010600040101010101" pitchFamily="2" charset="-122"/>
            </a:endParaRPr>
          </a:p>
        </p:txBody>
      </p:sp>
      <p:sp>
        <p:nvSpPr>
          <p:cNvPr id="63490" name="Rectangle 3"/>
          <p:cNvSpPr>
            <a:spLocks noGrp="1"/>
          </p:cNvSpPr>
          <p:nvPr>
            <p:ph idx="1"/>
          </p:nvPr>
        </p:nvSpPr>
        <p:spPr/>
        <p:txBody>
          <a:bodyPr vert="horz" wrap="square" lIns="91440" tIns="45720" rIns="91440" bIns="45720" anchor="t" anchorCtr="0"/>
          <a:lstStyle/>
          <a:p>
            <a:pPr eaLnBrk="1" hangingPunct="1"/>
            <a:r>
              <a:rPr lang="zh-CN" altLang="en-US" sz="2800" dirty="0">
                <a:latin typeface="华文中宋" panose="02010600040101010101" pitchFamily="2" charset="-122"/>
                <a:ea typeface="华文中宋" panose="02010600040101010101" pitchFamily="2" charset="-122"/>
              </a:rPr>
              <a:t>必须注意，一些独立的路径，往往不是完全孤立的，有时它是程序正常的控制流的一部分，这时，这些路径的测试可以是另一条路径测试的一部分。</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2"/>
          <p:cNvSpPr txBox="1"/>
          <p:nvPr/>
        </p:nvSpPr>
        <p:spPr>
          <a:xfrm>
            <a:off x="323850" y="1069975"/>
            <a:ext cx="8424863" cy="420688"/>
          </a:xfrm>
          <a:prstGeom prst="rect">
            <a:avLst/>
          </a:prstGeom>
          <a:noFill/>
          <a:ln w="9525">
            <a:noFill/>
          </a:ln>
        </p:spPr>
        <p:txBody>
          <a:bodyPr anchor="t" anchorCtr="0">
            <a:spAutoFit/>
          </a:bodyPr>
          <a:lstStyle/>
          <a:p>
            <a:pPr marL="342900" indent="-76200" algn="just" latinLnBrk="1">
              <a:lnSpc>
                <a:spcPct val="90000"/>
              </a:lnSpc>
              <a:spcBef>
                <a:spcPct val="50000"/>
              </a:spcBef>
            </a:pPr>
            <a:endParaRPr lang="zh-CN" altLang="en-US" sz="2400" b="0" dirty="0">
              <a:solidFill>
                <a:schemeClr val="tx1"/>
              </a:solidFill>
              <a:latin typeface="Times New Roman" panose="02020603050405020304" pitchFamily="18" charset="0"/>
              <a:ea typeface="华文中宋" panose="02010600040101010101" pitchFamily="2" charset="-122"/>
            </a:endParaRPr>
          </a:p>
        </p:txBody>
      </p:sp>
      <p:sp>
        <p:nvSpPr>
          <p:cNvPr id="64514" name="Rectangle 3"/>
          <p:cNvSpPr>
            <a:spLocks noGrp="1"/>
          </p:cNvSpPr>
          <p:nvPr>
            <p:ph idx="1"/>
          </p:nvPr>
        </p:nvSpPr>
        <p:spPr>
          <a:xfrm>
            <a:off x="34660" y="44505"/>
            <a:ext cx="8226900" cy="4759200"/>
          </a:xfrm>
        </p:spPr>
        <p:txBody>
          <a:bodyPr vert="horz" wrap="square" lIns="91440" tIns="45720" rIns="91440" bIns="45720" anchor="t" anchorCtr="0"/>
          <a:lstStyle/>
          <a:p>
            <a:pPr eaLnBrk="1" hangingPunct="1">
              <a:lnSpc>
                <a:spcPct val="80000"/>
              </a:lnSpc>
              <a:buNone/>
            </a:pPr>
            <a:r>
              <a:rPr lang="zh-CN" altLang="en-US" sz="2000" b="1" dirty="0">
                <a:ea typeface="宋体" panose="02010600030101010101" pitchFamily="2" charset="-122"/>
              </a:rPr>
              <a:t>　　</a:t>
            </a:r>
            <a:r>
              <a:rPr lang="en-US" altLang="zh-CN" sz="2000" b="1" dirty="0">
                <a:ea typeface="宋体" panose="02010600030101010101" pitchFamily="2" charset="-122"/>
              </a:rPr>
              <a:t>void ReadName( CString name)</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if (name == "zhao")</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Operation(0);</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else</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if (name == "qian")</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Operation(1);</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else</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if (name == "sun")</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Operation (2);</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else</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if(name == "li")</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Operation (3);</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else</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if (name == "zhou")</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Operation (4);</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else</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Operation (5);</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return;</a:t>
            </a:r>
            <a:br>
              <a:rPr lang="en-US" altLang="zh-CN" sz="2000" b="1" dirty="0">
                <a:ea typeface="宋体" panose="02010600030101010101" pitchFamily="2" charset="-122"/>
              </a:rPr>
            </a:br>
            <a:r>
              <a:rPr lang="zh-CN" altLang="en-US" sz="2000" b="1" dirty="0">
                <a:ea typeface="宋体" panose="02010600030101010101" pitchFamily="2" charset="-122"/>
              </a:rPr>
              <a:t>　　</a:t>
            </a:r>
            <a:r>
              <a:rPr lang="en-US" altLang="zh-CN" sz="2000" b="1" dirty="0">
                <a:ea typeface="宋体" panose="02010600030101010101" pitchFamily="2" charset="-122"/>
              </a:rPr>
              <a:t>}</a:t>
            </a:r>
            <a:br>
              <a:rPr lang="en-US" altLang="zh-CN" sz="2000" b="1" dirty="0">
                <a:ea typeface="宋体" panose="02010600030101010101" pitchFamily="2" charset="-122"/>
              </a:rPr>
            </a:br>
            <a:endParaRPr lang="zh-CN" altLang="en-US" sz="2000" b="1" dirty="0">
              <a:ea typeface="宋体" panose="02010600030101010101" pitchFamily="2" charset="-122"/>
            </a:endParaRPr>
          </a:p>
        </p:txBody>
      </p:sp>
      <p:sp>
        <p:nvSpPr>
          <p:cNvPr id="64515" name="Rectangle 4"/>
          <p:cNvSpPr/>
          <p:nvPr/>
        </p:nvSpPr>
        <p:spPr>
          <a:xfrm>
            <a:off x="611188" y="0"/>
            <a:ext cx="8229600" cy="865188"/>
          </a:xfrm>
          <a:prstGeom prst="rect">
            <a:avLst/>
          </a:prstGeom>
          <a:noFill/>
          <a:ln w="9525">
            <a:noFill/>
          </a:ln>
        </p:spPr>
        <p:txBody>
          <a:bodyPr anchor="t" anchorCtr="0"/>
          <a:lstStyle/>
          <a:p>
            <a:pPr marL="609600" indent="-609600" algn="ctr" latinLnBrk="1">
              <a:spcBef>
                <a:spcPct val="20000"/>
              </a:spcBef>
            </a:pPr>
            <a:endParaRPr lang="zh-CN" altLang="en-US" sz="4400" dirty="0">
              <a:solidFill>
                <a:schemeClr val="tx1"/>
              </a:solidFill>
              <a:latin typeface="华文中宋" panose="02010600040101010101" pitchFamily="2" charset="-122"/>
              <a:ea typeface="华文中宋" panose="02010600040101010101" pitchFamily="2" charset="-122"/>
            </a:endParaRPr>
          </a:p>
        </p:txBody>
      </p:sp>
      <p:sp>
        <p:nvSpPr>
          <p:cNvPr id="64516" name="Text Box 5"/>
          <p:cNvSpPr txBox="1"/>
          <p:nvPr/>
        </p:nvSpPr>
        <p:spPr>
          <a:xfrm>
            <a:off x="4932363" y="0"/>
            <a:ext cx="4211637" cy="5984875"/>
          </a:xfrm>
          <a:prstGeom prst="rect">
            <a:avLst/>
          </a:prstGeom>
          <a:noFill/>
          <a:ln w="9525">
            <a:noFill/>
          </a:ln>
        </p:spPr>
        <p:txBody>
          <a:bodyPr anchor="t" anchorCtr="0">
            <a:spAutoFit/>
          </a:bodyPr>
          <a:lstStyle/>
          <a:p>
            <a:pPr marL="342900" indent="-76200" algn="just" latinLnBrk="1">
              <a:lnSpc>
                <a:spcPct val="90000"/>
              </a:lnSpc>
              <a:spcBef>
                <a:spcPct val="20000"/>
              </a:spcBef>
            </a:pPr>
            <a:r>
              <a:rPr lang="zh-CN" altLang="en-US" sz="2800" dirty="0">
                <a:solidFill>
                  <a:schemeClr val="tx1"/>
                </a:solidFill>
                <a:latin typeface="宋体" panose="02010600030101010101" pitchFamily="2" charset="-122"/>
                <a:ea typeface="宋体" panose="02010600030101010101" pitchFamily="2" charset="-122"/>
              </a:rPr>
              <a:t>基本路径法练习题</a:t>
            </a:r>
            <a:endParaRPr lang="en-US" altLang="zh-CN"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问题</a:t>
            </a:r>
            <a:r>
              <a:rPr lang="en-US" altLang="zh-CN" sz="2800" dirty="0">
                <a:solidFill>
                  <a:schemeClr val="tx1"/>
                </a:solidFill>
                <a:latin typeface="宋体" panose="02010600030101010101" pitchFamily="2" charset="-122"/>
                <a:ea typeface="宋体" panose="02010600030101010101" pitchFamily="2" charset="-122"/>
              </a:rPr>
              <a:t>1】</a:t>
            </a:r>
            <a:r>
              <a:rPr lang="zh-CN" altLang="en-US" sz="2800" dirty="0">
                <a:solidFill>
                  <a:schemeClr val="tx1"/>
                </a:solidFill>
                <a:latin typeface="宋体" panose="02010600030101010101" pitchFamily="2" charset="-122"/>
                <a:ea typeface="宋体" panose="02010600030101010101" pitchFamily="2" charset="-122"/>
              </a:rPr>
              <a:t>　</a:t>
            </a:r>
            <a:endParaRPr lang="en-US" altLang="zh-CN"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zh-CN" altLang="en-US" sz="2800" dirty="0">
                <a:solidFill>
                  <a:schemeClr val="tx1"/>
                </a:solidFill>
                <a:latin typeface="宋体" panose="02010600030101010101" pitchFamily="2" charset="-122"/>
                <a:ea typeface="宋体" panose="02010600030101010101" pitchFamily="2" charset="-122"/>
              </a:rPr>
              <a:t>　　请画出以上代码的流程框图和控制流图（自由设计流程编号）。</a:t>
            </a:r>
            <a:endParaRPr lang="zh-CN" altLang="en-US"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问题</a:t>
            </a:r>
            <a:r>
              <a:rPr lang="en-US" altLang="zh-CN" sz="2800" dirty="0">
                <a:solidFill>
                  <a:schemeClr val="tx1"/>
                </a:solidFill>
                <a:latin typeface="宋体" panose="02010600030101010101" pitchFamily="2" charset="-122"/>
                <a:ea typeface="宋体" panose="02010600030101010101" pitchFamily="2" charset="-122"/>
              </a:rPr>
              <a:t>2】</a:t>
            </a:r>
            <a:r>
              <a:rPr lang="zh-CN" altLang="en-US" sz="2800" dirty="0">
                <a:solidFill>
                  <a:schemeClr val="tx1"/>
                </a:solidFill>
                <a:latin typeface="宋体" panose="02010600030101010101" pitchFamily="2" charset="-122"/>
                <a:ea typeface="宋体" panose="02010600030101010101" pitchFamily="2" charset="-122"/>
              </a:rPr>
              <a:t>　</a:t>
            </a:r>
            <a:endParaRPr lang="en-US" altLang="zh-CN"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zh-CN" altLang="en-US" sz="2800" dirty="0">
                <a:solidFill>
                  <a:schemeClr val="tx1"/>
                </a:solidFill>
                <a:latin typeface="宋体" panose="02010600030101010101" pitchFamily="2" charset="-122"/>
                <a:ea typeface="宋体" panose="02010600030101010101" pitchFamily="2" charset="-122"/>
              </a:rPr>
              <a:t>　　请根据公式计算上述控制流图的圈复杂度</a:t>
            </a:r>
            <a:r>
              <a:rPr lang="en-US" altLang="zh-CN" sz="2800" dirty="0">
                <a:solidFill>
                  <a:schemeClr val="tx1"/>
                </a:solidFill>
                <a:latin typeface="宋体" panose="02010600030101010101" pitchFamily="2" charset="-122"/>
                <a:ea typeface="宋体" panose="02010600030101010101" pitchFamily="2" charset="-122"/>
              </a:rPr>
              <a:t>V(G)</a:t>
            </a:r>
            <a:r>
              <a:rPr lang="zh-CN" altLang="en-US" sz="2800" dirty="0">
                <a:solidFill>
                  <a:schemeClr val="tx1"/>
                </a:solidFill>
                <a:latin typeface="宋体" panose="02010600030101010101" pitchFamily="2" charset="-122"/>
                <a:ea typeface="宋体" panose="02010600030101010101" pitchFamily="2" charset="-122"/>
              </a:rPr>
              <a:t>。</a:t>
            </a:r>
            <a:endParaRPr lang="zh-CN" altLang="en-US"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问题</a:t>
            </a:r>
            <a:r>
              <a:rPr lang="en-US" altLang="zh-CN" sz="2800" dirty="0">
                <a:solidFill>
                  <a:schemeClr val="tx1"/>
                </a:solidFill>
                <a:latin typeface="宋体" panose="02010600030101010101" pitchFamily="2" charset="-122"/>
                <a:ea typeface="宋体" panose="02010600030101010101" pitchFamily="2" charset="-122"/>
              </a:rPr>
              <a:t>3】</a:t>
            </a:r>
            <a:r>
              <a:rPr lang="zh-CN" altLang="en-US" sz="2800" dirty="0">
                <a:solidFill>
                  <a:schemeClr val="tx1"/>
                </a:solidFill>
                <a:latin typeface="宋体" panose="02010600030101010101" pitchFamily="2" charset="-122"/>
                <a:ea typeface="宋体" panose="02010600030101010101" pitchFamily="2" charset="-122"/>
              </a:rPr>
              <a:t>　</a:t>
            </a:r>
            <a:endParaRPr lang="en-US" altLang="zh-CN"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zh-CN" altLang="en-US" sz="2800" dirty="0">
                <a:solidFill>
                  <a:schemeClr val="tx1"/>
                </a:solidFill>
                <a:latin typeface="宋体" panose="02010600030101010101" pitchFamily="2" charset="-122"/>
                <a:ea typeface="宋体" panose="02010600030101010101" pitchFamily="2" charset="-122"/>
              </a:rPr>
              <a:t>　　请给出路径，并使用基本路径测试法设计测试用例，使之满足基本路径覆盖要求。</a:t>
            </a:r>
            <a:endParaRPr lang="zh-CN" altLang="en-US" sz="280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内容占位符 1"/>
          <p:cNvSpPr>
            <a:spLocks noGrp="1"/>
          </p:cNvSpPr>
          <p:nvPr>
            <p:ph sz="quarter" idx="13"/>
          </p:nvPr>
        </p:nvSpPr>
        <p:spPr>
          <a:xfrm>
            <a:off x="34925" y="44450"/>
            <a:ext cx="4747260" cy="6900545"/>
          </a:xfrm>
        </p:spPr>
        <p:txBody>
          <a:bodyPr vert="horz" wrap="square" lIns="91440" tIns="45720" rIns="91440" bIns="45720" anchor="t" anchorCtr="0">
            <a:normAutofit fontScale="80000"/>
          </a:bodyPr>
          <a:lstStyle/>
          <a:p>
            <a:r>
              <a:rPr lang="en-US" altLang="zh-CN" sz="2400" b="1" dirty="0"/>
              <a:t>void  Sort (int i )</a:t>
            </a:r>
            <a:endParaRPr lang="zh-CN" altLang="zh-CN" sz="2400" b="1" dirty="0"/>
          </a:p>
          <a:p>
            <a:r>
              <a:rPr lang="en-US" altLang="zh-CN" sz="2400" b="1" dirty="0"/>
              <a:t>1 {  </a:t>
            </a:r>
            <a:endParaRPr lang="zh-CN" altLang="zh-CN" sz="2400" b="1" dirty="0"/>
          </a:p>
          <a:p>
            <a:r>
              <a:rPr lang="en-US" altLang="zh-CN" sz="2400" b="1" dirty="0"/>
              <a:t>2    int  x=1;</a:t>
            </a:r>
            <a:endParaRPr lang="zh-CN" altLang="zh-CN" sz="2400" b="1" dirty="0"/>
          </a:p>
          <a:p>
            <a:r>
              <a:rPr lang="en-US" altLang="zh-CN" sz="2400" b="1" dirty="0"/>
              <a:t>3    int  y=0;</a:t>
            </a:r>
            <a:endParaRPr lang="zh-CN" altLang="zh-CN" sz="2400" b="1" dirty="0"/>
          </a:p>
          <a:p>
            <a:r>
              <a:rPr lang="en-US" altLang="zh-CN" sz="2400" b="1" dirty="0"/>
              <a:t>4    If ( i==0 )</a:t>
            </a:r>
            <a:endParaRPr lang="zh-CN" altLang="zh-CN" sz="2400" b="1" dirty="0"/>
          </a:p>
          <a:p>
            <a:r>
              <a:rPr lang="en-US" altLang="zh-CN" sz="2400" b="1" dirty="0"/>
              <a:t>5	    x=x+3;</a:t>
            </a:r>
            <a:endParaRPr lang="zh-CN" altLang="zh-CN" sz="2400" b="1" dirty="0"/>
          </a:p>
          <a:p>
            <a:r>
              <a:rPr lang="en-US" altLang="zh-CN" sz="2400" b="1" dirty="0"/>
              <a:t>6    else</a:t>
            </a:r>
            <a:endParaRPr lang="zh-CN" altLang="zh-CN" sz="2400" b="1" dirty="0"/>
          </a:p>
          <a:p>
            <a:r>
              <a:rPr lang="en-US" altLang="zh-CN" sz="2400" b="1" dirty="0"/>
              <a:t>7      If ( i==1 )</a:t>
            </a:r>
            <a:endParaRPr lang="zh-CN" altLang="zh-CN" sz="2400" b="1" dirty="0"/>
          </a:p>
          <a:p>
            <a:r>
              <a:rPr lang="en-US" altLang="zh-CN" sz="2400" b="1" dirty="0"/>
              <a:t>8        break;</a:t>
            </a:r>
            <a:endParaRPr lang="zh-CN" altLang="zh-CN" sz="2400" b="1" dirty="0"/>
          </a:p>
          <a:p>
            <a:r>
              <a:rPr lang="en-US" altLang="zh-CN" sz="2400" b="1" dirty="0"/>
              <a:t>9      else</a:t>
            </a:r>
            <a:endParaRPr lang="zh-CN" altLang="zh-CN" sz="2400" b="1" dirty="0"/>
          </a:p>
          <a:p>
            <a:r>
              <a:rPr lang="en-US" altLang="zh-CN" sz="2400" b="1" dirty="0"/>
              <a:t>10        y=y-5;</a:t>
            </a:r>
            <a:endParaRPr lang="zh-CN" altLang="zh-CN" sz="2400" b="1" dirty="0"/>
          </a:p>
          <a:p>
            <a:r>
              <a:rPr lang="en-US" altLang="zh-CN" sz="2400" b="1" dirty="0"/>
              <a:t>11   print(x,y);</a:t>
            </a:r>
            <a:endParaRPr lang="zh-CN" altLang="zh-CN" sz="2400" b="1" dirty="0"/>
          </a:p>
          <a:p>
            <a:r>
              <a:rPr lang="en-US" altLang="zh-CN" sz="2400" b="1" dirty="0"/>
              <a:t>12 }</a:t>
            </a:r>
            <a:endParaRPr lang="zh-CN" altLang="zh-CN" sz="2400" b="1" dirty="0"/>
          </a:p>
          <a:p>
            <a:endParaRPr lang="zh-CN" altLang="en-US" sz="2400" b="1" dirty="0"/>
          </a:p>
        </p:txBody>
      </p:sp>
      <p:sp>
        <p:nvSpPr>
          <p:cNvPr id="69634" name="Text Box 5"/>
          <p:cNvSpPr txBox="1"/>
          <p:nvPr/>
        </p:nvSpPr>
        <p:spPr>
          <a:xfrm>
            <a:off x="4932363" y="0"/>
            <a:ext cx="4211637" cy="5984875"/>
          </a:xfrm>
          <a:prstGeom prst="rect">
            <a:avLst/>
          </a:prstGeom>
          <a:noFill/>
          <a:ln w="9525">
            <a:noFill/>
          </a:ln>
        </p:spPr>
        <p:txBody>
          <a:bodyPr anchor="t" anchorCtr="0">
            <a:spAutoFit/>
          </a:bodyPr>
          <a:lstStyle/>
          <a:p>
            <a:pPr marL="342900" indent="-76200" algn="just" latinLnBrk="1">
              <a:lnSpc>
                <a:spcPct val="90000"/>
              </a:lnSpc>
              <a:spcBef>
                <a:spcPct val="20000"/>
              </a:spcBef>
            </a:pPr>
            <a:r>
              <a:rPr lang="zh-CN" altLang="en-US" sz="2800" dirty="0">
                <a:solidFill>
                  <a:schemeClr val="tx1"/>
                </a:solidFill>
                <a:latin typeface="宋体" panose="02010600030101010101" pitchFamily="2" charset="-122"/>
                <a:ea typeface="宋体" panose="02010600030101010101" pitchFamily="2" charset="-122"/>
              </a:rPr>
              <a:t>基本路径法练习题</a:t>
            </a:r>
            <a:endParaRPr lang="en-US" altLang="zh-CN"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问题</a:t>
            </a:r>
            <a:r>
              <a:rPr lang="en-US" altLang="zh-CN" sz="2800" dirty="0">
                <a:solidFill>
                  <a:schemeClr val="tx1"/>
                </a:solidFill>
                <a:latin typeface="宋体" panose="02010600030101010101" pitchFamily="2" charset="-122"/>
                <a:ea typeface="宋体" panose="02010600030101010101" pitchFamily="2" charset="-122"/>
              </a:rPr>
              <a:t>1】</a:t>
            </a:r>
            <a:r>
              <a:rPr lang="zh-CN" altLang="en-US" sz="2800" dirty="0">
                <a:solidFill>
                  <a:schemeClr val="tx1"/>
                </a:solidFill>
                <a:latin typeface="宋体" panose="02010600030101010101" pitchFamily="2" charset="-122"/>
                <a:ea typeface="宋体" panose="02010600030101010101" pitchFamily="2" charset="-122"/>
              </a:rPr>
              <a:t>　</a:t>
            </a:r>
            <a:endParaRPr lang="en-US" altLang="zh-CN"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zh-CN" altLang="en-US" sz="2800" dirty="0">
                <a:solidFill>
                  <a:schemeClr val="tx1"/>
                </a:solidFill>
                <a:latin typeface="宋体" panose="02010600030101010101" pitchFamily="2" charset="-122"/>
                <a:ea typeface="宋体" panose="02010600030101010101" pitchFamily="2" charset="-122"/>
              </a:rPr>
              <a:t>　　请画出以上代码的流程框图和控制流图（自由设计流程编号）。</a:t>
            </a:r>
            <a:endParaRPr lang="zh-CN" altLang="en-US"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问题</a:t>
            </a:r>
            <a:r>
              <a:rPr lang="en-US" altLang="zh-CN" sz="2800" dirty="0">
                <a:solidFill>
                  <a:schemeClr val="tx1"/>
                </a:solidFill>
                <a:latin typeface="宋体" panose="02010600030101010101" pitchFamily="2" charset="-122"/>
                <a:ea typeface="宋体" panose="02010600030101010101" pitchFamily="2" charset="-122"/>
              </a:rPr>
              <a:t>2】</a:t>
            </a:r>
            <a:r>
              <a:rPr lang="zh-CN" altLang="en-US" sz="2800" dirty="0">
                <a:solidFill>
                  <a:schemeClr val="tx1"/>
                </a:solidFill>
                <a:latin typeface="宋体" panose="02010600030101010101" pitchFamily="2" charset="-122"/>
                <a:ea typeface="宋体" panose="02010600030101010101" pitchFamily="2" charset="-122"/>
              </a:rPr>
              <a:t>　</a:t>
            </a:r>
            <a:endParaRPr lang="en-US" altLang="zh-CN"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zh-CN" altLang="en-US" sz="2800" dirty="0">
                <a:solidFill>
                  <a:schemeClr val="tx1"/>
                </a:solidFill>
                <a:latin typeface="宋体" panose="02010600030101010101" pitchFamily="2" charset="-122"/>
                <a:ea typeface="宋体" panose="02010600030101010101" pitchFamily="2" charset="-122"/>
              </a:rPr>
              <a:t>　　请根据公式计算上述控制流图的圈复杂度</a:t>
            </a:r>
            <a:r>
              <a:rPr lang="en-US" altLang="zh-CN" sz="2800" dirty="0">
                <a:solidFill>
                  <a:schemeClr val="tx1"/>
                </a:solidFill>
                <a:latin typeface="宋体" panose="02010600030101010101" pitchFamily="2" charset="-122"/>
                <a:ea typeface="宋体" panose="02010600030101010101" pitchFamily="2" charset="-122"/>
              </a:rPr>
              <a:t>V(G)</a:t>
            </a:r>
            <a:r>
              <a:rPr lang="zh-CN" altLang="en-US" sz="2800" dirty="0">
                <a:solidFill>
                  <a:schemeClr val="tx1"/>
                </a:solidFill>
                <a:latin typeface="宋体" panose="02010600030101010101" pitchFamily="2" charset="-122"/>
                <a:ea typeface="宋体" panose="02010600030101010101" pitchFamily="2" charset="-122"/>
              </a:rPr>
              <a:t>。</a:t>
            </a:r>
            <a:endParaRPr lang="zh-CN" altLang="en-US"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问题</a:t>
            </a:r>
            <a:r>
              <a:rPr lang="en-US" altLang="zh-CN" sz="2800" dirty="0">
                <a:solidFill>
                  <a:schemeClr val="tx1"/>
                </a:solidFill>
                <a:latin typeface="宋体" panose="02010600030101010101" pitchFamily="2" charset="-122"/>
                <a:ea typeface="宋体" panose="02010600030101010101" pitchFamily="2" charset="-122"/>
              </a:rPr>
              <a:t>3】</a:t>
            </a:r>
            <a:r>
              <a:rPr lang="zh-CN" altLang="en-US" sz="2800" dirty="0">
                <a:solidFill>
                  <a:schemeClr val="tx1"/>
                </a:solidFill>
                <a:latin typeface="宋体" panose="02010600030101010101" pitchFamily="2" charset="-122"/>
                <a:ea typeface="宋体" panose="02010600030101010101" pitchFamily="2" charset="-122"/>
              </a:rPr>
              <a:t>　</a:t>
            </a:r>
            <a:endParaRPr lang="en-US" altLang="zh-CN" sz="2800" dirty="0">
              <a:solidFill>
                <a:schemeClr val="tx1"/>
              </a:solidFill>
              <a:latin typeface="宋体" panose="02010600030101010101" pitchFamily="2" charset="-122"/>
              <a:ea typeface="宋体" panose="02010600030101010101" pitchFamily="2" charset="-122"/>
            </a:endParaRPr>
          </a:p>
          <a:p>
            <a:pPr marL="342900" indent="-76200" algn="just" latinLnBrk="1">
              <a:lnSpc>
                <a:spcPct val="90000"/>
              </a:lnSpc>
              <a:spcBef>
                <a:spcPct val="20000"/>
              </a:spcBef>
            </a:pPr>
            <a:r>
              <a:rPr lang="zh-CN" altLang="en-US" sz="2800" dirty="0">
                <a:solidFill>
                  <a:schemeClr val="tx1"/>
                </a:solidFill>
                <a:latin typeface="宋体" panose="02010600030101010101" pitchFamily="2" charset="-122"/>
                <a:ea typeface="宋体" panose="02010600030101010101" pitchFamily="2" charset="-122"/>
              </a:rPr>
              <a:t>　　请给出路径，并使用基本路径测试法设计测试用例，使之满足基本路径覆盖要求。</a:t>
            </a:r>
            <a:endParaRPr lang="zh-CN" altLang="en-US" sz="280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605" y="188595"/>
            <a:ext cx="8229600" cy="6370955"/>
          </a:xfrm>
        </p:spPr>
        <p:txBody>
          <a:bodyPr vert="horz" wrap="square" lIns="91440" tIns="45720" rIns="91440" bIns="45720" numCol="1" anchor="t" anchorCtr="0" compatLnSpc="1">
            <a:normAutofit/>
          </a:bodyPr>
          <a:lstStyle/>
          <a:p>
            <a:pPr marL="342900" marR="0" lvl="0" indent="-76200" algn="just" defTabSz="914400" rtl="0" eaLnBrk="0" fontAlgn="base" latinLnBrk="1" hangingPunct="0">
              <a:lnSpc>
                <a:spcPct val="90000"/>
              </a:lnSpc>
              <a:spcBef>
                <a:spcPct val="20000"/>
              </a:spcBef>
              <a:spcAft>
                <a:spcPct val="0"/>
              </a:spcAft>
              <a:buClrTx/>
              <a:buSzTx/>
              <a:buFontTx/>
              <a:buChar char="•"/>
              <a:defRPr/>
            </a:pPr>
            <a:r>
              <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rPr>
              <a:t>基本路径法练习题</a:t>
            </a:r>
            <a:endPar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endParaRPr>
          </a:p>
          <a:p>
            <a:pPr marL="342900" marR="0" lvl="0" indent="-76200" algn="just" defTabSz="914400" rtl="0" eaLnBrk="0" fontAlgn="base" latinLnBrk="1" hangingPunct="0">
              <a:lnSpc>
                <a:spcPct val="90000"/>
              </a:lnSpc>
              <a:spcBef>
                <a:spcPct val="20000"/>
              </a:spcBef>
              <a:spcAft>
                <a:spcPct val="0"/>
              </a:spcAft>
              <a:buClrTx/>
              <a:buSzTx/>
              <a:buFontTx/>
              <a:buChar char="•"/>
              <a:defRPr/>
            </a:pPr>
            <a:r>
              <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rPr>
              <a:t>【问题1】　</a:t>
            </a:r>
            <a:endPar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endParaRPr>
          </a:p>
          <a:p>
            <a:pPr marL="342900" marR="0" lvl="0" indent="-76200" algn="just" defTabSz="914400" rtl="0" eaLnBrk="0" fontAlgn="base" latinLnBrk="1" hangingPunct="0">
              <a:lnSpc>
                <a:spcPct val="90000"/>
              </a:lnSpc>
              <a:spcBef>
                <a:spcPct val="20000"/>
              </a:spcBef>
              <a:spcAft>
                <a:spcPct val="0"/>
              </a:spcAft>
              <a:buClrTx/>
              <a:buSzTx/>
              <a:buFontTx/>
              <a:buChar char="•"/>
              <a:defRPr/>
            </a:pPr>
            <a:r>
              <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rPr>
              <a:t>　　请画出以上代码的流程框图和控制流图（自由设计流程编号）。</a:t>
            </a:r>
            <a:endPar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endParaRPr>
          </a:p>
          <a:p>
            <a:pPr marL="342900" marR="0" lvl="0" indent="-76200" algn="just" defTabSz="914400" rtl="0" eaLnBrk="0" fontAlgn="base" latinLnBrk="1" hangingPunct="0">
              <a:lnSpc>
                <a:spcPct val="90000"/>
              </a:lnSpc>
              <a:spcBef>
                <a:spcPct val="20000"/>
              </a:spcBef>
              <a:spcAft>
                <a:spcPct val="0"/>
              </a:spcAft>
              <a:buClrTx/>
              <a:buSzTx/>
              <a:buFontTx/>
              <a:buChar char="•"/>
              <a:defRPr/>
            </a:pPr>
            <a:r>
              <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rPr>
              <a:t>【问题2】　</a:t>
            </a:r>
            <a:endPar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endParaRPr>
          </a:p>
          <a:p>
            <a:pPr marL="342900" marR="0" lvl="0" indent="-76200" algn="just" defTabSz="914400" rtl="0" eaLnBrk="0" fontAlgn="base" latinLnBrk="1" hangingPunct="0">
              <a:lnSpc>
                <a:spcPct val="90000"/>
              </a:lnSpc>
              <a:spcBef>
                <a:spcPct val="20000"/>
              </a:spcBef>
              <a:spcAft>
                <a:spcPct val="0"/>
              </a:spcAft>
              <a:buClrTx/>
              <a:buSzTx/>
              <a:buFontTx/>
              <a:buChar char="•"/>
              <a:defRPr/>
            </a:pPr>
            <a:r>
              <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rPr>
              <a:t>　　请根据公式计算上述控制流图的圈复杂度V(G)。</a:t>
            </a:r>
            <a:endPar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endParaRPr>
          </a:p>
          <a:p>
            <a:pPr marL="342900" marR="0" lvl="0" indent="-76200" algn="just" defTabSz="914400" rtl="0" eaLnBrk="0" fontAlgn="base" latinLnBrk="1" hangingPunct="0">
              <a:lnSpc>
                <a:spcPct val="90000"/>
              </a:lnSpc>
              <a:spcBef>
                <a:spcPct val="20000"/>
              </a:spcBef>
              <a:spcAft>
                <a:spcPct val="0"/>
              </a:spcAft>
              <a:buClrTx/>
              <a:buSzTx/>
              <a:buFontTx/>
              <a:buChar char="•"/>
              <a:defRPr/>
            </a:pPr>
            <a:r>
              <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rPr>
              <a:t>【问题3】　</a:t>
            </a:r>
            <a:endPar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endParaRPr>
          </a:p>
          <a:p>
            <a:pPr marL="342900" marR="0" lvl="0" indent="-76200" algn="just" defTabSz="914400" rtl="0" eaLnBrk="0" fontAlgn="base" latinLnBrk="1" hangingPunct="0">
              <a:lnSpc>
                <a:spcPct val="90000"/>
              </a:lnSpc>
              <a:spcBef>
                <a:spcPct val="20000"/>
              </a:spcBef>
              <a:spcAft>
                <a:spcPct val="0"/>
              </a:spcAft>
              <a:buClrTx/>
              <a:buSzTx/>
              <a:buFontTx/>
              <a:buChar char="•"/>
              <a:defRPr/>
            </a:pPr>
            <a:r>
              <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rPr>
              <a:t>　　请给出路径，并使用基本路径测试法设计测试用例，使之满足基本路径覆盖要求。</a:t>
            </a:r>
            <a:endParaRPr lang="zh-CN" altLang="zh-CN" sz="2000" b="1" i="0" u="none" strike="noStrike" cap="none" spc="0" normalizeH="0" baseline="0" dirty="0">
              <a:solidFill>
                <a:schemeClr val="tx1"/>
              </a:solidFill>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1"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PROCEDURE Example(</a:t>
            </a:r>
            <a:r>
              <a:rPr kumimoji="1" lang="en-US" altLang="zh-CN" sz="2800" b="0" i="0" u="none" strike="noStrike" kern="0" cap="none" spc="0" normalizeH="0" baseline="0" noProof="0" dirty="0" err="1" smtClean="0">
                <a:ln>
                  <a:noFill/>
                </a:ln>
                <a:solidFill>
                  <a:schemeClr val="tx1"/>
                </a:solidFill>
                <a:effectLst/>
                <a:uLnTx/>
                <a:uFillTx/>
                <a:latin typeface="+mn-lt"/>
                <a:ea typeface="+mn-ea"/>
                <a:cs typeface="+mn-cs"/>
              </a:rPr>
              <a:t>A,B:real</a:t>
            </a: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X:real );</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1" hangingPunct="1">
              <a:lnSpc>
                <a:spcPct val="100000"/>
              </a:lnSpc>
              <a:spcBef>
                <a:spcPct val="50000"/>
              </a:spcBef>
              <a:spcAft>
                <a:spcPct val="0"/>
              </a:spcAft>
              <a:buClrTx/>
              <a:buSzTx/>
              <a:buFontTx/>
              <a:buChar char="•"/>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Begin</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1" hangingPunct="1">
              <a:lnSpc>
                <a:spcPct val="100000"/>
              </a:lnSpc>
              <a:spcBef>
                <a:spcPct val="50000"/>
              </a:spcBef>
              <a:spcAft>
                <a:spcPct val="0"/>
              </a:spcAft>
              <a:buClrTx/>
              <a:buSzTx/>
              <a:buFontTx/>
              <a:buChar char="•"/>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IF (A&gt;1) AND (B=0) THEN     X:= X / A;</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1" hangingPunct="1">
              <a:lnSpc>
                <a:spcPct val="100000"/>
              </a:lnSpc>
              <a:spcBef>
                <a:spcPct val="50000"/>
              </a:spcBef>
              <a:spcAft>
                <a:spcPct val="0"/>
              </a:spcAft>
              <a:buClrTx/>
              <a:buSzTx/>
              <a:buFontTx/>
              <a:buChar char="•"/>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IF ( A=2 ) OR (X&gt;1) THEN      X:=X+1</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1" hangingPunct="1">
              <a:lnSpc>
                <a:spcPct val="100000"/>
              </a:lnSpc>
              <a:spcBef>
                <a:spcPct val="50000"/>
              </a:spcBef>
              <a:spcAft>
                <a:spcPct val="0"/>
              </a:spcAft>
              <a:buClrTx/>
              <a:buSzTx/>
              <a:buFontTx/>
              <a:buChar char="•"/>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END;</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1" hangingPunct="0">
              <a:lnSpc>
                <a:spcPct val="100000"/>
              </a:lnSpc>
              <a:spcBef>
                <a:spcPct val="20000"/>
              </a:spcBef>
              <a:spcAft>
                <a:spcPct val="0"/>
              </a:spcAft>
              <a:buClrTx/>
              <a:buSzTx/>
              <a:buFontTx/>
              <a:buChar char="•"/>
              <a:defRPr/>
            </a:pP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idx="1"/>
          </p:nvPr>
        </p:nvSpPr>
        <p:spPr>
          <a:xfrm>
            <a:off x="428596" y="357166"/>
            <a:ext cx="8226900" cy="6072230"/>
          </a:xfrm>
        </p:spPr>
        <p:txBody>
          <a:bodyPr vert="horz" wrap="square" lIns="91440" tIns="45720" rIns="91440" bIns="45720" anchor="t" anchorCtr="0">
            <a:normAutofit/>
          </a:bodyPr>
          <a:lstStyle/>
          <a:p>
            <a:pPr eaLnBrk="1" hangingPunct="1">
              <a:lnSpc>
                <a:spcPct val="90000"/>
              </a:lnSpc>
              <a:buNone/>
            </a:pPr>
            <a:r>
              <a:rPr lang="en-US" altLang="zh-CN" sz="3600" b="1" dirty="0">
                <a:latin typeface="华文中宋" panose="02010600040101010101" pitchFamily="2" charset="-122"/>
                <a:ea typeface="华文中宋" panose="02010600040101010101" pitchFamily="2" charset="-122"/>
              </a:rPr>
              <a:t>2.1.2</a:t>
            </a:r>
            <a:r>
              <a:rPr lang="zh-CN" altLang="en-US" sz="3600" b="1" dirty="0" smtClean="0">
                <a:latin typeface="华文中宋" panose="02010600040101010101" pitchFamily="2" charset="-122"/>
                <a:ea typeface="华文中宋" panose="02010600040101010101" pitchFamily="2" charset="-122"/>
              </a:rPr>
              <a:t>函数</a:t>
            </a:r>
            <a:endParaRPr lang="en-US" altLang="zh-CN" sz="3600" b="1" dirty="0" smtClean="0">
              <a:latin typeface="华文中宋" panose="02010600040101010101" pitchFamily="2" charset="-122"/>
              <a:ea typeface="华文中宋" panose="02010600040101010101" pitchFamily="2" charset="-122"/>
            </a:endParaRPr>
          </a:p>
          <a:p>
            <a:pPr eaLnBrk="1" hangingPunct="1">
              <a:lnSpc>
                <a:spcPct val="90000"/>
              </a:lnSpc>
              <a:buNone/>
            </a:pPr>
            <a:endParaRPr lang="zh-CN" altLang="en-US" sz="3600" dirty="0">
              <a:latin typeface="华文中宋" panose="02010600040101010101" pitchFamily="2" charset="-122"/>
              <a:ea typeface="华文中宋" panose="02010600040101010101" pitchFamily="2" charset="-122"/>
            </a:endParaRPr>
          </a:p>
          <a:p>
            <a:pPr eaLnBrk="1" hangingPunct="1">
              <a:lnSpc>
                <a:spcPct val="90000"/>
              </a:lnSpc>
              <a:buNone/>
            </a:pPr>
            <a:r>
              <a:rPr lang="zh-CN" altLang="en-US" dirty="0">
                <a:latin typeface="华文中宋" panose="02010600040101010101" pitchFamily="2" charset="-122"/>
                <a:ea typeface="华文中宋" panose="02010600040101010101" pitchFamily="2" charset="-122"/>
              </a:rPr>
              <a:t>      在数学领域函数是一种关系，这种关系使集合里的每一个元素对应到另一个集合里的唯一元素。函数是软件测试的核心概念，所有功能性测试的基础都是函数。         </a:t>
            </a:r>
            <a:endParaRPr lang="zh-CN" altLang="en-US" dirty="0">
              <a:latin typeface="华文中宋" panose="02010600040101010101" pitchFamily="2" charset="-122"/>
              <a:ea typeface="华文中宋" panose="02010600040101010101" pitchFamily="2" charset="-122"/>
            </a:endParaRPr>
          </a:p>
          <a:p>
            <a:pPr eaLnBrk="1" hangingPunct="1">
              <a:lnSpc>
                <a:spcPct val="90000"/>
              </a:lnSpc>
              <a:buNone/>
            </a:pPr>
            <a:endParaRPr lang="zh-CN" altLang="en-US" dirty="0">
              <a:latin typeface="华文中宋" panose="02010600040101010101" pitchFamily="2" charset="-122"/>
              <a:ea typeface="华文中宋" panose="02010600040101010101" pitchFamily="2" charset="-122"/>
            </a:endParaRPr>
          </a:p>
          <a:p>
            <a:pPr eaLnBrk="1" hangingPunct="1">
              <a:lnSpc>
                <a:spcPct val="90000"/>
              </a:lnSpc>
              <a:buNone/>
            </a:pPr>
            <a:r>
              <a:rPr lang="zh-CN" altLang="en-US" dirty="0">
                <a:latin typeface="华文中宋" panose="02010600040101010101" pitchFamily="2" charset="-122"/>
                <a:ea typeface="华文中宋" panose="02010600040101010101" pitchFamily="2" charset="-122"/>
              </a:rPr>
              <a:t>      函数是将唯一的输出值赋予每一输入的“</a:t>
            </a:r>
            <a:r>
              <a:rPr lang="zh-CN" altLang="en-US" dirty="0">
                <a:solidFill>
                  <a:schemeClr val="accent5">
                    <a:lumMod val="75000"/>
                  </a:schemeClr>
                </a:solidFill>
                <a:latin typeface="华文中宋" panose="02010600040101010101" pitchFamily="2" charset="-122"/>
                <a:ea typeface="华文中宋" panose="02010600040101010101" pitchFamily="2" charset="-122"/>
              </a:rPr>
              <a:t>法则</a:t>
            </a:r>
            <a:r>
              <a:rPr lang="zh-CN" altLang="en-US" dirty="0">
                <a:latin typeface="华文中宋" panose="02010600040101010101" pitchFamily="2" charset="-122"/>
                <a:ea typeface="华文中宋" panose="02010600040101010101" pitchFamily="2" charset="-122"/>
              </a:rPr>
              <a:t>”。函数最重要的性质是其决定性，同一输入总对应同一输出（反之未必成立）。可以将函数理解成“机器”或者“黑盒”。</a:t>
            </a:r>
            <a:endParaRPr lang="zh-CN" altLang="en-US" b="1" dirty="0">
              <a:latin typeface="华文中宋" panose="02010600040101010101" pitchFamily="2" charset="-122"/>
              <a:ea typeface="华文中宋" panose="02010600040101010101" pitchFamily="2" charset="-122"/>
            </a:endParaRPr>
          </a:p>
          <a:p>
            <a:pPr eaLnBrk="1" hangingPunct="1">
              <a:lnSpc>
                <a:spcPct val="90000"/>
              </a:lnSpc>
              <a:buNone/>
            </a:pPr>
            <a:r>
              <a:rPr lang="en-US" altLang="zh-CN" sz="3600" b="1"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idx="1"/>
          </p:nvPr>
        </p:nvSpPr>
        <p:spPr>
          <a:xfrm>
            <a:off x="611240" y="-27250"/>
            <a:ext cx="8226900" cy="6385208"/>
          </a:xfrm>
        </p:spPr>
        <p:txBody>
          <a:bodyPr vert="horz" wrap="square" lIns="91440" tIns="45720" rIns="91440" bIns="45720" anchor="t" anchorCtr="0">
            <a:normAutofit/>
          </a:bodyPr>
          <a:lstStyle/>
          <a:p>
            <a:pPr eaLnBrk="1" hangingPunct="1">
              <a:buNone/>
            </a:pPr>
            <a:endParaRPr lang="zh-CN" altLang="en-US" b="1" dirty="0">
              <a:latin typeface="华文中宋" panose="02010600040101010101" pitchFamily="2" charset="-122"/>
              <a:ea typeface="华文中宋" panose="02010600040101010101" pitchFamily="2" charset="-122"/>
            </a:endParaRPr>
          </a:p>
          <a:p>
            <a:pPr eaLnBrk="1" hangingPunct="1">
              <a:buNone/>
            </a:pPr>
            <a:r>
              <a:rPr lang="en-US" altLang="zh-CN" sz="3600" b="1" dirty="0">
                <a:latin typeface="华文中宋" panose="02010600040101010101" pitchFamily="2" charset="-122"/>
                <a:ea typeface="华文中宋" panose="02010600040101010101" pitchFamily="2" charset="-122"/>
              </a:rPr>
              <a:t> 2.1.3</a:t>
            </a:r>
            <a:r>
              <a:rPr lang="zh-CN" altLang="en-US" sz="3600" b="1" dirty="0">
                <a:latin typeface="华文中宋" panose="02010600040101010101" pitchFamily="2" charset="-122"/>
                <a:ea typeface="华文中宋" panose="02010600040101010101" pitchFamily="2" charset="-122"/>
              </a:rPr>
              <a:t>关系</a:t>
            </a:r>
            <a:endParaRPr lang="zh-CN" altLang="en-US" sz="3600"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通俗的讲，关系就是客观世界一定范围的对象之间的某种特定联系。</a:t>
            </a:r>
            <a:endParaRPr lang="zh-CN" altLang="en-US" b="1" dirty="0">
              <a:latin typeface="华文中宋" panose="02010600040101010101" pitchFamily="2" charset="-122"/>
              <a:ea typeface="华文中宋" panose="02010600040101010101" pitchFamily="2" charset="-122"/>
            </a:endParaRPr>
          </a:p>
          <a:p>
            <a:pPr eaLnBrk="1" latinLnBrk="0" hangingPunct="1">
              <a:spcBef>
                <a:spcPct val="50000"/>
              </a:spcBef>
              <a:buNone/>
            </a:pPr>
            <a:r>
              <a:rPr lang="zh-CN" altLang="en-US" b="1" dirty="0">
                <a:latin typeface="华文中宋" panose="02010600040101010101" pitchFamily="2" charset="-122"/>
                <a:ea typeface="华文中宋" panose="02010600040101010101" pitchFamily="2" charset="-122"/>
              </a:rPr>
              <a:t>     关系</a:t>
            </a:r>
            <a:r>
              <a:rPr lang="zh-CN" altLang="en-US" dirty="0">
                <a:latin typeface="华文中宋" panose="02010600040101010101" pitchFamily="2" charset="-122"/>
                <a:ea typeface="华文中宋" panose="02010600040101010101" pitchFamily="2" charset="-122"/>
              </a:rPr>
              <a:t>表示事物之间的某种联系，二元关系表示两个事物之间的关系，如果把这两个事物分别放在一边，如果某两个元素有关系，那么就在它们之间画一条有向线，用这种方式表示关系，称作关系图。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idx="1"/>
          </p:nvPr>
        </p:nvSpPr>
        <p:spPr/>
        <p:txBody>
          <a:bodyPr vert="horz" wrap="square" lIns="91440" tIns="45720" rIns="91440" bIns="45720" anchor="t" anchorCtr="0"/>
          <a:lstStyle/>
          <a:p>
            <a:pPr eaLnBrk="1" hangingPunct="1">
              <a:buNone/>
            </a:pPr>
            <a:r>
              <a:rPr lang="en-US" altLang="zh-CN" sz="3600" b="1" dirty="0">
                <a:latin typeface="华文中宋" panose="02010600040101010101" pitchFamily="2" charset="-122"/>
                <a:ea typeface="华文中宋" panose="02010600040101010101" pitchFamily="2" charset="-122"/>
              </a:rPr>
              <a:t>2.1.4</a:t>
            </a:r>
            <a:r>
              <a:rPr lang="zh-CN" altLang="en-US" sz="3600" b="1" dirty="0">
                <a:latin typeface="华文中宋" panose="02010600040101010101" pitchFamily="2" charset="-122"/>
                <a:ea typeface="华文中宋" panose="02010600040101010101" pitchFamily="2" charset="-122"/>
              </a:rPr>
              <a:t>命题逻辑</a:t>
            </a:r>
            <a:endParaRPr lang="zh-CN" altLang="en-US" sz="3600"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凡是能分辨其真假的语句都叫做命题。命题逻辑有着和集合论相似的操作，表达式和标识。命题的真值只有两种，</a:t>
            </a:r>
            <a:r>
              <a:rPr lang="en-US" altLang="zh-CN" dirty="0">
                <a:latin typeface="华文中宋" panose="02010600040101010101" pitchFamily="2" charset="-122"/>
                <a:ea typeface="华文中宋" panose="02010600040101010101" pitchFamily="2" charset="-122"/>
              </a:rPr>
              <a:t>T</a:t>
            </a:r>
            <a:r>
              <a:rPr lang="zh-CN" altLang="en-US" dirty="0">
                <a:latin typeface="华文中宋" panose="02010600040101010101" pitchFamily="2" charset="-122"/>
                <a:ea typeface="华文中宋" panose="02010600040101010101" pitchFamily="2" charset="-122"/>
              </a:rPr>
              <a:t>代表真，而</a:t>
            </a:r>
            <a:r>
              <a:rPr lang="en-US" altLang="zh-CN" dirty="0">
                <a:latin typeface="华文中宋" panose="02010600040101010101" pitchFamily="2" charset="-122"/>
                <a:ea typeface="华文中宋" panose="02010600040101010101" pitchFamily="2" charset="-122"/>
              </a:rPr>
              <a:t>F</a:t>
            </a:r>
            <a:r>
              <a:rPr lang="zh-CN" altLang="en-US" dirty="0">
                <a:latin typeface="华文中宋" panose="02010600040101010101" pitchFamily="2" charset="-122"/>
                <a:ea typeface="华文中宋" panose="02010600040101010101" pitchFamily="2" charset="-122"/>
              </a:rPr>
              <a:t>代表假。</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b="1" dirty="0">
                <a:latin typeface="华文中宋" panose="02010600040101010101" pitchFamily="2" charset="-122"/>
                <a:ea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idx="1"/>
          </p:nvPr>
        </p:nvSpPr>
        <p:spPr>
          <a:xfrm>
            <a:off x="322950" y="476940"/>
            <a:ext cx="8226900" cy="4759200"/>
          </a:xfrm>
        </p:spPr>
        <p:txBody>
          <a:bodyPr vert="horz" wrap="square" lIns="91440" tIns="45720" rIns="91440" bIns="45720" anchor="t" anchorCtr="0">
            <a:normAutofit fontScale="92500" lnSpcReduction="10000"/>
          </a:bodyPr>
          <a:lstStyle/>
          <a:p>
            <a:pPr eaLnBrk="1" hangingPunct="1">
              <a:buNone/>
            </a:pPr>
            <a:endParaRPr lang="en-US" altLang="zh-CN" b="1" dirty="0">
              <a:latin typeface="华文中宋" panose="02010600040101010101" pitchFamily="2" charset="-122"/>
              <a:ea typeface="华文中宋" panose="02010600040101010101" pitchFamily="2" charset="-122"/>
            </a:endParaRPr>
          </a:p>
          <a:p>
            <a:pPr eaLnBrk="1" hangingPunct="1">
              <a:buNone/>
            </a:pPr>
            <a:r>
              <a:rPr lang="en-US" altLang="zh-CN" sz="4000" b="1" dirty="0">
                <a:latin typeface="华文中宋" panose="02010600040101010101" pitchFamily="2" charset="-122"/>
                <a:ea typeface="华文中宋" panose="02010600040101010101" pitchFamily="2" charset="-122"/>
              </a:rPr>
              <a:t>  </a:t>
            </a:r>
            <a:r>
              <a:rPr lang="en-US" altLang="zh-CN" sz="3600" b="1" dirty="0">
                <a:latin typeface="华文中宋" panose="02010600040101010101" pitchFamily="2" charset="-122"/>
                <a:ea typeface="华文中宋" panose="02010600040101010101" pitchFamily="2" charset="-122"/>
              </a:rPr>
              <a:t>2.1.5</a:t>
            </a:r>
            <a:r>
              <a:rPr lang="zh-CN" altLang="en-US" sz="3600" b="1" dirty="0">
                <a:latin typeface="华文中宋" panose="02010600040101010101" pitchFamily="2" charset="-122"/>
                <a:ea typeface="华文中宋" panose="02010600040101010101" pitchFamily="2" charset="-122"/>
              </a:rPr>
              <a:t>概率论</a:t>
            </a:r>
            <a:endParaRPr lang="zh-CN" altLang="en-US" sz="3600" dirty="0">
              <a:latin typeface="华文中宋" panose="02010600040101010101" pitchFamily="2" charset="-122"/>
              <a:ea typeface="华文中宋" panose="02010600040101010101" pitchFamily="2" charset="-122"/>
            </a:endParaRPr>
          </a:p>
          <a:p>
            <a:pPr eaLnBrk="1" hangingPunct="1">
              <a:buNone/>
            </a:pPr>
            <a:r>
              <a:rPr lang="zh-CN" altLang="en-US" sz="360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概率是随机事件发生的可能性的数量指标。</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在独立随机事件中，如果某一事件在全部事件中出现的频率，在更大的范围内比较明显的稳定在某一固定常数附近。就可以认为这个事件发生的概率为这个常数。对于任何事件的概率值一定介于 </a:t>
            </a:r>
            <a:r>
              <a:rPr lang="en-US" altLang="zh-CN" dirty="0">
                <a:latin typeface="华文中宋" panose="02010600040101010101" pitchFamily="2" charset="-122"/>
                <a:ea typeface="华文中宋" panose="02010600040101010101" pitchFamily="2" charset="-122"/>
              </a:rPr>
              <a:t>0</a:t>
            </a:r>
            <a:r>
              <a:rPr lang="zh-CN" altLang="en-US" dirty="0">
                <a:latin typeface="华文中宋" panose="02010600040101010101" pitchFamily="2" charset="-122"/>
                <a:ea typeface="华文中宋" panose="02010600040101010101" pitchFamily="2" charset="-122"/>
              </a:rPr>
              <a:t>和 </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之间。</a:t>
            </a:r>
            <a:endParaRPr lang="zh-CN" altLang="en-US" sz="3600" b="1" dirty="0">
              <a:latin typeface="华文中宋" panose="02010600040101010101" pitchFamily="2" charset="-122"/>
              <a:ea typeface="华文中宋" panose="02010600040101010101" pitchFamily="2" charset="-122"/>
            </a:endParaRPr>
          </a:p>
        </p:txBody>
      </p:sp>
    </p:spTree>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ID" val="_1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124.xml><?xml version="1.0" encoding="utf-8"?>
<p:tagLst xmlns:p="http://schemas.openxmlformats.org/presentationml/2006/main">
  <p:tag name="KSO_WM_UNIT_HIGHLIGHT" val="0"/>
  <p:tag name="KSO_WM_UNIT_COMPATIBLE" val="0"/>
  <p:tag name="KSO_WM_UNIT_ID" val="_1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125.xml><?xml version="1.0" encoding="utf-8"?>
<p:tagLst xmlns:p="http://schemas.openxmlformats.org/presentationml/2006/main">
  <p:tag name="KSO_WM_UNIT_HIGHLIGHT" val="0"/>
  <p:tag name="KSO_WM_UNIT_COMPATIBLE" val="0"/>
  <p:tag name="KSO_WM_UNIT_ID" val="_1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126.xml><?xml version="1.0" encoding="utf-8"?>
<p:tagLst xmlns:p="http://schemas.openxmlformats.org/presentationml/2006/main">
  <p:tag name="KSO_WM_UNIT_HIGHLIGHT" val="0"/>
  <p:tag name="KSO_WM_UNIT_COMPATIBLE" val="0"/>
  <p:tag name="KSO_WM_UNIT_ID" val="_1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133.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AG_VERSION" val="1.0"/>
  <p:tag name="KSO_WM_BEAUTIFY_FLAG" val="#wm#"/>
  <p:tag name="KSO_WM_COMBINE_RELATE_SLIDE_ID" val="background20180947_1"/>
  <p:tag name="KSO_WM_TEMPLATE_CATEGORY" val="custom"/>
  <p:tag name="KSO_WM_TEMPLATE_INDEX" val="20196575"/>
  <p:tag name="KSO_WM_TEMPLATE_SUBCATEGORY" val="0"/>
  <p:tag name="KSO_WM_TEMPLATE_THUMBS_INDEX" val="1"/>
</p:tagLst>
</file>

<file path=ppt/tags/tag138.xml><?xml version="1.0" encoding="utf-8"?>
<p:tagLst xmlns:p="http://schemas.openxmlformats.org/presentationml/2006/main">
  <p:tag name="KSO_WPP_MARK_KEY" val="aa8201e8-375d-40d6-8d7a-7e1c5c238b31"/>
  <p:tag name="COMMONDATA" val="eyJoZGlkIjoiMTMyYmYwNTBkMTc3ODRjODdhNzFlODRiMWE4NWM2ZmEifQ=="/>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64.xml><?xml version="1.0" encoding="utf-8"?>
<p:tagLst xmlns:p="http://schemas.openxmlformats.org/presentationml/2006/main">
  <p:tag name="KSO_WM_UNIT_HIGHLIGHT" val="0"/>
  <p:tag name="KSO_WM_UNIT_COMPATIBLE" val="0"/>
  <p:tag name="KSO_WM_UNIT_ID" val="_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65.xml><?xml version="1.0" encoding="utf-8"?>
<p:tagLst xmlns:p="http://schemas.openxmlformats.org/presentationml/2006/main">
  <p:tag name="KSO_WM_UNIT_HIGHLIGHT" val="0"/>
  <p:tag name="KSO_WM_UNIT_COMPATIBLE" val="0"/>
  <p:tag name="KSO_WM_UNIT_ID" val="_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66.xml><?xml version="1.0" encoding="utf-8"?>
<p:tagLst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TYPE" val="i"/>
  <p:tag name="KSO_WM_UNIT_INDEX" val="1"/>
  <p:tag name="KSO_WM_UNIT_ID" val="_3*i*1"/>
  <p:tag name="KSO_WM_UNIT_LAYERLEVEL" val="1"/>
  <p:tag name="KSO_WM_TAG_VERSION" val="1.0"/>
  <p:tag name="KSO_WM_BEAUTIFY_FLAG" val="#wm#"/>
  <p:tag name="KSO_WM_UNIT_DIAGRAM_ISNUMVISUAL" val="0"/>
  <p:tag name="KSO_WM_UNIT_DIAGRAM_ISREFERUNIT"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기본 디자인">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80"/>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1" lang="ko-KR"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800080"/>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1" lang="ko-KR"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기본 디자인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9427</Words>
  <Application>WPS 演示</Application>
  <PresentationFormat>全屏显示(4:3)</PresentationFormat>
  <Paragraphs>921</Paragraphs>
  <Slides>59</Slides>
  <Notes>2</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4</vt:i4>
      </vt:variant>
      <vt:variant>
        <vt:lpstr>幻灯片标题</vt:lpstr>
      </vt:variant>
      <vt:variant>
        <vt:i4>59</vt:i4>
      </vt:variant>
    </vt:vector>
  </HeadingPairs>
  <TitlesOfParts>
    <vt:vector size="77" baseType="lpstr">
      <vt:lpstr>Arial</vt:lpstr>
      <vt:lpstr>宋体</vt:lpstr>
      <vt:lpstr>Wingdings</vt:lpstr>
      <vt:lpstr>Times New Roman</vt:lpstr>
      <vt:lpstr>Gulim</vt:lpstr>
      <vt:lpstr>微软雅黑</vt:lpstr>
      <vt:lpstr>Wingdings</vt:lpstr>
      <vt:lpstr>华文中宋</vt:lpstr>
      <vt:lpstr>Arial Unicode MS</vt:lpstr>
      <vt:lpstr>Verdana</vt:lpstr>
      <vt:lpstr>Times New Roman</vt:lpstr>
      <vt:lpstr>기본 디자인</vt:lpstr>
      <vt:lpstr>自定义设计方案</vt:lpstr>
      <vt:lpstr>Office 主题​​</vt:lpstr>
      <vt:lpstr>Visio.Drawing.11</vt:lpstr>
      <vt:lpstr>PBrush</vt:lpstr>
      <vt:lpstr>Visio.Drawing.11</vt:lpstr>
      <vt:lpstr>Visio.Drawing.11</vt:lpstr>
      <vt:lpstr>第二章  白盒测试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基本路径测试</vt:lpstr>
      <vt:lpstr>基本路径测试</vt:lpstr>
      <vt:lpstr>控制流图的符号</vt:lpstr>
      <vt:lpstr>控制流图</vt:lpstr>
      <vt:lpstr>控制流图</vt:lpstr>
      <vt:lpstr>控制流图</vt:lpstr>
      <vt:lpstr>控制流图</vt:lpstr>
      <vt:lpstr>独立路径</vt:lpstr>
      <vt:lpstr>PowerPoint 演示文稿</vt:lpstr>
      <vt:lpstr>基本路径测试</vt:lpstr>
      <vt:lpstr>PowerPoint 演示文稿</vt:lpstr>
      <vt:lpstr>基本路径测试</vt:lpstr>
      <vt:lpstr>基本路径测试 - 计算圈复杂度</vt:lpstr>
      <vt:lpstr>基本路径测试 - 计算圈复杂度</vt:lpstr>
      <vt:lpstr>基本路径测试 - 导出测试用例</vt:lpstr>
      <vt:lpstr>基本路径测试 - 准备测试用例</vt:lpstr>
      <vt:lpstr>基本路径测试 - 准备测试用例</vt:lpstr>
      <vt:lpstr>基本路径测试再举例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基本路径测试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软件测试基础</dc:title>
  <dc:creator/>
  <cp:lastModifiedBy>于海洋</cp:lastModifiedBy>
  <cp:revision>18</cp:revision>
  <dcterms:created xsi:type="dcterms:W3CDTF">2004-08-27T05:46:00Z</dcterms:created>
  <dcterms:modified xsi:type="dcterms:W3CDTF">2023-04-26T00:31:37Z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19F7F43F6696445AB5BCD3005DC52648</vt:lpwstr>
  </property>
</Properties>
</file>