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50"/>
  </p:handoutMasterIdLst>
  <p:sldIdLst>
    <p:sldId id="544" r:id="rId3"/>
    <p:sldId id="546" r:id="rId4"/>
    <p:sldId id="547" r:id="rId5"/>
    <p:sldId id="548" r:id="rId6"/>
    <p:sldId id="549" r:id="rId7"/>
    <p:sldId id="613" r:id="rId8"/>
    <p:sldId id="614" r:id="rId9"/>
    <p:sldId id="580" r:id="rId10"/>
    <p:sldId id="442" r:id="rId11"/>
    <p:sldId id="430" r:id="rId12"/>
    <p:sldId id="443" r:id="rId13"/>
    <p:sldId id="431" r:id="rId14"/>
    <p:sldId id="652" r:id="rId15"/>
    <p:sldId id="432" r:id="rId17"/>
    <p:sldId id="444" r:id="rId18"/>
    <p:sldId id="445" r:id="rId19"/>
    <p:sldId id="434" r:id="rId20"/>
    <p:sldId id="550" r:id="rId21"/>
    <p:sldId id="435" r:id="rId22"/>
    <p:sldId id="436" r:id="rId23"/>
    <p:sldId id="437" r:id="rId24"/>
    <p:sldId id="438" r:id="rId25"/>
    <p:sldId id="439" r:id="rId26"/>
    <p:sldId id="441" r:id="rId27"/>
    <p:sldId id="627" r:id="rId28"/>
    <p:sldId id="367" r:id="rId29"/>
    <p:sldId id="591" r:id="rId30"/>
    <p:sldId id="615" r:id="rId31"/>
    <p:sldId id="686" r:id="rId32"/>
    <p:sldId id="595" r:id="rId33"/>
    <p:sldId id="597" r:id="rId34"/>
    <p:sldId id="616" r:id="rId35"/>
    <p:sldId id="617" r:id="rId36"/>
    <p:sldId id="618" r:id="rId37"/>
    <p:sldId id="599" r:id="rId38"/>
    <p:sldId id="600" r:id="rId39"/>
    <p:sldId id="601" r:id="rId40"/>
    <p:sldId id="602" r:id="rId41"/>
    <p:sldId id="603" r:id="rId42"/>
    <p:sldId id="607" r:id="rId43"/>
    <p:sldId id="608" r:id="rId44"/>
    <p:sldId id="609" r:id="rId45"/>
    <p:sldId id="610" r:id="rId46"/>
    <p:sldId id="611" r:id="rId47"/>
    <p:sldId id="612" r:id="rId48"/>
    <p:sldId id="366" r:id="rId49"/>
  </p:sldIdLst>
  <p:sldSz cx="9144000" cy="6858000" type="screen4x3"/>
  <p:notesSz cx="6858000" cy="9144000"/>
  <p:custDataLst>
    <p:tags r:id="rId54"/>
  </p:custDataLst>
  <p:defaultTextStyle>
    <a:defPPr>
      <a:defRPr lang="ko-KR"/>
    </a:defPPr>
    <a:lvl1pPr marL="0" lvl="0"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0000"/>
    <a:srgbClr val="FFFF00"/>
    <a:srgbClr val="3333CC"/>
    <a:srgbClr val="3399FF"/>
    <a:srgbClr val="0066FF"/>
    <a:srgbClr val="A3D5D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18"/>
  </p:normalViewPr>
  <p:slideViewPr>
    <p:cSldViewPr showGuides="1">
      <p:cViewPr varScale="1">
        <p:scale>
          <a:sx n="65" d="100"/>
          <a:sy n="65" d="100"/>
        </p:scale>
        <p:origin x="-1026" y="-114"/>
      </p:cViewPr>
      <p:guideLst>
        <p:guide orient="horz" pos="2154"/>
        <p:guide pos="287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6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latinLnBrk="1">
              <a:defRPr kumimoji="1" sz="120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20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latinLnBrk="1">
              <a:defRPr kumimoji="1" sz="120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latinLnBrk="1" hangingPunct="1"/>
            <a:fld id="{9A0DB2DC-4C9A-4742-B13C-FB6460FD3503}" type="slidenum">
              <a:rPr lang="zh-CN" altLang="en-US" sz="1200" strike="noStrike" noProof="1" dirty="0">
                <a:solidFill>
                  <a:schemeClr val="tx1"/>
                </a:solidFill>
                <a:latin typeface="Gulim" panose="020B0600000101010101" pitchFamily="34" charset="-127"/>
                <a:ea typeface="Gulim" panose="020B0600000101010101" pitchFamily="34" charset="-127"/>
                <a:cs typeface="+mn-cs"/>
              </a:rPr>
            </a:fld>
            <a:endParaRPr lang="zh-CN" altLang="en-US" sz="1200" strike="noStrike" noProof="1">
              <a:solidFill>
                <a:schemeClr val="tx1"/>
              </a:solidFill>
              <a:latin typeface="Gulim" panose="020B0600000101010101" pitchFamily="34" charset="-127"/>
              <a:ea typeface="Gulim" panose="020B0600000101010101" pitchFamily="3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latinLnBrk="1">
              <a:defRPr kumimoji="1" sz="120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200">
                <a:solidFill>
                  <a:schemeClr val="tx1"/>
                </a:solidFill>
                <a:latin typeface="Gulim" panose="020B0600000101010101" pitchFamily="34" charset="-127"/>
                <a:ea typeface="Gulim" panose="020B0600000101010101"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457200" marR="0" lvl="1"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914400" marR="0" lvl="2"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371600" marR="0" lvl="3"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a:p>
            <a:pPr marL="1828800" marR="0" lvl="4" indent="0" algn="l" defTabSz="914400" rtl="0" eaLnBrk="1" fontAlgn="base" latinLnBrk="1"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Gulim" panose="020B0600000101010101" pitchFamily="34" charset="-127"/>
              <a:ea typeface="宋体" panose="02010600030101010101" pitchFamily="2" charset="-122"/>
              <a:cs typeface="+mn-cs"/>
            </a:endParaRP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latinLnBrk="1">
              <a:defRPr kumimoji="1" sz="1200">
                <a:solidFill>
                  <a:schemeClr val="tx1"/>
                </a:solidFill>
                <a:latin typeface="Gulim" panose="020B0600000101010101" pitchFamily="34" charset="-127"/>
                <a:ea typeface="Gulim" panose="020B0600000101010101"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latinLnBrk="1" hangingPunct="1"/>
            <a:fld id="{9A0DB2DC-4C9A-4742-B13C-FB6460FD3503}" type="slidenum">
              <a:rPr lang="zh-CN" altLang="en-US" sz="1200" strike="noStrike" noProof="1" dirty="0">
                <a:solidFill>
                  <a:schemeClr val="tx1"/>
                </a:solidFill>
                <a:latin typeface="Gulim" panose="020B0600000101010101" pitchFamily="34" charset="-127"/>
                <a:ea typeface="Gulim" panose="020B0600000101010101" pitchFamily="34" charset="-127"/>
                <a:cs typeface="+mn-cs"/>
              </a:rPr>
            </a:fld>
            <a:endParaRPr lang="zh-CN" altLang="en-US" sz="1200" strike="noStrike" noProof="1">
              <a:solidFill>
                <a:schemeClr val="tx1"/>
              </a:solidFill>
              <a:latin typeface="Gulim" panose="020B0600000101010101" pitchFamily="34" charset="-127"/>
              <a:ea typeface="Gulim" panose="020B0600000101010101" pitchFamily="34" charset="-127"/>
            </a:endParaRPr>
          </a:p>
        </p:txBody>
      </p:sp>
    </p:spTree>
  </p:cSld>
  <p:clrMap bg1="lt1" tx1="dk1" bg2="lt2" tx2="dk2" accent1="accent1" accent2="accent2" accent3="accent3" accent4="accent4" accent5="accent5" accent6="accent6" hlink="hlink" folHlink="folHlink"/>
  <p:hf sldNum="0" hdr="0" ftr="0" dt="0"/>
  <p:notesStyle>
    <a:lvl1pPr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fontAlgn="base" latinLnBrk="1">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TextEdit="1"/>
          </p:cNvSpPr>
          <p:nvPr>
            <p:ph type="sldImg"/>
          </p:nvPr>
        </p:nvSpPr>
        <p:spPr>
          <a:xfrm>
            <a:off x="2716213" y="304800"/>
            <a:ext cx="4162425" cy="3122613"/>
          </a:xfrm>
        </p:spPr>
      </p:sp>
      <p:sp>
        <p:nvSpPr>
          <p:cNvPr id="17410" name="Rectangle 3"/>
          <p:cNvSpPr>
            <a:spLocks noGrp="1"/>
          </p:cNvSpPr>
          <p:nvPr>
            <p:ph type="body"/>
          </p:nvPr>
        </p:nvSpPr>
        <p:spPr>
          <a:xfrm>
            <a:off x="960438" y="3255963"/>
            <a:ext cx="7677150" cy="3082925"/>
          </a:xfrm>
        </p:spPr>
        <p:txBody>
          <a:bodyPr wrap="square" lIns="91440" tIns="45720" rIns="91440" bIns="45720" anchor="t" anchorCtr="0"/>
          <a:lstStyle/>
          <a:p>
            <a:pPr lvl="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latinLnBrk="1"/>
            <a:fld id="{9A0DB2DC-4C9A-4742-B13C-FB6460FD3503}" type="slidenum">
              <a:rPr lang="zh-CN" altLang="en-US" sz="1200" dirty="0">
                <a:solidFill>
                  <a:schemeClr val="tx1"/>
                </a:solidFill>
                <a:latin typeface="Gulim" panose="020B0600000101010101" pitchFamily="34" charset="-127"/>
                <a:ea typeface="Gulim" panose="020B0600000101010101" pitchFamily="34" charset="-127"/>
              </a:rPr>
            </a:fld>
            <a:endParaRPr lang="zh-CN" altLang="en-US" sz="1200" dirty="0">
              <a:solidFill>
                <a:schemeClr val="tx1"/>
              </a:solidFill>
              <a:latin typeface="Gulim" panose="020B0600000101010101" pitchFamily="34" charset="-127"/>
              <a:ea typeface="Gulim" panose="020B0600000101010101" pitchFamily="34" charset="-127"/>
            </a:endParaRPr>
          </a:p>
        </p:txBody>
      </p:sp>
      <p:sp>
        <p:nvSpPr>
          <p:cNvPr id="32770" name="Rectangle 2"/>
          <p:cNvSpPr>
            <a:spLocks noGrp="1" noRot="1" noChangeAspect="1" noTextEdit="1"/>
          </p:cNvSpPr>
          <p:nvPr>
            <p:ph type="sldImg"/>
          </p:nvPr>
        </p:nvSpPr>
        <p:spPr/>
      </p:sp>
      <p:sp>
        <p:nvSpPr>
          <p:cNvPr id="32771"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p:sp>
      <p:sp>
        <p:nvSpPr>
          <p:cNvPr id="44035" name="Rectangle 3"/>
          <p:cNvSpPr>
            <a:spLocks noGrp="1"/>
          </p:cNvSpPr>
          <p:nvPr>
            <p:ph type="body"/>
          </p:nvPr>
        </p:nvSpPr>
        <p:spPr>
          <a:xfrm>
            <a:off x="685800" y="4343400"/>
            <a:ext cx="5486400" cy="4114800"/>
          </a:xfrm>
        </p:spPr>
        <p:txBody>
          <a:bodyPr wrap="square" lIns="91440" tIns="45720" rIns="91440" bIns="45720" anchor="t" anchorCtr="0"/>
          <a:lstStyle/>
          <a:p>
            <a:pPr lvl="0" eaLnBrk="1" hangingPunct="1"/>
            <a:r>
              <a:rPr lang="zh-CN" altLang="zh-CN" dirty="0"/>
              <a:t> </a:t>
            </a:r>
            <a:r>
              <a:rPr lang="zh-CN" altLang="x-none" dirty="0"/>
              <a:t>有些文献称作错误注入测试技术，但是有区别。</a:t>
            </a:r>
            <a:endParaRPr lang="zh-CN" altLang="x-none" dirty="0"/>
          </a:p>
          <a:p>
            <a:pPr lvl="0" eaLnBrk="1" hangingPunct="1"/>
            <a:r>
              <a:rPr lang="zh-CN" altLang="x-none" dirty="0"/>
              <a:t>通常错误注入技术指运行时错误注入，需要被测试程序的二进制版本，可执行文件</a:t>
            </a:r>
            <a:endParaRPr lang="zh-CN"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p:sp>
      <p:sp>
        <p:nvSpPr>
          <p:cNvPr id="47107" name="Rectangle 3"/>
          <p:cNvSpPr>
            <a:spLocks noGrp="1"/>
          </p:cNvSpPr>
          <p:nvPr>
            <p:ph type="body"/>
          </p:nvPr>
        </p:nvSpPr>
        <p:spPr>
          <a:xfrm>
            <a:off x="685800" y="4343400"/>
            <a:ext cx="5486400" cy="4114800"/>
          </a:xfrm>
        </p:spPr>
        <p:txBody>
          <a:bodyPr wrap="square" lIns="91440" tIns="45720" rIns="91440" bIns="45720" anchor="t" anchorCtr="0"/>
          <a:lstStyle/>
          <a:p>
            <a:pPr lvl="0" eaLnBrk="1" hangingPunct="1"/>
            <a:r>
              <a:rPr lang="zh-CN" altLang="x-none" dirty="0"/>
              <a:t>变异是不添加代码段</a:t>
            </a:r>
            <a:endParaRPr lang="zh-CN" altLang="x-none"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7" name="页脚占位符 16"/>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 name="灯片编号占位符 17"/>
          <p:cNvSpPr>
            <a:spLocks noGrp="1"/>
          </p:cNvSpPr>
          <p:nvPr>
            <p:ph type="sldNum" sz="quarter" idx="12"/>
            <p:custDataLst>
              <p:tags r:id="rId6"/>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a:defRPr sz="2400">
                <a:solidFill>
                  <a:schemeClr val="tx1"/>
                </a:solidFill>
                <a:effectLst>
                  <a:outerShdw blurRad="38100" dist="19050" dir="2700000" algn="tl" rotWithShape="0">
                    <a:schemeClr val="dk1">
                      <a:alpha val="40000"/>
                    </a:schemeClr>
                  </a:outerShdw>
                </a:effectLst>
              </a:defRPr>
            </a:lvl1pPr>
            <a:lvl2pPr>
              <a:defRPr sz="2400">
                <a:solidFill>
                  <a:schemeClr val="tx1"/>
                </a:solidFill>
                <a:effectLst>
                  <a:outerShdw blurRad="38100" dist="19050" dir="2700000" algn="tl" rotWithShape="0">
                    <a:schemeClr val="dk1">
                      <a:alpha val="40000"/>
                    </a:schemeClr>
                  </a:outerShdw>
                </a:effectLst>
              </a:defRPr>
            </a:lvl2pPr>
            <a:lvl3pPr>
              <a:defRPr sz="2400">
                <a:solidFill>
                  <a:schemeClr val="tx1"/>
                </a:solidFill>
                <a:effectLst>
                  <a:outerShdw blurRad="38100" dist="19050" dir="2700000" algn="tl" rotWithShape="0">
                    <a:schemeClr val="dk1">
                      <a:alpha val="40000"/>
                    </a:schemeClr>
                  </a:outerShdw>
                </a:effectLst>
              </a:defRPr>
            </a:lvl3pPr>
            <a:lvl4pPr>
              <a:defRPr sz="2400">
                <a:solidFill>
                  <a:schemeClr val="tx1"/>
                </a:solidFill>
                <a:effectLst>
                  <a:outerShdw blurRad="38100" dist="19050" dir="2700000" algn="tl" rotWithShape="0">
                    <a:schemeClr val="dk1">
                      <a:alpha val="40000"/>
                    </a:schemeClr>
                  </a:outerShdw>
                </a:effectLst>
              </a:defRPr>
            </a:lvl4pPr>
            <a:lvl5pPr>
              <a:defRPr sz="2400">
                <a:solidFill>
                  <a:schemeClr val="tx1"/>
                </a:solidFill>
                <a:effectLst>
                  <a:outerShdw blurRad="38100" dist="19050" dir="2700000" algn="tl" rotWithShape="0">
                    <a:schemeClr val="dk1">
                      <a:alpha val="40000"/>
                    </a:schemeClr>
                  </a:outerShdw>
                </a:effectLst>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custDataLst>
              <p:tags r:id="rId6"/>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custDataLst>
              <p:tags r:id="rId7"/>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custDataLst>
              <p:tags r:id="rId8"/>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custDataLst>
              <p:tags r:id="rId9"/>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custDataLst>
              <p:tags r:id="rId4"/>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custDataLst>
              <p:tags r:id="rId5"/>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custDataLst>
              <p:tags r:id="rId3"/>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custDataLst>
              <p:tags r:id="rId4"/>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924808" cy="4608000"/>
          </a:xfrm>
        </p:spPr>
        <p:txBody>
          <a:bodyPr vert="horz" lIns="90000" tIns="46800" rIns="90000" bIns="46800" rtlCol="0">
            <a:normAutofit/>
          </a:bodyPr>
          <a:lstStyle>
            <a:lvl1pPr>
              <a:buNone/>
              <a:defRPr sz="12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4762800" y="1555200"/>
            <a:ext cx="3920400" cy="4608000"/>
          </a:xfrm>
        </p:spPr>
        <p:txBody>
          <a:bodyPr vert="horz" lIns="90000" tIns="46800" rIns="90000" bIns="46800" rtlCol="0">
            <a:normAutofit/>
          </a:bodyPr>
          <a:lstStyle>
            <a:lvl1pPr>
              <a:buNone/>
              <a:defRPr sz="12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custDataLst>
              <p:tags r:id="rId6"/>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custDataLst>
              <p:tags r:id="rId5"/>
            </p:custDataLst>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custDataLst>
              <p:tags r:id="rId6"/>
            </p:custDataLst>
          </p:nvPr>
        </p:nvSpPr>
        <p:spPr/>
        <p:txBody>
          <a:body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3"/>
            <p:custDataLst>
              <p:tags r:id="rId16"/>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custDataLst>
              <p:tags r:id="rId17"/>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lvl="0" eaLnBrk="1" fontAlgn="base" latinLnBrk="1" hangingPunct="1"/>
            <a:fld id="{9A0DB2DC-4C9A-4742-B13C-FB6460FD3503}" type="slidenum">
              <a:rPr lang="en-US" altLang="ko-KR" strike="noStrike" noProof="1" dirty="0">
                <a:latin typeface="Gulim" panose="020B0600000101010101" pitchFamily="34" charset="-127"/>
                <a:ea typeface="Gulim" panose="020B0600000101010101" pitchFamily="34" charset="-127"/>
                <a:cs typeface="+mn-cs"/>
              </a:rPr>
            </a:fld>
            <a:endParaRPr lang="en-US" altLang="ko-KR" strike="noStrike" noProof="1"/>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p:nvPr>
        </p:nvSpPr>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三 数据流分析</a:t>
            </a:r>
            <a:endParaRPr lang="zh-CN" altLang="en-US" dirty="0">
              <a:latin typeface="宋体" panose="02010600030101010101" pitchFamily="2" charset="-122"/>
              <a:ea typeface="宋体" panose="02010600030101010101" pitchFamily="2" charset="-122"/>
            </a:endParaRPr>
          </a:p>
        </p:txBody>
      </p:sp>
      <p:sp>
        <p:nvSpPr>
          <p:cNvPr id="4098" name="Rectangle 3"/>
          <p:cNvSpPr>
            <a:spLocks noGrp="1"/>
          </p:cNvSpPr>
          <p:nvPr>
            <p:ph idx="1"/>
          </p:nvPr>
        </p:nvSpPr>
        <p:spPr/>
        <p:txBody>
          <a:bodyPr vert="horz" wrap="square" lIns="91440" tIns="45720" rIns="91440" bIns="45720" anchor="t" anchorCtr="0"/>
          <a:lstStyle/>
          <a:p>
            <a:pPr marL="609600" indent="-609600" algn="just" eaLnBrk="1" hangingPunct="1"/>
            <a:r>
              <a:rPr lang="zh-CN" altLang="en-US" sz="3600" b="1" dirty="0">
                <a:latin typeface="宋体" panose="02010600030101010101" pitchFamily="2" charset="-122"/>
                <a:ea typeface="宋体" panose="02010600030101010101" pitchFamily="2" charset="-122"/>
              </a:rPr>
              <a:t>  什么是数据流分析？</a:t>
            </a:r>
            <a:endParaRPr lang="zh-CN" altLang="en-US" sz="3600" dirty="0">
              <a:latin typeface="宋体" panose="02010600030101010101" pitchFamily="2" charset="-122"/>
              <a:ea typeface="宋体" panose="02010600030101010101" pitchFamily="2" charset="-122"/>
            </a:endParaRPr>
          </a:p>
          <a:p>
            <a:pPr marL="609600" indent="-609600" algn="just" eaLnBrk="1" hangingPunct="1"/>
            <a:r>
              <a:rPr lang="zh-CN" altLang="en-US" sz="2800" dirty="0">
                <a:latin typeface="宋体" panose="02010600030101010101" pitchFamily="2" charset="-122"/>
                <a:ea typeface="宋体" panose="02010600030101010101" pitchFamily="2" charset="-122"/>
              </a:rPr>
              <a:t>	数据流分析最初是随着编译系统要生成有效的目标码而出现的，这类方法主要用于代码优化。</a:t>
            </a:r>
            <a:endParaRPr lang="zh-CN" altLang="en-US" sz="2800" dirty="0">
              <a:latin typeface="宋体" panose="02010600030101010101" pitchFamily="2" charset="-122"/>
              <a:ea typeface="宋体" panose="02010600030101010101" pitchFamily="2" charset="-122"/>
            </a:endParaRPr>
          </a:p>
          <a:p>
            <a:pPr marL="609600" indent="-609600" algn="just" eaLnBrk="1" hangingPunct="1"/>
            <a:r>
              <a:rPr lang="zh-CN" altLang="en-US" sz="2800" dirty="0">
                <a:latin typeface="宋体" panose="02010600030101010101" pitchFamily="2" charset="-122"/>
                <a:ea typeface="宋体" panose="02010600030101010101" pitchFamily="2" charset="-122"/>
              </a:rPr>
              <a:t>	数据流分析方法，用以查找如引用未定义变量等程序错误，以及用来查找对未曾使用的变量再次赋值等数据流异常的情况。</a:t>
            </a: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p:cNvSpPr>
          <p:nvPr>
            <p:ph type="title"/>
          </p:nvPr>
        </p:nvSpPr>
        <p:spPr/>
        <p:txBody>
          <a:bodyPr vert="horz" wrap="square" lIns="91440" tIns="45720" rIns="91440" bIns="45720" anchor="ctr" anchorCtr="0"/>
          <a:lstStyle/>
          <a:p>
            <a:pPr eaLnBrk="1" hangingPunct="1"/>
            <a:r>
              <a:rPr lang="en-US" altLang="zh-CN" sz="4000" dirty="0">
                <a:latin typeface="宋体" panose="02010600030101010101" pitchFamily="2" charset="-122"/>
                <a:ea typeface="宋体" panose="02010600030101010101" pitchFamily="2" charset="-122"/>
              </a:rPr>
              <a:t> </a:t>
            </a:r>
            <a:r>
              <a:rPr lang="zh-CN" altLang="en-US" sz="4000" dirty="0">
                <a:latin typeface="宋体" panose="02010600030101010101" pitchFamily="2" charset="-122"/>
                <a:ea typeface="宋体" panose="02010600030101010101" pitchFamily="2" charset="-122"/>
              </a:rPr>
              <a:t>循环测试方法</a:t>
            </a:r>
            <a:endParaRPr lang="zh-CN" altLang="en-US" sz="4000" dirty="0">
              <a:latin typeface="宋体" panose="02010600030101010101" pitchFamily="2" charset="-122"/>
              <a:ea typeface="宋体" panose="02010600030101010101" pitchFamily="2" charset="-122"/>
            </a:endParaRPr>
          </a:p>
        </p:txBody>
      </p:sp>
      <p:sp>
        <p:nvSpPr>
          <p:cNvPr id="716803" name="Rectangle 3"/>
          <p:cNvSpPr>
            <a:spLocks noGrp="1"/>
          </p:cNvSpPr>
          <p:nvPr>
            <p:ph idx="1"/>
          </p:nvPr>
        </p:nvSpPr>
        <p:spPr/>
        <p:txBody>
          <a:bodyPr vert="horz" wrap="square" lIns="91440" tIns="45720" rIns="72000" bIns="45720" anchor="t" anchorCtr="0">
            <a:normAutofit lnSpcReduction="10000"/>
          </a:bodyPr>
          <a:lstStyle/>
          <a:p>
            <a:pPr eaLnBrk="1" hangingPunct="1">
              <a:lnSpc>
                <a:spcPct val="105000"/>
              </a:lnSpc>
            </a:pPr>
            <a:r>
              <a:rPr lang="zh-CN" altLang="en-US" sz="2800" dirty="0">
                <a:latin typeface="宋体" panose="02010600030101010101" pitchFamily="2" charset="-122"/>
                <a:ea typeface="宋体" panose="02010600030101010101" pitchFamily="2" charset="-122"/>
              </a:rPr>
              <a:t>从本质上说，循环测试的目的就是检查循环结构的有效性。</a:t>
            </a:r>
            <a:endParaRPr lang="zh-CN" altLang="en-US" sz="2800" dirty="0">
              <a:latin typeface="宋体" panose="02010600030101010101" pitchFamily="2" charset="-122"/>
              <a:ea typeface="宋体" panose="02010600030101010101" pitchFamily="2" charset="-122"/>
            </a:endParaRPr>
          </a:p>
          <a:p>
            <a:pPr eaLnBrk="1" hangingPunct="1">
              <a:lnSpc>
                <a:spcPct val="105000"/>
              </a:lnSpc>
              <a:buNone/>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）测试简单循环。设其循环的最大次数为</a:t>
            </a:r>
            <a:r>
              <a:rPr lang="en-US" altLang="zh-CN" sz="2800" dirty="0">
                <a:latin typeface="宋体" panose="02010600030101010101" pitchFamily="2" charset="-122"/>
                <a:ea typeface="宋体" panose="02010600030101010101" pitchFamily="2" charset="-122"/>
              </a:rPr>
              <a:t>n </a:t>
            </a:r>
            <a:r>
              <a:rPr lang="zh-CN" altLang="en-US" sz="2800" dirty="0">
                <a:latin typeface="宋体" panose="02010600030101010101" pitchFamily="2" charset="-122"/>
                <a:ea typeface="宋体" panose="02010600030101010101" pitchFamily="2" charset="-122"/>
              </a:rPr>
              <a:t>，可采用以下测试集：</a:t>
            </a:r>
            <a:endParaRPr lang="zh-CN" altLang="en-US" sz="2800" dirty="0">
              <a:latin typeface="宋体" panose="02010600030101010101" pitchFamily="2" charset="-122"/>
              <a:ea typeface="宋体" panose="02010600030101010101" pitchFamily="2" charset="-122"/>
            </a:endParaRPr>
          </a:p>
          <a:p>
            <a:pPr eaLnBrk="1" hangingPunct="1">
              <a:lnSpc>
                <a:spcPct val="105000"/>
              </a:lnSpc>
              <a:buFont typeface="Wingdings" panose="05000000000000000000" pitchFamily="2" charset="2"/>
              <a:buChar char="Ø"/>
            </a:pPr>
            <a:r>
              <a:rPr lang="zh-CN" altLang="en-US" sz="2800" dirty="0">
                <a:latin typeface="宋体" panose="02010600030101010101" pitchFamily="2" charset="-122"/>
                <a:ea typeface="宋体" panose="02010600030101010101" pitchFamily="2" charset="-122"/>
              </a:rPr>
              <a:t>跳过整个循环；</a:t>
            </a:r>
            <a:endParaRPr lang="zh-CN" altLang="en-US" sz="2800" dirty="0">
              <a:latin typeface="宋体" panose="02010600030101010101" pitchFamily="2" charset="-122"/>
              <a:ea typeface="宋体" panose="02010600030101010101" pitchFamily="2" charset="-122"/>
            </a:endParaRPr>
          </a:p>
          <a:p>
            <a:pPr eaLnBrk="1" hangingPunct="1">
              <a:lnSpc>
                <a:spcPct val="105000"/>
              </a:lnSpc>
              <a:buFont typeface="Wingdings" panose="05000000000000000000" pitchFamily="2" charset="2"/>
              <a:buChar char="Ø"/>
            </a:pPr>
            <a:r>
              <a:rPr lang="zh-CN" altLang="en-US" sz="2800" dirty="0">
                <a:latin typeface="宋体" panose="02010600030101010101" pitchFamily="2" charset="-122"/>
                <a:ea typeface="宋体" panose="02010600030101010101" pitchFamily="2" charset="-122"/>
              </a:rPr>
              <a:t>只循环一次；</a:t>
            </a:r>
            <a:endParaRPr lang="zh-CN" altLang="en-US" sz="2800" dirty="0">
              <a:latin typeface="宋体" panose="02010600030101010101" pitchFamily="2" charset="-122"/>
              <a:ea typeface="宋体" panose="02010600030101010101" pitchFamily="2" charset="-122"/>
            </a:endParaRPr>
          </a:p>
          <a:p>
            <a:pPr eaLnBrk="1" hangingPunct="1">
              <a:lnSpc>
                <a:spcPct val="105000"/>
              </a:lnSpc>
              <a:buFont typeface="Wingdings" panose="05000000000000000000" pitchFamily="2" charset="2"/>
              <a:buChar char="Ø"/>
            </a:pPr>
            <a:r>
              <a:rPr lang="zh-CN" altLang="en-US" sz="2800" dirty="0">
                <a:latin typeface="宋体" panose="02010600030101010101" pitchFamily="2" charset="-122"/>
                <a:ea typeface="宋体" panose="02010600030101010101" pitchFamily="2" charset="-122"/>
              </a:rPr>
              <a:t>只循环两次；</a:t>
            </a:r>
            <a:endParaRPr lang="zh-CN" altLang="en-US" sz="2800" dirty="0">
              <a:latin typeface="宋体" panose="02010600030101010101" pitchFamily="2" charset="-122"/>
              <a:ea typeface="宋体" panose="02010600030101010101" pitchFamily="2" charset="-122"/>
            </a:endParaRPr>
          </a:p>
          <a:p>
            <a:pPr eaLnBrk="1" hangingPunct="1">
              <a:lnSpc>
                <a:spcPct val="105000"/>
              </a:lnSpc>
              <a:buFont typeface="Wingdings" panose="05000000000000000000" pitchFamily="2" charset="2"/>
              <a:buChar char="Ø"/>
            </a:pPr>
            <a:r>
              <a:rPr lang="zh-CN" altLang="en-US" sz="2800" dirty="0">
                <a:latin typeface="宋体" panose="02010600030101010101" pitchFamily="2" charset="-122"/>
                <a:ea typeface="宋体" panose="02010600030101010101" pitchFamily="2" charset="-122"/>
              </a:rPr>
              <a:t>循环 </a:t>
            </a:r>
            <a:r>
              <a:rPr lang="en-US" altLang="zh-CN" sz="2800" dirty="0">
                <a:latin typeface="宋体" panose="02010600030101010101" pitchFamily="2" charset="-122"/>
                <a:ea typeface="宋体" panose="02010600030101010101" pitchFamily="2" charset="-122"/>
              </a:rPr>
              <a:t>m </a:t>
            </a:r>
            <a:r>
              <a:rPr lang="zh-CN" altLang="en-US" sz="2800" dirty="0">
                <a:latin typeface="宋体" panose="02010600030101010101" pitchFamily="2" charset="-122"/>
                <a:ea typeface="宋体" panose="02010600030101010101" pitchFamily="2" charset="-122"/>
              </a:rPr>
              <a:t>次，其中</a:t>
            </a:r>
            <a:r>
              <a:rPr lang="en-US" altLang="zh-CN" sz="2800" dirty="0">
                <a:latin typeface="宋体" panose="02010600030101010101" pitchFamily="2" charset="-122"/>
                <a:ea typeface="宋体" panose="02010600030101010101" pitchFamily="2" charset="-122"/>
              </a:rPr>
              <a:t>m&lt;n</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eaLnBrk="1" hangingPunct="1">
              <a:lnSpc>
                <a:spcPct val="105000"/>
              </a:lnSpc>
              <a:buFont typeface="Wingdings" panose="05000000000000000000" pitchFamily="2" charset="2"/>
              <a:buChar char="Ø"/>
            </a:pPr>
            <a:r>
              <a:rPr lang="zh-CN" altLang="en-US" sz="2800" dirty="0">
                <a:latin typeface="宋体" panose="02010600030101010101" pitchFamily="2" charset="-122"/>
                <a:ea typeface="宋体" panose="02010600030101010101" pitchFamily="2" charset="-122"/>
              </a:rPr>
              <a:t>分别循环 </a:t>
            </a:r>
            <a:r>
              <a:rPr lang="en-US" altLang="zh-CN" sz="2800" dirty="0">
                <a:latin typeface="宋体" panose="02010600030101010101" pitchFamily="2" charset="-122"/>
                <a:ea typeface="宋体" panose="02010600030101010101" pitchFamily="2" charset="-122"/>
              </a:rPr>
              <a:t>n-1</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n </a:t>
            </a:r>
            <a:r>
              <a:rPr lang="zh-CN" altLang="en-US" sz="2800" dirty="0">
                <a:latin typeface="宋体" panose="02010600030101010101" pitchFamily="2" charset="-122"/>
                <a:ea typeface="宋体" panose="02010600030101010101" pitchFamily="2" charset="-122"/>
              </a:rPr>
              <a:t>和 </a:t>
            </a:r>
            <a:r>
              <a:rPr lang="en-US" altLang="zh-CN" sz="2800" dirty="0">
                <a:latin typeface="宋体" panose="02010600030101010101" pitchFamily="2" charset="-122"/>
                <a:ea typeface="宋体" panose="02010600030101010101" pitchFamily="2" charset="-122"/>
              </a:rPr>
              <a:t>n+1 </a:t>
            </a:r>
            <a:r>
              <a:rPr lang="zh-CN" altLang="en-US" sz="2800" dirty="0">
                <a:latin typeface="宋体" panose="02010600030101010101" pitchFamily="2" charset="-122"/>
                <a:ea typeface="宋体" panose="02010600030101010101" pitchFamily="2" charset="-122"/>
              </a:rPr>
              <a:t>次。</a:t>
            </a:r>
            <a:endParaRPr lang="zh-CN" altLang="en-US" sz="2800" dirty="0">
              <a:latin typeface="宋体" panose="02010600030101010101" pitchFamily="2" charset="-122"/>
              <a:ea typeface="宋体" panose="02010600030101010101" pitchFamily="2" charset="-122"/>
            </a:endParaRPr>
          </a:p>
        </p:txBody>
      </p:sp>
      <p:pic>
        <p:nvPicPr>
          <p:cNvPr id="716804" name="Picture 4" descr="xunhuan"/>
          <p:cNvPicPr>
            <a:picLocks noChangeAspect="1"/>
          </p:cNvPicPr>
          <p:nvPr/>
        </p:nvPicPr>
        <p:blipFill>
          <a:blip r:embed="rId1"/>
          <a:stretch>
            <a:fillRect/>
          </a:stretch>
        </p:blipFill>
        <p:spPr>
          <a:xfrm>
            <a:off x="5580063" y="3141663"/>
            <a:ext cx="3314700" cy="26638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16802"/>
                                        </p:tgtEl>
                                        <p:attrNameLst>
                                          <p:attrName>style.visibility</p:attrName>
                                        </p:attrNameLst>
                                      </p:cBhvr>
                                      <p:to>
                                        <p:strVal val="visible"/>
                                      </p:to>
                                    </p:set>
                                    <p:animEffect transition="in" filter="barn(outVertical)">
                                      <p:cBhvr>
                                        <p:cTn id="7" dur="500"/>
                                        <p:tgtEl>
                                          <p:spTgt spid="716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03">
                                            <p:txEl>
                                              <p:pRg st="0" end="0"/>
                                            </p:txEl>
                                          </p:spTgt>
                                        </p:tgtEl>
                                        <p:attrNameLst>
                                          <p:attrName>style.visibility</p:attrName>
                                        </p:attrNameLst>
                                      </p:cBhvr>
                                      <p:to>
                                        <p:strVal val="visible"/>
                                      </p:to>
                                    </p:set>
                                    <p:animEffect transition="in" filter="wipe(left)">
                                      <p:cBhvr>
                                        <p:cTn id="12" dur="500"/>
                                        <p:tgtEl>
                                          <p:spTgt spid="7168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03">
                                            <p:txEl>
                                              <p:pRg st="1" end="1"/>
                                            </p:txEl>
                                          </p:spTgt>
                                        </p:tgtEl>
                                        <p:attrNameLst>
                                          <p:attrName>style.visibility</p:attrName>
                                        </p:attrNameLst>
                                      </p:cBhvr>
                                      <p:to>
                                        <p:strVal val="visible"/>
                                      </p:to>
                                    </p:set>
                                    <p:animEffect transition="in" filter="wipe(left)">
                                      <p:cBhvr>
                                        <p:cTn id="17" dur="500"/>
                                        <p:tgtEl>
                                          <p:spTgt spid="7168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03">
                                            <p:txEl>
                                              <p:pRg st="2" end="2"/>
                                            </p:txEl>
                                          </p:spTgt>
                                        </p:tgtEl>
                                        <p:attrNameLst>
                                          <p:attrName>style.visibility</p:attrName>
                                        </p:attrNameLst>
                                      </p:cBhvr>
                                      <p:to>
                                        <p:strVal val="visible"/>
                                      </p:to>
                                    </p:set>
                                    <p:animEffect transition="in" filter="wipe(left)">
                                      <p:cBhvr>
                                        <p:cTn id="22" dur="500"/>
                                        <p:tgtEl>
                                          <p:spTgt spid="7168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803">
                                            <p:txEl>
                                              <p:pRg st="3" end="3"/>
                                            </p:txEl>
                                          </p:spTgt>
                                        </p:tgtEl>
                                        <p:attrNameLst>
                                          <p:attrName>style.visibility</p:attrName>
                                        </p:attrNameLst>
                                      </p:cBhvr>
                                      <p:to>
                                        <p:strVal val="visible"/>
                                      </p:to>
                                    </p:set>
                                    <p:animEffect transition="in" filter="wipe(left)">
                                      <p:cBhvr>
                                        <p:cTn id="27" dur="500"/>
                                        <p:tgtEl>
                                          <p:spTgt spid="7168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803">
                                            <p:txEl>
                                              <p:pRg st="4" end="4"/>
                                            </p:txEl>
                                          </p:spTgt>
                                        </p:tgtEl>
                                        <p:attrNameLst>
                                          <p:attrName>style.visibility</p:attrName>
                                        </p:attrNameLst>
                                      </p:cBhvr>
                                      <p:to>
                                        <p:strVal val="visible"/>
                                      </p:to>
                                    </p:set>
                                    <p:animEffect transition="in" filter="wipe(left)">
                                      <p:cBhvr>
                                        <p:cTn id="32" dur="500"/>
                                        <p:tgtEl>
                                          <p:spTgt spid="71680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803">
                                            <p:txEl>
                                              <p:pRg st="5" end="5"/>
                                            </p:txEl>
                                          </p:spTgt>
                                        </p:tgtEl>
                                        <p:attrNameLst>
                                          <p:attrName>style.visibility</p:attrName>
                                        </p:attrNameLst>
                                      </p:cBhvr>
                                      <p:to>
                                        <p:strVal val="visible"/>
                                      </p:to>
                                    </p:set>
                                    <p:animEffect transition="in" filter="wipe(left)">
                                      <p:cBhvr>
                                        <p:cTn id="37" dur="500"/>
                                        <p:tgtEl>
                                          <p:spTgt spid="71680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6803">
                                            <p:txEl>
                                              <p:pRg st="6" end="6"/>
                                            </p:txEl>
                                          </p:spTgt>
                                        </p:tgtEl>
                                        <p:attrNameLst>
                                          <p:attrName>style.visibility</p:attrName>
                                        </p:attrNameLst>
                                      </p:cBhvr>
                                      <p:to>
                                        <p:strVal val="visible"/>
                                      </p:to>
                                    </p:set>
                                    <p:animEffect transition="in" filter="wipe(left)">
                                      <p:cBhvr>
                                        <p:cTn id="42" dur="500"/>
                                        <p:tgtEl>
                                          <p:spTgt spid="716803">
                                            <p:txEl>
                                              <p:pRg st="6" end="6"/>
                                            </p:txEl>
                                          </p:spTgt>
                                        </p:tgtEl>
                                      </p:cBhvr>
                                    </p:animEffect>
                                  </p:childTnLst>
                                </p:cTn>
                              </p:par>
                            </p:childTnLst>
                          </p:cTn>
                        </p:par>
                        <p:par>
                          <p:cTn id="43" fill="hold">
                            <p:stCondLst>
                              <p:cond delay="500"/>
                            </p:stCondLst>
                            <p:childTnLst>
                              <p:par>
                                <p:cTn id="44" presetID="12" presetClass="entr" presetSubtype="4" fill="hold" nodeType="afterEffect">
                                  <p:stCondLst>
                                    <p:cond delay="0"/>
                                  </p:stCondLst>
                                  <p:childTnLst>
                                    <p:set>
                                      <p:cBhvr>
                                        <p:cTn id="45" dur="1" fill="hold">
                                          <p:stCondLst>
                                            <p:cond delay="0"/>
                                          </p:stCondLst>
                                        </p:cTn>
                                        <p:tgtEl>
                                          <p:spTgt spid="716804"/>
                                        </p:tgtEl>
                                        <p:attrNameLst>
                                          <p:attrName>style.visibility</p:attrName>
                                        </p:attrNameLst>
                                      </p:cBhvr>
                                      <p:to>
                                        <p:strVal val="visible"/>
                                      </p:to>
                                    </p:set>
                                    <p:animEffect transition="in" filter="slide(fromBottom)">
                                      <p:cBhvr>
                                        <p:cTn id="46" dur="500"/>
                                        <p:tgtEl>
                                          <p:spTgt spid="71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p:bldP spid="7168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539485" y="260420"/>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循环测试方法</a:t>
            </a:r>
            <a:endParaRPr lang="zh-CN" altLang="en-US" sz="3200" dirty="0">
              <a:latin typeface="华文中宋" panose="02010600040101010101" pitchFamily="2" charset="-122"/>
              <a:ea typeface="华文中宋" panose="02010600040101010101" pitchFamily="2" charset="-122"/>
            </a:endParaRPr>
          </a:p>
        </p:txBody>
      </p:sp>
      <p:sp>
        <p:nvSpPr>
          <p:cNvPr id="14338" name="Rectangle 3"/>
          <p:cNvSpPr>
            <a:spLocks noGrp="1"/>
          </p:cNvSpPr>
          <p:nvPr>
            <p:ph idx="1"/>
          </p:nvPr>
        </p:nvSpPr>
        <p:spPr>
          <a:xfrm>
            <a:off x="458205" y="980495"/>
            <a:ext cx="8226900" cy="4759200"/>
          </a:xfrm>
        </p:spPr>
        <p:txBody>
          <a:bodyPr vert="horz" wrap="square" lIns="91440" tIns="45720" rIns="72000" bIns="45720" anchor="t" anchorCtr="0">
            <a:noAutofit/>
            <a:scene3d>
              <a:camera prst="orthographicFront"/>
              <a:lightRig rig="threePt" dir="t"/>
            </a:scene3d>
          </a:bodyPr>
          <a:lstStyle/>
          <a:p>
            <a:pPr eaLnBrk="1" hangingPunct="1">
              <a:buNone/>
            </a:pP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a:t>
            </a:r>
            <a:r>
              <a:rPr lang="en-US" altLang="zh-CN"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2</a:t>
            </a: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）测试嵌套循环。如果将简单循环的测试方法用于嵌套循环，可能的测试次数会随嵌套层数成几何级数增加。 此时可采用以下办法减少测试次数：</a:t>
            </a:r>
            <a:endPar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eaLnBrk="1" hangingPunct="1">
              <a:spcBef>
                <a:spcPct val="10000"/>
              </a:spcBef>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测试从最内层循环开始，所有外层循环次数设置为最小值；</a:t>
            </a:r>
            <a:endPar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eaLnBrk="1" hangingPunct="1">
              <a:spcBef>
                <a:spcPct val="10000"/>
              </a:spcBef>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对最内层循环按照简单循环的测试方法进行；</a:t>
            </a:r>
            <a:endPar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eaLnBrk="1" hangingPunct="1">
              <a:spcBef>
                <a:spcPct val="10000"/>
              </a:spcBef>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由内向外进行下一个循环的测试，本层循环的所有外层循环仍取最小值，而由本层循环嵌套的循环取某些</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rPr>
              <a:t>“</a:t>
            </a: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典型</a:t>
            </a:r>
            <a:r>
              <a:rPr lang="zh-CN" altLang="en-US" dirty="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rPr>
              <a:t>”</a:t>
            </a: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值；</a:t>
            </a:r>
            <a:endPar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a:p>
            <a:pPr eaLnBrk="1" hangingPunct="1">
              <a:spcBef>
                <a:spcPct val="10000"/>
              </a:spcBef>
              <a:buFont typeface="Wingdings" panose="05000000000000000000" pitchFamily="2" charset="2"/>
              <a:buChar char="Ø"/>
            </a:pPr>
            <a:r>
              <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rPr>
              <a:t>重复上一步的过程，直到测试完所有循环。</a:t>
            </a:r>
            <a:endParaRPr lang="zh-CN" altLang="en-US" dirty="0">
              <a:solidFill>
                <a:schemeClr val="tx1"/>
              </a:solidFill>
              <a:effectLst>
                <a:outerShdw blurRad="38100" dist="19050" dir="2700000" algn="tl" rotWithShape="0">
                  <a:schemeClr val="dk1">
                    <a:alpha val="40000"/>
                  </a:schemeClr>
                </a:outerShdw>
              </a:effectLst>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循环测试方法</a:t>
            </a:r>
            <a:endParaRPr lang="zh-CN" altLang="en-US" sz="3200" dirty="0">
              <a:latin typeface="华文中宋" panose="02010600040101010101" pitchFamily="2" charset="-122"/>
              <a:ea typeface="华文中宋" panose="02010600040101010101" pitchFamily="2" charset="-122"/>
            </a:endParaRPr>
          </a:p>
        </p:txBody>
      </p:sp>
      <p:sp>
        <p:nvSpPr>
          <p:cNvPr id="15362" name="Rectangle 3"/>
          <p:cNvSpPr>
            <a:spLocks noGrp="1"/>
          </p:cNvSpPr>
          <p:nvPr>
            <p:ph idx="1"/>
          </p:nvPr>
        </p:nvSpPr>
        <p:spPr/>
        <p:txBody>
          <a:bodyPr vert="horz" wrap="square" lIns="91440" tIns="45720" rIns="72000" bIns="45720" anchor="t" anchorCtr="0"/>
          <a:lstStyle/>
          <a:p>
            <a:pPr eaLnBrk="1" hangingPunct="1">
              <a:buNone/>
            </a:pPr>
            <a:endParaRPr lang="zh-CN" altLang="en-US" dirty="0">
              <a:ea typeface="华文中宋" panose="02010600040101010101" pitchFamily="2" charset="-122"/>
            </a:endParaRPr>
          </a:p>
          <a:p>
            <a:pPr eaLnBrk="1" hangingPunct="1">
              <a:buNone/>
            </a:pPr>
            <a:r>
              <a:rPr lang="zh-CN" altLang="en-US" dirty="0">
                <a:ea typeface="华文中宋" panose="02010600040101010101" pitchFamily="2" charset="-122"/>
              </a:rPr>
              <a:t>（</a:t>
            </a:r>
            <a:r>
              <a:rPr lang="en-US" altLang="zh-CN" dirty="0">
                <a:ea typeface="华文中宋" panose="02010600040101010101" pitchFamily="2" charset="-122"/>
              </a:rPr>
              <a:t>3</a:t>
            </a:r>
            <a:r>
              <a:rPr lang="zh-CN" altLang="en-US" dirty="0">
                <a:ea typeface="华文中宋" panose="02010600040101010101" pitchFamily="2" charset="-122"/>
              </a:rPr>
              <a:t>）测试串接循环。若串接的各个循环相互独立，则可分别采用简单循环的测试方法；否则采用嵌套循环的测试方法。</a:t>
            </a:r>
            <a:endParaRPr lang="zh-CN" altLang="en-US" dirty="0">
              <a:ea typeface="华文中宋" panose="02010600040101010101" pitchFamily="2" charset="-122"/>
            </a:endParaRPr>
          </a:p>
          <a:p>
            <a:pPr eaLnBrk="1" hangingPunct="1">
              <a:buNone/>
            </a:pPr>
            <a:endParaRPr lang="zh-CN" altLang="en-US" dirty="0">
              <a:ea typeface="华文中宋" panose="02010600040101010101" pitchFamily="2" charset="-122"/>
            </a:endParaRPr>
          </a:p>
          <a:p>
            <a:pPr eaLnBrk="1" hangingPunct="1">
              <a:buNone/>
            </a:pPr>
            <a:r>
              <a:rPr lang="zh-CN" altLang="en-US" dirty="0">
                <a:ea typeface="华文中宋" panose="02010600040101010101" pitchFamily="2" charset="-122"/>
              </a:rPr>
              <a:t>（</a:t>
            </a:r>
            <a:r>
              <a:rPr lang="en-US" altLang="zh-CN" dirty="0">
                <a:ea typeface="华文中宋" panose="02010600040101010101" pitchFamily="2" charset="-122"/>
              </a:rPr>
              <a:t>4</a:t>
            </a:r>
            <a:r>
              <a:rPr lang="zh-CN" altLang="en-US" dirty="0">
                <a:ea typeface="华文中宋" panose="02010600040101010101" pitchFamily="2" charset="-122"/>
              </a:rPr>
              <a:t>）对于非结构循环这种情况，无法进行测试，</a:t>
            </a:r>
            <a:r>
              <a:rPr lang="zh-CN" altLang="en-US" dirty="0">
                <a:latin typeface="宋体" panose="02010600030101010101" pitchFamily="2" charset="-122"/>
                <a:ea typeface="华文中宋" panose="02010600040101010101" pitchFamily="2" charset="-122"/>
              </a:rPr>
              <a:t>需要按结构化程序设计的思想将程序结构化后，再进行测试。</a:t>
            </a:r>
            <a:endParaRPr lang="zh-CN" altLang="en-US" dirty="0">
              <a:ea typeface="华文中宋" panose="020106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Box 3"/>
          <p:cNvSpPr txBox="1"/>
          <p:nvPr/>
        </p:nvSpPr>
        <p:spPr>
          <a:xfrm>
            <a:off x="2195513" y="1052513"/>
            <a:ext cx="4608512" cy="5692775"/>
          </a:xfrm>
          <a:prstGeom prst="rect">
            <a:avLst/>
          </a:prstGeom>
          <a:noFill/>
          <a:ln w="9525">
            <a:noFill/>
          </a:ln>
        </p:spPr>
        <p:txBody>
          <a:bodyPr wrap="square" anchor="t" anchorCtr="0">
            <a:spAutoFit/>
          </a:bodyPr>
          <a:lstStyle/>
          <a:p>
            <a:r>
              <a:rPr lang="en-US" altLang="zh-CN" sz="2800" dirty="0" err="1">
                <a:solidFill>
                  <a:srgbClr val="000000"/>
                </a:solidFill>
                <a:uFillTx/>
                <a:latin typeface="Calibri" panose="020F0502020204030204" pitchFamily="34" charset="0"/>
                <a:ea typeface="宋体" panose="02010600030101010101" pitchFamily="2" charset="-122"/>
              </a:rPr>
              <a:t>int</a:t>
            </a:r>
            <a:r>
              <a:rPr lang="en-US" altLang="zh-CN" sz="2800" dirty="0">
                <a:solidFill>
                  <a:srgbClr val="000000"/>
                </a:solidFill>
                <a:uFillTx/>
                <a:latin typeface="Calibri" panose="020F0502020204030204" pitchFamily="34" charset="0"/>
                <a:ea typeface="宋体" panose="02010600030101010101" pitchFamily="2" charset="-122"/>
              </a:rPr>
              <a:t> </a:t>
            </a:r>
            <a:r>
              <a:rPr lang="en-US" altLang="zh-CN" sz="2800" dirty="0" err="1">
                <a:solidFill>
                  <a:srgbClr val="000000"/>
                </a:solidFill>
                <a:uFillTx/>
                <a:latin typeface="Calibri" panose="020F0502020204030204" pitchFamily="34" charset="0"/>
                <a:ea typeface="宋体" panose="02010600030101010101" pitchFamily="2" charset="-122"/>
              </a:rPr>
              <a:t>Sample_Loop</a:t>
            </a:r>
            <a:r>
              <a:rPr lang="en-US" altLang="zh-CN" sz="2800" dirty="0">
                <a:solidFill>
                  <a:srgbClr val="000000"/>
                </a:solidFill>
                <a:uFillTx/>
                <a:latin typeface="Calibri" panose="020F0502020204030204" pitchFamily="34" charset="0"/>
                <a:ea typeface="宋体" panose="02010600030101010101" pitchFamily="2" charset="-122"/>
              </a:rPr>
              <a:t> ( int i)</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a:t>
            </a:r>
            <a:r>
              <a:rPr lang="en-US" altLang="zh-CN" sz="2800" dirty="0" err="1">
                <a:solidFill>
                  <a:srgbClr val="000000"/>
                </a:solidFill>
                <a:uFillTx/>
                <a:latin typeface="Calibri" panose="020F0502020204030204" pitchFamily="34" charset="0"/>
                <a:ea typeface="宋体" panose="02010600030101010101" pitchFamily="2" charset="-122"/>
              </a:rPr>
              <a:t>int</a:t>
            </a:r>
            <a:r>
              <a:rPr lang="en-US" altLang="zh-CN" sz="2800" dirty="0">
                <a:solidFill>
                  <a:srgbClr val="000000"/>
                </a:solidFill>
                <a:uFillTx/>
                <a:latin typeface="Calibri" panose="020F0502020204030204" pitchFamily="34" charset="0"/>
                <a:ea typeface="宋体" panose="02010600030101010101" pitchFamily="2" charset="-122"/>
              </a:rPr>
              <a:t> Sum=0;</a:t>
            </a:r>
            <a:endParaRPr lang="en-US"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if i&gt;0{</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while (i&lt;=10)</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Sum=</a:t>
            </a:r>
            <a:r>
              <a:rPr lang="en-US" altLang="zh-CN" sz="2800" dirty="0" err="1">
                <a:solidFill>
                  <a:srgbClr val="000000"/>
                </a:solidFill>
                <a:uFillTx/>
                <a:latin typeface="Calibri" panose="020F0502020204030204" pitchFamily="34" charset="0"/>
                <a:ea typeface="宋体" panose="02010600030101010101" pitchFamily="2" charset="-122"/>
              </a:rPr>
              <a:t>Sum+i</a:t>
            </a:r>
            <a:r>
              <a:rPr lang="en-US" altLang="zh-CN" sz="2800" dirty="0">
                <a:solidFill>
                  <a:srgbClr val="000000"/>
                </a:solidFill>
                <a:uFillTx/>
                <a:latin typeface="Calibri" panose="020F0502020204030204" pitchFamily="34" charset="0"/>
                <a:ea typeface="宋体" panose="02010600030101010101" pitchFamily="2" charset="-122"/>
              </a:rPr>
              <a:t>;</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i=i+1;</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a:t>
            </a:r>
            <a:endParaRPr lang="en-US"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    }</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return Sum;</a:t>
            </a:r>
            <a:endParaRPr lang="zh-CN" altLang="zh-CN" sz="2800" dirty="0">
              <a:solidFill>
                <a:srgbClr val="000000"/>
              </a:solidFill>
              <a:uFillTx/>
              <a:latin typeface="Calibri" panose="020F0502020204030204" pitchFamily="34" charset="0"/>
              <a:ea typeface="宋体" panose="02010600030101010101" pitchFamily="2" charset="-122"/>
            </a:endParaRPr>
          </a:p>
          <a:p>
            <a:r>
              <a:rPr lang="en-US" altLang="zh-CN" sz="2800" dirty="0">
                <a:solidFill>
                  <a:srgbClr val="000000"/>
                </a:solidFill>
                <a:uFillTx/>
                <a:latin typeface="Calibri" panose="020F0502020204030204" pitchFamily="34" charset="0"/>
                <a:ea typeface="宋体" panose="02010600030101010101" pitchFamily="2" charset="-122"/>
              </a:rPr>
              <a:t>}</a:t>
            </a:r>
            <a:endParaRPr lang="zh-CN" altLang="zh-CN" sz="2800" dirty="0">
              <a:solidFill>
                <a:srgbClr val="000000"/>
              </a:solidFill>
              <a:uFillTx/>
              <a:latin typeface="Calibri" panose="020F0502020204030204" pitchFamily="34" charset="0"/>
              <a:ea typeface="宋体" panose="02010600030101010101" pitchFamily="2" charset="-122"/>
            </a:endParaRPr>
          </a:p>
          <a:p>
            <a:endParaRPr lang="zh-CN" altLang="zh-CN" sz="2800" dirty="0">
              <a:solidFill>
                <a:srgbClr val="000000"/>
              </a:solidFill>
              <a:uFillTx/>
              <a:latin typeface="Calibri" panose="020F0502020204030204" pitchFamily="34" charset="0"/>
              <a:ea typeface="宋体" panose="02010600030101010101" pitchFamily="2" charset="-122"/>
            </a:endParaRPr>
          </a:p>
        </p:txBody>
      </p:sp>
      <p:sp>
        <p:nvSpPr>
          <p:cNvPr id="16386" name="TextBox 5"/>
          <p:cNvSpPr txBox="1"/>
          <p:nvPr/>
        </p:nvSpPr>
        <p:spPr>
          <a:xfrm>
            <a:off x="251460" y="260350"/>
            <a:ext cx="7561263" cy="460375"/>
          </a:xfrm>
          <a:prstGeom prst="rect">
            <a:avLst/>
          </a:prstGeom>
          <a:noFill/>
          <a:ln w="9525">
            <a:noFill/>
          </a:ln>
        </p:spPr>
        <p:txBody>
          <a:bodyPr wrap="square" anchor="t" anchorCtr="0">
            <a:spAutoFit/>
          </a:bodyPr>
          <a:lstStyle/>
          <a:p>
            <a:r>
              <a:rPr lang="zh-CN" altLang="en-US" sz="2400" dirty="0">
                <a:solidFill>
                  <a:srgbClr val="000000"/>
                </a:solidFill>
                <a:uFillTx/>
                <a:latin typeface="Calibri" panose="020F0502020204030204" pitchFamily="34" charset="0"/>
                <a:ea typeface="宋体" panose="02010600030101010101" pitchFamily="2" charset="-122"/>
              </a:rPr>
              <a:t>请给出以下程序的测试用例和预期结果</a:t>
            </a:r>
            <a:endParaRPr lang="zh-CN" altLang="en-US" sz="2400" dirty="0">
              <a:solidFill>
                <a:srgbClr val="000000"/>
              </a:solidFill>
              <a:uFillTx/>
              <a:latin typeface="Calibri" panose="020F0502020204030204" pitchFamily="34" charset="0"/>
              <a:ea typeface="宋体" panose="02010600030101010101" pitchFamily="2" charset="-122"/>
            </a:endParaRPr>
          </a:p>
        </p:txBody>
      </p:sp>
      <p:sp>
        <p:nvSpPr>
          <p:cNvPr id="1638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rgbClr val="FFFFFF"/>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FFFFFF"/>
                </a:solidFill>
                <a:latin typeface="Calibri" panose="020F0502020204030204" pitchFamily="34" charset="0"/>
                <a:ea typeface="宋体" panose="02010600030101010101" pitchFamily="2" charset="-122"/>
                <a:cs typeface="+mn-cs"/>
              </a:defRPr>
            </a:lvl5pPr>
          </a:lstStyle>
          <a:p>
            <a:pPr lvl="0" algn="r"/>
            <a:fld id="{9A0DB2DC-4C9A-4742-B13C-FB6460FD3503}" type="slidenum">
              <a:rPr lang="en-US" altLang="zh-CN" sz="1400">
                <a:solidFill>
                  <a:schemeClr val="tx1"/>
                </a:solidFill>
                <a:latin typeface="Gulim" panose="020B0600000101010101" pitchFamily="34" charset="-127"/>
              </a:rPr>
            </a:fld>
            <a:endParaRPr lang="en-US" altLang="zh-CN" sz="1400">
              <a:solidFill>
                <a:schemeClr val="tx1"/>
              </a:solidFill>
              <a:latin typeface="Gulim" panose="020B0600000101010101" pitchFamily="34" charset="-127"/>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p:cNvSpPr>
          <p:nvPr>
            <p:ph type="title"/>
          </p:nvPr>
        </p:nvSpPr>
        <p:spPr/>
        <p:txBody>
          <a:bodyPr vert="horz" wrap="square" lIns="91440" tIns="45720" rIns="91440" bIns="45720" anchor="ctr" anchorCtr="0"/>
          <a:lstStyle/>
          <a:p>
            <a:pPr eaLnBrk="1" hangingPunct="1"/>
            <a:r>
              <a:rPr lang="en-US" altLang="zh-CN" sz="4000" dirty="0">
                <a:ea typeface="华文中宋" panose="02010600040101010101" pitchFamily="2" charset="-122"/>
              </a:rPr>
              <a:t>Z</a:t>
            </a:r>
            <a:r>
              <a:rPr lang="zh-CN" altLang="en-US" sz="4000" dirty="0">
                <a:ea typeface="华文中宋" panose="02010600040101010101" pitchFamily="2" charset="-122"/>
              </a:rPr>
              <a:t>路径覆盖下的循环测试方法</a:t>
            </a:r>
            <a:endParaRPr lang="zh-CN" altLang="en-US" sz="4000" dirty="0">
              <a:ea typeface="华文中宋" panose="02010600040101010101" pitchFamily="2" charset="-122"/>
            </a:endParaRPr>
          </a:p>
        </p:txBody>
      </p:sp>
      <p:sp>
        <p:nvSpPr>
          <p:cNvPr id="718851" name="Rectangle 3"/>
          <p:cNvSpPr>
            <a:spLocks noGrp="1"/>
          </p:cNvSpPr>
          <p:nvPr>
            <p:ph idx="1"/>
          </p:nvPr>
        </p:nvSpPr>
        <p:spPr/>
        <p:txBody>
          <a:bodyPr vert="horz" wrap="square" lIns="91440" tIns="45720" rIns="91440" bIns="45720" anchor="t" anchorCtr="0"/>
          <a:lstStyle/>
          <a:p>
            <a:pPr eaLnBrk="1" hangingPunct="1">
              <a:lnSpc>
                <a:spcPct val="105000"/>
              </a:lnSpc>
            </a:pPr>
            <a:r>
              <a:rPr lang="en-US" altLang="zh-CN" sz="2800" dirty="0">
                <a:ea typeface="华文中宋" panose="02010600040101010101" pitchFamily="2" charset="-122"/>
              </a:rPr>
              <a:t>     Z</a:t>
            </a:r>
            <a:r>
              <a:rPr lang="zh-CN" altLang="en-US" sz="2800" dirty="0">
                <a:ea typeface="华文中宋" panose="02010600040101010101" pitchFamily="2" charset="-122"/>
              </a:rPr>
              <a:t>路径覆盖是路径覆盖的一个变体。完成路径测试的理想情况是做到路径覆盖。对于比较简单的小程序实现路径覆盖是可能做到的。但是如果程序中出现多个判断和多个循环，可能的路径数目将会急剧增长，达到天文数字，以至实现路径覆盖不可能做到。</a:t>
            </a:r>
            <a:br>
              <a:rPr lang="zh-CN" altLang="en-US" sz="2800" dirty="0">
                <a:ea typeface="华文中宋" panose="02010600040101010101" pitchFamily="2" charset="-122"/>
              </a:rPr>
            </a:br>
            <a:r>
              <a:rPr lang="zh-CN" altLang="en-US" sz="2800" dirty="0">
                <a:ea typeface="华文中宋" panose="02010600040101010101" pitchFamily="2" charset="-122"/>
              </a:rPr>
              <a:t>   </a:t>
            </a:r>
            <a:endParaRPr lang="zh-CN" altLang="en-US" sz="2800" dirty="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18850"/>
                                        </p:tgtEl>
                                        <p:attrNameLst>
                                          <p:attrName>style.visibility</p:attrName>
                                        </p:attrNameLst>
                                      </p:cBhvr>
                                      <p:to>
                                        <p:strVal val="visible"/>
                                      </p:to>
                                    </p:set>
                                    <p:animEffect transition="in" filter="barn(outVertical)">
                                      <p:cBhvr>
                                        <p:cTn id="7" dur="500"/>
                                        <p:tgtEl>
                                          <p:spTgt spid="7188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8851">
                                            <p:txEl>
                                              <p:pRg st="0" end="0"/>
                                            </p:txEl>
                                          </p:spTgt>
                                        </p:tgtEl>
                                        <p:attrNameLst>
                                          <p:attrName>style.visibility</p:attrName>
                                        </p:attrNameLst>
                                      </p:cBhvr>
                                      <p:to>
                                        <p:strVal val="visible"/>
                                      </p:to>
                                    </p:set>
                                    <p:animEffect transition="in" filter="wipe(left)">
                                      <p:cBhvr>
                                        <p:cTn id="12" dur="500"/>
                                        <p:tgtEl>
                                          <p:spTgt spid="718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p:bldP spid="7188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p:cNvSpPr>
          <p:nvPr>
            <p:ph type="title"/>
          </p:nvPr>
        </p:nvSpPr>
        <p:spPr/>
        <p:txBody>
          <a:bodyPr vert="horz" wrap="square" lIns="91440" tIns="45720" rIns="91440" bIns="45720" anchor="ctr" anchorCtr="0"/>
          <a:lstStyle/>
          <a:p>
            <a:pPr eaLnBrk="1" hangingPunct="1"/>
            <a:r>
              <a:rPr lang="en-US" altLang="zh-CN" sz="4000" dirty="0">
                <a:ea typeface="华文中宋" panose="02010600040101010101" pitchFamily="2" charset="-122"/>
              </a:rPr>
              <a:t>Z</a:t>
            </a:r>
            <a:r>
              <a:rPr lang="zh-CN" altLang="en-US" sz="4000" dirty="0">
                <a:ea typeface="华文中宋" panose="02010600040101010101" pitchFamily="2" charset="-122"/>
              </a:rPr>
              <a:t>路径覆盖下的循环测试方法</a:t>
            </a:r>
            <a:endParaRPr lang="zh-CN" altLang="en-US" sz="4000" dirty="0">
              <a:ea typeface="华文中宋" panose="02010600040101010101" pitchFamily="2" charset="-122"/>
            </a:endParaRPr>
          </a:p>
        </p:txBody>
      </p:sp>
      <p:sp>
        <p:nvSpPr>
          <p:cNvPr id="731139" name="Rectangle 3"/>
          <p:cNvSpPr>
            <a:spLocks noGrp="1"/>
          </p:cNvSpPr>
          <p:nvPr>
            <p:ph idx="1"/>
          </p:nvPr>
        </p:nvSpPr>
        <p:spPr/>
        <p:txBody>
          <a:bodyPr vert="horz" wrap="square" lIns="91440" tIns="45720" rIns="91440" bIns="45720" anchor="t" anchorCtr="0"/>
          <a:lstStyle/>
          <a:p>
            <a:pPr eaLnBrk="1" hangingPunct="1">
              <a:lnSpc>
                <a:spcPct val="105000"/>
              </a:lnSpc>
              <a:buNone/>
            </a:pPr>
            <a:r>
              <a:rPr lang="zh-CN" altLang="en-US" dirty="0">
                <a:ea typeface="华文中宋" panose="02010600040101010101" pitchFamily="2" charset="-122"/>
              </a:rPr>
              <a:t>    为了解决这一问题，必须舍掉一些次要因素，对循环机制进行简化，从而极大地减少路径的数量，使得覆盖这些有限的路径成为可能。</a:t>
            </a:r>
            <a:endParaRPr lang="zh-CN" altLang="en-US" dirty="0">
              <a:ea typeface="华文中宋" panose="02010600040101010101" pitchFamily="2" charset="-122"/>
            </a:endParaRPr>
          </a:p>
          <a:p>
            <a:pPr eaLnBrk="1" hangingPunct="1">
              <a:lnSpc>
                <a:spcPct val="105000"/>
              </a:lnSpc>
              <a:buNone/>
            </a:pPr>
            <a:endParaRPr lang="zh-CN" altLang="en-US" dirty="0">
              <a:ea typeface="华文中宋" panose="02010600040101010101" pitchFamily="2" charset="-122"/>
            </a:endParaRPr>
          </a:p>
          <a:p>
            <a:pPr eaLnBrk="1" hangingPunct="1">
              <a:lnSpc>
                <a:spcPct val="105000"/>
              </a:lnSpc>
              <a:buNone/>
            </a:pPr>
            <a:r>
              <a:rPr lang="zh-CN" altLang="en-US" dirty="0">
                <a:ea typeface="华文中宋" panose="02010600040101010101" pitchFamily="2" charset="-122"/>
              </a:rPr>
              <a:t>称简化循环意义下的路径覆盖为</a:t>
            </a:r>
            <a:r>
              <a:rPr lang="en-US" altLang="zh-CN" dirty="0">
                <a:ea typeface="华文中宋" panose="02010600040101010101" pitchFamily="2" charset="-122"/>
              </a:rPr>
              <a:t>Z</a:t>
            </a:r>
            <a:r>
              <a:rPr lang="zh-CN" altLang="en-US" dirty="0">
                <a:ea typeface="华文中宋" panose="02010600040101010101" pitchFamily="2" charset="-122"/>
              </a:rPr>
              <a:t>路径覆盖。</a:t>
            </a:r>
            <a:br>
              <a:rPr lang="zh-CN" altLang="en-US" dirty="0">
                <a:ea typeface="华文中宋" panose="02010600040101010101" pitchFamily="2" charset="-122"/>
              </a:rPr>
            </a:br>
            <a:endParaRPr lang="zh-CN" altLang="en-US" dirty="0">
              <a:ea typeface="华文中宋" panose="02010600040101010101" pitchFamily="2" charset="-122"/>
            </a:endParaRPr>
          </a:p>
          <a:p>
            <a:pPr eaLnBrk="1" hangingPunct="1">
              <a:lnSpc>
                <a:spcPct val="105000"/>
              </a:lnSpc>
              <a:buNone/>
            </a:pPr>
            <a:endParaRPr lang="zh-CN" altLang="en-US" dirty="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31138"/>
                                        </p:tgtEl>
                                        <p:attrNameLst>
                                          <p:attrName>style.visibility</p:attrName>
                                        </p:attrNameLst>
                                      </p:cBhvr>
                                      <p:to>
                                        <p:strVal val="visible"/>
                                      </p:to>
                                    </p:set>
                                    <p:animEffect transition="in" filter="barn(outVertical)">
                                      <p:cBhvr>
                                        <p:cTn id="7" dur="500"/>
                                        <p:tgtEl>
                                          <p:spTgt spid="731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1139">
                                            <p:txEl>
                                              <p:pRg st="0" end="0"/>
                                            </p:txEl>
                                          </p:spTgt>
                                        </p:tgtEl>
                                        <p:attrNameLst>
                                          <p:attrName>style.visibility</p:attrName>
                                        </p:attrNameLst>
                                      </p:cBhvr>
                                      <p:to>
                                        <p:strVal val="visible"/>
                                      </p:to>
                                    </p:set>
                                    <p:animEffect transition="in" filter="wipe(left)">
                                      <p:cBhvr>
                                        <p:cTn id="12" dur="500"/>
                                        <p:tgtEl>
                                          <p:spTgt spid="7311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1139">
                                            <p:txEl>
                                              <p:pRg st="2" end="2"/>
                                            </p:txEl>
                                          </p:spTgt>
                                        </p:tgtEl>
                                        <p:attrNameLst>
                                          <p:attrName>style.visibility</p:attrName>
                                        </p:attrNameLst>
                                      </p:cBhvr>
                                      <p:to>
                                        <p:strVal val="visible"/>
                                      </p:to>
                                    </p:set>
                                    <p:animEffect transition="in" filter="wipe(left)">
                                      <p:cBhvr>
                                        <p:cTn id="17" dur="500"/>
                                        <p:tgtEl>
                                          <p:spTgt spid="73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8" grpId="0"/>
      <p:bldP spid="73113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p:cNvSpPr>
          <p:nvPr>
            <p:ph idx="1"/>
          </p:nvPr>
        </p:nvSpPr>
        <p:spPr/>
        <p:txBody>
          <a:bodyPr vert="horz" wrap="square" lIns="91440" tIns="45720" rIns="91440" bIns="45720" anchor="t" anchorCtr="0"/>
          <a:lstStyle/>
          <a:p>
            <a:pPr eaLnBrk="1" hangingPunct="1">
              <a:lnSpc>
                <a:spcPct val="105000"/>
              </a:lnSpc>
            </a:pPr>
            <a:r>
              <a:rPr lang="zh-CN" altLang="en-US" dirty="0">
                <a:ea typeface="华文中宋" panose="02010600040101010101" pitchFamily="2" charset="-122"/>
              </a:rPr>
              <a:t>循环简化的目的是限制循环的次数，无论循环的形式和循环体实际执行的次数，简化后的循环测试只考虑执行循环体一次和零次（不执行）两种情况，即考虑执行时进入循环体一次和跳过循环体这两种情况。</a:t>
            </a:r>
            <a:endParaRPr lang="zh-CN" altLang="en-US" dirty="0">
              <a:ea typeface="华文中宋" panose="02010600040101010101" pitchFamily="2" charset="-122"/>
            </a:endParaRPr>
          </a:p>
        </p:txBody>
      </p:sp>
      <p:pic>
        <p:nvPicPr>
          <p:cNvPr id="732164" name="Picture 4"/>
          <p:cNvPicPr>
            <a:picLocks noChangeAspect="1"/>
          </p:cNvPicPr>
          <p:nvPr/>
        </p:nvPicPr>
        <p:blipFill>
          <a:blip r:embed="rId1"/>
          <a:stretch>
            <a:fillRect/>
          </a:stretch>
        </p:blipFill>
        <p:spPr>
          <a:xfrm>
            <a:off x="611188" y="3860800"/>
            <a:ext cx="4464050" cy="2305050"/>
          </a:xfrm>
          <a:prstGeom prst="rect">
            <a:avLst/>
          </a:prstGeom>
          <a:noFill/>
          <a:ln w="9525">
            <a:noFill/>
          </a:ln>
        </p:spPr>
      </p:pic>
      <p:sp>
        <p:nvSpPr>
          <p:cNvPr id="732165" name="Text Box 5"/>
          <p:cNvSpPr txBox="1">
            <a:spLocks noChangeArrowheads="1"/>
          </p:cNvSpPr>
          <p:nvPr/>
        </p:nvSpPr>
        <p:spPr bwMode="auto">
          <a:xfrm>
            <a:off x="5867400" y="4005263"/>
            <a:ext cx="2952750" cy="1927225"/>
          </a:xfrm>
          <a:prstGeom prst="rect">
            <a:avLst/>
          </a:prstGeom>
          <a:noFill/>
          <a:ln w="9525">
            <a:solidFill>
              <a:schemeClr val="tx1"/>
            </a:solidFill>
            <a:miter lim="800000"/>
          </a:ln>
          <a:effectLst/>
        </p:spPr>
        <p:txBody>
          <a:bodyPr>
            <a:spAutoFit/>
          </a:bodyPr>
          <a:lstStyle/>
          <a:p>
            <a:pPr marR="0" defTabSz="914400" eaLnBrk="0">
              <a:spcBef>
                <a:spcPct val="20000"/>
              </a:spcBef>
              <a:buClr>
                <a:schemeClr val="tx2"/>
              </a:buClr>
              <a:buSzPct val="80000"/>
              <a:buFont typeface="Wingdings" panose="05000000000000000000" pitchFamily="2" charset="2"/>
              <a:buNone/>
              <a:defRPr/>
            </a:pP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a:t>
            </a:r>
            <a:r>
              <a:rPr kumimoji="0" lang="zh-CN" altLang="en-US" sz="2400" kern="1200" cap="none" spc="0" normalizeH="0" baseline="0" noProof="0" smtClean="0">
                <a:solidFill>
                  <a:schemeClr val="tx1"/>
                </a:solidFill>
                <a:effectLst/>
                <a:latin typeface="Arial" panose="020B0604020202020204" pitchFamily="34" charset="0"/>
                <a:ea typeface="宋体" panose="02010600030101010101" pitchFamily="2" charset="-122"/>
                <a:cs typeface="+mn-cs"/>
              </a:rPr>
              <a:t>   在循环简化的思路下，循环与判定分支的效果是一样的，即：循环要么执行、要么跳过。</a:t>
            </a:r>
            <a:endParaRPr kumimoji="0" lang="zh-CN" altLang="en-US" sz="2400" kern="1200" cap="none" spc="0" normalizeH="0" baseline="0" noProof="0" smtClean="0">
              <a:solidFill>
                <a:schemeClr val="tx1"/>
              </a:solidFill>
              <a:effectLst/>
              <a:latin typeface="Times New Roman" panose="02020603050405020304" pitchFamily="18" charset="0"/>
              <a:ea typeface="宋体" panose="02010600030101010101" pitchFamily="2" charset="-122"/>
              <a:cs typeface="+mn-cs"/>
            </a:endParaRPr>
          </a:p>
        </p:txBody>
      </p:sp>
      <p:sp>
        <p:nvSpPr>
          <p:cNvPr id="732166" name="AutoShape 6"/>
          <p:cNvSpPr/>
          <p:nvPr/>
        </p:nvSpPr>
        <p:spPr>
          <a:xfrm>
            <a:off x="5148263" y="4797425"/>
            <a:ext cx="647700" cy="503238"/>
          </a:xfrm>
          <a:custGeom>
            <a:avLst/>
            <a:gdLst/>
            <a:ahLst/>
            <a:cxnLst>
              <a:cxn ang="17694720">
                <a:pos x="485775" y="0"/>
              </a:cxn>
              <a:cxn ang="11796480">
                <a:pos x="0" y="251619"/>
              </a:cxn>
              <a:cxn ang="5898240">
                <a:pos x="485775" y="503238"/>
              </a:cxn>
              <a:cxn ang="0">
                <a:pos x="647700" y="251619"/>
              </a:cxn>
            </a:cxnLst>
            <a:rect l="0" t="0" r="0" b="0"/>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animEffect transition="in" filter="wipe(left)">
                                      <p:cBhvr>
                                        <p:cTn id="7" dur="500"/>
                                        <p:tgtEl>
                                          <p:spTgt spid="73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32164"/>
                                        </p:tgtEl>
                                        <p:attrNameLst>
                                          <p:attrName>style.visibility</p:attrName>
                                        </p:attrNameLst>
                                      </p:cBhvr>
                                      <p:to>
                                        <p:strVal val="visible"/>
                                      </p:to>
                                    </p:set>
                                    <p:animEffect transition="in" filter="slide(fromBottom)">
                                      <p:cBhvr>
                                        <p:cTn id="12" dur="500"/>
                                        <p:tgtEl>
                                          <p:spTgt spid="7321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2166"/>
                                        </p:tgtEl>
                                        <p:attrNameLst>
                                          <p:attrName>style.visibility</p:attrName>
                                        </p:attrNameLst>
                                      </p:cBhvr>
                                      <p:to>
                                        <p:strVal val="visible"/>
                                      </p:to>
                                    </p:set>
                                    <p:animEffect transition="in" filter="wipe(left)">
                                      <p:cBhvr>
                                        <p:cTn id="17" dur="500"/>
                                        <p:tgtEl>
                                          <p:spTgt spid="73216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732165"/>
                                        </p:tgtEl>
                                        <p:attrNameLst>
                                          <p:attrName>style.visibility</p:attrName>
                                        </p:attrNameLst>
                                      </p:cBhvr>
                                      <p:to>
                                        <p:strVal val="visible"/>
                                      </p:to>
                                    </p:set>
                                    <p:animEffect transition="in" filter="dissolve">
                                      <p:cBhvr>
                                        <p:cTn id="21" dur="500"/>
                                        <p:tgtEl>
                                          <p:spTgt spid="73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P spid="732165" grpId="0" animBg="1"/>
      <p:bldP spid="7321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p:cNvSpPr>
          <p:nvPr>
            <p:ph type="title"/>
          </p:nvPr>
        </p:nvSpPr>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最少测试用例数计算</a:t>
            </a:r>
            <a:endParaRPr lang="zh-CN" altLang="en-US" sz="4000" dirty="0">
              <a:latin typeface="华文中宋" panose="02010600040101010101" pitchFamily="2" charset="-122"/>
              <a:ea typeface="华文中宋" panose="02010600040101010101" pitchFamily="2" charset="-122"/>
            </a:endParaRPr>
          </a:p>
        </p:txBody>
      </p:sp>
      <p:sp>
        <p:nvSpPr>
          <p:cNvPr id="720899" name="Rectangle 3"/>
          <p:cNvSpPr>
            <a:spLocks noGrp="1"/>
          </p:cNvSpPr>
          <p:nvPr>
            <p:ph idx="1"/>
          </p:nvPr>
        </p:nvSpPr>
        <p:spPr/>
        <p:txBody>
          <a:bodyPr vert="horz" wrap="square" lIns="91440" tIns="45720" rIns="72000" bIns="45720" anchor="t" anchorCtr="0"/>
          <a:lstStyle/>
          <a:p>
            <a:pPr eaLnBrk="1" hangingPunct="1">
              <a:lnSpc>
                <a:spcPct val="105000"/>
              </a:lnSpc>
            </a:pPr>
            <a:r>
              <a:rPr lang="zh-CN" altLang="en-US" dirty="0">
                <a:latin typeface="华文中宋" panose="02010600040101010101" pitchFamily="2" charset="-122"/>
                <a:ea typeface="华文中宋" panose="02010600040101010101" pitchFamily="2" charset="-122"/>
              </a:rPr>
              <a:t>为实现测试的逻辑覆盖，必须设计足够多的测试用例，并使用这些测试用例执行被测程序，实施测试。我们关心的是：对于某个具体的程序来说，至少需要设计多少个测试用例。这里提供一种估算最少测试用例数的方法。</a:t>
            </a:r>
            <a:endParaRPr lang="zh-CN" altLang="en-US" dirty="0">
              <a:latin typeface="华文中宋" panose="02010600040101010101" pitchFamily="2" charset="-122"/>
              <a:ea typeface="华文中宋" panose="02010600040101010101" pitchFamily="2" charset="-122"/>
            </a:endParaRPr>
          </a:p>
          <a:p>
            <a:pPr eaLnBrk="1" hangingPunct="1">
              <a:lnSpc>
                <a:spcPct val="105000"/>
              </a:lnSpc>
              <a:buNone/>
            </a:pP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20898"/>
                                        </p:tgtEl>
                                        <p:attrNameLst>
                                          <p:attrName>style.visibility</p:attrName>
                                        </p:attrNameLst>
                                      </p:cBhvr>
                                      <p:to>
                                        <p:strVal val="visible"/>
                                      </p:to>
                                    </p:set>
                                    <p:animEffect transition="in" filter="barn(outVertical)">
                                      <p:cBhvr>
                                        <p:cTn id="7" dur="500"/>
                                        <p:tgtEl>
                                          <p:spTgt spid="7208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0899">
                                            <p:txEl>
                                              <p:pRg st="0" end="0"/>
                                            </p:txEl>
                                          </p:spTgt>
                                        </p:tgtEl>
                                        <p:attrNameLst>
                                          <p:attrName>style.visibility</p:attrName>
                                        </p:attrNameLst>
                                      </p:cBhvr>
                                      <p:to>
                                        <p:strVal val="visible"/>
                                      </p:to>
                                    </p:set>
                                    <p:animEffect transition="in" filter="wipe(left)">
                                      <p:cBhvr>
                                        <p:cTn id="12" dur="500"/>
                                        <p:tgtEl>
                                          <p:spTgt spid="7208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8" grpId="0"/>
      <p:bldP spid="7208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p:cNvSpPr>
          <p:nvPr>
            <p:ph type="title"/>
          </p:nvPr>
        </p:nvSpPr>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最少测试用例数计算</a:t>
            </a:r>
            <a:endParaRPr lang="zh-CN" altLang="en-US" sz="4000" dirty="0">
              <a:latin typeface="华文中宋" panose="02010600040101010101" pitchFamily="2" charset="-122"/>
              <a:ea typeface="华文中宋" panose="02010600040101010101" pitchFamily="2" charset="-122"/>
            </a:endParaRPr>
          </a:p>
        </p:txBody>
      </p:sp>
      <p:sp>
        <p:nvSpPr>
          <p:cNvPr id="930819" name="Rectangle 3"/>
          <p:cNvSpPr>
            <a:spLocks noGrp="1"/>
          </p:cNvSpPr>
          <p:nvPr>
            <p:ph idx="1"/>
          </p:nvPr>
        </p:nvSpPr>
        <p:spPr/>
        <p:txBody>
          <a:bodyPr vert="horz" wrap="square" lIns="91440" tIns="45720" rIns="72000" bIns="45720" anchor="t" anchorCtr="0"/>
          <a:lstStyle/>
          <a:p>
            <a:pPr eaLnBrk="1" hangingPunct="1">
              <a:lnSpc>
                <a:spcPct val="105000"/>
              </a:lnSpc>
              <a:buNone/>
            </a:pPr>
            <a:r>
              <a:rPr lang="zh-CN" altLang="en-US" sz="2800" dirty="0">
                <a:latin typeface="华文中宋" panose="02010600040101010101" pitchFamily="2" charset="-122"/>
                <a:ea typeface="华文中宋" panose="02010600040101010101" pitchFamily="2" charset="-122"/>
              </a:rPr>
              <a:t>       结构化程序是由 </a:t>
            </a:r>
            <a:r>
              <a:rPr lang="en-US" altLang="zh-CN" sz="2800" dirty="0">
                <a:latin typeface="华文中宋" panose="02010600040101010101" pitchFamily="2" charset="-122"/>
                <a:ea typeface="华文中宋" panose="02010600040101010101" pitchFamily="2" charset="-122"/>
              </a:rPr>
              <a:t>3 </a:t>
            </a:r>
            <a:r>
              <a:rPr lang="zh-CN" altLang="en-US" sz="2800" dirty="0">
                <a:latin typeface="华文中宋" panose="02010600040101010101" pitchFamily="2" charset="-122"/>
                <a:ea typeface="华文中宋" panose="02010600040101010101" pitchFamily="2" charset="-122"/>
              </a:rPr>
              <a:t>种基本控制结构组成：顺序型（构成串行操作）、选择型（构成分支操作）和重复型（构成循环操作）。</a:t>
            </a:r>
            <a:endParaRPr lang="zh-CN" altLang="en-US" sz="2800" dirty="0">
              <a:latin typeface="华文中宋" panose="02010600040101010101" pitchFamily="2" charset="-122"/>
              <a:ea typeface="华文中宋" panose="02010600040101010101" pitchFamily="2" charset="-122"/>
            </a:endParaRPr>
          </a:p>
          <a:p>
            <a:pPr eaLnBrk="1" hangingPunct="1">
              <a:lnSpc>
                <a:spcPct val="105000"/>
              </a:lnSpc>
              <a:buNone/>
            </a:pPr>
            <a:r>
              <a:rPr lang="zh-CN" altLang="en-US" sz="2800" dirty="0">
                <a:latin typeface="华文中宋" panose="02010600040101010101" pitchFamily="2" charset="-122"/>
                <a:ea typeface="华文中宋" panose="02010600040101010101" pitchFamily="2" charset="-122"/>
              </a:rPr>
              <a:t>       为了把问题化简，避免出现测试用例极多的组合爆炸，把构成循环操作的重复型结构用选择结构代替。这样，任一循环便改造成进入循环体或不进入循环体的分支操作了。</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30818"/>
                                        </p:tgtEl>
                                        <p:attrNameLst>
                                          <p:attrName>style.visibility</p:attrName>
                                        </p:attrNameLst>
                                      </p:cBhvr>
                                      <p:to>
                                        <p:strVal val="visible"/>
                                      </p:to>
                                    </p:set>
                                    <p:animEffect transition="in" filter="barn(outVertical)">
                                      <p:cBhvr>
                                        <p:cTn id="7" dur="500"/>
                                        <p:tgtEl>
                                          <p:spTgt spid="930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0819">
                                            <p:txEl>
                                              <p:pRg st="0" end="0"/>
                                            </p:txEl>
                                          </p:spTgt>
                                        </p:tgtEl>
                                        <p:attrNameLst>
                                          <p:attrName>style.visibility</p:attrName>
                                        </p:attrNameLst>
                                      </p:cBhvr>
                                      <p:to>
                                        <p:strVal val="visible"/>
                                      </p:to>
                                    </p:set>
                                    <p:animEffect transition="in" filter="wipe(left)">
                                      <p:cBhvr>
                                        <p:cTn id="12" dur="500"/>
                                        <p:tgtEl>
                                          <p:spTgt spid="9308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0819">
                                            <p:txEl>
                                              <p:pRg st="1" end="1"/>
                                            </p:txEl>
                                          </p:spTgt>
                                        </p:tgtEl>
                                        <p:attrNameLst>
                                          <p:attrName>style.visibility</p:attrName>
                                        </p:attrNameLst>
                                      </p:cBhvr>
                                      <p:to>
                                        <p:strVal val="visible"/>
                                      </p:to>
                                    </p:set>
                                    <p:animEffect transition="in" filter="wipe(left)">
                                      <p:cBhvr>
                                        <p:cTn id="17" dur="500"/>
                                        <p:tgtEl>
                                          <p:spTgt spid="930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8" grpId="0"/>
      <p:bldP spid="9308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p:cNvSpPr>
          <p:nvPr>
            <p:ph type="title"/>
          </p:nvPr>
        </p:nvSpPr>
        <p:spPr/>
        <p:txBody>
          <a:bodyPr vert="horz" wrap="square" lIns="91440" tIns="45720" rIns="91440" bIns="45720" anchor="ctr" anchorCtr="0"/>
          <a:lstStyle/>
          <a:p>
            <a:pPr eaLnBrk="1" hangingPunct="1"/>
            <a:r>
              <a:rPr lang="en-US" altLang="zh-CN" sz="4000" dirty="0">
                <a:latin typeface="华文中宋" panose="02010600040101010101" pitchFamily="2" charset="-122"/>
                <a:ea typeface="华文中宋" panose="02010600040101010101" pitchFamily="2" charset="-122"/>
              </a:rPr>
              <a:t>N-S</a:t>
            </a:r>
            <a:r>
              <a:rPr lang="zh-CN" altLang="en-US" sz="4000" dirty="0">
                <a:latin typeface="华文中宋" panose="02010600040101010101" pitchFamily="2" charset="-122"/>
                <a:ea typeface="华文中宋" panose="02010600040101010101" pitchFamily="2" charset="-122"/>
              </a:rPr>
              <a:t>图</a:t>
            </a:r>
            <a:endParaRPr lang="zh-CN" altLang="en-US" sz="4000" dirty="0">
              <a:latin typeface="华文中宋" panose="02010600040101010101" pitchFamily="2" charset="-122"/>
              <a:ea typeface="华文中宋" panose="02010600040101010101" pitchFamily="2" charset="-122"/>
            </a:endParaRPr>
          </a:p>
        </p:txBody>
      </p:sp>
      <p:sp>
        <p:nvSpPr>
          <p:cNvPr id="721923" name="Rectangle 3"/>
          <p:cNvSpPr>
            <a:spLocks noGrp="1"/>
          </p:cNvSpPr>
          <p:nvPr>
            <p:ph idx="1"/>
          </p:nvPr>
        </p:nvSpPr>
        <p:spPr/>
        <p:txBody>
          <a:bodyPr vert="horz" wrap="square" lIns="91440" tIns="45720" rIns="72000" bIns="45720" anchor="t" anchorCtr="0"/>
          <a:lstStyle/>
          <a:p>
            <a:pPr eaLnBrk="1" hangingPunct="1">
              <a:lnSpc>
                <a:spcPct val="105000"/>
              </a:lnSpc>
            </a:pPr>
            <a:r>
              <a:rPr lang="zh-CN" altLang="en-US" sz="2400" dirty="0">
                <a:latin typeface="华文中宋" panose="02010600040101010101" pitchFamily="2" charset="-122"/>
                <a:ea typeface="华文中宋" panose="02010600040101010101" pitchFamily="2" charset="-122"/>
              </a:rPr>
              <a:t>用</a:t>
            </a:r>
            <a:r>
              <a:rPr lang="en-US" altLang="zh-CN" sz="2400" dirty="0">
                <a:latin typeface="华文中宋" panose="02010600040101010101" pitchFamily="2" charset="-122"/>
                <a:ea typeface="华文中宋" panose="02010600040101010101" pitchFamily="2" charset="-122"/>
              </a:rPr>
              <a:t>N-S</a:t>
            </a:r>
            <a:r>
              <a:rPr lang="zh-CN" altLang="en-US" sz="2400" dirty="0">
                <a:latin typeface="华文中宋" panose="02010600040101010101" pitchFamily="2" charset="-122"/>
                <a:ea typeface="华文中宋" panose="02010600040101010101" pitchFamily="2" charset="-122"/>
              </a:rPr>
              <a:t>图表示程序的</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种基本控制结构：</a:t>
            </a:r>
            <a:endParaRPr lang="zh-CN" altLang="en-US" sz="2400" dirty="0">
              <a:latin typeface="华文中宋" panose="02010600040101010101" pitchFamily="2" charset="-122"/>
              <a:ea typeface="华文中宋" panose="02010600040101010101" pitchFamily="2" charset="-122"/>
            </a:endParaRPr>
          </a:p>
        </p:txBody>
      </p:sp>
      <p:pic>
        <p:nvPicPr>
          <p:cNvPr id="721924" name="Picture 4"/>
          <p:cNvPicPr>
            <a:picLocks noChangeAspect="1"/>
          </p:cNvPicPr>
          <p:nvPr/>
        </p:nvPicPr>
        <p:blipFill>
          <a:blip r:embed="rId1"/>
          <a:stretch>
            <a:fillRect/>
          </a:stretch>
        </p:blipFill>
        <p:spPr>
          <a:xfrm>
            <a:off x="611188" y="2132013"/>
            <a:ext cx="3455987" cy="3673475"/>
          </a:xfrm>
          <a:prstGeom prst="rect">
            <a:avLst/>
          </a:prstGeom>
          <a:noFill/>
          <a:ln w="9525">
            <a:noFill/>
          </a:ln>
        </p:spPr>
      </p:pic>
      <p:sp>
        <p:nvSpPr>
          <p:cNvPr id="721925" name="Text Box 5"/>
          <p:cNvSpPr txBox="1">
            <a:spLocks noChangeArrowheads="1"/>
          </p:cNvSpPr>
          <p:nvPr/>
        </p:nvSpPr>
        <p:spPr bwMode="auto">
          <a:xfrm>
            <a:off x="4284663" y="2111375"/>
            <a:ext cx="4464050" cy="3622675"/>
          </a:xfrm>
          <a:prstGeom prst="rect">
            <a:avLst/>
          </a:prstGeom>
          <a:noFill/>
          <a:ln w="9525">
            <a:noFill/>
            <a:miter lim="800000"/>
          </a:ln>
          <a:effectLst/>
        </p:spPr>
        <p:txBody>
          <a:bodyPr>
            <a:spAutoFit/>
          </a:bodyPr>
          <a:lstStyle/>
          <a:p>
            <a:pPr marR="0" defTabSz="914400" eaLnBrk="0" hangingPunct="0">
              <a:lnSpc>
                <a:spcPct val="105000"/>
              </a:lnSpc>
              <a:spcBef>
                <a:spcPct val="20000"/>
              </a:spcBef>
              <a:buClr>
                <a:schemeClr val="tx2"/>
              </a:buClr>
              <a:buSzPct val="80000"/>
              <a:buFont typeface="Wingdings" panose="05000000000000000000" pitchFamily="2" charset="2"/>
              <a:buChar char="Ø"/>
              <a:defRPr/>
            </a:pP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图中</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B</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D</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均表示要执行的操作，</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P</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是可取真假值的谓词，</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Y</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代表真值，</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N</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代表假值。</a:t>
            </a:r>
            <a:endPar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eaLnBrk="0" hangingPunct="0">
              <a:lnSpc>
                <a:spcPct val="105000"/>
              </a:lnSpc>
              <a:spcBef>
                <a:spcPct val="20000"/>
              </a:spcBef>
              <a:buClr>
                <a:schemeClr val="tx2"/>
              </a:buClr>
              <a:buSzPct val="80000"/>
              <a:buFont typeface="Wingdings" panose="05000000000000000000" pitchFamily="2" charset="2"/>
              <a:buChar char="Ø"/>
              <a:defRPr/>
            </a:pP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图中的 </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 </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和 </a:t>
            </a:r>
            <a:r>
              <a:rPr kumimoji="0" lang="en-US" altLang="zh-CN"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(d) </a:t>
            </a:r>
            <a:r>
              <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两种重复型结构代表了两种循环。在做了简化循环的假设以后，对于一般的程序控制流，我们只考虑选择型结构。</a:t>
            </a:r>
            <a:endParaRPr kumimoji="0" lang="zh-CN" altLang="en-US" sz="2400" kern="1200" cap="none" spc="0" normalizeH="0" baseline="0" noProof="0" smtClean="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21922"/>
                                        </p:tgtEl>
                                        <p:attrNameLst>
                                          <p:attrName>style.visibility</p:attrName>
                                        </p:attrNameLst>
                                      </p:cBhvr>
                                      <p:to>
                                        <p:strVal val="visible"/>
                                      </p:to>
                                    </p:set>
                                    <p:animEffect transition="in" filter="barn(outVertical)">
                                      <p:cBhvr>
                                        <p:cTn id="7" dur="500"/>
                                        <p:tgtEl>
                                          <p:spTgt spid="7219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1923">
                                            <p:txEl>
                                              <p:pRg st="0" end="0"/>
                                            </p:txEl>
                                          </p:spTgt>
                                        </p:tgtEl>
                                        <p:attrNameLst>
                                          <p:attrName>style.visibility</p:attrName>
                                        </p:attrNameLst>
                                      </p:cBhvr>
                                      <p:to>
                                        <p:strVal val="visible"/>
                                      </p:to>
                                    </p:set>
                                    <p:animEffect transition="in" filter="wipe(left)">
                                      <p:cBhvr>
                                        <p:cTn id="11" dur="500"/>
                                        <p:tgtEl>
                                          <p:spTgt spid="7219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721924"/>
                                        </p:tgtEl>
                                        <p:attrNameLst>
                                          <p:attrName>style.visibility</p:attrName>
                                        </p:attrNameLst>
                                      </p:cBhvr>
                                      <p:to>
                                        <p:strVal val="visible"/>
                                      </p:to>
                                    </p:set>
                                    <p:animEffect transition="in" filter="slide(fromLeft)">
                                      <p:cBhvr>
                                        <p:cTn id="16" dur="500"/>
                                        <p:tgtEl>
                                          <p:spTgt spid="72192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21925"/>
                                        </p:tgtEl>
                                        <p:attrNameLst>
                                          <p:attrName>style.visibility</p:attrName>
                                        </p:attrNameLst>
                                      </p:cBhvr>
                                      <p:to>
                                        <p:strVal val="visible"/>
                                      </p:to>
                                    </p:set>
                                    <p:animEffect transition="in" filter="wipe(left)">
                                      <p:cBhvr>
                                        <p:cTn id="20" dur="500"/>
                                        <p:tgtEl>
                                          <p:spTgt spid="72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2" grpId="0"/>
      <p:bldP spid="721923" grpId="0" advAuto="1000" build="p"/>
      <p:bldP spid="7219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p:txBody>
          <a:bodyPr vert="horz" wrap="square" lIns="91440" tIns="45720" rIns="91440" bIns="45720" anchor="ctr" anchorCtr="0"/>
          <a:lstStyle/>
          <a:p>
            <a:pPr eaLnBrk="1" hangingPunct="1"/>
            <a:r>
              <a:rPr lang="zh-CN" altLang="en-US" b="1" dirty="0">
                <a:solidFill>
                  <a:schemeClr val="tx1"/>
                </a:solidFill>
                <a:latin typeface="宋体" panose="02010600030101010101" pitchFamily="2" charset="-122"/>
              </a:rPr>
              <a:t>两个概念：</a:t>
            </a:r>
            <a:endParaRPr lang="zh-CN" altLang="en-US" b="1" dirty="0">
              <a:solidFill>
                <a:schemeClr val="tx1"/>
              </a:solidFill>
              <a:latin typeface="宋体" panose="02010600030101010101" pitchFamily="2" charset="-122"/>
            </a:endParaRPr>
          </a:p>
        </p:txBody>
      </p:sp>
      <p:sp>
        <p:nvSpPr>
          <p:cNvPr id="5122" name="Rectangle 3"/>
          <p:cNvSpPr>
            <a:spLocks noGrp="1"/>
          </p:cNvSpPr>
          <p:nvPr>
            <p:ph idx="1"/>
          </p:nvPr>
        </p:nvSpPr>
        <p:spPr/>
        <p:txBody>
          <a:bodyPr vert="horz" wrap="square" lIns="91440" tIns="45720" rIns="91440" bIns="45720" anchor="t" anchorCtr="0"/>
          <a:lstStyle/>
          <a:p>
            <a:pPr marL="609600" indent="-609600" algn="just" eaLnBrk="1" hangingPunct="1">
              <a:lnSpc>
                <a:spcPct val="90000"/>
              </a:lnSpc>
            </a:pPr>
            <a:r>
              <a:rPr lang="zh-CN" altLang="en-US" sz="2800" dirty="0">
                <a:latin typeface="宋体" panose="02010600030101010101" pitchFamily="2" charset="-122"/>
                <a:ea typeface="宋体" panose="02010600030101010101" pitchFamily="2" charset="-122"/>
              </a:rPr>
              <a:t>变量定义：</a:t>
            </a:r>
            <a:endParaRPr lang="zh-CN" altLang="en-US" sz="2800" dirty="0">
              <a:latin typeface="宋体" panose="02010600030101010101" pitchFamily="2" charset="-122"/>
              <a:ea typeface="宋体" panose="02010600030101010101" pitchFamily="2" charset="-122"/>
            </a:endParaRPr>
          </a:p>
          <a:p>
            <a:pPr marL="609600" indent="-609600" algn="just" eaLnBrk="1" hangingPunct="1">
              <a:lnSpc>
                <a:spcPct val="90000"/>
              </a:lnSpc>
              <a:buNone/>
            </a:pPr>
            <a:r>
              <a:rPr lang="zh-CN" altLang="en-US" sz="2800" dirty="0">
                <a:latin typeface="宋体" panose="02010600030101010101" pitchFamily="2" charset="-122"/>
                <a:ea typeface="宋体" panose="02010600030101010101" pitchFamily="2" charset="-122"/>
              </a:rPr>
              <a:t>     如果程序中某一语句执行时能够改变某个变量</a:t>
            </a:r>
            <a:r>
              <a:rPr lang="en-US" altLang="zh-CN" sz="2800" dirty="0">
                <a:latin typeface="宋体" panose="02010600030101010101" pitchFamily="2" charset="-122"/>
                <a:ea typeface="宋体" panose="02010600030101010101" pitchFamily="2" charset="-122"/>
              </a:rPr>
              <a:t>V</a:t>
            </a:r>
            <a:r>
              <a:rPr lang="zh-CN" altLang="en-US" sz="2800" dirty="0">
                <a:latin typeface="宋体" panose="02010600030101010101" pitchFamily="2" charset="-122"/>
                <a:ea typeface="宋体" panose="02010600030101010101" pitchFamily="2" charset="-122"/>
              </a:rPr>
              <a:t>的值，则称</a:t>
            </a:r>
            <a:r>
              <a:rPr lang="en-US" altLang="zh-CN" sz="2800" dirty="0">
                <a:latin typeface="宋体" panose="02010600030101010101" pitchFamily="2" charset="-122"/>
                <a:ea typeface="宋体" panose="02010600030101010101" pitchFamily="2" charset="-122"/>
              </a:rPr>
              <a:t>V</a:t>
            </a:r>
            <a:r>
              <a:rPr lang="zh-CN" altLang="en-US" sz="2800" dirty="0">
                <a:latin typeface="宋体" panose="02010600030101010101" pitchFamily="2" charset="-122"/>
                <a:ea typeface="宋体" panose="02010600030101010101" pitchFamily="2" charset="-122"/>
              </a:rPr>
              <a:t>是被该语句定义的。</a:t>
            </a:r>
            <a:endParaRPr lang="zh-CN" altLang="en-US" sz="2800" dirty="0">
              <a:latin typeface="宋体" panose="02010600030101010101" pitchFamily="2" charset="-122"/>
              <a:ea typeface="宋体" panose="02010600030101010101" pitchFamily="2" charset="-122"/>
            </a:endParaRPr>
          </a:p>
          <a:p>
            <a:pPr marL="609600" indent="-609600" algn="just" eaLnBrk="1" hangingPunct="1">
              <a:lnSpc>
                <a:spcPct val="90000"/>
              </a:lnSpc>
              <a:buNone/>
            </a:pPr>
            <a:endParaRPr lang="zh-CN" altLang="en-US" sz="2800" dirty="0">
              <a:latin typeface="宋体" panose="02010600030101010101" pitchFamily="2" charset="-122"/>
              <a:ea typeface="宋体" panose="02010600030101010101" pitchFamily="2" charset="-122"/>
            </a:endParaRPr>
          </a:p>
          <a:p>
            <a:pPr marL="609600" indent="-609600" algn="just" eaLnBrk="1" hangingPunct="1">
              <a:lnSpc>
                <a:spcPct val="90000"/>
              </a:lnSpc>
            </a:pPr>
            <a:r>
              <a:rPr lang="zh-CN" altLang="en-US" sz="2800" dirty="0">
                <a:latin typeface="宋体" panose="02010600030101010101" pitchFamily="2" charset="-122"/>
                <a:ea typeface="宋体" panose="02010600030101010101" pitchFamily="2" charset="-122"/>
              </a:rPr>
              <a:t>变量引用：</a:t>
            </a:r>
            <a:endParaRPr lang="zh-CN" altLang="en-US" sz="2800" dirty="0">
              <a:latin typeface="宋体" panose="02010600030101010101" pitchFamily="2" charset="-122"/>
              <a:ea typeface="宋体" panose="02010600030101010101" pitchFamily="2" charset="-122"/>
            </a:endParaRPr>
          </a:p>
          <a:p>
            <a:pPr marL="609600" indent="-609600" algn="just" eaLnBrk="1" hangingPunct="1">
              <a:lnSpc>
                <a:spcPct val="90000"/>
              </a:lnSpc>
              <a:buNone/>
            </a:pPr>
            <a:r>
              <a:rPr lang="zh-CN" altLang="en-US" sz="2800" dirty="0">
                <a:latin typeface="宋体" panose="02010600030101010101" pitchFamily="2" charset="-122"/>
                <a:ea typeface="宋体" panose="02010600030101010101" pitchFamily="2" charset="-122"/>
              </a:rPr>
              <a:t>      如果程序中某一语句的执行引用了内存中变量</a:t>
            </a:r>
            <a:r>
              <a:rPr lang="en-US" altLang="zh-CN" sz="2800" dirty="0">
                <a:latin typeface="宋体" panose="02010600030101010101" pitchFamily="2" charset="-122"/>
                <a:ea typeface="宋体" panose="02010600030101010101" pitchFamily="2" charset="-122"/>
              </a:rPr>
              <a:t>V</a:t>
            </a:r>
            <a:r>
              <a:rPr lang="zh-CN" altLang="en-US" sz="2800" dirty="0">
                <a:latin typeface="宋体" panose="02010600030101010101" pitchFamily="2" charset="-122"/>
                <a:ea typeface="宋体" panose="02010600030101010101" pitchFamily="2" charset="-122"/>
              </a:rPr>
              <a:t>的值，则说该语句引用变量</a:t>
            </a:r>
            <a:r>
              <a:rPr lang="en-US" altLang="zh-CN" sz="2800" dirty="0">
                <a:latin typeface="宋体" panose="02010600030101010101" pitchFamily="2" charset="-122"/>
                <a:ea typeface="宋体" panose="02010600030101010101" pitchFamily="2" charset="-122"/>
              </a:rPr>
              <a:t>V</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p:cNvSpPr>
          <p:nvPr>
            <p:ph type="title"/>
          </p:nvPr>
        </p:nvSpPr>
        <p:spPr>
          <a:xfrm>
            <a:off x="395340" y="188665"/>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最少测试用例数计算</a:t>
            </a:r>
            <a:endParaRPr lang="zh-CN" altLang="en-US" sz="3200" dirty="0">
              <a:latin typeface="华文中宋" panose="02010600040101010101" pitchFamily="2" charset="-122"/>
              <a:ea typeface="华文中宋" panose="02010600040101010101" pitchFamily="2" charset="-122"/>
            </a:endParaRPr>
          </a:p>
        </p:txBody>
      </p:sp>
      <p:sp>
        <p:nvSpPr>
          <p:cNvPr id="722947" name="Rectangle 3"/>
          <p:cNvSpPr>
            <a:spLocks noGrp="1"/>
          </p:cNvSpPr>
          <p:nvPr>
            <p:ph type="body" sz="half" idx="1"/>
          </p:nvPr>
        </p:nvSpPr>
        <p:spPr>
          <a:xfrm>
            <a:off x="251460" y="2276475"/>
            <a:ext cx="5181600" cy="4351338"/>
          </a:xfrm>
        </p:spPr>
        <p:txBody>
          <a:bodyPr vert="horz" wrap="square" lIns="54000" tIns="45720" rIns="54000" bIns="45720" anchor="t" anchorCtr="0"/>
          <a:lstStyle/>
          <a:p>
            <a:pPr eaLnBrk="1" hangingPunct="1">
              <a:lnSpc>
                <a:spcPct val="105000"/>
              </a:lnSpc>
              <a:buClrTx/>
              <a:buSzTx/>
              <a:buFontTx/>
              <a:buNone/>
            </a:pPr>
            <a:r>
              <a:rPr lang="zh-CN" altLang="en-US" sz="2400" dirty="0">
                <a:solidFill>
                  <a:schemeClr val="tx1"/>
                </a:solidFill>
                <a:latin typeface="华文中宋" panose="02010600040101010101" pitchFamily="2" charset="-122"/>
                <a:ea typeface="华文中宋" panose="02010600040101010101" pitchFamily="2" charset="-122"/>
              </a:rPr>
              <a:t>          显然，要测试这个小程序，需要至少提供</a:t>
            </a:r>
            <a:r>
              <a:rPr lang="en-US" altLang="zh-CN" sz="2400" dirty="0">
                <a:solidFill>
                  <a:schemeClr val="tx1"/>
                </a:solidFill>
                <a:latin typeface="华文中宋" panose="02010600040101010101" pitchFamily="2" charset="-122"/>
                <a:ea typeface="华文中宋" panose="02010600040101010101" pitchFamily="2" charset="-122"/>
              </a:rPr>
              <a:t>4</a:t>
            </a:r>
            <a:r>
              <a:rPr lang="zh-CN" altLang="en-US" sz="2400" dirty="0">
                <a:solidFill>
                  <a:schemeClr val="tx1"/>
                </a:solidFill>
                <a:latin typeface="华文中宋" panose="02010600040101010101" pitchFamily="2" charset="-122"/>
                <a:ea typeface="华文中宋" panose="02010600040101010101" pitchFamily="2" charset="-122"/>
              </a:rPr>
              <a:t>个测试用例才能作到逻辑覆盖，使得</a:t>
            </a:r>
            <a:r>
              <a:rPr lang="en-US" altLang="zh-CN" sz="2400" dirty="0">
                <a:solidFill>
                  <a:schemeClr val="tx1"/>
                </a:solidFill>
                <a:latin typeface="华文中宋" panose="02010600040101010101" pitchFamily="2" charset="-122"/>
                <a:ea typeface="华文中宋" panose="02010600040101010101" pitchFamily="2" charset="-122"/>
              </a:rPr>
              <a:t>ac</a:t>
            </a:r>
            <a:r>
              <a:rPr lang="zh-CN" altLang="en-US" sz="2400" dirty="0">
                <a:solidFill>
                  <a:schemeClr val="tx1"/>
                </a:solidFill>
                <a:latin typeface="华文中宋" panose="02010600040101010101" pitchFamily="2" charset="-122"/>
                <a:ea typeface="华文中宋" panose="02010600040101010101" pitchFamily="2" charset="-122"/>
              </a:rPr>
              <a:t>、</a:t>
            </a:r>
            <a:r>
              <a:rPr lang="en-US" altLang="zh-CN" sz="2400" dirty="0">
                <a:solidFill>
                  <a:schemeClr val="tx1"/>
                </a:solidFill>
                <a:latin typeface="华文中宋" panose="02010600040101010101" pitchFamily="2" charset="-122"/>
                <a:ea typeface="华文中宋" panose="02010600040101010101" pitchFamily="2" charset="-122"/>
              </a:rPr>
              <a:t>ad</a:t>
            </a:r>
            <a:r>
              <a:rPr lang="zh-CN" altLang="en-US" sz="2400" dirty="0">
                <a:solidFill>
                  <a:schemeClr val="tx1"/>
                </a:solidFill>
                <a:latin typeface="华文中宋" panose="02010600040101010101" pitchFamily="2" charset="-122"/>
                <a:ea typeface="华文中宋" panose="02010600040101010101" pitchFamily="2" charset="-122"/>
              </a:rPr>
              <a:t>、</a:t>
            </a:r>
            <a:r>
              <a:rPr lang="en-US" altLang="zh-CN" sz="2400" dirty="0">
                <a:solidFill>
                  <a:schemeClr val="tx1"/>
                </a:solidFill>
                <a:latin typeface="华文中宋" panose="02010600040101010101" pitchFamily="2" charset="-122"/>
                <a:ea typeface="华文中宋" panose="02010600040101010101" pitchFamily="2" charset="-122"/>
              </a:rPr>
              <a:t>bc</a:t>
            </a:r>
            <a:r>
              <a:rPr lang="zh-CN" altLang="en-US" sz="2400" dirty="0">
                <a:solidFill>
                  <a:schemeClr val="tx1"/>
                </a:solidFill>
                <a:latin typeface="华文中宋" panose="02010600040101010101" pitchFamily="2" charset="-122"/>
                <a:ea typeface="华文中宋" panose="02010600040101010101" pitchFamily="2" charset="-122"/>
              </a:rPr>
              <a:t>及</a:t>
            </a:r>
            <a:r>
              <a:rPr lang="en-US" altLang="zh-CN" sz="2400" dirty="0">
                <a:solidFill>
                  <a:schemeClr val="tx1"/>
                </a:solidFill>
                <a:latin typeface="华文中宋" panose="02010600040101010101" pitchFamily="2" charset="-122"/>
                <a:ea typeface="华文中宋" panose="02010600040101010101" pitchFamily="2" charset="-122"/>
              </a:rPr>
              <a:t>bd</a:t>
            </a:r>
            <a:r>
              <a:rPr lang="zh-CN" altLang="en-US" sz="2400" dirty="0">
                <a:solidFill>
                  <a:schemeClr val="tx1"/>
                </a:solidFill>
                <a:latin typeface="华文中宋" panose="02010600040101010101" pitchFamily="2" charset="-122"/>
                <a:ea typeface="华文中宋" panose="02010600040101010101" pitchFamily="2" charset="-122"/>
              </a:rPr>
              <a:t>操作均得到检验。其实，这里的</a:t>
            </a:r>
            <a:r>
              <a:rPr lang="en-US" altLang="zh-CN" sz="2400" dirty="0">
                <a:solidFill>
                  <a:schemeClr val="tx1"/>
                </a:solidFill>
                <a:latin typeface="华文中宋" panose="02010600040101010101" pitchFamily="2" charset="-122"/>
                <a:ea typeface="华文中宋" panose="02010600040101010101" pitchFamily="2" charset="-122"/>
              </a:rPr>
              <a:t>4</a:t>
            </a:r>
            <a:r>
              <a:rPr lang="zh-CN" altLang="en-US" sz="2400" dirty="0">
                <a:solidFill>
                  <a:schemeClr val="tx1"/>
                </a:solidFill>
                <a:latin typeface="华文中宋" panose="02010600040101010101" pitchFamily="2" charset="-122"/>
                <a:ea typeface="华文中宋" panose="02010600040101010101" pitchFamily="2" charset="-122"/>
              </a:rPr>
              <a:t>是图中的第</a:t>
            </a:r>
            <a:r>
              <a:rPr lang="en-US" altLang="zh-CN" sz="2400" dirty="0">
                <a:solidFill>
                  <a:schemeClr val="tx1"/>
                </a:solidFill>
                <a:latin typeface="华文中宋" panose="02010600040101010101" pitchFamily="2" charset="-122"/>
                <a:ea typeface="华文中宋" panose="02010600040101010101" pitchFamily="2" charset="-122"/>
              </a:rPr>
              <a:t>1</a:t>
            </a:r>
            <a:r>
              <a:rPr lang="zh-CN" altLang="en-US" sz="2400" dirty="0">
                <a:solidFill>
                  <a:schemeClr val="tx1"/>
                </a:solidFill>
                <a:latin typeface="华文中宋" panose="02010600040101010101" pitchFamily="2" charset="-122"/>
                <a:ea typeface="华文中宋" panose="02010600040101010101" pitchFamily="2" charset="-122"/>
              </a:rPr>
              <a:t>个分支谓词引出的两个操作，及第</a:t>
            </a:r>
            <a:r>
              <a:rPr lang="en-US" altLang="zh-CN" sz="2400" dirty="0">
                <a:solidFill>
                  <a:schemeClr val="tx1"/>
                </a:solidFill>
                <a:latin typeface="华文中宋" panose="02010600040101010101" pitchFamily="2" charset="-122"/>
                <a:ea typeface="华文中宋" panose="02010600040101010101" pitchFamily="2" charset="-122"/>
              </a:rPr>
              <a:t>2</a:t>
            </a:r>
            <a:r>
              <a:rPr lang="zh-CN" altLang="en-US" sz="2400" dirty="0">
                <a:solidFill>
                  <a:schemeClr val="tx1"/>
                </a:solidFill>
                <a:latin typeface="华文中宋" panose="02010600040101010101" pitchFamily="2" charset="-122"/>
                <a:ea typeface="华文中宋" panose="02010600040101010101" pitchFamily="2" charset="-122"/>
              </a:rPr>
              <a:t>个分支谓词引出的两个操作组合起来而得到的，即 </a:t>
            </a:r>
            <a:r>
              <a:rPr lang="en-US" altLang="zh-CN" sz="2400" dirty="0">
                <a:solidFill>
                  <a:schemeClr val="tx1"/>
                </a:solidFill>
                <a:latin typeface="华文中宋" panose="02010600040101010101" pitchFamily="2" charset="-122"/>
                <a:ea typeface="华文中宋" panose="02010600040101010101" pitchFamily="2" charset="-122"/>
              </a:rPr>
              <a:t>2×2=4</a:t>
            </a:r>
            <a:r>
              <a:rPr lang="zh-CN" altLang="en-US" sz="2400" dirty="0">
                <a:solidFill>
                  <a:schemeClr val="tx1"/>
                </a:solidFill>
                <a:latin typeface="华文中宋" panose="02010600040101010101" pitchFamily="2" charset="-122"/>
                <a:ea typeface="华文中宋" panose="02010600040101010101" pitchFamily="2" charset="-122"/>
              </a:rPr>
              <a:t>。并且，这里的</a:t>
            </a:r>
            <a:r>
              <a:rPr lang="en-US" altLang="zh-CN" sz="2400" dirty="0">
                <a:solidFill>
                  <a:schemeClr val="tx1"/>
                </a:solidFill>
                <a:latin typeface="华文中宋" panose="02010600040101010101" pitchFamily="2" charset="-122"/>
                <a:ea typeface="华文中宋" panose="02010600040101010101" pitchFamily="2" charset="-122"/>
              </a:rPr>
              <a:t>2</a:t>
            </a:r>
            <a:r>
              <a:rPr lang="zh-CN" altLang="en-US" sz="2400" dirty="0">
                <a:solidFill>
                  <a:schemeClr val="tx1"/>
                </a:solidFill>
                <a:latin typeface="华文中宋" panose="02010600040101010101" pitchFamily="2" charset="-122"/>
                <a:ea typeface="华文中宋" panose="02010600040101010101" pitchFamily="2" charset="-122"/>
              </a:rPr>
              <a:t>是由于两个并列的操作，即</a:t>
            </a:r>
            <a:r>
              <a:rPr lang="en-US" altLang="zh-CN" sz="2400" dirty="0">
                <a:solidFill>
                  <a:schemeClr val="tx1"/>
                </a:solidFill>
                <a:latin typeface="华文中宋" panose="02010600040101010101" pitchFamily="2" charset="-122"/>
                <a:ea typeface="华文中宋" panose="02010600040101010101" pitchFamily="2" charset="-122"/>
              </a:rPr>
              <a:t>1+1=2 </a:t>
            </a:r>
            <a:r>
              <a:rPr lang="zh-CN" altLang="en-US" sz="2400" dirty="0">
                <a:solidFill>
                  <a:schemeClr val="tx1"/>
                </a:solidFill>
                <a:latin typeface="华文中宋" panose="02010600040101010101" pitchFamily="2" charset="-122"/>
                <a:ea typeface="华文中宋" panose="02010600040101010101" pitchFamily="2" charset="-122"/>
              </a:rPr>
              <a:t>而得到的。</a:t>
            </a:r>
            <a:endParaRPr lang="zh-CN" altLang="en-US" sz="2400" dirty="0">
              <a:solidFill>
                <a:schemeClr val="tx1"/>
              </a:solidFill>
              <a:latin typeface="华文中宋" panose="02010600040101010101" pitchFamily="2" charset="-122"/>
              <a:ea typeface="华文中宋" panose="02010600040101010101" pitchFamily="2" charset="-122"/>
            </a:endParaRPr>
          </a:p>
        </p:txBody>
      </p:sp>
      <p:graphicFrame>
        <p:nvGraphicFramePr>
          <p:cNvPr id="722948" name="Object 4"/>
          <p:cNvGraphicFramePr/>
          <p:nvPr>
            <p:ph sz="half" idx="2"/>
          </p:nvPr>
        </p:nvGraphicFramePr>
        <p:xfrm>
          <a:off x="5432743" y="2132330"/>
          <a:ext cx="3095625" cy="3652838"/>
        </p:xfrm>
        <a:graphic>
          <a:graphicData uri="http://schemas.openxmlformats.org/presentationml/2006/ole">
            <mc:AlternateContent xmlns:mc="http://schemas.openxmlformats.org/markup-compatibility/2006">
              <mc:Choice xmlns:v="urn:schemas-microsoft-com:vml" Requires="v">
                <p:oleObj spid="_x0000_s3073" name="" r:id="rId1" imgW="2870200" imgH="3581400" progId="">
                  <p:embed/>
                </p:oleObj>
              </mc:Choice>
              <mc:Fallback>
                <p:oleObj name="" r:id="rId1" imgW="2870200" imgH="3581400" progId="">
                  <p:embed/>
                  <p:pic>
                    <p:nvPicPr>
                      <p:cNvPr id="0" name="图片 3072" descr="image10"/>
                      <p:cNvPicPr/>
                      <p:nvPr/>
                    </p:nvPicPr>
                    <p:blipFill>
                      <a:blip r:embed="rId2"/>
                      <a:stretch>
                        <a:fillRect/>
                      </a:stretch>
                    </p:blipFill>
                    <p:spPr>
                      <a:xfrm>
                        <a:off x="5432743" y="2132330"/>
                        <a:ext cx="3095625" cy="3652838"/>
                      </a:xfrm>
                      <a:prstGeom prst="rect">
                        <a:avLst/>
                      </a:prstGeom>
                      <a:noFill/>
                      <a:ln w="38100">
                        <a:noFill/>
                      </a:ln>
                    </p:spPr>
                  </p:pic>
                </p:oleObj>
              </mc:Fallback>
            </mc:AlternateContent>
          </a:graphicData>
        </a:graphic>
      </p:graphicFrame>
      <p:sp>
        <p:nvSpPr>
          <p:cNvPr id="722949" name="Rectangle 5"/>
          <p:cNvSpPr/>
          <p:nvPr/>
        </p:nvSpPr>
        <p:spPr>
          <a:xfrm>
            <a:off x="106998" y="893763"/>
            <a:ext cx="8424862" cy="4679950"/>
          </a:xfrm>
          <a:prstGeom prst="rect">
            <a:avLst/>
          </a:prstGeom>
          <a:noFill/>
          <a:ln w="9525">
            <a:noFill/>
          </a:ln>
        </p:spPr>
        <p:txBody>
          <a:bodyPr rIns="72000" anchor="t" anchorCtr="0"/>
          <a:lstStyle/>
          <a:p>
            <a:pPr marL="342900" indent="-342900" latinLnBrk="1">
              <a:lnSpc>
                <a:spcPct val="105000"/>
              </a:lnSpc>
              <a:spcBef>
                <a:spcPct val="20000"/>
              </a:spcBef>
              <a:buChar char="•"/>
            </a:pPr>
            <a:r>
              <a:rPr lang="zh-CN" altLang="en-US" sz="2800" dirty="0">
                <a:solidFill>
                  <a:schemeClr val="tx1"/>
                </a:solidFill>
                <a:latin typeface="华文中宋" panose="02010600040101010101" pitchFamily="2" charset="-122"/>
                <a:ea typeface="华文中宋" panose="02010600040101010101" pitchFamily="2" charset="-122"/>
              </a:rPr>
              <a:t>例如，下图表达了两个顺序执行的分支结构。当两个分支谓词</a:t>
            </a:r>
            <a:r>
              <a:rPr lang="en-US" altLang="zh-CN" sz="2800" dirty="0">
                <a:solidFill>
                  <a:schemeClr val="tx1"/>
                </a:solidFill>
                <a:latin typeface="华文中宋" panose="02010600040101010101" pitchFamily="2" charset="-122"/>
                <a:ea typeface="华文中宋" panose="02010600040101010101" pitchFamily="2" charset="-122"/>
              </a:rPr>
              <a:t>P1</a:t>
            </a:r>
            <a:r>
              <a:rPr lang="zh-CN" altLang="en-US" sz="2800" dirty="0">
                <a:solidFill>
                  <a:schemeClr val="tx1"/>
                </a:solidFill>
                <a:latin typeface="华文中宋" panose="02010600040101010101" pitchFamily="2" charset="-122"/>
                <a:ea typeface="华文中宋" panose="02010600040101010101" pitchFamily="2" charset="-122"/>
              </a:rPr>
              <a:t>和</a:t>
            </a:r>
            <a:r>
              <a:rPr lang="en-US" altLang="zh-CN" sz="2800" dirty="0">
                <a:solidFill>
                  <a:schemeClr val="tx1"/>
                </a:solidFill>
                <a:latin typeface="华文中宋" panose="02010600040101010101" pitchFamily="2" charset="-122"/>
                <a:ea typeface="华文中宋" panose="02010600040101010101" pitchFamily="2" charset="-122"/>
              </a:rPr>
              <a:t>P2</a:t>
            </a:r>
            <a:r>
              <a:rPr lang="zh-CN" altLang="en-US" sz="2800" dirty="0">
                <a:solidFill>
                  <a:schemeClr val="tx1"/>
                </a:solidFill>
                <a:latin typeface="华文中宋" panose="02010600040101010101" pitchFamily="2" charset="-122"/>
                <a:ea typeface="华文中宋" panose="02010600040101010101" pitchFamily="2" charset="-122"/>
              </a:rPr>
              <a:t>取不同值时，将分别执行</a:t>
            </a:r>
            <a:r>
              <a:rPr lang="en-US" altLang="zh-CN" sz="2800" dirty="0">
                <a:solidFill>
                  <a:schemeClr val="tx1"/>
                </a:solidFill>
                <a:latin typeface="华文中宋" panose="02010600040101010101" pitchFamily="2" charset="-122"/>
                <a:ea typeface="华文中宋" panose="02010600040101010101" pitchFamily="2" charset="-122"/>
              </a:rPr>
              <a:t>a</a:t>
            </a:r>
            <a:r>
              <a:rPr lang="zh-CN" altLang="en-US" sz="2800" dirty="0">
                <a:solidFill>
                  <a:schemeClr val="tx1"/>
                </a:solidFill>
                <a:latin typeface="华文中宋" panose="02010600040101010101" pitchFamily="2" charset="-122"/>
                <a:ea typeface="华文中宋" panose="02010600040101010101" pitchFamily="2" charset="-122"/>
              </a:rPr>
              <a:t>或</a:t>
            </a:r>
            <a:r>
              <a:rPr lang="en-US" altLang="zh-CN" sz="2800" dirty="0">
                <a:solidFill>
                  <a:schemeClr val="tx1"/>
                </a:solidFill>
                <a:latin typeface="华文中宋" panose="02010600040101010101" pitchFamily="2" charset="-122"/>
                <a:ea typeface="华文中宋" panose="02010600040101010101" pitchFamily="2" charset="-122"/>
              </a:rPr>
              <a:t>b</a:t>
            </a:r>
            <a:r>
              <a:rPr lang="zh-CN" altLang="en-US" sz="2800" dirty="0">
                <a:solidFill>
                  <a:schemeClr val="tx1"/>
                </a:solidFill>
                <a:latin typeface="华文中宋" panose="02010600040101010101" pitchFamily="2" charset="-122"/>
                <a:ea typeface="华文中宋" panose="02010600040101010101" pitchFamily="2" charset="-122"/>
              </a:rPr>
              <a:t>及</a:t>
            </a:r>
            <a:r>
              <a:rPr lang="en-US" altLang="zh-CN" sz="2800" dirty="0">
                <a:solidFill>
                  <a:schemeClr val="tx1"/>
                </a:solidFill>
                <a:latin typeface="华文中宋" panose="02010600040101010101" pitchFamily="2" charset="-122"/>
                <a:ea typeface="华文中宋" panose="02010600040101010101" pitchFamily="2" charset="-122"/>
              </a:rPr>
              <a:t>c</a:t>
            </a:r>
            <a:r>
              <a:rPr lang="zh-CN" altLang="en-US" sz="2800" dirty="0">
                <a:solidFill>
                  <a:schemeClr val="tx1"/>
                </a:solidFill>
                <a:latin typeface="华文中宋" panose="02010600040101010101" pitchFamily="2" charset="-122"/>
                <a:ea typeface="华文中宋" panose="02010600040101010101" pitchFamily="2" charset="-122"/>
              </a:rPr>
              <a:t>或</a:t>
            </a:r>
            <a:r>
              <a:rPr lang="en-US" altLang="zh-CN" sz="2800" dirty="0">
                <a:solidFill>
                  <a:schemeClr val="tx1"/>
                </a:solidFill>
                <a:latin typeface="华文中宋" panose="02010600040101010101" pitchFamily="2" charset="-122"/>
                <a:ea typeface="华文中宋" panose="02010600040101010101" pitchFamily="2" charset="-122"/>
              </a:rPr>
              <a:t>d</a:t>
            </a:r>
            <a:r>
              <a:rPr lang="zh-CN" altLang="en-US" sz="2800" dirty="0">
                <a:solidFill>
                  <a:schemeClr val="tx1"/>
                </a:solidFill>
                <a:latin typeface="华文中宋" panose="02010600040101010101" pitchFamily="2" charset="-122"/>
                <a:ea typeface="华文中宋" panose="02010600040101010101" pitchFamily="2" charset="-122"/>
              </a:rPr>
              <a:t>操作。</a:t>
            </a:r>
            <a:endParaRPr lang="zh-CN" altLang="en-US" sz="2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22946"/>
                                        </p:tgtEl>
                                        <p:attrNameLst>
                                          <p:attrName>style.visibility</p:attrName>
                                        </p:attrNameLst>
                                      </p:cBhvr>
                                      <p:to>
                                        <p:strVal val="visible"/>
                                      </p:to>
                                    </p:set>
                                    <p:animEffect transition="in" filter="barn(outVertical)">
                                      <p:cBhvr>
                                        <p:cTn id="7" dur="500"/>
                                        <p:tgtEl>
                                          <p:spTgt spid="7229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2949">
                                            <p:txEl>
                                              <p:pRg st="0" end="0"/>
                                            </p:txEl>
                                          </p:spTgt>
                                        </p:tgtEl>
                                        <p:attrNameLst>
                                          <p:attrName>style.visibility</p:attrName>
                                        </p:attrNameLst>
                                      </p:cBhvr>
                                      <p:to>
                                        <p:strVal val="visible"/>
                                      </p:to>
                                    </p:set>
                                    <p:animEffect transition="in" filter="wipe(left)">
                                      <p:cBhvr>
                                        <p:cTn id="11" dur="500"/>
                                        <p:tgtEl>
                                          <p:spTgt spid="722949">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2948"/>
                                        </p:tgtEl>
                                        <p:attrNameLst>
                                          <p:attrName>style.visibility</p:attrName>
                                        </p:attrNameLst>
                                      </p:cBhvr>
                                      <p:to>
                                        <p:strVal val="visible"/>
                                      </p:to>
                                    </p:set>
                                    <p:animEffect transition="in" filter="wipe(left)">
                                      <p:cBhvr>
                                        <p:cTn id="15" dur="500"/>
                                        <p:tgtEl>
                                          <p:spTgt spid="7229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22947">
                                            <p:txEl>
                                              <p:pRg st="0" end="0"/>
                                            </p:txEl>
                                          </p:spTgt>
                                        </p:tgtEl>
                                        <p:attrNameLst>
                                          <p:attrName>style.visibility</p:attrName>
                                        </p:attrNameLst>
                                      </p:cBhvr>
                                      <p:to>
                                        <p:strVal val="visible"/>
                                      </p:to>
                                    </p:set>
                                    <p:animEffect transition="in" filter="wipe(left)">
                                      <p:cBhvr>
                                        <p:cTn id="20" dur="500"/>
                                        <p:tgtEl>
                                          <p:spTgt spid="722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6" grpId="0"/>
      <p:bldP spid="722947" grpId="0" build="p"/>
      <p:bldP spid="722949" grpId="0" advAuto="100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p:nvPr/>
        </p:nvSpPr>
        <p:spPr>
          <a:xfrm>
            <a:off x="0" y="260350"/>
            <a:ext cx="5940425" cy="6408738"/>
          </a:xfrm>
          <a:prstGeom prst="rect">
            <a:avLst/>
          </a:prstGeom>
          <a:noFill/>
          <a:ln w="9525">
            <a:noFill/>
          </a:ln>
        </p:spPr>
        <p:txBody>
          <a:bodyPr rIns="72000" anchor="t" anchorCtr="0"/>
          <a:lstStyle/>
          <a:p>
            <a:pPr marL="342900" indent="-342900" latinLnBrk="1">
              <a:lnSpc>
                <a:spcPct val="110000"/>
              </a:lnSpc>
              <a:spcBef>
                <a:spcPct val="25000"/>
              </a:spcBef>
              <a:buChar char="•"/>
            </a:pPr>
            <a:r>
              <a:rPr lang="zh-CN" altLang="en-US" sz="2800" dirty="0">
                <a:solidFill>
                  <a:schemeClr val="tx1"/>
                </a:solidFill>
                <a:latin typeface="华文中宋" panose="02010600040101010101" pitchFamily="2" charset="-122"/>
                <a:ea typeface="华文中宋" panose="02010600040101010101" pitchFamily="2" charset="-122"/>
              </a:rPr>
              <a:t>对于一般的、更为复杂的问题，估算最少测试用例个数的原则也是同样的：</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110000"/>
              </a:lnSpc>
              <a:spcBef>
                <a:spcPct val="25000"/>
              </a:spcBef>
              <a:buFont typeface="Wingdings" panose="05000000000000000000" pitchFamily="2" charset="2"/>
              <a:buChar char="Ø"/>
            </a:pPr>
            <a:r>
              <a:rPr lang="zh-CN" altLang="en-US" sz="2800" dirty="0">
                <a:solidFill>
                  <a:schemeClr val="tx1"/>
                </a:solidFill>
                <a:latin typeface="华文中宋" panose="02010600040101010101" pitchFamily="2" charset="-122"/>
                <a:ea typeface="华文中宋" panose="02010600040101010101" pitchFamily="2" charset="-122"/>
              </a:rPr>
              <a:t>如果在</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图中存在有上下并列的层次</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A2</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和</a:t>
            </a:r>
            <a:r>
              <a:rPr lang="en-US" altLang="zh-CN" sz="2800" dirty="0">
                <a:solidFill>
                  <a:schemeClr val="tx1"/>
                </a:solidFill>
                <a:latin typeface="华文中宋" panose="02010600040101010101" pitchFamily="2" charset="-122"/>
                <a:ea typeface="华文中宋" panose="02010600040101010101" pitchFamily="2" charset="-122"/>
              </a:rPr>
              <a:t>A2</a:t>
            </a:r>
            <a:r>
              <a:rPr lang="zh-CN" altLang="en-US" sz="2800" dirty="0">
                <a:solidFill>
                  <a:schemeClr val="tx1"/>
                </a:solidFill>
                <a:latin typeface="华文中宋" panose="02010600040101010101" pitchFamily="2" charset="-122"/>
                <a:ea typeface="华文中宋" panose="02010600040101010101" pitchFamily="2" charset="-122"/>
              </a:rPr>
              <a:t>的最少测试用例个数分别为</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a2</a:t>
            </a:r>
            <a:r>
              <a:rPr lang="zh-CN" altLang="en-US" sz="2800" dirty="0">
                <a:solidFill>
                  <a:schemeClr val="tx1"/>
                </a:solidFill>
                <a:latin typeface="华文中宋" panose="02010600040101010101" pitchFamily="2" charset="-122"/>
                <a:ea typeface="华文中宋" panose="02010600040101010101" pitchFamily="2" charset="-122"/>
              </a:rPr>
              <a:t>，则由 </a:t>
            </a:r>
            <a:r>
              <a:rPr lang="en-US" altLang="zh-CN" sz="2800" dirty="0">
                <a:solidFill>
                  <a:schemeClr val="tx1"/>
                </a:solidFill>
                <a:latin typeface="华文中宋" panose="02010600040101010101" pitchFamily="2" charset="-122"/>
                <a:ea typeface="华文中宋" panose="02010600040101010101" pitchFamily="2" charset="-122"/>
              </a:rPr>
              <a:t>A1</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A2 </a:t>
            </a:r>
            <a:r>
              <a:rPr lang="zh-CN" altLang="en-US" sz="2800" dirty="0">
                <a:solidFill>
                  <a:schemeClr val="tx1"/>
                </a:solidFill>
                <a:latin typeface="华文中宋" panose="02010600040101010101" pitchFamily="2" charset="-122"/>
                <a:ea typeface="华文中宋" panose="02010600040101010101" pitchFamily="2" charset="-122"/>
              </a:rPr>
              <a:t>两层所组合的 </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图对应的最少测试用例数为</a:t>
            </a:r>
            <a:r>
              <a:rPr lang="en-US" altLang="zh-CN" sz="2800" dirty="0">
                <a:solidFill>
                  <a:schemeClr val="tx1"/>
                </a:solidFill>
                <a:latin typeface="华文中宋" panose="02010600040101010101" pitchFamily="2" charset="-122"/>
                <a:ea typeface="华文中宋" panose="02010600040101010101" pitchFamily="2" charset="-122"/>
              </a:rPr>
              <a:t>a1×a2</a:t>
            </a:r>
            <a:r>
              <a:rPr lang="zh-CN" altLang="en-US" sz="2800" dirty="0">
                <a:solidFill>
                  <a:schemeClr val="tx1"/>
                </a:solidFill>
                <a:latin typeface="华文中宋" panose="02010600040101010101" pitchFamily="2" charset="-122"/>
                <a:ea typeface="华文中宋" panose="02010600040101010101" pitchFamily="2" charset="-122"/>
              </a:rPr>
              <a:t>。</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110000"/>
              </a:lnSpc>
              <a:spcBef>
                <a:spcPct val="25000"/>
              </a:spcBef>
              <a:buFont typeface="Wingdings" panose="05000000000000000000" pitchFamily="2" charset="2"/>
              <a:buChar char="Ø"/>
            </a:pPr>
            <a:r>
              <a:rPr lang="zh-CN" altLang="en-US" sz="2800" dirty="0">
                <a:solidFill>
                  <a:schemeClr val="tx1"/>
                </a:solidFill>
                <a:latin typeface="华文中宋" panose="02010600040101010101" pitchFamily="2" charset="-122"/>
                <a:ea typeface="华文中宋" panose="02010600040101010101" pitchFamily="2" charset="-122"/>
              </a:rPr>
              <a:t>如果在</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图中不存在有并排的层次，则对应的最少测试用例数由并排的操作数决定，即</a:t>
            </a:r>
            <a:r>
              <a:rPr lang="en-US" altLang="zh-CN" sz="2800" dirty="0">
                <a:solidFill>
                  <a:schemeClr val="tx1"/>
                </a:solidFill>
                <a:latin typeface="华文中宋" panose="02010600040101010101" pitchFamily="2" charset="-122"/>
                <a:ea typeface="华文中宋" panose="02010600040101010101" pitchFamily="2" charset="-122"/>
              </a:rPr>
              <a:t>N-S</a:t>
            </a:r>
            <a:r>
              <a:rPr lang="zh-CN" altLang="en-US" sz="2800" dirty="0">
                <a:solidFill>
                  <a:schemeClr val="tx1"/>
                </a:solidFill>
                <a:latin typeface="华文中宋" panose="02010600040101010101" pitchFamily="2" charset="-122"/>
                <a:ea typeface="华文中宋" panose="02010600040101010101" pitchFamily="2" charset="-122"/>
              </a:rPr>
              <a:t>图中除谓词之外的操作框的个数。</a:t>
            </a:r>
            <a:endParaRPr lang="zh-CN" altLang="en-US" sz="2800" dirty="0">
              <a:solidFill>
                <a:schemeClr val="tx1"/>
              </a:solidFill>
              <a:latin typeface="华文中宋" panose="02010600040101010101" pitchFamily="2" charset="-122"/>
              <a:ea typeface="华文中宋" panose="02010600040101010101" pitchFamily="2" charset="-122"/>
            </a:endParaRPr>
          </a:p>
          <a:p>
            <a:pPr marL="342900" indent="-342900" latinLnBrk="1">
              <a:lnSpc>
                <a:spcPct val="105000"/>
              </a:lnSpc>
              <a:spcBef>
                <a:spcPct val="20000"/>
              </a:spcBef>
              <a:buChar char="•"/>
            </a:pPr>
            <a:endParaRPr lang="zh-CN" altLang="en-US" sz="2800" dirty="0">
              <a:solidFill>
                <a:schemeClr val="tx1"/>
              </a:solidFill>
              <a:latin typeface="华文中宋" panose="02010600040101010101" pitchFamily="2" charset="-122"/>
              <a:ea typeface="华文中宋" panose="02010600040101010101" pitchFamily="2" charset="-122"/>
            </a:endParaRPr>
          </a:p>
        </p:txBody>
      </p:sp>
      <p:pic>
        <p:nvPicPr>
          <p:cNvPr id="27650" name="Picture 5"/>
          <p:cNvPicPr>
            <a:picLocks noChangeAspect="1"/>
          </p:cNvPicPr>
          <p:nvPr/>
        </p:nvPicPr>
        <p:blipFill>
          <a:blip r:embed="rId1"/>
          <a:stretch>
            <a:fillRect/>
          </a:stretch>
        </p:blipFill>
        <p:spPr>
          <a:xfrm>
            <a:off x="6048375" y="3068638"/>
            <a:ext cx="3095625" cy="36528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3971">
                                            <p:txEl>
                                              <p:pRg st="0" end="0"/>
                                            </p:txEl>
                                          </p:spTgt>
                                        </p:tgtEl>
                                        <p:attrNameLst>
                                          <p:attrName>style.visibility</p:attrName>
                                        </p:attrNameLst>
                                      </p:cBhvr>
                                      <p:to>
                                        <p:strVal val="visible"/>
                                      </p:to>
                                    </p:set>
                                    <p:animEffect transition="in" filter="wipe(left)">
                                      <p:cBhvr>
                                        <p:cTn id="7" dur="500"/>
                                        <p:tgtEl>
                                          <p:spTgt spid="72397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3971">
                                            <p:txEl>
                                              <p:pRg st="1" end="1"/>
                                            </p:txEl>
                                          </p:spTgt>
                                        </p:tgtEl>
                                        <p:attrNameLst>
                                          <p:attrName>style.visibility</p:attrName>
                                        </p:attrNameLst>
                                      </p:cBhvr>
                                      <p:to>
                                        <p:strVal val="visible"/>
                                      </p:to>
                                    </p:set>
                                    <p:animEffect transition="in" filter="wipe(left)">
                                      <p:cBhvr>
                                        <p:cTn id="11" dur="500"/>
                                        <p:tgtEl>
                                          <p:spTgt spid="72397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23971">
                                            <p:txEl>
                                              <p:pRg st="2" end="2"/>
                                            </p:txEl>
                                          </p:spTgt>
                                        </p:tgtEl>
                                        <p:attrNameLst>
                                          <p:attrName>style.visibility</p:attrName>
                                        </p:attrNameLst>
                                      </p:cBhvr>
                                      <p:to>
                                        <p:strVal val="visible"/>
                                      </p:to>
                                    </p:set>
                                    <p:animEffect transition="in" filter="wipe(left)">
                                      <p:cBhvr>
                                        <p:cTn id="15" dur="500"/>
                                        <p:tgtEl>
                                          <p:spTgt spid="72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1" grpId="0" advAuto="100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458205" y="188665"/>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最少测试用例数计算</a:t>
            </a:r>
            <a:endParaRPr lang="zh-CN" altLang="en-US" sz="3200" dirty="0">
              <a:latin typeface="华文中宋" panose="02010600040101010101" pitchFamily="2" charset="-122"/>
              <a:ea typeface="华文中宋" panose="02010600040101010101" pitchFamily="2" charset="-122"/>
            </a:endParaRPr>
          </a:p>
        </p:txBody>
      </p:sp>
      <p:pic>
        <p:nvPicPr>
          <p:cNvPr id="724995" name="Picture 3"/>
          <p:cNvPicPr>
            <a:picLocks noChangeAspect="1"/>
          </p:cNvPicPr>
          <p:nvPr/>
        </p:nvPicPr>
        <p:blipFill>
          <a:blip r:embed="rId1"/>
          <a:stretch>
            <a:fillRect/>
          </a:stretch>
        </p:blipFill>
        <p:spPr>
          <a:xfrm>
            <a:off x="539750" y="2492375"/>
            <a:ext cx="3455988" cy="1223963"/>
          </a:xfrm>
          <a:prstGeom prst="rect">
            <a:avLst/>
          </a:prstGeom>
          <a:noFill/>
          <a:ln w="9525">
            <a:noFill/>
          </a:ln>
        </p:spPr>
      </p:pic>
      <p:pic>
        <p:nvPicPr>
          <p:cNvPr id="724996" name="Picture 4"/>
          <p:cNvPicPr>
            <a:picLocks noChangeAspect="1"/>
          </p:cNvPicPr>
          <p:nvPr/>
        </p:nvPicPr>
        <p:blipFill>
          <a:blip r:embed="rId2"/>
          <a:stretch>
            <a:fillRect/>
          </a:stretch>
        </p:blipFill>
        <p:spPr>
          <a:xfrm>
            <a:off x="539750" y="4076700"/>
            <a:ext cx="3457575" cy="1727200"/>
          </a:xfrm>
          <a:prstGeom prst="rect">
            <a:avLst/>
          </a:prstGeom>
          <a:noFill/>
          <a:ln w="9525">
            <a:noFill/>
          </a:ln>
        </p:spPr>
      </p:pic>
      <p:sp>
        <p:nvSpPr>
          <p:cNvPr id="724997" name="Rectangle 5"/>
          <p:cNvSpPr/>
          <p:nvPr/>
        </p:nvSpPr>
        <p:spPr>
          <a:xfrm>
            <a:off x="539750" y="1196975"/>
            <a:ext cx="8207375" cy="4679950"/>
          </a:xfrm>
          <a:prstGeom prst="rect">
            <a:avLst/>
          </a:prstGeom>
          <a:noFill/>
          <a:ln w="9525">
            <a:noFill/>
          </a:ln>
        </p:spPr>
        <p:txBody>
          <a:bodyPr rIns="72000" anchor="t" anchorCtr="0"/>
          <a:lstStyle/>
          <a:p>
            <a:pPr marL="342900" indent="-342900" latinLnBrk="1">
              <a:lnSpc>
                <a:spcPct val="105000"/>
              </a:lnSpc>
              <a:spcBef>
                <a:spcPct val="20000"/>
              </a:spcBef>
              <a:buChar char="•"/>
            </a:pPr>
            <a:r>
              <a:rPr lang="zh-CN" altLang="en-US" sz="2400" dirty="0">
                <a:solidFill>
                  <a:schemeClr val="tx1"/>
                </a:solidFill>
                <a:latin typeface="宋体" panose="02010600030101010101" pitchFamily="2" charset="-122"/>
                <a:ea typeface="宋体" panose="02010600030101010101" pitchFamily="2" charset="-122"/>
              </a:rPr>
              <a:t>例：如下图所示的两个</a:t>
            </a:r>
            <a:r>
              <a:rPr lang="en-US" altLang="zh-CN" sz="2400" dirty="0">
                <a:solidFill>
                  <a:schemeClr val="tx1"/>
                </a:solidFill>
                <a:latin typeface="宋体" panose="02010600030101010101" pitchFamily="2" charset="-122"/>
                <a:ea typeface="宋体" panose="02010600030101010101" pitchFamily="2" charset="-122"/>
              </a:rPr>
              <a:t>N-S</a:t>
            </a:r>
            <a:r>
              <a:rPr lang="zh-CN" altLang="en-US" sz="2400" dirty="0">
                <a:solidFill>
                  <a:schemeClr val="tx1"/>
                </a:solidFill>
                <a:latin typeface="宋体" panose="02010600030101010101" pitchFamily="2" charset="-122"/>
                <a:ea typeface="宋体" panose="02010600030101010101" pitchFamily="2" charset="-122"/>
              </a:rPr>
              <a:t>图，至少需要多少个测试用例完成逻辑覆盖？</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724998" name="Text Box 6"/>
          <p:cNvSpPr txBox="1">
            <a:spLocks noChangeArrowheads="1"/>
          </p:cNvSpPr>
          <p:nvPr/>
        </p:nvSpPr>
        <p:spPr bwMode="auto">
          <a:xfrm>
            <a:off x="4211638" y="1916113"/>
            <a:ext cx="4681538" cy="4826635"/>
          </a:xfrm>
          <a:prstGeom prst="rect">
            <a:avLst/>
          </a:prstGeom>
          <a:noFill/>
          <a:ln w="9525">
            <a:noFill/>
            <a:miter lim="800000"/>
          </a:ln>
          <a:effectLst/>
        </p:spPr>
        <p:txBody>
          <a:bodyPr>
            <a:spAutoFit/>
          </a:bodyPr>
          <a:lstStyle/>
          <a:p>
            <a:pPr marR="0" defTabSz="914400" eaLnBrk="0" hangingPunct="0">
              <a:lnSpc>
                <a:spcPct val="105000"/>
              </a:lnSpc>
              <a:spcBef>
                <a:spcPct val="10000"/>
              </a:spcBef>
              <a:buClr>
                <a:schemeClr val="tx2"/>
              </a:buClr>
              <a:buSzPct val="80000"/>
              <a:buFont typeface="Wingdings" panose="05000000000000000000" pitchFamily="2" charset="2"/>
              <a:buChar char="Ø"/>
              <a:defRPr/>
            </a:pP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  对于第一个</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N-S</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图：</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endParaRPr>
          </a:p>
          <a:p>
            <a:pPr marR="0" defTabSz="914400" eaLnBrk="0" hangingPunct="0">
              <a:lnSpc>
                <a:spcPct val="105000"/>
              </a:lnSpc>
              <a:spcBef>
                <a:spcPct val="10000"/>
              </a:spcBef>
              <a:buClr>
                <a:schemeClr val="tx2"/>
              </a:buClr>
              <a:buSzPct val="80000"/>
              <a:buFont typeface="Wingdings" panose="05000000000000000000" pitchFamily="2" charset="2"/>
              <a:buNone/>
              <a:defRPr/>
            </a:pP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由于图中并不存在并列的层次，最少测试用例数由并排的操作数决定，即为</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1+1+1=3</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endParaRPr>
          </a:p>
          <a:p>
            <a:pPr marR="0" defTabSz="914400" eaLnBrk="0" hangingPunct="0">
              <a:lnSpc>
                <a:spcPct val="105000"/>
              </a:lnSpc>
              <a:spcBef>
                <a:spcPct val="30000"/>
              </a:spcBef>
              <a:buClr>
                <a:schemeClr val="tx2"/>
              </a:buClr>
              <a:buSzPct val="80000"/>
              <a:buFont typeface="Wingdings" panose="05000000000000000000" pitchFamily="2" charset="2"/>
              <a:buChar char="Ø"/>
              <a:defRPr/>
            </a:pP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  对于第二个</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N-S</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图：</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endParaRPr>
          </a:p>
          <a:p>
            <a:pPr marR="0" defTabSz="914400" eaLnBrk="0" hangingPunct="0">
              <a:lnSpc>
                <a:spcPct val="105000"/>
              </a:lnSpc>
              <a:spcBef>
                <a:spcPct val="10000"/>
              </a:spcBef>
              <a:buClr>
                <a:schemeClr val="tx2"/>
              </a:buClr>
              <a:buSzPct val="80000"/>
              <a:buFont typeface="Wingdings" panose="05000000000000000000" pitchFamily="2" charset="2"/>
              <a:buNone/>
              <a:defRPr/>
            </a:pP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由于图中没有包含并列的层次，最少测试用例数仍由并排的操作数决定，即为</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1+1+1+1+1=5</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4997">
                                            <p:txEl>
                                              <p:pRg st="0" end="0"/>
                                            </p:txEl>
                                          </p:spTgt>
                                        </p:tgtEl>
                                        <p:attrNameLst>
                                          <p:attrName>style.visibility</p:attrName>
                                        </p:attrNameLst>
                                      </p:cBhvr>
                                      <p:to>
                                        <p:strVal val="visible"/>
                                      </p:to>
                                    </p:set>
                                    <p:animEffect transition="in" filter="wipe(left)">
                                      <p:cBhvr>
                                        <p:cTn id="7" dur="500"/>
                                        <p:tgtEl>
                                          <p:spTgt spid="724997">
                                            <p:txEl>
                                              <p:pRg st="0" end="0"/>
                                            </p:txEl>
                                          </p:spTgt>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724995"/>
                                        </p:tgtEl>
                                        <p:attrNameLst>
                                          <p:attrName>style.visibility</p:attrName>
                                        </p:attrNameLst>
                                      </p:cBhvr>
                                      <p:to>
                                        <p:strVal val="visible"/>
                                      </p:to>
                                    </p:set>
                                    <p:animEffect transition="in" filter="slide(fromLeft)">
                                      <p:cBhvr>
                                        <p:cTn id="11" dur="500"/>
                                        <p:tgtEl>
                                          <p:spTgt spid="724995"/>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724996"/>
                                        </p:tgtEl>
                                        <p:attrNameLst>
                                          <p:attrName>style.visibility</p:attrName>
                                        </p:attrNameLst>
                                      </p:cBhvr>
                                      <p:to>
                                        <p:strVal val="visible"/>
                                      </p:to>
                                    </p:set>
                                    <p:animEffect transition="in" filter="slide(fromLeft)">
                                      <p:cBhvr>
                                        <p:cTn id="15" dur="500"/>
                                        <p:tgtEl>
                                          <p:spTgt spid="7249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24998">
                                            <p:txEl>
                                              <p:pRg st="0" end="0"/>
                                            </p:txEl>
                                          </p:spTgt>
                                        </p:tgtEl>
                                        <p:attrNameLst>
                                          <p:attrName>style.visibility</p:attrName>
                                        </p:attrNameLst>
                                      </p:cBhvr>
                                      <p:to>
                                        <p:strVal val="visible"/>
                                      </p:to>
                                    </p:set>
                                    <p:animEffect transition="in" filter="wipe(left)">
                                      <p:cBhvr>
                                        <p:cTn id="20" dur="500"/>
                                        <p:tgtEl>
                                          <p:spTgt spid="72499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4998">
                                            <p:txEl>
                                              <p:pRg st="1" end="1"/>
                                            </p:txEl>
                                          </p:spTgt>
                                        </p:tgtEl>
                                        <p:attrNameLst>
                                          <p:attrName>style.visibility</p:attrName>
                                        </p:attrNameLst>
                                      </p:cBhvr>
                                      <p:to>
                                        <p:strVal val="visible"/>
                                      </p:to>
                                    </p:set>
                                    <p:animEffect transition="in" filter="wipe(left)">
                                      <p:cBhvr>
                                        <p:cTn id="25" dur="500"/>
                                        <p:tgtEl>
                                          <p:spTgt spid="72499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4998">
                                            <p:txEl>
                                              <p:pRg st="2" end="2"/>
                                            </p:txEl>
                                          </p:spTgt>
                                        </p:tgtEl>
                                        <p:attrNameLst>
                                          <p:attrName>style.visibility</p:attrName>
                                        </p:attrNameLst>
                                      </p:cBhvr>
                                      <p:to>
                                        <p:strVal val="visible"/>
                                      </p:to>
                                    </p:set>
                                    <p:animEffect transition="in" filter="wipe(left)">
                                      <p:cBhvr>
                                        <p:cTn id="30" dur="500"/>
                                        <p:tgtEl>
                                          <p:spTgt spid="72499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24998">
                                            <p:txEl>
                                              <p:pRg st="3" end="3"/>
                                            </p:txEl>
                                          </p:spTgt>
                                        </p:tgtEl>
                                        <p:attrNameLst>
                                          <p:attrName>style.visibility</p:attrName>
                                        </p:attrNameLst>
                                      </p:cBhvr>
                                      <p:to>
                                        <p:strVal val="visible"/>
                                      </p:to>
                                    </p:set>
                                    <p:animEffect transition="in" filter="wipe(left)">
                                      <p:cBhvr>
                                        <p:cTn id="35" dur="500"/>
                                        <p:tgtEl>
                                          <p:spTgt spid="7249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7" grpId="0" advAuto="1000" build="p"/>
      <p:bldP spid="7249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323585" y="116275"/>
            <a:ext cx="8226900" cy="705600"/>
          </a:xfrm>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最少测试用例数计算</a:t>
            </a:r>
            <a:endParaRPr lang="zh-CN" altLang="en-US" sz="3200" dirty="0">
              <a:latin typeface="华文中宋" panose="02010600040101010101" pitchFamily="2" charset="-122"/>
              <a:ea typeface="华文中宋" panose="02010600040101010101" pitchFamily="2" charset="-122"/>
            </a:endParaRPr>
          </a:p>
        </p:txBody>
      </p:sp>
      <p:pic>
        <p:nvPicPr>
          <p:cNvPr id="726020" name="Picture 4"/>
          <p:cNvPicPr>
            <a:picLocks noChangeAspect="1"/>
          </p:cNvPicPr>
          <p:nvPr/>
        </p:nvPicPr>
        <p:blipFill>
          <a:blip r:embed="rId1"/>
          <a:stretch>
            <a:fillRect/>
          </a:stretch>
        </p:blipFill>
        <p:spPr>
          <a:xfrm>
            <a:off x="323850" y="2924175"/>
            <a:ext cx="3468688" cy="3600450"/>
          </a:xfrm>
          <a:prstGeom prst="rect">
            <a:avLst/>
          </a:prstGeom>
          <a:noFill/>
          <a:ln w="9525">
            <a:noFill/>
          </a:ln>
        </p:spPr>
      </p:pic>
      <p:sp>
        <p:nvSpPr>
          <p:cNvPr id="726022" name="Text Box 6"/>
          <p:cNvSpPr txBox="1">
            <a:spLocks noChangeArrowheads="1"/>
          </p:cNvSpPr>
          <p:nvPr/>
        </p:nvSpPr>
        <p:spPr bwMode="auto">
          <a:xfrm>
            <a:off x="4211638" y="2997200"/>
            <a:ext cx="4608513" cy="3508375"/>
          </a:xfrm>
          <a:prstGeom prst="rect">
            <a:avLst/>
          </a:prstGeom>
          <a:noFill/>
          <a:ln w="9525">
            <a:noFill/>
            <a:miter lim="800000"/>
          </a:ln>
          <a:effectLst/>
        </p:spPr>
        <p:txBody>
          <a:bodyPr>
            <a:spAutoFit/>
            <a:scene3d>
              <a:camera prst="orthographicFront"/>
              <a:lightRig rig="threePt" dir="t"/>
            </a:scene3d>
          </a:bodyPr>
          <a:lstStyle/>
          <a:p>
            <a:pPr marR="0" defTabSz="914400" eaLnBrk="0" hangingPunct="0">
              <a:spcBef>
                <a:spcPct val="10000"/>
              </a:spcBef>
              <a:buClr>
                <a:schemeClr val="tx2"/>
              </a:buClr>
              <a:buSzPct val="80000"/>
              <a:buFont typeface="Wingdings" panose="05000000000000000000" pitchFamily="2" charset="2"/>
              <a:buChar char="Ø"/>
              <a:defRPr/>
            </a:pP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2345</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和</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67</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这两层组合后对应的测试用例数为</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5</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中宋" panose="02010600040101010101" pitchFamily="2" charset="-122"/>
                <a:cs typeface="+mn-cs"/>
              </a:rPr>
              <a:t>×</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3=15</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。最后，由于</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中宋" panose="02010600040101010101" pitchFamily="2" charset="-122"/>
                <a:cs typeface="+mn-cs"/>
              </a:rPr>
              <a:t>两层组合后的部分是不满足谓词</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1</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中宋" panose="02010600040101010101" pitchFamily="2" charset="-122"/>
                <a:cs typeface="+mn-cs"/>
              </a:rPr>
              <a:t>时所要做的操作，还要加上满足谓词</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1</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要做的操作，因此整个程序所需测试用例数为</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15+1=16</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rPr>
              <a:t>。</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Arial" panose="020B0604020202020204" pitchFamily="34" charset="0"/>
              <a:ea typeface="华文中宋" panose="02010600040101010101" pitchFamily="2" charset="-122"/>
              <a:cs typeface="+mn-cs"/>
            </a:endParaRPr>
          </a:p>
        </p:txBody>
      </p:sp>
      <p:sp>
        <p:nvSpPr>
          <p:cNvPr id="726024" name="Text Box 8"/>
          <p:cNvSpPr txBox="1">
            <a:spLocks noChangeArrowheads="1"/>
          </p:cNvSpPr>
          <p:nvPr/>
        </p:nvSpPr>
        <p:spPr bwMode="auto">
          <a:xfrm>
            <a:off x="178753" y="908685"/>
            <a:ext cx="8640763" cy="1800225"/>
          </a:xfrm>
          <a:prstGeom prst="rect">
            <a:avLst/>
          </a:prstGeom>
          <a:noFill/>
          <a:ln w="9525" algn="ctr">
            <a:noFill/>
            <a:miter lim="800000"/>
          </a:ln>
          <a:effectLst/>
        </p:spPr>
        <p:txBody>
          <a:bodyPr>
            <a:spAutoFit/>
            <a:scene3d>
              <a:camera prst="orthographicFront"/>
              <a:lightRig rig="threePt" dir="t"/>
            </a:scene3d>
          </a:bodyPr>
          <a:lstStyle/>
          <a:p>
            <a:pPr marR="0" algn="l" defTabSz="914400">
              <a:buClrTx/>
              <a:buSzTx/>
              <a:buFontTx/>
              <a:buNone/>
              <a:defRPr/>
            </a:pP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 分析该</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N-S</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图：</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endParaRPr>
          </a:p>
          <a:p>
            <a:pPr marR="0" algn="l" defTabSz="914400">
              <a:buClrTx/>
              <a:buSzTx/>
              <a:buFontTx/>
              <a:buNone/>
              <a:defRPr/>
            </a:pP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图中的</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2345</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和</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67</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是并列的两层。其中，</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2345</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层对应的最少测试用例数为</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1+1+1+1+1=5</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67</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层对应的测试用例数为</a:t>
            </a:r>
            <a:r>
              <a:rPr kumimoji="0" lang="en-US" altLang="zh-CN"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1+1+1=3</a:t>
            </a:r>
            <a:r>
              <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rPr>
              <a:t>，</a:t>
            </a:r>
            <a:endParaRPr kumimoji="0" lang="zh-CN" altLang="en-US" sz="2800" kern="1200" cap="none" spc="0" normalizeH="0" baseline="0" noProof="0" smtClean="0">
              <a:solidFill>
                <a:schemeClr val="tx1"/>
              </a:solidFill>
              <a:effectLst>
                <a:outerShdw blurRad="38100" dist="19050" dir="2700000" algn="tl" rotWithShape="0">
                  <a:schemeClr val="dk1">
                    <a:alpha val="40000"/>
                  </a:schemeClr>
                </a:outerShdw>
              </a:effectLst>
              <a:latin typeface="Calibri" panose="020F0502020204030204" pitchFamily="34" charset="0"/>
              <a:ea typeface="华文中宋" panose="020106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26020"/>
                                        </p:tgtEl>
                                        <p:attrNameLst>
                                          <p:attrName>style.visibility</p:attrName>
                                        </p:attrNameLst>
                                      </p:cBhvr>
                                      <p:to>
                                        <p:strVal val="visible"/>
                                      </p:to>
                                    </p:set>
                                    <p:animEffect transition="in" filter="slide(fromLeft)">
                                      <p:cBhvr>
                                        <p:cTn id="7" dur="500"/>
                                        <p:tgtEl>
                                          <p:spTgt spid="726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6022"/>
                                        </p:tgtEl>
                                        <p:attrNameLst>
                                          <p:attrName>style.visibility</p:attrName>
                                        </p:attrNameLst>
                                      </p:cBhvr>
                                      <p:to>
                                        <p:strVal val="visible"/>
                                      </p:to>
                                    </p:set>
                                    <p:animEffect transition="in" filter="wipe(left)">
                                      <p:cBhvr>
                                        <p:cTn id="12" dur="500"/>
                                        <p:tgtEl>
                                          <p:spTgt spid="72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p:cNvSpPr>
          <p:nvPr>
            <p:ph type="title"/>
          </p:nvPr>
        </p:nvSpPr>
        <p:spPr/>
        <p:txBody>
          <a:bodyPr vert="horz" wrap="square" lIns="91440" tIns="45720" rIns="91440" bIns="45720" anchor="ctr" anchorCtr="0"/>
          <a:lstStyle/>
          <a:p>
            <a:pPr eaLnBrk="1" hangingPunct="1"/>
            <a:r>
              <a:rPr lang="zh-CN" altLang="en-US" sz="4000" dirty="0">
                <a:latin typeface="华文中宋" panose="02010600040101010101" pitchFamily="2" charset="-122"/>
                <a:ea typeface="华文中宋" panose="02010600040101010101" pitchFamily="2" charset="-122"/>
              </a:rPr>
              <a:t>课堂练习</a:t>
            </a:r>
            <a:endParaRPr lang="zh-CN" altLang="en-US" sz="4000" dirty="0">
              <a:latin typeface="华文中宋" panose="02010600040101010101" pitchFamily="2" charset="-122"/>
              <a:ea typeface="华文中宋" panose="02010600040101010101" pitchFamily="2" charset="-122"/>
            </a:endParaRPr>
          </a:p>
        </p:txBody>
      </p:sp>
      <p:sp>
        <p:nvSpPr>
          <p:cNvPr id="728067" name="Rectangle 3"/>
          <p:cNvSpPr>
            <a:spLocks noGrp="1"/>
          </p:cNvSpPr>
          <p:nvPr>
            <p:ph idx="1"/>
          </p:nvPr>
        </p:nvSpPr>
        <p:spPr>
          <a:xfrm>
            <a:off x="456565" y="1490345"/>
            <a:ext cx="8227060" cy="5194935"/>
          </a:xfrm>
        </p:spPr>
        <p:txBody>
          <a:bodyPr vert="horz" wrap="square" lIns="91440" tIns="45720" rIns="91440" bIns="45720" anchor="t" anchorCtr="0">
            <a:normAutofit fontScale="92500" lnSpcReduction="10000"/>
          </a:bodyPr>
          <a:lstStyle/>
          <a:p>
            <a:pPr eaLnBrk="1" hangingPunct="1">
              <a:lnSpc>
                <a:spcPct val="110000"/>
              </a:lnSpc>
              <a:spcBef>
                <a:spcPct val="10000"/>
              </a:spcBef>
              <a:buNone/>
            </a:pPr>
            <a:r>
              <a:rPr lang="zh-CN" altLang="en-US" dirty="0">
                <a:latin typeface="宋体" panose="02010600030101010101" pitchFamily="2" charset="-122"/>
                <a:ea typeface="宋体" panose="02010600030101010101" pitchFamily="2" charset="-122"/>
              </a:rPr>
              <a:t>1  </a:t>
            </a:r>
            <a:r>
              <a:rPr lang="zh-CN" altLang="zh-CN" dirty="0">
                <a:latin typeface="宋体" panose="02010600030101010101" pitchFamily="2" charset="-122"/>
                <a:ea typeface="宋体" panose="02010600030101010101" pitchFamily="2" charset="-122"/>
              </a:rPr>
              <a:t>右图所示的</a:t>
            </a:r>
            <a:r>
              <a:rPr lang="zh-CN" altLang="en-US" dirty="0">
                <a:latin typeface="宋体" panose="02010600030101010101" pitchFamily="2" charset="-122"/>
                <a:ea typeface="宋体" panose="02010600030101010101" pitchFamily="2" charset="-122"/>
              </a:rPr>
              <a:t>，至少需要</a:t>
            </a: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r>
              <a:rPr lang="zh-CN" altLang="en-US" dirty="0">
                <a:latin typeface="宋体" panose="02010600030101010101" pitchFamily="2" charset="-122"/>
                <a:ea typeface="宋体" panose="02010600030101010101" pitchFamily="2" charset="-122"/>
              </a:rPr>
              <a:t>多少个测试用例才能对该</a:t>
            </a: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r>
              <a:rPr lang="zh-CN" altLang="en-US" dirty="0">
                <a:latin typeface="宋体" panose="02010600030101010101" pitchFamily="2" charset="-122"/>
                <a:ea typeface="宋体" panose="02010600030101010101" pitchFamily="2" charset="-122"/>
              </a:rPr>
              <a:t>程序实现逻辑覆盖？</a:t>
            </a: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endParaRPr lang="zh-CN" altLang="en-US"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对</a:t>
            </a:r>
            <a:r>
              <a:rPr lang="en-US" altLang="zh-CN" dirty="0">
                <a:latin typeface="宋体" panose="02010600030101010101" pitchFamily="2" charset="-122"/>
                <a:ea typeface="宋体" panose="02010600030101010101" pitchFamily="2" charset="-122"/>
              </a:rPr>
              <a:t>abc</a:t>
            </a:r>
            <a:r>
              <a:rPr lang="zh-CN" altLang="en-US" dirty="0">
                <a:latin typeface="宋体" panose="02010600030101010101" pitchFamily="2" charset="-122"/>
                <a:ea typeface="宋体" panose="02010600030101010101" pitchFamily="2" charset="-122"/>
              </a:rPr>
              <a:t>三个不同的整数进行升序排序。</a:t>
            </a:r>
            <a:endParaRPr lang="zh-CN" altLang="en-US" dirty="0">
              <a:latin typeface="宋体" panose="02010600030101010101" pitchFamily="2" charset="-122"/>
              <a:ea typeface="宋体" panose="02010600030101010101" pitchFamily="2" charset="-122"/>
            </a:endParaRPr>
          </a:p>
          <a:p>
            <a:pPr eaLnBrk="1" hangingPunct="1">
              <a:buNone/>
            </a:pPr>
            <a:r>
              <a:rPr lang="zh-CN" altLang="en-US" dirty="0">
                <a:latin typeface="宋体" panose="02010600030101010101" pitchFamily="2" charset="-122"/>
                <a:ea typeface="宋体" panose="02010600030101010101" pitchFamily="2" charset="-122"/>
              </a:rPr>
              <a:t>  要求画出程序流程图。</a:t>
            </a:r>
            <a:r>
              <a:rPr lang="zh-CN" altLang="zh-CN" dirty="0">
                <a:latin typeface="宋体" panose="02010600030101010101" pitchFamily="2" charset="-122"/>
                <a:ea typeface="宋体" panose="02010600030101010101" pitchFamily="2" charset="-122"/>
              </a:rPr>
              <a:t>画出的</a:t>
            </a:r>
            <a:r>
              <a:rPr lang="en-US" altLang="zh-CN" dirty="0">
                <a:latin typeface="宋体" panose="02010600030101010101" pitchFamily="2" charset="-122"/>
                <a:ea typeface="宋体" panose="02010600030101010101" pitchFamily="2" charset="-122"/>
              </a:rPr>
              <a:t>N-S</a:t>
            </a:r>
            <a:r>
              <a:rPr lang="zh-CN" altLang="en-US" dirty="0">
                <a:latin typeface="宋体" panose="02010600030101010101" pitchFamily="2" charset="-122"/>
                <a:ea typeface="宋体" panose="02010600030101010101" pitchFamily="2" charset="-122"/>
              </a:rPr>
              <a:t>图并求出至少需要多少个测试用例才能对该程序实现逻辑覆盖？</a:t>
            </a:r>
            <a:endParaRPr lang="zh-CN" altLang="en-US" dirty="0">
              <a:latin typeface="宋体" panose="02010600030101010101" pitchFamily="2" charset="-122"/>
              <a:ea typeface="宋体" panose="02010600030101010101" pitchFamily="2" charset="-122"/>
            </a:endParaRPr>
          </a:p>
          <a:p>
            <a:pPr eaLnBrk="1" hangingPunct="1">
              <a:lnSpc>
                <a:spcPct val="110000"/>
              </a:lnSpc>
              <a:spcBef>
                <a:spcPct val="10000"/>
              </a:spcBef>
              <a:buNone/>
            </a:pPr>
            <a:endParaRPr lang="zh-CN" altLang="en-US" dirty="0">
              <a:latin typeface="宋体" panose="02010600030101010101" pitchFamily="2" charset="-122"/>
              <a:ea typeface="宋体" panose="02010600030101010101" pitchFamily="2" charset="-122"/>
            </a:endParaRPr>
          </a:p>
          <a:p>
            <a:pPr eaLnBrk="1" hangingPunct="1">
              <a:spcBef>
                <a:spcPct val="10000"/>
              </a:spcBef>
              <a:buNone/>
            </a:pPr>
            <a:endParaRPr lang="zh-CN" altLang="zh-CN" dirty="0">
              <a:latin typeface="宋体" panose="02010600030101010101" pitchFamily="2" charset="-122"/>
              <a:ea typeface="宋体" panose="02010600030101010101" pitchFamily="2" charset="-122"/>
            </a:endParaRPr>
          </a:p>
        </p:txBody>
      </p:sp>
      <p:pic>
        <p:nvPicPr>
          <p:cNvPr id="728068" name="Picture 4"/>
          <p:cNvPicPr>
            <a:picLocks noChangeAspect="1"/>
          </p:cNvPicPr>
          <p:nvPr/>
        </p:nvPicPr>
        <p:blipFill>
          <a:blip r:embed="rId1"/>
          <a:stretch>
            <a:fillRect/>
          </a:stretch>
        </p:blipFill>
        <p:spPr>
          <a:xfrm>
            <a:off x="5003800" y="115888"/>
            <a:ext cx="4175125" cy="44878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28066"/>
                                        </p:tgtEl>
                                        <p:attrNameLst>
                                          <p:attrName>style.visibility</p:attrName>
                                        </p:attrNameLst>
                                      </p:cBhvr>
                                      <p:to>
                                        <p:strVal val="visible"/>
                                      </p:to>
                                    </p:set>
                                    <p:animEffect transition="in" filter="barn(outVertical)">
                                      <p:cBhvr>
                                        <p:cTn id="7" dur="500"/>
                                        <p:tgtEl>
                                          <p:spTgt spid="7280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8067"/>
                                        </p:tgtEl>
                                        <p:attrNameLst>
                                          <p:attrName>style.visibility</p:attrName>
                                        </p:attrNameLst>
                                      </p:cBhvr>
                                      <p:to>
                                        <p:strVal val="visible"/>
                                      </p:to>
                                    </p:set>
                                    <p:animEffect transition="in" filter="wipe(left)">
                                      <p:cBhvr>
                                        <p:cTn id="11" dur="500"/>
                                        <p:tgtEl>
                                          <p:spTgt spid="72806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728068"/>
                                        </p:tgtEl>
                                        <p:attrNameLst>
                                          <p:attrName>style.visibility</p:attrName>
                                        </p:attrNameLst>
                                      </p:cBhvr>
                                      <p:to>
                                        <p:strVal val="visible"/>
                                      </p:to>
                                    </p:set>
                                    <p:animEffect transition="in" filter="slide(fromRight)">
                                      <p:cBhvr>
                                        <p:cTn id="15" dur="500"/>
                                        <p:tgtEl>
                                          <p:spTgt spid="72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6" grpId="0"/>
      <p:bldP spid="7280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1" name="Rectangle 3"/>
          <p:cNvSpPr>
            <a:spLocks noGrp="1"/>
          </p:cNvSpPr>
          <p:nvPr>
            <p:ph idx="1"/>
          </p:nvPr>
        </p:nvSpPr>
        <p:spPr/>
        <p:txBody>
          <a:bodyPr vert="horz" wrap="square" lIns="91440" tIns="45720" rIns="91440" bIns="45720" anchor="t" anchorCtr="0"/>
          <a:lstStyle/>
          <a:p>
            <a:pPr eaLnBrk="1" hangingPunct="1">
              <a:buNone/>
            </a:pPr>
            <a:r>
              <a:rPr lang="zh-CN" altLang="en-US" sz="2800" dirty="0">
                <a:ea typeface="宋体" panose="02010600030101010101" pitchFamily="2" charset="-122"/>
              </a:rPr>
              <a:t>3</a:t>
            </a:r>
            <a:r>
              <a:rPr lang="zh-CN" altLang="zh-CN" sz="2800" dirty="0">
                <a:ea typeface="宋体" panose="02010600030101010101" pitchFamily="2" charset="-122"/>
              </a:rPr>
              <a:t>、</a:t>
            </a:r>
            <a:r>
              <a:rPr lang="zh-CN" altLang="zh-CN" sz="2800" dirty="0">
                <a:latin typeface="楷体_GB2312" pitchFamily="49" charset="-122"/>
                <a:ea typeface="楷体_GB2312" pitchFamily="49" charset="-122"/>
              </a:rPr>
              <a:t>将下图所示的</a:t>
            </a:r>
            <a:r>
              <a:rPr lang="zh-CN" altLang="zh-CN" sz="2800" dirty="0" smtClean="0">
                <a:latin typeface="楷体_GB2312" pitchFamily="49" charset="-122"/>
                <a:ea typeface="楷体_GB2312" pitchFamily="49" charset="-122"/>
              </a:rPr>
              <a:t>流程图</a:t>
            </a:r>
            <a:r>
              <a:rPr lang="zh-CN" altLang="en-US" sz="2800" dirty="0" smtClean="0">
                <a:latin typeface="楷体_GB2312" pitchFamily="49" charset="-122"/>
                <a:ea typeface="楷体_GB2312" pitchFamily="49" charset="-122"/>
              </a:rPr>
              <a:t>中的符合判断框拆分后</a:t>
            </a:r>
            <a:r>
              <a:rPr lang="zh-CN" altLang="zh-CN" sz="2800" dirty="0" smtClean="0">
                <a:latin typeface="楷体_GB2312" pitchFamily="49" charset="-122"/>
                <a:ea typeface="楷体_GB2312" pitchFamily="49" charset="-122"/>
              </a:rPr>
              <a:t>转换</a:t>
            </a:r>
            <a:r>
              <a:rPr lang="zh-CN" altLang="zh-CN" sz="2800" dirty="0">
                <a:latin typeface="楷体_GB2312" pitchFamily="49" charset="-122"/>
                <a:ea typeface="楷体_GB2312" pitchFamily="49" charset="-122"/>
              </a:rPr>
              <a:t>为</a:t>
            </a:r>
            <a:r>
              <a:rPr lang="zh-CN" altLang="en-US" sz="2800" dirty="0">
                <a:latin typeface="楷体_GB2312" pitchFamily="49" charset="-122"/>
                <a:ea typeface="楷体_GB2312" pitchFamily="49" charset="-122"/>
              </a:rPr>
              <a:t>N</a:t>
            </a:r>
            <a:r>
              <a:rPr lang="en-US" altLang="zh-CN" sz="2800" dirty="0">
                <a:latin typeface="楷体_GB2312" pitchFamily="49" charset="-122"/>
                <a:ea typeface="楷体_GB2312" pitchFamily="49" charset="-122"/>
              </a:rPr>
              <a:t>-S</a:t>
            </a:r>
            <a:r>
              <a:rPr lang="zh-CN" altLang="en-US" sz="2800" dirty="0">
                <a:latin typeface="楷体_GB2312" pitchFamily="49" charset="-122"/>
                <a:ea typeface="楷体_GB2312" pitchFamily="49" charset="-122"/>
              </a:rPr>
              <a:t>图，并估算至少需要多少个测试用例完成逻辑覆盖？</a:t>
            </a:r>
            <a:endParaRPr lang="zh-CN" altLang="en-US" sz="2800" dirty="0">
              <a:latin typeface="楷体_GB2312" pitchFamily="49" charset="-122"/>
              <a:ea typeface="楷体_GB2312" pitchFamily="49" charset="-122"/>
            </a:endParaRPr>
          </a:p>
          <a:p>
            <a:pPr eaLnBrk="1" hangingPunct="1">
              <a:lnSpc>
                <a:spcPct val="90000"/>
              </a:lnSpc>
              <a:spcBef>
                <a:spcPct val="10000"/>
              </a:spcBef>
              <a:buNone/>
            </a:pPr>
            <a:endParaRPr lang="zh-CN" altLang="zh-CN" sz="2800" dirty="0">
              <a:latin typeface="楷体_GB2312" pitchFamily="49" charset="-122"/>
              <a:ea typeface="楷体_GB2312" pitchFamily="49" charset="-122"/>
            </a:endParaRPr>
          </a:p>
        </p:txBody>
      </p:sp>
      <p:grpSp>
        <p:nvGrpSpPr>
          <p:cNvPr id="2" name="Group 4"/>
          <p:cNvGrpSpPr/>
          <p:nvPr/>
        </p:nvGrpSpPr>
        <p:grpSpPr>
          <a:xfrm>
            <a:off x="1223963" y="2660650"/>
            <a:ext cx="6624637" cy="3816350"/>
            <a:chOff x="1152" y="1200"/>
            <a:chExt cx="4272" cy="2784"/>
          </a:xfrm>
        </p:grpSpPr>
        <p:sp>
          <p:nvSpPr>
            <p:cNvPr id="31748" name="AutoShape 5"/>
            <p:cNvSpPr/>
            <p:nvPr/>
          </p:nvSpPr>
          <p:spPr>
            <a:xfrm>
              <a:off x="2784" y="1440"/>
              <a:ext cx="1392" cy="52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solidFill>
                    <a:srgbClr val="000000"/>
                  </a:solidFill>
                  <a:latin typeface="Comic Sans MS" panose="030F0702030302020204" pitchFamily="66" charset="0"/>
                  <a:ea typeface="楷体_GB2312" pitchFamily="49" charset="-122"/>
                </a:rPr>
                <a:t>X&gt;8 AND Y&gt;5</a:t>
              </a:r>
              <a:endParaRPr lang="en-US" altLang="zh-CN" dirty="0">
                <a:solidFill>
                  <a:srgbClr val="000000"/>
                </a:solidFill>
                <a:latin typeface="Comic Sans MS" panose="030F0702030302020204" pitchFamily="66" charset="0"/>
                <a:ea typeface="楷体_GB2312" pitchFamily="49" charset="-122"/>
              </a:endParaRPr>
            </a:p>
          </p:txBody>
        </p:sp>
        <p:sp>
          <p:nvSpPr>
            <p:cNvPr id="31749" name="AutoShape 6"/>
            <p:cNvSpPr/>
            <p:nvPr/>
          </p:nvSpPr>
          <p:spPr>
            <a:xfrm>
              <a:off x="1584" y="2112"/>
              <a:ext cx="1392" cy="52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solidFill>
                    <a:srgbClr val="000000"/>
                  </a:solidFill>
                  <a:latin typeface="Comic Sans MS" panose="030F0702030302020204" pitchFamily="66" charset="0"/>
                  <a:ea typeface="楷体_GB2312" pitchFamily="49" charset="-122"/>
                </a:rPr>
                <a:t>X&gt;0 </a:t>
              </a:r>
              <a:endParaRPr lang="en-US" altLang="zh-CN" dirty="0">
                <a:solidFill>
                  <a:srgbClr val="000000"/>
                </a:solidFill>
                <a:latin typeface="Comic Sans MS" panose="030F0702030302020204" pitchFamily="66" charset="0"/>
                <a:ea typeface="楷体_GB2312" pitchFamily="49" charset="-122"/>
              </a:endParaRPr>
            </a:p>
          </p:txBody>
        </p:sp>
        <p:sp>
          <p:nvSpPr>
            <p:cNvPr id="31750" name="Line 7"/>
            <p:cNvSpPr/>
            <p:nvPr/>
          </p:nvSpPr>
          <p:spPr>
            <a:xfrm flipH="1">
              <a:off x="2304" y="1680"/>
              <a:ext cx="480" cy="0"/>
            </a:xfrm>
            <a:prstGeom prst="line">
              <a:avLst/>
            </a:prstGeom>
            <a:ln w="9525" cap="flat" cmpd="sng">
              <a:solidFill>
                <a:schemeClr val="tx1"/>
              </a:solidFill>
              <a:prstDash val="solid"/>
              <a:round/>
              <a:headEnd type="none" w="med" len="med"/>
              <a:tailEnd type="none" w="med" len="med"/>
            </a:ln>
          </p:spPr>
        </p:sp>
        <p:sp>
          <p:nvSpPr>
            <p:cNvPr id="31751" name="Line 8"/>
            <p:cNvSpPr/>
            <p:nvPr/>
          </p:nvSpPr>
          <p:spPr>
            <a:xfrm>
              <a:off x="2304" y="1680"/>
              <a:ext cx="0" cy="432"/>
            </a:xfrm>
            <a:prstGeom prst="line">
              <a:avLst/>
            </a:prstGeom>
            <a:ln w="9525" cap="flat" cmpd="sng">
              <a:solidFill>
                <a:schemeClr val="tx1"/>
              </a:solidFill>
              <a:prstDash val="solid"/>
              <a:round/>
              <a:headEnd type="none" w="med" len="med"/>
              <a:tailEnd type="triangle" w="med" len="med"/>
            </a:ln>
          </p:spPr>
        </p:sp>
        <p:sp>
          <p:nvSpPr>
            <p:cNvPr id="31752" name="Line 9"/>
            <p:cNvSpPr/>
            <p:nvPr/>
          </p:nvSpPr>
          <p:spPr>
            <a:xfrm>
              <a:off x="4176" y="1680"/>
              <a:ext cx="144" cy="0"/>
            </a:xfrm>
            <a:prstGeom prst="line">
              <a:avLst/>
            </a:prstGeom>
            <a:ln w="9525" cap="flat" cmpd="sng">
              <a:solidFill>
                <a:schemeClr val="tx1"/>
              </a:solidFill>
              <a:prstDash val="solid"/>
              <a:round/>
              <a:headEnd type="none" w="med" len="med"/>
              <a:tailEnd type="none" w="med" len="med"/>
            </a:ln>
          </p:spPr>
        </p:sp>
        <p:sp>
          <p:nvSpPr>
            <p:cNvPr id="31753" name="Line 10"/>
            <p:cNvSpPr/>
            <p:nvPr/>
          </p:nvSpPr>
          <p:spPr>
            <a:xfrm>
              <a:off x="4320" y="1680"/>
              <a:ext cx="0" cy="480"/>
            </a:xfrm>
            <a:prstGeom prst="line">
              <a:avLst/>
            </a:prstGeom>
            <a:ln w="9525" cap="flat" cmpd="sng">
              <a:solidFill>
                <a:schemeClr val="tx1"/>
              </a:solidFill>
              <a:prstDash val="solid"/>
              <a:round/>
              <a:headEnd type="none" w="med" len="med"/>
              <a:tailEnd type="triangle" w="med" len="med"/>
            </a:ln>
          </p:spPr>
        </p:sp>
        <p:sp>
          <p:nvSpPr>
            <p:cNvPr id="31754" name="Rectangle 11"/>
            <p:cNvSpPr/>
            <p:nvPr/>
          </p:nvSpPr>
          <p:spPr>
            <a:xfrm>
              <a:off x="1152" y="2832"/>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solidFill>
                    <a:srgbClr val="000000"/>
                  </a:solidFill>
                  <a:latin typeface="Comic Sans MS" panose="030F0702030302020204" pitchFamily="66" charset="0"/>
                  <a:ea typeface="楷体_GB2312" pitchFamily="49" charset="-122"/>
                </a:rPr>
                <a:t>引用语句</a:t>
              </a:r>
              <a:r>
                <a:rPr lang="en-US" altLang="zh-CN" dirty="0">
                  <a:solidFill>
                    <a:srgbClr val="000000"/>
                  </a:solidFill>
                  <a:latin typeface="Comic Sans MS" panose="030F0702030302020204" pitchFamily="66" charset="0"/>
                  <a:ea typeface="楷体_GB2312" pitchFamily="49" charset="-122"/>
                </a:rPr>
                <a:t>1</a:t>
              </a:r>
              <a:endParaRPr lang="en-US" altLang="zh-CN" dirty="0">
                <a:solidFill>
                  <a:srgbClr val="000000"/>
                </a:solidFill>
                <a:latin typeface="Comic Sans MS" panose="030F0702030302020204" pitchFamily="66" charset="0"/>
                <a:ea typeface="楷体_GB2312" pitchFamily="49" charset="-122"/>
              </a:endParaRPr>
            </a:p>
          </p:txBody>
        </p:sp>
        <p:sp>
          <p:nvSpPr>
            <p:cNvPr id="31755" name="Rectangle 12"/>
            <p:cNvSpPr/>
            <p:nvPr/>
          </p:nvSpPr>
          <p:spPr>
            <a:xfrm>
              <a:off x="2592" y="2832"/>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solidFill>
                    <a:srgbClr val="000000"/>
                  </a:solidFill>
                  <a:latin typeface="Comic Sans MS" panose="030F0702030302020204" pitchFamily="66" charset="0"/>
                  <a:ea typeface="楷体_GB2312" pitchFamily="49" charset="-122"/>
                </a:rPr>
                <a:t>引用语句</a:t>
              </a:r>
              <a:r>
                <a:rPr lang="en-US" altLang="zh-CN" dirty="0">
                  <a:solidFill>
                    <a:srgbClr val="000000"/>
                  </a:solidFill>
                  <a:latin typeface="Comic Sans MS" panose="030F0702030302020204" pitchFamily="66" charset="0"/>
                  <a:ea typeface="楷体_GB2312" pitchFamily="49" charset="-122"/>
                </a:rPr>
                <a:t>2</a:t>
              </a:r>
              <a:endParaRPr lang="en-US" altLang="zh-CN" dirty="0">
                <a:solidFill>
                  <a:srgbClr val="000000"/>
                </a:solidFill>
                <a:latin typeface="Comic Sans MS" panose="030F0702030302020204" pitchFamily="66" charset="0"/>
                <a:ea typeface="楷体_GB2312" pitchFamily="49" charset="-122"/>
              </a:endParaRPr>
            </a:p>
          </p:txBody>
        </p:sp>
        <p:sp>
          <p:nvSpPr>
            <p:cNvPr id="31756" name="Line 13"/>
            <p:cNvSpPr/>
            <p:nvPr/>
          </p:nvSpPr>
          <p:spPr>
            <a:xfrm>
              <a:off x="1584" y="2352"/>
              <a:ext cx="0" cy="480"/>
            </a:xfrm>
            <a:prstGeom prst="line">
              <a:avLst/>
            </a:prstGeom>
            <a:ln w="9525" cap="flat" cmpd="sng">
              <a:solidFill>
                <a:schemeClr val="tx1"/>
              </a:solidFill>
              <a:prstDash val="solid"/>
              <a:round/>
              <a:headEnd type="none" w="med" len="med"/>
              <a:tailEnd type="triangle" w="med" len="med"/>
            </a:ln>
          </p:spPr>
        </p:sp>
        <p:sp>
          <p:nvSpPr>
            <p:cNvPr id="31757" name="Line 14"/>
            <p:cNvSpPr/>
            <p:nvPr/>
          </p:nvSpPr>
          <p:spPr>
            <a:xfrm>
              <a:off x="2976" y="2352"/>
              <a:ext cx="0" cy="480"/>
            </a:xfrm>
            <a:prstGeom prst="line">
              <a:avLst/>
            </a:prstGeom>
            <a:ln w="9525" cap="flat" cmpd="sng">
              <a:solidFill>
                <a:schemeClr val="tx1"/>
              </a:solidFill>
              <a:prstDash val="solid"/>
              <a:round/>
              <a:headEnd type="none" w="med" len="med"/>
              <a:tailEnd type="triangle" w="med" len="med"/>
            </a:ln>
          </p:spPr>
        </p:sp>
        <p:sp>
          <p:nvSpPr>
            <p:cNvPr id="31758" name="Rectangle 15"/>
            <p:cNvSpPr/>
            <p:nvPr/>
          </p:nvSpPr>
          <p:spPr>
            <a:xfrm>
              <a:off x="2304" y="1456"/>
              <a:ext cx="236" cy="267"/>
            </a:xfrm>
            <a:prstGeom prst="rect">
              <a:avLst/>
            </a:prstGeom>
            <a:noFill/>
            <a:ln w="9525">
              <a:noFill/>
            </a:ln>
          </p:spPr>
          <p:txBody>
            <a:bodyPr wrap="none" anchor="t" anchorCtr="0">
              <a:spAutoFit/>
            </a:bodyPr>
            <a:lstStyle/>
            <a:p>
              <a:r>
                <a:rPr lang="en-US" altLang="zh-CN" dirty="0">
                  <a:solidFill>
                    <a:schemeClr val="tx1"/>
                  </a:solidFill>
                  <a:latin typeface="Comic Sans MS" panose="030F0702030302020204" pitchFamily="66" charset="0"/>
                  <a:ea typeface="楷体_GB2312" pitchFamily="49" charset="-122"/>
                </a:rPr>
                <a:t>N</a:t>
              </a:r>
              <a:endParaRPr lang="en-US" altLang="zh-CN" dirty="0">
                <a:solidFill>
                  <a:schemeClr val="tx1"/>
                </a:solidFill>
                <a:latin typeface="Comic Sans MS" panose="030F0702030302020204" pitchFamily="66" charset="0"/>
                <a:ea typeface="楷体_GB2312" pitchFamily="49" charset="-122"/>
              </a:endParaRPr>
            </a:p>
          </p:txBody>
        </p:sp>
        <p:sp>
          <p:nvSpPr>
            <p:cNvPr id="31759" name="Rectangle 16"/>
            <p:cNvSpPr/>
            <p:nvPr/>
          </p:nvSpPr>
          <p:spPr>
            <a:xfrm>
              <a:off x="4320" y="1552"/>
              <a:ext cx="212" cy="268"/>
            </a:xfrm>
            <a:prstGeom prst="rect">
              <a:avLst/>
            </a:prstGeom>
            <a:noFill/>
            <a:ln w="9525">
              <a:noFill/>
            </a:ln>
          </p:spPr>
          <p:txBody>
            <a:bodyPr wrap="none" anchor="t" anchorCtr="0">
              <a:spAutoFit/>
            </a:bodyPr>
            <a:lstStyle/>
            <a:p>
              <a:r>
                <a:rPr lang="en-US" altLang="zh-CN" dirty="0">
                  <a:solidFill>
                    <a:schemeClr val="tx1"/>
                  </a:solidFill>
                  <a:latin typeface="Comic Sans MS" panose="030F0702030302020204" pitchFamily="66" charset="0"/>
                  <a:ea typeface="楷体_GB2312" pitchFamily="49" charset="-122"/>
                </a:rPr>
                <a:t>Y</a:t>
              </a:r>
              <a:endParaRPr lang="en-US" altLang="zh-CN" dirty="0">
                <a:solidFill>
                  <a:schemeClr val="tx1"/>
                </a:solidFill>
                <a:latin typeface="Comic Sans MS" panose="030F0702030302020204" pitchFamily="66" charset="0"/>
                <a:ea typeface="楷体_GB2312" pitchFamily="49" charset="-122"/>
              </a:endParaRPr>
            </a:p>
          </p:txBody>
        </p:sp>
        <p:sp>
          <p:nvSpPr>
            <p:cNvPr id="31760" name="Rectangle 17"/>
            <p:cNvSpPr/>
            <p:nvPr/>
          </p:nvSpPr>
          <p:spPr>
            <a:xfrm>
              <a:off x="1392" y="2311"/>
              <a:ext cx="236" cy="267"/>
            </a:xfrm>
            <a:prstGeom prst="rect">
              <a:avLst/>
            </a:prstGeom>
            <a:noFill/>
            <a:ln w="9525">
              <a:noFill/>
            </a:ln>
          </p:spPr>
          <p:txBody>
            <a:bodyPr wrap="none" anchor="t" anchorCtr="0">
              <a:spAutoFit/>
            </a:bodyPr>
            <a:lstStyle/>
            <a:p>
              <a:r>
                <a:rPr lang="en-US" altLang="zh-CN" dirty="0">
                  <a:solidFill>
                    <a:schemeClr val="tx1"/>
                  </a:solidFill>
                  <a:latin typeface="Comic Sans MS" panose="030F0702030302020204" pitchFamily="66" charset="0"/>
                  <a:ea typeface="楷体_GB2312" pitchFamily="49" charset="-122"/>
                </a:rPr>
                <a:t>N</a:t>
              </a:r>
              <a:endParaRPr lang="en-US" altLang="zh-CN" dirty="0">
                <a:solidFill>
                  <a:schemeClr val="tx1"/>
                </a:solidFill>
                <a:latin typeface="Comic Sans MS" panose="030F0702030302020204" pitchFamily="66" charset="0"/>
                <a:ea typeface="楷体_GB2312" pitchFamily="49" charset="-122"/>
              </a:endParaRPr>
            </a:p>
          </p:txBody>
        </p:sp>
        <p:sp>
          <p:nvSpPr>
            <p:cNvPr id="31761" name="Rectangle 18"/>
            <p:cNvSpPr/>
            <p:nvPr/>
          </p:nvSpPr>
          <p:spPr>
            <a:xfrm>
              <a:off x="2944" y="2311"/>
              <a:ext cx="211" cy="267"/>
            </a:xfrm>
            <a:prstGeom prst="rect">
              <a:avLst/>
            </a:prstGeom>
            <a:noFill/>
            <a:ln w="9525">
              <a:noFill/>
            </a:ln>
          </p:spPr>
          <p:txBody>
            <a:bodyPr wrap="none" anchor="t" anchorCtr="0">
              <a:spAutoFit/>
            </a:bodyPr>
            <a:lstStyle/>
            <a:p>
              <a:r>
                <a:rPr lang="en-US" altLang="zh-CN" dirty="0">
                  <a:solidFill>
                    <a:schemeClr val="tx1"/>
                  </a:solidFill>
                  <a:latin typeface="Comic Sans MS" panose="030F0702030302020204" pitchFamily="66" charset="0"/>
                  <a:ea typeface="楷体_GB2312" pitchFamily="49" charset="-122"/>
                </a:rPr>
                <a:t>Y</a:t>
              </a:r>
              <a:endParaRPr lang="en-US" altLang="zh-CN" dirty="0">
                <a:solidFill>
                  <a:schemeClr val="tx1"/>
                </a:solidFill>
                <a:latin typeface="Comic Sans MS" panose="030F0702030302020204" pitchFamily="66" charset="0"/>
                <a:ea typeface="楷体_GB2312" pitchFamily="49" charset="-122"/>
              </a:endParaRPr>
            </a:p>
          </p:txBody>
        </p:sp>
        <p:sp>
          <p:nvSpPr>
            <p:cNvPr id="31762" name="Line 19"/>
            <p:cNvSpPr/>
            <p:nvPr/>
          </p:nvSpPr>
          <p:spPr>
            <a:xfrm>
              <a:off x="3456" y="1200"/>
              <a:ext cx="0" cy="240"/>
            </a:xfrm>
            <a:prstGeom prst="line">
              <a:avLst/>
            </a:prstGeom>
            <a:ln w="9525" cap="flat" cmpd="sng">
              <a:solidFill>
                <a:schemeClr val="tx1"/>
              </a:solidFill>
              <a:prstDash val="solid"/>
              <a:round/>
              <a:headEnd type="none" w="med" len="med"/>
              <a:tailEnd type="triangle" w="med" len="med"/>
            </a:ln>
          </p:spPr>
        </p:sp>
        <p:sp>
          <p:nvSpPr>
            <p:cNvPr id="31763" name="Line 20"/>
            <p:cNvSpPr/>
            <p:nvPr/>
          </p:nvSpPr>
          <p:spPr>
            <a:xfrm>
              <a:off x="1584" y="3216"/>
              <a:ext cx="0" cy="288"/>
            </a:xfrm>
            <a:prstGeom prst="line">
              <a:avLst/>
            </a:prstGeom>
            <a:ln w="9525" cap="flat" cmpd="sng">
              <a:solidFill>
                <a:schemeClr val="tx1"/>
              </a:solidFill>
              <a:prstDash val="solid"/>
              <a:round/>
              <a:headEnd type="none" w="med" len="med"/>
              <a:tailEnd type="none" w="med" len="med"/>
            </a:ln>
          </p:spPr>
        </p:sp>
        <p:sp>
          <p:nvSpPr>
            <p:cNvPr id="31764" name="Line 21"/>
            <p:cNvSpPr/>
            <p:nvPr/>
          </p:nvSpPr>
          <p:spPr>
            <a:xfrm>
              <a:off x="2976" y="3216"/>
              <a:ext cx="0" cy="288"/>
            </a:xfrm>
            <a:prstGeom prst="line">
              <a:avLst/>
            </a:prstGeom>
            <a:ln w="9525" cap="flat" cmpd="sng">
              <a:solidFill>
                <a:schemeClr val="tx1"/>
              </a:solidFill>
              <a:prstDash val="solid"/>
              <a:round/>
              <a:headEnd type="none" w="med" len="med"/>
              <a:tailEnd type="none" w="med" len="med"/>
            </a:ln>
          </p:spPr>
        </p:sp>
        <p:sp>
          <p:nvSpPr>
            <p:cNvPr id="31765" name="Line 22"/>
            <p:cNvSpPr/>
            <p:nvPr/>
          </p:nvSpPr>
          <p:spPr>
            <a:xfrm>
              <a:off x="2304" y="3504"/>
              <a:ext cx="0" cy="240"/>
            </a:xfrm>
            <a:prstGeom prst="line">
              <a:avLst/>
            </a:prstGeom>
            <a:ln w="9525" cap="flat" cmpd="sng">
              <a:solidFill>
                <a:schemeClr val="tx1"/>
              </a:solidFill>
              <a:prstDash val="solid"/>
              <a:round/>
              <a:headEnd type="none" w="med" len="med"/>
              <a:tailEnd type="triangle" w="med" len="med"/>
            </a:ln>
          </p:spPr>
        </p:sp>
        <p:sp>
          <p:nvSpPr>
            <p:cNvPr id="31766" name="Line 23"/>
            <p:cNvSpPr/>
            <p:nvPr/>
          </p:nvSpPr>
          <p:spPr>
            <a:xfrm>
              <a:off x="2304" y="3744"/>
              <a:ext cx="1104" cy="0"/>
            </a:xfrm>
            <a:prstGeom prst="line">
              <a:avLst/>
            </a:prstGeom>
            <a:ln w="9525" cap="flat" cmpd="sng">
              <a:solidFill>
                <a:schemeClr val="tx1"/>
              </a:solidFill>
              <a:prstDash val="solid"/>
              <a:round/>
              <a:headEnd type="none" w="med" len="med"/>
              <a:tailEnd type="triangle" w="med" len="med"/>
            </a:ln>
          </p:spPr>
        </p:sp>
        <p:sp>
          <p:nvSpPr>
            <p:cNvPr id="31767" name="Line 24"/>
            <p:cNvSpPr/>
            <p:nvPr/>
          </p:nvSpPr>
          <p:spPr>
            <a:xfrm flipH="1">
              <a:off x="3408" y="3744"/>
              <a:ext cx="960" cy="0"/>
            </a:xfrm>
            <a:prstGeom prst="line">
              <a:avLst/>
            </a:prstGeom>
            <a:ln w="9525" cap="flat" cmpd="sng">
              <a:solidFill>
                <a:schemeClr val="tx1"/>
              </a:solidFill>
              <a:prstDash val="solid"/>
              <a:round/>
              <a:headEnd type="none" w="med" len="med"/>
              <a:tailEnd type="triangle" w="med" len="med"/>
            </a:ln>
          </p:spPr>
        </p:sp>
        <p:sp>
          <p:nvSpPr>
            <p:cNvPr id="31768" name="Line 25"/>
            <p:cNvSpPr/>
            <p:nvPr/>
          </p:nvSpPr>
          <p:spPr>
            <a:xfrm>
              <a:off x="3408" y="3744"/>
              <a:ext cx="0" cy="240"/>
            </a:xfrm>
            <a:prstGeom prst="line">
              <a:avLst/>
            </a:prstGeom>
            <a:ln w="9525" cap="flat" cmpd="sng">
              <a:solidFill>
                <a:schemeClr val="tx1"/>
              </a:solidFill>
              <a:prstDash val="solid"/>
              <a:round/>
              <a:headEnd type="none" w="med" len="med"/>
              <a:tailEnd type="triangle" w="med" len="med"/>
            </a:ln>
          </p:spPr>
        </p:sp>
        <p:sp>
          <p:nvSpPr>
            <p:cNvPr id="31769" name="AutoShape 26"/>
            <p:cNvSpPr/>
            <p:nvPr/>
          </p:nvSpPr>
          <p:spPr>
            <a:xfrm>
              <a:off x="3648" y="2160"/>
              <a:ext cx="1392" cy="52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smtClean="0">
                  <a:solidFill>
                    <a:srgbClr val="000000"/>
                  </a:solidFill>
                  <a:latin typeface="Comic Sans MS" panose="030F0702030302020204" pitchFamily="66" charset="0"/>
                  <a:ea typeface="楷体_GB2312" pitchFamily="49" charset="-122"/>
                </a:rPr>
                <a:t>Y&gt;10</a:t>
              </a:r>
              <a:endParaRPr lang="en-US" altLang="zh-CN" dirty="0">
                <a:solidFill>
                  <a:srgbClr val="000000"/>
                </a:solidFill>
                <a:latin typeface="Comic Sans MS" panose="030F0702030302020204" pitchFamily="66" charset="0"/>
                <a:ea typeface="楷体_GB2312" pitchFamily="49" charset="-122"/>
              </a:endParaRPr>
            </a:p>
          </p:txBody>
        </p:sp>
        <p:sp>
          <p:nvSpPr>
            <p:cNvPr id="31770" name="Rectangle 27"/>
            <p:cNvSpPr/>
            <p:nvPr/>
          </p:nvSpPr>
          <p:spPr>
            <a:xfrm>
              <a:off x="4656" y="2736"/>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solidFill>
                    <a:srgbClr val="000000"/>
                  </a:solidFill>
                  <a:latin typeface="Comic Sans MS" panose="030F0702030302020204" pitchFamily="66" charset="0"/>
                  <a:ea typeface="楷体_GB2312" pitchFamily="49" charset="-122"/>
                </a:rPr>
                <a:t>引用语句</a:t>
              </a:r>
              <a:r>
                <a:rPr lang="en-US" altLang="zh-CN" dirty="0">
                  <a:solidFill>
                    <a:srgbClr val="000000"/>
                  </a:solidFill>
                  <a:latin typeface="Comic Sans MS" panose="030F0702030302020204" pitchFamily="66" charset="0"/>
                  <a:ea typeface="楷体_GB2312" pitchFamily="49" charset="-122"/>
                </a:rPr>
                <a:t>3</a:t>
              </a:r>
              <a:endParaRPr lang="en-US" altLang="zh-CN" dirty="0">
                <a:solidFill>
                  <a:srgbClr val="000000"/>
                </a:solidFill>
                <a:latin typeface="Comic Sans MS" panose="030F0702030302020204" pitchFamily="66" charset="0"/>
                <a:ea typeface="楷体_GB2312" pitchFamily="49" charset="-122"/>
              </a:endParaRPr>
            </a:p>
          </p:txBody>
        </p:sp>
        <p:sp>
          <p:nvSpPr>
            <p:cNvPr id="31771" name="Line 28"/>
            <p:cNvSpPr/>
            <p:nvPr/>
          </p:nvSpPr>
          <p:spPr>
            <a:xfrm flipH="1">
              <a:off x="5040" y="2448"/>
              <a:ext cx="0" cy="288"/>
            </a:xfrm>
            <a:prstGeom prst="line">
              <a:avLst/>
            </a:prstGeom>
            <a:ln w="9525" cap="flat" cmpd="sng">
              <a:solidFill>
                <a:schemeClr val="tx1"/>
              </a:solidFill>
              <a:prstDash val="solid"/>
              <a:round/>
              <a:headEnd type="none" w="med" len="med"/>
              <a:tailEnd type="triangle" w="med" len="med"/>
            </a:ln>
          </p:spPr>
        </p:sp>
        <p:sp>
          <p:nvSpPr>
            <p:cNvPr id="31772" name="Rectangle 29"/>
            <p:cNvSpPr/>
            <p:nvPr/>
          </p:nvSpPr>
          <p:spPr>
            <a:xfrm>
              <a:off x="3472" y="2311"/>
              <a:ext cx="236" cy="267"/>
            </a:xfrm>
            <a:prstGeom prst="rect">
              <a:avLst/>
            </a:prstGeom>
            <a:noFill/>
            <a:ln w="9525">
              <a:noFill/>
            </a:ln>
          </p:spPr>
          <p:txBody>
            <a:bodyPr wrap="none" anchor="t" anchorCtr="0">
              <a:spAutoFit/>
            </a:bodyPr>
            <a:lstStyle/>
            <a:p>
              <a:r>
                <a:rPr lang="en-US" altLang="zh-CN" dirty="0">
                  <a:solidFill>
                    <a:schemeClr val="tx1"/>
                  </a:solidFill>
                  <a:latin typeface="Comic Sans MS" panose="030F0702030302020204" pitchFamily="66" charset="0"/>
                  <a:ea typeface="楷体_GB2312" pitchFamily="49" charset="-122"/>
                </a:rPr>
                <a:t>N</a:t>
              </a:r>
              <a:endParaRPr lang="en-US" altLang="zh-CN" dirty="0">
                <a:solidFill>
                  <a:schemeClr val="tx1"/>
                </a:solidFill>
                <a:latin typeface="Comic Sans MS" panose="030F0702030302020204" pitchFamily="66" charset="0"/>
                <a:ea typeface="楷体_GB2312" pitchFamily="49" charset="-122"/>
              </a:endParaRPr>
            </a:p>
          </p:txBody>
        </p:sp>
        <p:sp>
          <p:nvSpPr>
            <p:cNvPr id="31773" name="Rectangle 30"/>
            <p:cNvSpPr/>
            <p:nvPr/>
          </p:nvSpPr>
          <p:spPr>
            <a:xfrm>
              <a:off x="5040" y="2359"/>
              <a:ext cx="212" cy="268"/>
            </a:xfrm>
            <a:prstGeom prst="rect">
              <a:avLst/>
            </a:prstGeom>
            <a:noFill/>
            <a:ln w="9525">
              <a:noFill/>
            </a:ln>
          </p:spPr>
          <p:txBody>
            <a:bodyPr wrap="none" anchor="t" anchorCtr="0">
              <a:spAutoFit/>
            </a:bodyPr>
            <a:lstStyle/>
            <a:p>
              <a:r>
                <a:rPr lang="en-US" altLang="zh-CN" dirty="0">
                  <a:solidFill>
                    <a:schemeClr val="tx1"/>
                  </a:solidFill>
                  <a:latin typeface="Comic Sans MS" panose="030F0702030302020204" pitchFamily="66" charset="0"/>
                  <a:ea typeface="楷体_GB2312" pitchFamily="49" charset="-122"/>
                </a:rPr>
                <a:t>Y</a:t>
              </a:r>
              <a:endParaRPr lang="en-US" altLang="zh-CN" dirty="0">
                <a:solidFill>
                  <a:schemeClr val="tx1"/>
                </a:solidFill>
                <a:latin typeface="Comic Sans MS" panose="030F0702030302020204" pitchFamily="66" charset="0"/>
                <a:ea typeface="楷体_GB2312" pitchFamily="49" charset="-122"/>
              </a:endParaRPr>
            </a:p>
          </p:txBody>
        </p:sp>
        <p:sp>
          <p:nvSpPr>
            <p:cNvPr id="31774" name="Line 31"/>
            <p:cNvSpPr/>
            <p:nvPr/>
          </p:nvSpPr>
          <p:spPr>
            <a:xfrm>
              <a:off x="5040" y="3120"/>
              <a:ext cx="0" cy="288"/>
            </a:xfrm>
            <a:prstGeom prst="line">
              <a:avLst/>
            </a:prstGeom>
            <a:ln w="9525" cap="flat" cmpd="sng">
              <a:solidFill>
                <a:schemeClr val="tx1"/>
              </a:solidFill>
              <a:prstDash val="solid"/>
              <a:round/>
              <a:headEnd type="none" w="med" len="med"/>
              <a:tailEnd type="none" w="med" len="med"/>
            </a:ln>
          </p:spPr>
        </p:sp>
        <p:sp>
          <p:nvSpPr>
            <p:cNvPr id="31775" name="Line 32"/>
            <p:cNvSpPr/>
            <p:nvPr/>
          </p:nvSpPr>
          <p:spPr>
            <a:xfrm>
              <a:off x="3648" y="2448"/>
              <a:ext cx="0" cy="960"/>
            </a:xfrm>
            <a:prstGeom prst="line">
              <a:avLst/>
            </a:prstGeom>
            <a:ln w="9525" cap="flat" cmpd="sng">
              <a:solidFill>
                <a:schemeClr val="tx1"/>
              </a:solidFill>
              <a:prstDash val="solid"/>
              <a:round/>
              <a:headEnd type="none" w="med" len="med"/>
              <a:tailEnd type="none" w="med" len="med"/>
            </a:ln>
          </p:spPr>
        </p:sp>
        <p:sp>
          <p:nvSpPr>
            <p:cNvPr id="31776" name="Line 33"/>
            <p:cNvSpPr/>
            <p:nvPr/>
          </p:nvSpPr>
          <p:spPr>
            <a:xfrm>
              <a:off x="3648" y="3408"/>
              <a:ext cx="720" cy="0"/>
            </a:xfrm>
            <a:prstGeom prst="line">
              <a:avLst/>
            </a:prstGeom>
            <a:ln w="9525" cap="flat" cmpd="sng">
              <a:solidFill>
                <a:schemeClr val="tx1"/>
              </a:solidFill>
              <a:prstDash val="solid"/>
              <a:round/>
              <a:headEnd type="none" w="med" len="med"/>
              <a:tailEnd type="triangle" w="med" len="med"/>
            </a:ln>
          </p:spPr>
        </p:sp>
        <p:sp>
          <p:nvSpPr>
            <p:cNvPr id="31777" name="Line 34"/>
            <p:cNvSpPr/>
            <p:nvPr/>
          </p:nvSpPr>
          <p:spPr>
            <a:xfrm flipH="1">
              <a:off x="4368" y="3408"/>
              <a:ext cx="672" cy="0"/>
            </a:xfrm>
            <a:prstGeom prst="line">
              <a:avLst/>
            </a:prstGeom>
            <a:ln w="9525" cap="flat" cmpd="sng">
              <a:solidFill>
                <a:schemeClr val="tx1"/>
              </a:solidFill>
              <a:prstDash val="solid"/>
              <a:round/>
              <a:headEnd type="none" w="med" len="med"/>
              <a:tailEnd type="triangle" w="med" len="med"/>
            </a:ln>
          </p:spPr>
        </p:sp>
        <p:sp>
          <p:nvSpPr>
            <p:cNvPr id="31778" name="Line 35"/>
            <p:cNvSpPr/>
            <p:nvPr/>
          </p:nvSpPr>
          <p:spPr>
            <a:xfrm>
              <a:off x="4368" y="3408"/>
              <a:ext cx="0" cy="336"/>
            </a:xfrm>
            <a:prstGeom prst="line">
              <a:avLst/>
            </a:prstGeom>
            <a:ln w="9525" cap="flat" cmpd="sng">
              <a:solidFill>
                <a:schemeClr val="tx1"/>
              </a:solidFill>
              <a:prstDash val="solid"/>
              <a:round/>
              <a:headEnd type="none" w="med" len="med"/>
              <a:tailEnd type="none" w="med" len="med"/>
            </a:ln>
          </p:spPr>
        </p:sp>
        <p:sp>
          <p:nvSpPr>
            <p:cNvPr id="31779" name="Line 36"/>
            <p:cNvSpPr/>
            <p:nvPr/>
          </p:nvSpPr>
          <p:spPr>
            <a:xfrm>
              <a:off x="1584" y="3504"/>
              <a:ext cx="720" cy="0"/>
            </a:xfrm>
            <a:prstGeom prst="line">
              <a:avLst/>
            </a:prstGeom>
            <a:ln w="9525" cap="flat" cmpd="sng">
              <a:solidFill>
                <a:schemeClr val="tx1"/>
              </a:solidFill>
              <a:prstDash val="solid"/>
              <a:round/>
              <a:headEnd type="none" w="med" len="med"/>
              <a:tailEnd type="triangle" w="med" len="med"/>
            </a:ln>
          </p:spPr>
        </p:sp>
        <p:sp>
          <p:nvSpPr>
            <p:cNvPr id="31780" name="Line 37"/>
            <p:cNvSpPr/>
            <p:nvPr/>
          </p:nvSpPr>
          <p:spPr>
            <a:xfrm flipH="1">
              <a:off x="2304" y="3504"/>
              <a:ext cx="672" cy="0"/>
            </a:xfrm>
            <a:prstGeom prst="line">
              <a:avLst/>
            </a:prstGeom>
            <a:ln w="9525" cap="flat" cmpd="sng">
              <a:solidFill>
                <a:schemeClr val="tx1"/>
              </a:solidFill>
              <a:prstDash val="solid"/>
              <a:round/>
              <a:headEnd type="none" w="med" len="med"/>
              <a:tailEnd type="triangle" w="med" len="med"/>
            </a:ln>
          </p:spPr>
        </p:sp>
      </p:grpSp>
      <p:sp>
        <p:nvSpPr>
          <p:cNvPr id="1020966" name="Rectangle 38"/>
          <p:cNvSpPr/>
          <p:nvPr/>
        </p:nvSpPr>
        <p:spPr>
          <a:xfrm>
            <a:off x="457200" y="274638"/>
            <a:ext cx="8229600" cy="777875"/>
          </a:xfrm>
          <a:prstGeom prst="rect">
            <a:avLst/>
          </a:prstGeom>
          <a:noFill/>
          <a:ln w="9525">
            <a:noFill/>
          </a:ln>
        </p:spPr>
        <p:txBody>
          <a:bodyPr anchor="ctr" anchorCtr="0"/>
          <a:lstStyle/>
          <a:p>
            <a:pPr algn="ctr" latinLnBrk="1"/>
            <a:r>
              <a:rPr lang="zh-CN" altLang="en-US" sz="4000" dirty="0">
                <a:solidFill>
                  <a:schemeClr val="tx2"/>
                </a:solidFill>
                <a:latin typeface="华文中宋" panose="02010600040101010101" pitchFamily="2" charset="-122"/>
                <a:ea typeface="华文中宋" panose="02010600040101010101" pitchFamily="2" charset="-122"/>
              </a:rPr>
              <a:t>课堂练习</a:t>
            </a:r>
            <a:endParaRPr lang="zh-CN" altLang="en-US" sz="4000" dirty="0">
              <a:solidFill>
                <a:schemeClr val="tx2"/>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animEffect transition="in" filter="wipe(left)">
                                      <p:cBhvr>
                                        <p:cTn id="7" dur="500"/>
                                        <p:tgtEl>
                                          <p:spTgt spid="1020931">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020966"/>
                                        </p:tgtEl>
                                        <p:attrNameLst>
                                          <p:attrName>style.visibility</p:attrName>
                                        </p:attrNameLst>
                                      </p:cBhvr>
                                      <p:to>
                                        <p:strVal val="visible"/>
                                      </p:to>
                                    </p:set>
                                    <p:animEffect transition="in" filter="barn(outVertical)">
                                      <p:cBhvr>
                                        <p:cTn id="15" dur="500"/>
                                        <p:tgtEl>
                                          <p:spTgt spid="102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build="p"/>
      <p:bldP spid="10209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idx="1"/>
          </p:nvPr>
        </p:nvSpPr>
        <p:spPr/>
        <p:txBody>
          <a:bodyPr vert="horz" wrap="square" lIns="91440" tIns="45720" rIns="91440" bIns="45720" anchor="t" anchorCtr="0"/>
          <a:lstStyle/>
          <a:p>
            <a:pPr eaLnBrk="1" hangingPunct="1">
              <a:buNone/>
            </a:pPr>
            <a:r>
              <a:rPr lang="zh-CN" altLang="en-US" sz="2800" dirty="0">
                <a:latin typeface="宋体" panose="02010600030101010101" pitchFamily="2" charset="-122"/>
                <a:ea typeface="宋体" panose="02010600030101010101" pitchFamily="2" charset="-122"/>
              </a:rPr>
              <a:t>五、程序插装：</a:t>
            </a:r>
            <a:endParaRPr lang="zh-CN" altLang="en-US" sz="2800" dirty="0">
              <a:latin typeface="宋体" panose="02010600030101010101" pitchFamily="2" charset="-122"/>
              <a:ea typeface="宋体" panose="02010600030101010101" pitchFamily="2" charset="-122"/>
            </a:endParaRPr>
          </a:p>
          <a:p>
            <a:pPr eaLnBrk="1" hangingPunct="1">
              <a:buNone/>
            </a:pPr>
            <a:r>
              <a:rPr lang="zh-CN" altLang="en-US" sz="2800" dirty="0">
                <a:solidFill>
                  <a:schemeClr val="tx2"/>
                </a:solidFill>
                <a:latin typeface="宋体" panose="02010600030101010101" pitchFamily="2" charset="-122"/>
                <a:ea typeface="宋体" panose="02010600030101010101" pitchFamily="2" charset="-122"/>
              </a:rPr>
              <a:t>      程序插装</a:t>
            </a:r>
            <a:r>
              <a:rPr lang="en-US" altLang="zh-CN" sz="2800" dirty="0">
                <a:solidFill>
                  <a:schemeClr val="tx2"/>
                </a:solidFill>
                <a:latin typeface="宋体" panose="02010600030101010101" pitchFamily="2" charset="-122"/>
                <a:ea typeface="宋体" panose="02010600030101010101" pitchFamily="2" charset="-122"/>
              </a:rPr>
              <a:t>(Program Instrumentation)</a:t>
            </a:r>
            <a:r>
              <a:rPr lang="zh-CN" altLang="en-US" sz="2800" dirty="0">
                <a:solidFill>
                  <a:schemeClr val="tx2"/>
                </a:solidFill>
                <a:latin typeface="宋体" panose="02010600030101010101" pitchFamily="2" charset="-122"/>
                <a:ea typeface="宋体" panose="02010600030101010101" pitchFamily="2" charset="-122"/>
              </a:rPr>
              <a:t>是一种基本的白盒测试手段，在软件测试中有着广泛的应用，</a:t>
            </a:r>
            <a:r>
              <a:rPr lang="zh-CN" altLang="en-US" sz="2800" dirty="0">
                <a:latin typeface="宋体" panose="02010600030101010101" pitchFamily="2" charset="-122"/>
                <a:ea typeface="宋体" panose="02010600030101010101" pitchFamily="2" charset="-122"/>
              </a:rPr>
              <a:t>程序插装是指在程序中设置断点或打印语句，在执行过程中了解程序的一些动态特性。</a:t>
            </a:r>
            <a:endParaRPr lang="zh-CN" altLang="en-US" sz="2800" dirty="0">
              <a:latin typeface="宋体" panose="02010600030101010101" pitchFamily="2" charset="-122"/>
              <a:ea typeface="宋体" panose="02010600030101010101" pitchFamily="2" charset="-122"/>
            </a:endParaRPr>
          </a:p>
          <a:p>
            <a:pPr eaLnBrk="1" hangingPunct="1">
              <a:buNone/>
            </a:pPr>
            <a:endParaRPr lang="zh-CN" altLang="en-US" sz="2800" dirty="0">
              <a:latin typeface="宋体" panose="02010600030101010101" pitchFamily="2" charset="-122"/>
              <a:ea typeface="宋体" panose="02010600030101010101" pitchFamily="2" charset="-122"/>
            </a:endParaRPr>
          </a:p>
          <a:p>
            <a:pPr algn="just" eaLnBrk="1" hangingPunct="1">
              <a:lnSpc>
                <a:spcPct val="90000"/>
              </a:lnSpc>
              <a:buNone/>
            </a:pP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p:cNvSpPr>
          <p:nvPr>
            <p:ph idx="1"/>
          </p:nvPr>
        </p:nvSpPr>
        <p:spPr>
          <a:xfrm>
            <a:off x="251460" y="404495"/>
            <a:ext cx="8227060" cy="5998845"/>
          </a:xfrm>
        </p:spPr>
        <p:txBody>
          <a:bodyPr vert="horz" wrap="square" lIns="91440" tIns="45720" rIns="91440" bIns="45720" anchor="t" anchorCtr="0">
            <a:normAutofit fontScale="65000" lnSpcReduction="20000"/>
          </a:bodyPr>
          <a:lstStyle/>
          <a:p>
            <a:pPr marL="533400" indent="-533400" algn="just" eaLnBrk="1" hangingPunct="1"/>
            <a:r>
              <a:rPr lang="zh-CN" altLang="en-US" sz="2800" b="1" dirty="0">
                <a:latin typeface="宋体" panose="02010600030101010101" pitchFamily="2" charset="-122"/>
                <a:ea typeface="宋体" panose="02010600030101010101" pitchFamily="2" charset="-122"/>
              </a:rPr>
              <a:t>   </a:t>
            </a:r>
            <a:r>
              <a:rPr lang="zh-CN" altLang="en-US" sz="5600" b="1" dirty="0">
                <a:latin typeface="宋体" panose="02010600030101010101" pitchFamily="2" charset="-122"/>
                <a:ea typeface="宋体" panose="02010600030101010101" pitchFamily="2" charset="-122"/>
              </a:rPr>
              <a:t> 程序插装的目的</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marL="533400" indent="-533400" algn="just" eaLnBrk="1" hangingPunct="1"/>
            <a:r>
              <a:rPr lang="zh-CN" altLang="en-US" sz="2800" dirty="0">
                <a:latin typeface="宋体" panose="02010600030101010101" pitchFamily="2" charset="-122"/>
                <a:ea typeface="宋体" panose="02010600030101010101" pitchFamily="2" charset="-122"/>
              </a:rPr>
              <a:t>		</a:t>
            </a:r>
            <a:r>
              <a:rPr lang="zh-CN" altLang="en-US" sz="4665" dirty="0">
                <a:solidFill>
                  <a:schemeClr val="tx1"/>
                </a:solidFill>
                <a:effectLst/>
                <a:latin typeface="宋体" panose="02010600030101010101" pitchFamily="2" charset="-122"/>
                <a:ea typeface="宋体" panose="02010600030101010101" pitchFamily="2" charset="-122"/>
              </a:rPr>
              <a:t>通过测试这些检查点的信息，可以了解执行过程中程序的一动态特性。如程序的实际执行路径，或是特定变量在特定时刻的取值。</a:t>
            </a:r>
            <a:endParaRPr lang="zh-CN" altLang="en-US" sz="4665" dirty="0">
              <a:solidFill>
                <a:schemeClr val="tx1"/>
              </a:solidFill>
              <a:effectLst/>
              <a:latin typeface="宋体" panose="02010600030101010101" pitchFamily="2" charset="-122"/>
              <a:ea typeface="宋体" panose="02010600030101010101" pitchFamily="2" charset="-122"/>
            </a:endParaRPr>
          </a:p>
          <a:p>
            <a:pPr marL="533400" indent="-533400" algn="just" eaLnBrk="1" hangingPunct="1"/>
            <a:r>
              <a:rPr lang="zh-CN" altLang="en-US" sz="4665" dirty="0">
                <a:solidFill>
                  <a:schemeClr val="tx1"/>
                </a:solidFill>
                <a:effectLst/>
                <a:latin typeface="宋体" panose="02010600030101010101" pitchFamily="2" charset="-122"/>
                <a:ea typeface="宋体" panose="02010600030101010101" pitchFamily="2" charset="-122"/>
              </a:rPr>
              <a:t>       从这一思想发展出的程序插装技术能够按用户的要求，获取程序的各种信息，成为测试工作的有效手段。</a:t>
            </a:r>
            <a:endParaRPr lang="zh-CN" altLang="en-US" sz="4665" dirty="0">
              <a:solidFill>
                <a:schemeClr val="tx1"/>
              </a:solidFill>
              <a:effectLst/>
              <a:latin typeface="宋体" panose="02010600030101010101" pitchFamily="2" charset="-122"/>
              <a:ea typeface="宋体" panose="02010600030101010101" pitchFamily="2" charset="-122"/>
            </a:endParaRPr>
          </a:p>
          <a:p>
            <a:pPr marL="533400" indent="-533400" algn="just" eaLnBrk="1" hangingPunct="1"/>
            <a:r>
              <a:rPr lang="zh-CN" altLang="en-US" sz="4665" dirty="0">
                <a:solidFill>
                  <a:schemeClr val="tx1"/>
                </a:solidFill>
                <a:effectLst/>
                <a:latin typeface="宋体" panose="02010600030101010101" pitchFamily="2" charset="-122"/>
                <a:ea typeface="宋体" panose="02010600030101010101" pitchFamily="2" charset="-122"/>
              </a:rPr>
              <a:t>       通过程序插装技术我们可以了解一个程序在某次运行中所有可执行语句被覆盖</a:t>
            </a:r>
            <a:r>
              <a:rPr lang="en-US" altLang="zh-CN" sz="4665" dirty="0">
                <a:solidFill>
                  <a:schemeClr val="tx1"/>
                </a:solidFill>
                <a:effectLst/>
                <a:latin typeface="宋体" panose="02010600030101010101" pitchFamily="2" charset="-122"/>
                <a:ea typeface="宋体" panose="02010600030101010101" pitchFamily="2" charset="-122"/>
              </a:rPr>
              <a:t>(</a:t>
            </a:r>
            <a:r>
              <a:rPr lang="zh-CN" altLang="en-US" sz="4665" dirty="0">
                <a:solidFill>
                  <a:schemeClr val="tx1"/>
                </a:solidFill>
                <a:effectLst/>
                <a:latin typeface="宋体" panose="02010600030101010101" pitchFamily="2" charset="-122"/>
                <a:ea typeface="宋体" panose="02010600030101010101" pitchFamily="2" charset="-122"/>
              </a:rPr>
              <a:t>或称被经历</a:t>
            </a:r>
            <a:r>
              <a:rPr lang="en-US" altLang="zh-CN" sz="4665" dirty="0">
                <a:solidFill>
                  <a:schemeClr val="tx1"/>
                </a:solidFill>
                <a:effectLst/>
                <a:latin typeface="宋体" panose="02010600030101010101" pitchFamily="2" charset="-122"/>
                <a:ea typeface="宋体" panose="02010600030101010101" pitchFamily="2" charset="-122"/>
              </a:rPr>
              <a:t>)</a:t>
            </a:r>
            <a:r>
              <a:rPr lang="zh-CN" altLang="en-US" sz="4665" dirty="0">
                <a:solidFill>
                  <a:schemeClr val="tx1"/>
                </a:solidFill>
                <a:effectLst/>
                <a:latin typeface="宋体" panose="02010600030101010101" pitchFamily="2" charset="-122"/>
                <a:ea typeface="宋体" panose="02010600030101010101" pitchFamily="2" charset="-122"/>
              </a:rPr>
              <a:t>的情况，或是每个语句的实际执行次数。</a:t>
            </a:r>
            <a:endParaRPr lang="zh-CN" altLang="en-US" sz="4665" dirty="0">
              <a:solidFill>
                <a:schemeClr val="tx1"/>
              </a:solidFill>
              <a:effectLst/>
              <a:latin typeface="宋体" panose="02010600030101010101" pitchFamily="2" charset="-122"/>
              <a:ea typeface="宋体" panose="02010600030101010101" pitchFamily="2" charset="-122"/>
            </a:endParaRPr>
          </a:p>
          <a:p>
            <a:pPr marL="533400" indent="-533400" algn="just" eaLnBrk="1" hangingPunct="1">
              <a:buNone/>
            </a:pP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p:nvPr/>
        </p:nvSpPr>
        <p:spPr>
          <a:xfrm>
            <a:off x="3262313" y="1571625"/>
            <a:ext cx="9144000" cy="0"/>
          </a:xfrm>
          <a:prstGeom prst="rect">
            <a:avLst/>
          </a:prstGeom>
          <a:noFill/>
          <a:ln w="9525">
            <a:noFill/>
          </a:ln>
        </p:spPr>
        <p:txBody>
          <a:bodyPr anchor="t" anchorCtr="0">
            <a:spAutoFit/>
          </a:bodyPr>
          <a:lstStyle/>
          <a:p>
            <a:pPr algn="ctr"/>
            <a:endParaRPr lang="zh-CN" altLang="en-US" dirty="0">
              <a:latin typeface="Calibri" panose="020F0502020204030204" pitchFamily="34" charset="0"/>
              <a:ea typeface="宋体" panose="02010600030101010101" pitchFamily="2" charset="-122"/>
            </a:endParaRPr>
          </a:p>
        </p:txBody>
      </p:sp>
      <p:graphicFrame>
        <p:nvGraphicFramePr>
          <p:cNvPr id="35842" name="Object 3"/>
          <p:cNvGraphicFramePr/>
          <p:nvPr/>
        </p:nvGraphicFramePr>
        <p:xfrm>
          <a:off x="939483" y="332740"/>
          <a:ext cx="4352925" cy="6172200"/>
        </p:xfrm>
        <a:graphic>
          <a:graphicData uri="http://schemas.openxmlformats.org/presentationml/2006/ole">
            <mc:AlternateContent xmlns:mc="http://schemas.openxmlformats.org/markup-compatibility/2006">
              <mc:Choice xmlns:v="urn:schemas-microsoft-com:vml" Requires="v">
                <p:oleObj spid="_x0000_s4097" name="" r:id="rId1" imgW="49425225" imgH="70027800" progId="Word.Picture.8">
                  <p:embed/>
                </p:oleObj>
              </mc:Choice>
              <mc:Fallback>
                <p:oleObj name="" r:id="rId1" imgW="49425225" imgH="70027800" progId="Word.Picture.8">
                  <p:embed/>
                  <p:pic>
                    <p:nvPicPr>
                      <p:cNvPr id="0" name="图片 4096" descr="image16"/>
                      <p:cNvPicPr/>
                      <p:nvPr/>
                    </p:nvPicPr>
                    <p:blipFill>
                      <a:blip r:embed="rId2"/>
                      <a:stretch>
                        <a:fillRect/>
                      </a:stretch>
                    </p:blipFill>
                    <p:spPr>
                      <a:xfrm>
                        <a:off x="939483" y="332740"/>
                        <a:ext cx="4352925" cy="6172200"/>
                      </a:xfrm>
                      <a:prstGeom prst="rect">
                        <a:avLst/>
                      </a:prstGeom>
                      <a:noFill/>
                      <a:ln w="38100">
                        <a:noFill/>
                      </a:ln>
                    </p:spPr>
                  </p:pic>
                </p:oleObj>
              </mc:Fallback>
            </mc:AlternateContent>
          </a:graphicData>
        </a:graphic>
      </p:graphicFrame>
      <p:sp>
        <p:nvSpPr>
          <p:cNvPr id="35843" name="Text Box 4"/>
          <p:cNvSpPr txBox="1"/>
          <p:nvPr/>
        </p:nvSpPr>
        <p:spPr>
          <a:xfrm>
            <a:off x="250825" y="333375"/>
            <a:ext cx="458788" cy="3711575"/>
          </a:xfrm>
          <a:prstGeom prst="rect">
            <a:avLst/>
          </a:prstGeom>
          <a:noFill/>
          <a:ln w="9525">
            <a:noFill/>
          </a:ln>
        </p:spPr>
        <p:txBody>
          <a:bodyPr vert="eaVert" wrap="none" anchor="t" anchorCtr="0">
            <a:spAutoFit/>
          </a:bodyPr>
          <a:lstStyle/>
          <a:p>
            <a:r>
              <a:rPr lang="zh-CN" altLang="en-US" dirty="0">
                <a:solidFill>
                  <a:schemeClr val="tx1"/>
                </a:solidFill>
                <a:latin typeface="Arial" panose="020B0604020202020204" pitchFamily="34" charset="0"/>
                <a:ea typeface="宋体" panose="02010600030101010101" pitchFamily="2" charset="-122"/>
              </a:rPr>
              <a:t>  插桩后求最大公约数程序的流程图 </a:t>
            </a:r>
            <a:endParaRPr lang="zh-CN" altLang="en-US" dirty="0">
              <a:solidFill>
                <a:schemeClr val="tx1"/>
              </a:solidFill>
              <a:latin typeface="Arial" panose="020B0604020202020204" pitchFamily="34" charset="0"/>
              <a:ea typeface="宋体" panose="02010600030101010101" pitchFamily="2" charset="-122"/>
            </a:endParaRPr>
          </a:p>
        </p:txBody>
      </p:sp>
      <p:sp>
        <p:nvSpPr>
          <p:cNvPr id="35844" name="Rectangle 5"/>
          <p:cNvSpPr/>
          <p:nvPr/>
        </p:nvSpPr>
        <p:spPr>
          <a:xfrm>
            <a:off x="5292725" y="404813"/>
            <a:ext cx="3657600" cy="4067175"/>
          </a:xfrm>
          <a:prstGeom prst="rect">
            <a:avLst/>
          </a:prstGeom>
          <a:noFill/>
          <a:ln w="9525">
            <a:noFill/>
          </a:ln>
        </p:spPr>
        <p:txBody>
          <a:bodyPr anchor="t" anchorCtr="0"/>
          <a:lstStyle/>
          <a:p>
            <a:pPr marL="533400" indent="-533400" algn="just" latinLnBrk="1">
              <a:spcBef>
                <a:spcPct val="20000"/>
              </a:spcBef>
              <a:buChar char="•"/>
            </a:pPr>
            <a:r>
              <a:rPr lang="zh-CN" altLang="en-US" sz="2400" dirty="0">
                <a:solidFill>
                  <a:schemeClr val="tx1"/>
                </a:solidFill>
                <a:latin typeface="宋体" panose="02010600030101010101" pitchFamily="2" charset="-122"/>
                <a:ea typeface="宋体" panose="02010600030101010101" pitchFamily="2" charset="-122"/>
              </a:rPr>
              <a:t>	图中虚线框并不是原来程序的内容，而是为了记录语句执行次数而插入的。</a:t>
            </a:r>
            <a:endParaRPr lang="zh-CN" altLang="en-US" sz="2400" dirty="0">
              <a:solidFill>
                <a:schemeClr val="tx1"/>
              </a:solidFill>
              <a:latin typeface="宋体" panose="02010600030101010101" pitchFamily="2" charset="-122"/>
              <a:ea typeface="宋体" panose="02010600030101010101" pitchFamily="2" charset="-122"/>
            </a:endParaRPr>
          </a:p>
          <a:p>
            <a:pPr marL="533400" indent="-533400" algn="just" latinLnBrk="1">
              <a:spcBef>
                <a:spcPct val="20000"/>
              </a:spcBef>
              <a:buChar char="•"/>
            </a:pPr>
            <a:r>
              <a:rPr lang="zh-CN" altLang="en-US" sz="2400" dirty="0">
                <a:solidFill>
                  <a:schemeClr val="tx1"/>
                </a:solidFill>
                <a:latin typeface="宋体" panose="02010600030101010101" pitchFamily="2" charset="-122"/>
                <a:ea typeface="宋体" panose="02010600030101010101" pitchFamily="2" charset="-122"/>
              </a:rPr>
              <a:t>	虚线框语句形式为</a:t>
            </a:r>
            <a:r>
              <a:rPr lang="zh-CN" altLang="en-US" sz="2800" dirty="0">
                <a:solidFill>
                  <a:schemeClr val="tx1"/>
                </a:solidFill>
                <a:latin typeface="宋体" panose="02010600030101010101" pitchFamily="2" charset="-122"/>
                <a:ea typeface="宋体" panose="02010600030101010101" pitchFamily="2" charset="-122"/>
              </a:rPr>
              <a:t>：</a:t>
            </a:r>
            <a:endParaRPr lang="zh-CN" altLang="en-US" sz="2800" dirty="0">
              <a:solidFill>
                <a:schemeClr val="tx1"/>
              </a:solidFill>
              <a:latin typeface="宋体" panose="02010600030101010101" pitchFamily="2" charset="-122"/>
              <a:ea typeface="宋体" panose="02010600030101010101" pitchFamily="2" charset="-122"/>
            </a:endParaRPr>
          </a:p>
          <a:p>
            <a:pPr marL="533400" indent="-533400" algn="just" latinLnBrk="1">
              <a:spcBef>
                <a:spcPct val="20000"/>
              </a:spcBef>
              <a:buChar char="•"/>
            </a:pPr>
            <a:r>
              <a:rPr lang="zh-CN" altLang="en-US" sz="2800" dirty="0">
                <a:solidFill>
                  <a:schemeClr val="tx1"/>
                </a:solidFill>
                <a:latin typeface="宋体" panose="02010600030101010101" pitchFamily="2" charset="-122"/>
                <a:ea typeface="宋体" panose="02010600030101010101" pitchFamily="2" charset="-122"/>
              </a:rPr>
              <a:t>    </a:t>
            </a:r>
            <a:r>
              <a:rPr lang="en-US" altLang="zh-CN" sz="2000" dirty="0">
                <a:solidFill>
                  <a:schemeClr val="tx1"/>
                </a:solidFill>
                <a:latin typeface="宋体" panose="02010600030101010101" pitchFamily="2" charset="-122"/>
                <a:ea typeface="宋体" panose="02010600030101010101" pitchFamily="2" charset="-122"/>
              </a:rPr>
              <a:t>C(i)</a:t>
            </a:r>
            <a:r>
              <a:rPr lang="zh-CN" altLang="en-US" sz="2000" dirty="0">
                <a:solidFill>
                  <a:schemeClr val="tx1"/>
                </a:solidFill>
                <a:latin typeface="宋体" panose="02010600030101010101" pitchFamily="2" charset="-122"/>
                <a:ea typeface="宋体" panose="02010600030101010101" pitchFamily="2" charset="-122"/>
              </a:rPr>
              <a:t>＝ </a:t>
            </a:r>
            <a:r>
              <a:rPr lang="en-US" altLang="zh-CN" sz="2000" dirty="0">
                <a:solidFill>
                  <a:schemeClr val="tx1"/>
                </a:solidFill>
                <a:latin typeface="宋体" panose="02010600030101010101" pitchFamily="2" charset="-122"/>
                <a:ea typeface="宋体" panose="02010600030101010101" pitchFamily="2" charset="-122"/>
              </a:rPr>
              <a:t>C(i)</a:t>
            </a:r>
            <a:r>
              <a:rPr lang="zh-CN" altLang="en-US" sz="2000" dirty="0">
                <a:solidFill>
                  <a:schemeClr val="tx1"/>
                </a:solidFill>
                <a:latin typeface="宋体" panose="02010600030101010101" pitchFamily="2" charset="-122"/>
                <a:ea typeface="宋体" panose="02010600030101010101" pitchFamily="2" charset="-122"/>
              </a:rPr>
              <a:t>十</a:t>
            </a:r>
            <a:r>
              <a:rPr lang="en-US" altLang="zh-CN" sz="2000" dirty="0">
                <a:solidFill>
                  <a:schemeClr val="tx1"/>
                </a:solidFill>
                <a:latin typeface="宋体" panose="02010600030101010101" pitchFamily="2" charset="-122"/>
                <a:ea typeface="宋体" panose="02010600030101010101" pitchFamily="2" charset="-122"/>
              </a:rPr>
              <a:t>1    </a:t>
            </a:r>
            <a:endParaRPr lang="en-US" altLang="zh-CN" sz="2000" dirty="0">
              <a:solidFill>
                <a:schemeClr val="tx1"/>
              </a:solidFill>
              <a:latin typeface="宋体" panose="02010600030101010101" pitchFamily="2" charset="-122"/>
              <a:ea typeface="宋体" panose="02010600030101010101" pitchFamily="2" charset="-122"/>
            </a:endParaRPr>
          </a:p>
          <a:p>
            <a:pPr marL="533400" indent="-533400" algn="just" latinLnBrk="1">
              <a:spcBef>
                <a:spcPct val="20000"/>
              </a:spcBef>
              <a:buChar char="•"/>
            </a:pPr>
            <a:r>
              <a:rPr lang="en-US" altLang="zh-CN" sz="2000" dirty="0">
                <a:solidFill>
                  <a:schemeClr val="tx1"/>
                </a:solidFill>
                <a:latin typeface="宋体" panose="02010600030101010101" pitchFamily="2" charset="-122"/>
                <a:ea typeface="宋体" panose="02010600030101010101" pitchFamily="2" charset="-122"/>
              </a:rPr>
              <a:t>        i</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1</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2</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6</a:t>
            </a:r>
            <a:endParaRPr lang="en-US" altLang="zh-CN" sz="2000" dirty="0">
              <a:solidFill>
                <a:schemeClr val="tx1"/>
              </a:solidFill>
              <a:latin typeface="宋体" panose="02010600030101010101" pitchFamily="2" charset="-122"/>
              <a:ea typeface="宋体" panose="02010600030101010101" pitchFamily="2" charset="-122"/>
            </a:endParaRPr>
          </a:p>
          <a:p>
            <a:pPr marL="533400" indent="-533400" algn="just" latinLnBrk="1">
              <a:spcBef>
                <a:spcPct val="20000"/>
              </a:spcBef>
              <a:buChar char="•"/>
            </a:pPr>
            <a:endParaRPr lang="zh-CN" altLang="en-US" sz="28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360" y="260350"/>
            <a:ext cx="8515985" cy="6185535"/>
          </a:xfrm>
          <a:prstGeom prst="rect">
            <a:avLst/>
          </a:prstGeom>
          <a:noFill/>
        </p:spPr>
        <p:txBody>
          <a:bodyPr wrap="square" rtlCol="0" anchor="t">
            <a:spAutoFit/>
          </a:bodyPr>
          <a:lstStyle/>
          <a:p>
            <a:r>
              <a:rPr lang="zh-CN" altLang="en-US">
                <a:solidFill>
                  <a:schemeClr val="tx1"/>
                </a:solidFill>
              </a:rPr>
              <a:t>v</a:t>
            </a:r>
            <a:r>
              <a:rPr lang="zh-CN" altLang="en-US" sz="1400">
                <a:solidFill>
                  <a:schemeClr val="tx1"/>
                </a:solidFill>
              </a:rPr>
              <a:t>oid menu()</a:t>
            </a:r>
            <a:endParaRPr lang="zh-CN" altLang="en-US" sz="1400">
              <a:solidFill>
                <a:schemeClr val="tx1"/>
              </a:solidFill>
            </a:endParaRPr>
          </a:p>
          <a:p>
            <a:r>
              <a:rPr lang="zh-CN" altLang="en-US" sz="1400">
                <a:solidFill>
                  <a:schemeClr val="tx1"/>
                </a:solidFill>
              </a:rPr>
              <a:t>{</a:t>
            </a:r>
            <a:endParaRPr lang="zh-CN" altLang="en-US" sz="1400">
              <a:solidFill>
                <a:schemeClr val="tx1"/>
              </a:solidFill>
            </a:endParaRPr>
          </a:p>
          <a:p>
            <a:r>
              <a:rPr lang="zh-CN" altLang="en-US" sz="1400">
                <a:solidFill>
                  <a:schemeClr val="tx1"/>
                </a:solidFill>
              </a:rPr>
              <a:t>    int choice;</a:t>
            </a:r>
            <a:endParaRPr lang="zh-CN" altLang="en-US" sz="1400">
              <a:solidFill>
                <a:schemeClr val="tx1"/>
              </a:solidFill>
            </a:endParaRPr>
          </a:p>
          <a:p>
            <a:r>
              <a:rPr lang="zh-CN" altLang="en-US" sz="1400">
                <a:solidFill>
                  <a:schemeClr val="tx1"/>
                </a:solidFill>
              </a:rPr>
              <a:t>    printf("\n\t\t******************** 主菜单 ********************");</a:t>
            </a:r>
            <a:endParaRPr lang="zh-CN" altLang="en-US" sz="1400">
              <a:solidFill>
                <a:schemeClr val="tx1"/>
              </a:solidFill>
            </a:endParaRPr>
          </a:p>
          <a:p>
            <a:r>
              <a:rPr lang="zh-CN" altLang="en-US" sz="1400">
                <a:solidFill>
                  <a:schemeClr val="tx1"/>
                </a:solidFill>
              </a:rPr>
              <a:t>    printf("\n\t\t*********** 1-添加纪录 2-查询纪录 ************");</a:t>
            </a:r>
            <a:endParaRPr lang="zh-CN" altLang="en-US" sz="1400">
              <a:solidFill>
                <a:schemeClr val="tx1"/>
              </a:solidFill>
            </a:endParaRPr>
          </a:p>
          <a:p>
            <a:r>
              <a:rPr lang="zh-CN" altLang="en-US" sz="1400">
                <a:solidFill>
                  <a:schemeClr val="tx1"/>
                </a:solidFill>
              </a:rPr>
              <a:t>    printf("\n\t\t*********** 3-删除纪录 4-修改记录 ************");</a:t>
            </a:r>
            <a:endParaRPr lang="zh-CN" altLang="en-US" sz="1400">
              <a:solidFill>
                <a:schemeClr val="tx1"/>
              </a:solidFill>
            </a:endParaRPr>
          </a:p>
          <a:p>
            <a:r>
              <a:rPr lang="zh-CN" altLang="en-US" sz="1400">
                <a:solidFill>
                  <a:schemeClr val="tx1"/>
                </a:solidFill>
              </a:rPr>
              <a:t>    printf("\n\t\t*********** 5-显示纪录 6-退出系统 ************");</a:t>
            </a:r>
            <a:endParaRPr lang="zh-CN" altLang="en-US" sz="1400">
              <a:solidFill>
                <a:schemeClr val="tx1"/>
              </a:solidFill>
            </a:endParaRPr>
          </a:p>
          <a:p>
            <a:r>
              <a:rPr lang="zh-CN" altLang="en-US" sz="1400">
                <a:solidFill>
                  <a:schemeClr val="tx1"/>
                </a:solidFill>
              </a:rPr>
              <a:t>    printf("\n\t\t************************************************");</a:t>
            </a:r>
            <a:endParaRPr lang="zh-CN" altLang="en-US" sz="1400">
              <a:solidFill>
                <a:schemeClr val="tx1"/>
              </a:solidFill>
            </a:endParaRPr>
          </a:p>
          <a:p>
            <a:r>
              <a:rPr lang="zh-CN" altLang="en-US" sz="1400">
                <a:solidFill>
                  <a:srgbClr val="FF0000"/>
                </a:solidFill>
              </a:rPr>
              <a:t>    printf("\n\t\t分支数为：%d\n", i); /*插装探针*/</a:t>
            </a:r>
            <a:endParaRPr lang="zh-CN" altLang="en-US" sz="1400">
              <a:solidFill>
                <a:srgbClr val="FF0000"/>
              </a:solidFill>
            </a:endParaRPr>
          </a:p>
          <a:p>
            <a:r>
              <a:rPr lang="zh-CN" altLang="en-US" sz="1400">
                <a:solidFill>
                  <a:schemeClr val="tx1"/>
                </a:solidFill>
              </a:rPr>
              <a:t>    printf("\n\t\t请选择：");</a:t>
            </a:r>
            <a:endParaRPr lang="zh-CN" altLang="en-US" sz="1400">
              <a:solidFill>
                <a:schemeClr val="tx1"/>
              </a:solidFill>
            </a:endParaRPr>
          </a:p>
          <a:p>
            <a:r>
              <a:rPr lang="zh-CN" altLang="en-US" sz="1400">
                <a:solidFill>
                  <a:schemeClr val="tx1"/>
                </a:solidFill>
              </a:rPr>
              <a:t>    scanf("%d", &amp;choice);</a:t>
            </a:r>
            <a:endParaRPr lang="zh-CN" altLang="en-US" sz="1400">
              <a:solidFill>
                <a:schemeClr val="tx1"/>
              </a:solidFill>
            </a:endParaRPr>
          </a:p>
          <a:p>
            <a:r>
              <a:rPr lang="zh-CN" altLang="en-US" sz="1400">
                <a:solidFill>
                  <a:schemeClr val="tx1"/>
                </a:solidFill>
              </a:rPr>
              <a:t>    rewind(stdin);</a:t>
            </a:r>
            <a:endParaRPr lang="zh-CN" altLang="en-US" sz="1400">
              <a:solidFill>
                <a:schemeClr val="tx1"/>
              </a:solidFill>
            </a:endParaRPr>
          </a:p>
          <a:p>
            <a:r>
              <a:rPr lang="zh-CN" altLang="en-US" sz="1400">
                <a:solidFill>
                  <a:schemeClr val="tx1"/>
                </a:solidFill>
              </a:rPr>
              <a:t>    printf("\n");</a:t>
            </a:r>
            <a:endParaRPr lang="zh-CN" altLang="en-US" sz="1400">
              <a:solidFill>
                <a:schemeClr val="tx1"/>
              </a:solidFill>
            </a:endParaRPr>
          </a:p>
          <a:p>
            <a:r>
              <a:rPr lang="zh-CN" altLang="en-US" sz="1400">
                <a:solidFill>
                  <a:schemeClr val="tx1"/>
                </a:solidFill>
              </a:rPr>
              <a:t>    switch (choice)</a:t>
            </a:r>
            <a:endParaRPr lang="zh-CN" altLang="en-US" sz="1400">
              <a:solidFill>
                <a:schemeClr val="tx1"/>
              </a:solidFill>
            </a:endParaRPr>
          </a:p>
          <a:p>
            <a:r>
              <a:rPr lang="zh-CN" altLang="en-US" sz="1400">
                <a:solidFill>
                  <a:schemeClr val="tx1"/>
                </a:solidFill>
              </a:rPr>
              <a:t>    {</a:t>
            </a:r>
            <a:endParaRPr lang="zh-CN" altLang="en-US" sz="1400">
              <a:solidFill>
                <a:schemeClr val="tx1"/>
              </a:solidFill>
            </a:endParaRPr>
          </a:p>
          <a:p>
            <a:r>
              <a:rPr lang="zh-CN" altLang="en-US" sz="1400">
                <a:solidFill>
                  <a:schemeClr val="tx1"/>
                </a:solidFill>
              </a:rPr>
              <a:t>    case 1:</a:t>
            </a:r>
            <a:endParaRPr lang="zh-CN" altLang="en-US" sz="1400">
              <a:solidFill>
                <a:schemeClr val="tx1"/>
              </a:solidFill>
            </a:endParaRPr>
          </a:p>
          <a:p>
            <a:r>
              <a:rPr lang="zh-CN" altLang="en-US" sz="1400">
                <a:solidFill>
                  <a:schemeClr val="tx1"/>
                </a:solidFill>
              </a:rPr>
              <a:t>       </a:t>
            </a:r>
            <a:r>
              <a:rPr lang="zh-CN" altLang="en-US" sz="1400">
                <a:solidFill>
                  <a:srgbClr val="FF0000"/>
                </a:solidFill>
              </a:rPr>
              <a:t> printf("\n\t\t分支：%d\n", ++i); /*插装探针*/</a:t>
            </a:r>
            <a:endParaRPr lang="zh-CN" altLang="en-US" sz="1400">
              <a:solidFill>
                <a:schemeClr val="tx1"/>
              </a:solidFill>
            </a:endParaRPr>
          </a:p>
          <a:p>
            <a:r>
              <a:rPr lang="zh-CN" altLang="en-US" sz="1400">
                <a:solidFill>
                  <a:schemeClr val="tx1"/>
                </a:solidFill>
              </a:rPr>
              <a:t>        head = insert(head);</a:t>
            </a:r>
            <a:endParaRPr lang="zh-CN" altLang="en-US" sz="1400">
              <a:solidFill>
                <a:schemeClr val="tx1"/>
              </a:solidFill>
            </a:endParaRPr>
          </a:p>
          <a:p>
            <a:r>
              <a:rPr lang="zh-CN" altLang="en-US" sz="1400">
                <a:solidFill>
                  <a:schemeClr val="tx1"/>
                </a:solidFill>
              </a:rPr>
              <a:t>        rewind(stdin);</a:t>
            </a:r>
            <a:endParaRPr lang="zh-CN" altLang="en-US" sz="1400">
              <a:solidFill>
                <a:schemeClr val="tx1"/>
              </a:solidFill>
            </a:endParaRPr>
          </a:p>
          <a:p>
            <a:r>
              <a:rPr lang="zh-CN" altLang="en-US" sz="1400">
                <a:solidFill>
                  <a:schemeClr val="tx1"/>
                </a:solidFill>
              </a:rPr>
              <a:t>        menu();</a:t>
            </a:r>
            <a:endParaRPr lang="zh-CN" altLang="en-US" sz="1400">
              <a:solidFill>
                <a:schemeClr val="tx1"/>
              </a:solidFill>
            </a:endParaRPr>
          </a:p>
          <a:p>
            <a:r>
              <a:rPr lang="zh-CN" altLang="en-US" sz="1400">
                <a:solidFill>
                  <a:schemeClr val="tx1"/>
                </a:solidFill>
              </a:rPr>
              <a:t>        break;</a:t>
            </a:r>
            <a:endParaRPr lang="zh-CN" altLang="en-US" sz="1400">
              <a:solidFill>
                <a:schemeClr val="tx1"/>
              </a:solidFill>
            </a:endParaRPr>
          </a:p>
          <a:p>
            <a:r>
              <a:rPr lang="zh-CN" altLang="en-US" sz="1400">
                <a:solidFill>
                  <a:schemeClr val="tx1"/>
                </a:solidFill>
              </a:rPr>
              <a:t>    case 2:</a:t>
            </a:r>
            <a:endParaRPr lang="zh-CN" altLang="en-US" sz="1400">
              <a:solidFill>
                <a:schemeClr val="tx1"/>
              </a:solidFill>
            </a:endParaRPr>
          </a:p>
          <a:p>
            <a:r>
              <a:rPr lang="zh-CN" altLang="en-US" sz="1400">
                <a:solidFill>
                  <a:schemeClr val="tx1"/>
                </a:solidFill>
              </a:rPr>
              <a:t>      </a:t>
            </a:r>
            <a:r>
              <a:rPr lang="zh-CN" altLang="en-US" sz="1400">
                <a:solidFill>
                  <a:srgbClr val="FF0000"/>
                </a:solidFill>
              </a:rPr>
              <a:t>  printf("\n\t\t分支：%d\n", ++i); /*插装探针*/</a:t>
            </a:r>
            <a:endParaRPr lang="zh-CN" altLang="en-US" sz="1400">
              <a:solidFill>
                <a:schemeClr val="tx1"/>
              </a:solidFill>
            </a:endParaRPr>
          </a:p>
          <a:p>
            <a:r>
              <a:rPr lang="zh-CN" altLang="en-US" sz="1400">
                <a:solidFill>
                  <a:schemeClr val="tx1"/>
                </a:solidFill>
              </a:rPr>
              <a:t>        search(head);</a:t>
            </a:r>
            <a:endParaRPr lang="zh-CN" altLang="en-US" sz="1400">
              <a:solidFill>
                <a:schemeClr val="tx1"/>
              </a:solidFill>
            </a:endParaRPr>
          </a:p>
          <a:p>
            <a:r>
              <a:rPr lang="zh-CN" altLang="en-US" sz="1400">
                <a:solidFill>
                  <a:schemeClr val="tx1"/>
                </a:solidFill>
              </a:rPr>
              <a:t>        rewind(stdin);</a:t>
            </a:r>
            <a:endParaRPr lang="zh-CN" altLang="en-US" sz="1400">
              <a:solidFill>
                <a:schemeClr val="tx1"/>
              </a:solidFill>
            </a:endParaRPr>
          </a:p>
          <a:p>
            <a:r>
              <a:rPr lang="zh-CN" altLang="en-US" sz="1400">
                <a:solidFill>
                  <a:schemeClr val="tx1"/>
                </a:solidFill>
              </a:rPr>
              <a:t>        menu();</a:t>
            </a:r>
            <a:endParaRPr lang="zh-CN" altLang="en-US" sz="1400">
              <a:solidFill>
                <a:schemeClr val="tx1"/>
              </a:solidFill>
            </a:endParaRPr>
          </a:p>
          <a:p>
            <a:r>
              <a:rPr lang="zh-CN" altLang="en-US" sz="1400">
                <a:solidFill>
                  <a:schemeClr val="tx1"/>
                </a:solidFill>
              </a:rPr>
              <a:t>        break;</a:t>
            </a:r>
            <a:endParaRPr lang="zh-CN" altLang="en-US" sz="1400">
              <a:solidFill>
                <a:schemeClr val="tx1"/>
              </a:solidFill>
            </a:endParaRPr>
          </a:p>
          <a:p>
            <a:endParaRPr lang="zh-CN" altLang="en-US" sz="14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p:txBody>
          <a:bodyPr vert="horz" wrap="square" lIns="91440" tIns="45720" rIns="91440" bIns="45720" anchor="ctr" anchorCtr="0"/>
          <a:lstStyle/>
          <a:p>
            <a:pPr eaLnBrk="1" hangingPunct="1"/>
            <a:r>
              <a:rPr lang="zh-CN" altLang="en-US" b="1" dirty="0">
                <a:solidFill>
                  <a:schemeClr val="tx1"/>
                </a:solidFill>
                <a:latin typeface="宋体" panose="02010600030101010101" pitchFamily="2" charset="-122"/>
                <a:ea typeface="宋体" panose="02010600030101010101" pitchFamily="2" charset="-122"/>
              </a:rPr>
              <a:t>数据流分析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6146" name="Text Box 3"/>
          <p:cNvSpPr txBox="1"/>
          <p:nvPr/>
        </p:nvSpPr>
        <p:spPr>
          <a:xfrm>
            <a:off x="1116013" y="2276475"/>
            <a:ext cx="3581400" cy="3378200"/>
          </a:xfrm>
          <a:prstGeom prst="rect">
            <a:avLst/>
          </a:prstGeom>
          <a:noFill/>
          <a:ln w="9525">
            <a:noFill/>
          </a:ln>
        </p:spPr>
        <p:txBody>
          <a:bodyPr anchor="t" anchorCtr="0">
            <a:spAutoFit/>
          </a:bodyPr>
          <a:lstStyle/>
          <a:p>
            <a:r>
              <a:rPr lang="zh-CN" altLang="en-US" sz="2400" b="1" dirty="0">
                <a:solidFill>
                  <a:schemeClr val="tx1"/>
                </a:solidFill>
                <a:latin typeface="宋体" panose="02010600030101010101" pitchFamily="2" charset="-122"/>
                <a:ea typeface="宋体" panose="02010600030101010101" pitchFamily="2" charset="-122"/>
              </a:rPr>
              <a:t>例如</a:t>
            </a:r>
            <a:r>
              <a:rPr lang="en-US" altLang="zh-CN"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r>
              <a:rPr lang="en-US" altLang="zh-CN" sz="2400" dirty="0">
                <a:solidFill>
                  <a:schemeClr val="tx1"/>
                </a:solidFill>
                <a:latin typeface="宋体" panose="02010600030101010101" pitchFamily="2" charset="-122"/>
                <a:ea typeface="宋体" panose="02010600030101010101" pitchFamily="2" charset="-122"/>
              </a:rPr>
              <a:t>1.</a:t>
            </a:r>
            <a:r>
              <a:rPr lang="zh-CN" altLang="en-US" sz="2400" dirty="0">
                <a:solidFill>
                  <a:schemeClr val="tx1"/>
                </a:solidFill>
                <a:latin typeface="宋体" panose="02010600030101010101" pitchFamily="2" charset="-122"/>
                <a:ea typeface="宋体" panose="02010600030101010101" pitchFamily="2" charset="-122"/>
              </a:rPr>
              <a:t>语句</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X</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Y+Z</a:t>
            </a:r>
            <a:endParaRPr lang="en-US" altLang="zh-CN"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定义了</a:t>
            </a:r>
            <a:r>
              <a:rPr lang="en-US" altLang="zh-CN" sz="2400" dirty="0">
                <a:solidFill>
                  <a:schemeClr val="tx1"/>
                </a:solidFill>
                <a:latin typeface="宋体" panose="02010600030101010101" pitchFamily="2" charset="-122"/>
                <a:ea typeface="宋体" panose="02010600030101010101" pitchFamily="2" charset="-122"/>
              </a:rPr>
              <a:t>X</a:t>
            </a:r>
            <a:r>
              <a:rPr lang="zh-CN" altLang="en-US" sz="2400" dirty="0">
                <a:solidFill>
                  <a:schemeClr val="tx1"/>
                </a:solidFill>
                <a:latin typeface="宋体" panose="02010600030101010101" pitchFamily="2" charset="-122"/>
                <a:ea typeface="宋体" panose="02010600030101010101" pitchFamily="2" charset="-122"/>
              </a:rPr>
              <a:t>，引用了</a:t>
            </a:r>
            <a:r>
              <a:rPr lang="en-US" altLang="zh-CN" sz="2400" dirty="0">
                <a:solidFill>
                  <a:schemeClr val="tx1"/>
                </a:solidFill>
                <a:latin typeface="宋体" panose="02010600030101010101" pitchFamily="2" charset="-122"/>
                <a:ea typeface="宋体" panose="02010600030101010101" pitchFamily="2" charset="-122"/>
              </a:rPr>
              <a:t>Y</a:t>
            </a:r>
            <a:r>
              <a:rPr lang="zh-CN" altLang="en-US" sz="2400" dirty="0">
                <a:solidFill>
                  <a:schemeClr val="tx1"/>
                </a:solidFill>
                <a:latin typeface="宋体" panose="02010600030101010101" pitchFamily="2" charset="-122"/>
                <a:ea typeface="宋体" panose="02010600030101010101" pitchFamily="2" charset="-122"/>
              </a:rPr>
              <a:t>和</a:t>
            </a:r>
            <a:r>
              <a:rPr lang="en-US" altLang="zh-CN" sz="2400" dirty="0">
                <a:solidFill>
                  <a:schemeClr val="tx1"/>
                </a:solidFill>
                <a:latin typeface="宋体" panose="02010600030101010101" pitchFamily="2" charset="-122"/>
                <a:ea typeface="宋体" panose="02010600030101010101" pitchFamily="2" charset="-122"/>
              </a:rPr>
              <a:t>Z</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a:p>
            <a:r>
              <a:rPr lang="en-US" altLang="zh-CN" sz="2400" dirty="0">
                <a:solidFill>
                  <a:schemeClr val="tx1"/>
                </a:solidFill>
                <a:latin typeface="宋体" panose="02010600030101010101" pitchFamily="2" charset="-122"/>
                <a:ea typeface="宋体" panose="02010600030101010101" pitchFamily="2" charset="-122"/>
              </a:rPr>
              <a:t>2.</a:t>
            </a:r>
            <a:r>
              <a:rPr lang="zh-CN" altLang="en-US" sz="2400" dirty="0">
                <a:solidFill>
                  <a:schemeClr val="tx1"/>
                </a:solidFill>
                <a:latin typeface="宋体" panose="02010600030101010101" pitchFamily="2" charset="-122"/>
                <a:ea typeface="宋体" panose="02010600030101010101" pitchFamily="2" charset="-122"/>
              </a:rPr>
              <a:t>语句</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if  Y</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dirty="0">
                <a:solidFill>
                  <a:schemeClr val="tx1"/>
                </a:solidFill>
                <a:latin typeface="宋体" panose="02010600030101010101" pitchFamily="2" charset="-122"/>
                <a:ea typeface="宋体" panose="02010600030101010101" pitchFamily="2" charset="-122"/>
              </a:rPr>
              <a:t>Z then </a:t>
            </a:r>
            <a:endParaRPr lang="en-US" altLang="zh-CN" sz="2400" dirty="0">
              <a:solidFill>
                <a:schemeClr val="tx1"/>
              </a:solidFill>
              <a:latin typeface="宋体" panose="02010600030101010101" pitchFamily="2" charset="-122"/>
              <a:ea typeface="宋体" panose="02010600030101010101" pitchFamily="2" charset="-122"/>
            </a:endParaRPr>
          </a:p>
          <a:p>
            <a:r>
              <a:rPr lang="en-US" altLang="zh-CN" sz="2400" dirty="0">
                <a:solidFill>
                  <a:schemeClr val="tx1"/>
                </a:solidFill>
                <a:latin typeface="宋体" panose="02010600030101010101" pitchFamily="2" charset="-122"/>
                <a:ea typeface="宋体" panose="02010600030101010101" pitchFamily="2" charset="-122"/>
              </a:rPr>
              <a:t>      goto exit</a:t>
            </a:r>
            <a:endParaRPr lang="en-US" altLang="zh-CN"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引用了</a:t>
            </a:r>
            <a:r>
              <a:rPr lang="en-US" altLang="zh-CN" sz="2400" dirty="0">
                <a:solidFill>
                  <a:schemeClr val="tx1"/>
                </a:solidFill>
                <a:latin typeface="宋体" panose="02010600030101010101" pitchFamily="2" charset="-122"/>
                <a:ea typeface="宋体" panose="02010600030101010101" pitchFamily="2" charset="-122"/>
              </a:rPr>
              <a:t>Y</a:t>
            </a:r>
            <a:r>
              <a:rPr lang="zh-CN" altLang="en-US" sz="2400" dirty="0">
                <a:solidFill>
                  <a:schemeClr val="tx1"/>
                </a:solidFill>
                <a:latin typeface="宋体" panose="02010600030101010101" pitchFamily="2" charset="-122"/>
                <a:ea typeface="宋体" panose="02010600030101010101" pitchFamily="2" charset="-122"/>
              </a:rPr>
              <a:t>和</a:t>
            </a:r>
            <a:r>
              <a:rPr lang="en-US" altLang="zh-CN" sz="2400" dirty="0">
                <a:solidFill>
                  <a:schemeClr val="tx1"/>
                </a:solidFill>
                <a:latin typeface="宋体" panose="02010600030101010101" pitchFamily="2" charset="-122"/>
                <a:ea typeface="宋体" panose="02010600030101010101" pitchFamily="2" charset="-122"/>
              </a:rPr>
              <a:t>Z</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6147" name="Text Box 4"/>
          <p:cNvSpPr txBox="1"/>
          <p:nvPr/>
        </p:nvSpPr>
        <p:spPr>
          <a:xfrm>
            <a:off x="5363845" y="2708910"/>
            <a:ext cx="2667000" cy="3415030"/>
          </a:xfrm>
          <a:prstGeom prst="rect">
            <a:avLst/>
          </a:prstGeom>
          <a:noFill/>
          <a:ln w="9525">
            <a:noFill/>
          </a:ln>
        </p:spPr>
        <p:txBody>
          <a:bodyPr anchor="t" anchorCtr="0">
            <a:spAutoFit/>
          </a:bodyPr>
          <a:lstStyle/>
          <a:p>
            <a:r>
              <a:rPr lang="en-US" altLang="zh-CN" sz="2400" dirty="0">
                <a:solidFill>
                  <a:schemeClr val="tx1"/>
                </a:solidFill>
                <a:latin typeface="宋体" panose="02010600030101010101" pitchFamily="2" charset="-122"/>
                <a:ea typeface="宋体" panose="02010600030101010101" pitchFamily="2" charset="-122"/>
              </a:rPr>
              <a:t>3. </a:t>
            </a:r>
            <a:r>
              <a:rPr lang="zh-CN" altLang="en-US" sz="2400" dirty="0">
                <a:solidFill>
                  <a:schemeClr val="tx1"/>
                </a:solidFill>
                <a:latin typeface="宋体" panose="02010600030101010101" pitchFamily="2" charset="-122"/>
                <a:ea typeface="宋体" panose="02010600030101010101" pitchFamily="2" charset="-122"/>
              </a:rPr>
              <a:t>输入语句</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READ X</a:t>
            </a:r>
            <a:endParaRPr lang="en-US" altLang="zh-CN"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定义了</a:t>
            </a:r>
            <a:r>
              <a:rPr lang="en-US" altLang="zh-CN" sz="2400" dirty="0">
                <a:solidFill>
                  <a:schemeClr val="tx1"/>
                </a:solidFill>
                <a:latin typeface="宋体" panose="02010600030101010101" pitchFamily="2" charset="-122"/>
                <a:ea typeface="宋体" panose="02010600030101010101" pitchFamily="2" charset="-122"/>
              </a:rPr>
              <a:t>X</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a:p>
            <a:r>
              <a:rPr lang="en-US" altLang="zh-CN" sz="2400" dirty="0">
                <a:solidFill>
                  <a:schemeClr val="tx1"/>
                </a:solidFill>
                <a:latin typeface="宋体" panose="02010600030101010101" pitchFamily="2" charset="-122"/>
                <a:ea typeface="宋体" panose="02010600030101010101" pitchFamily="2" charset="-122"/>
              </a:rPr>
              <a:t>4. </a:t>
            </a:r>
            <a:r>
              <a:rPr lang="zh-CN" altLang="en-US" sz="2400" dirty="0">
                <a:solidFill>
                  <a:schemeClr val="tx1"/>
                </a:solidFill>
                <a:latin typeface="宋体" panose="02010600030101010101" pitchFamily="2" charset="-122"/>
                <a:ea typeface="宋体" panose="02010600030101010101" pitchFamily="2" charset="-122"/>
              </a:rPr>
              <a:t>输出语句</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WRITE X</a:t>
            </a:r>
            <a:endParaRPr lang="en-US" altLang="zh-CN" sz="2400" dirty="0">
              <a:solidFill>
                <a:schemeClr val="tx1"/>
              </a:solidFill>
              <a:latin typeface="宋体" panose="02010600030101010101" pitchFamily="2" charset="-122"/>
              <a:ea typeface="宋体" panose="02010600030101010101" pitchFamily="2" charset="-122"/>
            </a:endParaRPr>
          </a:p>
          <a:p>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引用了</a:t>
            </a:r>
            <a:r>
              <a:rPr lang="en-US" altLang="zh-CN" sz="2400" dirty="0">
                <a:solidFill>
                  <a:schemeClr val="tx1"/>
                </a:solidFill>
                <a:latin typeface="宋体" panose="02010600030101010101" pitchFamily="2" charset="-122"/>
                <a:ea typeface="宋体" panose="02010600030101010101" pitchFamily="2" charset="-122"/>
              </a:rPr>
              <a:t>X</a:t>
            </a:r>
            <a:r>
              <a:rPr lang="zh-CN" altLang="en-US" sz="2400" dirty="0">
                <a:solidFill>
                  <a:schemeClr val="tx1"/>
                </a:solidFill>
                <a:latin typeface="宋体" panose="02010600030101010101" pitchFamily="2" charset="-122"/>
                <a:ea typeface="宋体" panose="02010600030101010101" pitchFamily="2" charset="-122"/>
              </a:rPr>
              <a:t>。 </a:t>
            </a:r>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idx="1"/>
          </p:nvPr>
        </p:nvSpPr>
        <p:spPr/>
        <p:txBody>
          <a:bodyPr vert="horz" wrap="square" lIns="91440" tIns="45720" rIns="91440" bIns="45720" anchor="t" anchorCtr="0"/>
          <a:lstStyle/>
          <a:p>
            <a:pPr marL="533400" indent="-533400" algn="just" eaLnBrk="1" hangingPunct="1"/>
            <a:r>
              <a:rPr lang="zh-CN" altLang="en-US" sz="2800" dirty="0">
                <a:solidFill>
                  <a:schemeClr val="tx2"/>
                </a:solidFill>
                <a:latin typeface="宋体" panose="02010600030101010101" pitchFamily="2" charset="-122"/>
                <a:ea typeface="宋体" panose="02010600030101010101" pitchFamily="2" charset="-122"/>
              </a:rPr>
              <a:t>程序从入口开始执行，到出口结束。凡经历的计数语句都能记录下该程序点的执行次数。</a:t>
            </a:r>
            <a:endParaRPr lang="zh-CN" altLang="en-US" sz="2800" dirty="0">
              <a:solidFill>
                <a:schemeClr val="tx2"/>
              </a:solidFill>
              <a:latin typeface="宋体" panose="02010600030101010101" pitchFamily="2" charset="-122"/>
              <a:ea typeface="宋体" panose="02010600030101010101" pitchFamily="2" charset="-122"/>
            </a:endParaRPr>
          </a:p>
          <a:p>
            <a:pPr marL="533400" indent="-533400" algn="just" eaLnBrk="1" hangingPunct="1"/>
            <a:r>
              <a:rPr lang="zh-CN" altLang="en-US" sz="2800" dirty="0">
                <a:solidFill>
                  <a:schemeClr val="tx2"/>
                </a:solidFill>
                <a:latin typeface="宋体" panose="02010600030101010101" pitchFamily="2" charset="-122"/>
                <a:ea typeface="宋体" panose="02010600030101010101" pitchFamily="2" charset="-122"/>
              </a:rPr>
              <a:t>如果我们在程序的入口处还插入了对计数器</a:t>
            </a:r>
            <a:r>
              <a:rPr lang="en-US" altLang="zh-CN" sz="2800" dirty="0">
                <a:solidFill>
                  <a:schemeClr val="tx2"/>
                </a:solidFill>
                <a:latin typeface="宋体" panose="02010600030101010101" pitchFamily="2" charset="-122"/>
                <a:ea typeface="宋体" panose="02010600030101010101" pitchFamily="2" charset="-122"/>
              </a:rPr>
              <a:t>C(i)</a:t>
            </a:r>
            <a:r>
              <a:rPr lang="zh-CN" altLang="en-US" sz="2800" dirty="0">
                <a:solidFill>
                  <a:schemeClr val="tx2"/>
                </a:solidFill>
                <a:latin typeface="宋体" panose="02010600030101010101" pitchFamily="2" charset="-122"/>
                <a:ea typeface="宋体" panose="02010600030101010101" pitchFamily="2" charset="-122"/>
              </a:rPr>
              <a:t>初始化的语句，在出口处插人了打印这些计数器的语句，就构成了完整的插装程序。</a:t>
            </a:r>
            <a:endParaRPr lang="zh-CN" altLang="en-US" sz="2800" dirty="0">
              <a:solidFill>
                <a:schemeClr val="tx2"/>
              </a:solidFill>
              <a:latin typeface="宋体" panose="02010600030101010101" pitchFamily="2" charset="-122"/>
              <a:ea typeface="宋体" panose="02010600030101010101" pitchFamily="2" charset="-122"/>
            </a:endParaRPr>
          </a:p>
          <a:p>
            <a:pPr marL="533400" indent="-533400" algn="just" eaLnBrk="1" hangingPunct="1"/>
            <a:r>
              <a:rPr lang="zh-CN" altLang="en-US" sz="2800" dirty="0">
                <a:solidFill>
                  <a:schemeClr val="tx2"/>
                </a:solidFill>
                <a:latin typeface="宋体" panose="02010600030101010101" pitchFamily="2" charset="-122"/>
                <a:ea typeface="宋体" panose="02010600030101010101" pitchFamily="2" charset="-122"/>
              </a:rPr>
              <a:t>经过插装的程序便能记录并输出在各程序点上语句的实际执行次数。 </a:t>
            </a:r>
            <a:endParaRPr lang="zh-CN" altLang="en-US" sz="2800" dirty="0">
              <a:solidFill>
                <a:schemeClr val="folHlink"/>
              </a:solidFill>
              <a:latin typeface="宋体" panose="02010600030101010101" pitchFamily="2" charset="-122"/>
              <a:ea typeface="宋体" panose="02010600030101010101" pitchFamily="2" charset="-122"/>
            </a:endParaRPr>
          </a:p>
          <a:p>
            <a:pPr marL="533400" indent="-533400" algn="just" eaLnBrk="1" hangingPunct="1"/>
            <a:endParaRPr lang="zh-CN" altLang="en-US" sz="2800" dirty="0">
              <a:solidFill>
                <a:schemeClr val="folHlink"/>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idx="1"/>
          </p:nvPr>
        </p:nvSpPr>
        <p:spPr/>
        <p:txBody>
          <a:bodyPr vert="horz" wrap="square" lIns="91440" tIns="45720" rIns="91440" bIns="45720" anchor="t" anchorCtr="0"/>
          <a:lstStyle/>
          <a:p>
            <a:pPr marL="533400" indent="-533400" algn="just" eaLnBrk="1" hangingPunct="1"/>
            <a:r>
              <a:rPr lang="zh-CN" altLang="en-US" dirty="0">
                <a:solidFill>
                  <a:schemeClr val="tx2"/>
                </a:solidFill>
                <a:latin typeface="宋体" panose="02010600030101010101" pitchFamily="2" charset="-122"/>
                <a:ea typeface="宋体" panose="02010600030101010101" pitchFamily="2" charset="-122"/>
              </a:rPr>
              <a:t>经过插装的程序，一方面可检验测试的结果数据，另一方面还可借助插入语句给出的信息了解程序的执行特性。</a:t>
            </a:r>
            <a:endParaRPr lang="zh-CN" altLang="en-US" dirty="0">
              <a:solidFill>
                <a:schemeClr val="tx2"/>
              </a:solidFill>
              <a:latin typeface="宋体" panose="02010600030101010101" pitchFamily="2" charset="-122"/>
              <a:ea typeface="宋体" panose="02010600030101010101" pitchFamily="2" charset="-122"/>
            </a:endParaRPr>
          </a:p>
          <a:p>
            <a:pPr marL="533400" indent="-533400" algn="just" eaLnBrk="1" hangingPunct="1"/>
            <a:r>
              <a:rPr lang="zh-CN" altLang="en-US" dirty="0">
                <a:solidFill>
                  <a:schemeClr val="tx2"/>
                </a:solidFill>
                <a:latin typeface="宋体" panose="02010600030101010101" pitchFamily="2" charset="-122"/>
                <a:ea typeface="宋体" panose="02010600030101010101" pitchFamily="2" charset="-122"/>
              </a:rPr>
              <a:t>所以，我们有时把插入的语句称为“探测器”或“探针”，借以实现“探查”或“监控”的功能。 </a:t>
            </a:r>
            <a:endParaRPr lang="zh-CN" altLang="en-US" dirty="0">
              <a:solidFill>
                <a:schemeClr val="tx2"/>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idx="1"/>
          </p:nvPr>
        </p:nvSpPr>
        <p:spPr/>
        <p:txBody>
          <a:bodyPr vert="horz" wrap="square" lIns="91440" tIns="45720" rIns="91440" bIns="45720" anchor="t" anchorCtr="0"/>
          <a:lstStyle/>
          <a:p>
            <a:pPr algn="just" eaLnBrk="1" hangingPunct="1">
              <a:lnSpc>
                <a:spcPct val="150000"/>
              </a:lnSpc>
            </a:pPr>
            <a:r>
              <a:rPr lang="zh-CN" altLang="en-US" dirty="0">
                <a:latin typeface="华文中宋" panose="02010600040101010101" pitchFamily="2" charset="-122"/>
                <a:ea typeface="华文中宋" panose="02010600040101010101" pitchFamily="2" charset="-122"/>
              </a:rPr>
              <a:t>设计插桩程序时需要考虑的问题包括：</a:t>
            </a:r>
            <a:endParaRPr lang="zh-CN" altLang="en-US" dirty="0">
              <a:latin typeface="华文中宋" panose="02010600040101010101" pitchFamily="2" charset="-122"/>
              <a:ea typeface="华文中宋" panose="02010600040101010101" pitchFamily="2" charset="-122"/>
            </a:endParaRPr>
          </a:p>
          <a:p>
            <a:pPr algn="just" eaLnBrk="1" hangingPunct="1">
              <a:lnSpc>
                <a:spcPct val="150000"/>
              </a:lnSpc>
            </a:pPr>
            <a:r>
              <a:rPr lang="zh-CN" altLang="en-US" dirty="0">
                <a:latin typeface="华文中宋" panose="02010600040101010101" pitchFamily="2" charset="-122"/>
                <a:ea typeface="华文中宋" panose="02010600040101010101" pitchFamily="2" charset="-122"/>
              </a:rPr>
              <a:t>① 探测哪些信息；</a:t>
            </a:r>
            <a:endParaRPr lang="zh-CN" altLang="en-US" dirty="0">
              <a:latin typeface="华文中宋" panose="02010600040101010101" pitchFamily="2" charset="-122"/>
              <a:ea typeface="华文中宋" panose="02010600040101010101" pitchFamily="2" charset="-122"/>
            </a:endParaRPr>
          </a:p>
          <a:p>
            <a:pPr algn="just" eaLnBrk="1" hangingPunct="1">
              <a:lnSpc>
                <a:spcPct val="150000"/>
              </a:lnSpc>
            </a:pPr>
            <a:r>
              <a:rPr lang="zh-CN" altLang="en-US" dirty="0">
                <a:latin typeface="华文中宋" panose="02010600040101010101" pitchFamily="2" charset="-122"/>
                <a:ea typeface="华文中宋" panose="02010600040101010101" pitchFamily="2" charset="-122"/>
              </a:rPr>
              <a:t>② 在程序的什么部位设置探测点；</a:t>
            </a:r>
            <a:endParaRPr lang="zh-CN" altLang="en-US" dirty="0">
              <a:latin typeface="华文中宋" panose="02010600040101010101" pitchFamily="2" charset="-122"/>
              <a:ea typeface="华文中宋" panose="02010600040101010101" pitchFamily="2" charset="-122"/>
            </a:endParaRPr>
          </a:p>
          <a:p>
            <a:pPr algn="just" eaLnBrk="1" hangingPunct="1">
              <a:lnSpc>
                <a:spcPct val="150000"/>
              </a:lnSpc>
            </a:pPr>
            <a:r>
              <a:rPr lang="zh-CN" altLang="en-US" dirty="0">
                <a:latin typeface="华文中宋" panose="02010600040101010101" pitchFamily="2" charset="-122"/>
                <a:ea typeface="华文中宋" panose="02010600040101010101" pitchFamily="2" charset="-122"/>
              </a:rPr>
              <a:t>③ 需要设置多少个探测点；</a:t>
            </a:r>
            <a:endParaRPr lang="zh-CN" altLang="en-US" dirty="0">
              <a:latin typeface="华文中宋" panose="02010600040101010101" pitchFamily="2" charset="-122"/>
              <a:ea typeface="华文中宋" panose="02010600040101010101" pitchFamily="2" charset="-122"/>
            </a:endParaRPr>
          </a:p>
          <a:p>
            <a:pPr algn="just" eaLnBrk="1" hangingPunct="1">
              <a:lnSpc>
                <a:spcPct val="150000"/>
              </a:lnSpc>
            </a:pPr>
            <a:r>
              <a:rPr lang="zh-CN" altLang="en-US" dirty="0">
                <a:latin typeface="华文中宋" panose="02010600040101010101" pitchFamily="2" charset="-122"/>
                <a:ea typeface="华文中宋" panose="02010600040101010101" pitchFamily="2" charset="-122"/>
              </a:rPr>
              <a:t>④ 程序中特定部位插入某些用以判断变量特性的语句。</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idx="1"/>
          </p:nvPr>
        </p:nvSpPr>
        <p:spPr>
          <a:xfrm>
            <a:off x="467095" y="116895"/>
            <a:ext cx="8226900" cy="4759200"/>
          </a:xfrm>
        </p:spPr>
        <p:txBody>
          <a:bodyPr vert="horz" wrap="square" lIns="91440" tIns="45720" rIns="91440" bIns="45720" anchor="t" anchorCtr="0">
            <a:normAutofit fontScale="77500" lnSpcReduction="20000"/>
          </a:bodyPr>
          <a:lstStyle/>
          <a:p>
            <a:pPr algn="just" eaLnBrk="1" hangingPunct="1">
              <a:lnSpc>
                <a:spcPct val="150000"/>
              </a:lnSpc>
            </a:pP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个问题具体问题具体分析。</a:t>
            </a:r>
            <a:endParaRPr lang="zh-CN" altLang="x-none" sz="2400" dirty="0">
              <a:latin typeface="华文中宋" panose="02010600040101010101" pitchFamily="2" charset="-122"/>
              <a:ea typeface="华文中宋" panose="02010600040101010101" pitchFamily="2" charset="-122"/>
            </a:endParaRPr>
          </a:p>
          <a:p>
            <a:pPr algn="just" eaLnBrk="1" hangingPunct="1">
              <a:lnSpc>
                <a:spcPct val="150000"/>
              </a:lnSpc>
            </a:pPr>
            <a:r>
              <a:rPr lang="zh-CN" altLang="en-US" sz="2400" dirty="0">
                <a:latin typeface="华文中宋" panose="02010600040101010101" pitchFamily="2" charset="-122"/>
                <a:ea typeface="华文中宋" panose="02010600040101010101" pitchFamily="2" charset="-122"/>
              </a:rPr>
              <a:t>第</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个问题，在实际测试通常在下面一些部位设置探测点：</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zh-CN" altLang="en-US" sz="2400" dirty="0">
                <a:latin typeface="华文中宋" panose="02010600040101010101" pitchFamily="2" charset="-122"/>
                <a:ea typeface="华文中宋" panose="02010600040101010101" pitchFamily="2" charset="-122"/>
              </a:rPr>
              <a:t> 程序块的第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个可执行语句之前</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for,do ,do-while,do until </a:t>
            </a:r>
            <a:r>
              <a:rPr lang="zh-CN" altLang="en-US" sz="2400" dirty="0">
                <a:latin typeface="华文中宋" panose="02010600040101010101" pitchFamily="2" charset="-122"/>
                <a:ea typeface="华文中宋" panose="02010600040101010101" pitchFamily="2" charset="-122"/>
              </a:rPr>
              <a:t>等循环语句处。</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en-US" altLang="zh-CN" sz="2400" dirty="0">
                <a:latin typeface="华文中宋" panose="02010600040101010101" pitchFamily="2" charset="-122"/>
                <a:ea typeface="华文中宋" panose="02010600040101010101" pitchFamily="2" charset="-122"/>
              </a:rPr>
              <a:t>if, else if,</a:t>
            </a:r>
            <a:r>
              <a:rPr lang="zh-CN" altLang="en-US" sz="24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else</a:t>
            </a:r>
            <a:r>
              <a:rPr lang="zh-CN" altLang="en-US" sz="2400" dirty="0">
                <a:latin typeface="华文中宋" panose="02010600040101010101" pitchFamily="2" charset="-122"/>
                <a:ea typeface="华文中宋" panose="02010600040101010101" pitchFamily="2" charset="-122"/>
              </a:rPr>
              <a:t>及</a:t>
            </a:r>
            <a:r>
              <a:rPr lang="en-US" altLang="zh-CN" sz="2400" dirty="0">
                <a:latin typeface="华文中宋" panose="02010600040101010101" pitchFamily="2" charset="-122"/>
                <a:ea typeface="华文中宋" panose="02010600040101010101" pitchFamily="2" charset="-122"/>
              </a:rPr>
              <a:t>end if</a:t>
            </a:r>
            <a:r>
              <a:rPr lang="zh-CN" altLang="en-US" sz="2400" dirty="0">
                <a:latin typeface="华文中宋" panose="02010600040101010101" pitchFamily="2" charset="-122"/>
                <a:ea typeface="华文中宋" panose="02010600040101010101" pitchFamily="2" charset="-122"/>
              </a:rPr>
              <a:t>等条件语句各分支处。</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zh-CN" altLang="en-US" sz="2400" dirty="0">
                <a:latin typeface="华文中宋" panose="02010600040101010101" pitchFamily="2" charset="-122"/>
                <a:ea typeface="华文中宋" panose="02010600040101010101" pitchFamily="2" charset="-122"/>
              </a:rPr>
              <a:t>输入</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输出语句之后。</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zh-CN" altLang="en-US" sz="2400" dirty="0">
                <a:latin typeface="华文中宋" panose="02010600040101010101" pitchFamily="2" charset="-122"/>
                <a:ea typeface="华文中宋" panose="02010600040101010101" pitchFamily="2" charset="-122"/>
              </a:rPr>
              <a:t>函数、过程、子程序调用语句之后。</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en-US" altLang="zh-CN" sz="2400" dirty="0">
                <a:latin typeface="华文中宋" panose="02010600040101010101" pitchFamily="2" charset="-122"/>
                <a:ea typeface="华文中宋" panose="02010600040101010101" pitchFamily="2" charset="-122"/>
              </a:rPr>
              <a:t>return</a:t>
            </a:r>
            <a:r>
              <a:rPr lang="zh-CN" altLang="en-US" sz="2400" dirty="0">
                <a:latin typeface="华文中宋" panose="02010600040101010101" pitchFamily="2" charset="-122"/>
                <a:ea typeface="华文中宋" panose="02010600040101010101" pitchFamily="2" charset="-122"/>
              </a:rPr>
              <a:t>语句之后</a:t>
            </a:r>
            <a:endParaRPr lang="zh-CN" altLang="en-US" sz="2400" dirty="0">
              <a:latin typeface="华文中宋" panose="02010600040101010101" pitchFamily="2" charset="-122"/>
              <a:ea typeface="华文中宋" panose="02010600040101010101" pitchFamily="2" charset="-122"/>
            </a:endParaRPr>
          </a:p>
          <a:p>
            <a:pPr algn="just" eaLnBrk="1" hangingPunct="1">
              <a:lnSpc>
                <a:spcPct val="150000"/>
              </a:lnSpc>
              <a:buFont typeface="Wingdings" panose="05000000000000000000" pitchFamily="2" charset="2"/>
              <a:buChar char="Ø"/>
            </a:pPr>
            <a:r>
              <a:rPr lang="en-US" altLang="zh-CN" sz="2400" dirty="0">
                <a:latin typeface="华文中宋" panose="02010600040101010101" pitchFamily="2" charset="-122"/>
                <a:ea typeface="华文中宋" panose="02010600040101010101" pitchFamily="2" charset="-122"/>
              </a:rPr>
              <a:t>goto</a:t>
            </a:r>
            <a:r>
              <a:rPr lang="zh-CN" altLang="en-US" sz="2400" dirty="0">
                <a:latin typeface="华文中宋" panose="02010600040101010101" pitchFamily="2" charset="-122"/>
                <a:ea typeface="华文中宋" panose="02010600040101010101" pitchFamily="2" charset="-122"/>
              </a:rPr>
              <a:t>语句之后</a:t>
            </a:r>
            <a:endParaRPr lang="zh-CN" altLang="x-none" sz="2400" dirty="0">
              <a:latin typeface="华文中宋" panose="02010600040101010101" pitchFamily="2" charset="-122"/>
              <a:ea typeface="华文中宋" panose="02010600040101010101" pitchFamily="2" charset="-122"/>
            </a:endParaRPr>
          </a:p>
          <a:p>
            <a:pPr algn="just" eaLnBrk="1" hangingPunct="1">
              <a:lnSpc>
                <a:spcPct val="150000"/>
              </a:lnSpc>
            </a:pPr>
            <a:endParaRPr lang="zh-CN" altLang="x-none" sz="24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idx="1"/>
          </p:nvPr>
        </p:nvSpPr>
        <p:spPr/>
        <p:txBody>
          <a:bodyPr vert="horz" wrap="square" lIns="91440" tIns="45720" rIns="91440" bIns="45720" anchor="t" anchorCtr="0"/>
          <a:lstStyle/>
          <a:p>
            <a:pPr algn="just" eaLnBrk="1" hangingPunct="1">
              <a:lnSpc>
                <a:spcPct val="150000"/>
              </a:lnSpc>
            </a:pPr>
            <a:r>
              <a:rPr lang="zh-CN" altLang="en-US" sz="2800" dirty="0">
                <a:latin typeface="华文中宋" panose="02010600040101010101" pitchFamily="2" charset="-122"/>
                <a:ea typeface="华文中宋" panose="02010600040101010101" pitchFamily="2" charset="-122"/>
              </a:rPr>
              <a:t>第</a:t>
            </a:r>
            <a:r>
              <a:rPr lang="en-US" altLang="zh-CN" sz="2800" dirty="0">
                <a:latin typeface="华文中宋" panose="02010600040101010101" pitchFamily="2" charset="-122"/>
                <a:ea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rPr>
              <a:t>个问题，需要考虑如何设置最少探测点方案。</a:t>
            </a:r>
            <a:endParaRPr lang="zh-CN" altLang="x-none" sz="2800" dirty="0">
              <a:latin typeface="华文中宋" panose="02010600040101010101" pitchFamily="2" charset="-122"/>
              <a:ea typeface="华文中宋" panose="02010600040101010101" pitchFamily="2" charset="-122"/>
            </a:endParaRPr>
          </a:p>
          <a:p>
            <a:pPr algn="just" eaLnBrk="1" hangingPunct="1">
              <a:lnSpc>
                <a:spcPct val="150000"/>
              </a:lnSpc>
            </a:pPr>
            <a:r>
              <a:rPr lang="zh-CN" altLang="en-US" sz="2800" dirty="0">
                <a:latin typeface="华文中宋" panose="02010600040101010101" pitchFamily="2" charset="-122"/>
                <a:ea typeface="华文中宋" panose="02010600040101010101" pitchFamily="2" charset="-122"/>
              </a:rPr>
              <a:t>第</a:t>
            </a:r>
            <a:r>
              <a:rPr lang="en-US" altLang="zh-CN" sz="2800" dirty="0">
                <a:latin typeface="华文中宋" panose="02010600040101010101" pitchFamily="2" charset="-122"/>
                <a:ea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rPr>
              <a:t>个问题，是如何在程序中特定部位插入断言语句。在应用程序插桩技术时，可在程序中特定部位插入某些用以判断变量特性的语句，使得程序执行中这些语句得以证实。</a:t>
            </a:r>
            <a:endParaRPr lang="zh-CN" altLang="x-none" sz="2800" dirty="0">
              <a:latin typeface="华文中宋" panose="02010600040101010101" pitchFamily="2" charset="-122"/>
              <a:ea typeface="华文中宋" panose="02010600040101010101" pitchFamily="2" charset="-122"/>
            </a:endParaRPr>
          </a:p>
          <a:p>
            <a:pPr algn="just" eaLnBrk="1" hangingPunct="1">
              <a:lnSpc>
                <a:spcPct val="150000"/>
              </a:lnSpc>
            </a:pPr>
            <a:endParaRPr lang="zh-CN" altLang="x-none" sz="28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idx="1"/>
          </p:nvPr>
        </p:nvSpPr>
        <p:spPr/>
        <p:txBody>
          <a:bodyPr vert="horz" wrap="square" lIns="91440" tIns="45720" rIns="91440" bIns="45720" anchor="t" anchorCtr="0"/>
          <a:lstStyle/>
          <a:p>
            <a:pPr marL="533400" indent="-533400" algn="just" eaLnBrk="1" hangingPunct="1"/>
            <a:r>
              <a:rPr lang="zh-CN" altLang="en-US" sz="2800" dirty="0">
                <a:solidFill>
                  <a:schemeClr val="tx2"/>
                </a:solidFill>
                <a:latin typeface="宋体" panose="02010600030101010101" pitchFamily="2" charset="-122"/>
                <a:ea typeface="宋体" panose="02010600030101010101" pitchFamily="2" charset="-122"/>
              </a:rPr>
              <a:t>	实践表明，程序插装方法是应用很广的技术，特别是在完成程序的测试和调试时非常有效。调试时常用程序段截半法寻找错误位置。 </a:t>
            </a:r>
            <a:endParaRPr lang="zh-CN" altLang="en-US" sz="2800" dirty="0">
              <a:solidFill>
                <a:schemeClr val="tx2"/>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vert="horz" wrap="square" lIns="91440" tIns="45720" rIns="91440" bIns="45720" anchor="ctr" anchorCtr="0"/>
          <a:lstStyle/>
          <a:p>
            <a:pPr eaLnBrk="1" hangingPunct="1"/>
            <a:r>
              <a:rPr lang="en-US" altLang="zh-CN" dirty="0">
                <a:ea typeface="华文新魏" panose="02010800040101010101" pitchFamily="2" charset="-122"/>
              </a:rPr>
              <a:t>6. </a:t>
            </a:r>
            <a:r>
              <a:rPr lang="zh-CN" altLang="x-none" dirty="0">
                <a:ea typeface="华文新魏" panose="02010800040101010101" pitchFamily="2" charset="-122"/>
              </a:rPr>
              <a:t>变异测试技术</a:t>
            </a:r>
            <a:endParaRPr lang="zh-CN" altLang="x-none" dirty="0">
              <a:ea typeface="华文新魏" panose="02010800040101010101" pitchFamily="2" charset="-122"/>
            </a:endParaRPr>
          </a:p>
        </p:txBody>
      </p:sp>
      <p:sp>
        <p:nvSpPr>
          <p:cNvPr id="43010" name="Rectangle 3"/>
          <p:cNvSpPr>
            <a:spLocks noGrp="1"/>
          </p:cNvSpPr>
          <p:nvPr>
            <p:ph idx="1"/>
          </p:nvPr>
        </p:nvSpPr>
        <p:spPr/>
        <p:txBody>
          <a:bodyPr vert="horz" wrap="square" lIns="91440" tIns="45720" rIns="91440" bIns="45720" anchor="t" anchorCtr="0">
            <a:normAutofit lnSpcReduction="10000"/>
          </a:bodyPr>
          <a:lstStyle/>
          <a:p>
            <a:pPr eaLnBrk="1" hangingPunct="1">
              <a:lnSpc>
                <a:spcPct val="180000"/>
              </a:lnSpc>
            </a:pPr>
            <a:r>
              <a:rPr lang="zh-CN" altLang="x-none" sz="2800" dirty="0">
                <a:ea typeface="宋体" panose="02010600030101010101" pitchFamily="2" charset="-122"/>
              </a:rPr>
              <a:t>变异测试是一种对</a:t>
            </a:r>
            <a:r>
              <a:rPr lang="zh-CN" altLang="x-none" sz="2800" b="1" dirty="0">
                <a:solidFill>
                  <a:srgbClr val="FF0000"/>
                </a:solidFill>
                <a:ea typeface="宋体" panose="02010600030101010101" pitchFamily="2" charset="-122"/>
              </a:rPr>
              <a:t>测试集的充分性</a:t>
            </a:r>
            <a:r>
              <a:rPr lang="zh-CN" altLang="x-none" sz="2800" dirty="0">
                <a:ea typeface="宋体" panose="02010600030101010101" pitchFamily="2" charset="-122"/>
              </a:rPr>
              <a:t>进行评估的技术，以创建更有效的的测试集。</a:t>
            </a:r>
            <a:endParaRPr lang="zh-CN" altLang="x-none" sz="2800" dirty="0">
              <a:ea typeface="宋体" panose="02010600030101010101" pitchFamily="2" charset="-122"/>
            </a:endParaRPr>
          </a:p>
          <a:p>
            <a:pPr eaLnBrk="1" hangingPunct="1">
              <a:lnSpc>
                <a:spcPct val="180000"/>
              </a:lnSpc>
            </a:pPr>
            <a:r>
              <a:rPr lang="zh-CN" altLang="x-none" sz="2800" dirty="0">
                <a:ea typeface="宋体" panose="02010600030101010101" pitchFamily="2" charset="-122"/>
              </a:rPr>
              <a:t>变异测试与路径或数据流测试不同，没有测试数据的选择规则。</a:t>
            </a:r>
            <a:endParaRPr lang="zh-CN" altLang="x-none" sz="2800" dirty="0">
              <a:ea typeface="宋体" panose="02010600030101010101" pitchFamily="2" charset="-122"/>
            </a:endParaRPr>
          </a:p>
          <a:p>
            <a:pPr eaLnBrk="1" hangingPunct="1">
              <a:lnSpc>
                <a:spcPct val="180000"/>
              </a:lnSpc>
            </a:pPr>
            <a:r>
              <a:rPr lang="zh-CN" altLang="x-none" sz="2800" dirty="0">
                <a:ea typeface="宋体" panose="02010600030101010101" pitchFamily="2" charset="-122"/>
              </a:rPr>
              <a:t>变异测试应该与传统的测试技术结合，而不是取代它们。</a:t>
            </a:r>
            <a:endParaRPr lang="zh-CN" altLang="x-none" sz="2800" dirty="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vert="horz" wrap="square" lIns="91440" tIns="45720" rIns="91440" bIns="45720" anchor="ctr" anchorCtr="0"/>
          <a:lstStyle/>
          <a:p>
            <a:pPr eaLnBrk="1" hangingPunct="1"/>
            <a:r>
              <a:rPr lang="zh-CN" altLang="x-none" sz="4000" dirty="0">
                <a:ea typeface="华文新魏" panose="02010800040101010101" pitchFamily="2" charset="-122"/>
              </a:rPr>
              <a:t>基本思想</a:t>
            </a:r>
            <a:endParaRPr lang="zh-CN" altLang="x-none" sz="4000" dirty="0">
              <a:ea typeface="华文新魏" panose="02010800040101010101" pitchFamily="2" charset="-122"/>
            </a:endParaRPr>
          </a:p>
        </p:txBody>
      </p:sp>
      <p:sp>
        <p:nvSpPr>
          <p:cNvPr id="45058" name="Rectangle 3"/>
          <p:cNvSpPr>
            <a:spLocks noGrp="1"/>
          </p:cNvSpPr>
          <p:nvPr>
            <p:ph idx="1"/>
          </p:nvPr>
        </p:nvSpPr>
        <p:spPr/>
        <p:txBody>
          <a:bodyPr vert="horz" wrap="square" lIns="91440" tIns="45720" rIns="91440" bIns="45720" anchor="t" anchorCtr="0">
            <a:normAutofit lnSpcReduction="10000"/>
          </a:bodyPr>
          <a:lstStyle/>
          <a:p>
            <a:pPr eaLnBrk="1" hangingPunct="1">
              <a:lnSpc>
                <a:spcPct val="130000"/>
              </a:lnSpc>
            </a:pPr>
            <a:r>
              <a:rPr lang="zh-CN" altLang="x-none" sz="2800" dirty="0">
                <a:latin typeface="华文中宋" panose="02010600040101010101" pitchFamily="2" charset="-122"/>
                <a:ea typeface="华文中宋" panose="02010600040101010101" pitchFamily="2" charset="-122"/>
              </a:rPr>
              <a:t>给定一个程序</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和一个测试数据集</a:t>
            </a:r>
            <a:r>
              <a:rPr lang="zh-CN" altLang="zh-CN" sz="2800" dirty="0">
                <a:latin typeface="华文中宋" panose="02010600040101010101" pitchFamily="2" charset="-122"/>
                <a:ea typeface="华文中宋" panose="02010600040101010101" pitchFamily="2" charset="-122"/>
              </a:rPr>
              <a:t>T</a:t>
            </a:r>
            <a:r>
              <a:rPr lang="zh-CN" altLang="x-none" sz="2800" dirty="0">
                <a:latin typeface="华文中宋" panose="02010600040101010101" pitchFamily="2" charset="-122"/>
                <a:ea typeface="华文中宋" panose="02010600040101010101" pitchFamily="2" charset="-122"/>
              </a:rPr>
              <a:t>，通过变异算子为</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产生一组变异体</a:t>
            </a:r>
            <a:r>
              <a:rPr lang="zh-CN" altLang="zh-CN" sz="2800" dirty="0">
                <a:latin typeface="华文中宋" panose="02010600040101010101" pitchFamily="2" charset="-122"/>
                <a:ea typeface="华文中宋" panose="02010600040101010101" pitchFamily="2" charset="-122"/>
              </a:rPr>
              <a:t>M</a:t>
            </a:r>
            <a:r>
              <a:rPr lang="zh-CN" altLang="zh-CN" sz="2800" baseline="-25000" dirty="0">
                <a:latin typeface="华文中宋" panose="02010600040101010101" pitchFamily="2" charset="-122"/>
                <a:ea typeface="华文中宋" panose="02010600040101010101" pitchFamily="2" charset="-122"/>
              </a:rPr>
              <a:t>i</a:t>
            </a:r>
            <a:r>
              <a:rPr lang="zh-CN" altLang="x-none" sz="2800" dirty="0">
                <a:latin typeface="华文中宋" panose="02010600040101010101" pitchFamily="2" charset="-122"/>
                <a:ea typeface="华文中宋" panose="02010600040101010101" pitchFamily="2" charset="-122"/>
              </a:rPr>
              <a:t>（合乎语法的变更），对</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和</a:t>
            </a:r>
            <a:r>
              <a:rPr lang="zh-CN" altLang="zh-CN" sz="2800" dirty="0">
                <a:latin typeface="华文中宋" panose="02010600040101010101" pitchFamily="2" charset="-122"/>
                <a:ea typeface="华文中宋" panose="02010600040101010101" pitchFamily="2" charset="-122"/>
              </a:rPr>
              <a:t>M</a:t>
            </a:r>
            <a:r>
              <a:rPr lang="zh-CN" altLang="x-none" sz="2800" dirty="0">
                <a:latin typeface="华文中宋" panose="02010600040101010101" pitchFamily="2" charset="-122"/>
                <a:ea typeface="华文中宋" panose="02010600040101010101" pitchFamily="2" charset="-122"/>
              </a:rPr>
              <a:t>都使用</a:t>
            </a:r>
            <a:r>
              <a:rPr lang="zh-CN" altLang="zh-CN" sz="2800" dirty="0">
                <a:latin typeface="华文中宋" panose="02010600040101010101" pitchFamily="2" charset="-122"/>
                <a:ea typeface="华文中宋" panose="02010600040101010101" pitchFamily="2" charset="-122"/>
              </a:rPr>
              <a:t>T</a:t>
            </a:r>
            <a:r>
              <a:rPr lang="zh-CN" altLang="x-none" sz="2800" dirty="0">
                <a:latin typeface="华文中宋" panose="02010600040101010101" pitchFamily="2" charset="-122"/>
                <a:ea typeface="华文中宋" panose="02010600040101010101" pitchFamily="2" charset="-122"/>
              </a:rPr>
              <a:t>进行测试运行，如果某</a:t>
            </a:r>
            <a:r>
              <a:rPr lang="zh-CN" altLang="zh-CN" sz="2800" dirty="0">
                <a:latin typeface="华文中宋" panose="02010600040101010101" pitchFamily="2" charset="-122"/>
                <a:ea typeface="华文中宋" panose="02010600040101010101" pitchFamily="2" charset="-122"/>
              </a:rPr>
              <a:t>M</a:t>
            </a:r>
            <a:r>
              <a:rPr lang="zh-CN" altLang="zh-CN" sz="2800" baseline="-25000" dirty="0">
                <a:latin typeface="华文中宋" panose="02010600040101010101" pitchFamily="2" charset="-122"/>
                <a:ea typeface="华文中宋" panose="02010600040101010101" pitchFamily="2" charset="-122"/>
              </a:rPr>
              <a:t>i</a:t>
            </a:r>
            <a:r>
              <a:rPr lang="zh-CN" altLang="x-none" sz="2800" dirty="0">
                <a:latin typeface="华文中宋" panose="02010600040101010101" pitchFamily="2" charset="-122"/>
                <a:ea typeface="华文中宋" panose="02010600040101010101" pitchFamily="2" charset="-122"/>
              </a:rPr>
              <a:t>在某个测试输入</a:t>
            </a:r>
            <a:r>
              <a:rPr lang="zh-CN" altLang="zh-CN" sz="2800" dirty="0">
                <a:latin typeface="华文中宋" panose="02010600040101010101" pitchFamily="2" charset="-122"/>
                <a:ea typeface="华文中宋" panose="02010600040101010101" pitchFamily="2" charset="-122"/>
              </a:rPr>
              <a:t>t</a:t>
            </a:r>
            <a:r>
              <a:rPr lang="zh-CN" altLang="x-none" sz="2800" dirty="0">
                <a:latin typeface="华文中宋" panose="02010600040101010101" pitchFamily="2" charset="-122"/>
                <a:ea typeface="华文中宋" panose="02010600040101010101" pitchFamily="2" charset="-122"/>
              </a:rPr>
              <a:t>上与</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产生不同的结果，则该</a:t>
            </a:r>
            <a:r>
              <a:rPr lang="zh-CN" altLang="zh-CN" sz="2800" dirty="0">
                <a:latin typeface="华文中宋" panose="02010600040101010101" pitchFamily="2" charset="-122"/>
                <a:ea typeface="华文中宋" panose="02010600040101010101" pitchFamily="2" charset="-122"/>
              </a:rPr>
              <a:t>M</a:t>
            </a:r>
            <a:r>
              <a:rPr lang="zh-CN" altLang="zh-CN" sz="2800" baseline="-25000" dirty="0">
                <a:latin typeface="华文中宋" panose="02010600040101010101" pitchFamily="2" charset="-122"/>
                <a:ea typeface="华文中宋" panose="02010600040101010101" pitchFamily="2" charset="-122"/>
              </a:rPr>
              <a:t>i</a:t>
            </a:r>
            <a:r>
              <a:rPr lang="zh-CN" altLang="x-none" sz="2800" dirty="0">
                <a:latin typeface="华文中宋" panose="02010600040101010101" pitchFamily="2" charset="-122"/>
                <a:ea typeface="华文中宋" panose="02010600040101010101" pitchFamily="2" charset="-122"/>
              </a:rPr>
              <a:t>被杀死；若某</a:t>
            </a:r>
            <a:r>
              <a:rPr lang="zh-CN" altLang="zh-CN" sz="2800" dirty="0">
                <a:latin typeface="华文中宋" panose="02010600040101010101" pitchFamily="2" charset="-122"/>
                <a:ea typeface="华文中宋" panose="02010600040101010101" pitchFamily="2" charset="-122"/>
              </a:rPr>
              <a:t>M</a:t>
            </a:r>
            <a:r>
              <a:rPr lang="zh-CN" altLang="zh-CN" sz="2800" baseline="-25000" dirty="0">
                <a:latin typeface="华文中宋" panose="02010600040101010101" pitchFamily="2" charset="-122"/>
                <a:ea typeface="华文中宋" panose="02010600040101010101" pitchFamily="2" charset="-122"/>
              </a:rPr>
              <a:t>i</a:t>
            </a:r>
            <a:r>
              <a:rPr lang="zh-CN" altLang="x-none" sz="2800" dirty="0">
                <a:latin typeface="华文中宋" panose="02010600040101010101" pitchFamily="2" charset="-122"/>
                <a:ea typeface="华文中宋" panose="02010600040101010101" pitchFamily="2" charset="-122"/>
              </a:rPr>
              <a:t>在所有的测试数据集上都与</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产生相同的结果，则称其为活的变异体。接下来对活的变异体进行分析，检查其是否等价于</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；对不等价于</a:t>
            </a:r>
            <a:r>
              <a:rPr lang="zh-CN" altLang="zh-CN" sz="2800" dirty="0">
                <a:latin typeface="华文中宋" panose="02010600040101010101" pitchFamily="2" charset="-122"/>
                <a:ea typeface="华文中宋" panose="02010600040101010101" pitchFamily="2" charset="-122"/>
              </a:rPr>
              <a:t>P</a:t>
            </a:r>
            <a:r>
              <a:rPr lang="zh-CN" altLang="x-none" sz="2800" dirty="0">
                <a:latin typeface="华文中宋" panose="02010600040101010101" pitchFamily="2" charset="-122"/>
                <a:ea typeface="华文中宋" panose="02010600040101010101" pitchFamily="2" charset="-122"/>
              </a:rPr>
              <a:t>的变异体</a:t>
            </a:r>
            <a:r>
              <a:rPr lang="zh-CN" altLang="zh-CN" sz="2800" dirty="0">
                <a:latin typeface="华文中宋" panose="02010600040101010101" pitchFamily="2" charset="-122"/>
                <a:ea typeface="华文中宋" panose="02010600040101010101" pitchFamily="2" charset="-122"/>
              </a:rPr>
              <a:t>M</a:t>
            </a:r>
            <a:r>
              <a:rPr lang="zh-CN" altLang="x-none" sz="2800" dirty="0">
                <a:latin typeface="华文中宋" panose="02010600040101010101" pitchFamily="2" charset="-122"/>
                <a:ea typeface="华文中宋" panose="02010600040101010101" pitchFamily="2" charset="-122"/>
              </a:rPr>
              <a:t>进行进一步的测试，直到充分性度量达到满意的程度。</a:t>
            </a:r>
            <a:endParaRPr lang="zh-CN" altLang="x-none" sz="2800"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539485" y="188665"/>
            <a:ext cx="8226900" cy="705600"/>
          </a:xfrm>
        </p:spPr>
        <p:txBody>
          <a:bodyPr vert="horz" wrap="square" lIns="91440" tIns="45720" rIns="91440" bIns="45720" anchor="ctr" anchorCtr="0"/>
          <a:lstStyle/>
          <a:p>
            <a:pPr eaLnBrk="1" hangingPunct="1"/>
            <a:r>
              <a:rPr lang="zh-CN" altLang="x-none" sz="3600" dirty="0">
                <a:ea typeface="华文新魏" panose="02010800040101010101" pitchFamily="2" charset="-122"/>
              </a:rPr>
              <a:t>程序变异概念</a:t>
            </a:r>
            <a:endParaRPr lang="zh-CN" altLang="x-none" sz="3600" dirty="0">
              <a:ea typeface="华文新魏" panose="02010800040101010101" pitchFamily="2" charset="-122"/>
            </a:endParaRPr>
          </a:p>
        </p:txBody>
      </p:sp>
      <p:sp>
        <p:nvSpPr>
          <p:cNvPr id="46082" name="Rectangle 3"/>
          <p:cNvSpPr>
            <a:spLocks noGrp="1"/>
          </p:cNvSpPr>
          <p:nvPr>
            <p:ph idx="1"/>
          </p:nvPr>
        </p:nvSpPr>
        <p:spPr>
          <a:xfrm>
            <a:off x="489320" y="1124640"/>
            <a:ext cx="8226900" cy="4759200"/>
          </a:xfrm>
        </p:spPr>
        <p:txBody>
          <a:bodyPr vert="horz" wrap="square" lIns="91440" tIns="45720" rIns="91440" bIns="45720" anchor="t" anchorCtr="0"/>
          <a:lstStyle/>
          <a:p>
            <a:pPr eaLnBrk="1" hangingPunct="1"/>
            <a:r>
              <a:rPr lang="zh-CN" altLang="x-none" sz="2400" dirty="0">
                <a:latin typeface="宋体" panose="02010600030101010101" pitchFamily="2" charset="-122"/>
                <a:ea typeface="宋体" panose="02010600030101010101" pitchFamily="2" charset="-122"/>
              </a:rPr>
              <a:t>假设程序</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已使用测试</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中的测试用例测试通过，而且没有错误。变异是一种轻微改变程序的操作。</a:t>
            </a:r>
            <a:endParaRPr lang="zh-CN" altLang="x-none" sz="2400" dirty="0">
              <a:latin typeface="宋体" panose="02010600030101010101" pitchFamily="2" charset="-122"/>
              <a:ea typeface="宋体" panose="02010600030101010101" pitchFamily="2" charset="-122"/>
            </a:endParaRPr>
          </a:p>
          <a:p>
            <a:pPr eaLnBrk="1" hangingPunct="1"/>
            <a:endParaRPr lang="zh-CN" altLang="zh-CN" sz="2400" dirty="0">
              <a:latin typeface="宋体" panose="02010600030101010101" pitchFamily="2" charset="-122"/>
              <a:ea typeface="宋体" panose="02010600030101010101" pitchFamily="2" charset="-122"/>
            </a:endParaRPr>
          </a:p>
        </p:txBody>
      </p:sp>
      <p:sp>
        <p:nvSpPr>
          <p:cNvPr id="985092" name="Text Box 4"/>
          <p:cNvSpPr txBox="1"/>
          <p:nvPr/>
        </p:nvSpPr>
        <p:spPr>
          <a:xfrm>
            <a:off x="261938" y="3181350"/>
            <a:ext cx="2511425" cy="3668713"/>
          </a:xfrm>
          <a:prstGeom prst="rect">
            <a:avLst/>
          </a:prstGeom>
          <a:solidFill>
            <a:srgbClr val="D7D6AE"/>
          </a:solidFill>
          <a:ln w="9525">
            <a:noFill/>
          </a:ln>
        </p:spPr>
        <p:txBody>
          <a:bodyPr anchor="t" anchorCtr="0">
            <a:spAutoFit/>
          </a:bodyPr>
          <a:lstStyle/>
          <a:p>
            <a:pPr marL="342900" indent="-342900">
              <a:spcBef>
                <a:spcPct val="50000"/>
              </a:spcBef>
              <a:buNone/>
            </a:pPr>
            <a:r>
              <a:rPr lang="en-US" altLang="zh-CN" dirty="0">
                <a:solidFill>
                  <a:srgbClr val="000066"/>
                </a:solidFill>
                <a:latin typeface="Comic Sans MS" panose="030F0702030302020204" pitchFamily="66" charset="0"/>
                <a:ea typeface="宋体" panose="02010600030101010101" pitchFamily="2" charset="-122"/>
              </a:rPr>
              <a:t>Example: Program 1</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None/>
            </a:pPr>
            <a:r>
              <a:rPr lang="en-US" altLang="zh-CN" dirty="0">
                <a:solidFill>
                  <a:srgbClr val="000066"/>
                </a:solidFill>
                <a:latin typeface="Comic Sans MS" panose="030F0702030302020204" pitchFamily="66" charset="0"/>
                <a:ea typeface="宋体" panose="02010600030101010101" pitchFamily="2" charset="-122"/>
              </a:rPr>
              <a:t>1 begin </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int 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input (x,y);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if (x&lt; 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output(x+y)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else   </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output(x*y);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end  </a:t>
            </a:r>
            <a:endParaRPr lang="en-US" altLang="zh-CN" dirty="0">
              <a:solidFill>
                <a:srgbClr val="000066"/>
              </a:solidFill>
              <a:latin typeface="Comic Sans MS" panose="030F0702030302020204" pitchFamily="66" charset="0"/>
              <a:ea typeface="宋体" panose="02010600030101010101" pitchFamily="2" charset="-122"/>
            </a:endParaRPr>
          </a:p>
        </p:txBody>
      </p:sp>
      <p:sp>
        <p:nvSpPr>
          <p:cNvPr id="985093" name="Text Box 5"/>
          <p:cNvSpPr txBox="1"/>
          <p:nvPr/>
        </p:nvSpPr>
        <p:spPr>
          <a:xfrm>
            <a:off x="3289300" y="3181350"/>
            <a:ext cx="2627313" cy="3668713"/>
          </a:xfrm>
          <a:prstGeom prst="rect">
            <a:avLst/>
          </a:prstGeom>
          <a:solidFill>
            <a:srgbClr val="C2D4CD"/>
          </a:solidFill>
          <a:ln w="9525">
            <a:noFill/>
          </a:ln>
        </p:spPr>
        <p:txBody>
          <a:bodyPr anchor="t" anchorCtr="0">
            <a:spAutoFit/>
          </a:bodyPr>
          <a:lstStyle/>
          <a:p>
            <a:pPr marL="342900" indent="-342900">
              <a:spcBef>
                <a:spcPct val="50000"/>
              </a:spcBef>
              <a:buNone/>
            </a:pPr>
            <a:r>
              <a:rPr lang="en-US" altLang="zh-CN" dirty="0">
                <a:solidFill>
                  <a:srgbClr val="000066"/>
                </a:solidFill>
                <a:latin typeface="Comic Sans MS" panose="030F0702030302020204" pitchFamily="66" charset="0"/>
                <a:ea typeface="宋体" panose="02010600030101010101" pitchFamily="2" charset="-122"/>
              </a:rPr>
              <a:t>Program 1</a:t>
            </a:r>
            <a:r>
              <a:rPr lang="zh-CN" altLang="x-none" dirty="0">
                <a:solidFill>
                  <a:srgbClr val="000066"/>
                </a:solidFill>
                <a:latin typeface="Comic Sans MS" panose="030F0702030302020204" pitchFamily="66" charset="0"/>
                <a:ea typeface="宋体" panose="02010600030101010101" pitchFamily="2" charset="-122"/>
              </a:rPr>
              <a:t>的变异体</a:t>
            </a:r>
            <a:r>
              <a:rPr lang="en-US" altLang="zh-CN" dirty="0">
                <a:solidFill>
                  <a:srgbClr val="000066"/>
                </a:solidFill>
                <a:latin typeface="Comic Sans MS" panose="030F0702030302020204" pitchFamily="66" charset="0"/>
                <a:ea typeface="宋体" panose="02010600030101010101" pitchFamily="2" charset="-122"/>
              </a:rPr>
              <a:t>M1</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None/>
            </a:pPr>
            <a:r>
              <a:rPr lang="en-US" altLang="zh-CN" dirty="0">
                <a:solidFill>
                  <a:srgbClr val="000066"/>
                </a:solidFill>
                <a:latin typeface="Comic Sans MS" panose="030F0702030302020204" pitchFamily="66" charset="0"/>
                <a:ea typeface="宋体" panose="02010600030101010101" pitchFamily="2" charset="-122"/>
              </a:rPr>
              <a:t>1 begin </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int 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input (x,y);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a:t>
            </a:r>
            <a:r>
              <a:rPr lang="en-US" altLang="zh-CN" dirty="0">
                <a:solidFill>
                  <a:srgbClr val="FF0000"/>
                </a:solidFill>
                <a:latin typeface="Comic Sans MS" panose="030F0702030302020204" pitchFamily="66" charset="0"/>
                <a:ea typeface="宋体" panose="02010600030101010101" pitchFamily="2" charset="-122"/>
              </a:rPr>
              <a:t>if (x&lt;</a:t>
            </a:r>
            <a:r>
              <a:rPr lang="zh-CN" altLang="x-none" dirty="0">
                <a:solidFill>
                  <a:srgbClr val="FF0000"/>
                </a:solidFill>
                <a:latin typeface="Comic Sans MS" panose="030F0702030302020204" pitchFamily="66" charset="0"/>
                <a:ea typeface="宋体" panose="02010600030101010101" pitchFamily="2" charset="-122"/>
              </a:rPr>
              <a:t>＝</a:t>
            </a:r>
            <a:r>
              <a:rPr lang="en-US" altLang="zh-CN" dirty="0">
                <a:solidFill>
                  <a:srgbClr val="FF0000"/>
                </a:solidFill>
                <a:latin typeface="Comic Sans MS" panose="030F0702030302020204" pitchFamily="66" charset="0"/>
                <a:ea typeface="宋体" panose="02010600030101010101" pitchFamily="2" charset="-122"/>
              </a:rPr>
              <a:t>y)</a:t>
            </a:r>
            <a:endParaRPr lang="en-US" altLang="zh-CN" dirty="0">
              <a:solidFill>
                <a:srgbClr val="FF0000"/>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output(x+y)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else   </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output(x*y);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end  </a:t>
            </a:r>
            <a:endParaRPr lang="en-US" altLang="zh-CN" dirty="0">
              <a:solidFill>
                <a:srgbClr val="000066"/>
              </a:solidFill>
              <a:latin typeface="Comic Sans MS" panose="030F0702030302020204" pitchFamily="66" charset="0"/>
              <a:ea typeface="宋体" panose="02010600030101010101" pitchFamily="2" charset="-122"/>
            </a:endParaRPr>
          </a:p>
        </p:txBody>
      </p:sp>
      <p:sp>
        <p:nvSpPr>
          <p:cNvPr id="985094" name="Text Box 6"/>
          <p:cNvSpPr txBox="1"/>
          <p:nvPr/>
        </p:nvSpPr>
        <p:spPr>
          <a:xfrm>
            <a:off x="6278563" y="3135313"/>
            <a:ext cx="2525712" cy="3668712"/>
          </a:xfrm>
          <a:prstGeom prst="rect">
            <a:avLst/>
          </a:prstGeom>
          <a:solidFill>
            <a:srgbClr val="E6C4E4"/>
          </a:solidFill>
          <a:ln w="9525">
            <a:noFill/>
          </a:ln>
        </p:spPr>
        <p:txBody>
          <a:bodyPr anchor="t" anchorCtr="0">
            <a:spAutoFit/>
          </a:bodyPr>
          <a:lstStyle/>
          <a:p>
            <a:pPr marL="342900" indent="-342900">
              <a:spcBef>
                <a:spcPct val="50000"/>
              </a:spcBef>
              <a:buNone/>
            </a:pPr>
            <a:r>
              <a:rPr lang="en-US" altLang="zh-CN" dirty="0">
                <a:solidFill>
                  <a:srgbClr val="000066"/>
                </a:solidFill>
                <a:latin typeface="Comic Sans MS" panose="030F0702030302020204" pitchFamily="66" charset="0"/>
                <a:ea typeface="宋体" panose="02010600030101010101" pitchFamily="2" charset="-122"/>
              </a:rPr>
              <a:t>Program 1</a:t>
            </a:r>
            <a:r>
              <a:rPr lang="zh-CN" altLang="x-none" dirty="0">
                <a:solidFill>
                  <a:srgbClr val="000066"/>
                </a:solidFill>
                <a:latin typeface="Comic Sans MS" panose="030F0702030302020204" pitchFamily="66" charset="0"/>
                <a:ea typeface="宋体" panose="02010600030101010101" pitchFamily="2" charset="-122"/>
              </a:rPr>
              <a:t>的变异体</a:t>
            </a:r>
            <a:r>
              <a:rPr lang="en-US" altLang="zh-CN" dirty="0">
                <a:solidFill>
                  <a:srgbClr val="000066"/>
                </a:solidFill>
                <a:latin typeface="Comic Sans MS" panose="030F0702030302020204" pitchFamily="66" charset="0"/>
                <a:ea typeface="宋体" panose="02010600030101010101" pitchFamily="2" charset="-122"/>
              </a:rPr>
              <a:t>M</a:t>
            </a:r>
            <a:r>
              <a:rPr lang="en-US" altLang="zh-CN" dirty="0">
                <a:solidFill>
                  <a:schemeClr val="tx1"/>
                </a:solidFill>
                <a:latin typeface="Comic Sans MS" panose="030F0702030302020204" pitchFamily="66" charset="0"/>
                <a:ea typeface="宋体" panose="02010600030101010101" pitchFamily="2" charset="-122"/>
              </a:rPr>
              <a:t>2</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None/>
            </a:pPr>
            <a:r>
              <a:rPr lang="en-US" altLang="zh-CN" dirty="0">
                <a:solidFill>
                  <a:srgbClr val="000066"/>
                </a:solidFill>
                <a:latin typeface="Comic Sans MS" panose="030F0702030302020204" pitchFamily="66" charset="0"/>
                <a:ea typeface="宋体" panose="02010600030101010101" pitchFamily="2" charset="-122"/>
              </a:rPr>
              <a:t>1 begin </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int 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input (x,y);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if (x&lt; 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output(x+y)</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else   </a:t>
            </a:r>
            <a:endParaRPr lang="en-US" altLang="zh-CN" dirty="0">
              <a:solidFill>
                <a:srgbClr val="000066"/>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     </a:t>
            </a:r>
            <a:r>
              <a:rPr lang="en-US" altLang="zh-CN" dirty="0">
                <a:solidFill>
                  <a:srgbClr val="FF0000"/>
                </a:solidFill>
                <a:latin typeface="Comic Sans MS" panose="030F0702030302020204" pitchFamily="66" charset="0"/>
                <a:ea typeface="宋体" panose="02010600030101010101" pitchFamily="2" charset="-122"/>
              </a:rPr>
              <a:t>output(x/y);</a:t>
            </a:r>
            <a:endParaRPr lang="en-US" altLang="zh-CN" dirty="0">
              <a:solidFill>
                <a:srgbClr val="FF0000"/>
              </a:solidFill>
              <a:latin typeface="Comic Sans MS" panose="030F0702030302020204" pitchFamily="66" charset="0"/>
              <a:ea typeface="宋体" panose="02010600030101010101" pitchFamily="2" charset="-122"/>
            </a:endParaRPr>
          </a:p>
          <a:p>
            <a:pPr marL="342900" indent="-342900">
              <a:spcBef>
                <a:spcPct val="50000"/>
              </a:spcBef>
              <a:buAutoNum type="arabicPlain" startAt="2"/>
            </a:pPr>
            <a:r>
              <a:rPr lang="en-US" altLang="zh-CN" dirty="0">
                <a:solidFill>
                  <a:srgbClr val="000066"/>
                </a:solidFill>
                <a:latin typeface="Comic Sans MS" panose="030F0702030302020204" pitchFamily="66" charset="0"/>
                <a:ea typeface="宋体" panose="02010600030101010101" pitchFamily="2" charset="-122"/>
              </a:rPr>
              <a:t>end  </a:t>
            </a:r>
            <a:endParaRPr lang="en-US" altLang="zh-CN" dirty="0">
              <a:solidFill>
                <a:srgbClr val="000066"/>
              </a:solidFill>
              <a:latin typeface="Comic Sans MS" panose="030F0702030302020204" pitchFamily="66" charset="0"/>
              <a:ea typeface="宋体" panose="02010600030101010101" pitchFamily="2" charset="-122"/>
            </a:endParaRPr>
          </a:p>
        </p:txBody>
      </p:sp>
      <p:grpSp>
        <p:nvGrpSpPr>
          <p:cNvPr id="46086" name="Group 7"/>
          <p:cNvGrpSpPr/>
          <p:nvPr/>
        </p:nvGrpSpPr>
        <p:grpSpPr>
          <a:xfrm>
            <a:off x="2620963" y="2108200"/>
            <a:ext cx="3662362" cy="844550"/>
            <a:chOff x="0" y="0"/>
            <a:chExt cx="2307" cy="532"/>
          </a:xfrm>
        </p:grpSpPr>
        <p:sp>
          <p:nvSpPr>
            <p:cNvPr id="46087" name="Text Box 8"/>
            <p:cNvSpPr txBox="1"/>
            <p:nvPr/>
          </p:nvSpPr>
          <p:spPr>
            <a:xfrm>
              <a:off x="665" y="0"/>
              <a:ext cx="976" cy="250"/>
            </a:xfrm>
            <a:prstGeom prst="rect">
              <a:avLst/>
            </a:prstGeom>
            <a:noFill/>
            <a:ln w="9525">
              <a:noFill/>
            </a:ln>
          </p:spPr>
          <p:txBody>
            <a:bodyPr wrap="none" anchor="t" anchorCtr="0">
              <a:spAutoFit/>
            </a:bodyPr>
            <a:lstStyle/>
            <a:p>
              <a:pPr eaLnBrk="0" hangingPunct="0"/>
              <a:r>
                <a:rPr lang="en-US" altLang="zh-CN" sz="2000" dirty="0">
                  <a:solidFill>
                    <a:schemeClr val="tx1"/>
                  </a:solidFill>
                  <a:latin typeface="Tahoma" panose="020B0604030504040204" pitchFamily="34" charset="0"/>
                  <a:ea typeface="宋体" panose="02010600030101010101" pitchFamily="2" charset="-122"/>
                </a:rPr>
                <a:t>Changed to </a:t>
              </a:r>
              <a:endParaRPr lang="en-US" altLang="zh-CN" sz="2000" dirty="0">
                <a:solidFill>
                  <a:schemeClr val="tx1"/>
                </a:solidFill>
                <a:latin typeface="Tahoma" panose="020B0604030504040204" pitchFamily="34" charset="0"/>
                <a:ea typeface="宋体" panose="02010600030101010101" pitchFamily="2" charset="-122"/>
              </a:endParaRPr>
            </a:p>
          </p:txBody>
        </p:sp>
        <p:grpSp>
          <p:nvGrpSpPr>
            <p:cNvPr id="46088" name="Group 9"/>
            <p:cNvGrpSpPr/>
            <p:nvPr/>
          </p:nvGrpSpPr>
          <p:grpSpPr>
            <a:xfrm>
              <a:off x="0" y="282"/>
              <a:ext cx="2307" cy="250"/>
              <a:chOff x="0" y="0"/>
              <a:chExt cx="2307" cy="250"/>
            </a:xfrm>
          </p:grpSpPr>
          <p:sp>
            <p:nvSpPr>
              <p:cNvPr id="46089" name="Text Box 10"/>
              <p:cNvSpPr txBox="1"/>
              <p:nvPr/>
            </p:nvSpPr>
            <p:spPr>
              <a:xfrm>
                <a:off x="0" y="0"/>
                <a:ext cx="204" cy="250"/>
              </a:xfrm>
              <a:prstGeom prst="rect">
                <a:avLst/>
              </a:prstGeom>
              <a:noFill/>
              <a:ln w="9525">
                <a:noFill/>
              </a:ln>
            </p:spPr>
            <p:txBody>
              <a:bodyPr wrap="none" anchor="t" anchorCtr="0">
                <a:spAutoFit/>
              </a:bodyPr>
              <a:lstStyle/>
              <a:p>
                <a:pPr eaLnBrk="0" hangingPunct="0"/>
                <a:r>
                  <a:rPr lang="en-US" altLang="zh-CN" sz="2000" dirty="0">
                    <a:solidFill>
                      <a:schemeClr val="tx1"/>
                    </a:solidFill>
                    <a:latin typeface="Tahoma" panose="020B0604030504040204" pitchFamily="34" charset="0"/>
                    <a:ea typeface="宋体" panose="02010600030101010101" pitchFamily="2" charset="-122"/>
                  </a:rPr>
                  <a:t>P</a:t>
                </a:r>
                <a:endParaRPr lang="en-US" altLang="zh-CN" sz="2000" dirty="0">
                  <a:solidFill>
                    <a:schemeClr val="tx1"/>
                  </a:solidFill>
                  <a:latin typeface="Tahoma" panose="020B0604030504040204" pitchFamily="34" charset="0"/>
                  <a:ea typeface="宋体" panose="02010600030101010101" pitchFamily="2" charset="-122"/>
                </a:endParaRPr>
              </a:p>
            </p:txBody>
          </p:sp>
          <p:sp>
            <p:nvSpPr>
              <p:cNvPr id="46090" name="Text Box 11"/>
              <p:cNvSpPr txBox="1"/>
              <p:nvPr/>
            </p:nvSpPr>
            <p:spPr>
              <a:xfrm>
                <a:off x="2069" y="0"/>
                <a:ext cx="238" cy="250"/>
              </a:xfrm>
              <a:prstGeom prst="rect">
                <a:avLst/>
              </a:prstGeom>
              <a:noFill/>
              <a:ln w="9525">
                <a:noFill/>
              </a:ln>
            </p:spPr>
            <p:txBody>
              <a:bodyPr wrap="none" anchor="t" anchorCtr="0">
                <a:spAutoFit/>
              </a:bodyPr>
              <a:lstStyle/>
              <a:p>
                <a:pPr eaLnBrk="0" hangingPunct="0"/>
                <a:r>
                  <a:rPr lang="en-US" altLang="zh-CN" sz="2000" dirty="0">
                    <a:solidFill>
                      <a:schemeClr val="tx1"/>
                    </a:solidFill>
                    <a:latin typeface="Tahoma" panose="020B0604030504040204" pitchFamily="34" charset="0"/>
                    <a:ea typeface="宋体" panose="02010600030101010101" pitchFamily="2" charset="-122"/>
                  </a:rPr>
                  <a:t>P’</a:t>
                </a:r>
                <a:endParaRPr lang="en-US" altLang="zh-CN" sz="2000" dirty="0">
                  <a:solidFill>
                    <a:schemeClr val="tx1"/>
                  </a:solidFill>
                  <a:latin typeface="Tahoma" panose="020B0604030504040204" pitchFamily="34" charset="0"/>
                  <a:ea typeface="宋体" panose="02010600030101010101" pitchFamily="2" charset="-122"/>
                </a:endParaRPr>
              </a:p>
            </p:txBody>
          </p:sp>
          <p:sp>
            <p:nvSpPr>
              <p:cNvPr id="46091" name="Line 12"/>
              <p:cNvSpPr/>
              <p:nvPr/>
            </p:nvSpPr>
            <p:spPr>
              <a:xfrm>
                <a:off x="331" y="129"/>
                <a:ext cx="1611" cy="0"/>
              </a:xfrm>
              <a:prstGeom prst="line">
                <a:avLst/>
              </a:prstGeom>
              <a:ln w="12700" cap="sq" cmpd="sng">
                <a:solidFill>
                  <a:schemeClr val="tx1"/>
                </a:solidFill>
                <a:prstDash val="solid"/>
                <a:round/>
                <a:headEnd type="none" w="med" len="med"/>
                <a:tailEnd type="triangle" w="sm" len="sm"/>
              </a:ln>
            </p:spPr>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50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50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5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2" grpId="0" animBg="1"/>
      <p:bldP spid="985093" grpId="0" animBg="1"/>
      <p:bldP spid="9850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467095" y="260420"/>
            <a:ext cx="8226900" cy="705600"/>
          </a:xfrm>
        </p:spPr>
        <p:txBody>
          <a:bodyPr vert="horz" wrap="square" lIns="91440" tIns="45720" rIns="91440" bIns="45720" anchor="ctr" anchorCtr="0"/>
          <a:lstStyle/>
          <a:p>
            <a:pPr eaLnBrk="1" hangingPunct="1"/>
            <a:r>
              <a:rPr lang="zh-CN" altLang="x-none" sz="4000" dirty="0">
                <a:ea typeface="华文新魏" panose="02010800040101010101" pitchFamily="2" charset="-122"/>
              </a:rPr>
              <a:t>程序变异概念</a:t>
            </a:r>
            <a:endParaRPr lang="zh-CN" altLang="x-none" sz="4000" dirty="0">
              <a:ea typeface="华文新魏" panose="02010800040101010101" pitchFamily="2" charset="-122"/>
            </a:endParaRPr>
          </a:p>
        </p:txBody>
      </p:sp>
      <p:sp>
        <p:nvSpPr>
          <p:cNvPr id="48130" name="Rectangle 3"/>
          <p:cNvSpPr>
            <a:spLocks noGrp="1"/>
          </p:cNvSpPr>
          <p:nvPr>
            <p:ph idx="1"/>
          </p:nvPr>
        </p:nvSpPr>
        <p:spPr>
          <a:xfrm>
            <a:off x="394705" y="836350"/>
            <a:ext cx="8226900" cy="4759200"/>
          </a:xfrm>
        </p:spPr>
        <p:txBody>
          <a:bodyPr vert="horz" wrap="square" lIns="91440" tIns="45720" rIns="91440" bIns="45720" anchor="t" anchorCtr="0">
            <a:normAutofit fontScale="85000" lnSpcReduction="10000"/>
          </a:bodyPr>
          <a:lstStyle/>
          <a:p>
            <a:pPr eaLnBrk="1" hangingPunct="1"/>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称为</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的变异体</a:t>
            </a:r>
            <a:endParaRPr lang="zh-CN" altLang="x-none" sz="2400" dirty="0">
              <a:latin typeface="宋体" panose="02010600030101010101" pitchFamily="2" charset="-122"/>
              <a:ea typeface="宋体" panose="02010600030101010101" pitchFamily="2" charset="-122"/>
            </a:endParaRPr>
          </a:p>
          <a:p>
            <a:pPr eaLnBrk="1" hangingPunct="1"/>
            <a:r>
              <a:rPr lang="zh-CN" altLang="x-none" sz="2400" dirty="0">
                <a:latin typeface="宋体" panose="02010600030101010101" pitchFamily="2" charset="-122"/>
                <a:ea typeface="宋体" panose="02010600030101010101" pitchFamily="2" charset="-122"/>
              </a:rPr>
              <a:t>如果对于</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中的测试</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，有</a:t>
            </a:r>
            <a:r>
              <a:rPr lang="zh-CN" altLang="zh-CN" sz="2400" dirty="0">
                <a:latin typeface="宋体" panose="02010600030101010101" pitchFamily="2" charset="-122"/>
                <a:ea typeface="宋体" panose="02010600030101010101" pitchFamily="2" charset="-122"/>
              </a:rPr>
              <a:t>P(t)≠P’(t)</a:t>
            </a:r>
            <a:r>
              <a:rPr lang="zh-CN" altLang="x-none" sz="2400" dirty="0">
                <a:latin typeface="宋体" panose="02010600030101010101" pitchFamily="2" charset="-122"/>
                <a:ea typeface="宋体" panose="02010600030101010101" pitchFamily="2" charset="-122"/>
              </a:rPr>
              <a:t>，称作</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与</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有区别或者</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杀死</a:t>
            </a:r>
            <a:r>
              <a:rPr lang="zh-CN" altLang="zh-CN" sz="2400" dirty="0">
                <a:latin typeface="宋体" panose="02010600030101010101" pitchFamily="2" charset="-122"/>
                <a:ea typeface="宋体" panose="02010600030101010101" pitchFamily="2" charset="-122"/>
              </a:rPr>
              <a:t>P’.</a:t>
            </a:r>
            <a:endParaRPr lang="zh-CN" altLang="zh-CN" sz="2400" dirty="0">
              <a:latin typeface="宋体" panose="02010600030101010101" pitchFamily="2" charset="-122"/>
              <a:ea typeface="宋体" panose="02010600030101010101" pitchFamily="2" charset="-122"/>
            </a:endParaRPr>
          </a:p>
          <a:p>
            <a:pPr eaLnBrk="1" hangingPunct="1"/>
            <a:r>
              <a:rPr lang="zh-CN" altLang="x-none" sz="2400" dirty="0">
                <a:latin typeface="宋体" panose="02010600030101010101" pitchFamily="2" charset="-122"/>
                <a:ea typeface="宋体" panose="02010600030101010101" pitchFamily="2" charset="-122"/>
              </a:rPr>
              <a:t>如果</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中所有的测试 </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使得</a:t>
            </a:r>
            <a:r>
              <a:rPr lang="zh-CN" altLang="zh-CN" sz="2400" dirty="0">
                <a:latin typeface="宋体" panose="02010600030101010101" pitchFamily="2" charset="-122"/>
                <a:ea typeface="宋体" panose="02010600030101010101" pitchFamily="2" charset="-122"/>
              </a:rPr>
              <a:t>P(t)=P’(t)</a:t>
            </a:r>
            <a:r>
              <a:rPr lang="zh-CN" altLang="x-none" sz="2400" dirty="0">
                <a:latin typeface="宋体" panose="02010600030101010101" pitchFamily="2" charset="-122"/>
                <a:ea typeface="宋体" panose="02010600030101010101" pitchFamily="2" charset="-122"/>
              </a:rPr>
              <a:t>，称</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不能区别</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和</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。那么称在测试过程中</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是活的</a:t>
            </a:r>
            <a:r>
              <a:rPr lang="zh-CN" altLang="zh-CN"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a:p>
            <a:pPr eaLnBrk="1" hangingPunct="1"/>
            <a:r>
              <a:rPr lang="zh-CN" altLang="x-none" sz="2400" dirty="0">
                <a:latin typeface="宋体" panose="02010600030101010101" pitchFamily="2" charset="-122"/>
                <a:ea typeface="宋体" panose="02010600030101010101" pitchFamily="2" charset="-122"/>
              </a:rPr>
              <a:t>如果在程序</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的输入域中不存在任何测试用例</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使得</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与</a:t>
            </a:r>
            <a:r>
              <a:rPr lang="zh-CN" altLang="zh-CN" sz="2400" dirty="0">
                <a:latin typeface="宋体" panose="02010600030101010101" pitchFamily="2" charset="-122"/>
                <a:ea typeface="宋体" panose="02010600030101010101" pitchFamily="2" charset="-122"/>
              </a:rPr>
              <a:t>P’ </a:t>
            </a:r>
            <a:r>
              <a:rPr lang="zh-CN" altLang="x-none" sz="2400" dirty="0">
                <a:latin typeface="宋体" panose="02010600030101010101" pitchFamily="2" charset="-122"/>
                <a:ea typeface="宋体" panose="02010600030101010101" pitchFamily="2" charset="-122"/>
              </a:rPr>
              <a:t>区别，则称</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等价于</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a:t>
            </a:r>
            <a:endParaRPr lang="zh-CN" altLang="x-none" sz="2400" dirty="0">
              <a:latin typeface="宋体" panose="02010600030101010101" pitchFamily="2" charset="-122"/>
              <a:ea typeface="宋体" panose="02010600030101010101" pitchFamily="2" charset="-122"/>
            </a:endParaRPr>
          </a:p>
          <a:p>
            <a:pPr eaLnBrk="1" hangingPunct="1"/>
            <a:r>
              <a:rPr lang="zh-CN" altLang="x-none" sz="2400" dirty="0">
                <a:latin typeface="宋体" panose="02010600030101010101" pitchFamily="2" charset="-122"/>
                <a:ea typeface="宋体" panose="02010600030101010101" pitchFamily="2" charset="-122"/>
              </a:rPr>
              <a:t>如果</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不等价于</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，而且</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中没有测试能够将</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与</a:t>
            </a:r>
            <a:r>
              <a:rPr lang="zh-CN" altLang="zh-CN" sz="2400" dirty="0">
                <a:latin typeface="宋体" panose="02010600030101010101" pitchFamily="2" charset="-122"/>
                <a:ea typeface="宋体" panose="02010600030101010101" pitchFamily="2" charset="-122"/>
              </a:rPr>
              <a:t>P</a:t>
            </a:r>
            <a:r>
              <a:rPr lang="zh-CN" altLang="x-none" sz="2400" dirty="0">
                <a:latin typeface="宋体" panose="02010600030101010101" pitchFamily="2" charset="-122"/>
                <a:ea typeface="宋体" panose="02010600030101010101" pitchFamily="2" charset="-122"/>
              </a:rPr>
              <a:t>区别，则认为</a:t>
            </a:r>
            <a:r>
              <a:rPr lang="zh-CN" altLang="zh-CN" sz="2400" dirty="0">
                <a:latin typeface="宋体" panose="02010600030101010101" pitchFamily="2" charset="-122"/>
                <a:ea typeface="宋体" panose="02010600030101010101" pitchFamily="2" charset="-122"/>
              </a:rPr>
              <a:t>T</a:t>
            </a:r>
            <a:r>
              <a:rPr lang="zh-CN" altLang="x-none" sz="2400" dirty="0">
                <a:latin typeface="宋体" panose="02010600030101010101" pitchFamily="2" charset="-122"/>
                <a:ea typeface="宋体" panose="02010600030101010101" pitchFamily="2" charset="-122"/>
              </a:rPr>
              <a:t>是不充分的。</a:t>
            </a:r>
            <a:endParaRPr lang="zh-CN" altLang="x-none" sz="2400" dirty="0">
              <a:latin typeface="宋体" panose="02010600030101010101" pitchFamily="2" charset="-122"/>
              <a:ea typeface="宋体" panose="02010600030101010101" pitchFamily="2" charset="-122"/>
            </a:endParaRPr>
          </a:p>
          <a:p>
            <a:pPr eaLnBrk="1" hangingPunct="1"/>
            <a:r>
              <a:rPr lang="zh-CN" altLang="x-none" sz="2400" dirty="0">
                <a:gradFill>
                  <a:gsLst>
                    <a:gs pos="0">
                      <a:srgbClr val="E30000"/>
                    </a:gs>
                    <a:gs pos="100000">
                      <a:srgbClr val="760303"/>
                    </a:gs>
                  </a:gsLst>
                  <a:lin scaled="0"/>
                </a:gradFill>
                <a:latin typeface="宋体" panose="02010600030101010101" pitchFamily="2" charset="-122"/>
                <a:ea typeface="宋体" panose="02010600030101010101" pitchFamily="2" charset="-122"/>
              </a:rPr>
              <a:t>不等价而且是活的变异体为测试人员提供了一个生成新测试用例的机会，进而增强测试</a:t>
            </a:r>
            <a:r>
              <a:rPr lang="zh-CN" altLang="zh-CN" sz="2400" dirty="0">
                <a:gradFill>
                  <a:gsLst>
                    <a:gs pos="0">
                      <a:srgbClr val="E30000"/>
                    </a:gs>
                    <a:gs pos="100000">
                      <a:srgbClr val="760303"/>
                    </a:gs>
                  </a:gsLst>
                  <a:lin scaled="0"/>
                </a:gradFill>
                <a:latin typeface="宋体" panose="02010600030101010101" pitchFamily="2" charset="-122"/>
                <a:ea typeface="宋体" panose="02010600030101010101" pitchFamily="2" charset="-122"/>
              </a:rPr>
              <a:t>T</a:t>
            </a:r>
            <a:r>
              <a:rPr lang="zh-CN" altLang="x-none" sz="2400" dirty="0">
                <a:gradFill>
                  <a:gsLst>
                    <a:gs pos="0">
                      <a:srgbClr val="E30000"/>
                    </a:gs>
                    <a:gs pos="100000">
                      <a:srgbClr val="760303"/>
                    </a:gs>
                  </a:gsLst>
                  <a:lin scaled="0"/>
                </a:gradFill>
                <a:latin typeface="宋体" panose="02010600030101010101" pitchFamily="2" charset="-122"/>
                <a:ea typeface="宋体" panose="02010600030101010101" pitchFamily="2" charset="-122"/>
              </a:rPr>
              <a:t>。</a:t>
            </a:r>
            <a:r>
              <a:rPr lang="zh-CN" altLang="x-none" sz="2400" dirty="0">
                <a:solidFill>
                  <a:srgbClr val="FFFF00"/>
                </a:solidFill>
                <a:latin typeface="宋体" panose="02010600030101010101" pitchFamily="2" charset="-122"/>
                <a:ea typeface="宋体" panose="02010600030101010101" pitchFamily="2" charset="-122"/>
              </a:rPr>
              <a:t> </a:t>
            </a:r>
            <a:endParaRPr lang="zh-CN" altLang="x-none" sz="2400" dirty="0">
              <a:solidFill>
                <a:srgbClr val="FFFF00"/>
              </a:solidFill>
              <a:latin typeface="宋体" panose="02010600030101010101" pitchFamily="2" charset="-122"/>
              <a:ea typeface="宋体" panose="02010600030101010101" pitchFamily="2" charset="-122"/>
            </a:endParaRPr>
          </a:p>
        </p:txBody>
      </p:sp>
      <p:sp>
        <p:nvSpPr>
          <p:cNvPr id="48131" name="Text Box 4"/>
          <p:cNvSpPr txBox="1"/>
          <p:nvPr/>
        </p:nvSpPr>
        <p:spPr>
          <a:xfrm>
            <a:off x="5835650" y="6505575"/>
            <a:ext cx="3265488" cy="336550"/>
          </a:xfrm>
          <a:prstGeom prst="rect">
            <a:avLst/>
          </a:prstGeom>
          <a:noFill/>
          <a:ln w="9525">
            <a:noFill/>
          </a:ln>
        </p:spPr>
        <p:txBody>
          <a:bodyPr anchor="t" anchorCtr="0">
            <a:spAutoFit/>
          </a:bodyPr>
          <a:lstStyle/>
          <a:p>
            <a:pPr algn="r">
              <a:spcBef>
                <a:spcPct val="50000"/>
              </a:spcBef>
            </a:pPr>
            <a:r>
              <a:rPr lang="en-US" altLang="zh-CN" sz="1600" dirty="0">
                <a:solidFill>
                  <a:srgbClr val="000066"/>
                </a:solidFill>
                <a:latin typeface="Comic Sans MS" panose="030F0702030302020204" pitchFamily="66" charset="0"/>
                <a:ea typeface="宋体" panose="02010600030101010101" pitchFamily="2" charset="-122"/>
              </a:rPr>
              <a:t>Slides from Aditya P.Mathur</a:t>
            </a:r>
            <a:endParaRPr lang="zh-CN" altLang="zh-CN" sz="1600" dirty="0">
              <a:solidFill>
                <a:srgbClr val="000066"/>
              </a:solidFill>
              <a:latin typeface="Comic Sans MS" panose="030F0702030302020204" pitchFamily="66" charset="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p:txBody>
          <a:bodyPr vert="horz" wrap="square" lIns="91440" tIns="45720" rIns="91440" bIns="45720" anchor="ctr" anchorCtr="0"/>
          <a:lstStyle/>
          <a:p>
            <a:pPr eaLnBrk="1" hangingPunct="1"/>
            <a:r>
              <a:rPr lang="zh-CN" altLang="en-US" dirty="0">
                <a:latin typeface="宋体" panose="02010600030101010101" pitchFamily="2" charset="-122"/>
                <a:ea typeface="宋体" panose="02010600030101010101" pitchFamily="2" charset="-122"/>
              </a:rPr>
              <a:t>数据流分析</a:t>
            </a:r>
            <a:endParaRPr lang="zh-CN" altLang="en-US" dirty="0">
              <a:latin typeface="宋体" panose="02010600030101010101" pitchFamily="2" charset="-122"/>
              <a:ea typeface="宋体" panose="02010600030101010101" pitchFamily="2" charset="-122"/>
            </a:endParaRPr>
          </a:p>
        </p:txBody>
      </p:sp>
      <p:sp>
        <p:nvSpPr>
          <p:cNvPr id="7170" name="Rectangle 3"/>
          <p:cNvSpPr>
            <a:spLocks noGrp="1"/>
          </p:cNvSpPr>
          <p:nvPr>
            <p:ph idx="1"/>
          </p:nvPr>
        </p:nvSpPr>
        <p:spPr/>
        <p:txBody>
          <a:bodyPr vert="horz" wrap="square" lIns="91440" tIns="45720" rIns="91440" bIns="45720" anchor="t" anchorCtr="0"/>
          <a:lstStyle/>
          <a:p>
            <a:pPr marL="609600" indent="-609600" algn="just" eaLnBrk="1" hangingPunct="1"/>
            <a:r>
              <a:rPr lang="zh-CN" altLang="en-US" b="1"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每个语句定义和引用的变量的列表。</a:t>
            </a:r>
            <a:endParaRPr lang="zh-CN" altLang="en-US" dirty="0">
              <a:latin typeface="宋体" panose="02010600030101010101" pitchFamily="2" charset="-122"/>
              <a:ea typeface="宋体" panose="02010600030101010101" pitchFamily="2" charset="-122"/>
            </a:endParaRPr>
          </a:p>
        </p:txBody>
      </p:sp>
      <p:sp>
        <p:nvSpPr>
          <p:cNvPr id="7171" name="Rectangle 4"/>
          <p:cNvSpPr/>
          <p:nvPr/>
        </p:nvSpPr>
        <p:spPr>
          <a:xfrm>
            <a:off x="0" y="1924050"/>
            <a:ext cx="9144000" cy="0"/>
          </a:xfrm>
          <a:prstGeom prst="rect">
            <a:avLst/>
          </a:prstGeom>
          <a:noFill/>
          <a:ln w="9525">
            <a:noFill/>
          </a:ln>
        </p:spPr>
        <p:txBody>
          <a:bodyPr wrap="none" anchor="ctr" anchorCtr="0">
            <a:spAutoFit/>
          </a:bodyPr>
          <a:lstStyle/>
          <a:p>
            <a:pPr algn="ctr"/>
            <a:endParaRPr lang="zh-CN" altLang="en-US" dirty="0">
              <a:latin typeface="Calibri" panose="020F0502020204030204" pitchFamily="34" charset="0"/>
              <a:ea typeface="宋体" panose="02010600030101010101" pitchFamily="2" charset="-122"/>
            </a:endParaRPr>
          </a:p>
        </p:txBody>
      </p:sp>
      <p:sp>
        <p:nvSpPr>
          <p:cNvPr id="7172" name="Rectangle 5"/>
          <p:cNvSpPr/>
          <p:nvPr/>
        </p:nvSpPr>
        <p:spPr>
          <a:xfrm>
            <a:off x="0" y="1924050"/>
            <a:ext cx="9144000" cy="0"/>
          </a:xfrm>
          <a:prstGeom prst="rect">
            <a:avLst/>
          </a:prstGeom>
          <a:noFill/>
          <a:ln w="9525">
            <a:noFill/>
          </a:ln>
        </p:spPr>
        <p:txBody>
          <a:bodyPr wrap="none" anchor="ctr" anchorCtr="0">
            <a:spAutoFit/>
          </a:bodyPr>
          <a:lstStyle/>
          <a:p>
            <a:pPr algn="ctr"/>
            <a:endParaRPr lang="zh-CN" altLang="en-US" dirty="0">
              <a:latin typeface="Calibri" panose="020F0502020204030204" pitchFamily="34" charset="0"/>
              <a:ea typeface="宋体" panose="02010600030101010101" pitchFamily="2" charset="-122"/>
            </a:endParaRPr>
          </a:p>
        </p:txBody>
      </p:sp>
      <p:pic>
        <p:nvPicPr>
          <p:cNvPr id="7173" name="Picture 6"/>
          <p:cNvPicPr>
            <a:picLocks noChangeAspect="1"/>
          </p:cNvPicPr>
          <p:nvPr/>
        </p:nvPicPr>
        <p:blipFill>
          <a:blip r:embed="rId1"/>
          <a:stretch>
            <a:fillRect/>
          </a:stretch>
        </p:blipFill>
        <p:spPr>
          <a:xfrm>
            <a:off x="1619250" y="2492375"/>
            <a:ext cx="5905500" cy="3716338"/>
          </a:xfrm>
          <a:prstGeom prst="rect">
            <a:avLst/>
          </a:prstGeom>
          <a:noFill/>
          <a:ln w="9525">
            <a:noFill/>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394705" y="116275"/>
            <a:ext cx="8226900" cy="705600"/>
          </a:xfrm>
        </p:spPr>
        <p:txBody>
          <a:bodyPr vert="horz" wrap="square" lIns="91440" tIns="45720" rIns="91440" bIns="45720" anchor="ctr" anchorCtr="0"/>
          <a:lstStyle/>
          <a:p>
            <a:pPr eaLnBrk="1" hangingPunct="1"/>
            <a:r>
              <a:rPr lang="en-US" altLang="zh-CN" sz="3600" dirty="0">
                <a:latin typeface="宋体" panose="02010600030101010101" pitchFamily="2" charset="-122"/>
                <a:ea typeface="宋体" panose="02010600030101010101" pitchFamily="2" charset="-122"/>
              </a:rPr>
              <a:t>2.23 </a:t>
            </a:r>
            <a:r>
              <a:rPr lang="zh-CN" altLang="en-US" sz="3600" dirty="0">
                <a:latin typeface="宋体" panose="02010600030101010101" pitchFamily="2" charset="-122"/>
                <a:ea typeface="宋体" panose="02010600030101010101" pitchFamily="2" charset="-122"/>
              </a:rPr>
              <a:t>白盒测试举例</a:t>
            </a:r>
            <a:endParaRPr lang="zh-CN" altLang="en-US" sz="3600" dirty="0">
              <a:latin typeface="宋体" panose="02010600030101010101" pitchFamily="2" charset="-122"/>
              <a:ea typeface="宋体" panose="02010600030101010101" pitchFamily="2" charset="-122"/>
            </a:endParaRPr>
          </a:p>
        </p:txBody>
      </p:sp>
      <p:sp>
        <p:nvSpPr>
          <p:cNvPr id="49154" name="Rectangle 3"/>
          <p:cNvSpPr>
            <a:spLocks noGrp="1"/>
          </p:cNvSpPr>
          <p:nvPr>
            <p:ph idx="1"/>
          </p:nvPr>
        </p:nvSpPr>
        <p:spPr>
          <a:xfrm>
            <a:off x="322950" y="836350"/>
            <a:ext cx="8226900" cy="4759200"/>
          </a:xfrm>
        </p:spPr>
        <p:txBody>
          <a:bodyPr vert="horz" wrap="square" lIns="91440" tIns="45720" rIns="91440" bIns="45720" anchor="t" anchorCtr="0">
            <a:noAutofit/>
          </a:bodyPr>
          <a:lstStyle/>
          <a:p>
            <a:pPr eaLnBrk="1" hangingPunct="1"/>
            <a:r>
              <a:rPr lang="en-US" altLang="zh-CN" dirty="0">
                <a:latin typeface="宋体" panose="02010600030101010101" pitchFamily="2" charset="-122"/>
                <a:ea typeface="宋体" panose="02010600030101010101" pitchFamily="2" charset="-122"/>
              </a:rPr>
              <a:t>DD-</a:t>
            </a:r>
            <a:r>
              <a:rPr lang="zh-CN" altLang="en-US" dirty="0">
                <a:latin typeface="宋体" panose="02010600030101010101" pitchFamily="2" charset="-122"/>
                <a:ea typeface="宋体" panose="02010600030101010101" pitchFamily="2" charset="-122"/>
              </a:rPr>
              <a:t>路径</a:t>
            </a:r>
            <a:r>
              <a:rPr lang="en-US" altLang="zh-CN"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DD-Path(Decision-to-Decision Path)</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决策到决策路径，覆盖率考虑的是对各个分支情况的测试覆盖程度，因此对有向图中线性串行的部分进行压缩，在压缩图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即</a:t>
            </a:r>
            <a:r>
              <a:rPr lang="en-US" altLang="zh-CN" dirty="0">
                <a:latin typeface="宋体" panose="02010600030101010101" pitchFamily="2" charset="-122"/>
                <a:ea typeface="宋体" panose="02010600030101010101" pitchFamily="2" charset="-122"/>
              </a:rPr>
              <a:t>DD-</a:t>
            </a:r>
            <a:r>
              <a:rPr lang="zh-CN" altLang="en-US" dirty="0">
                <a:latin typeface="宋体" panose="02010600030101010101" pitchFamily="2" charset="-122"/>
                <a:ea typeface="宋体" panose="02010600030101010101" pitchFamily="2" charset="-122"/>
              </a:rPr>
              <a:t>路径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的基础上进行测试用例设计，用测试覆盖指标考察测试效果。</a:t>
            </a:r>
            <a:br>
              <a:rPr lang="zh-CN" altLang="en-US"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a:p>
            <a:pPr eaLnBrk="1" hangingPunct="1"/>
            <a:r>
              <a:rPr lang="en-US" altLang="zh-CN" dirty="0">
                <a:latin typeface="宋体" panose="02010600030101010101" pitchFamily="2" charset="-122"/>
                <a:ea typeface="宋体" panose="02010600030101010101" pitchFamily="2" charset="-122"/>
              </a:rPr>
              <a:t>DD-</a:t>
            </a:r>
            <a:r>
              <a:rPr lang="zh-CN" altLang="en-US" dirty="0">
                <a:latin typeface="宋体" panose="02010600030101010101" pitchFamily="2" charset="-122"/>
                <a:ea typeface="宋体" panose="02010600030101010101" pitchFamily="2" charset="-122"/>
              </a:rPr>
              <a:t>路径是单入口，单出口的节点链</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它其实就是一系列的语句序列，在这个序列当中的每个结点的内度和外度都是</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br>
              <a:rPr lang="zh-CN" altLang="en-US"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467095" y="116275"/>
            <a:ext cx="8226900" cy="705600"/>
          </a:xfrm>
        </p:spPr>
        <p:txBody>
          <a:bodyPr vert="horz" wrap="square" lIns="91440" tIns="45720" rIns="91440" bIns="45720" anchor="ctr" anchorCtr="0"/>
          <a:lstStyle/>
          <a:p>
            <a:pPr eaLnBrk="1" hangingPunct="1"/>
            <a:r>
              <a:rPr lang="en-US" altLang="zh-CN" sz="3600" dirty="0">
                <a:latin typeface="宋体" panose="02010600030101010101" pitchFamily="2" charset="-122"/>
                <a:ea typeface="宋体" panose="02010600030101010101" pitchFamily="2" charset="-122"/>
              </a:rPr>
              <a:t>2.23 </a:t>
            </a:r>
            <a:r>
              <a:rPr lang="zh-CN" altLang="en-US" sz="3600" dirty="0">
                <a:latin typeface="宋体" panose="02010600030101010101" pitchFamily="2" charset="-122"/>
                <a:ea typeface="宋体" panose="02010600030101010101" pitchFamily="2" charset="-122"/>
              </a:rPr>
              <a:t>白盒测试举例</a:t>
            </a:r>
            <a:endParaRPr lang="zh-CN" altLang="en-US" sz="3600" dirty="0">
              <a:latin typeface="宋体" panose="02010600030101010101" pitchFamily="2" charset="-122"/>
              <a:ea typeface="宋体" panose="02010600030101010101" pitchFamily="2" charset="-122"/>
            </a:endParaRPr>
          </a:p>
        </p:txBody>
      </p:sp>
      <p:sp>
        <p:nvSpPr>
          <p:cNvPr id="50178" name="Rectangle 3"/>
          <p:cNvSpPr>
            <a:spLocks noGrp="1"/>
          </p:cNvSpPr>
          <p:nvPr>
            <p:ph idx="1"/>
          </p:nvPr>
        </p:nvSpPr>
        <p:spPr>
          <a:xfrm>
            <a:off x="323585" y="1052250"/>
            <a:ext cx="8226900" cy="4759200"/>
          </a:xfrm>
        </p:spPr>
        <p:txBody>
          <a:bodyPr vert="horz" wrap="square" lIns="91440" tIns="45720" rIns="91440" bIns="45720" anchor="t" anchorCtr="0">
            <a:normAutofit fontScale="92500" lnSpcReduction="10000"/>
          </a:bodyPr>
          <a:lstStyle/>
          <a:p>
            <a:pPr eaLnBrk="1" hangingPunct="1">
              <a:buNone/>
            </a:pPr>
            <a:r>
              <a:rPr lang="zh-CN" altLang="en-US" sz="2800" dirty="0">
                <a:latin typeface="宋体" panose="02010600030101010101" pitchFamily="2" charset="-122"/>
                <a:ea typeface="宋体" panose="02010600030101010101" pitchFamily="2" charset="-122"/>
              </a:rPr>
              <a:t>内度：该节点作为终止节点的不同边的条数。</a:t>
            </a:r>
            <a:endParaRPr lang="zh-CN" altLang="en-US" sz="2800" dirty="0">
              <a:latin typeface="宋体" panose="02010600030101010101" pitchFamily="2" charset="-122"/>
              <a:ea typeface="宋体" panose="02010600030101010101" pitchFamily="2" charset="-122"/>
            </a:endParaRPr>
          </a:p>
          <a:p>
            <a:pPr eaLnBrk="1" hangingPunct="1">
              <a:buNone/>
            </a:pPr>
            <a:r>
              <a:rPr lang="zh-CN" altLang="en-US" sz="2800" dirty="0">
                <a:latin typeface="宋体" panose="02010600030101010101" pitchFamily="2" charset="-122"/>
                <a:ea typeface="宋体" panose="02010600030101010101" pitchFamily="2" charset="-122"/>
              </a:rPr>
              <a:t>外度：该节点作为开始节点的不同边的条数。 </a:t>
            </a:r>
            <a:br>
              <a:rPr lang="zh-CN" altLang="en-US" sz="2800" dirty="0">
                <a:latin typeface="宋体" panose="02010600030101010101" pitchFamily="2" charset="-122"/>
                <a:ea typeface="宋体" panose="02010600030101010101" pitchFamily="2" charset="-122"/>
              </a:rPr>
            </a:br>
            <a:endParaRPr lang="zh-CN" altLang="en-US" sz="2800" dirty="0">
              <a:latin typeface="宋体" panose="02010600030101010101" pitchFamily="2" charset="-122"/>
              <a:ea typeface="宋体" panose="02010600030101010101" pitchFamily="2" charset="-122"/>
            </a:endParaRPr>
          </a:p>
          <a:p>
            <a:pPr eaLnBrk="1" hangingPunct="1">
              <a:buNone/>
            </a:pPr>
            <a:r>
              <a:rPr lang="zh-CN" altLang="en-US" sz="2800" dirty="0">
                <a:latin typeface="宋体" panose="02010600030101010101" pitchFamily="2" charset="-122"/>
                <a:ea typeface="宋体" panose="02010600030101010101" pitchFamily="2" charset="-122"/>
              </a:rPr>
              <a:t>有</a:t>
            </a: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种情况：</a:t>
            </a:r>
            <a:endParaRPr lang="zh-CN" altLang="en-US" sz="2800" dirty="0">
              <a:latin typeface="宋体" panose="02010600030101010101" pitchFamily="2" charset="-122"/>
              <a:ea typeface="宋体" panose="02010600030101010101" pitchFamily="2" charset="-122"/>
            </a:endParaRPr>
          </a:p>
          <a:p>
            <a:pPr eaLnBrk="1" hangingPunct="1">
              <a:buNone/>
            </a:pPr>
            <a:r>
              <a:rPr lang="zh-CN" altLang="en-US" sz="2800" dirty="0">
                <a:ea typeface="宋体" panose="02010600030101010101" pitchFamily="2" charset="-122"/>
              </a:rPr>
              <a:t> 情况</a:t>
            </a:r>
            <a:r>
              <a:rPr lang="en-US" altLang="zh-CN" sz="2800" dirty="0">
                <a:ea typeface="宋体" panose="02010600030101010101" pitchFamily="2" charset="-122"/>
              </a:rPr>
              <a:t>1. </a:t>
            </a:r>
            <a:r>
              <a:rPr lang="zh-CN" altLang="en-US" sz="2800" dirty="0">
                <a:ea typeface="宋体" panose="02010600030101010101" pitchFamily="2" charset="-122"/>
              </a:rPr>
              <a:t>由一个节点组成，内度</a:t>
            </a:r>
            <a:r>
              <a:rPr lang="en-US" altLang="zh-CN" sz="2800" dirty="0">
                <a:ea typeface="宋体" panose="02010600030101010101" pitchFamily="2" charset="-122"/>
              </a:rPr>
              <a:t>=0</a:t>
            </a:r>
            <a:br>
              <a:rPr lang="en-US" altLang="zh-CN" sz="2800" dirty="0">
                <a:ea typeface="宋体" panose="02010600030101010101" pitchFamily="2" charset="-122"/>
              </a:rPr>
            </a:br>
            <a:r>
              <a:rPr lang="zh-CN" altLang="en-US" sz="2800" dirty="0">
                <a:ea typeface="宋体" panose="02010600030101010101" pitchFamily="2" charset="-122"/>
              </a:rPr>
              <a:t>情况</a:t>
            </a:r>
            <a:r>
              <a:rPr lang="en-US" altLang="zh-CN" sz="2800" dirty="0">
                <a:ea typeface="宋体" panose="02010600030101010101" pitchFamily="2" charset="-122"/>
              </a:rPr>
              <a:t>2. </a:t>
            </a:r>
            <a:r>
              <a:rPr lang="zh-CN" altLang="en-US" sz="2800" dirty="0">
                <a:ea typeface="宋体" panose="02010600030101010101" pitchFamily="2" charset="-122"/>
              </a:rPr>
              <a:t>由一个节点组成，外度</a:t>
            </a:r>
            <a:r>
              <a:rPr lang="en-US" altLang="zh-CN" sz="2800" dirty="0">
                <a:ea typeface="宋体" panose="02010600030101010101" pitchFamily="2" charset="-122"/>
              </a:rPr>
              <a:t>=0</a:t>
            </a:r>
            <a:br>
              <a:rPr lang="en-US" altLang="zh-CN" sz="2800" dirty="0">
                <a:ea typeface="宋体" panose="02010600030101010101" pitchFamily="2" charset="-122"/>
              </a:rPr>
            </a:br>
            <a:r>
              <a:rPr lang="zh-CN" altLang="en-US" sz="2800" dirty="0">
                <a:ea typeface="宋体" panose="02010600030101010101" pitchFamily="2" charset="-122"/>
              </a:rPr>
              <a:t>情况</a:t>
            </a:r>
            <a:r>
              <a:rPr lang="en-US" altLang="zh-CN" sz="2800" dirty="0">
                <a:ea typeface="宋体" panose="02010600030101010101" pitchFamily="2" charset="-122"/>
              </a:rPr>
              <a:t>3. </a:t>
            </a:r>
            <a:r>
              <a:rPr lang="zh-CN" altLang="en-US" sz="2800" dirty="0">
                <a:ea typeface="宋体" panose="02010600030101010101" pitchFamily="2" charset="-122"/>
              </a:rPr>
              <a:t>由一个节点组成，内度</a:t>
            </a:r>
            <a:r>
              <a:rPr lang="en-US" altLang="zh-CN" sz="2800" dirty="0">
                <a:ea typeface="宋体" panose="02010600030101010101" pitchFamily="2" charset="-122"/>
              </a:rPr>
              <a:t>&gt;=2</a:t>
            </a:r>
            <a:r>
              <a:rPr lang="zh-CN" altLang="en-US" sz="2800" dirty="0">
                <a:ea typeface="宋体" panose="02010600030101010101" pitchFamily="2" charset="-122"/>
              </a:rPr>
              <a:t>或外度</a:t>
            </a:r>
            <a:r>
              <a:rPr lang="en-US" altLang="zh-CN" sz="2800" dirty="0">
                <a:ea typeface="宋体" panose="02010600030101010101" pitchFamily="2" charset="-122"/>
              </a:rPr>
              <a:t>&gt;=2</a:t>
            </a:r>
            <a:br>
              <a:rPr lang="en-US" altLang="zh-CN" sz="2800" dirty="0">
                <a:ea typeface="宋体" panose="02010600030101010101" pitchFamily="2" charset="-122"/>
              </a:rPr>
            </a:br>
            <a:r>
              <a:rPr lang="zh-CN" altLang="en-US" sz="2800" dirty="0">
                <a:ea typeface="宋体" panose="02010600030101010101" pitchFamily="2" charset="-122"/>
              </a:rPr>
              <a:t>情况</a:t>
            </a:r>
            <a:r>
              <a:rPr lang="en-US" altLang="zh-CN" sz="2800" dirty="0">
                <a:ea typeface="宋体" panose="02010600030101010101" pitchFamily="2" charset="-122"/>
              </a:rPr>
              <a:t>4. </a:t>
            </a:r>
            <a:r>
              <a:rPr lang="zh-CN" altLang="en-US" sz="2800" dirty="0">
                <a:ea typeface="宋体" panose="02010600030101010101" pitchFamily="2" charset="-122"/>
              </a:rPr>
              <a:t>由一个节点组成，内度</a:t>
            </a:r>
            <a:r>
              <a:rPr lang="en-US" altLang="zh-CN" sz="2800" dirty="0">
                <a:ea typeface="宋体" panose="02010600030101010101" pitchFamily="2" charset="-122"/>
              </a:rPr>
              <a:t>=1</a:t>
            </a:r>
            <a:r>
              <a:rPr lang="zh-CN" altLang="en-US" sz="2800" dirty="0">
                <a:ea typeface="宋体" panose="02010600030101010101" pitchFamily="2" charset="-122"/>
              </a:rPr>
              <a:t>并且外度</a:t>
            </a:r>
            <a:r>
              <a:rPr lang="en-US" altLang="zh-CN" sz="2800" dirty="0">
                <a:ea typeface="宋体" panose="02010600030101010101" pitchFamily="2" charset="-122"/>
              </a:rPr>
              <a:t>=1</a:t>
            </a:r>
            <a:br>
              <a:rPr lang="en-US" altLang="zh-CN" sz="2800" dirty="0">
                <a:ea typeface="宋体" panose="02010600030101010101" pitchFamily="2" charset="-122"/>
              </a:rPr>
            </a:br>
            <a:r>
              <a:rPr lang="zh-CN" altLang="en-US" sz="2800" dirty="0">
                <a:ea typeface="宋体" panose="02010600030101010101" pitchFamily="2" charset="-122"/>
              </a:rPr>
              <a:t>情况</a:t>
            </a:r>
            <a:r>
              <a:rPr lang="en-US" altLang="zh-CN" sz="2800" dirty="0">
                <a:ea typeface="宋体" panose="02010600030101010101" pitchFamily="2" charset="-122"/>
              </a:rPr>
              <a:t>5. </a:t>
            </a:r>
            <a:r>
              <a:rPr lang="zh-CN" altLang="en-US" sz="2800" dirty="0">
                <a:ea typeface="宋体" panose="02010600030101010101" pitchFamily="2" charset="-122"/>
              </a:rPr>
              <a:t>长度</a:t>
            </a:r>
            <a:r>
              <a:rPr lang="en-US" altLang="zh-CN" sz="2800" dirty="0">
                <a:ea typeface="宋体" panose="02010600030101010101" pitchFamily="2" charset="-122"/>
              </a:rPr>
              <a:t>&gt;=1</a:t>
            </a:r>
            <a:r>
              <a:rPr lang="zh-CN" altLang="en-US" sz="2800" dirty="0">
                <a:ea typeface="宋体" panose="02010600030101010101" pitchFamily="2" charset="-122"/>
              </a:rPr>
              <a:t>的最大链</a:t>
            </a:r>
            <a:endParaRPr lang="zh-CN" altLang="en-US" sz="2800" dirty="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467095" y="188665"/>
            <a:ext cx="8226900" cy="705600"/>
          </a:xfrm>
        </p:spPr>
        <p:txBody>
          <a:bodyPr vert="horz" wrap="square" lIns="91440" tIns="45720" rIns="91440" bIns="45720" anchor="ctr" anchorCtr="0"/>
          <a:lstStyle/>
          <a:p>
            <a:pPr eaLnBrk="1" hangingPunct="1"/>
            <a:r>
              <a:rPr lang="en-US" altLang="zh-CN" sz="3600" dirty="0">
                <a:latin typeface="宋体" panose="02010600030101010101" pitchFamily="2" charset="-122"/>
                <a:ea typeface="宋体" panose="02010600030101010101" pitchFamily="2" charset="-122"/>
              </a:rPr>
              <a:t>2.23 </a:t>
            </a:r>
            <a:r>
              <a:rPr lang="zh-CN" altLang="en-US" sz="3600" dirty="0">
                <a:latin typeface="宋体" panose="02010600030101010101" pitchFamily="2" charset="-122"/>
                <a:ea typeface="宋体" panose="02010600030101010101" pitchFamily="2" charset="-122"/>
              </a:rPr>
              <a:t>白盒测试举例</a:t>
            </a:r>
            <a:endParaRPr lang="zh-CN" altLang="en-US" sz="3600" dirty="0">
              <a:latin typeface="宋体" panose="02010600030101010101" pitchFamily="2" charset="-122"/>
              <a:ea typeface="宋体" panose="02010600030101010101" pitchFamily="2" charset="-122"/>
            </a:endParaRPr>
          </a:p>
        </p:txBody>
      </p:sp>
      <p:sp>
        <p:nvSpPr>
          <p:cNvPr id="51202" name="Rectangle 3"/>
          <p:cNvSpPr>
            <a:spLocks noGrp="1"/>
          </p:cNvSpPr>
          <p:nvPr>
            <p:ph idx="1"/>
          </p:nvPr>
        </p:nvSpPr>
        <p:spPr>
          <a:xfrm>
            <a:off x="422645" y="1049075"/>
            <a:ext cx="8226900" cy="4759200"/>
          </a:xfrm>
        </p:spPr>
        <p:txBody>
          <a:bodyPr vert="horz" wrap="square" lIns="91440" tIns="45720" rIns="91440" bIns="45720" anchor="t" anchorCtr="0">
            <a:normAutofit fontScale="92500" lnSpcReduction="20000"/>
          </a:bodyPr>
          <a:lstStyle/>
          <a:p>
            <a:pPr eaLnBrk="1" hangingPunct="1">
              <a:lnSpc>
                <a:spcPct val="90000"/>
              </a:lnSpc>
              <a:buNone/>
            </a:pPr>
            <a:r>
              <a:rPr lang="zh-CN" altLang="en-US" sz="2800" dirty="0">
                <a:ea typeface="宋体" panose="02010600030101010101" pitchFamily="2" charset="-122"/>
              </a:rPr>
              <a:t>例如下面图示的有向图</a:t>
            </a:r>
            <a:r>
              <a:rPr lang="en-US" altLang="zh-CN" sz="2800" dirty="0">
                <a:ea typeface="宋体" panose="02010600030101010101" pitchFamily="2" charset="-122"/>
              </a:rPr>
              <a:t>:</a:t>
            </a:r>
            <a:br>
              <a:rPr lang="en-US" altLang="zh-CN" sz="2800" dirty="0">
                <a:ea typeface="宋体" panose="02010600030101010101" pitchFamily="2" charset="-122"/>
              </a:rPr>
            </a:br>
            <a:r>
              <a:rPr lang="en-US" altLang="zh-CN" sz="2800" dirty="0">
                <a:latin typeface="Arial" panose="020B0604020202020204" pitchFamily="34" charset="0"/>
                <a:ea typeface="宋体" panose="02010600030101010101" pitchFamily="2" charset="-122"/>
              </a:rPr>
              <a:t> </a:t>
            </a:r>
            <a:r>
              <a:rPr lang="en-US" altLang="zh-CN" sz="2800" dirty="0">
                <a:ea typeface="宋体" panose="02010600030101010101" pitchFamily="2" charset="-122"/>
              </a:rPr>
              <a:t> </a:t>
            </a:r>
            <a:r>
              <a:rPr lang="en-US" altLang="zh-CN" sz="2800" dirty="0">
                <a:latin typeface="Arial" panose="020B0604020202020204" pitchFamily="34" charset="0"/>
                <a:ea typeface="宋体" panose="02010600030101010101" pitchFamily="2" charset="-122"/>
              </a:rPr>
              <a:t>  </a:t>
            </a:r>
            <a:r>
              <a:rPr lang="en-US" altLang="zh-CN" sz="2800" dirty="0">
                <a:ea typeface="宋体" panose="02010600030101010101" pitchFamily="2" charset="-122"/>
              </a:rPr>
              <a:t> </a:t>
            </a:r>
            <a:r>
              <a:rPr lang="zh-CN" altLang="en-US" sz="2800" dirty="0">
                <a:ea typeface="宋体" panose="02010600030101010101" pitchFamily="2" charset="-122"/>
              </a:rPr>
              <a:t>对应的</a:t>
            </a:r>
            <a:r>
              <a:rPr lang="en-US" altLang="zh-CN" sz="2800" dirty="0">
                <a:ea typeface="宋体" panose="02010600030101010101" pitchFamily="2" charset="-122"/>
              </a:rPr>
              <a:t>DD-Path</a:t>
            </a:r>
            <a:r>
              <a:rPr lang="zh-CN" altLang="en-US" sz="2800" dirty="0">
                <a:ea typeface="宋体" panose="02010600030101010101" pitchFamily="2" charset="-122"/>
              </a:rPr>
              <a:t>为</a:t>
            </a:r>
            <a:r>
              <a:rPr lang="en-US" altLang="zh-CN" sz="2800" dirty="0">
                <a:ea typeface="宋体" panose="02010600030101010101" pitchFamily="2" charset="-122"/>
              </a:rPr>
              <a:t>:</a:t>
            </a:r>
            <a:br>
              <a:rPr lang="en-US" altLang="zh-CN" sz="2800" dirty="0">
                <a:ea typeface="宋体" panose="02010600030101010101" pitchFamily="2" charset="-122"/>
              </a:rPr>
            </a:br>
            <a:endParaRPr lang="en-US" altLang="zh-CN" sz="2800" dirty="0">
              <a:ea typeface="宋体" panose="02010600030101010101" pitchFamily="2" charset="-122"/>
            </a:endParaRPr>
          </a:p>
          <a:p>
            <a:pPr eaLnBrk="1" hangingPunct="1">
              <a:lnSpc>
                <a:spcPct val="90000"/>
              </a:lnSpc>
              <a:buNone/>
            </a:pPr>
            <a:endParaRPr lang="en-US" altLang="zh-CN" sz="2800" dirty="0">
              <a:ea typeface="宋体" panose="02010600030101010101" pitchFamily="2" charset="-122"/>
            </a:endParaRPr>
          </a:p>
          <a:p>
            <a:pPr eaLnBrk="1" hangingPunct="1">
              <a:lnSpc>
                <a:spcPct val="90000"/>
              </a:lnSpc>
              <a:buNone/>
            </a:pPr>
            <a:endParaRPr lang="en-US" altLang="zh-CN" sz="2800" dirty="0">
              <a:ea typeface="宋体" panose="02010600030101010101" pitchFamily="2" charset="-122"/>
            </a:endParaRPr>
          </a:p>
          <a:p>
            <a:pPr eaLnBrk="1" hangingPunct="1">
              <a:lnSpc>
                <a:spcPct val="90000"/>
              </a:lnSpc>
              <a:buNone/>
            </a:pPr>
            <a:endParaRPr lang="en-US" altLang="zh-CN" sz="2800" dirty="0">
              <a:ea typeface="宋体" panose="02010600030101010101" pitchFamily="2" charset="-122"/>
            </a:endParaRPr>
          </a:p>
          <a:p>
            <a:pPr eaLnBrk="1" hangingPunct="1">
              <a:lnSpc>
                <a:spcPct val="90000"/>
              </a:lnSpc>
              <a:buNone/>
            </a:pPr>
            <a:r>
              <a:rPr lang="en-US" altLang="zh-CN" sz="2800" dirty="0">
                <a:latin typeface="Arial" panose="020B0604020202020204" pitchFamily="34" charset="0"/>
                <a:ea typeface="宋体" panose="02010600030101010101" pitchFamily="2" charset="-122"/>
              </a:rPr>
              <a:t> </a:t>
            </a:r>
            <a:r>
              <a:rPr lang="en-US" altLang="zh-CN" sz="2800" dirty="0">
                <a:ea typeface="宋体" panose="02010600030101010101" pitchFamily="2" charset="-122"/>
              </a:rPr>
              <a:t> </a:t>
            </a:r>
            <a:r>
              <a:rPr lang="en-US" altLang="zh-CN" sz="2800" dirty="0">
                <a:latin typeface="Arial" panose="020B0604020202020204" pitchFamily="34" charset="0"/>
                <a:ea typeface="宋体" panose="02010600030101010101" pitchFamily="2" charset="-122"/>
              </a:rPr>
              <a:t>  </a:t>
            </a:r>
            <a:r>
              <a:rPr lang="en-US" altLang="zh-CN" sz="2800" dirty="0">
                <a:ea typeface="宋体" panose="02010600030101010101" pitchFamily="2" charset="-122"/>
              </a:rPr>
              <a:t> </a:t>
            </a:r>
            <a:br>
              <a:rPr lang="en-US" altLang="zh-CN" sz="2800" dirty="0">
                <a:ea typeface="宋体" panose="02010600030101010101" pitchFamily="2" charset="-122"/>
              </a:rPr>
            </a:br>
            <a:endParaRPr lang="en-US" altLang="zh-CN" sz="2800" dirty="0">
              <a:ea typeface="宋体" panose="02010600030101010101" pitchFamily="2" charset="-122"/>
            </a:endParaRPr>
          </a:p>
          <a:p>
            <a:pPr eaLnBrk="1" hangingPunct="1">
              <a:lnSpc>
                <a:spcPct val="90000"/>
              </a:lnSpc>
              <a:buNone/>
            </a:pPr>
            <a:r>
              <a:rPr lang="en-US" altLang="zh-CN" sz="2800" dirty="0">
                <a:latin typeface="Arial" panose="020B0604020202020204" pitchFamily="34" charset="0"/>
                <a:ea typeface="宋体" panose="02010600030101010101" pitchFamily="2" charset="-122"/>
              </a:rPr>
              <a:t> </a:t>
            </a:r>
            <a:r>
              <a:rPr lang="en-US" altLang="zh-CN" sz="2800" dirty="0">
                <a:ea typeface="宋体" panose="02010600030101010101" pitchFamily="2" charset="-122"/>
              </a:rPr>
              <a:t> </a:t>
            </a:r>
            <a:r>
              <a:rPr lang="en-US" altLang="zh-CN" sz="2800" dirty="0">
                <a:latin typeface="Arial" panose="020B0604020202020204" pitchFamily="34" charset="0"/>
                <a:ea typeface="宋体" panose="02010600030101010101" pitchFamily="2" charset="-122"/>
              </a:rPr>
              <a:t> </a:t>
            </a:r>
            <a:r>
              <a:rPr lang="en-US" altLang="zh-CN" sz="2800" dirty="0">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即将节点</a:t>
            </a:r>
            <a:r>
              <a:rPr lang="en-US" altLang="zh-CN" sz="2400" dirty="0">
                <a:latin typeface="宋体" panose="02010600030101010101" pitchFamily="2" charset="-122"/>
                <a:ea typeface="宋体" panose="02010600030101010101" pitchFamily="2" charset="-122"/>
              </a:rPr>
              <a:t>1,2,3</a:t>
            </a:r>
            <a:r>
              <a:rPr lang="zh-CN" altLang="en-US" sz="2400" dirty="0">
                <a:latin typeface="宋体" panose="02010600030101010101" pitchFamily="2" charset="-122"/>
                <a:ea typeface="宋体" panose="02010600030101010101" pitchFamily="2" charset="-122"/>
              </a:rPr>
              <a:t>合并成节点</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，节点</a:t>
            </a:r>
            <a:r>
              <a:rPr lang="en-US" altLang="zh-CN" sz="2400" dirty="0">
                <a:latin typeface="宋体" panose="02010600030101010101" pitchFamily="2" charset="-122"/>
                <a:ea typeface="宋体" panose="02010600030101010101" pitchFamily="2" charset="-122"/>
              </a:rPr>
              <a:t>6,7,8</a:t>
            </a:r>
            <a:r>
              <a:rPr lang="zh-CN" altLang="en-US" sz="2400" dirty="0">
                <a:latin typeface="宋体" panose="02010600030101010101" pitchFamily="2" charset="-122"/>
                <a:ea typeface="宋体" panose="02010600030101010101" pitchFamily="2" charset="-122"/>
              </a:rPr>
              <a:t>合并成节点</a:t>
            </a:r>
            <a:r>
              <a:rPr lang="en-US" altLang="zh-CN" sz="2400" dirty="0">
                <a:latin typeface="宋体" panose="02010600030101010101" pitchFamily="2" charset="-122"/>
                <a:ea typeface="宋体" panose="02010600030101010101" pitchFamily="2" charset="-122"/>
              </a:rPr>
              <a:t>B</a:t>
            </a:r>
            <a:br>
              <a:rPr lang="en-US"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合并原则为</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将一系列邻接的内度</a:t>
            </a:r>
            <a:r>
              <a:rPr lang="en-US" altLang="zh-CN" sz="2400" dirty="0">
                <a:latin typeface="宋体" panose="02010600030101010101" pitchFamily="2" charset="-122"/>
                <a:ea typeface="宋体" panose="02010600030101010101" pitchFamily="2" charset="-122"/>
              </a:rPr>
              <a:t>=1, </a:t>
            </a:r>
            <a:r>
              <a:rPr lang="zh-CN" altLang="en-US" sz="2400" dirty="0">
                <a:latin typeface="宋体" panose="02010600030101010101" pitchFamily="2" charset="-122"/>
                <a:ea typeface="宋体" panose="02010600030101010101" pitchFamily="2" charset="-122"/>
              </a:rPr>
              <a:t>外度</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的节点合并</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    这样压缩的目的是将程序执行的分支情况清晰的提取出来，便于覆盖率的分析</a:t>
            </a:r>
            <a:br>
              <a:rPr lang="zh-CN" altLang="en-US"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pic>
        <p:nvPicPr>
          <p:cNvPr id="51203" name="Picture 5" descr="dd_path_1"/>
          <p:cNvPicPr>
            <a:picLocks noChangeAspect="1"/>
          </p:cNvPicPr>
          <p:nvPr/>
        </p:nvPicPr>
        <p:blipFill>
          <a:blip r:embed="rId1"/>
          <a:stretch>
            <a:fillRect/>
          </a:stretch>
        </p:blipFill>
        <p:spPr>
          <a:xfrm>
            <a:off x="1547813" y="1989138"/>
            <a:ext cx="5976937" cy="1165225"/>
          </a:xfrm>
          <a:prstGeom prst="rect">
            <a:avLst/>
          </a:prstGeom>
          <a:noFill/>
          <a:ln w="9525">
            <a:noFill/>
          </a:ln>
        </p:spPr>
      </p:pic>
      <p:pic>
        <p:nvPicPr>
          <p:cNvPr id="51204" name="Picture 7" descr="dd_path_2[1]"/>
          <p:cNvPicPr>
            <a:picLocks noChangeAspect="1"/>
          </p:cNvPicPr>
          <p:nvPr/>
        </p:nvPicPr>
        <p:blipFill>
          <a:blip r:embed="rId2"/>
          <a:stretch>
            <a:fillRect/>
          </a:stretch>
        </p:blipFill>
        <p:spPr>
          <a:xfrm>
            <a:off x="1547813" y="3357563"/>
            <a:ext cx="3240087" cy="1090612"/>
          </a:xfrm>
          <a:prstGeom prst="rect">
            <a:avLst/>
          </a:prstGeom>
          <a:noFill/>
          <a:ln w="9525">
            <a:no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4"/>
          <p:cNvPicPr>
            <a:picLocks noChangeAspect="1"/>
          </p:cNvPicPr>
          <p:nvPr/>
        </p:nvPicPr>
        <p:blipFill>
          <a:blip r:embed="rId1"/>
          <a:stretch>
            <a:fillRect/>
          </a:stretch>
        </p:blipFill>
        <p:spPr>
          <a:xfrm>
            <a:off x="0" y="0"/>
            <a:ext cx="4752975" cy="6597650"/>
          </a:xfrm>
          <a:prstGeom prst="rect">
            <a:avLst/>
          </a:prstGeom>
          <a:noFill/>
          <a:ln w="9525">
            <a:noFill/>
          </a:ln>
        </p:spPr>
      </p:pic>
      <p:pic>
        <p:nvPicPr>
          <p:cNvPr id="52226" name="Picture 5"/>
          <p:cNvPicPr>
            <a:picLocks noChangeAspect="1"/>
          </p:cNvPicPr>
          <p:nvPr/>
        </p:nvPicPr>
        <p:blipFill>
          <a:blip r:embed="rId2"/>
          <a:stretch>
            <a:fillRect/>
          </a:stretch>
        </p:blipFill>
        <p:spPr>
          <a:xfrm>
            <a:off x="4457700" y="0"/>
            <a:ext cx="4686300" cy="5610225"/>
          </a:xfrm>
          <a:prstGeom prst="rect">
            <a:avLst/>
          </a:prstGeom>
          <a:noFill/>
          <a:ln w="9525">
            <a:noFill/>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4"/>
          <p:cNvPicPr>
            <a:picLocks noChangeAspect="1"/>
          </p:cNvPicPr>
          <p:nvPr/>
        </p:nvPicPr>
        <p:blipFill>
          <a:blip r:embed="rId1"/>
          <a:stretch>
            <a:fillRect/>
          </a:stretch>
        </p:blipFill>
        <p:spPr>
          <a:xfrm>
            <a:off x="1042988" y="233363"/>
            <a:ext cx="6375400" cy="6624637"/>
          </a:xfrm>
          <a:prstGeom prst="rect">
            <a:avLst/>
          </a:prstGeom>
          <a:noFill/>
          <a:ln w="9525">
            <a:noFill/>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
          <p:cNvPicPr>
            <a:picLocks noChangeAspect="1"/>
          </p:cNvPicPr>
          <p:nvPr/>
        </p:nvPicPr>
        <p:blipFill>
          <a:blip r:embed="rId1"/>
          <a:stretch>
            <a:fillRect/>
          </a:stretch>
        </p:blipFill>
        <p:spPr>
          <a:xfrm>
            <a:off x="2662238" y="809625"/>
            <a:ext cx="3819525" cy="5238750"/>
          </a:xfrm>
          <a:prstGeom prst="rect">
            <a:avLst/>
          </a:prstGeom>
          <a:noFill/>
          <a:ln w="9525">
            <a:noFill/>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vert="horz" wrap="square" lIns="91440" tIns="45720" rIns="91440" bIns="45720" anchor="ctr" anchorCtr="0">
            <a:normAutofit fontScale="90000"/>
          </a:bodyPr>
          <a:lstStyle/>
          <a:p>
            <a:pPr eaLnBrk="1" hangingPunct="1"/>
            <a:r>
              <a:rPr lang="zh-CN" altLang="en-US" sz="4000" b="1" dirty="0">
                <a:ea typeface="宋体" panose="02010600030101010101" pitchFamily="2" charset="-122"/>
              </a:rPr>
              <a:t>小  结</a:t>
            </a:r>
            <a:br>
              <a:rPr lang="zh-CN" altLang="en-US" sz="4000" dirty="0">
                <a:ea typeface="宋体" panose="02010600030101010101" pitchFamily="2" charset="-122"/>
              </a:rPr>
            </a:br>
            <a:endParaRPr lang="zh-CN" altLang="en-US" sz="4000" dirty="0">
              <a:ea typeface="宋体" panose="02010600030101010101" pitchFamily="2" charset="-122"/>
            </a:endParaRPr>
          </a:p>
        </p:txBody>
      </p:sp>
      <p:sp>
        <p:nvSpPr>
          <p:cNvPr id="55298" name="Rectangle 3"/>
          <p:cNvSpPr>
            <a:spLocks noGrp="1"/>
          </p:cNvSpPr>
          <p:nvPr>
            <p:ph idx="1"/>
          </p:nvPr>
        </p:nvSpPr>
        <p:spPr/>
        <p:txBody>
          <a:bodyPr vert="horz" wrap="square" lIns="91440" tIns="45720" rIns="91440" bIns="45720" anchor="t" anchorCtr="0"/>
          <a:lstStyle/>
          <a:p>
            <a:pPr eaLnBrk="1" hangingPunct="1"/>
            <a:r>
              <a:rPr lang="zh-CN" altLang="en-US" dirty="0">
                <a:ea typeface="宋体" panose="02010600030101010101" pitchFamily="2" charset="-122"/>
              </a:rPr>
              <a:t>白盒测试作为软件质量保证中的重要一环，对产品稳定性起到至关重要的影响，不幸的是，由于实施白盒测试有较高技术难度，该软件过程常被厂商忽略，因为难于实施，所以容易失败，失败后产生畏惧心理，就更不愿意进一步去尝试，如此形成恶性循环。我们应该克服这种心理恐惧，不畏惧</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白盒测试</a:t>
            </a:r>
            <a:r>
              <a:rPr lang="zh-CN" altLang="en-US" dirty="0">
                <a:latin typeface="Arial" panose="020B0604020202020204" pitchFamily="34" charset="0"/>
                <a:ea typeface="宋体" panose="02010600030101010101" pitchFamily="2" charset="-122"/>
              </a:rPr>
              <a:t>”</a:t>
            </a:r>
            <a:r>
              <a:rPr lang="zh-CN" altLang="en-US" dirty="0">
                <a:ea typeface="宋体" panose="02010600030101010101" pitchFamily="2" charset="-122"/>
              </a:rPr>
              <a:t>这只拦路虎，只要方法得当，白盒测试还是能做起来的。</a:t>
            </a:r>
            <a:endParaRPr lang="zh-CN" altLang="en-US" dirty="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3"/>
          <p:cNvSpPr>
            <a:spLocks noGrp="1"/>
          </p:cNvSpPr>
          <p:nvPr>
            <p:ph idx="1"/>
          </p:nvPr>
        </p:nvSpPr>
        <p:spPr>
          <a:xfrm>
            <a:off x="467360" y="3860800"/>
            <a:ext cx="8374380" cy="3021330"/>
          </a:xfrm>
        </p:spPr>
        <p:txBody>
          <a:bodyPr vert="horz" wrap="square" lIns="91440" tIns="45720" rIns="91440" bIns="45720" anchor="t" anchorCtr="0">
            <a:normAutofit/>
          </a:bodyPr>
          <a:lstStyle/>
          <a:p>
            <a:pPr marL="609600" indent="-609600" algn="just" eaLnBrk="1" hangingPunct="1">
              <a:lnSpc>
                <a:spcPct val="80000"/>
              </a:lnSpc>
              <a:buNone/>
            </a:pPr>
            <a:r>
              <a:rPr lang="zh-CN" altLang="en-US" sz="2400" b="1" dirty="0">
                <a:latin typeface="宋体" panose="02010600030101010101" pitchFamily="2" charset="-122"/>
                <a:ea typeface="宋体" panose="02010600030101010101" pitchFamily="2" charset="-122"/>
              </a:rPr>
              <a:t>程序中有两个错误：</a:t>
            </a:r>
            <a:endParaRPr lang="zh-CN" altLang="en-US" sz="2400" b="1" dirty="0">
              <a:latin typeface="宋体" panose="02010600030101010101" pitchFamily="2" charset="-122"/>
              <a:ea typeface="宋体" panose="02010600030101010101" pitchFamily="2" charset="-122"/>
            </a:endParaRPr>
          </a:p>
          <a:p>
            <a:pPr marL="609600" indent="-609600" algn="just" eaLnBrk="1" hangingPunct="1">
              <a:lnSpc>
                <a:spcPct val="80000"/>
              </a:lnSpc>
              <a:buNone/>
            </a:pPr>
            <a:r>
              <a:rPr lang="zh-CN" altLang="en-US" sz="2400" dirty="0">
                <a:latin typeface="宋体" panose="02010600030101010101" pitchFamily="2" charset="-122"/>
                <a:ea typeface="宋体" panose="02010600030101010101" pitchFamily="2" charset="-122"/>
              </a:rPr>
              <a:t>    ①语句</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使用了变量</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，而在此之前并末对其定义。</a:t>
            </a:r>
            <a:endParaRPr lang="zh-CN" altLang="en-US" sz="2400" dirty="0">
              <a:latin typeface="宋体" panose="02010600030101010101" pitchFamily="2" charset="-122"/>
              <a:ea typeface="宋体" panose="02010600030101010101" pitchFamily="2" charset="-122"/>
            </a:endParaRPr>
          </a:p>
          <a:p>
            <a:pPr marL="609600" indent="-609600" algn="just" eaLnBrk="1" hangingPunct="1">
              <a:lnSpc>
                <a:spcPct val="80000"/>
              </a:lnSpc>
              <a:buNone/>
            </a:pPr>
            <a:r>
              <a:rPr lang="zh-CN" altLang="en-US" sz="2400" dirty="0">
                <a:latin typeface="宋体" panose="02010600030101010101" pitchFamily="2" charset="-122"/>
                <a:ea typeface="宋体" panose="02010600030101010101" pitchFamily="2" charset="-122"/>
              </a:rPr>
              <a:t>    ②语句</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使用变量</a:t>
            </a:r>
            <a:r>
              <a:rPr lang="en-US" altLang="zh-CN" sz="2400" dirty="0">
                <a:latin typeface="宋体" panose="02010600030101010101" pitchFamily="2" charset="-122"/>
                <a:ea typeface="宋体" panose="02010600030101010101" pitchFamily="2" charset="-122"/>
              </a:rPr>
              <a:t>V</a:t>
            </a:r>
            <a:r>
              <a:rPr lang="zh-CN" altLang="en-US" sz="2400" dirty="0">
                <a:latin typeface="宋体" panose="02010600030101010101" pitchFamily="2" charset="-122"/>
                <a:ea typeface="宋体" panose="02010600030101010101" pitchFamily="2" charset="-122"/>
              </a:rPr>
              <a:t>，这在第一次执行循环时也未对其定义过。</a:t>
            </a:r>
            <a:endParaRPr lang="zh-CN" altLang="en-US" sz="2400" dirty="0">
              <a:latin typeface="宋体" panose="02010600030101010101" pitchFamily="2" charset="-122"/>
              <a:ea typeface="宋体" panose="02010600030101010101" pitchFamily="2" charset="-122"/>
            </a:endParaRPr>
          </a:p>
          <a:p>
            <a:pPr marL="609600" indent="-609600" algn="just" eaLnBrk="1" hangingPunct="1">
              <a:lnSpc>
                <a:spcPct val="80000"/>
              </a:lnSpc>
              <a:buNone/>
            </a:pPr>
            <a:r>
              <a:rPr lang="zh-CN" altLang="en-US" sz="2400" b="1" dirty="0">
                <a:latin typeface="宋体" panose="02010600030101010101" pitchFamily="2" charset="-122"/>
                <a:ea typeface="宋体" panose="02010600030101010101" pitchFamily="2" charset="-122"/>
              </a:rPr>
              <a:t>程序中还包含两个异常：</a:t>
            </a:r>
            <a:endParaRPr lang="zh-CN" altLang="en-US" sz="2400" b="1" dirty="0">
              <a:latin typeface="宋体" panose="02010600030101010101" pitchFamily="2" charset="-122"/>
              <a:ea typeface="宋体" panose="02010600030101010101" pitchFamily="2" charset="-122"/>
            </a:endParaRPr>
          </a:p>
          <a:p>
            <a:pPr marL="609600" indent="-609600" algn="just" eaLnBrk="1" hangingPunct="1">
              <a:lnSpc>
                <a:spcPct val="80000"/>
              </a:lnSpc>
              <a:buNone/>
            </a:pPr>
            <a:r>
              <a:rPr lang="zh-CN" altLang="en-US" sz="2400" dirty="0">
                <a:latin typeface="宋体" panose="02010600030101010101" pitchFamily="2" charset="-122"/>
                <a:ea typeface="宋体" panose="02010600030101010101" pitchFamily="2" charset="-122"/>
              </a:rPr>
              <a:t>    ③语句</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对</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的定义从未使用过。</a:t>
            </a:r>
            <a:endParaRPr lang="zh-CN" altLang="en-US" sz="2400" dirty="0">
              <a:latin typeface="宋体" panose="02010600030101010101" pitchFamily="2" charset="-122"/>
              <a:ea typeface="宋体" panose="02010600030101010101" pitchFamily="2" charset="-122"/>
            </a:endParaRPr>
          </a:p>
          <a:p>
            <a:pPr marL="609600" indent="-609600" algn="just" eaLnBrk="1" hangingPunct="1">
              <a:lnSpc>
                <a:spcPct val="80000"/>
              </a:lnSpc>
              <a:buNone/>
            </a:pPr>
            <a:r>
              <a:rPr lang="zh-CN" altLang="en-US" sz="2400" dirty="0">
                <a:latin typeface="宋体" panose="02010600030101010101" pitchFamily="2" charset="-122"/>
                <a:ea typeface="宋体" panose="02010600030101010101" pitchFamily="2" charset="-122"/>
              </a:rPr>
              <a:t>    ④语句</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对</a:t>
            </a:r>
            <a:r>
              <a:rPr lang="en-US" altLang="zh-CN" sz="2400" dirty="0">
                <a:latin typeface="宋体" panose="02010600030101010101" pitchFamily="2" charset="-122"/>
                <a:ea typeface="宋体" panose="02010600030101010101" pitchFamily="2" charset="-122"/>
              </a:rPr>
              <a:t>W</a:t>
            </a:r>
            <a:r>
              <a:rPr lang="zh-CN" altLang="en-US" sz="2400" dirty="0">
                <a:latin typeface="宋体" panose="02010600030101010101" pitchFamily="2" charset="-122"/>
                <a:ea typeface="宋体" panose="02010600030101010101" pitchFamily="2" charset="-122"/>
              </a:rPr>
              <a:t>的定义也从未使用过。</a:t>
            </a:r>
            <a:endParaRPr lang="zh-CN" altLang="en-US" sz="2400" dirty="0">
              <a:latin typeface="宋体" panose="02010600030101010101" pitchFamily="2" charset="-122"/>
              <a:ea typeface="宋体" panose="02010600030101010101" pitchFamily="2" charset="-122"/>
            </a:endParaRPr>
          </a:p>
          <a:p>
            <a:pPr marL="609600" indent="-609600" algn="just" eaLnBrk="1" hangingPunct="1">
              <a:lnSpc>
                <a:spcPct val="80000"/>
              </a:lnSpc>
              <a:buNone/>
            </a:pPr>
            <a:endParaRPr lang="zh-CN" altLang="en-US" sz="2400" dirty="0">
              <a:latin typeface="宋体" panose="02010600030101010101" pitchFamily="2" charset="-122"/>
              <a:ea typeface="宋体" panose="02010600030101010101" pitchFamily="2" charset="-122"/>
            </a:endParaRPr>
          </a:p>
        </p:txBody>
      </p:sp>
      <p:pic>
        <p:nvPicPr>
          <p:cNvPr id="8194" name="Picture 5"/>
          <p:cNvPicPr>
            <a:picLocks noChangeAspect="1"/>
          </p:cNvPicPr>
          <p:nvPr/>
        </p:nvPicPr>
        <p:blipFill>
          <a:blip r:embed="rId1"/>
          <a:stretch>
            <a:fillRect/>
          </a:stretch>
        </p:blipFill>
        <p:spPr>
          <a:xfrm>
            <a:off x="1979295" y="115888"/>
            <a:ext cx="5905500" cy="3716337"/>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p:cNvPicPr>
            <a:picLocks noChangeAspect="1"/>
          </p:cNvPicPr>
          <p:nvPr/>
        </p:nvPicPr>
        <p:blipFill>
          <a:blip r:embed="rId1"/>
          <a:stretch>
            <a:fillRect/>
          </a:stretch>
        </p:blipFill>
        <p:spPr>
          <a:xfrm>
            <a:off x="251143" y="1268413"/>
            <a:ext cx="3846512" cy="4968875"/>
          </a:xfrm>
          <a:prstGeom prst="rect">
            <a:avLst/>
          </a:prstGeom>
          <a:noFill/>
          <a:ln w="9525">
            <a:noFill/>
          </a:ln>
        </p:spPr>
      </p:pic>
      <p:sp>
        <p:nvSpPr>
          <p:cNvPr id="9218" name="Text Box 7"/>
          <p:cNvSpPr txBox="1"/>
          <p:nvPr/>
        </p:nvSpPr>
        <p:spPr>
          <a:xfrm>
            <a:off x="5003800" y="2205038"/>
            <a:ext cx="3455988" cy="1938020"/>
          </a:xfrm>
          <a:prstGeom prst="rect">
            <a:avLst/>
          </a:prstGeom>
          <a:noFill/>
          <a:ln w="9525">
            <a:noFill/>
          </a:ln>
        </p:spPr>
        <p:txBody>
          <a:bodyPr anchor="t" anchorCtr="0">
            <a:spAutoFit/>
          </a:bodyPr>
          <a:lstStyle/>
          <a:p>
            <a:pPr>
              <a:spcBef>
                <a:spcPct val="50000"/>
              </a:spcBef>
            </a:pPr>
            <a:r>
              <a:rPr lang="en-US" altLang="zh-CN" sz="2400" dirty="0">
                <a:solidFill>
                  <a:srgbClr val="000000"/>
                </a:solidFill>
                <a:latin typeface="Calibri" panose="020F0502020204030204" pitchFamily="34" charset="0"/>
                <a:ea typeface="宋体" panose="02010600030101010101" pitchFamily="2" charset="-122"/>
              </a:rPr>
              <a:t>1.</a:t>
            </a:r>
            <a:r>
              <a:rPr lang="zh-CN" altLang="en-US" sz="2400" dirty="0">
                <a:solidFill>
                  <a:srgbClr val="000000"/>
                </a:solidFill>
                <a:latin typeface="Calibri" panose="020F0502020204030204" pitchFamily="34" charset="0"/>
                <a:ea typeface="宋体" panose="02010600030101010101" pitchFamily="2" charset="-122"/>
              </a:rPr>
              <a:t>根据程序画出流图</a:t>
            </a:r>
            <a:endParaRPr lang="zh-CN" altLang="en-US" sz="2400" dirty="0">
              <a:solidFill>
                <a:srgbClr val="000000"/>
              </a:solidFill>
              <a:latin typeface="Calibri" panose="020F0502020204030204" pitchFamily="34" charset="0"/>
              <a:ea typeface="宋体" panose="02010600030101010101" pitchFamily="2" charset="-122"/>
            </a:endParaRPr>
          </a:p>
          <a:p>
            <a:pPr>
              <a:spcBef>
                <a:spcPct val="50000"/>
              </a:spcBef>
            </a:pPr>
            <a:r>
              <a:rPr lang="en-US" altLang="zh-CN" sz="2400" dirty="0">
                <a:solidFill>
                  <a:srgbClr val="000000"/>
                </a:solidFill>
                <a:latin typeface="Calibri" panose="020F0502020204030204" pitchFamily="34" charset="0"/>
                <a:ea typeface="宋体" panose="02010600030101010101" pitchFamily="2" charset="-122"/>
              </a:rPr>
              <a:t>2.</a:t>
            </a:r>
            <a:r>
              <a:rPr lang="zh-CN" altLang="en-US" sz="2400" dirty="0">
                <a:solidFill>
                  <a:srgbClr val="000000"/>
                </a:solidFill>
                <a:latin typeface="Calibri" panose="020F0502020204030204" pitchFamily="34" charset="0"/>
                <a:ea typeface="宋体" panose="02010600030101010101" pitchFamily="2" charset="-122"/>
              </a:rPr>
              <a:t>列出其每个语句定义和引用的变量的列表。</a:t>
            </a:r>
            <a:endParaRPr lang="zh-CN" altLang="en-US" sz="2400" dirty="0">
              <a:solidFill>
                <a:srgbClr val="000000"/>
              </a:solidFill>
              <a:latin typeface="Calibri" panose="020F0502020204030204" pitchFamily="34" charset="0"/>
              <a:ea typeface="宋体" panose="02010600030101010101" pitchFamily="2" charset="-122"/>
            </a:endParaRPr>
          </a:p>
          <a:p>
            <a:pPr>
              <a:spcBef>
                <a:spcPct val="50000"/>
              </a:spcBef>
            </a:pPr>
            <a:r>
              <a:rPr lang="en-US" altLang="zh-CN" sz="2400" dirty="0">
                <a:solidFill>
                  <a:srgbClr val="000000"/>
                </a:solidFill>
                <a:latin typeface="Calibri" panose="020F0502020204030204" pitchFamily="34" charset="0"/>
                <a:ea typeface="宋体" panose="02010600030101010101" pitchFamily="2" charset="-122"/>
              </a:rPr>
              <a:t>3.</a:t>
            </a:r>
            <a:r>
              <a:rPr lang="zh-CN" altLang="en-US" sz="2400" dirty="0">
                <a:solidFill>
                  <a:srgbClr val="000000"/>
                </a:solidFill>
                <a:latin typeface="Calibri" panose="020F0502020204030204" pitchFamily="34" charset="0"/>
                <a:ea typeface="宋体" panose="02010600030101010101" pitchFamily="2" charset="-122"/>
              </a:rPr>
              <a:t>分析其数据流</a:t>
            </a:r>
            <a:endParaRPr lang="zh-CN" altLang="en-US" sz="2400" dirty="0">
              <a:solidFill>
                <a:srgbClr val="000000"/>
              </a:solidFill>
              <a:latin typeface="Calibri" panose="020F0502020204030204" pitchFamily="34" charset="0"/>
              <a:ea typeface="宋体" panose="02010600030101010101" pitchFamily="2" charset="-122"/>
            </a:endParaRPr>
          </a:p>
        </p:txBody>
      </p:sp>
      <p:sp>
        <p:nvSpPr>
          <p:cNvPr id="9219" name="Text Box 8"/>
          <p:cNvSpPr txBox="1"/>
          <p:nvPr/>
        </p:nvSpPr>
        <p:spPr>
          <a:xfrm>
            <a:off x="1835785" y="332105"/>
            <a:ext cx="5832475" cy="706755"/>
          </a:xfrm>
          <a:prstGeom prst="rect">
            <a:avLst/>
          </a:prstGeom>
          <a:noFill/>
          <a:ln w="9525">
            <a:noFill/>
          </a:ln>
        </p:spPr>
        <p:txBody>
          <a:bodyPr anchor="t" anchorCtr="0">
            <a:spAutoFit/>
          </a:bodyPr>
          <a:lstStyle/>
          <a:p>
            <a:pPr algn="ctr">
              <a:spcBef>
                <a:spcPct val="50000"/>
              </a:spcBef>
            </a:pPr>
            <a:r>
              <a:rPr lang="zh-CN" altLang="en-US" sz="4000" dirty="0">
                <a:solidFill>
                  <a:srgbClr val="000000"/>
                </a:solidFill>
                <a:uFillTx/>
                <a:latin typeface="Calibri" panose="020F0502020204030204" pitchFamily="34" charset="0"/>
                <a:ea typeface="宋体" panose="02010600030101010101" pitchFamily="2" charset="-122"/>
              </a:rPr>
              <a:t>练习</a:t>
            </a:r>
            <a:endParaRPr lang="zh-CN" altLang="en-US" sz="4000" dirty="0">
              <a:solidFill>
                <a:srgbClr val="000000"/>
              </a:solidFill>
              <a:uFillTx/>
              <a:latin typeface="Calibri" panose="020F0502020204030204" pitchFamily="3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2"/>
          <p:cNvPicPr>
            <a:picLocks noChangeAspect="1"/>
          </p:cNvPicPr>
          <p:nvPr/>
        </p:nvPicPr>
        <p:blipFill>
          <a:blip r:embed="rId1"/>
          <a:stretch>
            <a:fillRect/>
          </a:stretch>
        </p:blipFill>
        <p:spPr>
          <a:xfrm>
            <a:off x="179388" y="1125538"/>
            <a:ext cx="2843212" cy="3671887"/>
          </a:xfrm>
          <a:prstGeom prst="rect">
            <a:avLst/>
          </a:prstGeom>
          <a:noFill/>
          <a:ln w="9525">
            <a:noFill/>
          </a:ln>
        </p:spPr>
      </p:pic>
      <p:pic>
        <p:nvPicPr>
          <p:cNvPr id="10242" name="Picture 3"/>
          <p:cNvPicPr>
            <a:picLocks noChangeAspect="1"/>
          </p:cNvPicPr>
          <p:nvPr/>
        </p:nvPicPr>
        <p:blipFill>
          <a:blip r:embed="rId2"/>
          <a:stretch>
            <a:fillRect/>
          </a:stretch>
        </p:blipFill>
        <p:spPr>
          <a:xfrm>
            <a:off x="2987675" y="1125538"/>
            <a:ext cx="2225675" cy="3671887"/>
          </a:xfrm>
          <a:prstGeom prst="rect">
            <a:avLst/>
          </a:prstGeom>
          <a:noFill/>
          <a:ln w="9525">
            <a:noFill/>
          </a:ln>
        </p:spPr>
      </p:pic>
      <p:pic>
        <p:nvPicPr>
          <p:cNvPr id="10243" name="Picture 4"/>
          <p:cNvPicPr>
            <a:picLocks noChangeAspect="1"/>
          </p:cNvPicPr>
          <p:nvPr/>
        </p:nvPicPr>
        <p:blipFill>
          <a:blip r:embed="rId3"/>
          <a:stretch>
            <a:fillRect/>
          </a:stretch>
        </p:blipFill>
        <p:spPr>
          <a:xfrm>
            <a:off x="5148263" y="1125538"/>
            <a:ext cx="3581400" cy="3671887"/>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type="body" sz="half" idx="1"/>
          </p:nvPr>
        </p:nvSpPr>
        <p:spPr>
          <a:xfrm>
            <a:off x="323215" y="1628775"/>
            <a:ext cx="4157345" cy="5204460"/>
          </a:xfrm>
        </p:spPr>
        <p:txBody>
          <a:bodyPr vert="horz" wrap="square" lIns="91440" tIns="45720" rIns="91440" bIns="45720" anchor="t" anchorCtr="0">
            <a:normAutofit/>
          </a:bodyPr>
          <a:lstStyle/>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这个流程图，其中包括了一</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个执行达20次的循环。那么</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它所包含的不同执行路径数</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高达520条，若要对它进行穷</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举测试，覆盖所有的路径。</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假使测试程序对每一条路径</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进行测试需要1毫秒，同样</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假定一天工作24小时，一年</a:t>
            </a:r>
            <a:endParaRPr lang="zh-CN" altLang="en-US" sz="2400" spc="0" dirty="0">
              <a:solidFill>
                <a:srgbClr val="000000"/>
              </a:solidFill>
              <a:latin typeface="Calibri" panose="020F0502020204030204" pitchFamily="34" charset="0"/>
              <a:ea typeface="宋体" panose="02010600030101010101" pitchFamily="2" charset="-122"/>
            </a:endParaRPr>
          </a:p>
          <a:p>
            <a:pPr algn="l" eaLnBrk="1" hangingPunct="1">
              <a:lnSpc>
                <a:spcPct val="100000"/>
              </a:lnSpc>
              <a:buClrTx/>
              <a:buSzTx/>
              <a:buFontTx/>
              <a:buNone/>
            </a:pPr>
            <a:r>
              <a:rPr lang="zh-CN" altLang="en-US" sz="2400" spc="0" dirty="0">
                <a:solidFill>
                  <a:srgbClr val="000000"/>
                </a:solidFill>
                <a:latin typeface="Calibri" panose="020F0502020204030204" pitchFamily="34" charset="0"/>
                <a:ea typeface="宋体" panose="02010600030101010101" pitchFamily="2" charset="-122"/>
              </a:rPr>
              <a:t>工作365 天， 那么要想把如图所示的小程序的所有路径测试完，则需要3170年。</a:t>
            </a:r>
            <a:endParaRPr lang="zh-CN" altLang="en-US" sz="2300" dirty="0">
              <a:solidFill>
                <a:schemeClr val="tx1"/>
              </a:solidFill>
              <a:latin typeface="宋体" panose="02010600030101010101" pitchFamily="2" charset="-122"/>
              <a:ea typeface="宋体" panose="02010600030101010101" pitchFamily="2" charset="-122"/>
            </a:endParaRPr>
          </a:p>
        </p:txBody>
      </p:sp>
      <p:graphicFrame>
        <p:nvGraphicFramePr>
          <p:cNvPr id="11267" name="Object 4"/>
          <p:cNvGraphicFramePr/>
          <p:nvPr>
            <p:ph sz="half" idx="2"/>
          </p:nvPr>
        </p:nvGraphicFramePr>
        <p:xfrm>
          <a:off x="4571683" y="1845311"/>
          <a:ext cx="4391025" cy="4319587"/>
        </p:xfrm>
        <a:graphic>
          <a:graphicData uri="http://schemas.openxmlformats.org/presentationml/2006/ole">
            <mc:AlternateContent xmlns:mc="http://schemas.openxmlformats.org/markup-compatibility/2006">
              <mc:Choice xmlns:v="urn:schemas-microsoft-com:vml" Requires="v">
                <p:oleObj spid="_x0000_s1025" name="" r:id="rId1" imgW="6490970" imgH="5249545" progId="">
                  <p:embed/>
                </p:oleObj>
              </mc:Choice>
              <mc:Fallback>
                <p:oleObj name="" r:id="rId1" imgW="6490970" imgH="5249545" progId="">
                  <p:embed/>
                  <p:pic>
                    <p:nvPicPr>
                      <p:cNvPr id="0" name="图片 1024" descr="image5"/>
                      <p:cNvPicPr/>
                      <p:nvPr/>
                    </p:nvPicPr>
                    <p:blipFill>
                      <a:blip r:embed="rId2"/>
                      <a:stretch>
                        <a:fillRect/>
                      </a:stretch>
                    </p:blipFill>
                    <p:spPr>
                      <a:xfrm>
                        <a:off x="4571683" y="1845311"/>
                        <a:ext cx="4391025" cy="4319587"/>
                      </a:xfrm>
                      <a:prstGeom prst="rect">
                        <a:avLst/>
                      </a:prstGeom>
                      <a:noFill/>
                      <a:ln w="38100">
                        <a:noFill/>
                      </a:ln>
                    </p:spPr>
                  </p:pic>
                </p:oleObj>
              </mc:Fallback>
            </mc:AlternateContent>
          </a:graphicData>
        </a:graphic>
      </p:graphicFrame>
      <p:sp>
        <p:nvSpPr>
          <p:cNvPr id="11268" name="Rectangle 6"/>
          <p:cNvSpPr>
            <a:spLocks noGrp="1"/>
          </p:cNvSpPr>
          <p:nvPr>
            <p:ph type="title"/>
          </p:nvPr>
        </p:nvSpPr>
        <p:spPr/>
        <p:txBody>
          <a:bodyPr vert="horz" wrap="square" lIns="91440" tIns="45720" rIns="91440" bIns="45720" anchor="ctr" anchorCtr="0">
            <a:normAutofit fontScale="90000"/>
          </a:bodyPr>
          <a:lstStyle/>
          <a:p>
            <a:pPr eaLnBrk="1" hangingPunct="1"/>
            <a:r>
              <a:rPr lang="zh-CN" altLang="en-US" sz="4000" dirty="0">
                <a:solidFill>
                  <a:schemeClr val="tx1"/>
                </a:solidFill>
                <a:ea typeface="宋体" panose="02010600030101010101" pitchFamily="2" charset="-122"/>
              </a:rPr>
              <a:t>循环测试</a:t>
            </a:r>
            <a:br>
              <a:rPr lang="zh-CN" altLang="en-US" sz="4000" dirty="0">
                <a:solidFill>
                  <a:schemeClr val="tx1"/>
                </a:solidFill>
                <a:ea typeface="宋体" panose="02010600030101010101" pitchFamily="2" charset="-122"/>
              </a:rPr>
            </a:br>
            <a:r>
              <a:rPr lang="zh-CN" altLang="en-US" sz="4000" dirty="0">
                <a:latin typeface="宋体" panose="02010600030101010101" pitchFamily="2" charset="-122"/>
                <a:ea typeface="宋体" panose="02010600030101010101" pitchFamily="2" charset="-122"/>
              </a:rPr>
              <a:t>循环路径无法穷举测试</a:t>
            </a:r>
            <a:endParaRPr lang="zh-CN" altLang="en-US" sz="4000" dirty="0">
              <a:latin typeface="宋体" panose="02010600030101010101" pitchFamily="2" charset="-122"/>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Text Box 3"/>
          <p:cNvSpPr txBox="1"/>
          <p:nvPr/>
        </p:nvSpPr>
        <p:spPr>
          <a:xfrm>
            <a:off x="2339975" y="5943600"/>
            <a:ext cx="4464050" cy="420688"/>
          </a:xfrm>
          <a:prstGeom prst="rect">
            <a:avLst/>
          </a:prstGeom>
          <a:noFill/>
          <a:ln w="9525">
            <a:noFill/>
          </a:ln>
        </p:spPr>
        <p:txBody>
          <a:bodyPr anchor="t" anchorCtr="0">
            <a:spAutoFit/>
          </a:bodyPr>
          <a:lstStyle/>
          <a:p>
            <a:pPr marL="342900" indent="-76200" algn="just" latinLnBrk="1">
              <a:lnSpc>
                <a:spcPct val="90000"/>
              </a:lnSpc>
              <a:spcBef>
                <a:spcPct val="50000"/>
              </a:spcBef>
            </a:pPr>
            <a:r>
              <a:rPr lang="en-US" altLang="zh-CN" sz="2400" dirty="0">
                <a:solidFill>
                  <a:schemeClr val="tx1"/>
                </a:solidFill>
                <a:latin typeface="华文中宋" panose="02010600040101010101" pitchFamily="2" charset="-122"/>
                <a:ea typeface="华文中宋" panose="02010600040101010101" pitchFamily="2" charset="-122"/>
              </a:rPr>
              <a:t>           </a:t>
            </a:r>
            <a:r>
              <a:rPr lang="zh-CN" altLang="en-US" sz="2400" dirty="0">
                <a:solidFill>
                  <a:schemeClr val="tx1"/>
                </a:solidFill>
                <a:latin typeface="华文中宋" panose="02010600040101010101" pitchFamily="2" charset="-122"/>
                <a:ea typeface="华文中宋" panose="02010600040101010101" pitchFamily="2" charset="-122"/>
              </a:rPr>
              <a:t>各种循环图</a:t>
            </a: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12291" name="Rectangle 4"/>
          <p:cNvSpPr/>
          <p:nvPr/>
        </p:nvSpPr>
        <p:spPr>
          <a:xfrm>
            <a:off x="300990" y="116205"/>
            <a:ext cx="8382000" cy="1244600"/>
          </a:xfrm>
          <a:prstGeom prst="rect">
            <a:avLst/>
          </a:prstGeom>
          <a:noFill/>
          <a:ln w="9525">
            <a:noFill/>
          </a:ln>
        </p:spPr>
        <p:txBody>
          <a:bodyPr anchor="t" anchorCtr="0">
            <a:spAutoFit/>
          </a:bodyPr>
          <a:lstStyle/>
          <a:p>
            <a:pPr algn="just" latinLnBrk="1">
              <a:lnSpc>
                <a:spcPct val="90000"/>
              </a:lnSpc>
              <a:spcBef>
                <a:spcPct val="20000"/>
              </a:spcBef>
            </a:pPr>
            <a:r>
              <a:rPr lang="zh-CN" altLang="en-US" sz="2800" dirty="0">
                <a:solidFill>
                  <a:schemeClr val="tx1"/>
                </a:solidFill>
                <a:latin typeface="华文中宋" panose="02010600040101010101" pitchFamily="2" charset="-122"/>
                <a:ea typeface="华文中宋" panose="02010600040101010101" pitchFamily="2" charset="-122"/>
              </a:rPr>
              <a:t>       四、循环测试是一种白盒测试技术，注重于循环构造的有效性。循环结构测试用例的设计循环可以划分为以下几种模式：</a:t>
            </a:r>
            <a:endParaRPr lang="zh-CN" altLang="en-US" sz="2800" dirty="0">
              <a:solidFill>
                <a:schemeClr val="tx1"/>
              </a:solidFill>
              <a:latin typeface="华文中宋" panose="02010600040101010101" pitchFamily="2" charset="-122"/>
              <a:ea typeface="华文中宋" panose="02010600040101010101" pitchFamily="2" charset="-122"/>
            </a:endParaRPr>
          </a:p>
        </p:txBody>
      </p:sp>
      <p:graphicFrame>
        <p:nvGraphicFramePr>
          <p:cNvPr id="5" name="对象 4"/>
          <p:cNvGraphicFramePr/>
          <p:nvPr/>
        </p:nvGraphicFramePr>
        <p:xfrm>
          <a:off x="467360" y="1412240"/>
          <a:ext cx="8378825" cy="4501515"/>
        </p:xfrm>
        <a:graphic>
          <a:graphicData uri="http://schemas.openxmlformats.org/presentationml/2006/ole">
            <mc:AlternateContent xmlns:mc="http://schemas.openxmlformats.org/markup-compatibility/2006">
              <mc:Choice xmlns:v="urn:schemas-microsoft-com:vml" Requires="v">
                <p:oleObj spid="_x0000_s2049" name="" r:id="rId1" imgW="6486525" imgH="3038475" progId="PBrush">
                  <p:embed/>
                </p:oleObj>
              </mc:Choice>
              <mc:Fallback>
                <p:oleObj name="" r:id="rId1" imgW="6486525" imgH="3038475" progId="PBrush">
                  <p:embed/>
                  <p:pic>
                    <p:nvPicPr>
                      <p:cNvPr id="0" name="图片 2048" descr="image6"/>
                      <p:cNvPicPr/>
                      <p:nvPr/>
                    </p:nvPicPr>
                    <p:blipFill>
                      <a:blip r:embed="rId2"/>
                      <a:stretch>
                        <a:fillRect/>
                      </a:stretch>
                    </p:blipFill>
                    <p:spPr>
                      <a:xfrm>
                        <a:off x="467360" y="1412240"/>
                        <a:ext cx="8378825" cy="4501515"/>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9091"/>
                                        </p:tgtEl>
                                        <p:attrNameLst>
                                          <p:attrName>style.visibility</p:attrName>
                                        </p:attrNameLst>
                                      </p:cBhvr>
                                      <p:to>
                                        <p:strVal val="visible"/>
                                      </p:to>
                                    </p:set>
                                    <p:anim calcmode="lin" valueType="num">
                                      <p:cBhvr additive="base">
                                        <p:cTn id="7" dur="500" fill="hold"/>
                                        <p:tgtEl>
                                          <p:spTgt spid="729091"/>
                                        </p:tgtEl>
                                        <p:attrNameLst>
                                          <p:attrName>ppt_x</p:attrName>
                                        </p:attrNameLst>
                                      </p:cBhvr>
                                      <p:tavLst>
                                        <p:tav tm="0">
                                          <p:val>
                                            <p:strVal val="#ppt_x"/>
                                          </p:val>
                                        </p:tav>
                                        <p:tav tm="100000">
                                          <p:val>
                                            <p:strVal val="#ppt_x"/>
                                          </p:val>
                                        </p:tav>
                                      </p:tavLst>
                                    </p:anim>
                                    <p:anim calcmode="lin" valueType="num">
                                      <p:cBhvr additive="base">
                                        <p:cTn id="8" dur="500" fill="hold"/>
                                        <p:tgtEl>
                                          <p:spTgt spid="729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1"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PP_MARK_KEY" val="cc9c009f-5fd6-4243-8ee4-623be601368a"/>
  <p:tag name="COMMONDATA" val="eyJoZGlkIjoiMTMyYmYwNTBkMTc3ODRjODdhNzFlODRiMWE4NWM2Zm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6356</Words>
  <Application>WPS 演示</Application>
  <PresentationFormat>全屏显示(4:3)</PresentationFormat>
  <Paragraphs>380</Paragraphs>
  <Slides>46</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5" baseType="lpstr">
      <vt:lpstr>Arial</vt:lpstr>
      <vt:lpstr>宋体</vt:lpstr>
      <vt:lpstr>Wingdings</vt:lpstr>
      <vt:lpstr>Calibri</vt:lpstr>
      <vt:lpstr>微软雅黑</vt:lpstr>
      <vt:lpstr>Gulim</vt:lpstr>
      <vt:lpstr>Wingdings</vt:lpstr>
      <vt:lpstr>华文中宋</vt:lpstr>
      <vt:lpstr>Arial Unicode MS</vt:lpstr>
      <vt:lpstr>Times New Roman</vt:lpstr>
      <vt:lpstr>Times New Roman</vt:lpstr>
      <vt:lpstr>楷体_GB2312</vt:lpstr>
      <vt:lpstr>新宋体</vt:lpstr>
      <vt:lpstr>Comic Sans MS</vt:lpstr>
      <vt:lpstr>华文新魏</vt:lpstr>
      <vt:lpstr>Tahoma</vt:lpstr>
      <vt:lpstr>1_空白设计模板</vt:lpstr>
      <vt:lpstr>PBrush</vt:lpstr>
      <vt:lpstr>Word.Picture.8</vt:lpstr>
      <vt:lpstr>三 数据流分析</vt:lpstr>
      <vt:lpstr>两个概念：</vt:lpstr>
      <vt:lpstr>数据流分析</vt:lpstr>
      <vt:lpstr>数据流分析</vt:lpstr>
      <vt:lpstr>PowerPoint 演示文稿</vt:lpstr>
      <vt:lpstr>PowerPoint 演示文稿</vt:lpstr>
      <vt:lpstr>PowerPoint 演示文稿</vt:lpstr>
      <vt:lpstr>循环测试 循环路径无法穷举测试</vt:lpstr>
      <vt:lpstr>PowerPoint 演示文稿</vt:lpstr>
      <vt:lpstr> 循环测试方法</vt:lpstr>
      <vt:lpstr>循环测试方法</vt:lpstr>
      <vt:lpstr>循环测试方法</vt:lpstr>
      <vt:lpstr>PowerPoint 演示文稿</vt:lpstr>
      <vt:lpstr>Z路径覆盖下的循环测试方法</vt:lpstr>
      <vt:lpstr>Z路径覆盖下的循环测试方法</vt:lpstr>
      <vt:lpstr>PowerPoint 演示文稿</vt:lpstr>
      <vt:lpstr>最少测试用例数计算</vt:lpstr>
      <vt:lpstr>最少测试用例数计算</vt:lpstr>
      <vt:lpstr>N-S图</vt:lpstr>
      <vt:lpstr>最少测试用例数计算</vt:lpstr>
      <vt:lpstr>PowerPoint 演示文稿</vt:lpstr>
      <vt:lpstr>最少测试用例数计算</vt:lpstr>
      <vt:lpstr>最少测试用例数计算</vt:lpstr>
      <vt:lpstr>课堂练习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变异测试技术</vt:lpstr>
      <vt:lpstr>基本思想</vt:lpstr>
      <vt:lpstr>程序变异概念</vt:lpstr>
      <vt:lpstr>程序变异概念</vt:lpstr>
      <vt:lpstr>2.23 白盒测试举例</vt:lpstr>
      <vt:lpstr>2.23 白盒测试举例</vt:lpstr>
      <vt:lpstr>2.23 白盒测试举例</vt:lpstr>
      <vt:lpstr>PowerPoint 演示文稿</vt:lpstr>
      <vt:lpstr>PowerPoint 演示文稿</vt:lpstr>
      <vt:lpstr>PowerPoint 演示文稿</vt:lpstr>
      <vt:lpstr>小  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 数据流分析</dc:title>
  <dc:creator/>
  <cp:lastModifiedBy>于海洋</cp:lastModifiedBy>
  <cp:revision>12</cp:revision>
  <dcterms:created xsi:type="dcterms:W3CDTF">2004-08-27T05:46:00Z</dcterms:created>
  <dcterms:modified xsi:type="dcterms:W3CDTF">2023-04-26T00:34:27Z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8DB21A8C9CE6483BBBE818D282A63B5E</vt:lpwstr>
  </property>
</Properties>
</file>