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45" r:id="rId3"/>
    <p:sldId id="453" r:id="rId4"/>
    <p:sldId id="459" r:id="rId5"/>
    <p:sldId id="455" r:id="rId6"/>
    <p:sldId id="456" r:id="rId7"/>
    <p:sldId id="461" r:id="rId8"/>
    <p:sldId id="447" r:id="rId9"/>
    <p:sldId id="463" r:id="rId10"/>
    <p:sldId id="467" r:id="rId11"/>
    <p:sldId id="468" r:id="rId12"/>
    <p:sldId id="466" r:id="rId13"/>
    <p:sldId id="449" r:id="rId14"/>
    <p:sldId id="469" r:id="rId15"/>
    <p:sldId id="470" r:id="rId16"/>
    <p:sldId id="471" r:id="rId17"/>
    <p:sldId id="450" r:id="rId18"/>
    <p:sldId id="451" r:id="rId19"/>
    <p:sldId id="452" r:id="rId20"/>
    <p:sldId id="472" r:id="rId21"/>
    <p:sldId id="562" r:id="rId22"/>
    <p:sldId id="563" r:id="rId23"/>
    <p:sldId id="561" r:id="rId25"/>
    <p:sldId id="564" r:id="rId26"/>
    <p:sldId id="565" r:id="rId27"/>
    <p:sldId id="473" r:id="rId28"/>
    <p:sldId id="474" r:id="rId29"/>
    <p:sldId id="475" r:id="rId30"/>
    <p:sldId id="476" r:id="rId31"/>
    <p:sldId id="477" r:id="rId32"/>
    <p:sldId id="478" r:id="rId33"/>
    <p:sldId id="479" r:id="rId34"/>
    <p:sldId id="480" r:id="rId35"/>
    <p:sldId id="481" r:id="rId36"/>
    <p:sldId id="482" r:id="rId37"/>
    <p:sldId id="483" r:id="rId38"/>
    <p:sldId id="484" r:id="rId39"/>
    <p:sldId id="486" r:id="rId40"/>
    <p:sldId id="553" r:id="rId41"/>
    <p:sldId id="546" r:id="rId42"/>
    <p:sldId id="529" r:id="rId43"/>
  </p:sldIdLst>
  <p:sldSz cx="9144000" cy="6858000" type="screen4x3"/>
  <p:notesSz cx="6858000" cy="9144000"/>
  <p:custDataLst>
    <p:tags r:id="rId47"/>
  </p:custDataLst>
  <p:defaultTextStyle>
    <a:defPPr>
      <a:defRPr lang="ko-KR"/>
    </a:defPPr>
    <a:lvl1pPr marL="0" lvl="0"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3" userDrawn="1">
          <p15:clr>
            <a:srgbClr val="A4A3A4"/>
          </p15:clr>
        </p15:guide>
        <p15:guide id="2" pos="2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00"/>
    <a:srgbClr val="FFFF00"/>
    <a:srgbClr val="3333CC"/>
    <a:srgbClr val="3399FF"/>
    <a:srgbClr val="0066FF"/>
    <a:srgbClr val="A3D5D9"/>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524" y="378"/>
      </p:cViewPr>
      <p:guideLst>
        <p:guide orient="horz" pos="2203"/>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68.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latinLnBrk="1" hangingPunct="1">
              <a:buFont typeface="Arial" panose="020B0604020202020204" pitchFamily="34" charset="0"/>
              <a:buNone/>
              <a:defRPr sz="1200" b="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latinLnBrk="1" hangingPunct="1">
              <a:buFont typeface="Arial" panose="020B0604020202020204" pitchFamily="34" charset="0"/>
              <a:buNone/>
              <a:defRPr sz="1200" b="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6"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cmpd="sng">
            <a:noFill/>
            <a:miter lim="800000"/>
          </a:ln>
          <a:effectLst/>
        </p:spPr>
        <p:txBody>
          <a:bodyPr vert="horz" wrap="square" lIns="91440" tIns="45720" rIns="91440" bIns="45720" numCol="1" anchor="ctr" anchorCtr="0" compatLnSpc="1"/>
          <a:lstStyle/>
          <a:p>
            <a:pPr marL="0" marR="0" lvl="0"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457200" marR="0" lvl="1"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914400" marR="0" lvl="2"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371600" marR="0" lvl="3"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828800" marR="0" lvl="4" indent="0" algn="l" defTabSz="914400" rtl="0" eaLnBrk="0" fontAlgn="base" latinLnBrk="1"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latinLnBrk="1" hangingPunct="1">
              <a:buFont typeface="Arial" panose="020B0604020202020204" pitchFamily="34" charset="0"/>
              <a:buNone/>
              <a:defRPr sz="1200" b="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latinLnBrk="1" hangingPunct="1">
              <a:buFont typeface="Arial" panose="020B0604020202020204" pitchFamily="34" charset="0"/>
              <a:buNone/>
              <a:defRPr sz="1200" b="0" noProof="1" dirty="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 typeface="Arial" panose="020B0604020202020204" pitchFamily="34" charset="0"/>
              <a:buNone/>
              <a:defRPr/>
            </a:pPr>
            <a:fld id="{2FA070E0-756F-4D1E-883F-A73C913C2363}" type="slidenum">
              <a:rPr kumimoji="0" lang="zh-CN" altLang="en-US" sz="12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rPr>
            </a:fld>
            <a:endParaRPr kumimoji="0" lang="zh-CN" altLang="en-US" sz="1200" b="0" i="0" u="none" strike="noStrike" kern="1200" cap="none" spc="0" normalizeH="0" baseline="0" noProof="1">
              <a:ln>
                <a:noFill/>
              </a:ln>
              <a:solidFill>
                <a:schemeClr val="tx1"/>
              </a:solidFill>
              <a:effectLst/>
              <a:uLnTx/>
              <a:uFillTx/>
              <a:latin typeface="Gulim" panose="020B0600000101010101" pitchFamily="34" charset="-127"/>
              <a:ea typeface="Gulim" panose="020B0600000101010101" pitchFamily="34" charset="-127"/>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r" eaLnBrk="1" hangingPunct="1"/>
            <a:fld id="{6B2C45D6-28AB-47D7-8AEF-3BEC5657B79F}" type="slidenum">
              <a:rPr lang="en-US" altLang="zh-CN" sz="1200" b="0"/>
            </a:fld>
            <a:endParaRPr lang="en-US" altLang="zh-CN" sz="1200" b="0"/>
          </a:p>
        </p:txBody>
      </p:sp>
      <p:sp>
        <p:nvSpPr>
          <p:cNvPr id="181251" name="Rectangle 2"/>
          <p:cNvSpPr>
            <a:spLocks noGrp="1" noRot="1" noChangeAspect="1" noChangeArrowheads="1" noTextEdit="1"/>
          </p:cNvSpPr>
          <p:nvPr>
            <p:ph type="sldImg"/>
          </p:nvPr>
        </p:nvSpPr>
        <p:spPr>
          <a:xfrm>
            <a:off x="3086100" y="514350"/>
            <a:ext cx="3427413" cy="2570163"/>
          </a:xfrm>
        </p:spPr>
      </p:sp>
      <p:sp>
        <p:nvSpPr>
          <p:cNvPr id="181252" name="Rectangle 3"/>
          <p:cNvSpPr>
            <a:spLocks noGrp="1" noChangeArrowheads="1"/>
          </p:cNvSpPr>
          <p:nvPr>
            <p:ph type="body" idx="1"/>
          </p:nvPr>
        </p:nvSpPr>
        <p:spPr bwMode="auto">
          <a:xfrm>
            <a:off x="960438" y="3255963"/>
            <a:ext cx="7677150" cy="3082925"/>
          </a:xfrm>
          <a:prstGeom prst="rect">
            <a:avLst/>
          </a:prstGeom>
          <a:solidFill>
            <a:srgbClr val="FFFFFF"/>
          </a:solidFill>
          <a:ln>
            <a:solidFill>
              <a:srgbClr val="000000"/>
            </a:solidFill>
            <a:miter lim="800000"/>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5435600" y="6508750"/>
            <a:ext cx="4159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r" eaLnBrk="1" hangingPunct="1"/>
            <a:fld id="{B3985EF8-B70A-4D5B-8501-530B9EF5DBB8}" type="slidenum">
              <a:rPr lang="en-US" altLang="zh-CN" sz="1200" b="0"/>
            </a:fld>
            <a:endParaRPr lang="en-US" altLang="zh-CN" sz="1200" b="0"/>
          </a:p>
        </p:txBody>
      </p:sp>
      <p:sp>
        <p:nvSpPr>
          <p:cNvPr id="183299" name="Rectangle 2"/>
          <p:cNvSpPr>
            <a:spLocks noGrp="1" noRot="1" noChangeAspect="1" noChangeArrowheads="1" noTextEdit="1"/>
          </p:cNvSpPr>
          <p:nvPr>
            <p:ph type="sldImg"/>
          </p:nvPr>
        </p:nvSpPr>
        <p:spPr>
          <a:xfrm>
            <a:off x="3086100" y="514350"/>
            <a:ext cx="3427413" cy="2570163"/>
          </a:xfrm>
        </p:spPr>
      </p:sp>
      <p:sp>
        <p:nvSpPr>
          <p:cNvPr id="183300" name="Rectangle 3"/>
          <p:cNvSpPr>
            <a:spLocks noGrp="1" noChangeArrowheads="1"/>
          </p:cNvSpPr>
          <p:nvPr>
            <p:ph type="body" idx="1"/>
          </p:nvPr>
        </p:nvSpPr>
        <p:spPr bwMode="auto">
          <a:xfrm>
            <a:off x="1279525" y="3255963"/>
            <a:ext cx="7037388" cy="3082925"/>
          </a:xfrm>
          <a:prstGeom prst="rect">
            <a:avLst/>
          </a:prstGeom>
          <a:solidFill>
            <a:srgbClr val="FFFFFF"/>
          </a:solidFill>
          <a:ln>
            <a:solidFill>
              <a:srgbClr val="000000"/>
            </a:solidFill>
            <a:miter lim="800000"/>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a:lnSpc>
                <a:spcPct val="110000"/>
              </a:lnSpc>
              <a:buNone/>
              <a:defRPr sz="1800" spc="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456300" y="774000"/>
            <a:ext cx="82296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72200" y="1825625"/>
            <a:ext cx="5181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72200" y="4076700"/>
            <a:ext cx="5181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dirty="0"/>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72200" y="1825625"/>
            <a:ext cx="5181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72200" y="4076700"/>
            <a:ext cx="5181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dirty="0"/>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a:defRPr sz="2400">
                <a:solidFill>
                  <a:schemeClr val="tx1"/>
                </a:solidFill>
                <a:latin typeface="+mn-ea"/>
                <a:ea typeface="+mn-ea"/>
              </a:defRPr>
            </a:lvl1pPr>
            <a:lvl2pPr>
              <a:defRPr sz="2400">
                <a:solidFill>
                  <a:schemeClr val="tx1"/>
                </a:solidFill>
                <a:latin typeface="+mn-ea"/>
                <a:ea typeface="+mn-ea"/>
              </a:defRPr>
            </a:lvl2pPr>
            <a:lvl3pPr>
              <a:defRPr sz="2400">
                <a:solidFill>
                  <a:schemeClr val="tx1"/>
                </a:solidFill>
                <a:latin typeface="+mn-ea"/>
                <a:ea typeface="+mn-ea"/>
              </a:defRPr>
            </a:lvl3pPr>
            <a:lvl4pPr>
              <a:defRPr sz="2400">
                <a:solidFill>
                  <a:schemeClr val="tx1"/>
                </a:solidFill>
                <a:latin typeface="+mn-ea"/>
                <a:ea typeface="+mn-ea"/>
              </a:defRPr>
            </a:lvl4pPr>
            <a:lvl5pPr>
              <a:defRPr sz="2400">
                <a:solidFill>
                  <a:schemeClr val="tx1"/>
                </a:solidFill>
                <a:latin typeface="+mn-ea"/>
                <a:ea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456300" y="1555200"/>
            <a:ext cx="3924808" cy="4608000"/>
          </a:xfrm>
        </p:spPr>
        <p:txBody>
          <a:bodyPr vert="horz" lIns="90000" tIns="46800" rIns="90000" bIns="46800" rtlCol="0">
            <a:normAutofit/>
          </a:bodyPr>
          <a:lstStyle>
            <a:lvl1pPr>
              <a:buNone/>
              <a:defRPr sz="12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4762800" y="1555200"/>
            <a:ext cx="3920400" cy="4608000"/>
          </a:xfrm>
        </p:spPr>
        <p:txBody>
          <a:bodyPr vert="horz" lIns="90000" tIns="46800" rIns="90000" bIns="46800" rtlCol="0">
            <a:normAutofit/>
          </a:bodyPr>
          <a:lstStyle>
            <a:lvl1pPr>
              <a:buNone/>
              <a:defRPr sz="12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a:buNone/>
              <a:defRPr sz="21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685800" y="914400"/>
            <a:ext cx="6876900" cy="5029200"/>
          </a:xfrm>
        </p:spPr>
        <p:txBody>
          <a:bodyPr vert="eaVert" lIns="46800" tIns="46800" rIns="46800" bIns="46800"/>
          <a:lstStyle>
            <a:lvl1pPr marL="171450" indent="-171450">
              <a:spcAft>
                <a:spcPts val="1000"/>
              </a:spcAft>
              <a:defRPr spc="300"/>
            </a:lvl1pPr>
            <a:lvl2pPr marL="514350" indent="-171450">
              <a:defRPr spc="300"/>
            </a:lvl2pPr>
            <a:lvl3pPr marL="857250" indent="-171450">
              <a:defRPr spc="300"/>
            </a:lvl3pPr>
            <a:lvl4pPr marL="1200150" indent="-171450">
              <a:defRPr spc="300"/>
            </a:lvl4pPr>
            <a:lvl5pPr marL="1543050" indent="-17145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62.xml"/><Relationship Id="rId2" Type="http://schemas.openxmlformats.org/officeDocument/2006/relationships/slideLayout" Target="../slideLayouts/slideLayout2.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ustDataLst>
      <p:tags r:id="rId20"/>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6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tags" Target="../tags/tag66.xml"/><Relationship Id="rId1" Type="http://schemas.openxmlformats.org/officeDocument/2006/relationships/tags" Target="../tags/tag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jpeg"/><Relationship Id="rId1" Type="http://schemas.openxmlformats.org/officeDocument/2006/relationships/tags" Target="../tags/tag6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idx="1"/>
          </p:nvPr>
        </p:nvSpPr>
        <p:spPr>
          <a:xfrm>
            <a:off x="322950" y="404550"/>
            <a:ext cx="8226900" cy="4759200"/>
          </a:xfrm>
        </p:spPr>
        <p:txBody>
          <a:bodyPr vert="horz" wrap="square" lIns="91440" tIns="45720" rIns="91440" bIns="45720" anchor="t" anchorCtr="0"/>
          <a:lstStyle/>
          <a:p>
            <a:pPr eaLnBrk="1" hangingPunct="1">
              <a:buNone/>
            </a:pPr>
            <a:r>
              <a:rPr lang="zh-CN" altLang="en-US" sz="360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二、控制流</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覆盖测试</a:t>
            </a:r>
            <a:r>
              <a:rPr lang="zh-CN" altLang="en-US" dirty="0">
                <a:latin typeface="Times New Roman" panose="02020603050405020304" pitchFamily="18" charset="0"/>
                <a:ea typeface="华文中宋" panose="02010600040101010101" pitchFamily="2" charset="-122"/>
              </a:rPr>
              <a:t>（</a:t>
            </a:r>
            <a:r>
              <a:rPr lang="en-US" altLang="zh-CN" dirty="0">
                <a:latin typeface="Times New Roman" panose="02020603050405020304" pitchFamily="18" charset="0"/>
                <a:ea typeface="华文中宋" panose="02010600040101010101" pitchFamily="2" charset="-122"/>
              </a:rPr>
              <a:t>Control-flow/Coverage Testing</a:t>
            </a:r>
            <a:r>
              <a:rPr lang="zh-CN" altLang="en-US" dirty="0">
                <a:latin typeface="Times New Roman" panose="02020603050405020304" pitchFamily="18" charset="0"/>
                <a:ea typeface="华文中宋" panose="02010600040101010101" pitchFamily="2" charset="-122"/>
              </a:rPr>
              <a:t>）</a:t>
            </a:r>
            <a:endParaRPr lang="zh-CN" altLang="en-US" dirty="0">
              <a:latin typeface="Times New Roman" panose="02020603050405020304" pitchFamily="18" charset="0"/>
              <a:ea typeface="华文中宋" panose="02010600040101010101" pitchFamily="2" charset="-122"/>
            </a:endParaRPr>
          </a:p>
          <a:p>
            <a:pPr eaLnBrk="1" hangingPunct="1">
              <a:buNone/>
            </a:pPr>
            <a:endParaRPr lang="zh-CN" altLang="en-US" dirty="0">
              <a:latin typeface="Times New Roman" panose="02020603050405020304" pitchFamily="18" charset="0"/>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⑴ 语句覆盖（</a:t>
            </a:r>
            <a:r>
              <a:rPr lang="en-US" altLang="zh-CN" dirty="0">
                <a:latin typeface="华文中宋" panose="02010600040101010101" pitchFamily="2" charset="-122"/>
                <a:ea typeface="华文中宋" panose="02010600040101010101" pitchFamily="2" charset="-122"/>
              </a:rPr>
              <a:t>Statement Coverage</a:t>
            </a:r>
            <a:r>
              <a:rPr lang="zh-CN" altLang="en-US"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语句覆盖是一种衡量测试所覆盖的程序语句百分比的措施。通过测试应该达到</a:t>
            </a:r>
            <a:endParaRPr lang="zh-CN" altLang="en-US" dirty="0">
              <a:latin typeface="华文中宋" panose="02010600040101010101" pitchFamily="2" charset="-122"/>
              <a:ea typeface="华文中宋" panose="02010600040101010101" pitchFamily="2" charset="-122"/>
            </a:endParaRPr>
          </a:p>
          <a:p>
            <a:pPr eaLnBrk="1" hangingPunct="1">
              <a:buNone/>
            </a:pPr>
            <a:r>
              <a:rPr lang="en-US" altLang="zh-CN" dirty="0">
                <a:latin typeface="华文中宋" panose="02010600040101010101" pitchFamily="2" charset="-122"/>
                <a:ea typeface="华文中宋" panose="02010600040101010101" pitchFamily="2" charset="-122"/>
              </a:rPr>
              <a:t>100%</a:t>
            </a:r>
            <a:r>
              <a:rPr lang="zh-CN" altLang="en-US" dirty="0">
                <a:latin typeface="华文中宋" panose="02010600040101010101" pitchFamily="2" charset="-122"/>
                <a:ea typeface="华文中宋" panose="02010600040101010101" pitchFamily="2" charset="-122"/>
              </a:rPr>
              <a:t>程序语句覆盖的目标。</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sp>
        <p:nvSpPr>
          <p:cNvPr id="4098" name="Rectangle 3"/>
          <p:cNvSpPr/>
          <p:nvPr/>
        </p:nvSpPr>
        <p:spPr>
          <a:xfrm>
            <a:off x="0" y="236696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body" sz="half" idx="1"/>
          </p:nvPr>
        </p:nvSpPr>
        <p:spPr>
          <a:xfrm>
            <a:off x="755650" y="260350"/>
            <a:ext cx="5616575" cy="6647815"/>
          </a:xfrm>
        </p:spPr>
        <p:txBody>
          <a:bodyPr vert="horz" wrap="square" lIns="91440" tIns="45720" rIns="91440" bIns="45720" anchor="t" anchorCtr="0">
            <a:noAutofit/>
          </a:bodyPr>
          <a:lstStyle/>
          <a:p>
            <a:pPr marL="838200" lvl="1" indent="-366395" eaLnBrk="1" hangingPunct="1">
              <a:lnSpc>
                <a:spcPct val="90000"/>
              </a:lnSpc>
              <a:buNone/>
            </a:pPr>
            <a:r>
              <a:rPr lang="zh-CN" altLang="en-US" sz="2400" dirty="0">
                <a:solidFill>
                  <a:schemeClr val="tx1"/>
                </a:solidFill>
                <a:ea typeface="华文中宋" panose="02010600040101010101" pitchFamily="2" charset="-122"/>
              </a:rPr>
              <a:t>课堂练习：按判定覆盖的标准设计测试用例</a:t>
            </a:r>
            <a:endParaRPr lang="zh-CN" altLang="en-US" sz="2400" dirty="0">
              <a:solidFill>
                <a:schemeClr val="tx1"/>
              </a:solidFill>
              <a:ea typeface="华文中宋" panose="02010600040101010101" pitchFamily="2" charset="-122"/>
            </a:endParaRPr>
          </a:p>
          <a:p>
            <a:pPr marL="838200" lvl="1" indent="-366395" eaLnBrk="1" hangingPunct="1">
              <a:lnSpc>
                <a:spcPct val="90000"/>
              </a:lnSpc>
              <a:buNone/>
            </a:pPr>
            <a:r>
              <a:rPr lang="en-US" altLang="zh-CN" sz="2400" dirty="0">
                <a:solidFill>
                  <a:schemeClr val="tx1"/>
                </a:solidFill>
                <a:latin typeface="+mn-ea"/>
                <a:ea typeface="+mn-ea"/>
                <a:cs typeface="+mn-ea"/>
              </a:rPr>
              <a:t>void  DoWork(int x,int y,int z)</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  int  k=0,j=0;</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   if((x&gt;3)&amp;&amp;(z&lt;10))</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   {       k=x*y-1;     //</a:t>
            </a:r>
            <a:r>
              <a:rPr lang="zh-CN" altLang="en-US" sz="2400" dirty="0">
                <a:solidFill>
                  <a:schemeClr val="tx1"/>
                </a:solidFill>
                <a:latin typeface="+mn-ea"/>
                <a:ea typeface="+mn-ea"/>
                <a:cs typeface="+mn-ea"/>
              </a:rPr>
              <a:t>语句块</a:t>
            </a:r>
            <a:r>
              <a:rPr lang="en-US" altLang="zh-CN" sz="2400" dirty="0">
                <a:solidFill>
                  <a:schemeClr val="tx1"/>
                </a:solidFill>
                <a:latin typeface="+mn-ea"/>
                <a:ea typeface="+mn-ea"/>
                <a:cs typeface="+mn-ea"/>
              </a:rPr>
              <a:t>1</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	       j=sqrt(k);</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    }</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   if((x= =4)||(y&gt;5))</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   {       j=x*y+10;   //</a:t>
            </a:r>
            <a:r>
              <a:rPr lang="zh-CN" altLang="en-US" sz="2400" dirty="0">
                <a:solidFill>
                  <a:schemeClr val="tx1"/>
                </a:solidFill>
                <a:latin typeface="+mn-ea"/>
                <a:ea typeface="+mn-ea"/>
                <a:cs typeface="+mn-ea"/>
              </a:rPr>
              <a:t>语句块</a:t>
            </a:r>
            <a:r>
              <a:rPr lang="en-US" altLang="zh-CN" sz="2400" dirty="0">
                <a:solidFill>
                  <a:schemeClr val="tx1"/>
                </a:solidFill>
                <a:latin typeface="+mn-ea"/>
                <a:ea typeface="+mn-ea"/>
                <a:cs typeface="+mn-ea"/>
              </a:rPr>
              <a:t>2</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    }</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   j=j*3;             //</a:t>
            </a:r>
            <a:r>
              <a:rPr lang="zh-CN" altLang="en-US" sz="2400" dirty="0">
                <a:solidFill>
                  <a:schemeClr val="tx1"/>
                </a:solidFill>
                <a:latin typeface="+mn-ea"/>
                <a:ea typeface="+mn-ea"/>
                <a:cs typeface="+mn-ea"/>
              </a:rPr>
              <a:t>语句块</a:t>
            </a:r>
            <a:r>
              <a:rPr lang="en-US" altLang="zh-CN" sz="2400" dirty="0">
                <a:solidFill>
                  <a:schemeClr val="tx1"/>
                </a:solidFill>
                <a:latin typeface="+mn-ea"/>
                <a:ea typeface="+mn-ea"/>
                <a:cs typeface="+mn-ea"/>
              </a:rPr>
              <a:t>3</a:t>
            </a:r>
            <a:endParaRPr lang="en-US" altLang="zh-CN" sz="2400" dirty="0">
              <a:solidFill>
                <a:schemeClr val="tx1"/>
              </a:solidFill>
              <a:latin typeface="+mn-ea"/>
              <a:ea typeface="+mn-ea"/>
              <a:cs typeface="+mn-ea"/>
            </a:endParaRPr>
          </a:p>
          <a:p>
            <a:pPr marL="838200" lvl="1" indent="-366395" eaLnBrk="1" hangingPunct="1">
              <a:lnSpc>
                <a:spcPct val="90000"/>
              </a:lnSpc>
              <a:buNone/>
            </a:pPr>
            <a:r>
              <a:rPr lang="en-US" altLang="zh-CN" sz="2400" dirty="0">
                <a:solidFill>
                  <a:schemeClr val="tx1"/>
                </a:solidFill>
                <a:latin typeface="+mn-ea"/>
                <a:ea typeface="+mn-ea"/>
                <a:cs typeface="+mn-ea"/>
              </a:rPr>
              <a:t>}</a:t>
            </a:r>
            <a:endParaRPr lang="en-US" altLang="zh-CN" sz="2400" dirty="0">
              <a:solidFill>
                <a:schemeClr val="tx1"/>
              </a:solidFill>
              <a:latin typeface="+mn-ea"/>
              <a:ea typeface="+mn-ea"/>
              <a:cs typeface="+mn-ea"/>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458205" y="620465"/>
            <a:ext cx="8226900" cy="705600"/>
          </a:xfrm>
        </p:spPr>
        <p:txBody>
          <a:bodyPr vert="horz" wrap="square" lIns="91440" tIns="45720" rIns="91440" bIns="45720" anchor="ctr" anchorCtr="0"/>
          <a:lstStyle/>
          <a:p>
            <a:pPr eaLnBrk="1" hangingPunct="1"/>
            <a:r>
              <a:rPr lang="zh-CN" altLang="en-US" sz="3200" dirty="0">
                <a:latin typeface="华文中宋" panose="02010600040101010101" pitchFamily="2" charset="-122"/>
                <a:ea typeface="华文中宋" panose="02010600040101010101" pitchFamily="2" charset="-122"/>
              </a:rPr>
              <a:t>判定覆盖</a:t>
            </a:r>
            <a:endParaRPr lang="zh-CN" altLang="en-US" sz="3200" dirty="0">
              <a:latin typeface="华文中宋" panose="02010600040101010101" pitchFamily="2" charset="-122"/>
              <a:ea typeface="华文中宋" panose="02010600040101010101" pitchFamily="2" charset="-122"/>
            </a:endParaRPr>
          </a:p>
        </p:txBody>
      </p:sp>
      <p:sp>
        <p:nvSpPr>
          <p:cNvPr id="18434" name="Rectangle 3"/>
          <p:cNvSpPr>
            <a:spLocks noGrp="1"/>
          </p:cNvSpPr>
          <p:nvPr>
            <p:ph idx="1"/>
          </p:nvPr>
        </p:nvSpPr>
        <p:spPr>
          <a:xfrm>
            <a:off x="538850" y="1196395"/>
            <a:ext cx="8226900" cy="4759200"/>
          </a:xfrm>
        </p:spPr>
        <p:txBody>
          <a:bodyPr vert="horz" wrap="square" lIns="91440" tIns="45720" rIns="91440" bIns="45720" anchor="t" anchorCtr="0">
            <a:normAutofit fontScale="92500" lnSpcReduction="10000"/>
          </a:bodyPr>
          <a:lstStyle/>
          <a:p>
            <a:pPr eaLnBrk="1" hangingPunct="1">
              <a:buNone/>
            </a:pPr>
            <a:r>
              <a:rPr lang="zh-CN" altLang="en-US" sz="3600" dirty="0">
                <a:latin typeface="华文中宋" panose="02010600040101010101" pitchFamily="2" charset="-122"/>
                <a:ea typeface="华文中宋" panose="02010600040101010101" pitchFamily="2" charset="-122"/>
              </a:rPr>
              <a:t>		</a:t>
            </a:r>
            <a:endParaRPr lang="zh-CN" altLang="en-US" sz="3600" dirty="0">
              <a:latin typeface="华文中宋" panose="02010600040101010101" pitchFamily="2" charset="-122"/>
              <a:ea typeface="华文中宋" panose="02010600040101010101" pitchFamily="2" charset="-122"/>
            </a:endParaRPr>
          </a:p>
          <a:p>
            <a:pPr eaLnBrk="1" hangingPunct="1"/>
            <a:r>
              <a:rPr lang="zh-CN" altLang="en-US" sz="3600" dirty="0">
                <a:latin typeface="Arial" panose="020B0604020202020204" pitchFamily="34" charset="0"/>
                <a:ea typeface="华文中宋" panose="02010600040101010101" pitchFamily="2" charset="-122"/>
              </a:rPr>
              <a:t>“</a:t>
            </a:r>
            <a:r>
              <a:rPr lang="zh-CN" altLang="en-US" sz="3600" dirty="0">
                <a:latin typeface="华文中宋" panose="02010600040101010101" pitchFamily="2" charset="-122"/>
                <a:ea typeface="华文中宋" panose="02010600040101010101" pitchFamily="2" charset="-122"/>
              </a:rPr>
              <a:t>判定覆盖</a:t>
            </a:r>
            <a:r>
              <a:rPr lang="zh-CN" altLang="en-US" sz="3600" dirty="0">
                <a:latin typeface="Arial" panose="020B0604020202020204" pitchFamily="34" charset="0"/>
                <a:ea typeface="华文中宋" panose="02010600040101010101" pitchFamily="2" charset="-122"/>
              </a:rPr>
              <a:t>”</a:t>
            </a:r>
            <a:r>
              <a:rPr lang="zh-CN" altLang="en-US" sz="3600" dirty="0">
                <a:latin typeface="华文中宋" panose="02010600040101010101" pitchFamily="2" charset="-122"/>
                <a:ea typeface="华文中宋" panose="02010600040101010101" pitchFamily="2" charset="-122"/>
              </a:rPr>
              <a:t>比</a:t>
            </a:r>
            <a:r>
              <a:rPr lang="zh-CN" altLang="en-US" sz="3600" dirty="0">
                <a:latin typeface="Arial" panose="020B0604020202020204" pitchFamily="34" charset="0"/>
                <a:ea typeface="华文中宋" panose="02010600040101010101" pitchFamily="2" charset="-122"/>
              </a:rPr>
              <a:t>“</a:t>
            </a:r>
            <a:r>
              <a:rPr lang="zh-CN" altLang="en-US" sz="3600" dirty="0">
                <a:latin typeface="华文中宋" panose="02010600040101010101" pitchFamily="2" charset="-122"/>
                <a:ea typeface="华文中宋" panose="02010600040101010101" pitchFamily="2" charset="-122"/>
              </a:rPr>
              <a:t>语句覆盖</a:t>
            </a:r>
            <a:r>
              <a:rPr lang="zh-CN" altLang="en-US" sz="3600" dirty="0">
                <a:latin typeface="Arial" panose="020B0604020202020204" pitchFamily="34" charset="0"/>
                <a:ea typeface="华文中宋" panose="02010600040101010101" pitchFamily="2" charset="-122"/>
              </a:rPr>
              <a:t>”</a:t>
            </a:r>
            <a:r>
              <a:rPr lang="zh-CN" altLang="en-US" sz="3600" dirty="0">
                <a:latin typeface="华文中宋" panose="02010600040101010101" pitchFamily="2" charset="-122"/>
                <a:ea typeface="华文中宋" panose="02010600040101010101" pitchFamily="2" charset="-122"/>
              </a:rPr>
              <a:t>严格，因为如果每个分支都执行过了，则每个语句也就执行过了。但是，</a:t>
            </a:r>
            <a:r>
              <a:rPr lang="zh-CN" altLang="en-US" sz="3600" dirty="0">
                <a:latin typeface="Arial" panose="020B0604020202020204" pitchFamily="34" charset="0"/>
                <a:ea typeface="华文中宋" panose="02010600040101010101" pitchFamily="2" charset="-122"/>
              </a:rPr>
              <a:t>“</a:t>
            </a:r>
            <a:r>
              <a:rPr lang="zh-CN" altLang="en-US" sz="3600" dirty="0">
                <a:latin typeface="华文中宋" panose="02010600040101010101" pitchFamily="2" charset="-122"/>
                <a:ea typeface="华文中宋" panose="02010600040101010101" pitchFamily="2" charset="-122"/>
              </a:rPr>
              <a:t>判定覆盖</a:t>
            </a:r>
            <a:r>
              <a:rPr lang="zh-CN" altLang="en-US" sz="3600" dirty="0">
                <a:latin typeface="Arial" panose="020B0604020202020204" pitchFamily="34" charset="0"/>
                <a:ea typeface="华文中宋" panose="02010600040101010101" pitchFamily="2" charset="-122"/>
              </a:rPr>
              <a:t>”</a:t>
            </a:r>
            <a:r>
              <a:rPr lang="zh-CN" altLang="en-US" sz="3600" dirty="0">
                <a:latin typeface="华文中宋" panose="02010600040101010101" pitchFamily="2" charset="-122"/>
                <a:ea typeface="华文中宋" panose="02010600040101010101" pitchFamily="2" charset="-122"/>
              </a:rPr>
              <a:t>还是很不够的，例如例</a:t>
            </a:r>
            <a:r>
              <a:rPr lang="en-US" altLang="zh-CN" sz="3600" dirty="0">
                <a:latin typeface="华文中宋" panose="02010600040101010101" pitchFamily="2" charset="-122"/>
                <a:ea typeface="华文中宋" panose="02010600040101010101" pitchFamily="2" charset="-122"/>
              </a:rPr>
              <a:t>1</a:t>
            </a:r>
            <a:r>
              <a:rPr lang="zh-CN" altLang="en-US" sz="3600" dirty="0">
                <a:latin typeface="华文中宋" panose="02010600040101010101" pitchFamily="2" charset="-122"/>
                <a:ea typeface="华文中宋" panose="02010600040101010101" pitchFamily="2" charset="-122"/>
              </a:rPr>
              <a:t>两个测试用例未能检查沿着路径</a:t>
            </a:r>
            <a:r>
              <a:rPr lang="en-US" altLang="zh-CN" sz="3600" dirty="0">
                <a:latin typeface="华文中宋" panose="02010600040101010101" pitchFamily="2" charset="-122"/>
                <a:ea typeface="华文中宋" panose="02010600040101010101" pitchFamily="2" charset="-122"/>
              </a:rPr>
              <a:t>abd</a:t>
            </a:r>
            <a:r>
              <a:rPr lang="zh-CN" altLang="en-US" sz="3600" dirty="0">
                <a:latin typeface="华文中宋" panose="02010600040101010101" pitchFamily="2" charset="-122"/>
                <a:ea typeface="华文中宋" panose="02010600040101010101" pitchFamily="2" charset="-122"/>
              </a:rPr>
              <a:t>执行时，</a:t>
            </a:r>
            <a:r>
              <a:rPr lang="en-US" altLang="zh-CN" sz="3600" dirty="0">
                <a:latin typeface="华文中宋" panose="02010600040101010101" pitchFamily="2" charset="-122"/>
                <a:ea typeface="华文中宋" panose="02010600040101010101" pitchFamily="2" charset="-122"/>
              </a:rPr>
              <a:t>X</a:t>
            </a:r>
            <a:r>
              <a:rPr lang="zh-CN" altLang="en-US" sz="3600" dirty="0">
                <a:latin typeface="华文中宋" panose="02010600040101010101" pitchFamily="2" charset="-122"/>
                <a:ea typeface="华文中宋" panose="02010600040101010101" pitchFamily="2" charset="-122"/>
              </a:rPr>
              <a:t>的值是否保持不变。 </a:t>
            </a:r>
            <a:endParaRPr lang="zh-CN" altLang="en-US" sz="3600"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idx="1"/>
          </p:nvPr>
        </p:nvSpPr>
        <p:spPr>
          <a:xfrm>
            <a:off x="538850" y="332160"/>
            <a:ext cx="8226900" cy="4759200"/>
          </a:xfrm>
        </p:spPr>
        <p:txBody>
          <a:bodyPr vert="horz" wrap="square" lIns="91440" tIns="45720" rIns="91440" bIns="45720" anchor="t" anchorCtr="0">
            <a:normAutofit fontScale="92500" lnSpcReduction="10000"/>
          </a:bodyPr>
          <a:lstStyle/>
          <a:p>
            <a:pPr eaLnBrk="1" hangingPunct="1">
              <a:buNone/>
            </a:pPr>
            <a:r>
              <a:rPr lang="zh-CN" altLang="en-US" sz="3600" dirty="0">
                <a:latin typeface="华文中宋" panose="02010600040101010101" pitchFamily="2" charset="-122"/>
                <a:ea typeface="华文中宋" panose="02010600040101010101" pitchFamily="2" charset="-122"/>
              </a:rPr>
              <a:t> ⑶条件覆盖</a:t>
            </a:r>
            <a:endParaRPr lang="zh-CN" altLang="en-US" sz="3600" dirty="0">
              <a:latin typeface="华文中宋" panose="02010600040101010101" pitchFamily="2" charset="-122"/>
              <a:ea typeface="华文中宋" panose="02010600040101010101" pitchFamily="2" charset="-122"/>
            </a:endParaRPr>
          </a:p>
          <a:p>
            <a:pPr eaLnBrk="1" hangingPunct="1">
              <a:buNone/>
            </a:pPr>
            <a:endParaRPr lang="zh-CN" altLang="en-US" sz="3600" dirty="0">
              <a:latin typeface="华文中宋" panose="02010600040101010101" pitchFamily="2" charset="-122"/>
              <a:ea typeface="华文中宋" panose="02010600040101010101" pitchFamily="2" charset="-122"/>
            </a:endParaRPr>
          </a:p>
          <a:p>
            <a:pPr eaLnBrk="1" hangingPunct="1"/>
            <a:r>
              <a:rPr lang="zh-CN" altLang="en-US" sz="3600" b="1" dirty="0">
                <a:ea typeface="华文中宋" panose="02010600040101010101" pitchFamily="2" charset="-122"/>
              </a:rPr>
              <a:t>条件覆盖就是设计若干个测试用例，运行被测程序，使得程序中每个判断的每个条件的可能取值至少执行一次。</a:t>
            </a:r>
            <a:endParaRPr lang="zh-CN" altLang="en-US" sz="3600" b="1" dirty="0">
              <a:ea typeface="华文中宋" panose="02010600040101010101" pitchFamily="2" charset="-122"/>
            </a:endParaRPr>
          </a:p>
          <a:p>
            <a:pPr eaLnBrk="1" hangingPunct="1"/>
            <a:r>
              <a:rPr lang="zh-CN" altLang="en-US" sz="3600" b="1" dirty="0">
                <a:ea typeface="华文中宋" panose="02010600040101010101" pitchFamily="2" charset="-122"/>
              </a:rPr>
              <a:t>条件覆盖深入到判定中的每个条件，但可能不能满足判定覆盖的要求。</a:t>
            </a:r>
            <a:endParaRPr lang="zh-CN" altLang="en-US" sz="3600" b="1" dirty="0">
              <a:ea typeface="华文中宋" panose="02010600040101010101" pitchFamily="2" charset="-122"/>
            </a:endParaRPr>
          </a:p>
        </p:txBody>
      </p:sp>
      <p:sp>
        <p:nvSpPr>
          <p:cNvPr id="19458" name="Rectangle 3"/>
          <p:cNvSpPr/>
          <p:nvPr/>
        </p:nvSpPr>
        <p:spPr>
          <a:xfrm>
            <a:off x="0" y="236696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vert="horz" wrap="square" lIns="91440" tIns="45720" rIns="91440" bIns="45720" anchor="ctr" anchorCtr="0"/>
          <a:lstStyle/>
          <a:p>
            <a:pPr eaLnBrk="1" hangingPunct="1"/>
            <a:r>
              <a:rPr lang="zh-CN" altLang="en-US" sz="3200" dirty="0">
                <a:latin typeface="华文中宋" panose="02010600040101010101" pitchFamily="2" charset="-122"/>
                <a:ea typeface="华文中宋" panose="02010600040101010101" pitchFamily="2" charset="-122"/>
              </a:rPr>
              <a:t>条件覆盖 </a:t>
            </a:r>
            <a:endParaRPr lang="zh-CN" altLang="en-US" sz="3200" dirty="0">
              <a:latin typeface="华文中宋" panose="02010600040101010101" pitchFamily="2" charset="-122"/>
              <a:ea typeface="华文中宋" panose="02010600040101010101" pitchFamily="2" charset="-122"/>
            </a:endParaRPr>
          </a:p>
        </p:txBody>
      </p:sp>
      <p:sp>
        <p:nvSpPr>
          <p:cNvPr id="20482" name="Rectangle 3"/>
          <p:cNvSpPr>
            <a:spLocks noGrp="1"/>
          </p:cNvSpPr>
          <p:nvPr>
            <p:ph idx="1"/>
          </p:nvPr>
        </p:nvSpPr>
        <p:spPr>
          <a:xfrm>
            <a:off x="456300" y="1484685"/>
            <a:ext cx="8226900" cy="4759200"/>
          </a:xfrm>
        </p:spPr>
        <p:txBody>
          <a:bodyPr vert="horz" wrap="square" lIns="91440" tIns="45720" rIns="91440" bIns="45720" anchor="t" anchorCtr="0"/>
          <a:lstStyle/>
          <a:p>
            <a:pPr eaLnBrk="1" hangingPunct="1"/>
            <a:r>
              <a:rPr lang="zh-CN" altLang="en-US" sz="2800" dirty="0">
                <a:latin typeface="华文中宋" panose="02010600040101010101" pitchFamily="2" charset="-122"/>
                <a:ea typeface="华文中宋" panose="02010600040101010101" pitchFamily="2" charset="-122"/>
              </a:rPr>
              <a:t>一个判定中往往包含了若干个条件，如例</a:t>
            </a:r>
            <a:r>
              <a:rPr lang="en-US" altLang="zh-CN" sz="2800" dirty="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的程序中，判定 </a:t>
            </a:r>
            <a:r>
              <a:rPr lang="en-US" altLang="zh-CN" sz="2800" dirty="0">
                <a:latin typeface="华文中宋" panose="02010600040101010101" pitchFamily="2" charset="-122"/>
                <a:ea typeface="华文中宋" panose="02010600040101010101" pitchFamily="2" charset="-122"/>
              </a:rPr>
              <a:t>(A</a:t>
            </a:r>
            <a:r>
              <a:rPr lang="zh-CN" altLang="en-US" sz="2800" dirty="0">
                <a:latin typeface="华文中宋" panose="02010600040101010101" pitchFamily="2" charset="-122"/>
                <a:ea typeface="华文中宋" panose="02010600040101010101" pitchFamily="2" charset="-122"/>
              </a:rPr>
              <a:t>＞</a:t>
            </a:r>
            <a:r>
              <a:rPr lang="en-US" altLang="zh-CN" sz="2800" dirty="0">
                <a:latin typeface="华文中宋" panose="02010600040101010101" pitchFamily="2" charset="-122"/>
                <a:ea typeface="华文中宋" panose="02010600040101010101" pitchFamily="2" charset="-122"/>
              </a:rPr>
              <a:t>1) AND (B=0)</a:t>
            </a:r>
            <a:r>
              <a:rPr lang="zh-CN" altLang="en-US" sz="2800" dirty="0">
                <a:latin typeface="华文中宋" panose="02010600040101010101" pitchFamily="2" charset="-122"/>
                <a:ea typeface="华文中宋" panose="02010600040101010101" pitchFamily="2" charset="-122"/>
              </a:rPr>
              <a:t>包含了两个条件： </a:t>
            </a:r>
            <a:r>
              <a:rPr lang="en-US" altLang="zh-CN" sz="2800" dirty="0">
                <a:latin typeface="华文中宋" panose="02010600040101010101" pitchFamily="2" charset="-122"/>
                <a:ea typeface="华文中宋" panose="02010600040101010101" pitchFamily="2" charset="-122"/>
              </a:rPr>
              <a:t>A</a:t>
            </a:r>
            <a:r>
              <a:rPr lang="zh-CN" altLang="en-US" sz="2800" dirty="0">
                <a:latin typeface="华文中宋" panose="02010600040101010101" pitchFamily="2" charset="-122"/>
                <a:ea typeface="华文中宋" panose="02010600040101010101" pitchFamily="2" charset="-122"/>
              </a:rPr>
              <a:t>＞</a:t>
            </a:r>
            <a:r>
              <a:rPr lang="en-US" altLang="zh-CN" sz="2800" dirty="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以及 </a:t>
            </a:r>
            <a:r>
              <a:rPr lang="en-US" altLang="zh-CN" sz="2800" dirty="0">
                <a:latin typeface="华文中宋" panose="02010600040101010101" pitchFamily="2" charset="-122"/>
                <a:ea typeface="华文中宋" panose="02010600040101010101" pitchFamily="2" charset="-122"/>
              </a:rPr>
              <a:t>B=0</a:t>
            </a:r>
            <a:r>
              <a:rPr lang="zh-CN" altLang="en-US" sz="2800" dirty="0">
                <a:latin typeface="华文中宋" panose="02010600040101010101" pitchFamily="2" charset="-122"/>
                <a:ea typeface="华文中宋" panose="02010600040101010101" pitchFamily="2" charset="-122"/>
              </a:rPr>
              <a:t>，所以可引进一个更强的覆盖标准</a:t>
            </a:r>
            <a:r>
              <a:rPr lang="en-US" altLang="zh-CN" sz="2800" dirty="0">
                <a:latin typeface="Arial" panose="020B0604020202020204" pitchFamily="34" charset="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条件覆盖</a:t>
            </a:r>
            <a:r>
              <a:rPr lang="zh-CN" altLang="en-US" sz="2800" dirty="0">
                <a:latin typeface="Arial" panose="020B0604020202020204" pitchFamily="34" charset="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a:t>
            </a:r>
            <a:r>
              <a:rPr lang="zh-CN" altLang="en-US" sz="2800" dirty="0">
                <a:latin typeface="Arial" panose="020B0604020202020204" pitchFamily="34" charset="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条件覆盖</a:t>
            </a:r>
            <a:r>
              <a:rPr lang="zh-CN" altLang="en-US" sz="2800" dirty="0">
                <a:latin typeface="Arial" panose="020B0604020202020204" pitchFamily="34" charset="0"/>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的含义是：执行足够的测试用例，使得判定中的每个条件获得各种可能的结果。 </a:t>
            </a:r>
            <a:endParaRPr lang="zh-CN" altLang="en-US" sz="2800" dirty="0">
              <a:latin typeface="华文中宋" panose="02010600040101010101" pitchFamily="2" charset="-122"/>
              <a:ea typeface="华文中宋" panose="02010600040101010101" pitchFamily="2" charset="-122"/>
            </a:endParaRPr>
          </a:p>
          <a:p>
            <a:pPr eaLnBrk="1" hangingPunct="1"/>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idx="1"/>
          </p:nvPr>
        </p:nvSpPr>
        <p:spPr>
          <a:xfrm>
            <a:off x="458205" y="404550"/>
            <a:ext cx="8226900" cy="4759200"/>
          </a:xfrm>
        </p:spPr>
        <p:txBody>
          <a:bodyPr vert="horz" wrap="square" lIns="91440" tIns="45720" rIns="91440" bIns="45720" anchor="t" anchorCtr="0">
            <a:normAutofit fontScale="92500" lnSpcReduction="20000"/>
          </a:bodyPr>
          <a:lstStyle/>
          <a:p>
            <a:pPr lvl="1" eaLnBrk="1" hangingPunct="1">
              <a:lnSpc>
                <a:spcPct val="90000"/>
              </a:lnSpc>
              <a:buNone/>
            </a:pPr>
            <a:r>
              <a:rPr lang="en-US" altLang="zh-CN" dirty="0">
                <a:latin typeface="宋体" panose="02010600030101010101" pitchFamily="2" charset="-122"/>
                <a:ea typeface="华文中宋" panose="02010600040101010101" pitchFamily="2" charset="-122"/>
              </a:rPr>
              <a:t>PROCEDURE  M(VAR A</a:t>
            </a:r>
            <a:r>
              <a:rPr lang="zh-CN" altLang="en-US" dirty="0">
                <a:latin typeface="宋体" panose="02010600030101010101" pitchFamily="2" charset="-122"/>
                <a:ea typeface="华文中宋" panose="02010600040101010101" pitchFamily="2" charset="-122"/>
              </a:rPr>
              <a:t>，</a:t>
            </a:r>
            <a:r>
              <a:rPr lang="en-US" altLang="zh-CN" dirty="0">
                <a:latin typeface="宋体" panose="02010600030101010101" pitchFamily="2" charset="-122"/>
                <a:ea typeface="华文中宋" panose="02010600040101010101" pitchFamily="2" charset="-122"/>
              </a:rPr>
              <a:t>B</a:t>
            </a:r>
            <a:r>
              <a:rPr lang="zh-CN" altLang="en-US" dirty="0">
                <a:latin typeface="宋体" panose="02010600030101010101" pitchFamily="2" charset="-122"/>
                <a:ea typeface="华文中宋" panose="02010600040101010101" pitchFamily="2" charset="-122"/>
              </a:rPr>
              <a:t>，</a:t>
            </a:r>
            <a:r>
              <a:rPr lang="en-US" altLang="zh-CN" dirty="0">
                <a:latin typeface="宋体" panose="02010600030101010101" pitchFamily="2" charset="-122"/>
                <a:ea typeface="华文中宋" panose="02010600040101010101" pitchFamily="2" charset="-122"/>
              </a:rPr>
              <a:t>X</a:t>
            </a:r>
            <a:r>
              <a:rPr lang="zh-CN" altLang="en-US" dirty="0">
                <a:latin typeface="宋体" panose="02010600030101010101" pitchFamily="2" charset="-122"/>
                <a:ea typeface="华文中宋" panose="02010600040101010101" pitchFamily="2" charset="-122"/>
              </a:rPr>
              <a:t>：</a:t>
            </a:r>
            <a:r>
              <a:rPr lang="en-US" altLang="zh-CN" dirty="0">
                <a:latin typeface="宋体" panose="02010600030101010101" pitchFamily="2" charset="-122"/>
                <a:ea typeface="华文中宋" panose="02010600040101010101" pitchFamily="2" charset="-122"/>
              </a:rPr>
              <a:t>REAL)</a:t>
            </a:r>
            <a:r>
              <a:rPr lang="zh-CN" altLang="en-US" dirty="0">
                <a:latin typeface="宋体" panose="02010600030101010101" pitchFamily="2" charset="-122"/>
                <a:ea typeface="华文中宋" panose="02010600040101010101" pitchFamily="2" charset="-122"/>
              </a:rPr>
              <a:t>；  </a:t>
            </a:r>
            <a:endParaRPr lang="zh-CN" altLang="en-US" dirty="0">
              <a:latin typeface="宋体" panose="02010600030101010101" pitchFamily="2" charset="-122"/>
              <a:ea typeface="华文中宋" panose="02010600040101010101" pitchFamily="2" charset="-122"/>
            </a:endParaRPr>
          </a:p>
          <a:p>
            <a:pPr lvl="1" eaLnBrk="1" hangingPunct="1">
              <a:lnSpc>
                <a:spcPct val="90000"/>
              </a:lnSpc>
              <a:buNone/>
            </a:pPr>
            <a:r>
              <a:rPr lang="en-US" altLang="zh-CN" dirty="0">
                <a:latin typeface="宋体" panose="02010600030101010101" pitchFamily="2" charset="-122"/>
                <a:ea typeface="华文中宋" panose="02010600040101010101" pitchFamily="2" charset="-122"/>
              </a:rPr>
              <a:t>BEGIN </a:t>
            </a:r>
            <a:endParaRPr lang="en-US" altLang="zh-CN" dirty="0">
              <a:latin typeface="宋体" panose="02010600030101010101" pitchFamily="2" charset="-122"/>
              <a:ea typeface="华文中宋" panose="02010600040101010101" pitchFamily="2" charset="-122"/>
            </a:endParaRPr>
          </a:p>
          <a:p>
            <a:pPr lvl="1" eaLnBrk="1" hangingPunct="1">
              <a:lnSpc>
                <a:spcPct val="90000"/>
              </a:lnSpc>
              <a:buNone/>
            </a:pPr>
            <a:r>
              <a:rPr lang="en-US" altLang="zh-CN" dirty="0">
                <a:latin typeface="宋体" panose="02010600030101010101" pitchFamily="2" charset="-122"/>
                <a:ea typeface="华文中宋" panose="02010600040101010101" pitchFamily="2" charset="-122"/>
              </a:rPr>
              <a:t>IF (A&gt;1) AND (B=0)  THEN X:=X/A</a:t>
            </a:r>
            <a:r>
              <a:rPr lang="zh-CN" altLang="en-US" dirty="0">
                <a:latin typeface="宋体" panose="02010600030101010101" pitchFamily="2" charset="-122"/>
                <a:ea typeface="华文中宋" panose="02010600040101010101" pitchFamily="2" charset="-122"/>
              </a:rPr>
              <a:t>； </a:t>
            </a:r>
            <a:endParaRPr lang="zh-CN" altLang="en-US" dirty="0">
              <a:latin typeface="宋体" panose="02010600030101010101" pitchFamily="2" charset="-122"/>
              <a:ea typeface="华文中宋" panose="02010600040101010101" pitchFamily="2" charset="-122"/>
            </a:endParaRPr>
          </a:p>
          <a:p>
            <a:pPr lvl="1" eaLnBrk="1" hangingPunct="1">
              <a:lnSpc>
                <a:spcPct val="90000"/>
              </a:lnSpc>
              <a:buNone/>
            </a:pPr>
            <a:r>
              <a:rPr lang="en-US" altLang="zh-CN" dirty="0">
                <a:latin typeface="宋体" panose="02010600030101010101" pitchFamily="2" charset="-122"/>
                <a:ea typeface="华文中宋" panose="02010600040101010101" pitchFamily="2" charset="-122"/>
              </a:rPr>
              <a:t>IF (A=2) OR (X&gt;1)   THEN X:=X+1</a:t>
            </a:r>
            <a:r>
              <a:rPr lang="zh-CN" altLang="en-US" dirty="0">
                <a:latin typeface="宋体" panose="02010600030101010101" pitchFamily="2" charset="-122"/>
                <a:ea typeface="华文中宋" panose="02010600040101010101" pitchFamily="2" charset="-122"/>
              </a:rPr>
              <a:t>； </a:t>
            </a:r>
            <a:endParaRPr lang="zh-CN" altLang="en-US" dirty="0">
              <a:latin typeface="宋体" panose="02010600030101010101" pitchFamily="2" charset="-122"/>
              <a:ea typeface="华文中宋" panose="02010600040101010101" pitchFamily="2" charset="-122"/>
            </a:endParaRPr>
          </a:p>
          <a:p>
            <a:pPr lvl="1" eaLnBrk="1" hangingPunct="1">
              <a:lnSpc>
                <a:spcPct val="90000"/>
              </a:lnSpc>
              <a:buNone/>
            </a:pPr>
            <a:r>
              <a:rPr lang="en-US" altLang="zh-CN" dirty="0">
                <a:latin typeface="宋体" panose="02010600030101010101" pitchFamily="2" charset="-122"/>
                <a:ea typeface="华文中宋" panose="02010600040101010101" pitchFamily="2" charset="-122"/>
              </a:rPr>
              <a:t>END.</a:t>
            </a:r>
            <a:endParaRPr lang="en-US" altLang="zh-CN" dirty="0">
              <a:latin typeface="宋体" panose="02010600030101010101" pitchFamily="2" charset="-122"/>
              <a:ea typeface="华文中宋" panose="02010600040101010101" pitchFamily="2" charset="-122"/>
            </a:endParaRPr>
          </a:p>
          <a:p>
            <a:pPr lvl="1" eaLnBrk="1" hangingPunct="1">
              <a:lnSpc>
                <a:spcPct val="90000"/>
              </a:lnSpc>
              <a:buNone/>
            </a:pPr>
            <a:endParaRPr lang="zh-CN" altLang="en-US" dirty="0">
              <a:ea typeface="华文中宋" panose="02010600040101010101" pitchFamily="2" charset="-122"/>
            </a:endParaRPr>
          </a:p>
          <a:p>
            <a:pPr lvl="1" eaLnBrk="1" hangingPunct="1">
              <a:lnSpc>
                <a:spcPct val="90000"/>
              </a:lnSpc>
              <a:buNone/>
            </a:pPr>
            <a:r>
              <a:rPr lang="zh-CN" altLang="en-US" dirty="0">
                <a:ea typeface="华文中宋" panose="02010600040101010101" pitchFamily="2" charset="-122"/>
              </a:rPr>
              <a:t>例</a:t>
            </a:r>
            <a:r>
              <a:rPr lang="en-US" altLang="zh-CN" dirty="0">
                <a:ea typeface="华文中宋" panose="02010600040101010101" pitchFamily="2" charset="-122"/>
              </a:rPr>
              <a:t>1</a:t>
            </a:r>
            <a:r>
              <a:rPr lang="zh-CN" altLang="en-US" dirty="0">
                <a:ea typeface="华文中宋" panose="02010600040101010101" pitchFamily="2" charset="-122"/>
              </a:rPr>
              <a:t>的程序有四个条件： </a:t>
            </a:r>
            <a:endParaRPr lang="zh-CN" altLang="en-US" dirty="0">
              <a:ea typeface="华文中宋" panose="02010600040101010101" pitchFamily="2" charset="-122"/>
            </a:endParaRPr>
          </a:p>
          <a:p>
            <a:pPr lvl="1" eaLnBrk="1" hangingPunct="1">
              <a:lnSpc>
                <a:spcPct val="90000"/>
              </a:lnSpc>
              <a:buNone/>
            </a:pPr>
            <a:r>
              <a:rPr lang="zh-CN" altLang="en-US" dirty="0">
                <a:latin typeface="Arial" panose="020B0604020202020204" pitchFamily="34" charset="0"/>
                <a:ea typeface="华文中宋" panose="02010600040101010101" pitchFamily="2" charset="-122"/>
              </a:rPr>
              <a:t>        </a:t>
            </a:r>
            <a:r>
              <a:rPr lang="zh-CN" altLang="en-US" dirty="0">
                <a:ea typeface="华文中宋" panose="02010600040101010101" pitchFamily="2" charset="-122"/>
              </a:rPr>
              <a:t> </a:t>
            </a:r>
            <a:r>
              <a:rPr lang="en-US" altLang="zh-CN" dirty="0">
                <a:ea typeface="华文中宋" panose="02010600040101010101" pitchFamily="2" charset="-122"/>
              </a:rPr>
              <a:t>A</a:t>
            </a:r>
            <a:r>
              <a:rPr lang="zh-CN" altLang="en-US" dirty="0">
                <a:ea typeface="华文中宋" panose="02010600040101010101" pitchFamily="2" charset="-122"/>
              </a:rPr>
              <a:t>＞</a:t>
            </a:r>
            <a:r>
              <a:rPr lang="en-US" altLang="zh-CN" dirty="0">
                <a:ea typeface="华文中宋" panose="02010600040101010101" pitchFamily="2" charset="-122"/>
              </a:rPr>
              <a:t>1</a:t>
            </a:r>
            <a:r>
              <a:rPr lang="zh-CN" altLang="en-US" dirty="0">
                <a:ea typeface="华文中宋" panose="02010600040101010101" pitchFamily="2" charset="-122"/>
              </a:rPr>
              <a:t>、 </a:t>
            </a:r>
            <a:r>
              <a:rPr lang="en-US" altLang="zh-CN" dirty="0">
                <a:ea typeface="华文中宋" panose="02010600040101010101" pitchFamily="2" charset="-122"/>
              </a:rPr>
              <a:t>B=0</a:t>
            </a:r>
            <a:r>
              <a:rPr lang="zh-CN" altLang="en-US" dirty="0">
                <a:ea typeface="华文中宋" panose="02010600040101010101" pitchFamily="2" charset="-122"/>
              </a:rPr>
              <a:t>、</a:t>
            </a:r>
            <a:r>
              <a:rPr lang="en-US" altLang="zh-CN" dirty="0">
                <a:ea typeface="华文中宋" panose="02010600040101010101" pitchFamily="2" charset="-122"/>
              </a:rPr>
              <a:t>A=2</a:t>
            </a:r>
            <a:r>
              <a:rPr lang="zh-CN" altLang="en-US" dirty="0">
                <a:ea typeface="华文中宋" panose="02010600040101010101" pitchFamily="2" charset="-122"/>
              </a:rPr>
              <a:t>、</a:t>
            </a:r>
            <a:r>
              <a:rPr lang="en-US" altLang="zh-CN" dirty="0">
                <a:ea typeface="华文中宋" panose="02010600040101010101" pitchFamily="2" charset="-122"/>
              </a:rPr>
              <a:t>X</a:t>
            </a:r>
            <a:r>
              <a:rPr lang="zh-CN" altLang="en-US" dirty="0">
                <a:ea typeface="华文中宋" panose="02010600040101010101" pitchFamily="2" charset="-122"/>
              </a:rPr>
              <a:t>＞</a:t>
            </a:r>
            <a:r>
              <a:rPr lang="en-US" altLang="zh-CN" dirty="0">
                <a:ea typeface="华文中宋" panose="02010600040101010101" pitchFamily="2" charset="-122"/>
              </a:rPr>
              <a:t>1 </a:t>
            </a:r>
            <a:endParaRPr lang="en-US" altLang="zh-CN" dirty="0">
              <a:ea typeface="华文中宋" panose="02010600040101010101" pitchFamily="2" charset="-122"/>
            </a:endParaRPr>
          </a:p>
          <a:p>
            <a:pPr lvl="1" eaLnBrk="1" hangingPunct="1">
              <a:lnSpc>
                <a:spcPct val="90000"/>
              </a:lnSpc>
              <a:buNone/>
            </a:pPr>
            <a:r>
              <a:rPr lang="zh-CN" altLang="en-US" dirty="0">
                <a:ea typeface="华文中宋" panose="02010600040101010101" pitchFamily="2" charset="-122"/>
              </a:rPr>
              <a:t>为了达到</a:t>
            </a:r>
            <a:r>
              <a:rPr lang="zh-CN" altLang="en-US" dirty="0">
                <a:latin typeface="Arial" panose="020B0604020202020204" pitchFamily="34" charset="0"/>
                <a:ea typeface="华文中宋" panose="02010600040101010101" pitchFamily="2" charset="-122"/>
              </a:rPr>
              <a:t>“</a:t>
            </a:r>
            <a:r>
              <a:rPr lang="zh-CN" altLang="en-US" dirty="0">
                <a:ea typeface="华文中宋" panose="02010600040101010101" pitchFamily="2" charset="-122"/>
              </a:rPr>
              <a:t>条件覆盖</a:t>
            </a:r>
            <a:r>
              <a:rPr lang="zh-CN" altLang="en-US" dirty="0">
                <a:latin typeface="Arial" panose="020B0604020202020204" pitchFamily="34" charset="0"/>
                <a:ea typeface="华文中宋" panose="02010600040101010101" pitchFamily="2" charset="-122"/>
              </a:rPr>
              <a:t>”</a:t>
            </a:r>
            <a:r>
              <a:rPr lang="zh-CN" altLang="en-US" dirty="0">
                <a:ea typeface="华文中宋" panose="02010600040101010101" pitchFamily="2" charset="-122"/>
              </a:rPr>
              <a:t>标准，需要执行足够的测试用例使得在</a:t>
            </a:r>
            <a:r>
              <a:rPr lang="en-US" altLang="zh-CN" dirty="0">
                <a:ea typeface="华文中宋" panose="02010600040101010101" pitchFamily="2" charset="-122"/>
              </a:rPr>
              <a:t>a</a:t>
            </a:r>
            <a:r>
              <a:rPr lang="zh-CN" altLang="en-US" dirty="0">
                <a:ea typeface="华文中宋" panose="02010600040101010101" pitchFamily="2" charset="-122"/>
              </a:rPr>
              <a:t>点有： </a:t>
            </a:r>
            <a:endParaRPr lang="zh-CN" altLang="en-US" dirty="0">
              <a:ea typeface="华文中宋" panose="02010600040101010101" pitchFamily="2" charset="-122"/>
            </a:endParaRPr>
          </a:p>
          <a:p>
            <a:pPr lvl="1" eaLnBrk="1" hangingPunct="1">
              <a:lnSpc>
                <a:spcPct val="90000"/>
              </a:lnSpc>
              <a:buNone/>
            </a:pPr>
            <a:r>
              <a:rPr lang="zh-CN" altLang="en-US" dirty="0">
                <a:latin typeface="Arial" panose="020B0604020202020204" pitchFamily="34" charset="0"/>
                <a:ea typeface="华文中宋" panose="02010600040101010101" pitchFamily="2" charset="-122"/>
              </a:rPr>
              <a:t>  </a:t>
            </a:r>
            <a:r>
              <a:rPr lang="zh-CN" altLang="en-US" dirty="0">
                <a:ea typeface="华文中宋" panose="02010600040101010101" pitchFamily="2" charset="-122"/>
              </a:rPr>
              <a:t> </a:t>
            </a:r>
            <a:r>
              <a:rPr lang="zh-CN" altLang="en-US" dirty="0">
                <a:latin typeface="Arial" panose="020B0604020202020204" pitchFamily="34" charset="0"/>
                <a:ea typeface="华文中宋" panose="02010600040101010101" pitchFamily="2" charset="-122"/>
              </a:rPr>
              <a:t>      </a:t>
            </a:r>
            <a:r>
              <a:rPr lang="en-US" altLang="zh-CN" dirty="0">
                <a:ea typeface="华文中宋" panose="02010600040101010101" pitchFamily="2" charset="-122"/>
              </a:rPr>
              <a:t>A</a:t>
            </a:r>
            <a:r>
              <a:rPr lang="zh-CN" altLang="en-US" dirty="0">
                <a:ea typeface="华文中宋" panose="02010600040101010101" pitchFamily="2" charset="-122"/>
              </a:rPr>
              <a:t>＞</a:t>
            </a:r>
            <a:r>
              <a:rPr lang="en-US" altLang="zh-CN" dirty="0">
                <a:ea typeface="华文中宋" panose="02010600040101010101" pitchFamily="2" charset="-122"/>
              </a:rPr>
              <a:t>1</a:t>
            </a:r>
            <a:r>
              <a:rPr lang="zh-CN" altLang="en-US" dirty="0">
                <a:ea typeface="华文中宋" panose="02010600040101010101" pitchFamily="2" charset="-122"/>
              </a:rPr>
              <a:t>、</a:t>
            </a:r>
            <a:r>
              <a:rPr lang="en-US" altLang="zh-CN" dirty="0">
                <a:ea typeface="华文中宋" panose="02010600040101010101" pitchFamily="2" charset="-122"/>
              </a:rPr>
              <a:t>A≤1</a:t>
            </a:r>
            <a:r>
              <a:rPr lang="zh-CN" altLang="en-US" dirty="0">
                <a:ea typeface="华文中宋" panose="02010600040101010101" pitchFamily="2" charset="-122"/>
              </a:rPr>
              <a:t>、</a:t>
            </a:r>
            <a:r>
              <a:rPr lang="en-US" altLang="zh-CN" dirty="0">
                <a:ea typeface="华文中宋" panose="02010600040101010101" pitchFamily="2" charset="-122"/>
              </a:rPr>
              <a:t>B=0</a:t>
            </a:r>
            <a:r>
              <a:rPr lang="zh-CN" altLang="en-US" dirty="0">
                <a:ea typeface="华文中宋" panose="02010600040101010101" pitchFamily="2" charset="-122"/>
              </a:rPr>
              <a:t>、</a:t>
            </a:r>
            <a:r>
              <a:rPr lang="en-US" altLang="zh-CN" dirty="0">
                <a:ea typeface="华文中宋" panose="02010600040101010101" pitchFamily="2" charset="-122"/>
              </a:rPr>
              <a:t>B≠0 </a:t>
            </a:r>
            <a:endParaRPr lang="en-US" altLang="zh-CN" dirty="0">
              <a:ea typeface="华文中宋" panose="02010600040101010101" pitchFamily="2" charset="-122"/>
            </a:endParaRPr>
          </a:p>
          <a:p>
            <a:pPr lvl="1" eaLnBrk="1" hangingPunct="1">
              <a:lnSpc>
                <a:spcPct val="90000"/>
              </a:lnSpc>
              <a:buNone/>
            </a:pPr>
            <a:r>
              <a:rPr lang="zh-CN" altLang="en-US" dirty="0">
                <a:ea typeface="华文中宋" panose="02010600040101010101" pitchFamily="2" charset="-122"/>
              </a:rPr>
              <a:t>等各种结果出现，以及在</a:t>
            </a:r>
            <a:r>
              <a:rPr lang="en-US" altLang="zh-CN" dirty="0">
                <a:ea typeface="华文中宋" panose="02010600040101010101" pitchFamily="2" charset="-122"/>
              </a:rPr>
              <a:t>b</a:t>
            </a:r>
            <a:r>
              <a:rPr lang="zh-CN" altLang="en-US" dirty="0">
                <a:ea typeface="华文中宋" panose="02010600040101010101" pitchFamily="2" charset="-122"/>
              </a:rPr>
              <a:t>点有： </a:t>
            </a:r>
            <a:endParaRPr lang="zh-CN" altLang="en-US" dirty="0">
              <a:ea typeface="华文中宋" panose="02010600040101010101" pitchFamily="2" charset="-122"/>
            </a:endParaRPr>
          </a:p>
          <a:p>
            <a:pPr lvl="1" eaLnBrk="1" hangingPunct="1">
              <a:lnSpc>
                <a:spcPct val="90000"/>
              </a:lnSpc>
              <a:buNone/>
            </a:pPr>
            <a:r>
              <a:rPr lang="zh-CN" altLang="en-US" dirty="0">
                <a:latin typeface="Arial" panose="020B0604020202020204" pitchFamily="34" charset="0"/>
                <a:ea typeface="华文中宋" panose="02010600040101010101" pitchFamily="2" charset="-122"/>
              </a:rPr>
              <a:t>      </a:t>
            </a:r>
            <a:r>
              <a:rPr lang="zh-CN" altLang="en-US" dirty="0">
                <a:ea typeface="华文中宋" panose="02010600040101010101" pitchFamily="2" charset="-122"/>
              </a:rPr>
              <a:t> </a:t>
            </a:r>
            <a:r>
              <a:rPr lang="en-US" altLang="zh-CN" dirty="0">
                <a:ea typeface="华文中宋" panose="02010600040101010101" pitchFamily="2" charset="-122"/>
              </a:rPr>
              <a:t>A=2</a:t>
            </a:r>
            <a:r>
              <a:rPr lang="zh-CN" altLang="en-US" dirty="0">
                <a:ea typeface="华文中宋" panose="02010600040101010101" pitchFamily="2" charset="-122"/>
              </a:rPr>
              <a:t>、</a:t>
            </a:r>
            <a:r>
              <a:rPr lang="en-US" altLang="zh-CN" dirty="0">
                <a:ea typeface="华文中宋" panose="02010600040101010101" pitchFamily="2" charset="-122"/>
              </a:rPr>
              <a:t>A≠2</a:t>
            </a:r>
            <a:r>
              <a:rPr lang="zh-CN" altLang="en-US" dirty="0">
                <a:ea typeface="华文中宋" panose="02010600040101010101" pitchFamily="2" charset="-122"/>
              </a:rPr>
              <a:t>、</a:t>
            </a:r>
            <a:r>
              <a:rPr lang="en-US" altLang="zh-CN" dirty="0">
                <a:ea typeface="华文中宋" panose="02010600040101010101" pitchFamily="2" charset="-122"/>
              </a:rPr>
              <a:t>X</a:t>
            </a:r>
            <a:r>
              <a:rPr lang="zh-CN" altLang="en-US" dirty="0">
                <a:ea typeface="华文中宋" panose="02010600040101010101" pitchFamily="2" charset="-122"/>
              </a:rPr>
              <a:t>＞</a:t>
            </a:r>
            <a:r>
              <a:rPr lang="en-US" altLang="zh-CN" dirty="0">
                <a:ea typeface="华文中宋" panose="02010600040101010101" pitchFamily="2" charset="-122"/>
              </a:rPr>
              <a:t>1</a:t>
            </a:r>
            <a:r>
              <a:rPr lang="zh-CN" altLang="en-US" dirty="0">
                <a:ea typeface="华文中宋" panose="02010600040101010101" pitchFamily="2" charset="-122"/>
              </a:rPr>
              <a:t>、</a:t>
            </a:r>
            <a:r>
              <a:rPr lang="en-US" altLang="zh-CN" dirty="0">
                <a:ea typeface="华文中宋" panose="02010600040101010101" pitchFamily="2" charset="-122"/>
              </a:rPr>
              <a:t>X≤1 </a:t>
            </a:r>
            <a:endParaRPr lang="en-US" altLang="zh-CN" dirty="0">
              <a:ea typeface="华文中宋" panose="02010600040101010101" pitchFamily="2" charset="-122"/>
            </a:endParaRPr>
          </a:p>
          <a:p>
            <a:pPr lvl="1" eaLnBrk="1" hangingPunct="1">
              <a:lnSpc>
                <a:spcPct val="90000"/>
              </a:lnSpc>
              <a:buNone/>
            </a:pPr>
            <a:r>
              <a:rPr lang="zh-CN" altLang="en-US" dirty="0">
                <a:ea typeface="华文中宋" panose="02010600040101010101" pitchFamily="2" charset="-122"/>
              </a:rPr>
              <a:t>等各种结果出现。</a:t>
            </a:r>
            <a:endParaRPr lang="zh-CN" altLang="en-US" dirty="0">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idx="1"/>
          </p:nvPr>
        </p:nvSpPr>
        <p:spPr>
          <a:xfrm>
            <a:off x="458205" y="548695"/>
            <a:ext cx="8226900" cy="4759200"/>
          </a:xfrm>
        </p:spPr>
        <p:txBody>
          <a:bodyPr vert="horz" wrap="square" lIns="91440" tIns="45720" rIns="91440" bIns="45720" anchor="t" anchorCtr="0">
            <a:normAutofit fontScale="92500" lnSpcReduction="10000"/>
          </a:bodyPr>
          <a:lstStyle/>
          <a:p>
            <a:pPr lvl="1" eaLnBrk="1" hangingPunct="1">
              <a:buNone/>
            </a:pPr>
            <a:r>
              <a:rPr lang="en-US" altLang="zh-CN" dirty="0">
                <a:latin typeface="宋体" panose="02010600030101010101" pitchFamily="2" charset="-122"/>
                <a:ea typeface="华文中宋" panose="02010600040101010101" pitchFamily="2" charset="-122"/>
              </a:rPr>
              <a:t>PROCEDURE  M(VAR A</a:t>
            </a:r>
            <a:r>
              <a:rPr lang="zh-CN" altLang="en-US" dirty="0">
                <a:latin typeface="宋体" panose="02010600030101010101" pitchFamily="2" charset="-122"/>
                <a:ea typeface="华文中宋" panose="02010600040101010101" pitchFamily="2" charset="-122"/>
              </a:rPr>
              <a:t>，</a:t>
            </a:r>
            <a:r>
              <a:rPr lang="en-US" altLang="zh-CN" dirty="0">
                <a:latin typeface="宋体" panose="02010600030101010101" pitchFamily="2" charset="-122"/>
                <a:ea typeface="华文中宋" panose="02010600040101010101" pitchFamily="2" charset="-122"/>
              </a:rPr>
              <a:t>B</a:t>
            </a:r>
            <a:r>
              <a:rPr lang="zh-CN" altLang="en-US" dirty="0">
                <a:latin typeface="宋体" panose="02010600030101010101" pitchFamily="2" charset="-122"/>
                <a:ea typeface="华文中宋" panose="02010600040101010101" pitchFamily="2" charset="-122"/>
              </a:rPr>
              <a:t>，</a:t>
            </a:r>
            <a:r>
              <a:rPr lang="en-US" altLang="zh-CN" dirty="0">
                <a:latin typeface="宋体" panose="02010600030101010101" pitchFamily="2" charset="-122"/>
                <a:ea typeface="华文中宋" panose="02010600040101010101" pitchFamily="2" charset="-122"/>
              </a:rPr>
              <a:t>X</a:t>
            </a:r>
            <a:r>
              <a:rPr lang="zh-CN" altLang="en-US" dirty="0">
                <a:latin typeface="宋体" panose="02010600030101010101" pitchFamily="2" charset="-122"/>
                <a:ea typeface="华文中宋" panose="02010600040101010101" pitchFamily="2" charset="-122"/>
              </a:rPr>
              <a:t>：</a:t>
            </a:r>
            <a:r>
              <a:rPr lang="en-US" altLang="zh-CN" dirty="0">
                <a:latin typeface="宋体" panose="02010600030101010101" pitchFamily="2" charset="-122"/>
                <a:ea typeface="华文中宋" panose="02010600040101010101" pitchFamily="2" charset="-122"/>
              </a:rPr>
              <a:t>REAL)</a:t>
            </a:r>
            <a:r>
              <a:rPr lang="zh-CN" altLang="en-US" dirty="0">
                <a:latin typeface="宋体" panose="02010600030101010101" pitchFamily="2" charset="-122"/>
                <a:ea typeface="华文中宋" panose="02010600040101010101" pitchFamily="2" charset="-122"/>
              </a:rPr>
              <a:t>；  </a:t>
            </a:r>
            <a:endParaRPr lang="zh-CN" altLang="en-US" dirty="0">
              <a:latin typeface="宋体" panose="02010600030101010101" pitchFamily="2" charset="-122"/>
              <a:ea typeface="华文中宋" panose="02010600040101010101" pitchFamily="2" charset="-122"/>
            </a:endParaRPr>
          </a:p>
          <a:p>
            <a:pPr lvl="1" eaLnBrk="1" hangingPunct="1">
              <a:buNone/>
            </a:pPr>
            <a:r>
              <a:rPr lang="en-US" altLang="zh-CN" dirty="0">
                <a:latin typeface="宋体" panose="02010600030101010101" pitchFamily="2" charset="-122"/>
                <a:ea typeface="华文中宋" panose="02010600040101010101" pitchFamily="2" charset="-122"/>
              </a:rPr>
              <a:t>BEGIN </a:t>
            </a:r>
            <a:endParaRPr lang="en-US" altLang="zh-CN" dirty="0">
              <a:latin typeface="宋体" panose="02010600030101010101" pitchFamily="2" charset="-122"/>
              <a:ea typeface="华文中宋" panose="02010600040101010101" pitchFamily="2" charset="-122"/>
            </a:endParaRPr>
          </a:p>
          <a:p>
            <a:pPr lvl="1" eaLnBrk="1" hangingPunct="1">
              <a:buNone/>
            </a:pPr>
            <a:r>
              <a:rPr lang="en-US" altLang="zh-CN" dirty="0">
                <a:latin typeface="宋体" panose="02010600030101010101" pitchFamily="2" charset="-122"/>
                <a:ea typeface="华文中宋" panose="02010600040101010101" pitchFamily="2" charset="-122"/>
              </a:rPr>
              <a:t>IF (A&gt;1) AND (B=0)  THEN X:=X/A</a:t>
            </a:r>
            <a:r>
              <a:rPr lang="zh-CN" altLang="en-US" dirty="0">
                <a:latin typeface="宋体" panose="02010600030101010101" pitchFamily="2" charset="-122"/>
                <a:ea typeface="华文中宋" panose="02010600040101010101" pitchFamily="2" charset="-122"/>
              </a:rPr>
              <a:t>； </a:t>
            </a:r>
            <a:endParaRPr lang="zh-CN" altLang="en-US" dirty="0">
              <a:latin typeface="宋体" panose="02010600030101010101" pitchFamily="2" charset="-122"/>
              <a:ea typeface="华文中宋" panose="02010600040101010101" pitchFamily="2" charset="-122"/>
            </a:endParaRPr>
          </a:p>
          <a:p>
            <a:pPr lvl="1" eaLnBrk="1" hangingPunct="1">
              <a:buNone/>
            </a:pPr>
            <a:r>
              <a:rPr lang="en-US" altLang="zh-CN" dirty="0">
                <a:latin typeface="宋体" panose="02010600030101010101" pitchFamily="2" charset="-122"/>
                <a:ea typeface="华文中宋" panose="02010600040101010101" pitchFamily="2" charset="-122"/>
              </a:rPr>
              <a:t>IF (A=2) OR (X&gt;1)   THEN X:=X+1</a:t>
            </a:r>
            <a:r>
              <a:rPr lang="zh-CN" altLang="en-US" dirty="0">
                <a:latin typeface="宋体" panose="02010600030101010101" pitchFamily="2" charset="-122"/>
                <a:ea typeface="华文中宋" panose="02010600040101010101" pitchFamily="2" charset="-122"/>
              </a:rPr>
              <a:t>； </a:t>
            </a:r>
            <a:endParaRPr lang="zh-CN" altLang="en-US" dirty="0">
              <a:latin typeface="宋体" panose="02010600030101010101" pitchFamily="2" charset="-122"/>
              <a:ea typeface="华文中宋" panose="02010600040101010101" pitchFamily="2" charset="-122"/>
            </a:endParaRPr>
          </a:p>
          <a:p>
            <a:pPr lvl="1" eaLnBrk="1" hangingPunct="1">
              <a:buNone/>
            </a:pPr>
            <a:r>
              <a:rPr lang="en-US" altLang="zh-CN" dirty="0">
                <a:latin typeface="宋体" panose="02010600030101010101" pitchFamily="2" charset="-122"/>
                <a:ea typeface="华文中宋" panose="02010600040101010101" pitchFamily="2" charset="-122"/>
              </a:rPr>
              <a:t>END.</a:t>
            </a:r>
            <a:endParaRPr lang="en-US" altLang="zh-CN" dirty="0">
              <a:latin typeface="宋体" panose="02010600030101010101" pitchFamily="2" charset="-122"/>
              <a:ea typeface="华文中宋" panose="02010600040101010101" pitchFamily="2" charset="-122"/>
            </a:endParaRPr>
          </a:p>
          <a:p>
            <a:pPr lvl="1" eaLnBrk="1" hangingPunct="1">
              <a:buNone/>
            </a:pPr>
            <a:endParaRPr lang="zh-CN" altLang="en-US" dirty="0"/>
          </a:p>
          <a:p>
            <a:pPr lvl="1" eaLnBrk="1" hangingPunct="1">
              <a:buNone/>
            </a:pPr>
            <a:endParaRPr lang="zh-CN" altLang="en-US" dirty="0"/>
          </a:p>
          <a:p>
            <a:pPr lvl="1" eaLnBrk="1" hangingPunct="1">
              <a:buNone/>
            </a:pPr>
            <a:r>
              <a:rPr lang="zh-CN" altLang="en-US" dirty="0">
                <a:latin typeface="Adobe 宋体 Std L" pitchFamily="2" charset="-122"/>
                <a:ea typeface="Adobe 宋体 Std L" pitchFamily="2" charset="-122"/>
              </a:rPr>
              <a:t>现在只需设计以下两个测试用例就可满足这一标准： </a:t>
            </a:r>
            <a:endParaRPr lang="zh-CN" altLang="en-US" dirty="0">
              <a:latin typeface="Adobe 宋体 Std L" pitchFamily="2" charset="-122"/>
              <a:ea typeface="Adobe 宋体 Std L" pitchFamily="2" charset="-122"/>
            </a:endParaRPr>
          </a:p>
          <a:p>
            <a:pPr lvl="1" eaLnBrk="1" hangingPunct="1">
              <a:buNone/>
            </a:pPr>
            <a:r>
              <a:rPr lang="zh-CN" altLang="en-US" dirty="0"/>
              <a:t>① </a:t>
            </a:r>
            <a:r>
              <a:rPr lang="en-US" altLang="zh-CN" dirty="0"/>
              <a:t>A=2</a:t>
            </a:r>
            <a:r>
              <a:rPr lang="zh-CN" altLang="en-US" dirty="0"/>
              <a:t>，</a:t>
            </a:r>
            <a:r>
              <a:rPr lang="en-US" altLang="zh-CN" dirty="0"/>
              <a:t>B=0</a:t>
            </a:r>
            <a:r>
              <a:rPr lang="zh-CN" altLang="en-US" dirty="0"/>
              <a:t>，</a:t>
            </a:r>
            <a:r>
              <a:rPr lang="en-US" altLang="zh-CN" dirty="0"/>
              <a:t>X=4</a:t>
            </a:r>
            <a:r>
              <a:rPr lang="en-US" altLang="zh-CN" dirty="0">
                <a:latin typeface="Arial" panose="020B0604020202020204" pitchFamily="34" charset="0"/>
              </a:rPr>
              <a:t>  </a:t>
            </a:r>
            <a:r>
              <a:rPr lang="en-US" altLang="zh-CN" dirty="0"/>
              <a:t>(</a:t>
            </a:r>
            <a:r>
              <a:rPr lang="zh-CN" altLang="en-US" dirty="0"/>
              <a:t>沿路径</a:t>
            </a:r>
            <a:r>
              <a:rPr lang="en-US" altLang="zh-CN" dirty="0"/>
              <a:t>ace</a:t>
            </a:r>
            <a:r>
              <a:rPr lang="zh-CN" altLang="en-US" dirty="0"/>
              <a:t>执行</a:t>
            </a:r>
            <a:r>
              <a:rPr lang="en-US" altLang="zh-CN" dirty="0"/>
              <a:t>)</a:t>
            </a:r>
            <a:r>
              <a:rPr lang="zh-CN" altLang="en-US" dirty="0"/>
              <a:t>； </a:t>
            </a:r>
            <a:endParaRPr lang="zh-CN" altLang="en-US" dirty="0"/>
          </a:p>
          <a:p>
            <a:pPr lvl="1" eaLnBrk="1" hangingPunct="1">
              <a:buNone/>
            </a:pPr>
            <a:r>
              <a:rPr lang="zh-CN" altLang="en-US" dirty="0"/>
              <a:t>② </a:t>
            </a:r>
            <a:r>
              <a:rPr lang="en-US" altLang="zh-CN" dirty="0"/>
              <a:t>A=1</a:t>
            </a:r>
            <a:r>
              <a:rPr lang="zh-CN" altLang="en-US" dirty="0"/>
              <a:t>，</a:t>
            </a:r>
            <a:r>
              <a:rPr lang="en-US" altLang="zh-CN" dirty="0"/>
              <a:t>B=1</a:t>
            </a:r>
            <a:r>
              <a:rPr lang="zh-CN" altLang="en-US" dirty="0"/>
              <a:t>，</a:t>
            </a:r>
            <a:r>
              <a:rPr lang="en-US" altLang="zh-CN" dirty="0"/>
              <a:t>X=1</a:t>
            </a:r>
            <a:r>
              <a:rPr lang="en-US" altLang="zh-CN" dirty="0">
                <a:latin typeface="Arial" panose="020B0604020202020204" pitchFamily="34" charset="0"/>
              </a:rPr>
              <a:t>  </a:t>
            </a:r>
            <a:r>
              <a:rPr lang="en-US" altLang="zh-CN" dirty="0"/>
              <a:t> (</a:t>
            </a:r>
            <a:r>
              <a:rPr lang="zh-CN" altLang="en-US" dirty="0"/>
              <a:t>沿路径</a:t>
            </a:r>
            <a:r>
              <a:rPr lang="en-US" altLang="zh-CN" dirty="0"/>
              <a:t>abd</a:t>
            </a:r>
            <a:r>
              <a:rPr lang="zh-CN" altLang="en-US" dirty="0"/>
              <a:t>执行</a:t>
            </a:r>
            <a:r>
              <a:rPr lang="en-US" altLang="zh-CN" dirty="0"/>
              <a:t>)</a:t>
            </a:r>
            <a:r>
              <a:rPr lang="zh-CN" altLang="en-US" dirty="0"/>
              <a:t>。</a:t>
            </a:r>
            <a:r>
              <a:rPr lang="zh-CN" altLang="en-US" b="1" dirty="0"/>
              <a:t> </a:t>
            </a:r>
            <a:r>
              <a:rPr lang="zh-CN" altLang="en-US" b="1" dirty="0">
                <a:latin typeface="Arial" panose="020B0604020202020204" pitchFamily="34" charset="0"/>
              </a:rPr>
              <a:t>  </a:t>
            </a:r>
            <a:r>
              <a:rPr lang="zh-CN" altLang="en-US" dirty="0"/>
              <a:t> </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p:nvPr/>
        </p:nvSpPr>
        <p:spPr>
          <a:xfrm>
            <a:off x="0" y="236696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宋体" panose="02010600030101010101" pitchFamily="2" charset="-122"/>
            </a:endParaRPr>
          </a:p>
        </p:txBody>
      </p:sp>
      <p:sp>
        <p:nvSpPr>
          <p:cNvPr id="23554" name="Text Box 3"/>
          <p:cNvSpPr txBox="1"/>
          <p:nvPr/>
        </p:nvSpPr>
        <p:spPr>
          <a:xfrm>
            <a:off x="4657408" y="332105"/>
            <a:ext cx="4105275" cy="1187450"/>
          </a:xfrm>
          <a:prstGeom prst="rect">
            <a:avLst/>
          </a:prstGeom>
          <a:noFill/>
          <a:ln w="9525">
            <a:noFill/>
          </a:ln>
        </p:spPr>
        <p:txBody>
          <a:bodyPr anchor="t" anchorCtr="0">
            <a:spAutoFit/>
            <a:scene3d>
              <a:camera prst="orthographicFront"/>
              <a:lightRig rig="threePt" dir="t"/>
            </a:scene3d>
          </a:bodyPr>
          <a:lstStyle/>
          <a:p>
            <a:r>
              <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每个语句至少执行一次，而且判定表达式中的每个条件都要取得各种可能的结果。</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p:txBody>
      </p:sp>
      <p:sp>
        <p:nvSpPr>
          <p:cNvPr id="23555" name="Rectangle 4"/>
          <p:cNvSpPr/>
          <p:nvPr/>
        </p:nvSpPr>
        <p:spPr>
          <a:xfrm>
            <a:off x="5029200" y="1752600"/>
            <a:ext cx="3733800" cy="4252913"/>
          </a:xfrm>
          <a:prstGeom prst="rect">
            <a:avLst/>
          </a:prstGeom>
          <a:noFill/>
          <a:ln w="9525" cap="flat" cmpd="sng">
            <a:solidFill>
              <a:schemeClr val="bg1"/>
            </a:solidFill>
            <a:prstDash val="solid"/>
            <a:miter/>
            <a:headEnd type="none" w="med" len="med"/>
            <a:tailEnd type="none" w="med" len="med"/>
          </a:ln>
        </p:spPr>
        <p:txBody>
          <a:bodyPr anchor="t" anchorCtr="0">
            <a:spAutoFit/>
            <a:scene3d>
              <a:camera prst="orthographicFront"/>
              <a:lightRig rig="threePt" dir="t"/>
            </a:scene3d>
          </a:bodyPr>
          <a:lstStyle/>
          <a:p>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第一判定表达式</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设条件 </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A&gt;1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取真 记为</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T1</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假     </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F1</a:t>
            </a:r>
            <a:endPar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条件 </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B=0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取真 记为</a:t>
            </a:r>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楷体_GB2312" pitchFamily="49" charset="-122"/>
              </a:rPr>
              <a:t>T2</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假     </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F2</a:t>
            </a:r>
            <a:endPar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a:p>
            <a:pPr>
              <a:lnSpc>
                <a:spcPct val="115000"/>
              </a:lnSpc>
            </a:pP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第二判定表达式</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设条件 </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A=2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取真 记为</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T3</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假     </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F3</a:t>
            </a:r>
            <a:endPar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条件 </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X&gt;1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取真 记为</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T4</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假     </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F4</a:t>
            </a:r>
            <a:endPar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p:txBody>
      </p:sp>
      <p:sp>
        <p:nvSpPr>
          <p:cNvPr id="23556" name="Text Box 5"/>
          <p:cNvSpPr txBox="1"/>
          <p:nvPr/>
        </p:nvSpPr>
        <p:spPr>
          <a:xfrm>
            <a:off x="3810000" y="6096000"/>
            <a:ext cx="5006975" cy="519113"/>
          </a:xfrm>
          <a:prstGeom prst="rect">
            <a:avLst/>
          </a:prstGeom>
          <a:solidFill>
            <a:srgbClr val="0000FF"/>
          </a:solidFill>
          <a:ln w="9525">
            <a:noFill/>
          </a:ln>
        </p:spPr>
        <p:txBody>
          <a:bodyPr wrap="none" anchor="t" anchorCtr="0">
            <a:spAutoFit/>
          </a:bodyPr>
          <a:lstStyle/>
          <a:p>
            <a:r>
              <a:rPr lang="zh-CN" altLang="en-US" sz="2800" dirty="0">
                <a:solidFill>
                  <a:srgbClr val="FFFF00"/>
                </a:solidFill>
                <a:latin typeface="楷体_GB2312" pitchFamily="49" charset="-122"/>
                <a:ea typeface="楷体_GB2312" pitchFamily="49" charset="-122"/>
              </a:rPr>
              <a:t>条件覆盖要求这</a:t>
            </a:r>
            <a:r>
              <a:rPr lang="en-US" altLang="zh-CN" sz="2800" dirty="0">
                <a:solidFill>
                  <a:srgbClr val="FFFF00"/>
                </a:solidFill>
                <a:latin typeface="楷体_GB2312" pitchFamily="49" charset="-122"/>
                <a:ea typeface="楷体_GB2312" pitchFamily="49" charset="-122"/>
              </a:rPr>
              <a:t>8</a:t>
            </a:r>
            <a:r>
              <a:rPr lang="zh-CN" altLang="en-US" sz="2800" dirty="0">
                <a:solidFill>
                  <a:srgbClr val="FFFF00"/>
                </a:solidFill>
                <a:latin typeface="楷体_GB2312" pitchFamily="49" charset="-122"/>
                <a:ea typeface="楷体_GB2312" pitchFamily="49" charset="-122"/>
              </a:rPr>
              <a:t>种值都要取到</a:t>
            </a:r>
            <a:endParaRPr lang="zh-CN" altLang="en-US" sz="2800" dirty="0">
              <a:solidFill>
                <a:srgbClr val="FFFF00"/>
              </a:solidFill>
              <a:latin typeface="楷体_GB2312" pitchFamily="49" charset="-122"/>
              <a:ea typeface="楷体_GB2312" pitchFamily="49" charset="-122"/>
            </a:endParaRPr>
          </a:p>
        </p:txBody>
      </p:sp>
      <p:grpSp>
        <p:nvGrpSpPr>
          <p:cNvPr id="23557" name="Group 6"/>
          <p:cNvGrpSpPr/>
          <p:nvPr/>
        </p:nvGrpSpPr>
        <p:grpSpPr>
          <a:xfrm>
            <a:off x="179388" y="1051878"/>
            <a:ext cx="4048125" cy="5334000"/>
            <a:chOff x="0" y="0"/>
            <a:chExt cx="2550" cy="3360"/>
          </a:xfrm>
        </p:grpSpPr>
        <p:sp>
          <p:nvSpPr>
            <p:cNvPr id="23558" name="Line 7"/>
            <p:cNvSpPr/>
            <p:nvPr/>
          </p:nvSpPr>
          <p:spPr>
            <a:xfrm>
              <a:off x="2120" y="1440"/>
              <a:ext cx="0" cy="240"/>
            </a:xfrm>
            <a:prstGeom prst="line">
              <a:avLst/>
            </a:prstGeom>
            <a:ln w="38100" cap="flat" cmpd="sng">
              <a:solidFill>
                <a:srgbClr val="00CC00"/>
              </a:solidFill>
              <a:prstDash val="solid"/>
              <a:round/>
              <a:headEnd type="none" w="med" len="med"/>
              <a:tailEnd type="none" w="med" len="med"/>
            </a:ln>
          </p:spPr>
        </p:sp>
        <p:grpSp>
          <p:nvGrpSpPr>
            <p:cNvPr id="23559" name="Group 8"/>
            <p:cNvGrpSpPr/>
            <p:nvPr/>
          </p:nvGrpSpPr>
          <p:grpSpPr>
            <a:xfrm>
              <a:off x="0" y="0"/>
              <a:ext cx="2550" cy="3360"/>
              <a:chOff x="0" y="0"/>
              <a:chExt cx="2550" cy="3360"/>
            </a:xfrm>
          </p:grpSpPr>
          <p:sp>
            <p:nvSpPr>
              <p:cNvPr id="23560" name="Line 9"/>
              <p:cNvSpPr/>
              <p:nvPr/>
            </p:nvSpPr>
            <p:spPr>
              <a:xfrm>
                <a:off x="1688" y="864"/>
                <a:ext cx="432" cy="0"/>
              </a:xfrm>
              <a:prstGeom prst="line">
                <a:avLst/>
              </a:prstGeom>
              <a:ln w="38100" cap="flat" cmpd="sng">
                <a:solidFill>
                  <a:srgbClr val="00CC00"/>
                </a:solidFill>
                <a:prstDash val="solid"/>
                <a:round/>
                <a:headEnd type="none" w="med" len="med"/>
                <a:tailEnd type="none" w="med" len="med"/>
              </a:ln>
            </p:spPr>
          </p:sp>
          <p:grpSp>
            <p:nvGrpSpPr>
              <p:cNvPr id="23561" name="Group 10"/>
              <p:cNvGrpSpPr/>
              <p:nvPr/>
            </p:nvGrpSpPr>
            <p:grpSpPr>
              <a:xfrm>
                <a:off x="0" y="0"/>
                <a:ext cx="2550" cy="3360"/>
                <a:chOff x="0" y="0"/>
                <a:chExt cx="2550" cy="3360"/>
              </a:xfrm>
            </p:grpSpPr>
            <p:grpSp>
              <p:nvGrpSpPr>
                <p:cNvPr id="23562" name="Group 11"/>
                <p:cNvGrpSpPr/>
                <p:nvPr/>
              </p:nvGrpSpPr>
              <p:grpSpPr>
                <a:xfrm>
                  <a:off x="0" y="0"/>
                  <a:ext cx="2550" cy="3360"/>
                  <a:chOff x="0" y="0"/>
                  <a:chExt cx="2550" cy="3360"/>
                </a:xfrm>
              </p:grpSpPr>
              <p:sp>
                <p:nvSpPr>
                  <p:cNvPr id="23563" name="Line 12"/>
                  <p:cNvSpPr/>
                  <p:nvPr/>
                </p:nvSpPr>
                <p:spPr>
                  <a:xfrm>
                    <a:off x="2104" y="2645"/>
                    <a:ext cx="0" cy="187"/>
                  </a:xfrm>
                  <a:prstGeom prst="line">
                    <a:avLst/>
                  </a:prstGeom>
                  <a:ln w="38100" cap="flat" cmpd="sng">
                    <a:solidFill>
                      <a:srgbClr val="00CC00"/>
                    </a:solidFill>
                    <a:prstDash val="solid"/>
                    <a:round/>
                    <a:headEnd type="none" w="med" len="med"/>
                    <a:tailEnd type="none" w="med" len="med"/>
                  </a:ln>
                </p:spPr>
              </p:sp>
              <p:sp>
                <p:nvSpPr>
                  <p:cNvPr id="23564" name="Line 13"/>
                  <p:cNvSpPr/>
                  <p:nvPr/>
                </p:nvSpPr>
                <p:spPr>
                  <a:xfrm>
                    <a:off x="864" y="1104"/>
                    <a:ext cx="0" cy="816"/>
                  </a:xfrm>
                  <a:prstGeom prst="line">
                    <a:avLst/>
                  </a:prstGeom>
                  <a:ln w="38100" cap="flat" cmpd="sng">
                    <a:solidFill>
                      <a:srgbClr val="00CC00"/>
                    </a:solidFill>
                    <a:prstDash val="solid"/>
                    <a:round/>
                    <a:headEnd type="none" w="med" len="med"/>
                    <a:tailEnd type="triangle" w="med" len="med"/>
                  </a:ln>
                </p:spPr>
              </p:sp>
              <p:sp>
                <p:nvSpPr>
                  <p:cNvPr id="23565" name="AutoShape 14" descr="白色大理石"/>
                  <p:cNvSpPr/>
                  <p:nvPr/>
                </p:nvSpPr>
                <p:spPr>
                  <a:xfrm>
                    <a:off x="0" y="624"/>
                    <a:ext cx="1728" cy="480"/>
                  </a:xfrm>
                  <a:prstGeom prst="diamond">
                    <a:avLst/>
                  </a:prstGeom>
                  <a:blipFill rotWithShape="0">
                    <a:blip r:embed="rId1"/>
                  </a:blipFill>
                  <a:ln w="38100" cap="flat" cmpd="sng">
                    <a:solidFill>
                      <a:srgbClr val="00CC00"/>
                    </a:solidFill>
                    <a:prstDash val="solid"/>
                    <a:miter/>
                    <a:headEnd type="none" w="med" len="med"/>
                    <a:tailEnd type="none" w="med" len="med"/>
                  </a:ln>
                </p:spPr>
                <p:txBody>
                  <a:bodyPr wrap="none" anchor="ctr" anchorCtr="0"/>
                  <a:lstStyle/>
                  <a:p>
                    <a:pPr algn="ctr"/>
                    <a:r>
                      <a:rPr lang="en-US" altLang="zh-CN" sz="2000" dirty="0">
                        <a:solidFill>
                          <a:srgbClr val="000099"/>
                        </a:solidFill>
                        <a:latin typeface="Times New Roman" panose="02020603050405020304" pitchFamily="18" charset="0"/>
                        <a:ea typeface="宋体" panose="02010600030101010101" pitchFamily="2" charset="-122"/>
                      </a:rPr>
                      <a:t>(A&gt;1)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accent2"/>
                        </a:solidFill>
                        <a:latin typeface="Times New Roman" panose="02020603050405020304" pitchFamily="18" charset="0"/>
                        <a:ea typeface="宋体" panose="02010600030101010101" pitchFamily="2" charset="-122"/>
                      </a:rPr>
                      <a:t>and</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2543" name="AutoShape 15" descr="白色大理石"/>
                  <p:cNvSpPr>
                    <a:spLocks noChangeArrowheads="1"/>
                  </p:cNvSpPr>
                  <p:nvPr/>
                </p:nvSpPr>
                <p:spPr bwMode="auto">
                  <a:xfrm>
                    <a:off x="144" y="1920"/>
                    <a:ext cx="1440" cy="480"/>
                  </a:xfrm>
                  <a:prstGeom prst="diamond">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(A=2)</a:t>
                    </a:r>
                    <a:r>
                      <a:rPr kumimoji="0" lang="en-US" sz="20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sz="20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or </a:t>
                    </a: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(X&gt;1)</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67" name="Line 16"/>
                  <p:cNvSpPr/>
                  <p:nvPr/>
                </p:nvSpPr>
                <p:spPr>
                  <a:xfrm>
                    <a:off x="864" y="240"/>
                    <a:ext cx="0" cy="384"/>
                  </a:xfrm>
                  <a:prstGeom prst="line">
                    <a:avLst/>
                  </a:prstGeom>
                  <a:ln w="38100" cap="flat" cmpd="sng">
                    <a:solidFill>
                      <a:srgbClr val="00CC00"/>
                    </a:solidFill>
                    <a:prstDash val="solid"/>
                    <a:round/>
                    <a:headEnd type="none" w="med" len="med"/>
                    <a:tailEnd type="triangle" w="med" len="med"/>
                  </a:ln>
                </p:spPr>
              </p:sp>
              <p:sp>
                <p:nvSpPr>
                  <p:cNvPr id="23568" name="Line 17"/>
                  <p:cNvSpPr/>
                  <p:nvPr/>
                </p:nvSpPr>
                <p:spPr>
                  <a:xfrm>
                    <a:off x="2120" y="864"/>
                    <a:ext cx="0" cy="288"/>
                  </a:xfrm>
                  <a:prstGeom prst="line">
                    <a:avLst/>
                  </a:prstGeom>
                  <a:ln w="38100" cap="flat" cmpd="sng">
                    <a:solidFill>
                      <a:srgbClr val="00CC00"/>
                    </a:solidFill>
                    <a:prstDash val="solid"/>
                    <a:round/>
                    <a:headEnd type="none" w="med" len="med"/>
                    <a:tailEnd type="triangle" w="med" len="med"/>
                  </a:ln>
                </p:spPr>
              </p:sp>
              <p:sp>
                <p:nvSpPr>
                  <p:cNvPr id="22546" name="Rectangle 18" descr="白色大理石"/>
                  <p:cNvSpPr>
                    <a:spLocks noChangeArrowheads="1"/>
                  </p:cNvSpPr>
                  <p:nvPr/>
                </p:nvSpPr>
                <p:spPr bwMode="auto">
                  <a:xfrm>
                    <a:off x="1784" y="1152"/>
                    <a:ext cx="672" cy="288"/>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 = X / A</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70" name="Line 19"/>
                  <p:cNvSpPr/>
                  <p:nvPr/>
                </p:nvSpPr>
                <p:spPr>
                  <a:xfrm flipH="1">
                    <a:off x="864" y="1680"/>
                    <a:ext cx="1256" cy="0"/>
                  </a:xfrm>
                  <a:prstGeom prst="line">
                    <a:avLst/>
                  </a:prstGeom>
                  <a:ln w="38100" cap="flat" cmpd="sng">
                    <a:solidFill>
                      <a:srgbClr val="00CC00"/>
                    </a:solidFill>
                    <a:prstDash val="solid"/>
                    <a:round/>
                    <a:headEnd type="none" w="med" len="med"/>
                    <a:tailEnd type="triangle" w="med" len="med"/>
                  </a:ln>
                </p:spPr>
              </p:sp>
              <p:sp>
                <p:nvSpPr>
                  <p:cNvPr id="23571" name="Line 20"/>
                  <p:cNvSpPr/>
                  <p:nvPr/>
                </p:nvSpPr>
                <p:spPr>
                  <a:xfrm>
                    <a:off x="1584" y="2160"/>
                    <a:ext cx="520" cy="0"/>
                  </a:xfrm>
                  <a:prstGeom prst="line">
                    <a:avLst/>
                  </a:prstGeom>
                  <a:ln w="38100" cap="flat" cmpd="sng">
                    <a:solidFill>
                      <a:srgbClr val="00CC00"/>
                    </a:solidFill>
                    <a:prstDash val="solid"/>
                    <a:round/>
                    <a:headEnd type="none" w="med" len="med"/>
                    <a:tailEnd type="none" w="med" len="med"/>
                  </a:ln>
                </p:spPr>
              </p:sp>
              <p:sp>
                <p:nvSpPr>
                  <p:cNvPr id="22549" name="Rectangle 21" descr="白色大理石"/>
                  <p:cNvSpPr>
                    <a:spLocks noChangeArrowheads="1"/>
                  </p:cNvSpPr>
                  <p:nvPr/>
                </p:nvSpPr>
                <p:spPr bwMode="auto">
                  <a:xfrm>
                    <a:off x="1728" y="2448"/>
                    <a:ext cx="720" cy="192"/>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X=X+1</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73" name="Line 22"/>
                  <p:cNvSpPr/>
                  <p:nvPr/>
                </p:nvSpPr>
                <p:spPr>
                  <a:xfrm flipH="1">
                    <a:off x="864" y="2832"/>
                    <a:ext cx="1240" cy="0"/>
                  </a:xfrm>
                  <a:prstGeom prst="line">
                    <a:avLst/>
                  </a:prstGeom>
                  <a:ln w="38100" cap="flat" cmpd="sng">
                    <a:solidFill>
                      <a:srgbClr val="00CC00"/>
                    </a:solidFill>
                    <a:prstDash val="solid"/>
                    <a:round/>
                    <a:headEnd type="none" w="med" len="med"/>
                    <a:tailEnd type="triangle" w="med" len="med"/>
                  </a:ln>
                </p:spPr>
              </p:sp>
              <p:sp>
                <p:nvSpPr>
                  <p:cNvPr id="23574" name="Line 23"/>
                  <p:cNvSpPr/>
                  <p:nvPr/>
                </p:nvSpPr>
                <p:spPr>
                  <a:xfrm>
                    <a:off x="864" y="2400"/>
                    <a:ext cx="0" cy="672"/>
                  </a:xfrm>
                  <a:prstGeom prst="line">
                    <a:avLst/>
                  </a:prstGeom>
                  <a:ln w="38100" cap="flat" cmpd="sng">
                    <a:solidFill>
                      <a:srgbClr val="00CC00"/>
                    </a:solidFill>
                    <a:prstDash val="solid"/>
                    <a:round/>
                    <a:headEnd type="none" w="med" len="med"/>
                    <a:tailEnd type="triangle" w="med" len="med"/>
                  </a:ln>
                </p:spPr>
              </p:sp>
              <p:sp>
                <p:nvSpPr>
                  <p:cNvPr id="23575" name="Text Box 24"/>
                  <p:cNvSpPr txBox="1"/>
                  <p:nvPr/>
                </p:nvSpPr>
                <p:spPr>
                  <a:xfrm>
                    <a:off x="607" y="136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2</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76" name="AutoShape 25"/>
                  <p:cNvSpPr/>
                  <p:nvPr/>
                </p:nvSpPr>
                <p:spPr>
                  <a:xfrm>
                    <a:off x="432" y="0"/>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800" dirty="0">
                        <a:solidFill>
                          <a:srgbClr val="FF0000"/>
                        </a:solidFill>
                        <a:latin typeface="Times New Roman" panose="02020603050405020304" pitchFamily="18" charset="0"/>
                        <a:ea typeface="宋体" panose="02010600030101010101" pitchFamily="2" charset="-122"/>
                      </a:rPr>
                      <a:t>s</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23577" name="AutoShape 26"/>
                  <p:cNvSpPr/>
                  <p:nvPr/>
                </p:nvSpPr>
                <p:spPr>
                  <a:xfrm>
                    <a:off x="432" y="3072"/>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dirty="0">
                        <a:solidFill>
                          <a:srgbClr val="FF0000"/>
                        </a:solidFill>
                        <a:latin typeface="Times New Roman" panose="02020603050405020304" pitchFamily="18" charset="0"/>
                        <a:ea typeface="宋体" panose="02010600030101010101" pitchFamily="2" charset="-122"/>
                      </a:rPr>
                      <a:t>d</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23578" name="Text Box 27"/>
                  <p:cNvSpPr txBox="1"/>
                  <p:nvPr/>
                </p:nvSpPr>
                <p:spPr>
                  <a:xfrm>
                    <a:off x="943" y="263"/>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1</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79" name="Text Box 28"/>
                  <p:cNvSpPr txBox="1"/>
                  <p:nvPr/>
                </p:nvSpPr>
                <p:spPr>
                  <a:xfrm>
                    <a:off x="283" y="40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a</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0" name="Text Box 29"/>
                  <p:cNvSpPr txBox="1"/>
                  <p:nvPr/>
                </p:nvSpPr>
                <p:spPr>
                  <a:xfrm>
                    <a:off x="409" y="1127"/>
                    <a:ext cx="26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1" name="Text Box 30"/>
                  <p:cNvSpPr txBox="1"/>
                  <p:nvPr/>
                </p:nvSpPr>
                <p:spPr>
                  <a:xfrm>
                    <a:off x="2059" y="64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4</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2" name="Text Box 31"/>
                  <p:cNvSpPr txBox="1"/>
                  <p:nvPr/>
                </p:nvSpPr>
                <p:spPr>
                  <a:xfrm>
                    <a:off x="2335" y="791"/>
                    <a:ext cx="21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c</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3" name="Text Box 32"/>
                  <p:cNvSpPr txBox="1"/>
                  <p:nvPr/>
                </p:nvSpPr>
                <p:spPr>
                  <a:xfrm>
                    <a:off x="1728" y="672"/>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4" name="Text Box 33"/>
                  <p:cNvSpPr txBox="1"/>
                  <p:nvPr/>
                </p:nvSpPr>
                <p:spPr>
                  <a:xfrm>
                    <a:off x="331" y="1655"/>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b</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5" name="Text Box 34"/>
                  <p:cNvSpPr txBox="1"/>
                  <p:nvPr/>
                </p:nvSpPr>
                <p:spPr>
                  <a:xfrm>
                    <a:off x="2155" y="1559"/>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5</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6" name="Text Box 35"/>
                  <p:cNvSpPr txBox="1"/>
                  <p:nvPr/>
                </p:nvSpPr>
                <p:spPr>
                  <a:xfrm>
                    <a:off x="1663" y="1943"/>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7" name="Text Box 36"/>
                  <p:cNvSpPr txBox="1"/>
                  <p:nvPr/>
                </p:nvSpPr>
                <p:spPr>
                  <a:xfrm>
                    <a:off x="2059" y="2039"/>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6</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8" name="Text Box 37"/>
                  <p:cNvSpPr txBox="1"/>
                  <p:nvPr/>
                </p:nvSpPr>
                <p:spPr>
                  <a:xfrm>
                    <a:off x="619" y="2663"/>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3</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9" name="Text Box 38"/>
                  <p:cNvSpPr txBox="1"/>
                  <p:nvPr/>
                </p:nvSpPr>
                <p:spPr>
                  <a:xfrm>
                    <a:off x="1663" y="2855"/>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7</a:t>
                    </a:r>
                    <a:endParaRPr lang="en-US" altLang="zh-CN" sz="2800" i="1" dirty="0">
                      <a:solidFill>
                        <a:srgbClr val="FF0000"/>
                      </a:solidFill>
                      <a:latin typeface="Times New Roman" panose="02020603050405020304" pitchFamily="18" charset="0"/>
                      <a:ea typeface="宋体" panose="02010600030101010101" pitchFamily="2" charset="-122"/>
                    </a:endParaRPr>
                  </a:p>
                </p:txBody>
              </p:sp>
            </p:grpSp>
            <p:sp>
              <p:nvSpPr>
                <p:cNvPr id="23590" name="Line 39"/>
                <p:cNvSpPr/>
                <p:nvPr/>
              </p:nvSpPr>
              <p:spPr>
                <a:xfrm>
                  <a:off x="2104" y="2160"/>
                  <a:ext cx="0" cy="288"/>
                </a:xfrm>
                <a:prstGeom prst="line">
                  <a:avLst/>
                </a:prstGeom>
                <a:ln w="38100" cap="flat" cmpd="sng">
                  <a:solidFill>
                    <a:srgbClr val="00CC00"/>
                  </a:solidFill>
                  <a:prstDash val="solid"/>
                  <a:round/>
                  <a:headEnd type="none" w="med" len="med"/>
                  <a:tailEnd type="triangle" w="med" len="med"/>
                </a:ln>
              </p:spPr>
            </p:sp>
          </p:grpSp>
        </p:grpSp>
      </p:grpSp>
      <p:sp>
        <p:nvSpPr>
          <p:cNvPr id="23591" name="Text Box 40"/>
          <p:cNvSpPr txBox="1"/>
          <p:nvPr/>
        </p:nvSpPr>
        <p:spPr>
          <a:xfrm>
            <a:off x="4068763" y="4572000"/>
            <a:ext cx="341312"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e</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92" name="Text Box 41"/>
          <p:cNvSpPr txBox="1"/>
          <p:nvPr/>
        </p:nvSpPr>
        <p:spPr>
          <a:xfrm>
            <a:off x="981075" y="4876800"/>
            <a:ext cx="42068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p:nvPr/>
        </p:nvSpPr>
        <p:spPr>
          <a:xfrm>
            <a:off x="0" y="2366963"/>
            <a:ext cx="9144000" cy="0"/>
          </a:xfrm>
          <a:prstGeom prst="rect">
            <a:avLst/>
          </a:prstGeom>
          <a:noFill/>
          <a:ln w="9525">
            <a:noFill/>
          </a:ln>
        </p:spPr>
        <p:txBody>
          <a:bodyPr wrap="none" anchor="ctr" anchorCtr="0">
            <a:spAutoFit/>
          </a:bodyPr>
          <a:lstStyle/>
          <a:p>
            <a:pPr algn="ctr">
              <a:spcBef>
                <a:spcPct val="50000"/>
              </a:spcBef>
            </a:pPr>
            <a:endParaRPr lang="zh-CN" altLang="en-US" dirty="0">
              <a:latin typeface="Times New Roman" panose="02020603050405020304" pitchFamily="18" charset="0"/>
              <a:ea typeface="宋体" panose="02010600030101010101" pitchFamily="2" charset="-122"/>
            </a:endParaRPr>
          </a:p>
        </p:txBody>
      </p:sp>
      <p:sp>
        <p:nvSpPr>
          <p:cNvPr id="24578" name="Rectangle 3"/>
          <p:cNvSpPr/>
          <p:nvPr/>
        </p:nvSpPr>
        <p:spPr>
          <a:xfrm>
            <a:off x="5640388" y="1631950"/>
            <a:ext cx="2133600" cy="1066800"/>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Times New Roman" panose="02020603050405020304" pitchFamily="18" charset="0"/>
              <a:ea typeface="宋体" panose="02010600030101010101" pitchFamily="2" charset="-122"/>
            </a:endParaRPr>
          </a:p>
        </p:txBody>
      </p:sp>
      <p:sp>
        <p:nvSpPr>
          <p:cNvPr id="24579" name="Rectangle 4"/>
          <p:cNvSpPr/>
          <p:nvPr/>
        </p:nvSpPr>
        <p:spPr>
          <a:xfrm>
            <a:off x="5640388" y="332105"/>
            <a:ext cx="2133600" cy="1066800"/>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Times New Roman" panose="02020603050405020304" pitchFamily="18" charset="0"/>
              <a:ea typeface="宋体" panose="02010600030101010101" pitchFamily="2" charset="-122"/>
            </a:endParaRPr>
          </a:p>
        </p:txBody>
      </p:sp>
      <p:sp>
        <p:nvSpPr>
          <p:cNvPr id="24580" name="Rectangle 5"/>
          <p:cNvSpPr/>
          <p:nvPr/>
        </p:nvSpPr>
        <p:spPr>
          <a:xfrm>
            <a:off x="5716588" y="388938"/>
            <a:ext cx="808037" cy="396875"/>
          </a:xfrm>
          <a:prstGeom prst="rect">
            <a:avLst/>
          </a:prstGeom>
          <a:solidFill>
            <a:srgbClr val="33CCCC"/>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(A&gt;1)</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581" name="Rectangle 6"/>
          <p:cNvSpPr/>
          <p:nvPr/>
        </p:nvSpPr>
        <p:spPr>
          <a:xfrm>
            <a:off x="6746875" y="412750"/>
            <a:ext cx="882650" cy="396875"/>
          </a:xfrm>
          <a:prstGeom prst="rect">
            <a:avLst/>
          </a:prstGeom>
          <a:solidFill>
            <a:srgbClr val="33CCCC"/>
          </a:solidFill>
          <a:ln w="9525">
            <a:noFill/>
          </a:ln>
        </p:spPr>
        <p:txBody>
          <a:bodyPr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(A</a:t>
            </a:r>
            <a:r>
              <a:rPr lang="en-US" altLang="zh-CN" sz="2000" dirty="0">
                <a:solidFill>
                  <a:srgbClr val="000099"/>
                </a:solidFill>
                <a:latin typeface="Times New Roman" panose="02020603050405020304" pitchFamily="18" charset="0"/>
                <a:ea typeface="方正舒体" panose="02010601030101010101" pitchFamily="2" charset="-122"/>
              </a:rPr>
              <a:t>≤</a:t>
            </a:r>
            <a:r>
              <a:rPr lang="en-US" altLang="zh-CN" sz="2000" dirty="0">
                <a:solidFill>
                  <a:srgbClr val="000099"/>
                </a:solidFill>
                <a:latin typeface="Times New Roman" panose="02020603050405020304" pitchFamily="18" charset="0"/>
                <a:ea typeface="宋体" panose="02010600030101010101" pitchFamily="2" charset="-122"/>
              </a:rPr>
              <a:t>1)</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582" name="Rectangle 7"/>
          <p:cNvSpPr/>
          <p:nvPr/>
        </p:nvSpPr>
        <p:spPr>
          <a:xfrm>
            <a:off x="5716588" y="922338"/>
            <a:ext cx="793750" cy="396875"/>
          </a:xfrm>
          <a:prstGeom prst="rect">
            <a:avLst/>
          </a:prstGeom>
          <a:solidFill>
            <a:srgbClr val="00CCFF"/>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583" name="Rectangle 8"/>
          <p:cNvSpPr/>
          <p:nvPr/>
        </p:nvSpPr>
        <p:spPr>
          <a:xfrm>
            <a:off x="6746875" y="946150"/>
            <a:ext cx="898525" cy="396875"/>
          </a:xfrm>
          <a:prstGeom prst="rect">
            <a:avLst/>
          </a:prstGeom>
          <a:solidFill>
            <a:srgbClr val="00CCFF"/>
          </a:solidFill>
          <a:ln w="9525">
            <a:noFill/>
          </a:ln>
        </p:spPr>
        <p:txBody>
          <a:bodyPr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(B</a:t>
            </a:r>
            <a:r>
              <a:rPr lang="en-US" altLang="zh-CN" sz="2000" dirty="0">
                <a:solidFill>
                  <a:srgbClr val="000099"/>
                </a:solidFill>
                <a:latin typeface="Times New Roman" panose="02020603050405020304" pitchFamily="18" charset="0"/>
                <a:ea typeface="Batang" panose="02030600000101010101" pitchFamily="18" charset="-127"/>
              </a:rPr>
              <a:t>≠</a:t>
            </a:r>
            <a:r>
              <a:rPr lang="en-US" altLang="zh-CN" sz="2000" dirty="0">
                <a:solidFill>
                  <a:srgbClr val="000099"/>
                </a:solidFill>
                <a:latin typeface="Times New Roman" panose="02020603050405020304" pitchFamily="18" charset="0"/>
                <a:ea typeface="宋体" panose="02010600030101010101" pitchFamily="2" charset="-122"/>
              </a:rPr>
              <a:t>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584" name="Rectangle 9"/>
          <p:cNvSpPr/>
          <p:nvPr/>
        </p:nvSpPr>
        <p:spPr>
          <a:xfrm>
            <a:off x="5716588" y="1760538"/>
            <a:ext cx="808037" cy="396875"/>
          </a:xfrm>
          <a:prstGeom prst="rect">
            <a:avLst/>
          </a:prstGeom>
          <a:solidFill>
            <a:srgbClr val="33CCCC"/>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(A=2)</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585" name="Rectangle 10"/>
          <p:cNvSpPr/>
          <p:nvPr/>
        </p:nvSpPr>
        <p:spPr>
          <a:xfrm>
            <a:off x="6707188" y="1784350"/>
            <a:ext cx="960437" cy="396875"/>
          </a:xfrm>
          <a:prstGeom prst="rect">
            <a:avLst/>
          </a:prstGeom>
          <a:solidFill>
            <a:srgbClr val="33CCCC"/>
          </a:solidFill>
          <a:ln w="9525">
            <a:noFill/>
          </a:ln>
        </p:spPr>
        <p:txBody>
          <a:bodyPr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(A</a:t>
            </a:r>
            <a:r>
              <a:rPr lang="en-US" altLang="zh-CN" sz="2000" dirty="0">
                <a:solidFill>
                  <a:srgbClr val="000099"/>
                </a:solidFill>
                <a:latin typeface="Times New Roman" panose="02020603050405020304" pitchFamily="18" charset="0"/>
                <a:ea typeface="Batang" panose="02030600000101010101" pitchFamily="18" charset="-127"/>
              </a:rPr>
              <a:t>≠</a:t>
            </a:r>
            <a:r>
              <a:rPr lang="en-US" altLang="zh-CN" sz="2000" dirty="0">
                <a:solidFill>
                  <a:srgbClr val="000099"/>
                </a:solidFill>
                <a:latin typeface="Times New Roman" panose="02020603050405020304" pitchFamily="18" charset="0"/>
                <a:ea typeface="宋体" panose="02010600030101010101" pitchFamily="2" charset="-122"/>
              </a:rPr>
              <a:t>2)</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586" name="Rectangle 11"/>
          <p:cNvSpPr/>
          <p:nvPr/>
        </p:nvSpPr>
        <p:spPr>
          <a:xfrm>
            <a:off x="5716588" y="2217738"/>
            <a:ext cx="808037" cy="396875"/>
          </a:xfrm>
          <a:prstGeom prst="rect">
            <a:avLst/>
          </a:prstGeom>
          <a:solidFill>
            <a:srgbClr val="00CCFF"/>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(X&gt;1)</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587" name="Rectangle 12"/>
          <p:cNvSpPr/>
          <p:nvPr/>
        </p:nvSpPr>
        <p:spPr>
          <a:xfrm>
            <a:off x="6707188" y="2217738"/>
            <a:ext cx="919162" cy="396875"/>
          </a:xfrm>
          <a:prstGeom prst="rect">
            <a:avLst/>
          </a:prstGeom>
          <a:solidFill>
            <a:srgbClr val="00CCFF"/>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(X</a:t>
            </a:r>
            <a:r>
              <a:rPr lang="en-US" altLang="zh-CN" sz="2000" dirty="0">
                <a:solidFill>
                  <a:srgbClr val="000099"/>
                </a:solidFill>
                <a:latin typeface="Times New Roman" panose="02020603050405020304" pitchFamily="18" charset="0"/>
                <a:ea typeface="方正舒体" panose="02010601030101010101" pitchFamily="2" charset="-122"/>
              </a:rPr>
              <a:t>≤</a:t>
            </a:r>
            <a:r>
              <a:rPr lang="en-US" altLang="zh-CN" sz="2000" dirty="0">
                <a:solidFill>
                  <a:srgbClr val="000099"/>
                </a:solidFill>
                <a:latin typeface="Times New Roman" panose="02020603050405020304" pitchFamily="18" charset="0"/>
                <a:ea typeface="宋体" panose="02010600030101010101" pitchFamily="2" charset="-122"/>
              </a:rPr>
              <a:t>1)</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588" name="Text Box 13"/>
          <p:cNvSpPr txBox="1"/>
          <p:nvPr/>
        </p:nvSpPr>
        <p:spPr>
          <a:xfrm>
            <a:off x="5292725" y="3692525"/>
            <a:ext cx="3600450" cy="457200"/>
          </a:xfrm>
          <a:prstGeom prst="rect">
            <a:avLst/>
          </a:prstGeom>
          <a:solidFill>
            <a:srgbClr val="66FFFF"/>
          </a:solidFill>
          <a:ln w="9525">
            <a:noFill/>
          </a:ln>
        </p:spPr>
        <p:txBody>
          <a:bodyPr anchor="t" anchorCtr="0">
            <a:spAutoFit/>
          </a:bodyPr>
          <a:lstStyle/>
          <a:p>
            <a:pPr>
              <a:spcBef>
                <a:spcPct val="50000"/>
              </a:spcBef>
            </a:pPr>
            <a:r>
              <a:rPr lang="en-US" altLang="zh-CN" sz="2400" dirty="0">
                <a:solidFill>
                  <a:srgbClr val="3333CC"/>
                </a:solidFill>
                <a:latin typeface="Times New Roman" panose="02020603050405020304" pitchFamily="18" charset="0"/>
                <a:ea typeface="宋体" panose="02010600030101010101" pitchFamily="2" charset="-122"/>
              </a:rPr>
              <a:t>Ⅳ: A=1, B=1,X=2: sabed</a:t>
            </a:r>
            <a:endParaRPr lang="en-US" altLang="zh-CN" sz="2400" dirty="0">
              <a:solidFill>
                <a:srgbClr val="3333CC"/>
              </a:solidFill>
              <a:latin typeface="Times New Roman" panose="02020603050405020304" pitchFamily="18" charset="0"/>
              <a:ea typeface="宋体" panose="02010600030101010101" pitchFamily="2" charset="-122"/>
            </a:endParaRPr>
          </a:p>
        </p:txBody>
      </p:sp>
      <p:sp>
        <p:nvSpPr>
          <p:cNvPr id="24589" name="Text Box 14"/>
          <p:cNvSpPr txBox="1"/>
          <p:nvPr/>
        </p:nvSpPr>
        <p:spPr>
          <a:xfrm>
            <a:off x="5259388" y="2997200"/>
            <a:ext cx="3633787" cy="457200"/>
          </a:xfrm>
          <a:prstGeom prst="rect">
            <a:avLst/>
          </a:prstGeom>
          <a:solidFill>
            <a:srgbClr val="66FFFF"/>
          </a:solidFill>
          <a:ln w="9525">
            <a:noFill/>
          </a:ln>
        </p:spPr>
        <p:txBody>
          <a:bodyPr anchor="t" anchorCtr="0">
            <a:spAutoFit/>
          </a:bodyPr>
          <a:lstStyle/>
          <a:p>
            <a:pPr>
              <a:spcBef>
                <a:spcPct val="50000"/>
              </a:spcBef>
            </a:pPr>
            <a:r>
              <a:rPr lang="en-US" altLang="zh-CN" sz="2400" dirty="0">
                <a:solidFill>
                  <a:srgbClr val="3333CC"/>
                </a:solidFill>
                <a:latin typeface="Times New Roman" panose="02020603050405020304" pitchFamily="18" charset="0"/>
                <a:ea typeface="宋体" panose="02010600030101010101" pitchFamily="2" charset="-122"/>
              </a:rPr>
              <a:t>Ⅲ: A=2, B=0,X=1: sacbed</a:t>
            </a:r>
            <a:endParaRPr lang="en-US" altLang="zh-CN" sz="2400" dirty="0">
              <a:solidFill>
                <a:srgbClr val="3333CC"/>
              </a:solidFill>
              <a:latin typeface="Times New Roman" panose="02020603050405020304" pitchFamily="18" charset="0"/>
              <a:ea typeface="宋体" panose="02010600030101010101" pitchFamily="2" charset="-122"/>
            </a:endParaRPr>
          </a:p>
        </p:txBody>
      </p:sp>
      <p:graphicFrame>
        <p:nvGraphicFramePr>
          <p:cNvPr id="26639" name="表格 26638"/>
          <p:cNvGraphicFramePr/>
          <p:nvPr>
            <p:custDataLst>
              <p:tags r:id="rId1"/>
            </p:custDataLst>
          </p:nvPr>
        </p:nvGraphicFramePr>
        <p:xfrm>
          <a:off x="5181600" y="4267200"/>
          <a:ext cx="3734117" cy="2351237"/>
        </p:xfrm>
        <a:graphic>
          <a:graphicData uri="http://schemas.openxmlformats.org/drawingml/2006/table">
            <a:tbl>
              <a:tblPr/>
              <a:tblGrid>
                <a:gridCol w="303530"/>
                <a:gridCol w="307975"/>
                <a:gridCol w="309562"/>
                <a:gridCol w="812800"/>
                <a:gridCol w="2000250"/>
              </a:tblGrid>
              <a:tr h="697230">
                <a:tc gridSpan="3">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zh-CN" altLang="en-US" sz="1800" dirty="0">
                          <a:solidFill>
                            <a:srgbClr val="3333CC"/>
                          </a:solidFill>
                          <a:latin typeface="Gulim" panose="020B0600000101010101" pitchFamily="34" charset="-127"/>
                        </a:rPr>
                        <a:t>测试</a:t>
                      </a:r>
                      <a:endParaRPr lang="zh-CN" altLang="en-US" sz="1800" dirty="0">
                        <a:solidFill>
                          <a:srgbClr val="3333CC"/>
                        </a:solidFill>
                        <a:latin typeface="Gulim" panose="020B0600000101010101" pitchFamily="34" charset="-127"/>
                      </a:endParaRPr>
                    </a:p>
                    <a:p>
                      <a:pPr lvl="0" eaLnBrk="1" latinLnBrk="1" hangingPunct="1">
                        <a:spcBef>
                          <a:spcPct val="20000"/>
                        </a:spcBef>
                        <a:buFontTx/>
                        <a:buNone/>
                      </a:pPr>
                      <a:r>
                        <a:rPr lang="zh-CN" altLang="en-US" sz="1800" dirty="0">
                          <a:solidFill>
                            <a:srgbClr val="3333CC"/>
                          </a:solidFill>
                          <a:latin typeface="Gulim" panose="020B0600000101010101" pitchFamily="34" charset="-127"/>
                        </a:rPr>
                        <a:t>用例</a:t>
                      </a:r>
                      <a:endParaRPr lang="zh-CN" altLang="en-US"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zh-CN" altLang="en-US" sz="1800" dirty="0">
                          <a:solidFill>
                            <a:srgbClr val="3333CC"/>
                          </a:solidFill>
                          <a:latin typeface="Gulim" panose="020B0600000101010101" pitchFamily="34" charset="-127"/>
                        </a:rPr>
                        <a:t>通过路径</a:t>
                      </a:r>
                      <a:endParaRPr lang="zh-CN" altLang="en-US"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zh-CN" altLang="en-US" sz="1800" dirty="0">
                          <a:solidFill>
                            <a:srgbClr val="3333CC"/>
                          </a:solidFill>
                          <a:latin typeface="Gulim" panose="020B0600000101010101" pitchFamily="34" charset="-127"/>
                        </a:rPr>
                        <a:t>满足的条件</a:t>
                      </a:r>
                      <a:endParaRPr lang="zh-CN" altLang="en-US"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8262">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A</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B</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X</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r>
              <a:tr h="642872">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2</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0</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1</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sacbed</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T1,T2,T3,F4</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2873">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1</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1</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2</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sabed</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1800" dirty="0">
                          <a:solidFill>
                            <a:srgbClr val="3333CC"/>
                          </a:solidFill>
                          <a:latin typeface="Gulim" panose="020B0600000101010101" pitchFamily="34" charset="-127"/>
                        </a:rPr>
                        <a:t>F1,F2,F3,T4</a:t>
                      </a:r>
                      <a:endParaRPr lang="en-US" altLang="zh-CN" sz="1800" dirty="0">
                        <a:solidFill>
                          <a:srgbClr val="3333CC"/>
                        </a:solidFill>
                        <a:latin typeface="Gulim" panose="020B0600000101010101" pitchFamily="34" charset="-127"/>
                      </a:endParaRPr>
                    </a:p>
                  </a:txBody>
                  <a:tcPr marL="90000" marR="90000" marT="46795" marB="467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3595" name="Freeform 43"/>
          <p:cNvSpPr/>
          <p:nvPr/>
        </p:nvSpPr>
        <p:spPr>
          <a:xfrm>
            <a:off x="5916613" y="260350"/>
            <a:ext cx="1824037" cy="2736850"/>
          </a:xfrm>
          <a:custGeom>
            <a:avLst/>
            <a:gdLst/>
            <a:ahLst/>
            <a:cxnLst>
              <a:cxn ang="0">
                <a:pos x="151209334" y="0"/>
              </a:cxn>
              <a:cxn ang="0">
                <a:pos x="380542696" y="2147483646"/>
              </a:cxn>
              <a:cxn ang="0">
                <a:pos x="2147483646" y="2147483646"/>
              </a:cxn>
              <a:cxn ang="0">
                <a:pos x="2147483646" y="2147483646"/>
              </a:cxn>
            </a:cxnLst>
            <a:rect l="0" t="0" r="0" b="0"/>
            <a:pathLst>
              <a:path w="1149" h="1678">
                <a:moveTo>
                  <a:pt x="60" y="0"/>
                </a:moveTo>
                <a:cubicBezTo>
                  <a:pt x="30" y="408"/>
                  <a:pt x="0" y="816"/>
                  <a:pt x="151" y="1043"/>
                </a:cubicBezTo>
                <a:cubicBezTo>
                  <a:pt x="302" y="1270"/>
                  <a:pt x="801" y="1255"/>
                  <a:pt x="967" y="1361"/>
                </a:cubicBezTo>
                <a:cubicBezTo>
                  <a:pt x="1133" y="1467"/>
                  <a:pt x="1141" y="1572"/>
                  <a:pt x="1149" y="1678"/>
                </a:cubicBezTo>
              </a:path>
            </a:pathLst>
          </a:custGeom>
          <a:noFill/>
          <a:ln w="28575" cap="flat" cmpd="sng">
            <a:solidFill>
              <a:srgbClr val="FF0000"/>
            </a:solidFill>
            <a:prstDash val="solid"/>
            <a:round/>
            <a:headEnd type="none" w="med" len="med"/>
            <a:tailEnd type="triangle" w="med" len="med"/>
          </a:ln>
        </p:spPr>
        <p:txBody>
          <a:bodyPr/>
          <a:lstStyle/>
          <a:p>
            <a:endParaRPr lang="zh-CN" altLang="en-US"/>
          </a:p>
        </p:txBody>
      </p:sp>
      <p:sp>
        <p:nvSpPr>
          <p:cNvPr id="23596" name="Freeform 44"/>
          <p:cNvSpPr/>
          <p:nvPr/>
        </p:nvSpPr>
        <p:spPr>
          <a:xfrm>
            <a:off x="4764088" y="333375"/>
            <a:ext cx="2784475" cy="3527425"/>
          </a:xfrm>
          <a:custGeom>
            <a:avLst/>
            <a:gdLst/>
            <a:ahLst/>
            <a:cxnLst>
              <a:cxn ang="0">
                <a:pos x="2147483646" y="0"/>
              </a:cxn>
              <a:cxn ang="0">
                <a:pos x="2147483646" y="2147483646"/>
              </a:cxn>
              <a:cxn ang="0">
                <a:pos x="1751509388" y="2147483646"/>
              </a:cxn>
              <a:cxn ang="0">
                <a:pos x="151209375" y="2147483646"/>
              </a:cxn>
              <a:cxn ang="0">
                <a:pos x="839212825" y="2147483646"/>
              </a:cxn>
            </a:cxnLst>
            <a:rect l="0" t="0" r="0" b="0"/>
            <a:pathLst>
              <a:path w="1754" h="2222">
                <a:moveTo>
                  <a:pt x="1603" y="0"/>
                </a:moveTo>
                <a:cubicBezTo>
                  <a:pt x="1678" y="370"/>
                  <a:pt x="1754" y="740"/>
                  <a:pt x="1603" y="952"/>
                </a:cubicBezTo>
                <a:cubicBezTo>
                  <a:pt x="1452" y="1164"/>
                  <a:pt x="952" y="1119"/>
                  <a:pt x="695" y="1270"/>
                </a:cubicBezTo>
                <a:cubicBezTo>
                  <a:pt x="438" y="1421"/>
                  <a:pt x="120" y="1700"/>
                  <a:pt x="60" y="1859"/>
                </a:cubicBezTo>
                <a:cubicBezTo>
                  <a:pt x="0" y="2018"/>
                  <a:pt x="166" y="2120"/>
                  <a:pt x="333" y="2222"/>
                </a:cubicBezTo>
              </a:path>
            </a:pathLst>
          </a:custGeom>
          <a:noFill/>
          <a:ln w="28575" cap="flat" cmpd="sng">
            <a:solidFill>
              <a:srgbClr val="800080"/>
            </a:solidFill>
            <a:prstDash val="solid"/>
            <a:round/>
            <a:headEnd type="none" w="med" len="med"/>
            <a:tailEnd type="triangle" w="med" len="med"/>
          </a:ln>
        </p:spPr>
        <p:txBody>
          <a:bodyPr/>
          <a:lstStyle/>
          <a:p>
            <a:endParaRPr lang="zh-CN" altLang="en-US"/>
          </a:p>
        </p:txBody>
      </p:sp>
      <p:sp>
        <p:nvSpPr>
          <p:cNvPr id="24620" name="Text Box 45"/>
          <p:cNvSpPr txBox="1"/>
          <p:nvPr/>
        </p:nvSpPr>
        <p:spPr>
          <a:xfrm>
            <a:off x="827088" y="6021388"/>
            <a:ext cx="3049587" cy="588962"/>
          </a:xfrm>
          <a:prstGeom prst="rect">
            <a:avLst/>
          </a:prstGeom>
          <a:noFill/>
          <a:ln w="9525" cap="flat" cmpd="sng">
            <a:solidFill>
              <a:schemeClr val="bg1"/>
            </a:solidFill>
            <a:prstDash val="solid"/>
            <a:miter/>
            <a:headEnd type="none" w="med" len="med"/>
            <a:tailEnd type="none" w="med" len="med"/>
          </a:ln>
        </p:spPr>
        <p:txBody>
          <a:bodyPr wrap="none" anchor="t" anchorCtr="0">
            <a:spAutoFit/>
          </a:bodyPr>
          <a:lstStyle/>
          <a:p>
            <a:r>
              <a:rPr lang="zh-CN" altLang="en-US" sz="3200" dirty="0">
                <a:solidFill>
                  <a:srgbClr val="3333CC"/>
                </a:solidFill>
                <a:latin typeface="Arial" panose="020B0604020202020204" pitchFamily="34" charset="0"/>
                <a:ea typeface="楷体_GB2312" pitchFamily="49" charset="-122"/>
              </a:rPr>
              <a:t>不满足判定覆盖</a:t>
            </a:r>
            <a:endParaRPr lang="zh-CN" altLang="en-US" sz="3200" dirty="0">
              <a:solidFill>
                <a:srgbClr val="3333CC"/>
              </a:solidFill>
              <a:latin typeface="Arial" panose="020B0604020202020204" pitchFamily="34" charset="0"/>
              <a:ea typeface="楷体_GB2312" pitchFamily="49" charset="-122"/>
            </a:endParaRPr>
          </a:p>
        </p:txBody>
      </p:sp>
      <p:grpSp>
        <p:nvGrpSpPr>
          <p:cNvPr id="24621" name="Group 46"/>
          <p:cNvGrpSpPr/>
          <p:nvPr/>
        </p:nvGrpSpPr>
        <p:grpSpPr>
          <a:xfrm>
            <a:off x="228600" y="685800"/>
            <a:ext cx="4230688" cy="5334000"/>
            <a:chOff x="0" y="0"/>
            <a:chExt cx="2665" cy="3360"/>
          </a:xfrm>
        </p:grpSpPr>
        <p:grpSp>
          <p:nvGrpSpPr>
            <p:cNvPr id="24622" name="Group 47"/>
            <p:cNvGrpSpPr/>
            <p:nvPr/>
          </p:nvGrpSpPr>
          <p:grpSpPr>
            <a:xfrm>
              <a:off x="0" y="0"/>
              <a:ext cx="2550" cy="3360"/>
              <a:chOff x="0" y="0"/>
              <a:chExt cx="2550" cy="3360"/>
            </a:xfrm>
          </p:grpSpPr>
          <p:sp>
            <p:nvSpPr>
              <p:cNvPr id="24623" name="Line 48"/>
              <p:cNvSpPr/>
              <p:nvPr/>
            </p:nvSpPr>
            <p:spPr>
              <a:xfrm>
                <a:off x="2120" y="1440"/>
                <a:ext cx="0" cy="240"/>
              </a:xfrm>
              <a:prstGeom prst="line">
                <a:avLst/>
              </a:prstGeom>
              <a:ln w="38100" cap="flat" cmpd="sng">
                <a:solidFill>
                  <a:srgbClr val="00CC00"/>
                </a:solidFill>
                <a:prstDash val="solid"/>
                <a:round/>
                <a:headEnd type="none" w="med" len="med"/>
                <a:tailEnd type="none" w="med" len="med"/>
              </a:ln>
            </p:spPr>
          </p:sp>
          <p:grpSp>
            <p:nvGrpSpPr>
              <p:cNvPr id="24624" name="Group 49"/>
              <p:cNvGrpSpPr/>
              <p:nvPr/>
            </p:nvGrpSpPr>
            <p:grpSpPr>
              <a:xfrm>
                <a:off x="0" y="0"/>
                <a:ext cx="2550" cy="3360"/>
                <a:chOff x="0" y="0"/>
                <a:chExt cx="2550" cy="3360"/>
              </a:xfrm>
            </p:grpSpPr>
            <p:sp>
              <p:nvSpPr>
                <p:cNvPr id="24625" name="Line 50"/>
                <p:cNvSpPr/>
                <p:nvPr/>
              </p:nvSpPr>
              <p:spPr>
                <a:xfrm>
                  <a:off x="1688" y="864"/>
                  <a:ext cx="432" cy="0"/>
                </a:xfrm>
                <a:prstGeom prst="line">
                  <a:avLst/>
                </a:prstGeom>
                <a:ln w="38100" cap="flat" cmpd="sng">
                  <a:solidFill>
                    <a:srgbClr val="00CC00"/>
                  </a:solidFill>
                  <a:prstDash val="solid"/>
                  <a:round/>
                  <a:headEnd type="none" w="med" len="med"/>
                  <a:tailEnd type="none" w="med" len="med"/>
                </a:ln>
              </p:spPr>
            </p:sp>
            <p:grpSp>
              <p:nvGrpSpPr>
                <p:cNvPr id="24626" name="Group 51"/>
                <p:cNvGrpSpPr/>
                <p:nvPr/>
              </p:nvGrpSpPr>
              <p:grpSpPr>
                <a:xfrm>
                  <a:off x="0" y="0"/>
                  <a:ext cx="2550" cy="3360"/>
                  <a:chOff x="0" y="0"/>
                  <a:chExt cx="2550" cy="3360"/>
                </a:xfrm>
              </p:grpSpPr>
              <p:grpSp>
                <p:nvGrpSpPr>
                  <p:cNvPr id="24627" name="Group 52"/>
                  <p:cNvGrpSpPr/>
                  <p:nvPr/>
                </p:nvGrpSpPr>
                <p:grpSpPr>
                  <a:xfrm>
                    <a:off x="0" y="0"/>
                    <a:ext cx="2550" cy="3360"/>
                    <a:chOff x="0" y="0"/>
                    <a:chExt cx="2550" cy="3360"/>
                  </a:xfrm>
                </p:grpSpPr>
                <p:sp>
                  <p:nvSpPr>
                    <p:cNvPr id="24628" name="Line 53"/>
                    <p:cNvSpPr/>
                    <p:nvPr/>
                  </p:nvSpPr>
                  <p:spPr>
                    <a:xfrm>
                      <a:off x="2104" y="2645"/>
                      <a:ext cx="0" cy="187"/>
                    </a:xfrm>
                    <a:prstGeom prst="line">
                      <a:avLst/>
                    </a:prstGeom>
                    <a:ln w="38100" cap="flat" cmpd="sng">
                      <a:solidFill>
                        <a:srgbClr val="00CC00"/>
                      </a:solidFill>
                      <a:prstDash val="solid"/>
                      <a:round/>
                      <a:headEnd type="none" w="med" len="med"/>
                      <a:tailEnd type="none" w="med" len="med"/>
                    </a:ln>
                  </p:spPr>
                </p:sp>
                <p:sp>
                  <p:nvSpPr>
                    <p:cNvPr id="24629" name="Line 54"/>
                    <p:cNvSpPr/>
                    <p:nvPr/>
                  </p:nvSpPr>
                  <p:spPr>
                    <a:xfrm>
                      <a:off x="864" y="1104"/>
                      <a:ext cx="0" cy="816"/>
                    </a:xfrm>
                    <a:prstGeom prst="line">
                      <a:avLst/>
                    </a:prstGeom>
                    <a:ln w="38100" cap="flat" cmpd="sng">
                      <a:solidFill>
                        <a:srgbClr val="00CC00"/>
                      </a:solidFill>
                      <a:prstDash val="solid"/>
                      <a:round/>
                      <a:headEnd type="none" w="med" len="med"/>
                      <a:tailEnd type="triangle" w="med" len="med"/>
                    </a:ln>
                  </p:spPr>
                </p:sp>
                <p:sp>
                  <p:nvSpPr>
                    <p:cNvPr id="24630" name="AutoShape 55" descr="白色大理石"/>
                    <p:cNvSpPr/>
                    <p:nvPr/>
                  </p:nvSpPr>
                  <p:spPr>
                    <a:xfrm>
                      <a:off x="0" y="624"/>
                      <a:ext cx="1728" cy="480"/>
                    </a:xfrm>
                    <a:prstGeom prst="diamond">
                      <a:avLst/>
                    </a:prstGeom>
                    <a:blipFill rotWithShape="0">
                      <a:blip r:embed="rId2"/>
                    </a:blipFill>
                    <a:ln w="38100" cap="flat" cmpd="sng">
                      <a:solidFill>
                        <a:srgbClr val="00CC00"/>
                      </a:solidFill>
                      <a:prstDash val="solid"/>
                      <a:miter/>
                      <a:headEnd type="none" w="med" len="med"/>
                      <a:tailEnd type="none" w="med" len="med"/>
                    </a:ln>
                  </p:spPr>
                  <p:txBody>
                    <a:bodyPr wrap="none" anchor="ctr" anchorCtr="0"/>
                    <a:lstStyle/>
                    <a:p>
                      <a:pPr algn="ctr"/>
                      <a:r>
                        <a:rPr lang="en-US" altLang="zh-CN" sz="2000" dirty="0">
                          <a:solidFill>
                            <a:srgbClr val="000099"/>
                          </a:solidFill>
                          <a:latin typeface="Times New Roman" panose="02020603050405020304" pitchFamily="18" charset="0"/>
                          <a:ea typeface="宋体" panose="02010600030101010101" pitchFamily="2" charset="-122"/>
                        </a:rPr>
                        <a:t>(A&gt;1)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accent2"/>
                          </a:solidFill>
                          <a:latin typeface="Times New Roman" panose="02020603050405020304" pitchFamily="18" charset="0"/>
                          <a:ea typeface="宋体" panose="02010600030101010101" pitchFamily="2" charset="-122"/>
                        </a:rPr>
                        <a:t>and</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3608" name="AutoShape 56" descr="白色大理石"/>
                    <p:cNvSpPr>
                      <a:spLocks noChangeArrowheads="1"/>
                    </p:cNvSpPr>
                    <p:nvPr/>
                  </p:nvSpPr>
                  <p:spPr bwMode="auto">
                    <a:xfrm>
                      <a:off x="144" y="1920"/>
                      <a:ext cx="1440" cy="480"/>
                    </a:xfrm>
                    <a:prstGeom prst="diamond">
                      <a:avLst/>
                    </a:prstGeom>
                    <a:blipFill dpi="0" rotWithShape="0">
                      <a:blip r:embed="rId2"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(A=2)</a:t>
                      </a:r>
                      <a:r>
                        <a:rPr kumimoji="0" lang="en-US" sz="20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sz="20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or </a:t>
                      </a: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(X&gt;1)</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4632" name="Line 57"/>
                    <p:cNvSpPr/>
                    <p:nvPr/>
                  </p:nvSpPr>
                  <p:spPr>
                    <a:xfrm>
                      <a:off x="864" y="240"/>
                      <a:ext cx="0" cy="384"/>
                    </a:xfrm>
                    <a:prstGeom prst="line">
                      <a:avLst/>
                    </a:prstGeom>
                    <a:ln w="38100" cap="flat" cmpd="sng">
                      <a:solidFill>
                        <a:srgbClr val="00CC00"/>
                      </a:solidFill>
                      <a:prstDash val="solid"/>
                      <a:round/>
                      <a:headEnd type="none" w="med" len="med"/>
                      <a:tailEnd type="triangle" w="med" len="med"/>
                    </a:ln>
                  </p:spPr>
                </p:sp>
                <p:sp>
                  <p:nvSpPr>
                    <p:cNvPr id="24633" name="Line 58"/>
                    <p:cNvSpPr/>
                    <p:nvPr/>
                  </p:nvSpPr>
                  <p:spPr>
                    <a:xfrm>
                      <a:off x="2120" y="864"/>
                      <a:ext cx="0" cy="288"/>
                    </a:xfrm>
                    <a:prstGeom prst="line">
                      <a:avLst/>
                    </a:prstGeom>
                    <a:ln w="38100" cap="flat" cmpd="sng">
                      <a:solidFill>
                        <a:srgbClr val="00CC00"/>
                      </a:solidFill>
                      <a:prstDash val="solid"/>
                      <a:round/>
                      <a:headEnd type="none" w="med" len="med"/>
                      <a:tailEnd type="triangle" w="med" len="med"/>
                    </a:ln>
                  </p:spPr>
                </p:sp>
                <p:sp>
                  <p:nvSpPr>
                    <p:cNvPr id="23611" name="Rectangle 59" descr="白色大理石"/>
                    <p:cNvSpPr>
                      <a:spLocks noChangeArrowheads="1"/>
                    </p:cNvSpPr>
                    <p:nvPr/>
                  </p:nvSpPr>
                  <p:spPr bwMode="auto">
                    <a:xfrm>
                      <a:off x="1784" y="1152"/>
                      <a:ext cx="672" cy="288"/>
                    </a:xfrm>
                    <a:prstGeom prst="rect">
                      <a:avLst/>
                    </a:prstGeom>
                    <a:blipFill dpi="0" rotWithShape="0">
                      <a:blip r:embed="rId2"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 = X / A</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4635" name="Line 60"/>
                    <p:cNvSpPr/>
                    <p:nvPr/>
                  </p:nvSpPr>
                  <p:spPr>
                    <a:xfrm flipH="1">
                      <a:off x="864" y="1680"/>
                      <a:ext cx="1256" cy="0"/>
                    </a:xfrm>
                    <a:prstGeom prst="line">
                      <a:avLst/>
                    </a:prstGeom>
                    <a:ln w="38100" cap="flat" cmpd="sng">
                      <a:solidFill>
                        <a:srgbClr val="00CC00"/>
                      </a:solidFill>
                      <a:prstDash val="solid"/>
                      <a:round/>
                      <a:headEnd type="none" w="med" len="med"/>
                      <a:tailEnd type="triangle" w="med" len="med"/>
                    </a:ln>
                  </p:spPr>
                </p:sp>
                <p:sp>
                  <p:nvSpPr>
                    <p:cNvPr id="24636" name="Line 61"/>
                    <p:cNvSpPr/>
                    <p:nvPr/>
                  </p:nvSpPr>
                  <p:spPr>
                    <a:xfrm>
                      <a:off x="1584" y="2160"/>
                      <a:ext cx="520" cy="0"/>
                    </a:xfrm>
                    <a:prstGeom prst="line">
                      <a:avLst/>
                    </a:prstGeom>
                    <a:ln w="38100" cap="flat" cmpd="sng">
                      <a:solidFill>
                        <a:srgbClr val="00CC00"/>
                      </a:solidFill>
                      <a:prstDash val="solid"/>
                      <a:round/>
                      <a:headEnd type="none" w="med" len="med"/>
                      <a:tailEnd type="none" w="med" len="med"/>
                    </a:ln>
                  </p:spPr>
                </p:sp>
                <p:sp>
                  <p:nvSpPr>
                    <p:cNvPr id="23614" name="Rectangle 62" descr="白色大理石"/>
                    <p:cNvSpPr>
                      <a:spLocks noChangeArrowheads="1"/>
                    </p:cNvSpPr>
                    <p:nvPr/>
                  </p:nvSpPr>
                  <p:spPr bwMode="auto">
                    <a:xfrm>
                      <a:off x="1728" y="2448"/>
                      <a:ext cx="720" cy="192"/>
                    </a:xfrm>
                    <a:prstGeom prst="rect">
                      <a:avLst/>
                    </a:prstGeom>
                    <a:blipFill dpi="0" rotWithShape="0">
                      <a:blip r:embed="rId2"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X=X+1</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4638" name="Line 63"/>
                    <p:cNvSpPr/>
                    <p:nvPr/>
                  </p:nvSpPr>
                  <p:spPr>
                    <a:xfrm flipH="1">
                      <a:off x="864" y="2832"/>
                      <a:ext cx="1240" cy="0"/>
                    </a:xfrm>
                    <a:prstGeom prst="line">
                      <a:avLst/>
                    </a:prstGeom>
                    <a:ln w="38100" cap="flat" cmpd="sng">
                      <a:solidFill>
                        <a:srgbClr val="00CC00"/>
                      </a:solidFill>
                      <a:prstDash val="solid"/>
                      <a:round/>
                      <a:headEnd type="none" w="med" len="med"/>
                      <a:tailEnd type="triangle" w="med" len="med"/>
                    </a:ln>
                  </p:spPr>
                </p:sp>
                <p:sp>
                  <p:nvSpPr>
                    <p:cNvPr id="24639" name="Line 64"/>
                    <p:cNvSpPr/>
                    <p:nvPr/>
                  </p:nvSpPr>
                  <p:spPr>
                    <a:xfrm>
                      <a:off x="864" y="2400"/>
                      <a:ext cx="0" cy="672"/>
                    </a:xfrm>
                    <a:prstGeom prst="line">
                      <a:avLst/>
                    </a:prstGeom>
                    <a:ln w="38100" cap="flat" cmpd="sng">
                      <a:solidFill>
                        <a:srgbClr val="00CC00"/>
                      </a:solidFill>
                      <a:prstDash val="solid"/>
                      <a:round/>
                      <a:headEnd type="none" w="med" len="med"/>
                      <a:tailEnd type="triangle" w="med" len="med"/>
                    </a:ln>
                  </p:spPr>
                </p:sp>
                <p:sp>
                  <p:nvSpPr>
                    <p:cNvPr id="24640" name="Text Box 65"/>
                    <p:cNvSpPr txBox="1"/>
                    <p:nvPr/>
                  </p:nvSpPr>
                  <p:spPr>
                    <a:xfrm>
                      <a:off x="607" y="136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2</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41" name="AutoShape 66"/>
                    <p:cNvSpPr/>
                    <p:nvPr/>
                  </p:nvSpPr>
                  <p:spPr>
                    <a:xfrm>
                      <a:off x="432" y="0"/>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800" dirty="0">
                          <a:solidFill>
                            <a:srgbClr val="FF0000"/>
                          </a:solidFill>
                          <a:latin typeface="Times New Roman" panose="02020603050405020304" pitchFamily="18" charset="0"/>
                          <a:ea typeface="宋体" panose="02010600030101010101" pitchFamily="2" charset="-122"/>
                        </a:rPr>
                        <a:t>s</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24642" name="AutoShape 67"/>
                    <p:cNvSpPr/>
                    <p:nvPr/>
                  </p:nvSpPr>
                  <p:spPr>
                    <a:xfrm>
                      <a:off x="432" y="3072"/>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dirty="0">
                          <a:solidFill>
                            <a:srgbClr val="FF0000"/>
                          </a:solidFill>
                          <a:latin typeface="Times New Roman" panose="02020603050405020304" pitchFamily="18" charset="0"/>
                          <a:ea typeface="宋体" panose="02010600030101010101" pitchFamily="2" charset="-122"/>
                        </a:rPr>
                        <a:t>d</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24643" name="Text Box 68"/>
                    <p:cNvSpPr txBox="1"/>
                    <p:nvPr/>
                  </p:nvSpPr>
                  <p:spPr>
                    <a:xfrm>
                      <a:off x="943" y="263"/>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1</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44" name="Text Box 69"/>
                    <p:cNvSpPr txBox="1"/>
                    <p:nvPr/>
                  </p:nvSpPr>
                  <p:spPr>
                    <a:xfrm>
                      <a:off x="283" y="40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a</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45" name="Text Box 70"/>
                    <p:cNvSpPr txBox="1"/>
                    <p:nvPr/>
                  </p:nvSpPr>
                  <p:spPr>
                    <a:xfrm>
                      <a:off x="409" y="1127"/>
                      <a:ext cx="26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46" name="Text Box 71"/>
                    <p:cNvSpPr txBox="1"/>
                    <p:nvPr/>
                  </p:nvSpPr>
                  <p:spPr>
                    <a:xfrm>
                      <a:off x="2059" y="64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4</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47" name="Text Box 72"/>
                    <p:cNvSpPr txBox="1"/>
                    <p:nvPr/>
                  </p:nvSpPr>
                  <p:spPr>
                    <a:xfrm>
                      <a:off x="2335" y="791"/>
                      <a:ext cx="21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c</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48" name="Text Box 73"/>
                    <p:cNvSpPr txBox="1"/>
                    <p:nvPr/>
                  </p:nvSpPr>
                  <p:spPr>
                    <a:xfrm>
                      <a:off x="1728" y="672"/>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49" name="Text Box 74"/>
                    <p:cNvSpPr txBox="1"/>
                    <p:nvPr/>
                  </p:nvSpPr>
                  <p:spPr>
                    <a:xfrm>
                      <a:off x="331" y="1655"/>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b</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50" name="Text Box 75"/>
                    <p:cNvSpPr txBox="1"/>
                    <p:nvPr/>
                  </p:nvSpPr>
                  <p:spPr>
                    <a:xfrm>
                      <a:off x="2155" y="1559"/>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5</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51" name="Text Box 76"/>
                    <p:cNvSpPr txBox="1"/>
                    <p:nvPr/>
                  </p:nvSpPr>
                  <p:spPr>
                    <a:xfrm>
                      <a:off x="1663" y="1943"/>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52" name="Text Box 77"/>
                    <p:cNvSpPr txBox="1"/>
                    <p:nvPr/>
                  </p:nvSpPr>
                  <p:spPr>
                    <a:xfrm>
                      <a:off x="2059" y="2039"/>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6</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53" name="Text Box 78"/>
                    <p:cNvSpPr txBox="1"/>
                    <p:nvPr/>
                  </p:nvSpPr>
                  <p:spPr>
                    <a:xfrm>
                      <a:off x="619" y="2663"/>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3</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4654" name="Text Box 79"/>
                    <p:cNvSpPr txBox="1"/>
                    <p:nvPr/>
                  </p:nvSpPr>
                  <p:spPr>
                    <a:xfrm>
                      <a:off x="1663" y="2855"/>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7</a:t>
                      </a:r>
                      <a:endParaRPr lang="en-US" altLang="zh-CN" sz="2800" i="1" dirty="0">
                        <a:solidFill>
                          <a:srgbClr val="FF0000"/>
                        </a:solidFill>
                        <a:latin typeface="Times New Roman" panose="02020603050405020304" pitchFamily="18" charset="0"/>
                        <a:ea typeface="宋体" panose="02010600030101010101" pitchFamily="2" charset="-122"/>
                      </a:endParaRPr>
                    </a:p>
                  </p:txBody>
                </p:sp>
              </p:grpSp>
              <p:sp>
                <p:nvSpPr>
                  <p:cNvPr id="24655" name="Line 80"/>
                  <p:cNvSpPr/>
                  <p:nvPr/>
                </p:nvSpPr>
                <p:spPr>
                  <a:xfrm>
                    <a:off x="2104" y="2160"/>
                    <a:ext cx="0" cy="288"/>
                  </a:xfrm>
                  <a:prstGeom prst="line">
                    <a:avLst/>
                  </a:prstGeom>
                  <a:ln w="38100" cap="flat" cmpd="sng">
                    <a:solidFill>
                      <a:srgbClr val="00CC00"/>
                    </a:solidFill>
                    <a:prstDash val="solid"/>
                    <a:round/>
                    <a:headEnd type="none" w="med" len="med"/>
                    <a:tailEnd type="triangle" w="med" len="med"/>
                  </a:ln>
                </p:spPr>
              </p:sp>
            </p:grpSp>
          </p:grpSp>
        </p:grpSp>
        <p:sp>
          <p:nvSpPr>
            <p:cNvPr id="24656" name="Text Box 81"/>
            <p:cNvSpPr txBox="1"/>
            <p:nvPr/>
          </p:nvSpPr>
          <p:spPr>
            <a:xfrm>
              <a:off x="2450" y="2231"/>
              <a:ext cx="21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e</a:t>
              </a:r>
              <a:endParaRPr lang="en-US" altLang="zh-CN" sz="2800" i="1" dirty="0">
                <a:solidFill>
                  <a:srgbClr val="FF0000"/>
                </a:solidFill>
                <a:latin typeface="Times New Roman" panose="02020603050405020304" pitchFamily="18" charset="0"/>
                <a:ea typeface="宋体" panose="02010600030101010101" pitchFamily="2" charset="-122"/>
              </a:endParaRPr>
            </a:p>
          </p:txBody>
        </p:sp>
      </p:grpSp>
      <p:sp>
        <p:nvSpPr>
          <p:cNvPr id="23634" name="Freeform 82"/>
          <p:cNvSpPr/>
          <p:nvPr/>
        </p:nvSpPr>
        <p:spPr>
          <a:xfrm>
            <a:off x="1600200" y="990600"/>
            <a:ext cx="1522413" cy="5329238"/>
          </a:xfrm>
          <a:custGeom>
            <a:avLst/>
            <a:gdLst/>
            <a:ahLst/>
            <a:cxnLst>
              <a:cxn ang="0">
                <a:pos x="798890587" y="0"/>
              </a:cxn>
              <a:cxn ang="0">
                <a:pos x="113407862" y="2058968643"/>
              </a:cxn>
              <a:cxn ang="0">
                <a:pos x="569555500" y="2147483646"/>
              </a:cxn>
              <a:cxn ang="0">
                <a:pos x="2147483646" y="2147483646"/>
              </a:cxn>
              <a:cxn ang="0">
                <a:pos x="456149225" y="2147483646"/>
              </a:cxn>
              <a:cxn ang="0">
                <a:pos x="0" y="2147483646"/>
              </a:cxn>
            </a:cxnLst>
            <a:rect l="0" t="0" r="0" b="0"/>
            <a:pathLst>
              <a:path w="959" h="3357">
                <a:moveTo>
                  <a:pt x="317" y="0"/>
                </a:moveTo>
                <a:cubicBezTo>
                  <a:pt x="188" y="246"/>
                  <a:pt x="60" y="492"/>
                  <a:pt x="45" y="817"/>
                </a:cubicBezTo>
                <a:cubicBezTo>
                  <a:pt x="30" y="1142"/>
                  <a:pt x="75" y="1694"/>
                  <a:pt x="226" y="1951"/>
                </a:cubicBezTo>
                <a:cubicBezTo>
                  <a:pt x="377" y="2208"/>
                  <a:pt x="959" y="2178"/>
                  <a:pt x="952" y="2359"/>
                </a:cubicBezTo>
                <a:cubicBezTo>
                  <a:pt x="945" y="2540"/>
                  <a:pt x="340" y="2873"/>
                  <a:pt x="181" y="3039"/>
                </a:cubicBezTo>
                <a:cubicBezTo>
                  <a:pt x="22" y="3205"/>
                  <a:pt x="15" y="3289"/>
                  <a:pt x="0" y="3357"/>
                </a:cubicBezTo>
              </a:path>
            </a:pathLst>
          </a:custGeom>
          <a:noFill/>
          <a:ln w="28575" cap="flat" cmpd="sng">
            <a:solidFill>
              <a:srgbClr val="800080"/>
            </a:solidFill>
            <a:prstDash val="solid"/>
            <a:round/>
            <a:headEnd type="none" w="med" len="med"/>
            <a:tailEnd type="triangle" w="med" len="med"/>
          </a:ln>
        </p:spPr>
        <p:txBody>
          <a:bodyPr/>
          <a:lstStyle/>
          <a:p>
            <a:endParaRPr lang="zh-CN" altLang="en-US"/>
          </a:p>
        </p:txBody>
      </p:sp>
      <p:sp>
        <p:nvSpPr>
          <p:cNvPr id="23635" name="Freeform 83"/>
          <p:cNvSpPr/>
          <p:nvPr/>
        </p:nvSpPr>
        <p:spPr>
          <a:xfrm>
            <a:off x="381000" y="838200"/>
            <a:ext cx="2905125" cy="5329238"/>
          </a:xfrm>
          <a:custGeom>
            <a:avLst/>
            <a:gdLst/>
            <a:ahLst/>
            <a:cxnLst>
              <a:cxn ang="0">
                <a:pos x="914817513" y="0"/>
              </a:cxn>
              <a:cxn ang="0">
                <a:pos x="572076263" y="801409763"/>
              </a:cxn>
              <a:cxn ang="0">
                <a:pos x="2147483646" y="2147483646"/>
              </a:cxn>
              <a:cxn ang="0">
                <a:pos x="2147483646" y="2147483646"/>
              </a:cxn>
              <a:cxn ang="0">
                <a:pos x="2147483646" y="2147483646"/>
              </a:cxn>
              <a:cxn ang="0">
                <a:pos x="2058968450" y="2147483646"/>
              </a:cxn>
              <a:cxn ang="0">
                <a:pos x="1600300013" y="2147483646"/>
              </a:cxn>
            </a:cxnLst>
            <a:rect l="0" t="0" r="0" b="0"/>
            <a:pathLst>
              <a:path w="1830" h="3357">
                <a:moveTo>
                  <a:pt x="363" y="0"/>
                </a:moveTo>
                <a:cubicBezTo>
                  <a:pt x="181" y="68"/>
                  <a:pt x="0" y="137"/>
                  <a:pt x="227" y="318"/>
                </a:cubicBezTo>
                <a:cubicBezTo>
                  <a:pt x="454" y="499"/>
                  <a:pt x="1618" y="817"/>
                  <a:pt x="1724" y="1089"/>
                </a:cubicBezTo>
                <a:cubicBezTo>
                  <a:pt x="1830" y="1361"/>
                  <a:pt x="870" y="1739"/>
                  <a:pt x="862" y="1951"/>
                </a:cubicBezTo>
                <a:cubicBezTo>
                  <a:pt x="854" y="2163"/>
                  <a:pt x="1686" y="2193"/>
                  <a:pt x="1679" y="2359"/>
                </a:cubicBezTo>
                <a:cubicBezTo>
                  <a:pt x="1672" y="2525"/>
                  <a:pt x="991" y="2783"/>
                  <a:pt x="817" y="2949"/>
                </a:cubicBezTo>
                <a:cubicBezTo>
                  <a:pt x="643" y="3115"/>
                  <a:pt x="639" y="3236"/>
                  <a:pt x="635" y="3357"/>
                </a:cubicBezTo>
              </a:path>
            </a:pathLst>
          </a:custGeom>
          <a:noFill/>
          <a:ln w="28575" cap="flat" cmpd="sng">
            <a:solidFill>
              <a:srgbClr val="FF0000"/>
            </a:solidFill>
            <a:prstDash val="solid"/>
            <a:round/>
            <a:headEnd type="none" w="med" len="med"/>
            <a:tailEnd type="triangle" w="med" len="med"/>
          </a:ln>
        </p:spPr>
        <p:txBody>
          <a:bodyPr/>
          <a:lstStyle/>
          <a:p>
            <a:endParaRPr lang="zh-CN" altLang="en-US"/>
          </a:p>
        </p:txBody>
      </p:sp>
      <p:sp>
        <p:nvSpPr>
          <p:cNvPr id="24659" name="Text Box 84"/>
          <p:cNvSpPr txBox="1"/>
          <p:nvPr/>
        </p:nvSpPr>
        <p:spPr>
          <a:xfrm>
            <a:off x="1066800" y="4572000"/>
            <a:ext cx="42068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635"/>
                                        </p:tgtEl>
                                        <p:attrNameLst>
                                          <p:attrName>style.visibility</p:attrName>
                                        </p:attrNameLst>
                                      </p:cBhvr>
                                      <p:to>
                                        <p:strVal val="visible"/>
                                      </p:to>
                                    </p:set>
                                    <p:animEffect transition="in" filter="wipe(up)">
                                      <p:cBhvr>
                                        <p:cTn id="7" dur="3000"/>
                                        <p:tgtEl>
                                          <p:spTgt spid="23635"/>
                                        </p:tgtEl>
                                      </p:cBhvr>
                                    </p:animEffect>
                                  </p:childTnLst>
                                </p:cTn>
                              </p:par>
                              <p:par>
                                <p:cTn id="8" presetID="22" presetClass="entr" presetSubtype="1" fill="hold" nodeType="withEffect">
                                  <p:stCondLst>
                                    <p:cond delay="0"/>
                                  </p:stCondLst>
                                  <p:childTnLst>
                                    <p:set>
                                      <p:cBhvr>
                                        <p:cTn id="9" dur="1" fill="hold">
                                          <p:stCondLst>
                                            <p:cond delay="0"/>
                                          </p:stCondLst>
                                        </p:cTn>
                                        <p:tgtEl>
                                          <p:spTgt spid="23595"/>
                                        </p:tgtEl>
                                        <p:attrNameLst>
                                          <p:attrName>style.visibility</p:attrName>
                                        </p:attrNameLst>
                                      </p:cBhvr>
                                      <p:to>
                                        <p:strVal val="visible"/>
                                      </p:to>
                                    </p:set>
                                    <p:animEffect transition="in" filter="wipe(up)">
                                      <p:cBhvr>
                                        <p:cTn id="10" dur="3000"/>
                                        <p:tgtEl>
                                          <p:spTgt spid="235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3634"/>
                                        </p:tgtEl>
                                        <p:attrNameLst>
                                          <p:attrName>style.visibility</p:attrName>
                                        </p:attrNameLst>
                                      </p:cBhvr>
                                      <p:to>
                                        <p:strVal val="visible"/>
                                      </p:to>
                                    </p:set>
                                    <p:animEffect transition="in" filter="wipe(up)">
                                      <p:cBhvr>
                                        <p:cTn id="15" dur="3000"/>
                                        <p:tgtEl>
                                          <p:spTgt spid="23634"/>
                                        </p:tgtEl>
                                      </p:cBhvr>
                                    </p:animEffect>
                                  </p:childTnLst>
                                </p:cTn>
                              </p:par>
                              <p:par>
                                <p:cTn id="16" presetID="22" presetClass="entr" presetSubtype="1" fill="hold" nodeType="withEffect">
                                  <p:stCondLst>
                                    <p:cond delay="0"/>
                                  </p:stCondLst>
                                  <p:childTnLst>
                                    <p:set>
                                      <p:cBhvr>
                                        <p:cTn id="17" dur="1" fill="hold">
                                          <p:stCondLst>
                                            <p:cond delay="0"/>
                                          </p:stCondLst>
                                        </p:cTn>
                                        <p:tgtEl>
                                          <p:spTgt spid="23596"/>
                                        </p:tgtEl>
                                        <p:attrNameLst>
                                          <p:attrName>style.visibility</p:attrName>
                                        </p:attrNameLst>
                                      </p:cBhvr>
                                      <p:to>
                                        <p:strVal val="visible"/>
                                      </p:to>
                                    </p:set>
                                    <p:animEffect transition="in" filter="wipe(up)">
                                      <p:cBhvr>
                                        <p:cTn id="18" dur="3000"/>
                                        <p:tgtEl>
                                          <p:spTgt spid="23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p:nvPr/>
        </p:nvSpPr>
        <p:spPr>
          <a:xfrm>
            <a:off x="0" y="236696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宋体" panose="02010600030101010101" pitchFamily="2" charset="-122"/>
            </a:endParaRPr>
          </a:p>
        </p:txBody>
      </p:sp>
      <p:sp>
        <p:nvSpPr>
          <p:cNvPr id="25602" name="Rectangle 3"/>
          <p:cNvSpPr/>
          <p:nvPr/>
        </p:nvSpPr>
        <p:spPr>
          <a:xfrm>
            <a:off x="5640388" y="1631950"/>
            <a:ext cx="2133600" cy="1066800"/>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Times New Roman" panose="02020603050405020304" pitchFamily="18" charset="0"/>
              <a:ea typeface="宋体" panose="02010600030101010101" pitchFamily="2" charset="-122"/>
            </a:endParaRPr>
          </a:p>
        </p:txBody>
      </p:sp>
      <p:sp>
        <p:nvSpPr>
          <p:cNvPr id="25603" name="Rectangle 4"/>
          <p:cNvSpPr/>
          <p:nvPr/>
        </p:nvSpPr>
        <p:spPr>
          <a:xfrm>
            <a:off x="5640388" y="336550"/>
            <a:ext cx="2133600" cy="1066800"/>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Times New Roman" panose="02020603050405020304" pitchFamily="18" charset="0"/>
              <a:ea typeface="宋体" panose="02010600030101010101" pitchFamily="2" charset="-122"/>
            </a:endParaRPr>
          </a:p>
        </p:txBody>
      </p:sp>
      <p:sp>
        <p:nvSpPr>
          <p:cNvPr id="25604" name="Rectangle 5"/>
          <p:cNvSpPr/>
          <p:nvPr/>
        </p:nvSpPr>
        <p:spPr>
          <a:xfrm>
            <a:off x="5716588" y="388938"/>
            <a:ext cx="808037" cy="396875"/>
          </a:xfrm>
          <a:prstGeom prst="rect">
            <a:avLst/>
          </a:prstGeom>
          <a:solidFill>
            <a:srgbClr val="33CCCC"/>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(A&gt;1)</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5605" name="Rectangle 6"/>
          <p:cNvSpPr/>
          <p:nvPr/>
        </p:nvSpPr>
        <p:spPr>
          <a:xfrm>
            <a:off x="6746875" y="412750"/>
            <a:ext cx="882650" cy="396875"/>
          </a:xfrm>
          <a:prstGeom prst="rect">
            <a:avLst/>
          </a:prstGeom>
          <a:solidFill>
            <a:srgbClr val="33CCCC"/>
          </a:solidFill>
          <a:ln w="9525">
            <a:noFill/>
          </a:ln>
        </p:spPr>
        <p:txBody>
          <a:bodyPr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(A</a:t>
            </a:r>
            <a:r>
              <a:rPr lang="en-US" altLang="zh-CN" sz="2000" dirty="0">
                <a:solidFill>
                  <a:srgbClr val="000099"/>
                </a:solidFill>
                <a:latin typeface="Times New Roman" panose="02020603050405020304" pitchFamily="18" charset="0"/>
                <a:ea typeface="方正舒体" panose="02010601030101010101" pitchFamily="2" charset="-122"/>
              </a:rPr>
              <a:t>≤</a:t>
            </a:r>
            <a:r>
              <a:rPr lang="en-US" altLang="zh-CN" sz="2000" dirty="0">
                <a:solidFill>
                  <a:srgbClr val="000099"/>
                </a:solidFill>
                <a:latin typeface="Times New Roman" panose="02020603050405020304" pitchFamily="18" charset="0"/>
                <a:ea typeface="宋体" panose="02010600030101010101" pitchFamily="2" charset="-122"/>
              </a:rPr>
              <a:t>1)</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5606" name="Rectangle 7"/>
          <p:cNvSpPr/>
          <p:nvPr/>
        </p:nvSpPr>
        <p:spPr>
          <a:xfrm>
            <a:off x="5716588" y="922338"/>
            <a:ext cx="793750" cy="396875"/>
          </a:xfrm>
          <a:prstGeom prst="rect">
            <a:avLst/>
          </a:prstGeom>
          <a:solidFill>
            <a:srgbClr val="00CCFF"/>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5607" name="Rectangle 8"/>
          <p:cNvSpPr/>
          <p:nvPr/>
        </p:nvSpPr>
        <p:spPr>
          <a:xfrm>
            <a:off x="6746875" y="946150"/>
            <a:ext cx="898525" cy="396875"/>
          </a:xfrm>
          <a:prstGeom prst="rect">
            <a:avLst/>
          </a:prstGeom>
          <a:solidFill>
            <a:srgbClr val="00CCFF"/>
          </a:solidFill>
          <a:ln w="9525">
            <a:noFill/>
          </a:ln>
        </p:spPr>
        <p:txBody>
          <a:bodyPr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(B</a:t>
            </a:r>
            <a:r>
              <a:rPr lang="en-US" altLang="zh-CN" sz="2000" dirty="0">
                <a:solidFill>
                  <a:srgbClr val="000099"/>
                </a:solidFill>
                <a:latin typeface="Times New Roman" panose="02020603050405020304" pitchFamily="18" charset="0"/>
                <a:ea typeface="Batang" panose="02030600000101010101" pitchFamily="18" charset="-127"/>
              </a:rPr>
              <a:t>≠</a:t>
            </a:r>
            <a:r>
              <a:rPr lang="en-US" altLang="zh-CN" sz="2000" dirty="0">
                <a:solidFill>
                  <a:srgbClr val="000099"/>
                </a:solidFill>
                <a:latin typeface="Times New Roman" panose="02020603050405020304" pitchFamily="18" charset="0"/>
                <a:ea typeface="宋体" panose="02010600030101010101" pitchFamily="2" charset="-122"/>
              </a:rPr>
              <a:t>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5608" name="Rectangle 9"/>
          <p:cNvSpPr/>
          <p:nvPr/>
        </p:nvSpPr>
        <p:spPr>
          <a:xfrm>
            <a:off x="5716588" y="1760538"/>
            <a:ext cx="808037" cy="396875"/>
          </a:xfrm>
          <a:prstGeom prst="rect">
            <a:avLst/>
          </a:prstGeom>
          <a:solidFill>
            <a:srgbClr val="33CCCC"/>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(A=2)</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5609" name="Rectangle 10"/>
          <p:cNvSpPr/>
          <p:nvPr/>
        </p:nvSpPr>
        <p:spPr>
          <a:xfrm>
            <a:off x="6707188" y="1784350"/>
            <a:ext cx="960437" cy="396875"/>
          </a:xfrm>
          <a:prstGeom prst="rect">
            <a:avLst/>
          </a:prstGeom>
          <a:solidFill>
            <a:srgbClr val="33CCCC"/>
          </a:solidFill>
          <a:ln w="9525">
            <a:noFill/>
          </a:ln>
        </p:spPr>
        <p:txBody>
          <a:bodyPr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(A</a:t>
            </a:r>
            <a:r>
              <a:rPr lang="en-US" altLang="zh-CN" sz="2000" dirty="0">
                <a:solidFill>
                  <a:srgbClr val="000099"/>
                </a:solidFill>
                <a:latin typeface="Times New Roman" panose="02020603050405020304" pitchFamily="18" charset="0"/>
                <a:ea typeface="Batang" panose="02030600000101010101" pitchFamily="18" charset="-127"/>
              </a:rPr>
              <a:t>≠</a:t>
            </a:r>
            <a:r>
              <a:rPr lang="en-US" altLang="zh-CN" sz="2000" dirty="0">
                <a:solidFill>
                  <a:srgbClr val="000099"/>
                </a:solidFill>
                <a:latin typeface="Times New Roman" panose="02020603050405020304" pitchFamily="18" charset="0"/>
                <a:ea typeface="宋体" panose="02010600030101010101" pitchFamily="2" charset="-122"/>
              </a:rPr>
              <a:t>2)</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5610" name="Rectangle 11"/>
          <p:cNvSpPr/>
          <p:nvPr/>
        </p:nvSpPr>
        <p:spPr>
          <a:xfrm>
            <a:off x="5716588" y="2217738"/>
            <a:ext cx="808037" cy="396875"/>
          </a:xfrm>
          <a:prstGeom prst="rect">
            <a:avLst/>
          </a:prstGeom>
          <a:solidFill>
            <a:srgbClr val="00CCFF"/>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(X&gt;1)</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5611" name="Rectangle 12"/>
          <p:cNvSpPr/>
          <p:nvPr/>
        </p:nvSpPr>
        <p:spPr>
          <a:xfrm>
            <a:off x="6707188" y="2217738"/>
            <a:ext cx="919162" cy="396875"/>
          </a:xfrm>
          <a:prstGeom prst="rect">
            <a:avLst/>
          </a:prstGeom>
          <a:solidFill>
            <a:srgbClr val="00CCFF"/>
          </a:solidFill>
          <a:ln w="9525">
            <a:noFill/>
          </a:ln>
        </p:spPr>
        <p:txBody>
          <a:bodyPr wrap="none" anchor="t" anchorCtr="0">
            <a:spAutoFit/>
          </a:bodyPr>
          <a:lstStyle/>
          <a:p>
            <a:r>
              <a:rPr lang="en-US" altLang="zh-CN" sz="2000" dirty="0">
                <a:solidFill>
                  <a:srgbClr val="000099"/>
                </a:solidFill>
                <a:latin typeface="Times New Roman" panose="02020603050405020304" pitchFamily="18" charset="0"/>
                <a:ea typeface="宋体" panose="02010600030101010101" pitchFamily="2" charset="-122"/>
              </a:rPr>
              <a:t>(X</a:t>
            </a:r>
            <a:r>
              <a:rPr lang="en-US" altLang="zh-CN" sz="2000" dirty="0">
                <a:solidFill>
                  <a:srgbClr val="000099"/>
                </a:solidFill>
                <a:latin typeface="Times New Roman" panose="02020603050405020304" pitchFamily="18" charset="0"/>
                <a:ea typeface="方正舒体" panose="02010601030101010101" pitchFamily="2" charset="-122"/>
              </a:rPr>
              <a:t>≤</a:t>
            </a:r>
            <a:r>
              <a:rPr lang="en-US" altLang="zh-CN" sz="2000" dirty="0">
                <a:solidFill>
                  <a:srgbClr val="000099"/>
                </a:solidFill>
                <a:latin typeface="Times New Roman" panose="02020603050405020304" pitchFamily="18" charset="0"/>
                <a:ea typeface="宋体" panose="02010600030101010101" pitchFamily="2" charset="-122"/>
              </a:rPr>
              <a:t>1)</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589" name="Freeform 13"/>
          <p:cNvSpPr/>
          <p:nvPr/>
        </p:nvSpPr>
        <p:spPr>
          <a:xfrm>
            <a:off x="6011863" y="260350"/>
            <a:ext cx="73025" cy="2736850"/>
          </a:xfrm>
          <a:custGeom>
            <a:avLst/>
            <a:gdLst/>
            <a:ahLst/>
            <a:cxnLst>
              <a:cxn ang="0">
                <a:pos x="23665717" y="0"/>
              </a:cxn>
              <a:cxn ang="0">
                <a:pos x="0" y="899936204"/>
              </a:cxn>
              <a:cxn ang="0">
                <a:pos x="23665717" y="1919863381"/>
              </a:cxn>
              <a:cxn ang="0">
                <a:pos x="11832859" y="2147483646"/>
              </a:cxn>
            </a:cxnLst>
            <a:rect l="0" t="0" r="0" b="0"/>
            <a:pathLst>
              <a:path w="208" h="2448">
                <a:moveTo>
                  <a:pt x="192" y="0"/>
                </a:moveTo>
                <a:cubicBezTo>
                  <a:pt x="96" y="232"/>
                  <a:pt x="0" y="464"/>
                  <a:pt x="0" y="720"/>
                </a:cubicBezTo>
                <a:cubicBezTo>
                  <a:pt x="0" y="976"/>
                  <a:pt x="176" y="1248"/>
                  <a:pt x="192" y="1536"/>
                </a:cubicBezTo>
                <a:cubicBezTo>
                  <a:pt x="208" y="1824"/>
                  <a:pt x="80" y="2256"/>
                  <a:pt x="96" y="2448"/>
                </a:cubicBezTo>
              </a:path>
            </a:pathLst>
          </a:custGeom>
          <a:noFill/>
          <a:ln w="28575" cap="flat" cmpd="sng">
            <a:solidFill>
              <a:srgbClr val="800080"/>
            </a:solidFill>
            <a:prstDash val="solid"/>
            <a:round/>
            <a:headEnd type="none" w="med" len="med"/>
            <a:tailEnd type="triangle" w="med" len="med"/>
          </a:ln>
        </p:spPr>
        <p:txBody>
          <a:bodyPr/>
          <a:lstStyle/>
          <a:p>
            <a:endParaRPr lang="zh-CN" altLang="en-US"/>
          </a:p>
        </p:txBody>
      </p:sp>
      <p:sp>
        <p:nvSpPr>
          <p:cNvPr id="25613" name="Text Box 14"/>
          <p:cNvSpPr txBox="1"/>
          <p:nvPr/>
        </p:nvSpPr>
        <p:spPr>
          <a:xfrm>
            <a:off x="5292725" y="3692525"/>
            <a:ext cx="3600450" cy="457200"/>
          </a:xfrm>
          <a:prstGeom prst="rect">
            <a:avLst/>
          </a:prstGeom>
          <a:solidFill>
            <a:srgbClr val="66FFFF"/>
          </a:solidFill>
          <a:ln w="9525">
            <a:noFill/>
          </a:ln>
        </p:spPr>
        <p:txBody>
          <a:bodyPr anchor="t" anchorCtr="0">
            <a:spAutoFit/>
          </a:bodyPr>
          <a:lstStyle/>
          <a:p>
            <a:pPr>
              <a:spcBef>
                <a:spcPct val="50000"/>
              </a:spcBef>
            </a:pPr>
            <a:r>
              <a:rPr lang="en-US" altLang="zh-CN" sz="2400" dirty="0">
                <a:solidFill>
                  <a:srgbClr val="3333CC"/>
                </a:solidFill>
                <a:latin typeface="Arial" panose="020B0604020202020204" pitchFamily="34" charset="0"/>
                <a:ea typeface="宋体" panose="02010600030101010101" pitchFamily="2" charset="-122"/>
              </a:rPr>
              <a:t>Ⅱ</a:t>
            </a:r>
            <a:r>
              <a:rPr lang="en-US" altLang="zh-CN" sz="2400" dirty="0">
                <a:solidFill>
                  <a:srgbClr val="3333CC"/>
                </a:solidFill>
                <a:latin typeface="Times New Roman" panose="02020603050405020304" pitchFamily="18" charset="0"/>
                <a:ea typeface="宋体" panose="02010600030101010101" pitchFamily="2" charset="-122"/>
              </a:rPr>
              <a:t>: A=1, B=1,X=1: sabd</a:t>
            </a:r>
            <a:endParaRPr lang="en-US" altLang="zh-CN" sz="2400" dirty="0">
              <a:solidFill>
                <a:srgbClr val="3333CC"/>
              </a:solidFill>
              <a:latin typeface="Times New Roman" panose="02020603050405020304" pitchFamily="18" charset="0"/>
              <a:ea typeface="宋体" panose="02010600030101010101" pitchFamily="2" charset="-122"/>
            </a:endParaRPr>
          </a:p>
        </p:txBody>
      </p:sp>
      <p:sp>
        <p:nvSpPr>
          <p:cNvPr id="25614" name="Text Box 15"/>
          <p:cNvSpPr txBox="1"/>
          <p:nvPr/>
        </p:nvSpPr>
        <p:spPr>
          <a:xfrm>
            <a:off x="5259388" y="2997200"/>
            <a:ext cx="3633787" cy="457200"/>
          </a:xfrm>
          <a:prstGeom prst="rect">
            <a:avLst/>
          </a:prstGeom>
          <a:solidFill>
            <a:srgbClr val="66FFFF"/>
          </a:solidFill>
          <a:ln w="9525">
            <a:noFill/>
          </a:ln>
        </p:spPr>
        <p:txBody>
          <a:bodyPr anchor="t" anchorCtr="0">
            <a:spAutoFit/>
          </a:bodyPr>
          <a:lstStyle/>
          <a:p>
            <a:pPr>
              <a:spcBef>
                <a:spcPct val="50000"/>
              </a:spcBef>
            </a:pPr>
            <a:r>
              <a:rPr lang="en-US" altLang="zh-CN" sz="2400" dirty="0">
                <a:solidFill>
                  <a:srgbClr val="3333CC"/>
                </a:solidFill>
                <a:latin typeface="Arial" panose="020B0604020202020204" pitchFamily="34" charset="0"/>
                <a:ea typeface="宋体" panose="02010600030101010101" pitchFamily="2" charset="-122"/>
              </a:rPr>
              <a:t>Ⅰ</a:t>
            </a:r>
            <a:r>
              <a:rPr lang="en-US" altLang="zh-CN" sz="2400" dirty="0">
                <a:solidFill>
                  <a:srgbClr val="3333CC"/>
                </a:solidFill>
                <a:latin typeface="Times New Roman" panose="02020603050405020304" pitchFamily="18" charset="0"/>
                <a:ea typeface="宋体" panose="02010600030101010101" pitchFamily="2" charset="-122"/>
              </a:rPr>
              <a:t>: A=2, B=0,X=4: sacbed</a:t>
            </a:r>
            <a:endParaRPr lang="en-US" altLang="zh-CN" sz="2400" dirty="0">
              <a:solidFill>
                <a:srgbClr val="3333CC"/>
              </a:solidFill>
              <a:latin typeface="Times New Roman" panose="02020603050405020304" pitchFamily="18" charset="0"/>
              <a:ea typeface="宋体" panose="02010600030101010101" pitchFamily="2" charset="-122"/>
            </a:endParaRPr>
          </a:p>
        </p:txBody>
      </p:sp>
      <p:graphicFrame>
        <p:nvGraphicFramePr>
          <p:cNvPr id="27664" name="表格 27663"/>
          <p:cNvGraphicFramePr/>
          <p:nvPr>
            <p:custDataLst>
              <p:tags r:id="rId1"/>
            </p:custDataLst>
          </p:nvPr>
        </p:nvGraphicFramePr>
        <p:xfrm>
          <a:off x="4606925" y="4267200"/>
          <a:ext cx="4537075" cy="2620963"/>
        </p:xfrm>
        <a:graphic>
          <a:graphicData uri="http://schemas.openxmlformats.org/drawingml/2006/table">
            <a:tbl>
              <a:tblPr/>
              <a:tblGrid>
                <a:gridCol w="369888"/>
                <a:gridCol w="373062"/>
                <a:gridCol w="365125"/>
                <a:gridCol w="998538"/>
                <a:gridCol w="2430462"/>
              </a:tblGrid>
              <a:tr h="898525">
                <a:tc gridSpan="3">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zh-CN" altLang="en-US" sz="2400" dirty="0">
                          <a:solidFill>
                            <a:srgbClr val="3333CC"/>
                          </a:solidFill>
                          <a:latin typeface="Gulim" panose="020B0600000101010101" pitchFamily="34" charset="-127"/>
                        </a:rPr>
                        <a:t>测试</a:t>
                      </a:r>
                      <a:endParaRPr lang="zh-CN" altLang="en-US" sz="2400" dirty="0">
                        <a:solidFill>
                          <a:srgbClr val="3333CC"/>
                        </a:solidFill>
                        <a:latin typeface="Gulim" panose="020B0600000101010101" pitchFamily="34" charset="-127"/>
                      </a:endParaRPr>
                    </a:p>
                    <a:p>
                      <a:pPr lvl="0" eaLnBrk="1" latinLnBrk="1" hangingPunct="1">
                        <a:spcBef>
                          <a:spcPct val="20000"/>
                        </a:spcBef>
                        <a:buFontTx/>
                        <a:buNone/>
                      </a:pPr>
                      <a:r>
                        <a:rPr lang="zh-CN" altLang="en-US" sz="2400" dirty="0">
                          <a:solidFill>
                            <a:srgbClr val="3333CC"/>
                          </a:solidFill>
                          <a:latin typeface="Gulim" panose="020B0600000101010101" pitchFamily="34" charset="-127"/>
                        </a:rPr>
                        <a:t>用例</a:t>
                      </a:r>
                      <a:endParaRPr lang="zh-CN" altLang="en-US"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zh-CN" altLang="en-US" sz="2400" dirty="0">
                          <a:solidFill>
                            <a:srgbClr val="3333CC"/>
                          </a:solidFill>
                          <a:latin typeface="Gulim" panose="020B0600000101010101" pitchFamily="34" charset="-127"/>
                        </a:rPr>
                        <a:t>通过路径</a:t>
                      </a:r>
                      <a:endParaRPr lang="zh-CN" altLang="en-US"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zh-CN" altLang="en-US" sz="2400" dirty="0">
                          <a:solidFill>
                            <a:srgbClr val="3333CC"/>
                          </a:solidFill>
                          <a:latin typeface="Gulim" panose="020B0600000101010101" pitchFamily="34" charset="-127"/>
                        </a:rPr>
                        <a:t>满足的条件</a:t>
                      </a:r>
                      <a:endParaRPr lang="zh-CN" altLang="en-US"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5138">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A</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B</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X</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r>
              <a:tr h="773112">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2</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0</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4</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200" dirty="0">
                          <a:solidFill>
                            <a:srgbClr val="3333CC"/>
                          </a:solidFill>
                          <a:latin typeface="Gulim" panose="020B0600000101010101" pitchFamily="34" charset="-127"/>
                        </a:rPr>
                        <a:t>sacbed</a:t>
                      </a:r>
                      <a:endParaRPr lang="en-US" altLang="zh-CN" sz="22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T1,T2,T3,T4</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4188">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1</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1</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1</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sabd</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1" i="0" u="none" kern="1200" baseline="0">
                          <a:solidFill>
                            <a:schemeClr val="bg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bg1"/>
                          </a:solidFill>
                          <a:latin typeface="Times New Roman" panose="02020603050405020304" pitchFamily="18" charset="0"/>
                          <a:ea typeface="宋体" panose="02010600030101010101" pitchFamily="2" charset="-122"/>
                          <a:cs typeface="+mn-cs"/>
                        </a:defRPr>
                      </a:lvl5pPr>
                    </a:lstStyle>
                    <a:p>
                      <a:pPr lvl="0" eaLnBrk="1" latinLnBrk="1" hangingPunct="1">
                        <a:spcBef>
                          <a:spcPct val="20000"/>
                        </a:spcBef>
                        <a:buFontTx/>
                        <a:buNone/>
                      </a:pPr>
                      <a:r>
                        <a:rPr lang="en-US" altLang="zh-CN" sz="2400" dirty="0">
                          <a:solidFill>
                            <a:srgbClr val="3333CC"/>
                          </a:solidFill>
                          <a:latin typeface="Gulim" panose="020B0600000101010101" pitchFamily="34" charset="-127"/>
                        </a:rPr>
                        <a:t>F1,F2,F3,F4</a:t>
                      </a:r>
                      <a:endParaRPr lang="en-US" altLang="zh-CN" sz="2400" dirty="0">
                        <a:solidFill>
                          <a:srgbClr val="3333CC"/>
                        </a:solidFill>
                        <a:latin typeface="Gulim" panose="020B0600000101010101" pitchFamily="34" charset="-127"/>
                      </a:endParaRPr>
                    </a:p>
                  </a:txBody>
                  <a:tcPr marL="90000" marR="90000" marT="46800" marB="4680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5643" name="Line 44"/>
          <p:cNvSpPr/>
          <p:nvPr/>
        </p:nvSpPr>
        <p:spPr>
          <a:xfrm>
            <a:off x="7308850" y="6375400"/>
            <a:ext cx="287338" cy="0"/>
          </a:xfrm>
          <a:prstGeom prst="line">
            <a:avLst/>
          </a:prstGeom>
          <a:ln w="9525" cap="flat" cmpd="sng">
            <a:solidFill>
              <a:schemeClr val="bg1"/>
            </a:solidFill>
            <a:prstDash val="solid"/>
            <a:round/>
            <a:headEnd type="none" w="med" len="med"/>
            <a:tailEnd type="none" w="med" len="med"/>
          </a:ln>
        </p:spPr>
      </p:sp>
      <p:sp>
        <p:nvSpPr>
          <p:cNvPr id="25644" name="Line 45"/>
          <p:cNvSpPr/>
          <p:nvPr/>
        </p:nvSpPr>
        <p:spPr>
          <a:xfrm>
            <a:off x="7708900" y="6375400"/>
            <a:ext cx="287338" cy="0"/>
          </a:xfrm>
          <a:prstGeom prst="line">
            <a:avLst/>
          </a:prstGeom>
          <a:ln w="9525" cap="flat" cmpd="sng">
            <a:solidFill>
              <a:schemeClr val="bg1"/>
            </a:solidFill>
            <a:prstDash val="solid"/>
            <a:round/>
            <a:headEnd type="none" w="med" len="med"/>
            <a:tailEnd type="none" w="med" len="med"/>
          </a:ln>
        </p:spPr>
      </p:sp>
      <p:sp>
        <p:nvSpPr>
          <p:cNvPr id="25645" name="Line 46"/>
          <p:cNvSpPr/>
          <p:nvPr/>
        </p:nvSpPr>
        <p:spPr>
          <a:xfrm>
            <a:off x="8101013" y="6375400"/>
            <a:ext cx="287337" cy="0"/>
          </a:xfrm>
          <a:prstGeom prst="line">
            <a:avLst/>
          </a:prstGeom>
          <a:ln w="9525" cap="flat" cmpd="sng">
            <a:solidFill>
              <a:schemeClr val="bg1"/>
            </a:solidFill>
            <a:prstDash val="solid"/>
            <a:round/>
            <a:headEnd type="none" w="med" len="med"/>
            <a:tailEnd type="none" w="med" len="med"/>
          </a:ln>
        </p:spPr>
      </p:sp>
      <p:sp>
        <p:nvSpPr>
          <p:cNvPr id="25646" name="Line 47"/>
          <p:cNvSpPr/>
          <p:nvPr/>
        </p:nvSpPr>
        <p:spPr>
          <a:xfrm>
            <a:off x="6877050" y="6375400"/>
            <a:ext cx="287338" cy="0"/>
          </a:xfrm>
          <a:prstGeom prst="line">
            <a:avLst/>
          </a:prstGeom>
          <a:ln w="9525" cap="flat" cmpd="sng">
            <a:solidFill>
              <a:schemeClr val="bg1"/>
            </a:solidFill>
            <a:prstDash val="solid"/>
            <a:round/>
            <a:headEnd type="none" w="med" len="med"/>
            <a:tailEnd type="none" w="med" len="med"/>
          </a:ln>
        </p:spPr>
      </p:sp>
      <p:sp>
        <p:nvSpPr>
          <p:cNvPr id="25647" name="Text Box 48"/>
          <p:cNvSpPr txBox="1"/>
          <p:nvPr/>
        </p:nvSpPr>
        <p:spPr>
          <a:xfrm>
            <a:off x="1143000" y="6172200"/>
            <a:ext cx="3051175" cy="528638"/>
          </a:xfrm>
          <a:prstGeom prst="rect">
            <a:avLst/>
          </a:prstGeom>
          <a:noFill/>
          <a:ln w="9525" cap="flat" cmpd="sng">
            <a:solidFill>
              <a:srgbClr val="33CCCC"/>
            </a:solidFill>
            <a:prstDash val="solid"/>
            <a:miter/>
            <a:headEnd type="none" w="med" len="med"/>
            <a:tailEnd type="none" w="med" len="med"/>
          </a:ln>
        </p:spPr>
        <p:txBody>
          <a:bodyPr wrap="none" anchor="t" anchorCtr="0">
            <a:spAutoFit/>
          </a:bodyPr>
          <a:lstStyle/>
          <a:p>
            <a:r>
              <a:rPr lang="zh-CN" altLang="en-US" sz="2800" dirty="0">
                <a:solidFill>
                  <a:srgbClr val="3333CC"/>
                </a:solidFill>
                <a:latin typeface="Arial" panose="020B0604020202020204" pitchFamily="34" charset="0"/>
                <a:ea typeface="楷体_GB2312" pitchFamily="49" charset="-122"/>
              </a:rPr>
              <a:t>同时满足判定覆盖</a:t>
            </a:r>
            <a:endParaRPr lang="zh-CN" altLang="en-US" sz="2800" dirty="0">
              <a:solidFill>
                <a:srgbClr val="3333CC"/>
              </a:solidFill>
              <a:latin typeface="Arial" panose="020B0604020202020204" pitchFamily="34" charset="0"/>
              <a:ea typeface="楷体_GB2312" pitchFamily="49" charset="-122"/>
            </a:endParaRPr>
          </a:p>
        </p:txBody>
      </p:sp>
      <p:grpSp>
        <p:nvGrpSpPr>
          <p:cNvPr id="25648" name="Group 49"/>
          <p:cNvGrpSpPr/>
          <p:nvPr/>
        </p:nvGrpSpPr>
        <p:grpSpPr>
          <a:xfrm>
            <a:off x="228600" y="609600"/>
            <a:ext cx="4048125" cy="5334000"/>
            <a:chOff x="0" y="0"/>
            <a:chExt cx="2550" cy="3360"/>
          </a:xfrm>
        </p:grpSpPr>
        <p:sp>
          <p:nvSpPr>
            <p:cNvPr id="25649" name="Line 50"/>
            <p:cNvSpPr/>
            <p:nvPr/>
          </p:nvSpPr>
          <p:spPr>
            <a:xfrm>
              <a:off x="2120" y="1440"/>
              <a:ext cx="0" cy="240"/>
            </a:xfrm>
            <a:prstGeom prst="line">
              <a:avLst/>
            </a:prstGeom>
            <a:ln w="38100" cap="flat" cmpd="sng">
              <a:solidFill>
                <a:srgbClr val="00CC00"/>
              </a:solidFill>
              <a:prstDash val="solid"/>
              <a:round/>
              <a:headEnd type="none" w="med" len="med"/>
              <a:tailEnd type="none" w="med" len="med"/>
            </a:ln>
          </p:spPr>
        </p:sp>
        <p:grpSp>
          <p:nvGrpSpPr>
            <p:cNvPr id="25650" name="Group 51"/>
            <p:cNvGrpSpPr/>
            <p:nvPr/>
          </p:nvGrpSpPr>
          <p:grpSpPr>
            <a:xfrm>
              <a:off x="0" y="0"/>
              <a:ext cx="2550" cy="3360"/>
              <a:chOff x="0" y="0"/>
              <a:chExt cx="2550" cy="3360"/>
            </a:xfrm>
          </p:grpSpPr>
          <p:sp>
            <p:nvSpPr>
              <p:cNvPr id="25651" name="Line 52"/>
              <p:cNvSpPr/>
              <p:nvPr/>
            </p:nvSpPr>
            <p:spPr>
              <a:xfrm>
                <a:off x="1688" y="864"/>
                <a:ext cx="432" cy="0"/>
              </a:xfrm>
              <a:prstGeom prst="line">
                <a:avLst/>
              </a:prstGeom>
              <a:ln w="38100" cap="flat" cmpd="sng">
                <a:solidFill>
                  <a:srgbClr val="00CC00"/>
                </a:solidFill>
                <a:prstDash val="solid"/>
                <a:round/>
                <a:headEnd type="none" w="med" len="med"/>
                <a:tailEnd type="none" w="med" len="med"/>
              </a:ln>
            </p:spPr>
          </p:sp>
          <p:grpSp>
            <p:nvGrpSpPr>
              <p:cNvPr id="25652" name="Group 53"/>
              <p:cNvGrpSpPr/>
              <p:nvPr/>
            </p:nvGrpSpPr>
            <p:grpSpPr>
              <a:xfrm>
                <a:off x="0" y="0"/>
                <a:ext cx="2550" cy="3360"/>
                <a:chOff x="0" y="0"/>
                <a:chExt cx="2550" cy="3360"/>
              </a:xfrm>
            </p:grpSpPr>
            <p:grpSp>
              <p:nvGrpSpPr>
                <p:cNvPr id="25653" name="Group 54"/>
                <p:cNvGrpSpPr/>
                <p:nvPr/>
              </p:nvGrpSpPr>
              <p:grpSpPr>
                <a:xfrm>
                  <a:off x="0" y="0"/>
                  <a:ext cx="2550" cy="3360"/>
                  <a:chOff x="0" y="0"/>
                  <a:chExt cx="2550" cy="3360"/>
                </a:xfrm>
              </p:grpSpPr>
              <p:sp>
                <p:nvSpPr>
                  <p:cNvPr id="25654" name="Line 55"/>
                  <p:cNvSpPr/>
                  <p:nvPr/>
                </p:nvSpPr>
                <p:spPr>
                  <a:xfrm>
                    <a:off x="2104" y="2645"/>
                    <a:ext cx="0" cy="187"/>
                  </a:xfrm>
                  <a:prstGeom prst="line">
                    <a:avLst/>
                  </a:prstGeom>
                  <a:ln w="38100" cap="flat" cmpd="sng">
                    <a:solidFill>
                      <a:srgbClr val="00CC00"/>
                    </a:solidFill>
                    <a:prstDash val="solid"/>
                    <a:round/>
                    <a:headEnd type="none" w="med" len="med"/>
                    <a:tailEnd type="none" w="med" len="med"/>
                  </a:ln>
                </p:spPr>
              </p:sp>
              <p:sp>
                <p:nvSpPr>
                  <p:cNvPr id="25655" name="Line 56"/>
                  <p:cNvSpPr/>
                  <p:nvPr/>
                </p:nvSpPr>
                <p:spPr>
                  <a:xfrm>
                    <a:off x="864" y="1104"/>
                    <a:ext cx="0" cy="816"/>
                  </a:xfrm>
                  <a:prstGeom prst="line">
                    <a:avLst/>
                  </a:prstGeom>
                  <a:ln w="38100" cap="flat" cmpd="sng">
                    <a:solidFill>
                      <a:srgbClr val="00CC00"/>
                    </a:solidFill>
                    <a:prstDash val="solid"/>
                    <a:round/>
                    <a:headEnd type="none" w="med" len="med"/>
                    <a:tailEnd type="triangle" w="med" len="med"/>
                  </a:ln>
                </p:spPr>
              </p:sp>
              <p:sp>
                <p:nvSpPr>
                  <p:cNvPr id="25656" name="AutoShape 57" descr="白色大理石"/>
                  <p:cNvSpPr/>
                  <p:nvPr/>
                </p:nvSpPr>
                <p:spPr>
                  <a:xfrm>
                    <a:off x="0" y="624"/>
                    <a:ext cx="1728" cy="480"/>
                  </a:xfrm>
                  <a:prstGeom prst="diamond">
                    <a:avLst/>
                  </a:prstGeom>
                  <a:blipFill rotWithShape="0">
                    <a:blip r:embed="rId2"/>
                  </a:blipFill>
                  <a:ln w="38100" cap="flat" cmpd="sng">
                    <a:solidFill>
                      <a:srgbClr val="00CC00"/>
                    </a:solidFill>
                    <a:prstDash val="solid"/>
                    <a:miter/>
                    <a:headEnd type="none" w="med" len="med"/>
                    <a:tailEnd type="none" w="med" len="med"/>
                  </a:ln>
                </p:spPr>
                <p:txBody>
                  <a:bodyPr wrap="none" anchor="ctr" anchorCtr="0"/>
                  <a:lstStyle/>
                  <a:p>
                    <a:pPr algn="ctr"/>
                    <a:r>
                      <a:rPr lang="en-US" altLang="zh-CN" sz="2000" dirty="0">
                        <a:solidFill>
                          <a:srgbClr val="000099"/>
                        </a:solidFill>
                        <a:latin typeface="Times New Roman" panose="02020603050405020304" pitchFamily="18" charset="0"/>
                        <a:ea typeface="宋体" panose="02010600030101010101" pitchFamily="2" charset="-122"/>
                      </a:rPr>
                      <a:t>(A&gt;1)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accent2"/>
                        </a:solidFill>
                        <a:latin typeface="Times New Roman" panose="02020603050405020304" pitchFamily="18" charset="0"/>
                        <a:ea typeface="宋体" panose="02010600030101010101" pitchFamily="2" charset="-122"/>
                      </a:rPr>
                      <a:t>and</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4634" name="AutoShape 58" descr="白色大理石"/>
                  <p:cNvSpPr>
                    <a:spLocks noChangeArrowheads="1"/>
                  </p:cNvSpPr>
                  <p:nvPr/>
                </p:nvSpPr>
                <p:spPr bwMode="auto">
                  <a:xfrm>
                    <a:off x="144" y="1920"/>
                    <a:ext cx="1440" cy="480"/>
                  </a:xfrm>
                  <a:prstGeom prst="diamond">
                    <a:avLst/>
                  </a:prstGeom>
                  <a:blipFill dpi="0" rotWithShape="0">
                    <a:blip r:embed="rId2"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(A=2)</a:t>
                    </a:r>
                    <a:r>
                      <a:rPr kumimoji="0" lang="en-US" sz="20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sz="20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or </a:t>
                    </a: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(X&gt;1)</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5658" name="Line 59"/>
                  <p:cNvSpPr/>
                  <p:nvPr/>
                </p:nvSpPr>
                <p:spPr>
                  <a:xfrm>
                    <a:off x="864" y="240"/>
                    <a:ext cx="0" cy="384"/>
                  </a:xfrm>
                  <a:prstGeom prst="line">
                    <a:avLst/>
                  </a:prstGeom>
                  <a:ln w="38100" cap="flat" cmpd="sng">
                    <a:solidFill>
                      <a:srgbClr val="00CC00"/>
                    </a:solidFill>
                    <a:prstDash val="solid"/>
                    <a:round/>
                    <a:headEnd type="none" w="med" len="med"/>
                    <a:tailEnd type="triangle" w="med" len="med"/>
                  </a:ln>
                </p:spPr>
              </p:sp>
              <p:sp>
                <p:nvSpPr>
                  <p:cNvPr id="25659" name="Line 60"/>
                  <p:cNvSpPr/>
                  <p:nvPr/>
                </p:nvSpPr>
                <p:spPr>
                  <a:xfrm>
                    <a:off x="2120" y="864"/>
                    <a:ext cx="0" cy="288"/>
                  </a:xfrm>
                  <a:prstGeom prst="line">
                    <a:avLst/>
                  </a:prstGeom>
                  <a:ln w="38100" cap="flat" cmpd="sng">
                    <a:solidFill>
                      <a:srgbClr val="00CC00"/>
                    </a:solidFill>
                    <a:prstDash val="solid"/>
                    <a:round/>
                    <a:headEnd type="none" w="med" len="med"/>
                    <a:tailEnd type="triangle" w="med" len="med"/>
                  </a:ln>
                </p:spPr>
              </p:sp>
              <p:sp>
                <p:nvSpPr>
                  <p:cNvPr id="24637" name="Rectangle 61" descr="白色大理石"/>
                  <p:cNvSpPr>
                    <a:spLocks noChangeArrowheads="1"/>
                  </p:cNvSpPr>
                  <p:nvPr/>
                </p:nvSpPr>
                <p:spPr bwMode="auto">
                  <a:xfrm>
                    <a:off x="1784" y="1152"/>
                    <a:ext cx="672" cy="288"/>
                  </a:xfrm>
                  <a:prstGeom prst="rect">
                    <a:avLst/>
                  </a:prstGeom>
                  <a:blipFill dpi="0" rotWithShape="0">
                    <a:blip r:embed="rId2"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 = X / A</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5661" name="Line 62"/>
                  <p:cNvSpPr/>
                  <p:nvPr/>
                </p:nvSpPr>
                <p:spPr>
                  <a:xfrm flipH="1">
                    <a:off x="864" y="1680"/>
                    <a:ext cx="1256" cy="0"/>
                  </a:xfrm>
                  <a:prstGeom prst="line">
                    <a:avLst/>
                  </a:prstGeom>
                  <a:ln w="38100" cap="flat" cmpd="sng">
                    <a:solidFill>
                      <a:srgbClr val="00CC00"/>
                    </a:solidFill>
                    <a:prstDash val="solid"/>
                    <a:round/>
                    <a:headEnd type="none" w="med" len="med"/>
                    <a:tailEnd type="triangle" w="med" len="med"/>
                  </a:ln>
                </p:spPr>
              </p:sp>
              <p:sp>
                <p:nvSpPr>
                  <p:cNvPr id="25662" name="Line 63"/>
                  <p:cNvSpPr/>
                  <p:nvPr/>
                </p:nvSpPr>
                <p:spPr>
                  <a:xfrm>
                    <a:off x="1584" y="2160"/>
                    <a:ext cx="520" cy="0"/>
                  </a:xfrm>
                  <a:prstGeom prst="line">
                    <a:avLst/>
                  </a:prstGeom>
                  <a:ln w="38100" cap="flat" cmpd="sng">
                    <a:solidFill>
                      <a:srgbClr val="00CC00"/>
                    </a:solidFill>
                    <a:prstDash val="solid"/>
                    <a:round/>
                    <a:headEnd type="none" w="med" len="med"/>
                    <a:tailEnd type="none" w="med" len="med"/>
                  </a:ln>
                </p:spPr>
              </p:sp>
              <p:sp>
                <p:nvSpPr>
                  <p:cNvPr id="24640" name="Rectangle 64" descr="白色大理石"/>
                  <p:cNvSpPr>
                    <a:spLocks noChangeArrowheads="1"/>
                  </p:cNvSpPr>
                  <p:nvPr/>
                </p:nvSpPr>
                <p:spPr bwMode="auto">
                  <a:xfrm>
                    <a:off x="1728" y="2448"/>
                    <a:ext cx="720" cy="192"/>
                  </a:xfrm>
                  <a:prstGeom prst="rect">
                    <a:avLst/>
                  </a:prstGeom>
                  <a:blipFill dpi="0" rotWithShape="0">
                    <a:blip r:embed="rId2"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X=X+1</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5664" name="Line 65"/>
                  <p:cNvSpPr/>
                  <p:nvPr/>
                </p:nvSpPr>
                <p:spPr>
                  <a:xfrm flipH="1">
                    <a:off x="864" y="2832"/>
                    <a:ext cx="1240" cy="0"/>
                  </a:xfrm>
                  <a:prstGeom prst="line">
                    <a:avLst/>
                  </a:prstGeom>
                  <a:ln w="38100" cap="flat" cmpd="sng">
                    <a:solidFill>
                      <a:srgbClr val="00CC00"/>
                    </a:solidFill>
                    <a:prstDash val="solid"/>
                    <a:round/>
                    <a:headEnd type="none" w="med" len="med"/>
                    <a:tailEnd type="triangle" w="med" len="med"/>
                  </a:ln>
                </p:spPr>
              </p:sp>
              <p:sp>
                <p:nvSpPr>
                  <p:cNvPr id="25665" name="Line 66"/>
                  <p:cNvSpPr/>
                  <p:nvPr/>
                </p:nvSpPr>
                <p:spPr>
                  <a:xfrm>
                    <a:off x="864" y="2400"/>
                    <a:ext cx="0" cy="672"/>
                  </a:xfrm>
                  <a:prstGeom prst="line">
                    <a:avLst/>
                  </a:prstGeom>
                  <a:ln w="38100" cap="flat" cmpd="sng">
                    <a:solidFill>
                      <a:srgbClr val="00CC00"/>
                    </a:solidFill>
                    <a:prstDash val="solid"/>
                    <a:round/>
                    <a:headEnd type="none" w="med" len="med"/>
                    <a:tailEnd type="triangle" w="med" len="med"/>
                  </a:ln>
                </p:spPr>
              </p:sp>
              <p:sp>
                <p:nvSpPr>
                  <p:cNvPr id="25666" name="Text Box 67"/>
                  <p:cNvSpPr txBox="1"/>
                  <p:nvPr/>
                </p:nvSpPr>
                <p:spPr>
                  <a:xfrm>
                    <a:off x="607" y="136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2</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67" name="AutoShape 68"/>
                  <p:cNvSpPr/>
                  <p:nvPr/>
                </p:nvSpPr>
                <p:spPr>
                  <a:xfrm>
                    <a:off x="432" y="0"/>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800" dirty="0">
                        <a:solidFill>
                          <a:srgbClr val="FF0000"/>
                        </a:solidFill>
                        <a:latin typeface="Times New Roman" panose="02020603050405020304" pitchFamily="18" charset="0"/>
                        <a:ea typeface="宋体" panose="02010600030101010101" pitchFamily="2" charset="-122"/>
                      </a:rPr>
                      <a:t>s</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25668" name="AutoShape 69"/>
                  <p:cNvSpPr/>
                  <p:nvPr/>
                </p:nvSpPr>
                <p:spPr>
                  <a:xfrm>
                    <a:off x="432" y="3072"/>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dirty="0">
                        <a:solidFill>
                          <a:srgbClr val="FF0000"/>
                        </a:solidFill>
                        <a:latin typeface="Times New Roman" panose="02020603050405020304" pitchFamily="18" charset="0"/>
                        <a:ea typeface="宋体" panose="02010600030101010101" pitchFamily="2" charset="-122"/>
                      </a:rPr>
                      <a:t>d</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25669" name="Text Box 70"/>
                  <p:cNvSpPr txBox="1"/>
                  <p:nvPr/>
                </p:nvSpPr>
                <p:spPr>
                  <a:xfrm>
                    <a:off x="943" y="263"/>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1</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0" name="Text Box 71"/>
                  <p:cNvSpPr txBox="1"/>
                  <p:nvPr/>
                </p:nvSpPr>
                <p:spPr>
                  <a:xfrm>
                    <a:off x="283" y="40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a</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1" name="Text Box 72"/>
                  <p:cNvSpPr txBox="1"/>
                  <p:nvPr/>
                </p:nvSpPr>
                <p:spPr>
                  <a:xfrm>
                    <a:off x="409" y="1127"/>
                    <a:ext cx="26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2" name="Text Box 73"/>
                  <p:cNvSpPr txBox="1"/>
                  <p:nvPr/>
                </p:nvSpPr>
                <p:spPr>
                  <a:xfrm>
                    <a:off x="2059" y="64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4</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3" name="Text Box 74"/>
                  <p:cNvSpPr txBox="1"/>
                  <p:nvPr/>
                </p:nvSpPr>
                <p:spPr>
                  <a:xfrm>
                    <a:off x="2335" y="791"/>
                    <a:ext cx="21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c</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4" name="Text Box 75"/>
                  <p:cNvSpPr txBox="1"/>
                  <p:nvPr/>
                </p:nvSpPr>
                <p:spPr>
                  <a:xfrm>
                    <a:off x="1728" y="672"/>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5" name="Text Box 76"/>
                  <p:cNvSpPr txBox="1"/>
                  <p:nvPr/>
                </p:nvSpPr>
                <p:spPr>
                  <a:xfrm>
                    <a:off x="331" y="1655"/>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b</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6" name="Text Box 77"/>
                  <p:cNvSpPr txBox="1"/>
                  <p:nvPr/>
                </p:nvSpPr>
                <p:spPr>
                  <a:xfrm>
                    <a:off x="2155" y="1559"/>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5</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7" name="Text Box 78"/>
                  <p:cNvSpPr txBox="1"/>
                  <p:nvPr/>
                </p:nvSpPr>
                <p:spPr>
                  <a:xfrm>
                    <a:off x="1663" y="1943"/>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8" name="Text Box 79"/>
                  <p:cNvSpPr txBox="1"/>
                  <p:nvPr/>
                </p:nvSpPr>
                <p:spPr>
                  <a:xfrm>
                    <a:off x="2059" y="2039"/>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6</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79" name="Text Box 80"/>
                  <p:cNvSpPr txBox="1"/>
                  <p:nvPr/>
                </p:nvSpPr>
                <p:spPr>
                  <a:xfrm>
                    <a:off x="619" y="2663"/>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3</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80" name="Text Box 81"/>
                  <p:cNvSpPr txBox="1"/>
                  <p:nvPr/>
                </p:nvSpPr>
                <p:spPr>
                  <a:xfrm>
                    <a:off x="1663" y="2855"/>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7</a:t>
                    </a:r>
                    <a:endParaRPr lang="en-US" altLang="zh-CN" sz="2800" i="1" dirty="0">
                      <a:solidFill>
                        <a:srgbClr val="FF0000"/>
                      </a:solidFill>
                      <a:latin typeface="Times New Roman" panose="02020603050405020304" pitchFamily="18" charset="0"/>
                      <a:ea typeface="宋体" panose="02010600030101010101" pitchFamily="2" charset="-122"/>
                    </a:endParaRPr>
                  </a:p>
                </p:txBody>
              </p:sp>
            </p:grpSp>
            <p:sp>
              <p:nvSpPr>
                <p:cNvPr id="25681" name="Line 82"/>
                <p:cNvSpPr/>
                <p:nvPr/>
              </p:nvSpPr>
              <p:spPr>
                <a:xfrm>
                  <a:off x="2104" y="2160"/>
                  <a:ext cx="0" cy="288"/>
                </a:xfrm>
                <a:prstGeom prst="line">
                  <a:avLst/>
                </a:prstGeom>
                <a:ln w="38100" cap="flat" cmpd="sng">
                  <a:solidFill>
                    <a:srgbClr val="00CC00"/>
                  </a:solidFill>
                  <a:prstDash val="solid"/>
                  <a:round/>
                  <a:headEnd type="none" w="med" len="med"/>
                  <a:tailEnd type="triangle" w="med" len="med"/>
                </a:ln>
              </p:spPr>
            </p:sp>
          </p:grpSp>
        </p:grpSp>
      </p:grpSp>
      <p:sp>
        <p:nvSpPr>
          <p:cNvPr id="24659" name="Freeform 83"/>
          <p:cNvSpPr/>
          <p:nvPr/>
        </p:nvSpPr>
        <p:spPr>
          <a:xfrm>
            <a:off x="990600" y="685800"/>
            <a:ext cx="1092200" cy="5381625"/>
          </a:xfrm>
          <a:custGeom>
            <a:avLst/>
            <a:gdLst/>
            <a:ahLst/>
            <a:cxnLst>
              <a:cxn ang="0">
                <a:pos x="1580087714" y="0"/>
              </a:cxn>
              <a:cxn ang="0">
                <a:pos x="1580087714" y="1209702618"/>
              </a:cxn>
              <a:cxn ang="0">
                <a:pos x="281384605" y="2147483646"/>
              </a:cxn>
              <a:cxn ang="0">
                <a:pos x="21644970" y="2147483646"/>
              </a:cxn>
              <a:cxn ang="0">
                <a:pos x="151514787" y="2147483646"/>
              </a:cxn>
            </a:cxnLst>
            <a:rect l="0" t="0" r="0" b="0"/>
            <a:pathLst>
              <a:path w="664" h="3216">
                <a:moveTo>
                  <a:pt x="584" y="0"/>
                </a:moveTo>
                <a:cubicBezTo>
                  <a:pt x="624" y="88"/>
                  <a:pt x="664" y="176"/>
                  <a:pt x="584" y="432"/>
                </a:cubicBezTo>
                <a:cubicBezTo>
                  <a:pt x="504" y="688"/>
                  <a:pt x="200" y="1160"/>
                  <a:pt x="104" y="1536"/>
                </a:cubicBezTo>
                <a:cubicBezTo>
                  <a:pt x="8" y="1912"/>
                  <a:pt x="16" y="2408"/>
                  <a:pt x="8" y="2688"/>
                </a:cubicBezTo>
                <a:cubicBezTo>
                  <a:pt x="0" y="2968"/>
                  <a:pt x="28" y="3092"/>
                  <a:pt x="56" y="3216"/>
                </a:cubicBezTo>
              </a:path>
            </a:pathLst>
          </a:custGeom>
          <a:noFill/>
          <a:ln w="25400" cap="flat" cmpd="sng">
            <a:solidFill>
              <a:srgbClr val="FF0000"/>
            </a:solidFill>
            <a:prstDash val="solid"/>
            <a:round/>
            <a:headEnd type="none" w="med" len="med"/>
            <a:tailEnd type="stealth" w="med" len="med"/>
          </a:ln>
        </p:spPr>
        <p:txBody>
          <a:bodyPr/>
          <a:lstStyle/>
          <a:p>
            <a:endParaRPr lang="zh-CN" altLang="en-US"/>
          </a:p>
        </p:txBody>
      </p:sp>
      <p:sp>
        <p:nvSpPr>
          <p:cNvPr id="24660" name="Freeform 84"/>
          <p:cNvSpPr/>
          <p:nvPr/>
        </p:nvSpPr>
        <p:spPr>
          <a:xfrm>
            <a:off x="914400" y="685800"/>
            <a:ext cx="2921000" cy="5389563"/>
          </a:xfrm>
          <a:custGeom>
            <a:avLst/>
            <a:gdLst/>
            <a:ahLst/>
            <a:cxnLst>
              <a:cxn ang="0">
                <a:pos x="408464680" y="0"/>
              </a:cxn>
              <a:cxn ang="0">
                <a:pos x="162302997" y="988511202"/>
              </a:cxn>
              <a:cxn ang="0">
                <a:pos x="1390402579" y="1977020754"/>
              </a:cxn>
              <a:cxn ang="0">
                <a:pos x="2147483646" y="2147483646"/>
              </a:cxn>
              <a:cxn ang="0">
                <a:pos x="2147483646" y="2147483646"/>
              </a:cxn>
              <a:cxn ang="0">
                <a:pos x="2147483646" y="2147483646"/>
              </a:cxn>
              <a:cxn ang="0">
                <a:pos x="2147483646" y="2147483646"/>
              </a:cxn>
              <a:cxn ang="0">
                <a:pos x="1758290687" y="2147483646"/>
              </a:cxn>
              <a:cxn ang="0">
                <a:pos x="1390402579" y="2147483646"/>
              </a:cxn>
            </a:cxnLst>
            <a:rect l="0" t="0" r="0" b="0"/>
            <a:pathLst>
              <a:path w="1776" h="3266">
                <a:moveTo>
                  <a:pt x="151" y="0"/>
                </a:moveTo>
                <a:cubicBezTo>
                  <a:pt x="75" y="121"/>
                  <a:pt x="0" y="242"/>
                  <a:pt x="60" y="363"/>
                </a:cubicBezTo>
                <a:cubicBezTo>
                  <a:pt x="120" y="484"/>
                  <a:pt x="249" y="590"/>
                  <a:pt x="514" y="726"/>
                </a:cubicBezTo>
                <a:cubicBezTo>
                  <a:pt x="779" y="862"/>
                  <a:pt x="1520" y="1021"/>
                  <a:pt x="1648" y="1180"/>
                </a:cubicBezTo>
                <a:cubicBezTo>
                  <a:pt x="1776" y="1339"/>
                  <a:pt x="1413" y="1528"/>
                  <a:pt x="1285" y="1679"/>
                </a:cubicBezTo>
                <a:cubicBezTo>
                  <a:pt x="1157" y="1830"/>
                  <a:pt x="832" y="1966"/>
                  <a:pt x="877" y="2087"/>
                </a:cubicBezTo>
                <a:cubicBezTo>
                  <a:pt x="922" y="2208"/>
                  <a:pt x="1595" y="2283"/>
                  <a:pt x="1557" y="2404"/>
                </a:cubicBezTo>
                <a:cubicBezTo>
                  <a:pt x="1519" y="2525"/>
                  <a:pt x="824" y="2669"/>
                  <a:pt x="650" y="2813"/>
                </a:cubicBezTo>
                <a:cubicBezTo>
                  <a:pt x="476" y="2957"/>
                  <a:pt x="495" y="3111"/>
                  <a:pt x="514" y="3266"/>
                </a:cubicBezTo>
              </a:path>
            </a:pathLst>
          </a:custGeom>
          <a:noFill/>
          <a:ln w="28575" cap="flat" cmpd="sng">
            <a:solidFill>
              <a:srgbClr val="800080"/>
            </a:solidFill>
            <a:prstDash val="solid"/>
            <a:round/>
            <a:headEnd type="none" w="med" len="med"/>
            <a:tailEnd type="triangle" w="med" len="med"/>
          </a:ln>
        </p:spPr>
        <p:txBody>
          <a:bodyPr/>
          <a:lstStyle/>
          <a:p>
            <a:endParaRPr lang="zh-CN" altLang="en-US"/>
          </a:p>
        </p:txBody>
      </p:sp>
      <p:sp>
        <p:nvSpPr>
          <p:cNvPr id="24661" name="Freeform 85"/>
          <p:cNvSpPr/>
          <p:nvPr/>
        </p:nvSpPr>
        <p:spPr>
          <a:xfrm flipH="1">
            <a:off x="7164388" y="260350"/>
            <a:ext cx="360362" cy="3455988"/>
          </a:xfrm>
          <a:custGeom>
            <a:avLst/>
            <a:gdLst/>
            <a:ahLst/>
            <a:cxnLst>
              <a:cxn ang="0">
                <a:pos x="0" y="0"/>
              </a:cxn>
              <a:cxn ang="0">
                <a:pos x="331277784" y="1393450042"/>
              </a:cxn>
              <a:cxn ang="0">
                <a:pos x="110426285" y="2147483646"/>
              </a:cxn>
              <a:cxn ang="0">
                <a:pos x="55212606" y="2147483646"/>
              </a:cxn>
              <a:cxn ang="0">
                <a:pos x="386490390" y="2147483646"/>
              </a:cxn>
            </a:cxnLst>
            <a:rect l="0" t="0" r="0" b="0"/>
            <a:pathLst>
              <a:path w="336" h="2400">
                <a:moveTo>
                  <a:pt x="0" y="0"/>
                </a:moveTo>
                <a:cubicBezTo>
                  <a:pt x="136" y="216"/>
                  <a:pt x="272" y="432"/>
                  <a:pt x="288" y="672"/>
                </a:cubicBezTo>
                <a:cubicBezTo>
                  <a:pt x="304" y="912"/>
                  <a:pt x="136" y="1248"/>
                  <a:pt x="96" y="1440"/>
                </a:cubicBezTo>
                <a:cubicBezTo>
                  <a:pt x="56" y="1632"/>
                  <a:pt x="8" y="1664"/>
                  <a:pt x="48" y="1824"/>
                </a:cubicBezTo>
                <a:cubicBezTo>
                  <a:pt x="88" y="1984"/>
                  <a:pt x="264" y="2320"/>
                  <a:pt x="336" y="2400"/>
                </a:cubicBezTo>
              </a:path>
            </a:pathLst>
          </a:custGeom>
          <a:noFill/>
          <a:ln w="28575" cap="flat" cmpd="sng">
            <a:solidFill>
              <a:srgbClr val="FF0000"/>
            </a:solidFill>
            <a:prstDash val="solid"/>
            <a:round/>
            <a:headEnd type="none" w="med" len="med"/>
            <a:tailEnd type="triangle" w="med" len="med"/>
          </a:ln>
        </p:spPr>
        <p:txBody>
          <a:bodyPr/>
          <a:lstStyle/>
          <a:p>
            <a:endParaRPr lang="zh-CN" altLang="en-US"/>
          </a:p>
        </p:txBody>
      </p:sp>
      <p:sp>
        <p:nvSpPr>
          <p:cNvPr id="25685" name="Text Box 86"/>
          <p:cNvSpPr txBox="1"/>
          <p:nvPr/>
        </p:nvSpPr>
        <p:spPr>
          <a:xfrm>
            <a:off x="4068763" y="4572000"/>
            <a:ext cx="341312"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e</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5686" name="Text Box 87"/>
          <p:cNvSpPr txBox="1"/>
          <p:nvPr/>
        </p:nvSpPr>
        <p:spPr>
          <a:xfrm>
            <a:off x="990600" y="4495800"/>
            <a:ext cx="42068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660"/>
                                        </p:tgtEl>
                                        <p:attrNameLst>
                                          <p:attrName>style.visibility</p:attrName>
                                        </p:attrNameLst>
                                      </p:cBhvr>
                                      <p:to>
                                        <p:strVal val="visible"/>
                                      </p:to>
                                    </p:set>
                                    <p:animEffect transition="in" filter="wipe(up)">
                                      <p:cBhvr>
                                        <p:cTn id="7" dur="3000"/>
                                        <p:tgtEl>
                                          <p:spTgt spid="24660"/>
                                        </p:tgtEl>
                                      </p:cBhvr>
                                    </p:animEffect>
                                  </p:childTnLst>
                                </p:cTn>
                              </p:par>
                              <p:par>
                                <p:cTn id="8" presetID="22" presetClass="entr" presetSubtype="1" fill="hold" nodeType="withEffect">
                                  <p:stCondLst>
                                    <p:cond delay="0"/>
                                  </p:stCondLst>
                                  <p:childTnLst>
                                    <p:set>
                                      <p:cBhvr>
                                        <p:cTn id="9" dur="1" fill="hold">
                                          <p:stCondLst>
                                            <p:cond delay="0"/>
                                          </p:stCondLst>
                                        </p:cTn>
                                        <p:tgtEl>
                                          <p:spTgt spid="24589"/>
                                        </p:tgtEl>
                                        <p:attrNameLst>
                                          <p:attrName>style.visibility</p:attrName>
                                        </p:attrNameLst>
                                      </p:cBhvr>
                                      <p:to>
                                        <p:strVal val="visible"/>
                                      </p:to>
                                    </p:set>
                                    <p:animEffect transition="in" filter="wipe(up)">
                                      <p:cBhvr>
                                        <p:cTn id="10" dur="3000"/>
                                        <p:tgtEl>
                                          <p:spTgt spid="2458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659"/>
                                        </p:tgtEl>
                                        <p:attrNameLst>
                                          <p:attrName>style.visibility</p:attrName>
                                        </p:attrNameLst>
                                      </p:cBhvr>
                                      <p:to>
                                        <p:strVal val="visible"/>
                                      </p:to>
                                    </p:set>
                                    <p:animEffect transition="in" filter="wipe(up)">
                                      <p:cBhvr>
                                        <p:cTn id="15" dur="3000"/>
                                        <p:tgtEl>
                                          <p:spTgt spid="24659"/>
                                        </p:tgtEl>
                                      </p:cBhvr>
                                    </p:animEffect>
                                  </p:childTnLst>
                                </p:cTn>
                              </p:par>
                              <p:par>
                                <p:cTn id="16" presetID="22" presetClass="entr" presetSubtype="1" fill="hold" nodeType="withEffect">
                                  <p:stCondLst>
                                    <p:cond delay="0"/>
                                  </p:stCondLst>
                                  <p:childTnLst>
                                    <p:set>
                                      <p:cBhvr>
                                        <p:cTn id="17" dur="1" fill="hold">
                                          <p:stCondLst>
                                            <p:cond delay="0"/>
                                          </p:stCondLst>
                                        </p:cTn>
                                        <p:tgtEl>
                                          <p:spTgt spid="24661"/>
                                        </p:tgtEl>
                                        <p:attrNameLst>
                                          <p:attrName>style.visibility</p:attrName>
                                        </p:attrNameLst>
                                      </p:cBhvr>
                                      <p:to>
                                        <p:strVal val="visible"/>
                                      </p:to>
                                    </p:set>
                                    <p:animEffect transition="in" filter="wipe(up)">
                                      <p:cBhvr>
                                        <p:cTn id="18" dur="3000"/>
                                        <p:tgtEl>
                                          <p:spTgt spid="24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body" sz="half" idx="1"/>
          </p:nvPr>
        </p:nvSpPr>
        <p:spPr>
          <a:xfrm>
            <a:off x="539750" y="188595"/>
            <a:ext cx="5181600" cy="4351338"/>
          </a:xfrm>
        </p:spPr>
        <p:txBody>
          <a:bodyPr vert="horz" wrap="square" lIns="91440" tIns="45720" rIns="91440" bIns="45720" anchor="t" anchorCtr="0">
            <a:noAutofit/>
          </a:bodyPr>
          <a:lstStyle/>
          <a:p>
            <a:pPr marL="838200" lvl="1" indent="-366395" eaLnBrk="1" hangingPunct="1">
              <a:lnSpc>
                <a:spcPct val="90000"/>
              </a:lnSpc>
              <a:buNone/>
            </a:pPr>
            <a:r>
              <a:rPr lang="zh-CN" altLang="en-US" sz="2400" b="1" dirty="0">
                <a:solidFill>
                  <a:schemeClr val="tx1"/>
                </a:solidFill>
                <a:ea typeface="华文中宋" panose="02010600040101010101" pitchFamily="2" charset="-122"/>
              </a:rPr>
              <a:t>课堂练习：按条件覆盖的标准设计测试用例</a:t>
            </a:r>
            <a:endParaRPr lang="zh-CN" altLang="en-US" sz="2400" b="1" dirty="0">
              <a:solidFill>
                <a:schemeClr val="tx1"/>
              </a:solidFill>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void  DoWork(int x,int y,int z)</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int  k=0,j=0;</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if((x&gt;3)&amp;&amp;(z&lt;10))</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       k=x*y-1;     //</a:t>
            </a:r>
            <a:r>
              <a:rPr lang="zh-CN" altLang="en-US" sz="2400" b="1" dirty="0">
                <a:solidFill>
                  <a:schemeClr val="tx1"/>
                </a:solidFill>
                <a:latin typeface="宋体" panose="02010600030101010101" pitchFamily="2" charset="-122"/>
                <a:ea typeface="华文中宋" panose="02010600040101010101" pitchFamily="2" charset="-122"/>
              </a:rPr>
              <a:t>语句块</a:t>
            </a:r>
            <a:r>
              <a:rPr lang="en-US" altLang="zh-CN" sz="2400" b="1" dirty="0">
                <a:solidFill>
                  <a:schemeClr val="tx1"/>
                </a:solidFill>
                <a:latin typeface="宋体" panose="02010600030101010101" pitchFamily="2" charset="-122"/>
                <a:ea typeface="华文中宋" panose="02010600040101010101" pitchFamily="2" charset="-122"/>
              </a:rPr>
              <a:t>1</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j=sqrt(k);</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if((x= =4)||(y&gt;5))</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       j=x*y+10;   //</a:t>
            </a:r>
            <a:r>
              <a:rPr lang="zh-CN" altLang="en-US" sz="2400" b="1" dirty="0">
                <a:solidFill>
                  <a:schemeClr val="tx1"/>
                </a:solidFill>
                <a:latin typeface="宋体" panose="02010600030101010101" pitchFamily="2" charset="-122"/>
                <a:ea typeface="华文中宋" panose="02010600040101010101" pitchFamily="2" charset="-122"/>
              </a:rPr>
              <a:t>语句块</a:t>
            </a:r>
            <a:r>
              <a:rPr lang="en-US" altLang="zh-CN" sz="2400" b="1" dirty="0">
                <a:solidFill>
                  <a:schemeClr val="tx1"/>
                </a:solidFill>
                <a:latin typeface="宋体" panose="02010600030101010101" pitchFamily="2" charset="-122"/>
                <a:ea typeface="华文中宋" panose="02010600040101010101" pitchFamily="2" charset="-122"/>
              </a:rPr>
              <a:t>2</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j=j*3;             //</a:t>
            </a:r>
            <a:r>
              <a:rPr lang="zh-CN" altLang="en-US" sz="2400" b="1" dirty="0">
                <a:solidFill>
                  <a:schemeClr val="tx1"/>
                </a:solidFill>
                <a:latin typeface="宋体" panose="02010600030101010101" pitchFamily="2" charset="-122"/>
                <a:ea typeface="华文中宋" panose="02010600040101010101" pitchFamily="2" charset="-122"/>
              </a:rPr>
              <a:t>语句块</a:t>
            </a:r>
            <a:r>
              <a:rPr lang="en-US" altLang="zh-CN" sz="2400" b="1" dirty="0">
                <a:solidFill>
                  <a:schemeClr val="tx1"/>
                </a:solidFill>
                <a:latin typeface="宋体" panose="02010600030101010101" pitchFamily="2" charset="-122"/>
                <a:ea typeface="华文中宋" panose="02010600040101010101" pitchFamily="2" charset="-122"/>
              </a:rPr>
              <a:t>3</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a:t>
            </a:r>
            <a:endParaRPr lang="en-US" altLang="zh-CN" sz="2400" b="1" dirty="0">
              <a:solidFill>
                <a:schemeClr val="tx1"/>
              </a:solidFill>
              <a:latin typeface="宋体" panose="0201060003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title"/>
          </p:nvPr>
        </p:nvSpPr>
        <p:spPr/>
        <p:txBody>
          <a:bodyPr vert="horz" wrap="square" lIns="91440" tIns="45720" rIns="91440" bIns="45720" anchor="ctr" anchorCtr="0"/>
          <a:lstStyle/>
          <a:p>
            <a:pPr eaLnBrk="1" hangingPunct="1"/>
            <a:r>
              <a:rPr lang="zh-CN" altLang="en-US" dirty="0">
                <a:latin typeface="华文中宋" panose="02010600040101010101" pitchFamily="2" charset="-122"/>
                <a:ea typeface="华文中宋" panose="02010600040101010101" pitchFamily="2" charset="-122"/>
              </a:rPr>
              <a:t>语句覆盖 </a:t>
            </a:r>
            <a:endParaRPr lang="zh-CN" altLang="en-US" dirty="0">
              <a:latin typeface="华文中宋" panose="02010600040101010101" pitchFamily="2" charset="-122"/>
              <a:ea typeface="华文中宋" panose="02010600040101010101" pitchFamily="2" charset="-122"/>
            </a:endParaRPr>
          </a:p>
        </p:txBody>
      </p:sp>
      <p:sp>
        <p:nvSpPr>
          <p:cNvPr id="5122" name="Rectangle 3"/>
          <p:cNvSpPr>
            <a:spLocks noGrp="1"/>
          </p:cNvSpPr>
          <p:nvPr>
            <p:ph idx="1"/>
          </p:nvPr>
        </p:nvSpPr>
        <p:spPr/>
        <p:txBody>
          <a:bodyPr vert="horz" wrap="square" lIns="91440" tIns="45720" rIns="91440" bIns="45720" anchor="t" anchorCtr="0"/>
          <a:lstStyle/>
          <a:p>
            <a:pPr eaLnBrk="1" hangingPunct="1"/>
            <a:r>
              <a:rPr lang="zh-CN" altLang="en-US" dirty="0">
                <a:ea typeface="华文中宋" panose="02010600040101010101" pitchFamily="2" charset="-122"/>
              </a:rPr>
              <a:t>语句覆盖</a:t>
            </a:r>
            <a:r>
              <a:rPr lang="zh-CN" altLang="en-US" dirty="0">
                <a:latin typeface="Arial" panose="020B0604020202020204" pitchFamily="34" charset="0"/>
                <a:ea typeface="华文中宋" panose="02010600040101010101" pitchFamily="2" charset="-122"/>
              </a:rPr>
              <a:t>”</a:t>
            </a:r>
            <a:r>
              <a:rPr lang="zh-CN" altLang="en-US" dirty="0">
                <a:ea typeface="华文中宋" panose="02010600040101010101" pitchFamily="2" charset="-122"/>
              </a:rPr>
              <a:t>是一个比较弱的测试标准，它的含义是：选择足够的测试用例，使得程序中每个语句至少都能被执行一次。 </a:t>
            </a:r>
            <a:endParaRPr lang="zh-CN" altLang="en-US" dirty="0">
              <a:ea typeface="华文中宋" panose="02010600040101010101" pitchFamily="2" charset="-122"/>
            </a:endParaRPr>
          </a:p>
          <a:p>
            <a:pPr lvl="1" eaLnBrk="1" hangingPunct="1">
              <a:buNone/>
            </a:pPr>
            <a:endParaRPr lang="zh-CN" altLang="en-US" sz="3200" dirty="0">
              <a:ea typeface="华文中宋" panose="02010600040101010101" pitchFamily="2" charset="-122"/>
            </a:endParaRPr>
          </a:p>
          <a:p>
            <a:pPr lvl="1" eaLnBrk="1" hangingPunct="1">
              <a:buNone/>
            </a:pPr>
            <a:endParaRPr lang="en-US" altLang="zh-CN" dirty="0">
              <a:latin typeface="宋体" panose="02010600030101010101" pitchFamily="2" charset="-122"/>
              <a:ea typeface="华文中宋" panose="02010600040101010101" pitchFamily="2" charset="-122"/>
            </a:endParaRPr>
          </a:p>
        </p:txBody>
      </p:sp>
      <p:sp>
        <p:nvSpPr>
          <p:cNvPr id="5123" name="Text Box 4"/>
          <p:cNvSpPr txBox="1"/>
          <p:nvPr/>
        </p:nvSpPr>
        <p:spPr>
          <a:xfrm>
            <a:off x="395288" y="3500438"/>
            <a:ext cx="7993062" cy="2676525"/>
          </a:xfrm>
          <a:prstGeom prst="rect">
            <a:avLst/>
          </a:prstGeom>
          <a:noFill/>
          <a:ln w="9525">
            <a:noFill/>
          </a:ln>
        </p:spPr>
        <p:txBody>
          <a:bodyPr anchor="t" anchorCtr="0">
            <a:spAutoFit/>
          </a:bodyPr>
          <a:lstStyle/>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PROCEDURE Example(A,B:real; X:real );</a:t>
            </a:r>
            <a:endParaRPr lang="en-US" altLang="zh-CN" sz="2400" dirty="0">
              <a:solidFill>
                <a:srgbClr val="000000"/>
              </a:solidFill>
              <a:uFillTx/>
              <a:latin typeface="Times New Roman" panose="02020603050405020304" pitchFamily="18" charset="0"/>
              <a:ea typeface="宋体" panose="02010600030101010101" pitchFamily="2" charset="-122"/>
            </a:endParaRPr>
          </a:p>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Begin</a:t>
            </a:r>
            <a:endParaRPr lang="en-US" altLang="zh-CN" sz="2400" dirty="0">
              <a:solidFill>
                <a:srgbClr val="000000"/>
              </a:solidFill>
              <a:uFillTx/>
              <a:latin typeface="Times New Roman" panose="02020603050405020304" pitchFamily="18" charset="0"/>
              <a:ea typeface="宋体" panose="02010600030101010101" pitchFamily="2" charset="-122"/>
            </a:endParaRPr>
          </a:p>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    IF (A&gt;1) AND (B=0) THEN     X:= X / A;</a:t>
            </a:r>
            <a:endParaRPr lang="en-US" altLang="zh-CN" sz="2400" dirty="0">
              <a:solidFill>
                <a:srgbClr val="000000"/>
              </a:solidFill>
              <a:uFillTx/>
              <a:latin typeface="Times New Roman" panose="02020603050405020304" pitchFamily="18" charset="0"/>
              <a:ea typeface="宋体" panose="02010600030101010101" pitchFamily="2" charset="-122"/>
            </a:endParaRPr>
          </a:p>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    IF ( A=2 ) OR (X&gt;1) THEN      X:=X+1</a:t>
            </a:r>
            <a:endParaRPr lang="en-US" altLang="zh-CN" sz="2400" dirty="0">
              <a:solidFill>
                <a:srgbClr val="000000"/>
              </a:solidFill>
              <a:uFillTx/>
              <a:latin typeface="Times New Roman" panose="02020603050405020304" pitchFamily="18" charset="0"/>
              <a:ea typeface="宋体" panose="02010600030101010101" pitchFamily="2" charset="-122"/>
            </a:endParaRPr>
          </a:p>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END;</a:t>
            </a:r>
            <a:endParaRPr lang="en-US" altLang="zh-CN" sz="2400" dirty="0">
              <a:solidFill>
                <a:srgbClr val="000000"/>
              </a:solidFill>
              <a:uFillTx/>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4294967295"/>
          </p:nvPr>
        </p:nvSpPr>
        <p:spPr>
          <a:xfrm>
            <a:off x="395288" y="1844675"/>
            <a:ext cx="8135937" cy="357346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281305" indent="0" eaLnBrk="1" hangingPunct="1">
              <a:lnSpc>
                <a:spcPct val="120000"/>
              </a:lnSpc>
              <a:buNone/>
            </a:pPr>
            <a:r>
              <a:rPr lang="zh-CN" altLang="en-US" sz="2800" dirty="0">
                <a:solidFill>
                  <a:schemeClr val="tx1"/>
                </a:solidFill>
                <a:latin typeface="华文中宋" panose="02010600040101010101" pitchFamily="2" charset="-122"/>
                <a:ea typeface="华文中宋" panose="02010600040101010101" pitchFamily="2" charset="-122"/>
              </a:rPr>
              <a:t>定义：条件组合覆盖是指，设计足够多的测试用例，使被测程序中每个判定的所有可能的条件取值组合至少被执行一次。</a:t>
            </a:r>
            <a:endParaRPr lang="zh-CN" altLang="en-US" sz="2800" dirty="0">
              <a:solidFill>
                <a:schemeClr val="tx1"/>
              </a:solidFill>
              <a:latin typeface="华文中宋" panose="02010600040101010101" pitchFamily="2" charset="-122"/>
              <a:ea typeface="华文中宋" panose="02010600040101010101" pitchFamily="2" charset="-122"/>
            </a:endParaRPr>
          </a:p>
          <a:p>
            <a:pPr marL="281305" indent="0" eaLnBrk="1" hangingPunct="1">
              <a:lnSpc>
                <a:spcPct val="120000"/>
              </a:lnSpc>
              <a:buNone/>
            </a:pPr>
            <a:r>
              <a:rPr lang="zh-CN" altLang="en-US" sz="2800" dirty="0">
                <a:solidFill>
                  <a:schemeClr val="tx1"/>
                </a:solidFill>
                <a:latin typeface="华文中宋" panose="02010600040101010101" pitchFamily="2" charset="-122"/>
                <a:ea typeface="华文中宋" panose="02010600040101010101" pitchFamily="2" charset="-122"/>
              </a:rPr>
              <a:t>条件组合覆盖与条件覆盖的区别是：仅要求每个条件都能有真假两种取值结果，而且要求这些结果的所有可能组合都至少出现一次。</a:t>
            </a:r>
            <a:endParaRPr lang="zh-CN" altLang="en-US" sz="2800" dirty="0">
              <a:solidFill>
                <a:schemeClr val="tx1"/>
              </a:solidFill>
              <a:latin typeface="华文中宋" panose="02010600040101010101" pitchFamily="2" charset="-122"/>
              <a:ea typeface="华文中宋" panose="02010600040101010101" pitchFamily="2" charset="-122"/>
            </a:endParaRPr>
          </a:p>
          <a:p>
            <a:pPr marL="281305" indent="0" eaLnBrk="1" hangingPunct="1">
              <a:lnSpc>
                <a:spcPct val="120000"/>
              </a:lnSpc>
              <a:buNone/>
            </a:pPr>
            <a:endParaRPr lang="zh-CN" altLang="en-US" sz="2400" b="1" dirty="0" smtClean="0">
              <a:solidFill>
                <a:srgbClr val="0A6AF6"/>
              </a:solidFill>
              <a:latin typeface="楷体_GB2312" pitchFamily="49" charset="-122"/>
              <a:ea typeface="楷体_GB2312" pitchFamily="49" charset="-122"/>
            </a:endParaRPr>
          </a:p>
        </p:txBody>
      </p:sp>
      <p:sp>
        <p:nvSpPr>
          <p:cNvPr id="2" name="TextBox 1"/>
          <p:cNvSpPr txBox="1"/>
          <p:nvPr/>
        </p:nvSpPr>
        <p:spPr>
          <a:xfrm>
            <a:off x="611307" y="426434"/>
            <a:ext cx="5292588" cy="521970"/>
          </a:xfrm>
          <a:prstGeom prst="rect">
            <a:avLst/>
          </a:prstGeom>
          <a:noFill/>
        </p:spPr>
        <p:txBody>
          <a:bodyPr wrap="square" rtlCol="0">
            <a:spAutoFit/>
            <a:scene3d>
              <a:camera prst="orthographicFront"/>
              <a:lightRig rig="threePt" dir="t"/>
            </a:scene3d>
          </a:bodyPr>
          <a:lstStyle/>
          <a:p>
            <a:r>
              <a:rPr lang="zh-CN" altLang="en-US" sz="2800" dirty="0" smtClean="0">
                <a:solidFill>
                  <a:schemeClr val="tx1"/>
                </a:solidFill>
                <a:effectLst>
                  <a:outerShdw blurRad="38100" dist="19050" dir="2700000" algn="tl" rotWithShape="0">
                    <a:schemeClr val="dk1">
                      <a:alpha val="40000"/>
                    </a:schemeClr>
                  </a:outerShdw>
                </a:effectLst>
              </a:rPr>
              <a:t>条件组合覆盖</a:t>
            </a:r>
            <a:endParaRPr lang="zh-CN" altLang="en-US" sz="2800" dirty="0" smtClean="0">
              <a:solidFill>
                <a:schemeClr val="tx1"/>
              </a:solidFill>
              <a:effectLst>
                <a:outerShdw blurRad="38100" dist="19050" dir="2700000" algn="tl" rotWithShape="0">
                  <a:schemeClr val="dk1">
                    <a:alpha val="40000"/>
                  </a:schemeClr>
                </a:outerShdw>
              </a:effectLst>
            </a:endParaRPr>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251460" y="4509135"/>
          <a:ext cx="8468995" cy="1043911"/>
        </p:xfrm>
        <a:graphic>
          <a:graphicData uri="http://schemas.openxmlformats.org/drawingml/2006/table">
            <a:tbl>
              <a:tblPr firstRow="1" firstCol="1" bandRow="1">
                <a:tableStyleId>{5C22544A-7EE6-4342-B048-85BDC9FD1C3A}</a:tableStyleId>
              </a:tblPr>
              <a:tblGrid>
                <a:gridCol w="2045335"/>
                <a:gridCol w="1518285"/>
                <a:gridCol w="1605915"/>
                <a:gridCol w="1513840"/>
                <a:gridCol w="1785620"/>
              </a:tblGrid>
              <a:tr h="496570">
                <a:tc>
                  <a:txBody>
                    <a:bodyPr/>
                    <a:lstStyle/>
                    <a:p>
                      <a:pPr indent="127000" algn="ctr">
                        <a:lnSpc>
                          <a:spcPct val="120000"/>
                        </a:lnSpc>
                        <a:spcAft>
                          <a:spcPts val="0"/>
                        </a:spcAft>
                      </a:pPr>
                      <a:r>
                        <a:rPr lang="zh-CN" sz="2000" kern="100" dirty="0">
                          <a:solidFill>
                            <a:schemeClr val="tx1"/>
                          </a:solidFill>
                          <a:effectLst/>
                        </a:rPr>
                        <a:t>组合编号</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1</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2</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3</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4</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r>
              <a:tr h="547341">
                <a:tc>
                  <a:txBody>
                    <a:bodyPr/>
                    <a:lstStyle/>
                    <a:p>
                      <a:pPr indent="127000" algn="ctr">
                        <a:lnSpc>
                          <a:spcPct val="120000"/>
                        </a:lnSpc>
                        <a:spcAft>
                          <a:spcPts val="0"/>
                        </a:spcAft>
                      </a:pPr>
                      <a:r>
                        <a:rPr lang="zh-CN" sz="2000" kern="100" dirty="0">
                          <a:solidFill>
                            <a:schemeClr val="tx1"/>
                          </a:solidFill>
                          <a:effectLst/>
                        </a:rPr>
                        <a:t>条件取值组合</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a:effectLst/>
                        </a:rPr>
                        <a:t>T1</a:t>
                      </a:r>
                      <a:r>
                        <a:rPr lang="zh-CN" sz="2000" kern="100">
                          <a:effectLst/>
                        </a:rPr>
                        <a:t>，</a:t>
                      </a:r>
                      <a:r>
                        <a:rPr lang="en-US" sz="2000" kern="100">
                          <a:effectLst/>
                        </a:rPr>
                        <a:t>T2</a:t>
                      </a:r>
                      <a:endParaRPr lang="zh-CN" sz="20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effectLst/>
                        </a:rPr>
                        <a:t>T1</a:t>
                      </a:r>
                      <a:r>
                        <a:rPr lang="zh-CN" sz="2000" kern="100" dirty="0">
                          <a:effectLst/>
                        </a:rPr>
                        <a:t>，</a:t>
                      </a:r>
                      <a:r>
                        <a:rPr lang="en-US" sz="2000" kern="100" dirty="0">
                          <a:effectLst/>
                        </a:rPr>
                        <a:t>F2</a:t>
                      </a:r>
                      <a:endParaRPr lang="zh-CN" sz="2000" kern="100" dirty="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effectLst/>
                        </a:rPr>
                        <a:t>F1</a:t>
                      </a:r>
                      <a:r>
                        <a:rPr lang="zh-CN" sz="2000" kern="100" dirty="0">
                          <a:effectLst/>
                        </a:rPr>
                        <a:t>，</a:t>
                      </a:r>
                      <a:r>
                        <a:rPr lang="en-US" sz="2000" kern="100" dirty="0">
                          <a:effectLst/>
                        </a:rPr>
                        <a:t>T2</a:t>
                      </a:r>
                      <a:endParaRPr lang="zh-CN" sz="2000" kern="100" dirty="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effectLst/>
                        </a:rPr>
                        <a:t>F1</a:t>
                      </a:r>
                      <a:r>
                        <a:rPr lang="zh-CN" sz="2000" kern="100" dirty="0">
                          <a:effectLst/>
                        </a:rPr>
                        <a:t>，</a:t>
                      </a:r>
                      <a:r>
                        <a:rPr lang="en-US" sz="2000" kern="100" dirty="0">
                          <a:effectLst/>
                        </a:rPr>
                        <a:t>F2</a:t>
                      </a:r>
                      <a:endParaRPr lang="zh-CN" sz="2000" kern="100" dirty="0">
                        <a:effectLst/>
                        <a:latin typeface="Times New Roman" panose="02020603050405020304"/>
                        <a:ea typeface="宋体" panose="02010600030101010101" pitchFamily="2" charset="-122"/>
                      </a:endParaRPr>
                    </a:p>
                  </a:txBody>
                  <a:tcPr marL="68580" marR="68580" marT="0" marB="0" anchor="ctr"/>
                </a:tc>
              </a:tr>
            </a:tbl>
          </a:graphicData>
        </a:graphic>
      </p:graphicFrame>
      <p:graphicFrame>
        <p:nvGraphicFramePr>
          <p:cNvPr id="4" name="表格 3"/>
          <p:cNvGraphicFramePr>
            <a:graphicFrameLocks noGrp="1"/>
          </p:cNvGraphicFramePr>
          <p:nvPr>
            <p:custDataLst>
              <p:tags r:id="rId2"/>
            </p:custDataLst>
          </p:nvPr>
        </p:nvGraphicFramePr>
        <p:xfrm>
          <a:off x="250825" y="5589270"/>
          <a:ext cx="8470265" cy="1008112"/>
        </p:xfrm>
        <a:graphic>
          <a:graphicData uri="http://schemas.openxmlformats.org/drawingml/2006/table">
            <a:tbl>
              <a:tblPr firstRow="1" firstCol="1" bandRow="1">
                <a:tableStyleId>{5C22544A-7EE6-4342-B048-85BDC9FD1C3A}</a:tableStyleId>
              </a:tblPr>
              <a:tblGrid>
                <a:gridCol w="2079625"/>
                <a:gridCol w="1470025"/>
                <a:gridCol w="1613535"/>
                <a:gridCol w="1506220"/>
                <a:gridCol w="1800860"/>
              </a:tblGrid>
              <a:tr h="506128">
                <a:tc>
                  <a:txBody>
                    <a:bodyPr/>
                    <a:lstStyle/>
                    <a:p>
                      <a:pPr indent="127000" algn="ctr">
                        <a:lnSpc>
                          <a:spcPct val="120000"/>
                        </a:lnSpc>
                        <a:spcAft>
                          <a:spcPts val="0"/>
                        </a:spcAft>
                      </a:pPr>
                      <a:r>
                        <a:rPr lang="zh-CN" sz="2000" kern="100" dirty="0">
                          <a:solidFill>
                            <a:schemeClr val="tx1"/>
                          </a:solidFill>
                          <a:effectLst/>
                        </a:rPr>
                        <a:t>组合编号</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5</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6</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7</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solidFill>
                            <a:schemeClr val="tx1"/>
                          </a:solidFill>
                          <a:effectLst/>
                        </a:rPr>
                        <a:t>8</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r>
              <a:tr h="501984">
                <a:tc>
                  <a:txBody>
                    <a:bodyPr/>
                    <a:lstStyle/>
                    <a:p>
                      <a:pPr indent="127000" algn="ctr">
                        <a:lnSpc>
                          <a:spcPct val="120000"/>
                        </a:lnSpc>
                        <a:spcAft>
                          <a:spcPts val="0"/>
                        </a:spcAft>
                      </a:pPr>
                      <a:r>
                        <a:rPr lang="zh-CN" sz="2000" kern="100" dirty="0">
                          <a:solidFill>
                            <a:schemeClr val="tx1"/>
                          </a:solidFill>
                          <a:effectLst/>
                        </a:rPr>
                        <a:t>条件取值组合</a:t>
                      </a:r>
                      <a:endParaRPr lang="zh-CN" sz="20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a:effectLst/>
                        </a:rPr>
                        <a:t>T3</a:t>
                      </a:r>
                      <a:r>
                        <a:rPr lang="zh-CN" sz="2000" kern="100">
                          <a:effectLst/>
                        </a:rPr>
                        <a:t>，</a:t>
                      </a:r>
                      <a:r>
                        <a:rPr lang="en-US" sz="2000" kern="100">
                          <a:effectLst/>
                        </a:rPr>
                        <a:t>T4</a:t>
                      </a:r>
                      <a:endParaRPr lang="zh-CN" sz="20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effectLst/>
                        </a:rPr>
                        <a:t>T3</a:t>
                      </a:r>
                      <a:r>
                        <a:rPr lang="zh-CN" sz="2000" kern="100" dirty="0">
                          <a:effectLst/>
                        </a:rPr>
                        <a:t>，</a:t>
                      </a:r>
                      <a:r>
                        <a:rPr lang="en-US" sz="2000" kern="100" dirty="0">
                          <a:effectLst/>
                        </a:rPr>
                        <a:t>F4</a:t>
                      </a:r>
                      <a:endParaRPr lang="zh-CN" sz="2000" kern="100" dirty="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a:effectLst/>
                        </a:rPr>
                        <a:t>F3</a:t>
                      </a:r>
                      <a:r>
                        <a:rPr lang="zh-CN" sz="2000" kern="100">
                          <a:effectLst/>
                        </a:rPr>
                        <a:t>，</a:t>
                      </a:r>
                      <a:r>
                        <a:rPr lang="en-US" sz="2000" kern="100">
                          <a:effectLst/>
                        </a:rPr>
                        <a:t>T4</a:t>
                      </a:r>
                      <a:endParaRPr lang="zh-CN" sz="20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2000" kern="100" dirty="0">
                          <a:effectLst/>
                        </a:rPr>
                        <a:t>F3</a:t>
                      </a:r>
                      <a:r>
                        <a:rPr lang="zh-CN" sz="2000" kern="100" dirty="0">
                          <a:effectLst/>
                        </a:rPr>
                        <a:t>，</a:t>
                      </a:r>
                      <a:r>
                        <a:rPr lang="en-US" sz="2000" kern="100" dirty="0">
                          <a:effectLst/>
                        </a:rPr>
                        <a:t>F4</a:t>
                      </a:r>
                      <a:endParaRPr lang="zh-CN" sz="2000" kern="100" dirty="0">
                        <a:effectLst/>
                        <a:latin typeface="Times New Roman" panose="02020603050405020304"/>
                        <a:ea typeface="宋体" panose="02010600030101010101" pitchFamily="2" charset="-122"/>
                      </a:endParaRPr>
                    </a:p>
                  </a:txBody>
                  <a:tcPr marL="68580" marR="68580" marT="0" marB="0" anchor="ctr"/>
                </a:tc>
              </a:tr>
            </a:tbl>
          </a:graphicData>
        </a:graphic>
      </p:graphicFrame>
      <p:sp>
        <p:nvSpPr>
          <p:cNvPr id="5" name="灯片编号占位符 4"/>
          <p:cNvSpPr>
            <a:spLocks noGrp="1"/>
          </p:cNvSpPr>
          <p:nvPr>
            <p:ph type="sldNum" sz="quarter" idx="12"/>
          </p:nvPr>
        </p:nvSpPr>
        <p:spPr/>
        <p:txBody>
          <a:bodyPr/>
          <a:lstStyle/>
          <a:p>
            <a:pPr>
              <a:defRPr/>
            </a:pPr>
            <a:fld id="{2BA277C2-5425-4B74-BB63-F0CD49A06AF0}" type="slidenum">
              <a:rPr lang="en-US" altLang="zh-CN" smtClean="0"/>
            </a:fld>
            <a:endParaRPr lang="en-US" altLang="zh-CN"/>
          </a:p>
        </p:txBody>
      </p:sp>
      <p:grpSp>
        <p:nvGrpSpPr>
          <p:cNvPr id="23557" name="Group 6"/>
          <p:cNvGrpSpPr/>
          <p:nvPr/>
        </p:nvGrpSpPr>
        <p:grpSpPr>
          <a:xfrm>
            <a:off x="179705" y="116205"/>
            <a:ext cx="2961005" cy="3749040"/>
            <a:chOff x="0" y="0"/>
            <a:chExt cx="2550" cy="3360"/>
          </a:xfrm>
        </p:grpSpPr>
        <p:sp>
          <p:nvSpPr>
            <p:cNvPr id="23558" name="Line 7"/>
            <p:cNvSpPr/>
            <p:nvPr/>
          </p:nvSpPr>
          <p:spPr>
            <a:xfrm>
              <a:off x="2120" y="1440"/>
              <a:ext cx="0" cy="240"/>
            </a:xfrm>
            <a:prstGeom prst="line">
              <a:avLst/>
            </a:prstGeom>
            <a:ln w="38100" cap="flat" cmpd="sng">
              <a:solidFill>
                <a:srgbClr val="00CC00"/>
              </a:solidFill>
              <a:prstDash val="solid"/>
              <a:round/>
              <a:headEnd type="none" w="med" len="med"/>
              <a:tailEnd type="none" w="med" len="med"/>
            </a:ln>
          </p:spPr>
        </p:sp>
        <p:grpSp>
          <p:nvGrpSpPr>
            <p:cNvPr id="23559" name="Group 8"/>
            <p:cNvGrpSpPr/>
            <p:nvPr/>
          </p:nvGrpSpPr>
          <p:grpSpPr>
            <a:xfrm>
              <a:off x="0" y="0"/>
              <a:ext cx="2550" cy="3360"/>
              <a:chOff x="0" y="0"/>
              <a:chExt cx="2550" cy="3360"/>
            </a:xfrm>
          </p:grpSpPr>
          <p:sp>
            <p:nvSpPr>
              <p:cNvPr id="23560" name="Line 9"/>
              <p:cNvSpPr/>
              <p:nvPr/>
            </p:nvSpPr>
            <p:spPr>
              <a:xfrm>
                <a:off x="1688" y="864"/>
                <a:ext cx="432" cy="0"/>
              </a:xfrm>
              <a:prstGeom prst="line">
                <a:avLst/>
              </a:prstGeom>
              <a:ln w="38100" cap="flat" cmpd="sng">
                <a:solidFill>
                  <a:srgbClr val="00CC00"/>
                </a:solidFill>
                <a:prstDash val="solid"/>
                <a:round/>
                <a:headEnd type="none" w="med" len="med"/>
                <a:tailEnd type="none" w="med" len="med"/>
              </a:ln>
            </p:spPr>
          </p:sp>
          <p:grpSp>
            <p:nvGrpSpPr>
              <p:cNvPr id="23561" name="Group 10"/>
              <p:cNvGrpSpPr/>
              <p:nvPr/>
            </p:nvGrpSpPr>
            <p:grpSpPr>
              <a:xfrm>
                <a:off x="0" y="0"/>
                <a:ext cx="2550" cy="3360"/>
                <a:chOff x="0" y="0"/>
                <a:chExt cx="2550" cy="3360"/>
              </a:xfrm>
            </p:grpSpPr>
            <p:grpSp>
              <p:nvGrpSpPr>
                <p:cNvPr id="23562" name="Group 11"/>
                <p:cNvGrpSpPr/>
                <p:nvPr/>
              </p:nvGrpSpPr>
              <p:grpSpPr>
                <a:xfrm>
                  <a:off x="0" y="0"/>
                  <a:ext cx="2550" cy="3360"/>
                  <a:chOff x="0" y="0"/>
                  <a:chExt cx="2550" cy="3360"/>
                </a:xfrm>
              </p:grpSpPr>
              <p:sp>
                <p:nvSpPr>
                  <p:cNvPr id="23563" name="Line 12"/>
                  <p:cNvSpPr/>
                  <p:nvPr/>
                </p:nvSpPr>
                <p:spPr>
                  <a:xfrm>
                    <a:off x="2104" y="2645"/>
                    <a:ext cx="0" cy="187"/>
                  </a:xfrm>
                  <a:prstGeom prst="line">
                    <a:avLst/>
                  </a:prstGeom>
                  <a:ln w="38100" cap="flat" cmpd="sng">
                    <a:solidFill>
                      <a:srgbClr val="00CC00"/>
                    </a:solidFill>
                    <a:prstDash val="solid"/>
                    <a:round/>
                    <a:headEnd type="none" w="med" len="med"/>
                    <a:tailEnd type="none" w="med" len="med"/>
                  </a:ln>
                </p:spPr>
              </p:sp>
              <p:sp>
                <p:nvSpPr>
                  <p:cNvPr id="23564" name="Line 13"/>
                  <p:cNvSpPr/>
                  <p:nvPr/>
                </p:nvSpPr>
                <p:spPr>
                  <a:xfrm>
                    <a:off x="864" y="1104"/>
                    <a:ext cx="0" cy="816"/>
                  </a:xfrm>
                  <a:prstGeom prst="line">
                    <a:avLst/>
                  </a:prstGeom>
                  <a:ln w="38100" cap="flat" cmpd="sng">
                    <a:solidFill>
                      <a:srgbClr val="00CC00"/>
                    </a:solidFill>
                    <a:prstDash val="solid"/>
                    <a:round/>
                    <a:headEnd type="none" w="med" len="med"/>
                    <a:tailEnd type="triangle" w="med" len="med"/>
                  </a:ln>
                </p:spPr>
              </p:sp>
              <p:sp>
                <p:nvSpPr>
                  <p:cNvPr id="23565" name="AutoShape 14" descr="白色大理石"/>
                  <p:cNvSpPr/>
                  <p:nvPr/>
                </p:nvSpPr>
                <p:spPr>
                  <a:xfrm>
                    <a:off x="0" y="624"/>
                    <a:ext cx="1728" cy="480"/>
                  </a:xfrm>
                  <a:prstGeom prst="diamond">
                    <a:avLst/>
                  </a:prstGeom>
                  <a:blipFill rotWithShape="0">
                    <a:blip r:embed="rId3"/>
                  </a:blipFill>
                  <a:ln w="38100" cap="flat" cmpd="sng">
                    <a:solidFill>
                      <a:srgbClr val="00CC00"/>
                    </a:solidFill>
                    <a:prstDash val="solid"/>
                    <a:miter/>
                    <a:headEnd type="none" w="med" len="med"/>
                    <a:tailEnd type="none" w="med" len="med"/>
                  </a:ln>
                </p:spPr>
                <p:txBody>
                  <a:bodyPr wrap="none" anchor="ctr" anchorCtr="0"/>
                  <a:lstStyle/>
                  <a:p>
                    <a:pPr algn="ctr"/>
                    <a:r>
                      <a:rPr lang="en-US" altLang="zh-CN" sz="2000" dirty="0">
                        <a:solidFill>
                          <a:srgbClr val="000099"/>
                        </a:solidFill>
                        <a:latin typeface="Times New Roman" panose="02020603050405020304" pitchFamily="18" charset="0"/>
                        <a:ea typeface="宋体" panose="02010600030101010101" pitchFamily="2" charset="-122"/>
                      </a:rPr>
                      <a:t>(A&gt;1)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accent2"/>
                        </a:solidFill>
                        <a:latin typeface="Times New Roman" panose="02020603050405020304" pitchFamily="18" charset="0"/>
                        <a:ea typeface="宋体" panose="02010600030101010101" pitchFamily="2" charset="-122"/>
                      </a:rPr>
                      <a:t>and</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2543" name="AutoShape 15" descr="白色大理石"/>
                  <p:cNvSpPr>
                    <a:spLocks noChangeArrowheads="1"/>
                  </p:cNvSpPr>
                  <p:nvPr/>
                </p:nvSpPr>
                <p:spPr bwMode="auto">
                  <a:xfrm>
                    <a:off x="144" y="1920"/>
                    <a:ext cx="1440" cy="480"/>
                  </a:xfrm>
                  <a:prstGeom prst="diamond">
                    <a:avLst/>
                  </a:prstGeom>
                  <a:blipFill dpi="0" rotWithShape="0">
                    <a:blip r:embed="rId3"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(A=2)</a:t>
                    </a:r>
                    <a:r>
                      <a:rPr kumimoji="0" lang="en-US" sz="20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sz="20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or </a:t>
                    </a: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(X&gt;1)</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67" name="Line 16"/>
                  <p:cNvSpPr/>
                  <p:nvPr/>
                </p:nvSpPr>
                <p:spPr>
                  <a:xfrm>
                    <a:off x="864" y="240"/>
                    <a:ext cx="0" cy="384"/>
                  </a:xfrm>
                  <a:prstGeom prst="line">
                    <a:avLst/>
                  </a:prstGeom>
                  <a:ln w="38100" cap="flat" cmpd="sng">
                    <a:solidFill>
                      <a:srgbClr val="00CC00"/>
                    </a:solidFill>
                    <a:prstDash val="solid"/>
                    <a:round/>
                    <a:headEnd type="none" w="med" len="med"/>
                    <a:tailEnd type="triangle" w="med" len="med"/>
                  </a:ln>
                </p:spPr>
              </p:sp>
              <p:sp>
                <p:nvSpPr>
                  <p:cNvPr id="23568" name="Line 17"/>
                  <p:cNvSpPr/>
                  <p:nvPr/>
                </p:nvSpPr>
                <p:spPr>
                  <a:xfrm>
                    <a:off x="2120" y="864"/>
                    <a:ext cx="0" cy="288"/>
                  </a:xfrm>
                  <a:prstGeom prst="line">
                    <a:avLst/>
                  </a:prstGeom>
                  <a:ln w="38100" cap="flat" cmpd="sng">
                    <a:solidFill>
                      <a:srgbClr val="00CC00"/>
                    </a:solidFill>
                    <a:prstDash val="solid"/>
                    <a:round/>
                    <a:headEnd type="none" w="med" len="med"/>
                    <a:tailEnd type="triangle" w="med" len="med"/>
                  </a:ln>
                </p:spPr>
              </p:sp>
              <p:sp>
                <p:nvSpPr>
                  <p:cNvPr id="22546" name="Rectangle 18" descr="白色大理石"/>
                  <p:cNvSpPr>
                    <a:spLocks noChangeArrowheads="1"/>
                  </p:cNvSpPr>
                  <p:nvPr/>
                </p:nvSpPr>
                <p:spPr bwMode="auto">
                  <a:xfrm>
                    <a:off x="1784" y="1152"/>
                    <a:ext cx="672" cy="288"/>
                  </a:xfrm>
                  <a:prstGeom prst="rect">
                    <a:avLst/>
                  </a:prstGeom>
                  <a:blipFill dpi="0" rotWithShape="0">
                    <a:blip r:embed="rId3"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 = X / A</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70" name="Line 19"/>
                  <p:cNvSpPr/>
                  <p:nvPr/>
                </p:nvSpPr>
                <p:spPr>
                  <a:xfrm flipH="1">
                    <a:off x="864" y="1680"/>
                    <a:ext cx="1256" cy="0"/>
                  </a:xfrm>
                  <a:prstGeom prst="line">
                    <a:avLst/>
                  </a:prstGeom>
                  <a:ln w="38100" cap="flat" cmpd="sng">
                    <a:solidFill>
                      <a:srgbClr val="00CC00"/>
                    </a:solidFill>
                    <a:prstDash val="solid"/>
                    <a:round/>
                    <a:headEnd type="none" w="med" len="med"/>
                    <a:tailEnd type="triangle" w="med" len="med"/>
                  </a:ln>
                </p:spPr>
              </p:sp>
              <p:sp>
                <p:nvSpPr>
                  <p:cNvPr id="23571" name="Line 20"/>
                  <p:cNvSpPr/>
                  <p:nvPr/>
                </p:nvSpPr>
                <p:spPr>
                  <a:xfrm>
                    <a:off x="1584" y="2160"/>
                    <a:ext cx="520" cy="0"/>
                  </a:xfrm>
                  <a:prstGeom prst="line">
                    <a:avLst/>
                  </a:prstGeom>
                  <a:ln w="38100" cap="flat" cmpd="sng">
                    <a:solidFill>
                      <a:srgbClr val="00CC00"/>
                    </a:solidFill>
                    <a:prstDash val="solid"/>
                    <a:round/>
                    <a:headEnd type="none" w="med" len="med"/>
                    <a:tailEnd type="none" w="med" len="med"/>
                  </a:ln>
                </p:spPr>
              </p:sp>
              <p:sp>
                <p:nvSpPr>
                  <p:cNvPr id="22549" name="Rectangle 21" descr="白色大理石"/>
                  <p:cNvSpPr>
                    <a:spLocks noChangeArrowheads="1"/>
                  </p:cNvSpPr>
                  <p:nvPr/>
                </p:nvSpPr>
                <p:spPr bwMode="auto">
                  <a:xfrm>
                    <a:off x="1728" y="2448"/>
                    <a:ext cx="720" cy="192"/>
                  </a:xfrm>
                  <a:prstGeom prst="rect">
                    <a:avLst/>
                  </a:prstGeom>
                  <a:blipFill dpi="0" rotWithShape="0">
                    <a:blip r:embed="rId3"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X=X+1</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73" name="Line 22"/>
                  <p:cNvSpPr/>
                  <p:nvPr/>
                </p:nvSpPr>
                <p:spPr>
                  <a:xfrm flipH="1">
                    <a:off x="864" y="2832"/>
                    <a:ext cx="1240" cy="0"/>
                  </a:xfrm>
                  <a:prstGeom prst="line">
                    <a:avLst/>
                  </a:prstGeom>
                  <a:ln w="38100" cap="flat" cmpd="sng">
                    <a:solidFill>
                      <a:srgbClr val="00CC00"/>
                    </a:solidFill>
                    <a:prstDash val="solid"/>
                    <a:round/>
                    <a:headEnd type="none" w="med" len="med"/>
                    <a:tailEnd type="triangle" w="med" len="med"/>
                  </a:ln>
                </p:spPr>
              </p:sp>
              <p:sp>
                <p:nvSpPr>
                  <p:cNvPr id="23574" name="Line 23"/>
                  <p:cNvSpPr/>
                  <p:nvPr/>
                </p:nvSpPr>
                <p:spPr>
                  <a:xfrm>
                    <a:off x="864" y="2400"/>
                    <a:ext cx="0" cy="672"/>
                  </a:xfrm>
                  <a:prstGeom prst="line">
                    <a:avLst/>
                  </a:prstGeom>
                  <a:ln w="38100" cap="flat" cmpd="sng">
                    <a:solidFill>
                      <a:srgbClr val="00CC00"/>
                    </a:solidFill>
                    <a:prstDash val="solid"/>
                    <a:round/>
                    <a:headEnd type="none" w="med" len="med"/>
                    <a:tailEnd type="triangle" w="med" len="med"/>
                  </a:ln>
                </p:spPr>
              </p:sp>
              <p:sp>
                <p:nvSpPr>
                  <p:cNvPr id="23576" name="AutoShape 25"/>
                  <p:cNvSpPr/>
                  <p:nvPr/>
                </p:nvSpPr>
                <p:spPr>
                  <a:xfrm>
                    <a:off x="432" y="0"/>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800" dirty="0">
                        <a:solidFill>
                          <a:srgbClr val="FF0000"/>
                        </a:solidFill>
                        <a:latin typeface="Times New Roman" panose="02020603050405020304" pitchFamily="18" charset="0"/>
                        <a:ea typeface="宋体" panose="02010600030101010101" pitchFamily="2" charset="-122"/>
                      </a:rPr>
                      <a:t>s</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23577" name="AutoShape 26"/>
                  <p:cNvSpPr/>
                  <p:nvPr/>
                </p:nvSpPr>
                <p:spPr>
                  <a:xfrm>
                    <a:off x="432" y="3072"/>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dirty="0">
                        <a:solidFill>
                          <a:srgbClr val="FF0000"/>
                        </a:solidFill>
                        <a:latin typeface="Times New Roman" panose="02020603050405020304" pitchFamily="18" charset="0"/>
                        <a:ea typeface="宋体" panose="02010600030101010101" pitchFamily="2" charset="-122"/>
                      </a:rPr>
                      <a:t>d</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23579" name="Text Box 28"/>
                  <p:cNvSpPr txBox="1"/>
                  <p:nvPr/>
                </p:nvSpPr>
                <p:spPr>
                  <a:xfrm>
                    <a:off x="283" y="407"/>
                    <a:ext cx="228" cy="468"/>
                  </a:xfrm>
                  <a:prstGeom prst="rect">
                    <a:avLst/>
                  </a:prstGeom>
                  <a:noFill/>
                  <a:ln w="9525">
                    <a:noFill/>
                  </a:ln>
                </p:spPr>
                <p:txBody>
                  <a:bodyPr wrap="squar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a</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0" name="Text Box 29"/>
                  <p:cNvSpPr txBox="1"/>
                  <p:nvPr/>
                </p:nvSpPr>
                <p:spPr>
                  <a:xfrm>
                    <a:off x="409" y="1127"/>
                    <a:ext cx="265" cy="468"/>
                  </a:xfrm>
                  <a:prstGeom prst="rect">
                    <a:avLst/>
                  </a:prstGeom>
                  <a:noFill/>
                  <a:ln w="9525">
                    <a:noFill/>
                  </a:ln>
                </p:spPr>
                <p:txBody>
                  <a:bodyPr wrap="squar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2" name="Text Box 31"/>
                  <p:cNvSpPr txBox="1"/>
                  <p:nvPr/>
                </p:nvSpPr>
                <p:spPr>
                  <a:xfrm>
                    <a:off x="2335" y="791"/>
                    <a:ext cx="215" cy="468"/>
                  </a:xfrm>
                  <a:prstGeom prst="rect">
                    <a:avLst/>
                  </a:prstGeom>
                  <a:noFill/>
                  <a:ln w="9525">
                    <a:noFill/>
                  </a:ln>
                </p:spPr>
                <p:txBody>
                  <a:bodyPr wrap="squar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c</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3" name="Text Box 32"/>
                  <p:cNvSpPr txBox="1"/>
                  <p:nvPr/>
                </p:nvSpPr>
                <p:spPr>
                  <a:xfrm>
                    <a:off x="1728" y="672"/>
                    <a:ext cx="253" cy="468"/>
                  </a:xfrm>
                  <a:prstGeom prst="rect">
                    <a:avLst/>
                  </a:prstGeom>
                  <a:noFill/>
                  <a:ln w="9525">
                    <a:noFill/>
                  </a:ln>
                </p:spPr>
                <p:txBody>
                  <a:bodyPr wrap="squar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4" name="Text Box 33"/>
                  <p:cNvSpPr txBox="1"/>
                  <p:nvPr/>
                </p:nvSpPr>
                <p:spPr>
                  <a:xfrm>
                    <a:off x="331" y="1655"/>
                    <a:ext cx="228" cy="468"/>
                  </a:xfrm>
                  <a:prstGeom prst="rect">
                    <a:avLst/>
                  </a:prstGeom>
                  <a:noFill/>
                  <a:ln w="9525">
                    <a:noFill/>
                  </a:ln>
                </p:spPr>
                <p:txBody>
                  <a:bodyPr wrap="squar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b</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6" name="Text Box 35"/>
                  <p:cNvSpPr txBox="1"/>
                  <p:nvPr/>
                </p:nvSpPr>
                <p:spPr>
                  <a:xfrm>
                    <a:off x="1663" y="1943"/>
                    <a:ext cx="253" cy="468"/>
                  </a:xfrm>
                  <a:prstGeom prst="rect">
                    <a:avLst/>
                  </a:prstGeom>
                  <a:noFill/>
                  <a:ln w="9525">
                    <a:noFill/>
                  </a:ln>
                </p:spPr>
                <p:txBody>
                  <a:bodyPr wrap="squar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grpSp>
            <p:sp>
              <p:nvSpPr>
                <p:cNvPr id="23590" name="Line 39"/>
                <p:cNvSpPr/>
                <p:nvPr/>
              </p:nvSpPr>
              <p:spPr>
                <a:xfrm>
                  <a:off x="2104" y="2160"/>
                  <a:ext cx="0" cy="288"/>
                </a:xfrm>
                <a:prstGeom prst="line">
                  <a:avLst/>
                </a:prstGeom>
                <a:ln w="38100" cap="flat" cmpd="sng">
                  <a:solidFill>
                    <a:srgbClr val="00CC00"/>
                  </a:solidFill>
                  <a:prstDash val="solid"/>
                  <a:round/>
                  <a:headEnd type="none" w="med" len="med"/>
                  <a:tailEnd type="triangle" w="med" len="med"/>
                </a:ln>
              </p:spPr>
            </p:sp>
          </p:grpSp>
        </p:grpSp>
      </p:grpSp>
      <p:sp>
        <p:nvSpPr>
          <p:cNvPr id="23555" name="Rectangle 4"/>
          <p:cNvSpPr/>
          <p:nvPr/>
        </p:nvSpPr>
        <p:spPr>
          <a:xfrm>
            <a:off x="5003800" y="154305"/>
            <a:ext cx="3733800" cy="4252913"/>
          </a:xfrm>
          <a:prstGeom prst="rect">
            <a:avLst/>
          </a:prstGeom>
          <a:noFill/>
          <a:ln w="9525" cap="flat" cmpd="sng">
            <a:solidFill>
              <a:schemeClr val="bg1"/>
            </a:solidFill>
            <a:prstDash val="solid"/>
            <a:miter/>
            <a:headEnd type="none" w="med" len="med"/>
            <a:tailEnd type="none" w="med" len="med"/>
          </a:ln>
        </p:spPr>
        <p:txBody>
          <a:bodyPr anchor="t" anchorCtr="0">
            <a:spAutoFit/>
            <a:scene3d>
              <a:camera prst="orthographicFront"/>
              <a:lightRig rig="threePt" dir="t"/>
            </a:scene3d>
          </a:bodyPr>
          <a:lstStyle/>
          <a:p>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第一判定表达式</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设条件 </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A&gt;1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取真 记为</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T1</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假     </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F1</a:t>
            </a:r>
            <a:endPar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条件 </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B=0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取真 记为</a:t>
            </a:r>
            <a:r>
              <a:rPr lang="en-US" altLang="zh-CN"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楷体_GB2312" pitchFamily="49" charset="-122"/>
              </a:rPr>
              <a:t>T2</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假     </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F2</a:t>
            </a:r>
            <a:endPar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a:p>
            <a:pPr>
              <a:lnSpc>
                <a:spcPct val="115000"/>
              </a:lnSpc>
            </a:pP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第二判定表达式</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设条件 </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A=2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取真 记为</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T3</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假     </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F3</a:t>
            </a:r>
            <a:endPar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条件 </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X&gt;1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取真 记为</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T4</a:t>
            </a: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endPar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a:lnSpc>
                <a:spcPct val="115000"/>
              </a:lnSpc>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             </a:t>
            </a:r>
            <a:r>
              <a:rPr lang="zh-CN" altLang="en-US"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假     </a:t>
            </a: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rPr>
              <a:t>F4</a:t>
            </a:r>
            <a:endPar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35635" y="1085850"/>
            <a:ext cx="7665085" cy="3622675"/>
          </a:xfrm>
          <a:prstGeom prst="rect">
            <a:avLst/>
          </a:prstGeom>
          <a:noFill/>
        </p:spPr>
        <p:txBody>
          <a:bodyPr wrap="square" rtlCol="0" anchor="t">
            <a:spAutoFit/>
          </a:bodyPr>
          <a:lstStyle/>
          <a:p>
            <a:r>
              <a:rPr lang="zh-CN" altLang="en-US" sz="2800" dirty="0" smtClean="0">
                <a:solidFill>
                  <a:schemeClr val="tx1"/>
                </a:solidFill>
                <a:sym typeface="+mn-ea"/>
              </a:rPr>
              <a:t>注意：</a:t>
            </a:r>
            <a:endParaRPr lang="en-US" altLang="zh-CN" sz="2800" dirty="0" smtClean="0">
              <a:solidFill>
                <a:schemeClr val="tx1"/>
              </a:solidFill>
            </a:endParaRPr>
          </a:p>
          <a:p>
            <a:pPr marL="342900" lvl="0" indent="-342900">
              <a:lnSpc>
                <a:spcPct val="120000"/>
              </a:lnSpc>
              <a:buFont typeface="Wingdings" panose="05000000000000000000" pitchFamily="2" charset="2"/>
              <a:buChar char="Ø"/>
            </a:pPr>
            <a:r>
              <a:rPr lang="zh-CN" altLang="zh-CN" sz="2800" dirty="0">
                <a:solidFill>
                  <a:schemeClr val="tx1"/>
                </a:solidFill>
                <a:sym typeface="+mn-ea"/>
              </a:rPr>
              <a:t>条件取值组合只针对同一个判定表达式内存在多个条件的情况，将这些条件的取值进行笛卡尔乘积组合；</a:t>
            </a:r>
            <a:endParaRPr lang="zh-CN" altLang="zh-CN" sz="2800" dirty="0">
              <a:solidFill>
                <a:schemeClr val="tx1"/>
              </a:solidFill>
            </a:endParaRPr>
          </a:p>
          <a:p>
            <a:pPr marL="342900" lvl="0" indent="-342900">
              <a:lnSpc>
                <a:spcPct val="120000"/>
              </a:lnSpc>
              <a:buFont typeface="Wingdings" panose="05000000000000000000" pitchFamily="2" charset="2"/>
              <a:buChar char="Ø"/>
            </a:pPr>
            <a:r>
              <a:rPr lang="zh-CN" altLang="zh-CN" sz="2800" dirty="0">
                <a:solidFill>
                  <a:schemeClr val="tx1"/>
                </a:solidFill>
                <a:sym typeface="+mn-ea"/>
              </a:rPr>
              <a:t>不同判定表达式内的条件取值之间无需组合；</a:t>
            </a:r>
            <a:endParaRPr lang="zh-CN" altLang="zh-CN" sz="2800" dirty="0">
              <a:solidFill>
                <a:schemeClr val="tx1"/>
              </a:solidFill>
            </a:endParaRPr>
          </a:p>
          <a:p>
            <a:pPr marL="342900" lvl="0" indent="-342900">
              <a:lnSpc>
                <a:spcPct val="120000"/>
              </a:lnSpc>
              <a:buFont typeface="Wingdings" panose="05000000000000000000" pitchFamily="2" charset="2"/>
              <a:buChar char="Ø"/>
            </a:pPr>
            <a:r>
              <a:rPr lang="zh-CN" altLang="zh-CN" sz="2800" dirty="0">
                <a:solidFill>
                  <a:schemeClr val="tx1"/>
                </a:solidFill>
                <a:sym typeface="+mn-ea"/>
              </a:rPr>
              <a:t>对于单条件的判定表达式，只需要满足自己的所有取值即可</a:t>
            </a:r>
            <a:r>
              <a:rPr lang="zh-CN" altLang="zh-CN" sz="2800" dirty="0" smtClean="0">
                <a:solidFill>
                  <a:schemeClr val="tx1"/>
                </a:solidFill>
                <a:sym typeface="+mn-ea"/>
              </a:rPr>
              <a:t>。</a:t>
            </a:r>
            <a:endParaRPr lang="zh-CN" altLang="zh-CN" sz="2800" dirty="0" smtClean="0">
              <a:solidFill>
                <a:schemeClr val="tx1"/>
              </a:solidFill>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half" idx="1"/>
            <p:custDataLst>
              <p:tags r:id="rId1"/>
            </p:custDataLst>
          </p:nvPr>
        </p:nvGraphicFramePr>
        <p:xfrm>
          <a:off x="4558665" y="478155"/>
          <a:ext cx="4391025" cy="6076315"/>
        </p:xfrm>
        <a:graphic>
          <a:graphicData uri="http://schemas.openxmlformats.org/drawingml/2006/table">
            <a:tbl>
              <a:tblPr firstRow="1" firstCol="1" bandRow="1">
                <a:tableStyleId>{5C22544A-7EE6-4342-B048-85BDC9FD1C3A}</a:tableStyleId>
              </a:tblPr>
              <a:tblGrid>
                <a:gridCol w="1056640"/>
                <a:gridCol w="320675"/>
                <a:gridCol w="320675"/>
                <a:gridCol w="351155"/>
                <a:gridCol w="342265"/>
                <a:gridCol w="339090"/>
                <a:gridCol w="340360"/>
                <a:gridCol w="1320165"/>
              </a:tblGrid>
              <a:tr h="1757045">
                <a:tc>
                  <a:txBody>
                    <a:bodyPr/>
                    <a:lstStyle/>
                    <a:p>
                      <a:pPr indent="127000" algn="ctr">
                        <a:lnSpc>
                          <a:spcPct val="120000"/>
                        </a:lnSpc>
                        <a:spcAft>
                          <a:spcPts val="0"/>
                        </a:spcAft>
                      </a:pPr>
                      <a:r>
                        <a:rPr lang="zh-CN" sz="1800" kern="100" dirty="0">
                          <a:solidFill>
                            <a:schemeClr val="tx1"/>
                          </a:solidFill>
                          <a:effectLst/>
                        </a:rPr>
                        <a:t>测试用例</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C1</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C2</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C3</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C4</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P1</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5000"/>
                        </a:lnSpc>
                        <a:spcBef>
                          <a:spcPts val="600"/>
                        </a:spcBef>
                        <a:spcAft>
                          <a:spcPts val="0"/>
                        </a:spcAft>
                      </a:pPr>
                      <a:r>
                        <a:rPr lang="en-US" sz="1800" kern="100" dirty="0">
                          <a:solidFill>
                            <a:schemeClr val="tx1"/>
                          </a:solidFill>
                          <a:effectLst/>
                        </a:rPr>
                        <a:t>P2</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zh-CN" sz="1800" kern="100" dirty="0">
                          <a:solidFill>
                            <a:schemeClr val="tx1"/>
                          </a:solidFill>
                          <a:effectLst/>
                        </a:rPr>
                        <a:t>执行路径</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r>
              <a:tr h="1080135">
                <a:tc>
                  <a:txBody>
                    <a:bodyPr/>
                    <a:lstStyle/>
                    <a:p>
                      <a:pPr indent="127000" algn="ctr">
                        <a:lnSpc>
                          <a:spcPct val="120000"/>
                        </a:lnSpc>
                        <a:spcAft>
                          <a:spcPts val="0"/>
                        </a:spcAft>
                      </a:pPr>
                      <a:r>
                        <a:rPr lang="en-US" sz="1800" kern="100" dirty="0">
                          <a:solidFill>
                            <a:schemeClr val="tx1"/>
                          </a:solidFill>
                          <a:effectLst/>
                        </a:rPr>
                        <a:t>A=2</a:t>
                      </a:r>
                      <a:r>
                        <a:rPr lang="zh-CN" sz="1800" kern="100" dirty="0">
                          <a:solidFill>
                            <a:schemeClr val="tx1"/>
                          </a:solidFill>
                          <a:effectLst/>
                        </a:rPr>
                        <a:t>，</a:t>
                      </a:r>
                      <a:r>
                        <a:rPr lang="en-US" sz="1800" kern="100" dirty="0">
                          <a:solidFill>
                            <a:schemeClr val="tx1"/>
                          </a:solidFill>
                          <a:effectLst/>
                        </a:rPr>
                        <a:t>B=0</a:t>
                      </a:r>
                      <a:r>
                        <a:rPr lang="zh-CN" sz="1800" kern="100" dirty="0">
                          <a:solidFill>
                            <a:schemeClr val="tx1"/>
                          </a:solidFill>
                          <a:effectLst/>
                        </a:rPr>
                        <a:t>，</a:t>
                      </a:r>
                      <a:r>
                        <a:rPr lang="en-US" sz="1800" kern="100" dirty="0">
                          <a:solidFill>
                            <a:schemeClr val="tx1"/>
                          </a:solidFill>
                          <a:effectLst/>
                        </a:rPr>
                        <a:t>X=4</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T1</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T2</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T3</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T4</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a-c-b-e-d</a:t>
                      </a:r>
                      <a:endParaRPr lang="zh-CN" sz="1800" kern="100">
                        <a:effectLst/>
                        <a:latin typeface="Times New Roman" panose="02020603050405020304"/>
                        <a:ea typeface="宋体" panose="02010600030101010101" pitchFamily="2" charset="-122"/>
                      </a:endParaRPr>
                    </a:p>
                  </a:txBody>
                  <a:tcPr marL="68580" marR="68580" marT="0" marB="0" anchor="ctr"/>
                </a:tc>
              </a:tr>
              <a:tr h="1079500">
                <a:tc>
                  <a:txBody>
                    <a:bodyPr/>
                    <a:lstStyle/>
                    <a:p>
                      <a:pPr indent="127000" algn="ctr">
                        <a:lnSpc>
                          <a:spcPct val="120000"/>
                        </a:lnSpc>
                        <a:spcAft>
                          <a:spcPts val="0"/>
                        </a:spcAft>
                      </a:pPr>
                      <a:r>
                        <a:rPr lang="en-US" sz="1800" kern="100" dirty="0">
                          <a:solidFill>
                            <a:schemeClr val="tx1"/>
                          </a:solidFill>
                          <a:effectLst/>
                        </a:rPr>
                        <a:t>A=2</a:t>
                      </a:r>
                      <a:r>
                        <a:rPr lang="zh-CN" sz="1800" kern="100" dirty="0">
                          <a:solidFill>
                            <a:schemeClr val="tx1"/>
                          </a:solidFill>
                          <a:effectLst/>
                        </a:rPr>
                        <a:t>，</a:t>
                      </a:r>
                      <a:r>
                        <a:rPr lang="en-US" sz="1800" kern="100" dirty="0">
                          <a:solidFill>
                            <a:schemeClr val="tx1"/>
                          </a:solidFill>
                          <a:effectLst/>
                        </a:rPr>
                        <a:t>B=1</a:t>
                      </a:r>
                      <a:r>
                        <a:rPr lang="zh-CN" sz="1800" kern="100" dirty="0">
                          <a:solidFill>
                            <a:schemeClr val="tx1"/>
                          </a:solidFill>
                          <a:effectLst/>
                        </a:rPr>
                        <a:t>，</a:t>
                      </a:r>
                      <a:r>
                        <a:rPr lang="en-US" sz="1800" kern="100" dirty="0">
                          <a:solidFill>
                            <a:schemeClr val="tx1"/>
                          </a:solidFill>
                          <a:effectLst/>
                        </a:rPr>
                        <a:t>X=1</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T1</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F2</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T3</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F4</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dirty="0">
                          <a:effectLst/>
                        </a:rPr>
                        <a:t>T</a:t>
                      </a:r>
                      <a:endParaRPr lang="zh-CN" sz="1800" kern="100" dirty="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a-b-e-d</a:t>
                      </a:r>
                      <a:endParaRPr lang="zh-CN" sz="1800" kern="100">
                        <a:effectLst/>
                        <a:latin typeface="Times New Roman" panose="02020603050405020304"/>
                        <a:ea typeface="宋体" panose="02010600030101010101" pitchFamily="2" charset="-122"/>
                      </a:endParaRPr>
                    </a:p>
                  </a:txBody>
                  <a:tcPr marL="68580" marR="68580" marT="0" marB="0" anchor="ctr"/>
                </a:tc>
              </a:tr>
              <a:tr h="1080135">
                <a:tc>
                  <a:txBody>
                    <a:bodyPr/>
                    <a:lstStyle/>
                    <a:p>
                      <a:pPr indent="127000" algn="ctr">
                        <a:lnSpc>
                          <a:spcPct val="120000"/>
                        </a:lnSpc>
                        <a:spcAft>
                          <a:spcPts val="0"/>
                        </a:spcAft>
                      </a:pPr>
                      <a:r>
                        <a:rPr lang="en-US" sz="1800" kern="100" dirty="0">
                          <a:solidFill>
                            <a:schemeClr val="tx1"/>
                          </a:solidFill>
                          <a:effectLst/>
                        </a:rPr>
                        <a:t>A=1</a:t>
                      </a:r>
                      <a:r>
                        <a:rPr lang="zh-CN" sz="1800" kern="100" dirty="0">
                          <a:solidFill>
                            <a:schemeClr val="tx1"/>
                          </a:solidFill>
                          <a:effectLst/>
                        </a:rPr>
                        <a:t>，</a:t>
                      </a:r>
                      <a:r>
                        <a:rPr lang="en-US" sz="1800" kern="100" dirty="0">
                          <a:solidFill>
                            <a:schemeClr val="tx1"/>
                          </a:solidFill>
                          <a:effectLst/>
                        </a:rPr>
                        <a:t>B=0</a:t>
                      </a:r>
                      <a:r>
                        <a:rPr lang="zh-CN" sz="1800" kern="100" dirty="0">
                          <a:solidFill>
                            <a:schemeClr val="tx1"/>
                          </a:solidFill>
                          <a:effectLst/>
                        </a:rPr>
                        <a:t>，</a:t>
                      </a:r>
                      <a:r>
                        <a:rPr lang="en-US" sz="1800" kern="100" dirty="0">
                          <a:solidFill>
                            <a:schemeClr val="tx1"/>
                          </a:solidFill>
                          <a:effectLst/>
                        </a:rPr>
                        <a:t>X=2</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F1</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T2</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F3</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T4</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T</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a-b-e-d</a:t>
                      </a:r>
                      <a:endParaRPr lang="zh-CN" sz="1800" kern="100">
                        <a:effectLst/>
                        <a:latin typeface="Times New Roman" panose="02020603050405020304"/>
                        <a:ea typeface="宋体" panose="02010600030101010101" pitchFamily="2" charset="-122"/>
                      </a:endParaRPr>
                    </a:p>
                  </a:txBody>
                  <a:tcPr marL="68580" marR="68580" marT="0" marB="0" anchor="ctr"/>
                </a:tc>
              </a:tr>
              <a:tr h="1079500">
                <a:tc>
                  <a:txBody>
                    <a:bodyPr/>
                    <a:lstStyle/>
                    <a:p>
                      <a:pPr indent="127000" algn="ctr">
                        <a:lnSpc>
                          <a:spcPct val="120000"/>
                        </a:lnSpc>
                        <a:spcAft>
                          <a:spcPts val="0"/>
                        </a:spcAft>
                      </a:pPr>
                      <a:r>
                        <a:rPr lang="en-US" sz="1800" kern="100" dirty="0">
                          <a:solidFill>
                            <a:schemeClr val="tx1"/>
                          </a:solidFill>
                          <a:effectLst/>
                        </a:rPr>
                        <a:t>A=1</a:t>
                      </a:r>
                      <a:r>
                        <a:rPr lang="zh-CN" sz="1800" kern="100" dirty="0">
                          <a:solidFill>
                            <a:schemeClr val="tx1"/>
                          </a:solidFill>
                          <a:effectLst/>
                        </a:rPr>
                        <a:t>，</a:t>
                      </a:r>
                      <a:r>
                        <a:rPr lang="en-US" sz="1800" kern="100" dirty="0">
                          <a:solidFill>
                            <a:schemeClr val="tx1"/>
                          </a:solidFill>
                          <a:effectLst/>
                        </a:rPr>
                        <a:t>B=1</a:t>
                      </a:r>
                      <a:r>
                        <a:rPr lang="zh-CN" sz="1800" kern="100" dirty="0">
                          <a:solidFill>
                            <a:schemeClr val="tx1"/>
                          </a:solidFill>
                          <a:effectLst/>
                        </a:rPr>
                        <a:t>，</a:t>
                      </a:r>
                      <a:r>
                        <a:rPr lang="en-US" sz="1800" kern="100" dirty="0">
                          <a:solidFill>
                            <a:schemeClr val="tx1"/>
                          </a:solidFill>
                          <a:effectLst/>
                        </a:rPr>
                        <a:t>X=1</a:t>
                      </a:r>
                      <a:endParaRPr lang="zh-CN" sz="1800" kern="100" dirty="0">
                        <a:solidFill>
                          <a:schemeClr val="tx1"/>
                        </a:solidFill>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F1</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F2</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F3</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F4</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a:effectLst/>
                        </a:rPr>
                        <a:t>F</a:t>
                      </a:r>
                      <a:endParaRPr lang="zh-CN" sz="1800" kern="100">
                        <a:effectLst/>
                        <a:latin typeface="Times New Roman" panose="02020603050405020304"/>
                        <a:ea typeface="宋体" panose="02010600030101010101" pitchFamily="2" charset="-122"/>
                      </a:endParaRPr>
                    </a:p>
                  </a:txBody>
                  <a:tcPr marL="68580" marR="68580" marT="0" marB="0" anchor="ctr"/>
                </a:tc>
                <a:tc>
                  <a:txBody>
                    <a:bodyPr/>
                    <a:lstStyle/>
                    <a:p>
                      <a:pPr indent="127000" algn="ctr">
                        <a:lnSpc>
                          <a:spcPct val="120000"/>
                        </a:lnSpc>
                        <a:spcAft>
                          <a:spcPts val="0"/>
                        </a:spcAft>
                      </a:pPr>
                      <a:r>
                        <a:rPr lang="en-US" sz="1800" kern="100" dirty="0">
                          <a:effectLst/>
                        </a:rPr>
                        <a:t>a-b-d</a:t>
                      </a:r>
                      <a:endParaRPr lang="zh-CN" sz="1800" kern="100" dirty="0">
                        <a:effectLst/>
                        <a:latin typeface="Times New Roman" panose="02020603050405020304"/>
                        <a:ea typeface="宋体" panose="02010600030101010101" pitchFamily="2" charset="-122"/>
                      </a:endParaRPr>
                    </a:p>
                  </a:txBody>
                  <a:tcPr marL="68580" marR="68580" marT="0" marB="0" anchor="ctr"/>
                </a:tc>
              </a:tr>
            </a:tbl>
          </a:graphicData>
        </a:graphic>
      </p:graphicFrame>
      <p:grpSp>
        <p:nvGrpSpPr>
          <p:cNvPr id="23557" name="Group 6"/>
          <p:cNvGrpSpPr/>
          <p:nvPr/>
        </p:nvGrpSpPr>
        <p:grpSpPr>
          <a:xfrm>
            <a:off x="179388" y="620078"/>
            <a:ext cx="4048125" cy="5334000"/>
            <a:chOff x="0" y="0"/>
            <a:chExt cx="2550" cy="3360"/>
          </a:xfrm>
        </p:grpSpPr>
        <p:sp>
          <p:nvSpPr>
            <p:cNvPr id="23558" name="Line 7"/>
            <p:cNvSpPr/>
            <p:nvPr/>
          </p:nvSpPr>
          <p:spPr>
            <a:xfrm>
              <a:off x="2120" y="1440"/>
              <a:ext cx="0" cy="240"/>
            </a:xfrm>
            <a:prstGeom prst="line">
              <a:avLst/>
            </a:prstGeom>
            <a:ln w="38100" cap="flat" cmpd="sng">
              <a:solidFill>
                <a:srgbClr val="00CC00"/>
              </a:solidFill>
              <a:prstDash val="solid"/>
              <a:round/>
              <a:headEnd type="none" w="med" len="med"/>
              <a:tailEnd type="none" w="med" len="med"/>
            </a:ln>
          </p:spPr>
        </p:sp>
        <p:grpSp>
          <p:nvGrpSpPr>
            <p:cNvPr id="23559" name="Group 8"/>
            <p:cNvGrpSpPr/>
            <p:nvPr/>
          </p:nvGrpSpPr>
          <p:grpSpPr>
            <a:xfrm>
              <a:off x="0" y="0"/>
              <a:ext cx="2550" cy="3360"/>
              <a:chOff x="0" y="0"/>
              <a:chExt cx="2550" cy="3360"/>
            </a:xfrm>
          </p:grpSpPr>
          <p:sp>
            <p:nvSpPr>
              <p:cNvPr id="23560" name="Line 9"/>
              <p:cNvSpPr/>
              <p:nvPr/>
            </p:nvSpPr>
            <p:spPr>
              <a:xfrm>
                <a:off x="1688" y="864"/>
                <a:ext cx="432" cy="0"/>
              </a:xfrm>
              <a:prstGeom prst="line">
                <a:avLst/>
              </a:prstGeom>
              <a:ln w="38100" cap="flat" cmpd="sng">
                <a:solidFill>
                  <a:srgbClr val="00CC00"/>
                </a:solidFill>
                <a:prstDash val="solid"/>
                <a:round/>
                <a:headEnd type="none" w="med" len="med"/>
                <a:tailEnd type="none" w="med" len="med"/>
              </a:ln>
            </p:spPr>
          </p:sp>
          <p:grpSp>
            <p:nvGrpSpPr>
              <p:cNvPr id="23561" name="Group 10"/>
              <p:cNvGrpSpPr/>
              <p:nvPr/>
            </p:nvGrpSpPr>
            <p:grpSpPr>
              <a:xfrm>
                <a:off x="0" y="0"/>
                <a:ext cx="2550" cy="3360"/>
                <a:chOff x="0" y="0"/>
                <a:chExt cx="2550" cy="3360"/>
              </a:xfrm>
            </p:grpSpPr>
            <p:grpSp>
              <p:nvGrpSpPr>
                <p:cNvPr id="23562" name="Group 11"/>
                <p:cNvGrpSpPr/>
                <p:nvPr/>
              </p:nvGrpSpPr>
              <p:grpSpPr>
                <a:xfrm>
                  <a:off x="0" y="0"/>
                  <a:ext cx="2550" cy="3360"/>
                  <a:chOff x="0" y="0"/>
                  <a:chExt cx="2550" cy="3360"/>
                </a:xfrm>
              </p:grpSpPr>
              <p:sp>
                <p:nvSpPr>
                  <p:cNvPr id="23563" name="Line 12"/>
                  <p:cNvSpPr/>
                  <p:nvPr/>
                </p:nvSpPr>
                <p:spPr>
                  <a:xfrm>
                    <a:off x="2104" y="2645"/>
                    <a:ext cx="0" cy="187"/>
                  </a:xfrm>
                  <a:prstGeom prst="line">
                    <a:avLst/>
                  </a:prstGeom>
                  <a:ln w="38100" cap="flat" cmpd="sng">
                    <a:solidFill>
                      <a:srgbClr val="00CC00"/>
                    </a:solidFill>
                    <a:prstDash val="solid"/>
                    <a:round/>
                    <a:headEnd type="none" w="med" len="med"/>
                    <a:tailEnd type="none" w="med" len="med"/>
                  </a:ln>
                </p:spPr>
              </p:sp>
              <p:sp>
                <p:nvSpPr>
                  <p:cNvPr id="23564" name="Line 13"/>
                  <p:cNvSpPr/>
                  <p:nvPr/>
                </p:nvSpPr>
                <p:spPr>
                  <a:xfrm>
                    <a:off x="864" y="1104"/>
                    <a:ext cx="0" cy="816"/>
                  </a:xfrm>
                  <a:prstGeom prst="line">
                    <a:avLst/>
                  </a:prstGeom>
                  <a:ln w="38100" cap="flat" cmpd="sng">
                    <a:solidFill>
                      <a:srgbClr val="00CC00"/>
                    </a:solidFill>
                    <a:prstDash val="solid"/>
                    <a:round/>
                    <a:headEnd type="none" w="med" len="med"/>
                    <a:tailEnd type="triangle" w="med" len="med"/>
                  </a:ln>
                </p:spPr>
              </p:sp>
              <p:sp>
                <p:nvSpPr>
                  <p:cNvPr id="23565" name="AutoShape 14" descr="白色大理石"/>
                  <p:cNvSpPr/>
                  <p:nvPr/>
                </p:nvSpPr>
                <p:spPr>
                  <a:xfrm>
                    <a:off x="0" y="624"/>
                    <a:ext cx="1728" cy="480"/>
                  </a:xfrm>
                  <a:prstGeom prst="diamond">
                    <a:avLst/>
                  </a:prstGeom>
                  <a:blipFill rotWithShape="0">
                    <a:blip r:embed="rId2"/>
                  </a:blipFill>
                  <a:ln w="38100" cap="flat" cmpd="sng">
                    <a:solidFill>
                      <a:srgbClr val="00CC00"/>
                    </a:solidFill>
                    <a:prstDash val="solid"/>
                    <a:miter/>
                    <a:headEnd type="none" w="med" len="med"/>
                    <a:tailEnd type="none" w="med" len="med"/>
                  </a:ln>
                </p:spPr>
                <p:txBody>
                  <a:bodyPr wrap="none" anchor="ctr" anchorCtr="0"/>
                  <a:lstStyle/>
                  <a:p>
                    <a:pPr algn="ctr"/>
                    <a:r>
                      <a:rPr lang="en-US" altLang="zh-CN" sz="2000" dirty="0">
                        <a:solidFill>
                          <a:srgbClr val="000099"/>
                        </a:solidFill>
                        <a:latin typeface="Times New Roman" panose="02020603050405020304" pitchFamily="18" charset="0"/>
                        <a:ea typeface="宋体" panose="02010600030101010101" pitchFamily="2" charset="-122"/>
                      </a:rPr>
                      <a:t>(A&gt;1)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accent2"/>
                        </a:solidFill>
                        <a:latin typeface="Times New Roman" panose="02020603050405020304" pitchFamily="18" charset="0"/>
                        <a:ea typeface="宋体" panose="02010600030101010101" pitchFamily="2" charset="-122"/>
                      </a:rPr>
                      <a:t>and</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2543" name="AutoShape 15" descr="白色大理石"/>
                  <p:cNvSpPr>
                    <a:spLocks noChangeArrowheads="1"/>
                  </p:cNvSpPr>
                  <p:nvPr/>
                </p:nvSpPr>
                <p:spPr bwMode="auto">
                  <a:xfrm>
                    <a:off x="144" y="1920"/>
                    <a:ext cx="1440" cy="480"/>
                  </a:xfrm>
                  <a:prstGeom prst="diamond">
                    <a:avLst/>
                  </a:prstGeom>
                  <a:blipFill dpi="0" rotWithShape="0">
                    <a:blip r:embed="rId2"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(A=2)</a:t>
                    </a:r>
                    <a:r>
                      <a:rPr kumimoji="0" lang="en-US" sz="20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sz="20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or </a:t>
                    </a: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(X&gt;1)</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67" name="Line 16"/>
                  <p:cNvSpPr/>
                  <p:nvPr/>
                </p:nvSpPr>
                <p:spPr>
                  <a:xfrm>
                    <a:off x="864" y="240"/>
                    <a:ext cx="0" cy="384"/>
                  </a:xfrm>
                  <a:prstGeom prst="line">
                    <a:avLst/>
                  </a:prstGeom>
                  <a:ln w="38100" cap="flat" cmpd="sng">
                    <a:solidFill>
                      <a:srgbClr val="00CC00"/>
                    </a:solidFill>
                    <a:prstDash val="solid"/>
                    <a:round/>
                    <a:headEnd type="none" w="med" len="med"/>
                    <a:tailEnd type="triangle" w="med" len="med"/>
                  </a:ln>
                </p:spPr>
              </p:sp>
              <p:sp>
                <p:nvSpPr>
                  <p:cNvPr id="23568" name="Line 17"/>
                  <p:cNvSpPr/>
                  <p:nvPr/>
                </p:nvSpPr>
                <p:spPr>
                  <a:xfrm>
                    <a:off x="2120" y="864"/>
                    <a:ext cx="0" cy="288"/>
                  </a:xfrm>
                  <a:prstGeom prst="line">
                    <a:avLst/>
                  </a:prstGeom>
                  <a:ln w="38100" cap="flat" cmpd="sng">
                    <a:solidFill>
                      <a:srgbClr val="00CC00"/>
                    </a:solidFill>
                    <a:prstDash val="solid"/>
                    <a:round/>
                    <a:headEnd type="none" w="med" len="med"/>
                    <a:tailEnd type="triangle" w="med" len="med"/>
                  </a:ln>
                </p:spPr>
              </p:sp>
              <p:sp>
                <p:nvSpPr>
                  <p:cNvPr id="22546" name="Rectangle 18" descr="白色大理石"/>
                  <p:cNvSpPr>
                    <a:spLocks noChangeArrowheads="1"/>
                  </p:cNvSpPr>
                  <p:nvPr/>
                </p:nvSpPr>
                <p:spPr bwMode="auto">
                  <a:xfrm>
                    <a:off x="1784" y="1152"/>
                    <a:ext cx="672" cy="288"/>
                  </a:xfrm>
                  <a:prstGeom prst="rect">
                    <a:avLst/>
                  </a:prstGeom>
                  <a:blipFill dpi="0" rotWithShape="0">
                    <a:blip r:embed="rId2"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 = X / A</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70" name="Line 19"/>
                  <p:cNvSpPr/>
                  <p:nvPr/>
                </p:nvSpPr>
                <p:spPr>
                  <a:xfrm flipH="1">
                    <a:off x="864" y="1680"/>
                    <a:ext cx="1256" cy="0"/>
                  </a:xfrm>
                  <a:prstGeom prst="line">
                    <a:avLst/>
                  </a:prstGeom>
                  <a:ln w="38100" cap="flat" cmpd="sng">
                    <a:solidFill>
                      <a:srgbClr val="00CC00"/>
                    </a:solidFill>
                    <a:prstDash val="solid"/>
                    <a:round/>
                    <a:headEnd type="none" w="med" len="med"/>
                    <a:tailEnd type="triangle" w="med" len="med"/>
                  </a:ln>
                </p:spPr>
              </p:sp>
              <p:sp>
                <p:nvSpPr>
                  <p:cNvPr id="23571" name="Line 20"/>
                  <p:cNvSpPr/>
                  <p:nvPr/>
                </p:nvSpPr>
                <p:spPr>
                  <a:xfrm>
                    <a:off x="1584" y="2160"/>
                    <a:ext cx="520" cy="0"/>
                  </a:xfrm>
                  <a:prstGeom prst="line">
                    <a:avLst/>
                  </a:prstGeom>
                  <a:ln w="38100" cap="flat" cmpd="sng">
                    <a:solidFill>
                      <a:srgbClr val="00CC00"/>
                    </a:solidFill>
                    <a:prstDash val="solid"/>
                    <a:round/>
                    <a:headEnd type="none" w="med" len="med"/>
                    <a:tailEnd type="none" w="med" len="med"/>
                  </a:ln>
                </p:spPr>
              </p:sp>
              <p:sp>
                <p:nvSpPr>
                  <p:cNvPr id="22549" name="Rectangle 21" descr="白色大理石"/>
                  <p:cNvSpPr>
                    <a:spLocks noChangeArrowheads="1"/>
                  </p:cNvSpPr>
                  <p:nvPr/>
                </p:nvSpPr>
                <p:spPr bwMode="auto">
                  <a:xfrm>
                    <a:off x="1728" y="2448"/>
                    <a:ext cx="720" cy="192"/>
                  </a:xfrm>
                  <a:prstGeom prst="rect">
                    <a:avLst/>
                  </a:prstGeom>
                  <a:blipFill dpi="0" rotWithShape="0">
                    <a:blip r:embed="rId2"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X=X+1</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73" name="Line 22"/>
                  <p:cNvSpPr/>
                  <p:nvPr/>
                </p:nvSpPr>
                <p:spPr>
                  <a:xfrm flipH="1">
                    <a:off x="864" y="2832"/>
                    <a:ext cx="1240" cy="0"/>
                  </a:xfrm>
                  <a:prstGeom prst="line">
                    <a:avLst/>
                  </a:prstGeom>
                  <a:ln w="38100" cap="flat" cmpd="sng">
                    <a:solidFill>
                      <a:srgbClr val="00CC00"/>
                    </a:solidFill>
                    <a:prstDash val="solid"/>
                    <a:round/>
                    <a:headEnd type="none" w="med" len="med"/>
                    <a:tailEnd type="triangle" w="med" len="med"/>
                  </a:ln>
                </p:spPr>
              </p:sp>
              <p:sp>
                <p:nvSpPr>
                  <p:cNvPr id="23574" name="Line 23"/>
                  <p:cNvSpPr/>
                  <p:nvPr/>
                </p:nvSpPr>
                <p:spPr>
                  <a:xfrm>
                    <a:off x="864" y="2400"/>
                    <a:ext cx="0" cy="672"/>
                  </a:xfrm>
                  <a:prstGeom prst="line">
                    <a:avLst/>
                  </a:prstGeom>
                  <a:ln w="38100" cap="flat" cmpd="sng">
                    <a:solidFill>
                      <a:srgbClr val="00CC00"/>
                    </a:solidFill>
                    <a:prstDash val="solid"/>
                    <a:round/>
                    <a:headEnd type="none" w="med" len="med"/>
                    <a:tailEnd type="triangle" w="med" len="med"/>
                  </a:ln>
                </p:spPr>
              </p:sp>
              <p:sp>
                <p:nvSpPr>
                  <p:cNvPr id="23576" name="AutoShape 25"/>
                  <p:cNvSpPr/>
                  <p:nvPr/>
                </p:nvSpPr>
                <p:spPr>
                  <a:xfrm>
                    <a:off x="432" y="0"/>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800" dirty="0">
                        <a:solidFill>
                          <a:srgbClr val="FF0000"/>
                        </a:solidFill>
                        <a:latin typeface="Times New Roman" panose="02020603050405020304" pitchFamily="18" charset="0"/>
                        <a:ea typeface="宋体" panose="02010600030101010101" pitchFamily="2" charset="-122"/>
                      </a:rPr>
                      <a:t>s</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23577" name="AutoShape 26"/>
                  <p:cNvSpPr/>
                  <p:nvPr/>
                </p:nvSpPr>
                <p:spPr>
                  <a:xfrm>
                    <a:off x="432" y="3072"/>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dirty="0">
                        <a:solidFill>
                          <a:srgbClr val="FF0000"/>
                        </a:solidFill>
                        <a:latin typeface="Times New Roman" panose="02020603050405020304" pitchFamily="18" charset="0"/>
                        <a:ea typeface="宋体" panose="02010600030101010101" pitchFamily="2" charset="-122"/>
                      </a:rPr>
                      <a:t>d</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23579" name="Text Box 28"/>
                  <p:cNvSpPr txBox="1"/>
                  <p:nvPr/>
                </p:nvSpPr>
                <p:spPr>
                  <a:xfrm>
                    <a:off x="283" y="40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a</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0" name="Text Box 29"/>
                  <p:cNvSpPr txBox="1"/>
                  <p:nvPr/>
                </p:nvSpPr>
                <p:spPr>
                  <a:xfrm>
                    <a:off x="409" y="1127"/>
                    <a:ext cx="26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2" name="Text Box 31"/>
                  <p:cNvSpPr txBox="1"/>
                  <p:nvPr/>
                </p:nvSpPr>
                <p:spPr>
                  <a:xfrm>
                    <a:off x="2335" y="791"/>
                    <a:ext cx="21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c</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3" name="Text Box 32"/>
                  <p:cNvSpPr txBox="1"/>
                  <p:nvPr/>
                </p:nvSpPr>
                <p:spPr>
                  <a:xfrm>
                    <a:off x="1728" y="672"/>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4" name="Text Box 33"/>
                  <p:cNvSpPr txBox="1"/>
                  <p:nvPr/>
                </p:nvSpPr>
                <p:spPr>
                  <a:xfrm>
                    <a:off x="331" y="1655"/>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b</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6" name="Text Box 35"/>
                  <p:cNvSpPr txBox="1"/>
                  <p:nvPr/>
                </p:nvSpPr>
                <p:spPr>
                  <a:xfrm>
                    <a:off x="1663" y="1943"/>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7" name="Text Box 36"/>
                  <p:cNvSpPr txBox="1"/>
                  <p:nvPr/>
                </p:nvSpPr>
                <p:spPr>
                  <a:xfrm>
                    <a:off x="2065" y="2039"/>
                    <a:ext cx="215" cy="329"/>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e</a:t>
                    </a:r>
                    <a:endParaRPr lang="en-US" altLang="zh-CN" sz="2800" i="1" dirty="0">
                      <a:solidFill>
                        <a:srgbClr val="FF0000"/>
                      </a:solidFill>
                      <a:latin typeface="Times New Roman" panose="02020603050405020304" pitchFamily="18" charset="0"/>
                      <a:ea typeface="宋体" panose="02010600030101010101" pitchFamily="2" charset="-122"/>
                    </a:endParaRPr>
                  </a:p>
                </p:txBody>
              </p:sp>
            </p:grpSp>
            <p:sp>
              <p:nvSpPr>
                <p:cNvPr id="23590" name="Line 39"/>
                <p:cNvSpPr/>
                <p:nvPr/>
              </p:nvSpPr>
              <p:spPr>
                <a:xfrm>
                  <a:off x="2104" y="2160"/>
                  <a:ext cx="0" cy="288"/>
                </a:xfrm>
                <a:prstGeom prst="line">
                  <a:avLst/>
                </a:prstGeom>
                <a:ln w="38100" cap="flat" cmpd="sng">
                  <a:solidFill>
                    <a:srgbClr val="00CC00"/>
                  </a:solidFill>
                  <a:prstDash val="solid"/>
                  <a:round/>
                  <a:headEnd type="none" w="med" len="med"/>
                  <a:tailEnd type="triangle" w="med" len="med"/>
                </a:ln>
              </p:spPr>
            </p:sp>
          </p:gr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ChangeArrowheads="1"/>
          </p:cNvSpPr>
          <p:nvPr/>
        </p:nvSpPr>
        <p:spPr bwMode="auto">
          <a:xfrm>
            <a:off x="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1800" b="0">
              <a:latin typeface="Tahoma" panose="020B0604030504040204" pitchFamily="34" charset="0"/>
            </a:endParaRPr>
          </a:p>
        </p:txBody>
      </p:sp>
      <p:sp>
        <p:nvSpPr>
          <p:cNvPr id="2" name="TextBox 1"/>
          <p:cNvSpPr txBox="1"/>
          <p:nvPr/>
        </p:nvSpPr>
        <p:spPr>
          <a:xfrm>
            <a:off x="4227195" y="692150"/>
            <a:ext cx="4412615" cy="5408295"/>
          </a:xfrm>
          <a:prstGeom prst="rect">
            <a:avLst/>
          </a:prstGeom>
          <a:noFill/>
        </p:spPr>
        <p:txBody>
          <a:bodyPr wrap="square" rtlCol="0">
            <a:spAutoFit/>
          </a:bodyPr>
          <a:lstStyle/>
          <a:p>
            <a:pPr>
              <a:lnSpc>
                <a:spcPct val="120000"/>
              </a:lnSpc>
            </a:pPr>
            <a:r>
              <a:rPr lang="zh-CN" altLang="zh-CN" sz="2400" dirty="0">
                <a:solidFill>
                  <a:schemeClr val="tx1"/>
                </a:solidFill>
              </a:rPr>
              <a:t>条件组合覆盖仍然可能漏测部分程序可执行路径，测试还不够充分。</a:t>
            </a:r>
            <a:endParaRPr lang="zh-CN" altLang="zh-CN" sz="2400" dirty="0">
              <a:solidFill>
                <a:schemeClr val="tx1"/>
              </a:solidFill>
            </a:endParaRPr>
          </a:p>
          <a:p>
            <a:pPr marL="342900" lvl="0" indent="-342900">
              <a:lnSpc>
                <a:spcPct val="120000"/>
              </a:lnSpc>
              <a:buFont typeface="Arial" panose="020B0604020202020204" pitchFamily="34" charset="0"/>
              <a:buChar char="•"/>
            </a:pPr>
            <a:r>
              <a:rPr lang="zh-CN" altLang="zh-CN" sz="2400" dirty="0">
                <a:solidFill>
                  <a:schemeClr val="tx1"/>
                </a:solidFill>
                <a:sym typeface="+mn-ea"/>
              </a:rPr>
              <a:t>路径</a:t>
            </a:r>
            <a:r>
              <a:rPr lang="en-US" altLang="zh-CN" sz="2400" dirty="0">
                <a:solidFill>
                  <a:schemeClr val="tx1"/>
                </a:solidFill>
                <a:sym typeface="+mn-ea"/>
              </a:rPr>
              <a:t>1</a:t>
            </a:r>
            <a:r>
              <a:rPr lang="zh-CN" altLang="zh-CN" sz="2400" dirty="0">
                <a:solidFill>
                  <a:schemeClr val="tx1"/>
                </a:solidFill>
                <a:sym typeface="+mn-ea"/>
              </a:rPr>
              <a:t>：</a:t>
            </a:r>
            <a:r>
              <a:rPr lang="en-US" altLang="zh-CN" sz="2400" dirty="0">
                <a:solidFill>
                  <a:schemeClr val="tx1"/>
                </a:solidFill>
                <a:sym typeface="+mn-ea"/>
              </a:rPr>
              <a:t>a-c-b-e-d</a:t>
            </a:r>
            <a:r>
              <a:rPr lang="zh-CN" altLang="zh-CN" sz="2400" dirty="0">
                <a:solidFill>
                  <a:schemeClr val="tx1"/>
                </a:solidFill>
                <a:sym typeface="+mn-ea"/>
              </a:rPr>
              <a:t>；</a:t>
            </a:r>
            <a:endParaRPr lang="zh-CN" altLang="zh-CN" sz="2400" dirty="0">
              <a:solidFill>
                <a:schemeClr val="tx1"/>
              </a:solidFill>
            </a:endParaRPr>
          </a:p>
          <a:p>
            <a:pPr marL="342900" lvl="0" indent="-342900">
              <a:lnSpc>
                <a:spcPct val="120000"/>
              </a:lnSpc>
              <a:buFont typeface="Arial" panose="020B0604020202020204" pitchFamily="34" charset="0"/>
              <a:buChar char="•"/>
            </a:pPr>
            <a:r>
              <a:rPr lang="zh-CN" altLang="zh-CN" sz="2400" dirty="0">
                <a:solidFill>
                  <a:schemeClr val="tx1"/>
                </a:solidFill>
                <a:sym typeface="+mn-ea"/>
              </a:rPr>
              <a:t>路径</a:t>
            </a:r>
            <a:r>
              <a:rPr lang="en-US" altLang="zh-CN" sz="2400" dirty="0">
                <a:solidFill>
                  <a:schemeClr val="tx1"/>
                </a:solidFill>
                <a:sym typeface="+mn-ea"/>
              </a:rPr>
              <a:t>2</a:t>
            </a:r>
            <a:r>
              <a:rPr lang="zh-CN" altLang="zh-CN" sz="2400" dirty="0">
                <a:solidFill>
                  <a:schemeClr val="tx1"/>
                </a:solidFill>
                <a:sym typeface="+mn-ea"/>
              </a:rPr>
              <a:t>：</a:t>
            </a:r>
            <a:r>
              <a:rPr lang="en-US" altLang="zh-CN" sz="2400" dirty="0">
                <a:solidFill>
                  <a:schemeClr val="tx1"/>
                </a:solidFill>
                <a:sym typeface="+mn-ea"/>
              </a:rPr>
              <a:t>a-b-d</a:t>
            </a:r>
            <a:r>
              <a:rPr lang="zh-CN" altLang="zh-CN" sz="2400" dirty="0">
                <a:solidFill>
                  <a:schemeClr val="tx1"/>
                </a:solidFill>
                <a:sym typeface="+mn-ea"/>
              </a:rPr>
              <a:t>；</a:t>
            </a:r>
            <a:endParaRPr lang="zh-CN" altLang="zh-CN" sz="2400" dirty="0">
              <a:solidFill>
                <a:schemeClr val="tx1"/>
              </a:solidFill>
            </a:endParaRPr>
          </a:p>
          <a:p>
            <a:pPr marL="342900" lvl="0" indent="-342900">
              <a:lnSpc>
                <a:spcPct val="120000"/>
              </a:lnSpc>
              <a:buFont typeface="Arial" panose="020B0604020202020204" pitchFamily="34" charset="0"/>
              <a:buChar char="•"/>
            </a:pPr>
            <a:r>
              <a:rPr lang="zh-CN" altLang="zh-CN" sz="2400" dirty="0">
                <a:solidFill>
                  <a:schemeClr val="tx1"/>
                </a:solidFill>
                <a:sym typeface="+mn-ea"/>
              </a:rPr>
              <a:t>路径</a:t>
            </a:r>
            <a:r>
              <a:rPr lang="en-US" altLang="zh-CN" sz="2400" dirty="0">
                <a:solidFill>
                  <a:schemeClr val="tx1"/>
                </a:solidFill>
                <a:sym typeface="+mn-ea"/>
              </a:rPr>
              <a:t>3</a:t>
            </a:r>
            <a:r>
              <a:rPr lang="zh-CN" altLang="zh-CN" sz="2400" dirty="0">
                <a:solidFill>
                  <a:schemeClr val="tx1"/>
                </a:solidFill>
                <a:sym typeface="+mn-ea"/>
              </a:rPr>
              <a:t>：</a:t>
            </a:r>
            <a:r>
              <a:rPr lang="en-US" altLang="zh-CN" sz="2400" dirty="0">
                <a:solidFill>
                  <a:schemeClr val="tx1"/>
                </a:solidFill>
                <a:sym typeface="+mn-ea"/>
              </a:rPr>
              <a:t>a-c-b-d</a:t>
            </a:r>
            <a:r>
              <a:rPr lang="zh-CN" altLang="zh-CN" sz="2400" dirty="0">
                <a:solidFill>
                  <a:schemeClr val="tx1"/>
                </a:solidFill>
                <a:sym typeface="+mn-ea"/>
              </a:rPr>
              <a:t>；</a:t>
            </a:r>
            <a:endParaRPr lang="zh-CN" altLang="zh-CN" sz="2400" dirty="0">
              <a:solidFill>
                <a:schemeClr val="tx1"/>
              </a:solidFill>
            </a:endParaRPr>
          </a:p>
          <a:p>
            <a:pPr marL="342900" lvl="0" indent="-342900">
              <a:lnSpc>
                <a:spcPct val="120000"/>
              </a:lnSpc>
              <a:buFont typeface="Arial" panose="020B0604020202020204" pitchFamily="34" charset="0"/>
              <a:buChar char="•"/>
            </a:pPr>
            <a:r>
              <a:rPr lang="zh-CN" altLang="zh-CN" sz="2400" dirty="0">
                <a:solidFill>
                  <a:schemeClr val="tx1"/>
                </a:solidFill>
                <a:sym typeface="+mn-ea"/>
              </a:rPr>
              <a:t>路径</a:t>
            </a:r>
            <a:r>
              <a:rPr lang="en-US" altLang="zh-CN" sz="2400" dirty="0">
                <a:solidFill>
                  <a:schemeClr val="tx1"/>
                </a:solidFill>
                <a:sym typeface="+mn-ea"/>
              </a:rPr>
              <a:t>4</a:t>
            </a:r>
            <a:r>
              <a:rPr lang="zh-CN" altLang="zh-CN" sz="2400" dirty="0">
                <a:solidFill>
                  <a:schemeClr val="tx1"/>
                </a:solidFill>
                <a:sym typeface="+mn-ea"/>
              </a:rPr>
              <a:t>：</a:t>
            </a:r>
            <a:r>
              <a:rPr lang="en-US" altLang="zh-CN" sz="2400" dirty="0">
                <a:solidFill>
                  <a:schemeClr val="tx1"/>
                </a:solidFill>
                <a:sym typeface="+mn-ea"/>
              </a:rPr>
              <a:t>a-b-e-d</a:t>
            </a:r>
            <a:r>
              <a:rPr lang="zh-CN" altLang="zh-CN" sz="2400" dirty="0">
                <a:solidFill>
                  <a:schemeClr val="tx1"/>
                </a:solidFill>
                <a:sym typeface="+mn-ea"/>
              </a:rPr>
              <a:t>。</a:t>
            </a:r>
            <a:endParaRPr lang="zh-CN" altLang="zh-CN" sz="2400" dirty="0">
              <a:solidFill>
                <a:schemeClr val="tx1"/>
              </a:solidFill>
            </a:endParaRPr>
          </a:p>
          <a:p>
            <a:pPr>
              <a:lnSpc>
                <a:spcPct val="120000"/>
              </a:lnSpc>
            </a:pPr>
            <a:r>
              <a:rPr lang="zh-CN" altLang="zh-CN" sz="2400" dirty="0">
                <a:solidFill>
                  <a:schemeClr val="tx1"/>
                </a:solidFill>
                <a:sym typeface="+mn-ea"/>
              </a:rPr>
              <a:t>条件覆盖的测试用例“执行路径”项中只有</a:t>
            </a:r>
            <a:r>
              <a:rPr lang="en-US" altLang="zh-CN" sz="2400" dirty="0">
                <a:solidFill>
                  <a:schemeClr val="tx1"/>
                </a:solidFill>
                <a:sym typeface="+mn-ea"/>
              </a:rPr>
              <a:t>3</a:t>
            </a:r>
            <a:r>
              <a:rPr lang="zh-CN" altLang="zh-CN" sz="2400" dirty="0">
                <a:solidFill>
                  <a:schemeClr val="tx1"/>
                </a:solidFill>
                <a:sym typeface="+mn-ea"/>
              </a:rPr>
              <a:t>条执行路径，路径“</a:t>
            </a:r>
            <a:r>
              <a:rPr lang="en-US" altLang="zh-CN" sz="2400" dirty="0">
                <a:solidFill>
                  <a:schemeClr val="tx1"/>
                </a:solidFill>
                <a:sym typeface="+mn-ea"/>
              </a:rPr>
              <a:t>a-b-e-d</a:t>
            </a:r>
            <a:r>
              <a:rPr lang="zh-CN" altLang="zh-CN" sz="2400" dirty="0">
                <a:solidFill>
                  <a:schemeClr val="tx1"/>
                </a:solidFill>
                <a:sym typeface="+mn-ea"/>
              </a:rPr>
              <a:t>”是重复的，漏测了可执行路径“</a:t>
            </a:r>
            <a:r>
              <a:rPr lang="en-US" altLang="zh-CN" sz="2400" dirty="0">
                <a:solidFill>
                  <a:schemeClr val="tx1"/>
                </a:solidFill>
                <a:sym typeface="+mn-ea"/>
              </a:rPr>
              <a:t>a-c-b-d</a:t>
            </a:r>
            <a:r>
              <a:rPr lang="zh-CN" altLang="zh-CN" sz="2400" dirty="0">
                <a:solidFill>
                  <a:schemeClr val="tx1"/>
                </a:solidFill>
                <a:sym typeface="+mn-ea"/>
              </a:rPr>
              <a:t>”。</a:t>
            </a:r>
            <a:endParaRPr lang="zh-CN" altLang="zh-CN" sz="2400" dirty="0">
              <a:solidFill>
                <a:schemeClr val="tx1"/>
              </a:solidFill>
            </a:endParaRPr>
          </a:p>
          <a:p>
            <a:pPr>
              <a:lnSpc>
                <a:spcPct val="120000"/>
              </a:lnSpc>
            </a:pPr>
            <a:endParaRPr lang="zh-CN" altLang="zh-CN" sz="2400" dirty="0">
              <a:solidFill>
                <a:schemeClr val="tx1"/>
              </a:solidFill>
            </a:endParaRPr>
          </a:p>
        </p:txBody>
      </p:sp>
      <p:sp>
        <p:nvSpPr>
          <p:cNvPr id="3" name="灯片编号占位符 2"/>
          <p:cNvSpPr>
            <a:spLocks noGrp="1"/>
          </p:cNvSpPr>
          <p:nvPr>
            <p:ph type="sldNum" sz="quarter" idx="12"/>
          </p:nvPr>
        </p:nvSpPr>
        <p:spPr/>
        <p:txBody>
          <a:bodyPr/>
          <a:lstStyle/>
          <a:p>
            <a:pPr>
              <a:defRPr/>
            </a:pPr>
            <a:fld id="{2BA277C2-5425-4B74-BB63-F0CD49A06AF0}" type="slidenum">
              <a:rPr lang="en-US" altLang="zh-CN" smtClean="0"/>
            </a:fld>
            <a:endParaRPr lang="en-US" altLang="zh-CN"/>
          </a:p>
        </p:txBody>
      </p:sp>
      <p:grpSp>
        <p:nvGrpSpPr>
          <p:cNvPr id="23557" name="Group 6"/>
          <p:cNvGrpSpPr/>
          <p:nvPr/>
        </p:nvGrpSpPr>
        <p:grpSpPr>
          <a:xfrm>
            <a:off x="179388" y="620078"/>
            <a:ext cx="4048125" cy="5334000"/>
            <a:chOff x="0" y="0"/>
            <a:chExt cx="2550" cy="3360"/>
          </a:xfrm>
        </p:grpSpPr>
        <p:sp>
          <p:nvSpPr>
            <p:cNvPr id="23558" name="Line 7"/>
            <p:cNvSpPr/>
            <p:nvPr/>
          </p:nvSpPr>
          <p:spPr>
            <a:xfrm>
              <a:off x="2120" y="1440"/>
              <a:ext cx="0" cy="240"/>
            </a:xfrm>
            <a:prstGeom prst="line">
              <a:avLst/>
            </a:prstGeom>
            <a:ln w="38100" cap="flat" cmpd="sng">
              <a:solidFill>
                <a:srgbClr val="00CC00"/>
              </a:solidFill>
              <a:prstDash val="solid"/>
              <a:round/>
              <a:headEnd type="none" w="med" len="med"/>
              <a:tailEnd type="none" w="med" len="med"/>
            </a:ln>
          </p:spPr>
        </p:sp>
        <p:grpSp>
          <p:nvGrpSpPr>
            <p:cNvPr id="23559" name="Group 8"/>
            <p:cNvGrpSpPr/>
            <p:nvPr/>
          </p:nvGrpSpPr>
          <p:grpSpPr>
            <a:xfrm>
              <a:off x="0" y="0"/>
              <a:ext cx="2550" cy="3360"/>
              <a:chOff x="0" y="0"/>
              <a:chExt cx="2550" cy="3360"/>
            </a:xfrm>
          </p:grpSpPr>
          <p:sp>
            <p:nvSpPr>
              <p:cNvPr id="23560" name="Line 9"/>
              <p:cNvSpPr/>
              <p:nvPr/>
            </p:nvSpPr>
            <p:spPr>
              <a:xfrm>
                <a:off x="1688" y="864"/>
                <a:ext cx="432" cy="0"/>
              </a:xfrm>
              <a:prstGeom prst="line">
                <a:avLst/>
              </a:prstGeom>
              <a:ln w="38100" cap="flat" cmpd="sng">
                <a:solidFill>
                  <a:srgbClr val="00CC00"/>
                </a:solidFill>
                <a:prstDash val="solid"/>
                <a:round/>
                <a:headEnd type="none" w="med" len="med"/>
                <a:tailEnd type="none" w="med" len="med"/>
              </a:ln>
            </p:spPr>
          </p:sp>
          <p:grpSp>
            <p:nvGrpSpPr>
              <p:cNvPr id="23561" name="Group 10"/>
              <p:cNvGrpSpPr/>
              <p:nvPr/>
            </p:nvGrpSpPr>
            <p:grpSpPr>
              <a:xfrm>
                <a:off x="0" y="0"/>
                <a:ext cx="2550" cy="3360"/>
                <a:chOff x="0" y="0"/>
                <a:chExt cx="2550" cy="3360"/>
              </a:xfrm>
            </p:grpSpPr>
            <p:grpSp>
              <p:nvGrpSpPr>
                <p:cNvPr id="23562" name="Group 11"/>
                <p:cNvGrpSpPr/>
                <p:nvPr/>
              </p:nvGrpSpPr>
              <p:grpSpPr>
                <a:xfrm>
                  <a:off x="0" y="0"/>
                  <a:ext cx="2550" cy="3360"/>
                  <a:chOff x="0" y="0"/>
                  <a:chExt cx="2550" cy="3360"/>
                </a:xfrm>
              </p:grpSpPr>
              <p:sp>
                <p:nvSpPr>
                  <p:cNvPr id="23563" name="Line 12"/>
                  <p:cNvSpPr/>
                  <p:nvPr/>
                </p:nvSpPr>
                <p:spPr>
                  <a:xfrm>
                    <a:off x="2104" y="2645"/>
                    <a:ext cx="0" cy="187"/>
                  </a:xfrm>
                  <a:prstGeom prst="line">
                    <a:avLst/>
                  </a:prstGeom>
                  <a:ln w="38100" cap="flat" cmpd="sng">
                    <a:solidFill>
                      <a:srgbClr val="00CC00"/>
                    </a:solidFill>
                    <a:prstDash val="solid"/>
                    <a:round/>
                    <a:headEnd type="none" w="med" len="med"/>
                    <a:tailEnd type="none" w="med" len="med"/>
                  </a:ln>
                </p:spPr>
              </p:sp>
              <p:sp>
                <p:nvSpPr>
                  <p:cNvPr id="23564" name="Line 13"/>
                  <p:cNvSpPr/>
                  <p:nvPr/>
                </p:nvSpPr>
                <p:spPr>
                  <a:xfrm>
                    <a:off x="864" y="1104"/>
                    <a:ext cx="0" cy="816"/>
                  </a:xfrm>
                  <a:prstGeom prst="line">
                    <a:avLst/>
                  </a:prstGeom>
                  <a:ln w="38100" cap="flat" cmpd="sng">
                    <a:solidFill>
                      <a:srgbClr val="00CC00"/>
                    </a:solidFill>
                    <a:prstDash val="solid"/>
                    <a:round/>
                    <a:headEnd type="none" w="med" len="med"/>
                    <a:tailEnd type="triangle" w="med" len="med"/>
                  </a:ln>
                </p:spPr>
              </p:sp>
              <p:sp>
                <p:nvSpPr>
                  <p:cNvPr id="23565" name="AutoShape 14" descr="白色大理石"/>
                  <p:cNvSpPr/>
                  <p:nvPr/>
                </p:nvSpPr>
                <p:spPr>
                  <a:xfrm>
                    <a:off x="0" y="624"/>
                    <a:ext cx="1728" cy="480"/>
                  </a:xfrm>
                  <a:prstGeom prst="diamond">
                    <a:avLst/>
                  </a:prstGeom>
                  <a:blipFill rotWithShape="0">
                    <a:blip r:embed="rId1"/>
                  </a:blipFill>
                  <a:ln w="38100" cap="flat" cmpd="sng">
                    <a:solidFill>
                      <a:srgbClr val="00CC00"/>
                    </a:solidFill>
                    <a:prstDash val="solid"/>
                    <a:miter/>
                    <a:headEnd type="none" w="med" len="med"/>
                    <a:tailEnd type="none" w="med" len="med"/>
                  </a:ln>
                </p:spPr>
                <p:txBody>
                  <a:bodyPr wrap="none" anchor="ctr" anchorCtr="0"/>
                  <a:lstStyle/>
                  <a:p>
                    <a:pPr algn="ctr"/>
                    <a:r>
                      <a:rPr lang="en-US" altLang="zh-CN" sz="2000" dirty="0">
                        <a:solidFill>
                          <a:srgbClr val="000099"/>
                        </a:solidFill>
                        <a:latin typeface="Times New Roman" panose="02020603050405020304" pitchFamily="18" charset="0"/>
                        <a:ea typeface="宋体" panose="02010600030101010101" pitchFamily="2" charset="-122"/>
                      </a:rPr>
                      <a:t>(A&gt;1)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accent2"/>
                        </a:solidFill>
                        <a:latin typeface="Times New Roman" panose="02020603050405020304" pitchFamily="18" charset="0"/>
                        <a:ea typeface="宋体" panose="02010600030101010101" pitchFamily="2" charset="-122"/>
                      </a:rPr>
                      <a:t>and</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22543" name="AutoShape 15" descr="白色大理石"/>
                  <p:cNvSpPr>
                    <a:spLocks noChangeArrowheads="1"/>
                  </p:cNvSpPr>
                  <p:nvPr/>
                </p:nvSpPr>
                <p:spPr bwMode="auto">
                  <a:xfrm>
                    <a:off x="144" y="1920"/>
                    <a:ext cx="1440" cy="480"/>
                  </a:xfrm>
                  <a:prstGeom prst="diamond">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(A=2)</a:t>
                    </a:r>
                    <a:r>
                      <a:rPr kumimoji="0" lang="en-US" sz="20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sz="20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or </a:t>
                    </a: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(X&gt;1)</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67" name="Line 16"/>
                  <p:cNvSpPr/>
                  <p:nvPr/>
                </p:nvSpPr>
                <p:spPr>
                  <a:xfrm>
                    <a:off x="864" y="240"/>
                    <a:ext cx="0" cy="384"/>
                  </a:xfrm>
                  <a:prstGeom prst="line">
                    <a:avLst/>
                  </a:prstGeom>
                  <a:ln w="38100" cap="flat" cmpd="sng">
                    <a:solidFill>
                      <a:srgbClr val="00CC00"/>
                    </a:solidFill>
                    <a:prstDash val="solid"/>
                    <a:round/>
                    <a:headEnd type="none" w="med" len="med"/>
                    <a:tailEnd type="triangle" w="med" len="med"/>
                  </a:ln>
                </p:spPr>
              </p:sp>
              <p:sp>
                <p:nvSpPr>
                  <p:cNvPr id="23568" name="Line 17"/>
                  <p:cNvSpPr/>
                  <p:nvPr/>
                </p:nvSpPr>
                <p:spPr>
                  <a:xfrm>
                    <a:off x="2120" y="864"/>
                    <a:ext cx="0" cy="288"/>
                  </a:xfrm>
                  <a:prstGeom prst="line">
                    <a:avLst/>
                  </a:prstGeom>
                  <a:ln w="38100" cap="flat" cmpd="sng">
                    <a:solidFill>
                      <a:srgbClr val="00CC00"/>
                    </a:solidFill>
                    <a:prstDash val="solid"/>
                    <a:round/>
                    <a:headEnd type="none" w="med" len="med"/>
                    <a:tailEnd type="triangle" w="med" len="med"/>
                  </a:ln>
                </p:spPr>
              </p:sp>
              <p:sp>
                <p:nvSpPr>
                  <p:cNvPr id="22546" name="Rectangle 18" descr="白色大理石"/>
                  <p:cNvSpPr>
                    <a:spLocks noChangeArrowheads="1"/>
                  </p:cNvSpPr>
                  <p:nvPr/>
                </p:nvSpPr>
                <p:spPr bwMode="auto">
                  <a:xfrm>
                    <a:off x="1784" y="1152"/>
                    <a:ext cx="672" cy="288"/>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 = X / A</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70" name="Line 19"/>
                  <p:cNvSpPr/>
                  <p:nvPr/>
                </p:nvSpPr>
                <p:spPr>
                  <a:xfrm flipH="1">
                    <a:off x="864" y="1680"/>
                    <a:ext cx="1256" cy="0"/>
                  </a:xfrm>
                  <a:prstGeom prst="line">
                    <a:avLst/>
                  </a:prstGeom>
                  <a:ln w="38100" cap="flat" cmpd="sng">
                    <a:solidFill>
                      <a:srgbClr val="00CC00"/>
                    </a:solidFill>
                    <a:prstDash val="solid"/>
                    <a:round/>
                    <a:headEnd type="none" w="med" len="med"/>
                    <a:tailEnd type="triangle" w="med" len="med"/>
                  </a:ln>
                </p:spPr>
              </p:sp>
              <p:sp>
                <p:nvSpPr>
                  <p:cNvPr id="23571" name="Line 20"/>
                  <p:cNvSpPr/>
                  <p:nvPr/>
                </p:nvSpPr>
                <p:spPr>
                  <a:xfrm>
                    <a:off x="1584" y="2160"/>
                    <a:ext cx="520" cy="0"/>
                  </a:xfrm>
                  <a:prstGeom prst="line">
                    <a:avLst/>
                  </a:prstGeom>
                  <a:ln w="38100" cap="flat" cmpd="sng">
                    <a:solidFill>
                      <a:srgbClr val="00CC00"/>
                    </a:solidFill>
                    <a:prstDash val="solid"/>
                    <a:round/>
                    <a:headEnd type="none" w="med" len="med"/>
                    <a:tailEnd type="none" w="med" len="med"/>
                  </a:ln>
                </p:spPr>
              </p:sp>
              <p:sp>
                <p:nvSpPr>
                  <p:cNvPr id="22549" name="Rectangle 21" descr="白色大理石"/>
                  <p:cNvSpPr>
                    <a:spLocks noChangeArrowheads="1"/>
                  </p:cNvSpPr>
                  <p:nvPr/>
                </p:nvSpPr>
                <p:spPr bwMode="auto">
                  <a:xfrm>
                    <a:off x="1728" y="2448"/>
                    <a:ext cx="720" cy="192"/>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X=X+1</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3573" name="Line 22"/>
                  <p:cNvSpPr/>
                  <p:nvPr/>
                </p:nvSpPr>
                <p:spPr>
                  <a:xfrm flipH="1">
                    <a:off x="864" y="2832"/>
                    <a:ext cx="1240" cy="0"/>
                  </a:xfrm>
                  <a:prstGeom prst="line">
                    <a:avLst/>
                  </a:prstGeom>
                  <a:ln w="38100" cap="flat" cmpd="sng">
                    <a:solidFill>
                      <a:srgbClr val="00CC00"/>
                    </a:solidFill>
                    <a:prstDash val="solid"/>
                    <a:round/>
                    <a:headEnd type="none" w="med" len="med"/>
                    <a:tailEnd type="triangle" w="med" len="med"/>
                  </a:ln>
                </p:spPr>
              </p:sp>
              <p:sp>
                <p:nvSpPr>
                  <p:cNvPr id="23574" name="Line 23"/>
                  <p:cNvSpPr/>
                  <p:nvPr/>
                </p:nvSpPr>
                <p:spPr>
                  <a:xfrm>
                    <a:off x="864" y="2400"/>
                    <a:ext cx="0" cy="672"/>
                  </a:xfrm>
                  <a:prstGeom prst="line">
                    <a:avLst/>
                  </a:prstGeom>
                  <a:ln w="38100" cap="flat" cmpd="sng">
                    <a:solidFill>
                      <a:srgbClr val="00CC00"/>
                    </a:solidFill>
                    <a:prstDash val="solid"/>
                    <a:round/>
                    <a:headEnd type="none" w="med" len="med"/>
                    <a:tailEnd type="triangle" w="med" len="med"/>
                  </a:ln>
                </p:spPr>
              </p:sp>
              <p:sp>
                <p:nvSpPr>
                  <p:cNvPr id="23576" name="AutoShape 25"/>
                  <p:cNvSpPr/>
                  <p:nvPr/>
                </p:nvSpPr>
                <p:spPr>
                  <a:xfrm>
                    <a:off x="432" y="0"/>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800" dirty="0">
                        <a:solidFill>
                          <a:srgbClr val="FF0000"/>
                        </a:solidFill>
                        <a:latin typeface="Times New Roman" panose="02020603050405020304" pitchFamily="18" charset="0"/>
                        <a:ea typeface="宋体" panose="02010600030101010101" pitchFamily="2" charset="-122"/>
                      </a:rPr>
                      <a:t>s</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23577" name="AutoShape 26"/>
                  <p:cNvSpPr/>
                  <p:nvPr/>
                </p:nvSpPr>
                <p:spPr>
                  <a:xfrm>
                    <a:off x="432" y="3072"/>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dirty="0">
                        <a:solidFill>
                          <a:srgbClr val="FF0000"/>
                        </a:solidFill>
                        <a:latin typeface="Times New Roman" panose="02020603050405020304" pitchFamily="18" charset="0"/>
                        <a:ea typeface="宋体" panose="02010600030101010101" pitchFamily="2" charset="-122"/>
                      </a:rPr>
                      <a:t>d</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23579" name="Text Box 28"/>
                  <p:cNvSpPr txBox="1"/>
                  <p:nvPr/>
                </p:nvSpPr>
                <p:spPr>
                  <a:xfrm>
                    <a:off x="283" y="407"/>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a</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0" name="Text Box 29"/>
                  <p:cNvSpPr txBox="1"/>
                  <p:nvPr/>
                </p:nvSpPr>
                <p:spPr>
                  <a:xfrm>
                    <a:off x="409" y="1127"/>
                    <a:ext cx="26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2" name="Text Box 31"/>
                  <p:cNvSpPr txBox="1"/>
                  <p:nvPr/>
                </p:nvSpPr>
                <p:spPr>
                  <a:xfrm>
                    <a:off x="2335" y="791"/>
                    <a:ext cx="215"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c</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3" name="Text Box 32"/>
                  <p:cNvSpPr txBox="1"/>
                  <p:nvPr/>
                </p:nvSpPr>
                <p:spPr>
                  <a:xfrm>
                    <a:off x="1728" y="672"/>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4" name="Text Box 33"/>
                  <p:cNvSpPr txBox="1"/>
                  <p:nvPr/>
                </p:nvSpPr>
                <p:spPr>
                  <a:xfrm>
                    <a:off x="331" y="1655"/>
                    <a:ext cx="228"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b</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6" name="Text Box 35"/>
                  <p:cNvSpPr txBox="1"/>
                  <p:nvPr/>
                </p:nvSpPr>
                <p:spPr>
                  <a:xfrm>
                    <a:off x="1663" y="1943"/>
                    <a:ext cx="253" cy="327"/>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23587" name="Text Box 36"/>
                  <p:cNvSpPr txBox="1"/>
                  <p:nvPr/>
                </p:nvSpPr>
                <p:spPr>
                  <a:xfrm>
                    <a:off x="2065" y="2039"/>
                    <a:ext cx="215" cy="329"/>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e</a:t>
                    </a:r>
                    <a:endParaRPr lang="en-US" altLang="zh-CN" sz="2800" i="1" dirty="0">
                      <a:solidFill>
                        <a:srgbClr val="FF0000"/>
                      </a:solidFill>
                      <a:latin typeface="Times New Roman" panose="02020603050405020304" pitchFamily="18" charset="0"/>
                      <a:ea typeface="宋体" panose="02010600030101010101" pitchFamily="2" charset="-122"/>
                    </a:endParaRPr>
                  </a:p>
                </p:txBody>
              </p:sp>
            </p:grpSp>
            <p:sp>
              <p:nvSpPr>
                <p:cNvPr id="23590" name="Line 39"/>
                <p:cNvSpPr/>
                <p:nvPr/>
              </p:nvSpPr>
              <p:spPr>
                <a:xfrm>
                  <a:off x="2104" y="2160"/>
                  <a:ext cx="0" cy="288"/>
                </a:xfrm>
                <a:prstGeom prst="line">
                  <a:avLst/>
                </a:prstGeom>
                <a:ln w="38100" cap="flat" cmpd="sng">
                  <a:solidFill>
                    <a:srgbClr val="00CC00"/>
                  </a:solidFill>
                  <a:prstDash val="solid"/>
                  <a:round/>
                  <a:headEnd type="none" w="med" len="med"/>
                  <a:tailEnd type="triangle" w="med" len="med"/>
                </a:ln>
              </p:spPr>
            </p:sp>
          </p:grpSp>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7"/>
          <p:cNvSpPr txBox="1"/>
          <p:nvPr/>
        </p:nvSpPr>
        <p:spPr>
          <a:xfrm>
            <a:off x="684213" y="1341438"/>
            <a:ext cx="2879725" cy="1739900"/>
          </a:xfrm>
          <a:prstGeom prst="rect">
            <a:avLst/>
          </a:prstGeom>
          <a:noFill/>
          <a:ln w="9525">
            <a:noFill/>
          </a:ln>
        </p:spPr>
        <p:txBody>
          <a:bodyPr anchor="t" anchorCtr="0">
            <a:spAutoFit/>
          </a:bodyPr>
          <a:lstStyle/>
          <a:p>
            <a:r>
              <a:rPr lang="zh-CN" altLang="en-US" sz="3600" b="0" dirty="0">
                <a:solidFill>
                  <a:schemeClr val="tx1"/>
                </a:solidFill>
                <a:latin typeface="Calibri" panose="020F0502020204030204" pitchFamily="34" charset="0"/>
                <a:ea typeface="宋体" panose="02010600030101010101" pitchFamily="2" charset="-122"/>
              </a:rPr>
              <a:t>执行看得到的语句</a:t>
            </a:r>
            <a:endParaRPr lang="en-US" altLang="zh-CN" sz="3600" b="0" dirty="0">
              <a:solidFill>
                <a:schemeClr val="tx1"/>
              </a:solidFill>
              <a:latin typeface="Calibri" panose="020F0502020204030204" pitchFamily="34" charset="0"/>
              <a:ea typeface="宋体" panose="02010600030101010101" pitchFamily="2" charset="-122"/>
            </a:endParaRPr>
          </a:p>
          <a:p>
            <a:r>
              <a:rPr lang="en-US" altLang="zh-CN" sz="3600" b="0" dirty="0">
                <a:solidFill>
                  <a:schemeClr val="tx1"/>
                </a:solidFill>
                <a:latin typeface="Calibri" panose="020F0502020204030204" pitchFamily="34" charset="0"/>
                <a:ea typeface="宋体" panose="02010600030101010101" pitchFamily="2" charset="-122"/>
              </a:rPr>
              <a:t>A &gt; 5</a:t>
            </a:r>
            <a:endParaRPr lang="zh-CN" altLang="en-US" sz="3600" b="0" dirty="0">
              <a:solidFill>
                <a:schemeClr val="tx1"/>
              </a:solidFill>
              <a:latin typeface="Calibri" panose="020F0502020204030204" pitchFamily="34" charset="0"/>
              <a:ea typeface="宋体" panose="02010600030101010101" pitchFamily="2" charset="-122"/>
            </a:endParaRPr>
          </a:p>
        </p:txBody>
      </p:sp>
      <p:grpSp>
        <p:nvGrpSpPr>
          <p:cNvPr id="32770" name="Group 3"/>
          <p:cNvGrpSpPr/>
          <p:nvPr/>
        </p:nvGrpSpPr>
        <p:grpSpPr>
          <a:xfrm>
            <a:off x="3714750" y="1214438"/>
            <a:ext cx="1928813" cy="2414587"/>
            <a:chOff x="0" y="0"/>
            <a:chExt cx="1215" cy="1521"/>
          </a:xfrm>
        </p:grpSpPr>
        <p:sp>
          <p:nvSpPr>
            <p:cNvPr id="32771" name="流程图: 决策 3"/>
            <p:cNvSpPr/>
            <p:nvPr/>
          </p:nvSpPr>
          <p:spPr>
            <a:xfrm>
              <a:off x="0" y="0"/>
              <a:ext cx="1215" cy="386"/>
            </a:xfrm>
            <a:prstGeom prst="flowChartDecision">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a &gt; 5</a:t>
              </a:r>
              <a:endParaRPr lang="en-US" altLang="zh-CN" b="0" dirty="0">
                <a:solidFill>
                  <a:srgbClr val="000000"/>
                </a:solidFill>
                <a:uFillTx/>
                <a:latin typeface="Calibri" panose="020F0502020204030204" pitchFamily="34" charset="0"/>
                <a:ea typeface="宋体" panose="02010600030101010101" pitchFamily="2" charset="-122"/>
              </a:endParaRPr>
            </a:p>
          </p:txBody>
        </p:sp>
        <p:sp>
          <p:nvSpPr>
            <p:cNvPr id="32772" name="矩形 4"/>
            <p:cNvSpPr/>
            <p:nvPr/>
          </p:nvSpPr>
          <p:spPr>
            <a:xfrm>
              <a:off x="315" y="945"/>
              <a:ext cx="576" cy="576"/>
            </a:xfrm>
            <a:prstGeom prst="rect">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No</a:t>
              </a:r>
              <a:endParaRPr lang="en-US" altLang="zh-CN" b="0" dirty="0">
                <a:solidFill>
                  <a:srgbClr val="000000"/>
                </a:solidFill>
                <a:uFillTx/>
                <a:latin typeface="Calibri" panose="020F0502020204030204" pitchFamily="34" charset="0"/>
                <a:ea typeface="宋体" panose="02010600030101010101" pitchFamily="2" charset="-122"/>
              </a:endParaRPr>
            </a:p>
          </p:txBody>
        </p:sp>
        <p:cxnSp>
          <p:nvCxnSpPr>
            <p:cNvPr id="32773" name="直接箭头连接符 9"/>
            <p:cNvCxnSpPr>
              <a:stCxn id="32771" idx="2"/>
              <a:endCxn id="32772" idx="0"/>
            </p:cNvCxnSpPr>
            <p:nvPr/>
          </p:nvCxnSpPr>
          <p:spPr>
            <a:xfrm rot="5400000">
              <a:off x="322" y="659"/>
              <a:ext cx="559" cy="5"/>
            </a:xfrm>
            <a:prstGeom prst="straightConnector1">
              <a:avLst/>
            </a:prstGeom>
            <a:ln w="9525" cap="flat" cmpd="sng">
              <a:solidFill>
                <a:schemeClr val="tx2"/>
              </a:solidFill>
              <a:prstDash val="solid"/>
              <a:round/>
              <a:headEnd type="none" w="med" len="med"/>
              <a:tailEnd type="arrow" w="med" len="med"/>
            </a:ln>
          </p:spPr>
        </p:cxnSp>
      </p:grpSp>
      <p:sp>
        <p:nvSpPr>
          <p:cNvPr id="32774" name="标题 1"/>
          <p:cNvSpPr txBox="1"/>
          <p:nvPr/>
        </p:nvSpPr>
        <p:spPr>
          <a:xfrm>
            <a:off x="428625" y="142875"/>
            <a:ext cx="8229600" cy="1143000"/>
          </a:xfrm>
          <a:prstGeom prst="rect">
            <a:avLst/>
          </a:prstGeom>
          <a:noFill/>
          <a:ln w="9525">
            <a:noFill/>
          </a:ln>
        </p:spPr>
        <p:txBody>
          <a:bodyPr anchor="ctr" anchorCtr="0"/>
          <a:lstStyle/>
          <a:p>
            <a:pPr algn="ctr"/>
            <a:r>
              <a:rPr lang="zh-CN" altLang="en-US" sz="4400" b="0" dirty="0">
                <a:solidFill>
                  <a:schemeClr val="tx1"/>
                </a:solidFill>
                <a:latin typeface="Calibri" panose="020F0502020204030204" pitchFamily="34" charset="0"/>
                <a:ea typeface="华文中宋" panose="02010600040101010101" pitchFamily="2" charset="-122"/>
              </a:rPr>
              <a:t>语句覆盖</a:t>
            </a:r>
            <a:endParaRPr lang="zh-CN" altLang="en-US" sz="4400" b="0" dirty="0">
              <a:solidFill>
                <a:schemeClr val="tx1"/>
              </a:solidFill>
              <a:latin typeface="Calibri" panose="020F0502020204030204" pitchFamily="34" charset="0"/>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idx="1"/>
          </p:nvPr>
        </p:nvSpPr>
        <p:spPr/>
        <p:txBody>
          <a:bodyPr vert="horz" wrap="square" lIns="91440" tIns="45720" rIns="91440" bIns="45720" anchor="t" anchorCtr="0"/>
          <a:lstStyle/>
          <a:p>
            <a:pPr eaLnBrk="1" hangingPunct="1">
              <a:spcBef>
                <a:spcPct val="0"/>
              </a:spcBef>
            </a:pPr>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优点</a:t>
            </a:r>
            <a:r>
              <a:rPr lang="en-US" altLang="zh-CN" b="1" dirty="0">
                <a:solidFill>
                  <a:srgbClr val="FF3300"/>
                </a:solidFill>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：可以很直观地从源代码得到测试用例，无须细分每条判定表达式。</a:t>
            </a:r>
            <a:endParaRPr lang="zh-CN" altLang="en-US" dirty="0">
              <a:latin typeface="宋体" panose="02010600030101010101" pitchFamily="2" charset="-122"/>
              <a:ea typeface="宋体" panose="02010600030101010101" pitchFamily="2" charset="-122"/>
            </a:endParaRPr>
          </a:p>
          <a:p>
            <a:pPr eaLnBrk="1" hangingPunct="1">
              <a:spcBef>
                <a:spcPct val="0"/>
              </a:spcBef>
            </a:pPr>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缺点</a:t>
            </a:r>
            <a:r>
              <a:rPr lang="en-US" altLang="zh-CN" b="1" dirty="0">
                <a:solidFill>
                  <a:srgbClr val="FF3300"/>
                </a:solidFill>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：由于这种测试方法仅仅针对程序逻辑中显示存在的语句，但对于隐藏的条件是无法测试的。如在多分支的逻辑运算中无法全面的考虑。语句覆盖是最弱的逻辑覆盖。</a:t>
            </a:r>
            <a:endParaRPr lang="zh-CN" altLang="en-US" dirty="0">
              <a:latin typeface="宋体" panose="02010600030101010101" pitchFamily="2" charset="-122"/>
              <a:ea typeface="宋体" panose="02010600030101010101" pitchFamily="2" charset="-122"/>
            </a:endParaRPr>
          </a:p>
          <a:p>
            <a:pPr eaLnBrk="1" hangingPunct="1">
              <a:spcBef>
                <a:spcPct val="0"/>
              </a:spcBef>
            </a:pPr>
            <a:endParaRPr lang="zh-CN" altLang="en-US" dirty="0">
              <a:latin typeface="宋体" panose="02010600030101010101" pitchFamily="2" charset="-122"/>
              <a:ea typeface="宋体" panose="02010600030101010101" pitchFamily="2" charset="-122"/>
            </a:endParaRPr>
          </a:p>
          <a:p>
            <a:pPr eaLnBrk="1" hangingPunct="1">
              <a:spcBef>
                <a:spcPct val="0"/>
              </a:spcBef>
              <a:buNone/>
            </a:pPr>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idx="4294967295"/>
          </p:nvPr>
        </p:nvSpPr>
        <p:spPr>
          <a:xfrm>
            <a:off x="0" y="608330"/>
            <a:ext cx="8226425" cy="705485"/>
          </a:xfrm>
        </p:spPr>
        <p:txBody>
          <a:bodyPr vert="horz" wrap="square" lIns="91440" tIns="45720" rIns="91440" bIns="45720" anchor="ctr" anchorCtr="0"/>
          <a:lstStyle/>
          <a:p>
            <a:pPr eaLnBrk="1" hangingPunct="1"/>
            <a:r>
              <a:rPr lang="zh-CN" altLang="en-US" dirty="0">
                <a:latin typeface="华文中宋" panose="02010600040101010101" pitchFamily="2" charset="-122"/>
                <a:ea typeface="华文中宋" panose="02010600040101010101" pitchFamily="2" charset="-122"/>
              </a:rPr>
              <a:t>判定覆盖</a:t>
            </a:r>
            <a:endParaRPr lang="zh-CN" altLang="en-US" dirty="0">
              <a:latin typeface="华文中宋" panose="02010600040101010101" pitchFamily="2" charset="-122"/>
              <a:ea typeface="华文中宋" panose="02010600040101010101" pitchFamily="2" charset="-122"/>
            </a:endParaRPr>
          </a:p>
        </p:txBody>
      </p:sp>
      <p:sp>
        <p:nvSpPr>
          <p:cNvPr id="34818" name="流程图: 决策 3"/>
          <p:cNvSpPr/>
          <p:nvPr/>
        </p:nvSpPr>
        <p:spPr>
          <a:xfrm>
            <a:off x="3563938" y="2205038"/>
            <a:ext cx="2357437" cy="612775"/>
          </a:xfrm>
          <a:prstGeom prst="flowChartDecision">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A &gt; 5</a:t>
            </a:r>
            <a:endParaRPr lang="en-US" altLang="zh-CN" b="0" dirty="0">
              <a:solidFill>
                <a:srgbClr val="000000"/>
              </a:solidFill>
              <a:uFillTx/>
              <a:latin typeface="Calibri" panose="020F0502020204030204" pitchFamily="34" charset="0"/>
              <a:ea typeface="宋体" panose="02010600030101010101" pitchFamily="2" charset="-122"/>
            </a:endParaRPr>
          </a:p>
        </p:txBody>
      </p:sp>
      <p:sp>
        <p:nvSpPr>
          <p:cNvPr id="34819" name="矩形 4"/>
          <p:cNvSpPr/>
          <p:nvPr/>
        </p:nvSpPr>
        <p:spPr>
          <a:xfrm>
            <a:off x="6643688" y="4143375"/>
            <a:ext cx="914400" cy="914400"/>
          </a:xfrm>
          <a:prstGeom prst="rect">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No</a:t>
            </a:r>
            <a:endParaRPr lang="en-US" altLang="zh-CN" b="0" dirty="0">
              <a:solidFill>
                <a:srgbClr val="000000"/>
              </a:solidFill>
              <a:uFillTx/>
              <a:latin typeface="Calibri" panose="020F0502020204030204" pitchFamily="34" charset="0"/>
              <a:ea typeface="宋体" panose="02010600030101010101" pitchFamily="2" charset="-122"/>
            </a:endParaRPr>
          </a:p>
        </p:txBody>
      </p:sp>
      <p:sp>
        <p:nvSpPr>
          <p:cNvPr id="34820" name="矩形 5"/>
          <p:cNvSpPr/>
          <p:nvPr/>
        </p:nvSpPr>
        <p:spPr>
          <a:xfrm>
            <a:off x="4286250" y="4143375"/>
            <a:ext cx="914400" cy="914400"/>
          </a:xfrm>
          <a:prstGeom prst="rect">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Yes</a:t>
            </a:r>
            <a:endParaRPr lang="en-US" altLang="zh-CN" b="0" dirty="0">
              <a:solidFill>
                <a:srgbClr val="000000"/>
              </a:solidFill>
              <a:uFillTx/>
              <a:latin typeface="Calibri" panose="020F0502020204030204" pitchFamily="34" charset="0"/>
              <a:ea typeface="宋体" panose="02010600030101010101" pitchFamily="2" charset="-122"/>
            </a:endParaRPr>
          </a:p>
        </p:txBody>
      </p:sp>
      <p:cxnSp>
        <p:nvCxnSpPr>
          <p:cNvPr id="34821" name="形状 7"/>
          <p:cNvCxnSpPr>
            <a:stCxn id="34818" idx="3"/>
            <a:endCxn id="34819" idx="0"/>
          </p:cNvCxnSpPr>
          <p:nvPr/>
        </p:nvCxnSpPr>
        <p:spPr>
          <a:xfrm>
            <a:off x="5934075" y="2511425"/>
            <a:ext cx="1166813" cy="1619250"/>
          </a:xfrm>
          <a:prstGeom prst="bentConnector2">
            <a:avLst/>
          </a:prstGeom>
          <a:ln w="9525" cap="flat" cmpd="sng">
            <a:solidFill>
              <a:schemeClr val="tx2"/>
            </a:solidFill>
            <a:prstDash val="solid"/>
            <a:miter/>
            <a:headEnd type="none" w="med" len="med"/>
            <a:tailEnd type="arrow" w="med" len="med"/>
          </a:ln>
        </p:spPr>
      </p:cxnSp>
      <p:cxnSp>
        <p:nvCxnSpPr>
          <p:cNvPr id="34822" name="直接箭头连接符 9"/>
          <p:cNvCxnSpPr>
            <a:stCxn id="34818" idx="2"/>
            <a:endCxn id="34820" idx="0"/>
          </p:cNvCxnSpPr>
          <p:nvPr/>
        </p:nvCxnSpPr>
        <p:spPr>
          <a:xfrm>
            <a:off x="4743450" y="2830513"/>
            <a:ext cx="0" cy="1300162"/>
          </a:xfrm>
          <a:prstGeom prst="straightConnector1">
            <a:avLst/>
          </a:prstGeom>
          <a:ln w="9525" cap="flat" cmpd="sng">
            <a:solidFill>
              <a:schemeClr val="tx2"/>
            </a:solidFill>
            <a:prstDash val="solid"/>
            <a:round/>
            <a:headEnd type="none" w="med" len="med"/>
            <a:tailEnd type="arrow" w="med" len="med"/>
          </a:ln>
        </p:spPr>
      </p:cxnSp>
      <p:sp>
        <p:nvSpPr>
          <p:cNvPr id="34823" name="TextBox 10"/>
          <p:cNvSpPr txBox="1"/>
          <p:nvPr/>
        </p:nvSpPr>
        <p:spPr>
          <a:xfrm>
            <a:off x="179388" y="1428750"/>
            <a:ext cx="2820987" cy="2838450"/>
          </a:xfrm>
          <a:prstGeom prst="rect">
            <a:avLst/>
          </a:prstGeom>
          <a:noFill/>
          <a:ln w="9525">
            <a:noFill/>
          </a:ln>
        </p:spPr>
        <p:txBody>
          <a:bodyPr anchor="t" anchorCtr="0">
            <a:spAutoFit/>
          </a:bodyPr>
          <a:lstStyle/>
          <a:p>
            <a:r>
              <a:rPr lang="zh-CN" altLang="en-US" sz="3600" b="0" dirty="0">
                <a:solidFill>
                  <a:schemeClr val="tx1"/>
                </a:solidFill>
                <a:latin typeface="Calibri" panose="020F0502020204030204" pitchFamily="34" charset="0"/>
                <a:ea typeface="宋体" panose="02010600030101010101" pitchFamily="2" charset="-122"/>
              </a:rPr>
              <a:t>每个判定真假各一次</a:t>
            </a:r>
            <a:endParaRPr lang="en-US" altLang="zh-CN" sz="3600" b="0" dirty="0">
              <a:solidFill>
                <a:schemeClr val="tx1"/>
              </a:solidFill>
              <a:latin typeface="Calibri" panose="020F0502020204030204" pitchFamily="34" charset="0"/>
              <a:ea typeface="宋体" panose="02010600030101010101" pitchFamily="2" charset="-122"/>
            </a:endParaRPr>
          </a:p>
          <a:p>
            <a:r>
              <a:rPr lang="en-US" altLang="zh-CN" sz="3600" b="0" dirty="0">
                <a:solidFill>
                  <a:schemeClr val="tx1"/>
                </a:solidFill>
                <a:latin typeface="Calibri" panose="020F0502020204030204" pitchFamily="34" charset="0"/>
                <a:ea typeface="宋体" panose="02010600030101010101" pitchFamily="2" charset="-122"/>
              </a:rPr>
              <a:t>A &gt; 5   yes</a:t>
            </a:r>
            <a:endParaRPr lang="en-US" altLang="zh-CN" sz="3600" b="0" dirty="0">
              <a:solidFill>
                <a:schemeClr val="tx1"/>
              </a:solidFill>
              <a:latin typeface="Calibri" panose="020F0502020204030204" pitchFamily="34" charset="0"/>
              <a:ea typeface="宋体" panose="02010600030101010101" pitchFamily="2" charset="-122"/>
            </a:endParaRPr>
          </a:p>
          <a:p>
            <a:r>
              <a:rPr lang="en-US" altLang="zh-CN" sz="3600" b="0" dirty="0">
                <a:solidFill>
                  <a:schemeClr val="tx1"/>
                </a:solidFill>
                <a:latin typeface="Calibri" panose="020F0502020204030204" pitchFamily="34" charset="0"/>
                <a:ea typeface="宋体" panose="02010600030101010101" pitchFamily="2" charset="-122"/>
              </a:rPr>
              <a:t>A &lt;= 5 no</a:t>
            </a:r>
            <a:endParaRPr lang="en-US" altLang="zh-CN" sz="3600" b="0" dirty="0">
              <a:solidFill>
                <a:schemeClr val="tx1"/>
              </a:solidFill>
              <a:latin typeface="Calibri" panose="020F0502020204030204" pitchFamily="34" charset="0"/>
              <a:ea typeface="宋体" panose="02010600030101010101" pitchFamily="2" charset="-122"/>
            </a:endParaRPr>
          </a:p>
          <a:p>
            <a:endParaRPr lang="en-US" altLang="zh-CN" sz="3600" b="0" dirty="0">
              <a:solidFill>
                <a:schemeClr val="tx1"/>
              </a:solidFill>
              <a:latin typeface="Calibri" panose="020F050202020403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idx="1"/>
          </p:nvPr>
        </p:nvSpPr>
        <p:spPr/>
        <p:txBody>
          <a:bodyPr vert="horz" wrap="square" lIns="91440" tIns="45720" rIns="91440" bIns="45720" anchor="t" anchorCtr="0"/>
          <a:lstStyle/>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优点</a:t>
            </a:r>
            <a:r>
              <a:rPr lang="en-US" altLang="zh-CN" b="1" dirty="0">
                <a:solidFill>
                  <a:srgbClr val="FF33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：判定覆盖具有比语句覆盖更强的测试能力。同样判定覆盖也具有和语句覆盖一样的简单性，无须细分每个判定就可以得到测试用例。</a:t>
            </a:r>
            <a:endParaRPr lang="zh-CN" altLang="en-US" dirty="0">
              <a:latin typeface="宋体" panose="02010600030101010101" pitchFamily="2" charset="-122"/>
              <a:ea typeface="宋体" panose="02010600030101010101" pitchFamily="2" charset="-122"/>
            </a:endParaRPr>
          </a:p>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缺点</a:t>
            </a:r>
            <a:r>
              <a:rPr lang="en-US" altLang="zh-CN" b="1" dirty="0">
                <a:solidFill>
                  <a:srgbClr val="FF33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：往往大部分的判定语句是由多个逻辑条件组合而成，若仅仅判断其整个最终结果，而忽略每个条件的取值情况，必然会遗漏部分测试路径。判定覆盖仍是弱的逻辑覆盖。</a:t>
            </a:r>
            <a:endParaRPr lang="zh-CN" altLang="en-US" dirty="0">
              <a:latin typeface="宋体" panose="02010600030101010101" pitchFamily="2" charset="-122"/>
              <a:ea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idx="4294967295"/>
          </p:nvPr>
        </p:nvSpPr>
        <p:spPr>
          <a:xfrm>
            <a:off x="0" y="620395"/>
            <a:ext cx="8226425" cy="705485"/>
          </a:xfrm>
        </p:spPr>
        <p:txBody>
          <a:bodyPr vert="horz" wrap="square" lIns="91440" tIns="45720" rIns="91440" bIns="45720" anchor="ctr" anchorCtr="0"/>
          <a:lstStyle/>
          <a:p>
            <a:pPr eaLnBrk="1" hangingPunct="1"/>
            <a:r>
              <a:rPr lang="zh-CN" altLang="en-US" sz="3600" dirty="0">
                <a:latin typeface="宋体" panose="02010600030101010101" pitchFamily="2" charset="-122"/>
                <a:ea typeface="宋体" panose="02010600030101010101" pitchFamily="2" charset="-122"/>
              </a:rPr>
              <a:t>条件覆盖</a:t>
            </a:r>
            <a:endParaRPr lang="zh-CN" altLang="en-US" sz="3600" dirty="0">
              <a:latin typeface="宋体" panose="02010600030101010101" pitchFamily="2" charset="-122"/>
              <a:ea typeface="宋体" panose="02010600030101010101" pitchFamily="2" charset="-122"/>
            </a:endParaRPr>
          </a:p>
        </p:txBody>
      </p:sp>
      <p:sp>
        <p:nvSpPr>
          <p:cNvPr id="36866" name="流程图: 决策 3"/>
          <p:cNvSpPr/>
          <p:nvPr/>
        </p:nvSpPr>
        <p:spPr>
          <a:xfrm>
            <a:off x="3500438" y="1785938"/>
            <a:ext cx="3143250" cy="898525"/>
          </a:xfrm>
          <a:prstGeom prst="flowChartDecision">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a &gt; 5 &amp;&amp; b &lt; 0</a:t>
            </a:r>
            <a:endParaRPr lang="en-US" altLang="zh-CN" b="0" dirty="0">
              <a:solidFill>
                <a:srgbClr val="000000"/>
              </a:solidFill>
              <a:uFillTx/>
              <a:latin typeface="Calibri" panose="020F0502020204030204" pitchFamily="34" charset="0"/>
              <a:ea typeface="宋体" panose="02010600030101010101" pitchFamily="2" charset="-122"/>
            </a:endParaRPr>
          </a:p>
        </p:txBody>
      </p:sp>
      <p:sp>
        <p:nvSpPr>
          <p:cNvPr id="36867" name="矩形 4"/>
          <p:cNvSpPr/>
          <p:nvPr/>
        </p:nvSpPr>
        <p:spPr>
          <a:xfrm>
            <a:off x="7715250" y="4286250"/>
            <a:ext cx="914400" cy="914400"/>
          </a:xfrm>
          <a:prstGeom prst="rect">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No</a:t>
            </a:r>
            <a:endParaRPr lang="en-US" altLang="zh-CN" b="0" dirty="0">
              <a:solidFill>
                <a:srgbClr val="000000"/>
              </a:solidFill>
              <a:uFillTx/>
              <a:latin typeface="Calibri" panose="020F0502020204030204" pitchFamily="34" charset="0"/>
              <a:ea typeface="宋体" panose="02010600030101010101" pitchFamily="2" charset="-122"/>
            </a:endParaRPr>
          </a:p>
        </p:txBody>
      </p:sp>
      <p:cxnSp>
        <p:nvCxnSpPr>
          <p:cNvPr id="36868" name="形状 9"/>
          <p:cNvCxnSpPr>
            <a:stCxn id="36866" idx="3"/>
            <a:endCxn id="36867" idx="0"/>
          </p:cNvCxnSpPr>
          <p:nvPr/>
        </p:nvCxnSpPr>
        <p:spPr>
          <a:xfrm>
            <a:off x="6643688" y="2235200"/>
            <a:ext cx="1528762" cy="2051050"/>
          </a:xfrm>
          <a:prstGeom prst="bentConnector2">
            <a:avLst/>
          </a:prstGeom>
          <a:ln w="9525" cap="flat" cmpd="sng">
            <a:solidFill>
              <a:schemeClr val="tx2"/>
            </a:solidFill>
            <a:prstDash val="solid"/>
            <a:miter/>
            <a:headEnd type="none" w="med" len="med"/>
            <a:tailEnd type="arrow" w="med" len="med"/>
          </a:ln>
        </p:spPr>
      </p:cxnSp>
      <p:sp>
        <p:nvSpPr>
          <p:cNvPr id="36869" name="TextBox 10"/>
          <p:cNvSpPr txBox="1"/>
          <p:nvPr/>
        </p:nvSpPr>
        <p:spPr>
          <a:xfrm>
            <a:off x="179388" y="2852738"/>
            <a:ext cx="3887787" cy="3387725"/>
          </a:xfrm>
          <a:prstGeom prst="rect">
            <a:avLst/>
          </a:prstGeom>
          <a:noFill/>
          <a:ln w="9525">
            <a:noFill/>
          </a:ln>
        </p:spPr>
        <p:txBody>
          <a:bodyPr anchor="t" anchorCtr="0">
            <a:spAutoFit/>
          </a:bodyPr>
          <a:lstStyle/>
          <a:p>
            <a:r>
              <a:rPr lang="zh-CN" altLang="en-US" sz="3600" b="0" dirty="0">
                <a:solidFill>
                  <a:schemeClr val="tx1"/>
                </a:solidFill>
                <a:latin typeface="Calibri" panose="020F0502020204030204" pitchFamily="34" charset="0"/>
                <a:ea typeface="宋体" panose="02010600030101010101" pitchFamily="2" charset="-122"/>
              </a:rPr>
              <a:t>每个条件的可能取值一次</a:t>
            </a:r>
            <a:endParaRPr lang="en-US" altLang="zh-CN" sz="3600" b="0" dirty="0">
              <a:solidFill>
                <a:schemeClr val="tx1"/>
              </a:solidFill>
              <a:latin typeface="Calibri" panose="020F0502020204030204" pitchFamily="34" charset="0"/>
              <a:ea typeface="宋体" panose="02010600030101010101" pitchFamily="2" charset="-122"/>
            </a:endParaRPr>
          </a:p>
          <a:p>
            <a:r>
              <a:rPr lang="en-US" altLang="zh-CN" sz="3600" b="0" dirty="0">
                <a:solidFill>
                  <a:schemeClr val="tx1"/>
                </a:solidFill>
                <a:latin typeface="Calibri" panose="020F0502020204030204" pitchFamily="34" charset="0"/>
                <a:ea typeface="宋体" panose="02010600030101010101" pitchFamily="2" charset="-122"/>
              </a:rPr>
              <a:t>a &gt; 5 &amp;&amp; b &gt;= 0 no</a:t>
            </a:r>
            <a:endParaRPr lang="en-US" altLang="zh-CN" sz="3600" b="0" dirty="0">
              <a:solidFill>
                <a:schemeClr val="tx1"/>
              </a:solidFill>
              <a:latin typeface="Calibri" panose="020F0502020204030204" pitchFamily="34" charset="0"/>
              <a:ea typeface="宋体" panose="02010600030101010101" pitchFamily="2" charset="-122"/>
            </a:endParaRPr>
          </a:p>
          <a:p>
            <a:r>
              <a:rPr lang="en-US" altLang="zh-CN" sz="3600" b="0" dirty="0">
                <a:solidFill>
                  <a:schemeClr val="tx1"/>
                </a:solidFill>
                <a:latin typeface="Calibri" panose="020F0502020204030204" pitchFamily="34" charset="0"/>
                <a:ea typeface="宋体" panose="02010600030101010101" pitchFamily="2" charset="-122"/>
              </a:rPr>
              <a:t>a &lt;= 5 &amp;&amp; b &lt; 0 no</a:t>
            </a:r>
            <a:endParaRPr lang="en-US" altLang="zh-CN" sz="3600" b="0" dirty="0">
              <a:solidFill>
                <a:schemeClr val="tx1"/>
              </a:solidFill>
              <a:latin typeface="Calibri" panose="020F0502020204030204" pitchFamily="34" charset="0"/>
              <a:ea typeface="宋体" panose="02010600030101010101" pitchFamily="2" charset="-122"/>
            </a:endParaRPr>
          </a:p>
        </p:txBody>
      </p:sp>
      <p:sp>
        <p:nvSpPr>
          <p:cNvPr id="36870" name="矩形 11"/>
          <p:cNvSpPr/>
          <p:nvPr/>
        </p:nvSpPr>
        <p:spPr>
          <a:xfrm>
            <a:off x="4643438" y="4214813"/>
            <a:ext cx="914400" cy="914400"/>
          </a:xfrm>
          <a:prstGeom prst="rect">
            <a:avLst/>
          </a:prstGeom>
          <a:noFill/>
          <a:ln w="254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Yes</a:t>
            </a:r>
            <a:endParaRPr lang="en-US" altLang="zh-CN" b="0" dirty="0">
              <a:solidFill>
                <a:srgbClr val="000000"/>
              </a:solidFill>
              <a:uFillTx/>
              <a:latin typeface="Calibri" panose="020F0502020204030204" pitchFamily="34" charset="0"/>
              <a:ea typeface="宋体" panose="02010600030101010101" pitchFamily="2" charset="-122"/>
            </a:endParaRPr>
          </a:p>
        </p:txBody>
      </p:sp>
      <p:cxnSp>
        <p:nvCxnSpPr>
          <p:cNvPr id="36871" name="直接箭头连接符 13"/>
          <p:cNvCxnSpPr>
            <a:stCxn id="36866" idx="2"/>
            <a:endCxn id="36870" idx="0"/>
          </p:cNvCxnSpPr>
          <p:nvPr/>
        </p:nvCxnSpPr>
        <p:spPr>
          <a:xfrm rot="-5400000" flipH="1">
            <a:off x="4321175" y="3435350"/>
            <a:ext cx="1530350" cy="28575"/>
          </a:xfrm>
          <a:prstGeom prst="straightConnector1">
            <a:avLst/>
          </a:prstGeom>
          <a:ln w="9525" cap="flat" cmpd="sng">
            <a:solidFill>
              <a:schemeClr val="tx2"/>
            </a:solidFill>
            <a:prstDash val="solid"/>
            <a:round/>
            <a:headEnd type="none" w="med" len="med"/>
            <a:tailEnd type="arrow" w="med" len="med"/>
          </a:ln>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p:nvPr/>
        </p:nvSpPr>
        <p:spPr>
          <a:xfrm>
            <a:off x="0" y="236696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宋体" panose="02010600030101010101" pitchFamily="2" charset="-122"/>
            </a:endParaRPr>
          </a:p>
        </p:txBody>
      </p:sp>
      <p:sp>
        <p:nvSpPr>
          <p:cNvPr id="6146" name="Line 3"/>
          <p:cNvSpPr/>
          <p:nvPr/>
        </p:nvSpPr>
        <p:spPr>
          <a:xfrm>
            <a:off x="3544888" y="3316288"/>
            <a:ext cx="0" cy="381000"/>
          </a:xfrm>
          <a:prstGeom prst="line">
            <a:avLst/>
          </a:prstGeom>
          <a:ln w="38100" cap="flat" cmpd="sng">
            <a:solidFill>
              <a:srgbClr val="00CC00"/>
            </a:solidFill>
            <a:prstDash val="solid"/>
            <a:round/>
            <a:headEnd type="none" w="med" len="med"/>
            <a:tailEnd type="none" w="med" len="med"/>
          </a:ln>
        </p:spPr>
      </p:sp>
      <p:sp>
        <p:nvSpPr>
          <p:cNvPr id="6147" name="Line 4"/>
          <p:cNvSpPr/>
          <p:nvPr/>
        </p:nvSpPr>
        <p:spPr>
          <a:xfrm>
            <a:off x="2859088" y="2401888"/>
            <a:ext cx="685800" cy="0"/>
          </a:xfrm>
          <a:prstGeom prst="line">
            <a:avLst/>
          </a:prstGeom>
          <a:ln w="38100" cap="flat" cmpd="sng">
            <a:solidFill>
              <a:srgbClr val="00CC00"/>
            </a:solidFill>
            <a:prstDash val="solid"/>
            <a:round/>
            <a:headEnd type="none" w="med" len="med"/>
            <a:tailEnd type="none" w="med" len="med"/>
          </a:ln>
        </p:spPr>
      </p:sp>
      <p:sp>
        <p:nvSpPr>
          <p:cNvPr id="6148" name="Line 5"/>
          <p:cNvSpPr/>
          <p:nvPr/>
        </p:nvSpPr>
        <p:spPr>
          <a:xfrm>
            <a:off x="3519488" y="4459288"/>
            <a:ext cx="0" cy="457200"/>
          </a:xfrm>
          <a:prstGeom prst="line">
            <a:avLst/>
          </a:prstGeom>
          <a:ln w="38100" cap="flat" cmpd="sng">
            <a:solidFill>
              <a:srgbClr val="00CC00"/>
            </a:solidFill>
            <a:prstDash val="solid"/>
            <a:round/>
            <a:headEnd type="none" w="med" len="med"/>
            <a:tailEnd type="triangle" w="med" len="med"/>
          </a:ln>
        </p:spPr>
      </p:sp>
      <p:sp>
        <p:nvSpPr>
          <p:cNvPr id="6149" name="Text Box 6"/>
          <p:cNvSpPr txBox="1"/>
          <p:nvPr/>
        </p:nvSpPr>
        <p:spPr>
          <a:xfrm>
            <a:off x="4572000" y="4652963"/>
            <a:ext cx="4572000" cy="2017712"/>
          </a:xfrm>
          <a:prstGeom prst="rect">
            <a:avLst/>
          </a:prstGeom>
          <a:solidFill>
            <a:schemeClr val="bg1"/>
          </a:solidFill>
          <a:ln w="9525">
            <a:noFill/>
          </a:ln>
        </p:spPr>
        <p:txBody>
          <a:bodyPr anchor="t" anchorCtr="0">
            <a:spAutoFit/>
          </a:bodyPr>
          <a:lstStyle/>
          <a:p>
            <a:pPr>
              <a:spcBef>
                <a:spcPct val="50000"/>
              </a:spcBef>
            </a:pPr>
            <a:r>
              <a:rPr lang="en-US" altLang="zh-CN" dirty="0">
                <a:solidFill>
                  <a:schemeClr val="tx1"/>
                </a:solidFill>
                <a:latin typeface="Times New Roman" panose="02020603050405020304" pitchFamily="18" charset="0"/>
                <a:ea typeface="宋体" panose="02010600030101010101" pitchFamily="2" charset="-122"/>
              </a:rPr>
              <a:t>PROCEDURE Example(A,B:real; X:real );</a:t>
            </a:r>
            <a:endParaRPr lang="en-US" altLang="zh-CN"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dirty="0">
                <a:solidFill>
                  <a:schemeClr val="tx1"/>
                </a:solidFill>
                <a:latin typeface="Times New Roman" panose="02020603050405020304" pitchFamily="18" charset="0"/>
                <a:ea typeface="宋体" panose="02010600030101010101" pitchFamily="2" charset="-122"/>
              </a:rPr>
              <a:t>Begin</a:t>
            </a:r>
            <a:endParaRPr lang="en-US" altLang="zh-CN"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dirty="0">
                <a:solidFill>
                  <a:schemeClr val="tx1"/>
                </a:solidFill>
                <a:latin typeface="Times New Roman" panose="02020603050405020304" pitchFamily="18" charset="0"/>
                <a:ea typeface="宋体" panose="02010600030101010101" pitchFamily="2" charset="-122"/>
              </a:rPr>
              <a:t>    IF (A&gt;1) AND (B=0) THEN  X:= X / A;</a:t>
            </a:r>
            <a:endParaRPr lang="en-US" altLang="zh-CN"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dirty="0">
                <a:solidFill>
                  <a:schemeClr val="tx1"/>
                </a:solidFill>
                <a:latin typeface="Times New Roman" panose="02020603050405020304" pitchFamily="18" charset="0"/>
                <a:ea typeface="宋体" panose="02010600030101010101" pitchFamily="2" charset="-122"/>
              </a:rPr>
              <a:t>    IF ( A=2 ) OR (X&gt;1) THEN   X:=X+1</a:t>
            </a:r>
            <a:endParaRPr lang="en-US" altLang="zh-CN" dirty="0">
              <a:solidFill>
                <a:schemeClr val="tx1"/>
              </a:solidFill>
              <a:latin typeface="Times New Roman" panose="02020603050405020304" pitchFamily="18" charset="0"/>
              <a:ea typeface="宋体" panose="02010600030101010101" pitchFamily="2" charset="-122"/>
            </a:endParaRPr>
          </a:p>
          <a:p>
            <a:pPr>
              <a:spcBef>
                <a:spcPct val="50000"/>
              </a:spcBef>
            </a:pPr>
            <a:r>
              <a:rPr lang="en-US" altLang="zh-CN" dirty="0">
                <a:solidFill>
                  <a:schemeClr val="tx1"/>
                </a:solidFill>
                <a:latin typeface="Times New Roman" panose="02020603050405020304" pitchFamily="18" charset="0"/>
                <a:ea typeface="宋体" panose="02010600030101010101" pitchFamily="2" charset="-122"/>
              </a:rPr>
              <a:t>END;</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5127" name="Text Box 7"/>
          <p:cNvSpPr txBox="1"/>
          <p:nvPr/>
        </p:nvSpPr>
        <p:spPr>
          <a:xfrm>
            <a:off x="4572000" y="3998913"/>
            <a:ext cx="4572000" cy="519112"/>
          </a:xfrm>
          <a:prstGeom prst="rect">
            <a:avLst/>
          </a:prstGeom>
          <a:solidFill>
            <a:srgbClr val="0000FF"/>
          </a:solidFill>
          <a:ln w="9525">
            <a:noFill/>
          </a:ln>
        </p:spPr>
        <p:txBody>
          <a:bodyPr anchor="t" anchorCtr="0">
            <a:spAutoFit/>
          </a:bodyPr>
          <a:lstStyle/>
          <a:p>
            <a:pPr>
              <a:spcBef>
                <a:spcPct val="50000"/>
              </a:spcBef>
            </a:pPr>
            <a:r>
              <a:rPr lang="en-US" altLang="zh-CN" sz="2800" dirty="0">
                <a:solidFill>
                  <a:schemeClr val="tx1"/>
                </a:solidFill>
                <a:latin typeface="Times New Roman" panose="02020603050405020304" pitchFamily="18" charset="0"/>
                <a:ea typeface="宋体" panose="02010600030101010101" pitchFamily="2" charset="-122"/>
              </a:rPr>
              <a:t>I. A=2, B= 0, X=4 ---- sacbed</a:t>
            </a:r>
            <a:endParaRPr lang="en-US" altLang="zh-CN" sz="2800" dirty="0">
              <a:solidFill>
                <a:schemeClr val="tx1"/>
              </a:solidFill>
              <a:latin typeface="Times New Roman" panose="02020603050405020304" pitchFamily="18" charset="0"/>
              <a:ea typeface="宋体" panose="02010600030101010101" pitchFamily="2" charset="-122"/>
            </a:endParaRPr>
          </a:p>
        </p:txBody>
      </p:sp>
      <p:sp>
        <p:nvSpPr>
          <p:cNvPr id="5128" name="Line 8"/>
          <p:cNvSpPr/>
          <p:nvPr/>
        </p:nvSpPr>
        <p:spPr>
          <a:xfrm flipH="1" flipV="1">
            <a:off x="3348038" y="3846513"/>
            <a:ext cx="1223962" cy="303212"/>
          </a:xfrm>
          <a:prstGeom prst="line">
            <a:avLst/>
          </a:prstGeom>
          <a:ln w="9525" cap="flat" cmpd="sng">
            <a:solidFill>
              <a:srgbClr val="FF0000"/>
            </a:solidFill>
            <a:prstDash val="solid"/>
            <a:round/>
            <a:headEnd type="none" w="med" len="med"/>
            <a:tailEnd type="triangle" w="med" len="med"/>
          </a:ln>
        </p:spPr>
      </p:sp>
      <p:sp>
        <p:nvSpPr>
          <p:cNvPr id="6152" name="Text Box 9"/>
          <p:cNvSpPr txBox="1"/>
          <p:nvPr/>
        </p:nvSpPr>
        <p:spPr>
          <a:xfrm>
            <a:off x="4068763" y="4572000"/>
            <a:ext cx="341312"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e</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53" name="Text Box 10"/>
          <p:cNvSpPr txBox="1"/>
          <p:nvPr/>
        </p:nvSpPr>
        <p:spPr>
          <a:xfrm>
            <a:off x="981075" y="4876800"/>
            <a:ext cx="42068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54" name="Line 11"/>
          <p:cNvSpPr/>
          <p:nvPr/>
        </p:nvSpPr>
        <p:spPr>
          <a:xfrm>
            <a:off x="3519488" y="5229225"/>
            <a:ext cx="0" cy="296863"/>
          </a:xfrm>
          <a:prstGeom prst="line">
            <a:avLst/>
          </a:prstGeom>
          <a:ln w="38100" cap="flat" cmpd="sng">
            <a:solidFill>
              <a:srgbClr val="00CC00"/>
            </a:solidFill>
            <a:prstDash val="solid"/>
            <a:round/>
            <a:headEnd type="none" w="med" len="med"/>
            <a:tailEnd type="none" w="med" len="med"/>
          </a:ln>
        </p:spPr>
      </p:sp>
      <p:sp>
        <p:nvSpPr>
          <p:cNvPr id="6155" name="Line 12"/>
          <p:cNvSpPr/>
          <p:nvPr/>
        </p:nvSpPr>
        <p:spPr>
          <a:xfrm>
            <a:off x="1550988" y="2782888"/>
            <a:ext cx="0" cy="1295400"/>
          </a:xfrm>
          <a:prstGeom prst="line">
            <a:avLst/>
          </a:prstGeom>
          <a:ln w="38100" cap="flat" cmpd="sng">
            <a:solidFill>
              <a:srgbClr val="00CC00"/>
            </a:solidFill>
            <a:prstDash val="solid"/>
            <a:round/>
            <a:headEnd type="none" w="med" len="med"/>
            <a:tailEnd type="triangle" w="med" len="med"/>
          </a:ln>
        </p:spPr>
      </p:sp>
      <p:sp>
        <p:nvSpPr>
          <p:cNvPr id="6156" name="AutoShape 13" descr="白色大理石"/>
          <p:cNvSpPr/>
          <p:nvPr/>
        </p:nvSpPr>
        <p:spPr>
          <a:xfrm>
            <a:off x="179388" y="2020888"/>
            <a:ext cx="2743200" cy="762000"/>
          </a:xfrm>
          <a:prstGeom prst="diamond">
            <a:avLst/>
          </a:prstGeom>
          <a:blipFill rotWithShape="0">
            <a:blip r:embed="rId1"/>
          </a:blipFill>
          <a:ln w="38100" cap="flat" cmpd="sng">
            <a:solidFill>
              <a:srgbClr val="00CC00"/>
            </a:solidFill>
            <a:prstDash val="solid"/>
            <a:miter/>
            <a:headEnd type="none" w="med" len="med"/>
            <a:tailEnd type="none" w="med" len="med"/>
          </a:ln>
        </p:spPr>
        <p:txBody>
          <a:bodyPr wrap="none" anchor="ctr" anchorCtr="0"/>
          <a:lstStyle/>
          <a:p>
            <a:pPr algn="ctr"/>
            <a:r>
              <a:rPr lang="en-US" altLang="zh-CN" sz="2000" dirty="0">
                <a:solidFill>
                  <a:srgbClr val="000099"/>
                </a:solidFill>
                <a:latin typeface="Times New Roman" panose="02020603050405020304" pitchFamily="18" charset="0"/>
                <a:ea typeface="宋体" panose="02010600030101010101" pitchFamily="2" charset="-122"/>
              </a:rPr>
              <a:t>(A&gt;1)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accent2"/>
                </a:solidFill>
                <a:latin typeface="Times New Roman" panose="02020603050405020304" pitchFamily="18" charset="0"/>
                <a:ea typeface="宋体" panose="02010600030101010101" pitchFamily="2" charset="-122"/>
              </a:rPr>
              <a:t>and</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5134" name="AutoShape 14" descr="白色大理石"/>
          <p:cNvSpPr>
            <a:spLocks noChangeArrowheads="1"/>
          </p:cNvSpPr>
          <p:nvPr/>
        </p:nvSpPr>
        <p:spPr bwMode="auto">
          <a:xfrm>
            <a:off x="407988" y="4078288"/>
            <a:ext cx="2286000" cy="762000"/>
          </a:xfrm>
          <a:prstGeom prst="diamond">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(A=2)</a:t>
            </a:r>
            <a:r>
              <a:rPr kumimoji="0" lang="en-US" sz="20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sz="20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or </a:t>
            </a: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(X&gt;1)</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158" name="Line 15"/>
          <p:cNvSpPr/>
          <p:nvPr/>
        </p:nvSpPr>
        <p:spPr>
          <a:xfrm>
            <a:off x="1550988" y="1411288"/>
            <a:ext cx="0" cy="609600"/>
          </a:xfrm>
          <a:prstGeom prst="line">
            <a:avLst/>
          </a:prstGeom>
          <a:ln w="38100" cap="flat" cmpd="sng">
            <a:solidFill>
              <a:srgbClr val="00CC00"/>
            </a:solidFill>
            <a:prstDash val="solid"/>
            <a:round/>
            <a:headEnd type="none" w="med" len="med"/>
            <a:tailEnd type="triangle" w="med" len="med"/>
          </a:ln>
        </p:spPr>
      </p:sp>
      <p:sp>
        <p:nvSpPr>
          <p:cNvPr id="6159" name="Line 16"/>
          <p:cNvSpPr/>
          <p:nvPr/>
        </p:nvSpPr>
        <p:spPr>
          <a:xfrm>
            <a:off x="3544888" y="2401888"/>
            <a:ext cx="0" cy="457200"/>
          </a:xfrm>
          <a:prstGeom prst="line">
            <a:avLst/>
          </a:prstGeom>
          <a:ln w="38100" cap="flat" cmpd="sng">
            <a:solidFill>
              <a:srgbClr val="00CC00"/>
            </a:solidFill>
            <a:prstDash val="solid"/>
            <a:round/>
            <a:headEnd type="none" w="med" len="med"/>
            <a:tailEnd type="triangle" w="med" len="med"/>
          </a:ln>
        </p:spPr>
      </p:sp>
      <p:sp>
        <p:nvSpPr>
          <p:cNvPr id="5137" name="Rectangle 17" descr="白色大理石"/>
          <p:cNvSpPr>
            <a:spLocks noChangeArrowheads="1"/>
          </p:cNvSpPr>
          <p:nvPr/>
        </p:nvSpPr>
        <p:spPr bwMode="auto">
          <a:xfrm>
            <a:off x="3011488" y="2859088"/>
            <a:ext cx="1066800" cy="457200"/>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 = X / A</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161" name="Line 18"/>
          <p:cNvSpPr/>
          <p:nvPr/>
        </p:nvSpPr>
        <p:spPr>
          <a:xfrm flipH="1">
            <a:off x="1550988" y="3697288"/>
            <a:ext cx="1993900" cy="0"/>
          </a:xfrm>
          <a:prstGeom prst="line">
            <a:avLst/>
          </a:prstGeom>
          <a:ln w="38100" cap="flat" cmpd="sng">
            <a:solidFill>
              <a:srgbClr val="00CC00"/>
            </a:solidFill>
            <a:prstDash val="solid"/>
            <a:round/>
            <a:headEnd type="none" w="med" len="med"/>
            <a:tailEnd type="triangle" w="med" len="med"/>
          </a:ln>
        </p:spPr>
      </p:sp>
      <p:sp>
        <p:nvSpPr>
          <p:cNvPr id="6162" name="Line 19"/>
          <p:cNvSpPr/>
          <p:nvPr/>
        </p:nvSpPr>
        <p:spPr>
          <a:xfrm>
            <a:off x="2693988" y="4459288"/>
            <a:ext cx="825500" cy="0"/>
          </a:xfrm>
          <a:prstGeom prst="line">
            <a:avLst/>
          </a:prstGeom>
          <a:ln w="38100" cap="flat" cmpd="sng">
            <a:solidFill>
              <a:srgbClr val="00CC00"/>
            </a:solidFill>
            <a:prstDash val="solid"/>
            <a:round/>
            <a:headEnd type="none" w="med" len="med"/>
            <a:tailEnd type="none" w="med" len="med"/>
          </a:ln>
        </p:spPr>
      </p:sp>
      <p:sp>
        <p:nvSpPr>
          <p:cNvPr id="5140" name="Rectangle 20" descr="白色大理石"/>
          <p:cNvSpPr>
            <a:spLocks noChangeArrowheads="1"/>
          </p:cNvSpPr>
          <p:nvPr/>
        </p:nvSpPr>
        <p:spPr bwMode="auto">
          <a:xfrm>
            <a:off x="2922588" y="4916488"/>
            <a:ext cx="1143000" cy="304800"/>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X=X+1</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164" name="Line 21"/>
          <p:cNvSpPr/>
          <p:nvPr/>
        </p:nvSpPr>
        <p:spPr>
          <a:xfrm flipH="1">
            <a:off x="1550988" y="5526088"/>
            <a:ext cx="1968500" cy="0"/>
          </a:xfrm>
          <a:prstGeom prst="line">
            <a:avLst/>
          </a:prstGeom>
          <a:ln w="38100" cap="flat" cmpd="sng">
            <a:solidFill>
              <a:srgbClr val="00CC00"/>
            </a:solidFill>
            <a:prstDash val="solid"/>
            <a:round/>
            <a:headEnd type="none" w="med" len="med"/>
            <a:tailEnd type="triangle" w="med" len="med"/>
          </a:ln>
        </p:spPr>
      </p:sp>
      <p:sp>
        <p:nvSpPr>
          <p:cNvPr id="6165" name="Line 22"/>
          <p:cNvSpPr/>
          <p:nvPr/>
        </p:nvSpPr>
        <p:spPr>
          <a:xfrm>
            <a:off x="1550988" y="4840288"/>
            <a:ext cx="0" cy="1066800"/>
          </a:xfrm>
          <a:prstGeom prst="line">
            <a:avLst/>
          </a:prstGeom>
          <a:ln w="38100" cap="flat" cmpd="sng">
            <a:solidFill>
              <a:srgbClr val="00CC00"/>
            </a:solidFill>
            <a:prstDash val="solid"/>
            <a:round/>
            <a:headEnd type="none" w="med" len="med"/>
            <a:tailEnd type="triangle" w="med" len="med"/>
          </a:ln>
        </p:spPr>
      </p:sp>
      <p:sp>
        <p:nvSpPr>
          <p:cNvPr id="6166" name="Text Box 23"/>
          <p:cNvSpPr txBox="1"/>
          <p:nvPr/>
        </p:nvSpPr>
        <p:spPr>
          <a:xfrm>
            <a:off x="1143000" y="32004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2</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67" name="AutoShape 24"/>
          <p:cNvSpPr/>
          <p:nvPr/>
        </p:nvSpPr>
        <p:spPr>
          <a:xfrm>
            <a:off x="865188" y="1030288"/>
            <a:ext cx="1371600" cy="457200"/>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800" dirty="0">
                <a:solidFill>
                  <a:srgbClr val="FF0000"/>
                </a:solidFill>
                <a:latin typeface="Times New Roman" panose="02020603050405020304" pitchFamily="18" charset="0"/>
                <a:ea typeface="宋体" panose="02010600030101010101" pitchFamily="2" charset="-122"/>
              </a:rPr>
              <a:t>s</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6168" name="AutoShape 25"/>
          <p:cNvSpPr/>
          <p:nvPr/>
        </p:nvSpPr>
        <p:spPr>
          <a:xfrm>
            <a:off x="865188" y="5907088"/>
            <a:ext cx="1371600" cy="457200"/>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dirty="0">
                <a:solidFill>
                  <a:srgbClr val="FF0000"/>
                </a:solidFill>
                <a:latin typeface="Times New Roman" panose="02020603050405020304" pitchFamily="18" charset="0"/>
                <a:ea typeface="宋体" panose="02010600030101010101" pitchFamily="2" charset="-122"/>
              </a:rPr>
              <a:t>d</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6169" name="Text Box 26"/>
          <p:cNvSpPr txBox="1"/>
          <p:nvPr/>
        </p:nvSpPr>
        <p:spPr>
          <a:xfrm>
            <a:off x="1676400" y="14478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1</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0" name="Text Box 27"/>
          <p:cNvSpPr txBox="1"/>
          <p:nvPr/>
        </p:nvSpPr>
        <p:spPr>
          <a:xfrm>
            <a:off x="628650" y="16764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a</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1" name="Text Box 28"/>
          <p:cNvSpPr txBox="1"/>
          <p:nvPr/>
        </p:nvSpPr>
        <p:spPr>
          <a:xfrm>
            <a:off x="828675" y="2819400"/>
            <a:ext cx="42068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2" name="Text Box 29"/>
          <p:cNvSpPr txBox="1"/>
          <p:nvPr/>
        </p:nvSpPr>
        <p:spPr>
          <a:xfrm>
            <a:off x="3448050" y="20574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4</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3" name="Text Box 30"/>
          <p:cNvSpPr txBox="1"/>
          <p:nvPr/>
        </p:nvSpPr>
        <p:spPr>
          <a:xfrm>
            <a:off x="3886200" y="2286000"/>
            <a:ext cx="341313"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c</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4" name="Text Box 31"/>
          <p:cNvSpPr txBox="1"/>
          <p:nvPr/>
        </p:nvSpPr>
        <p:spPr>
          <a:xfrm>
            <a:off x="2922588" y="2097088"/>
            <a:ext cx="401637"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5" name="Text Box 32"/>
          <p:cNvSpPr txBox="1"/>
          <p:nvPr/>
        </p:nvSpPr>
        <p:spPr>
          <a:xfrm>
            <a:off x="704850" y="36576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b</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6" name="Text Box 33"/>
          <p:cNvSpPr txBox="1"/>
          <p:nvPr/>
        </p:nvSpPr>
        <p:spPr>
          <a:xfrm>
            <a:off x="3600450" y="35052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5</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7" name="Text Box 34"/>
          <p:cNvSpPr txBox="1"/>
          <p:nvPr/>
        </p:nvSpPr>
        <p:spPr>
          <a:xfrm>
            <a:off x="2819400" y="4114800"/>
            <a:ext cx="40163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8" name="Text Box 35"/>
          <p:cNvSpPr txBox="1"/>
          <p:nvPr/>
        </p:nvSpPr>
        <p:spPr>
          <a:xfrm>
            <a:off x="3448050" y="42672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6</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79" name="Text Box 36"/>
          <p:cNvSpPr txBox="1"/>
          <p:nvPr/>
        </p:nvSpPr>
        <p:spPr>
          <a:xfrm>
            <a:off x="1162050" y="52578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3</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6180" name="Text Box 37"/>
          <p:cNvSpPr txBox="1"/>
          <p:nvPr/>
        </p:nvSpPr>
        <p:spPr>
          <a:xfrm>
            <a:off x="2819400" y="55626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7</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5158" name="Freeform 38"/>
          <p:cNvSpPr/>
          <p:nvPr/>
        </p:nvSpPr>
        <p:spPr>
          <a:xfrm>
            <a:off x="938213" y="765175"/>
            <a:ext cx="2565400" cy="5715000"/>
          </a:xfrm>
          <a:custGeom>
            <a:avLst/>
            <a:gdLst/>
            <a:ahLst/>
            <a:cxnLst>
              <a:cxn ang="0">
                <a:pos x="463708750" y="0"/>
              </a:cxn>
              <a:cxn ang="0">
                <a:pos x="463708750" y="1330642500"/>
              </a:cxn>
              <a:cxn ang="0">
                <a:pos x="2147483646" y="2147483646"/>
              </a:cxn>
              <a:cxn ang="0">
                <a:pos x="2147483646" y="2147483646"/>
              </a:cxn>
              <a:cxn ang="0">
                <a:pos x="1189513750" y="2147483646"/>
              </a:cxn>
              <a:cxn ang="0">
                <a:pos x="2147483646" y="2147483646"/>
              </a:cxn>
              <a:cxn ang="0">
                <a:pos x="1068546250" y="2147483646"/>
              </a:cxn>
            </a:cxnLst>
            <a:rect l="0" t="0" r="0" b="0"/>
            <a:pathLst>
              <a:path w="1616" h="3600">
                <a:moveTo>
                  <a:pt x="184" y="0"/>
                </a:moveTo>
                <a:cubicBezTo>
                  <a:pt x="92" y="148"/>
                  <a:pt x="0" y="296"/>
                  <a:pt x="184" y="528"/>
                </a:cubicBezTo>
                <a:cubicBezTo>
                  <a:pt x="368" y="760"/>
                  <a:pt x="1072" y="1152"/>
                  <a:pt x="1288" y="1392"/>
                </a:cubicBezTo>
                <a:cubicBezTo>
                  <a:pt x="1504" y="1632"/>
                  <a:pt x="1616" y="1832"/>
                  <a:pt x="1480" y="1968"/>
                </a:cubicBezTo>
                <a:cubicBezTo>
                  <a:pt x="1344" y="2104"/>
                  <a:pt x="480" y="2080"/>
                  <a:pt x="472" y="2208"/>
                </a:cubicBezTo>
                <a:cubicBezTo>
                  <a:pt x="464" y="2336"/>
                  <a:pt x="1440" y="2504"/>
                  <a:pt x="1432" y="2736"/>
                </a:cubicBezTo>
                <a:cubicBezTo>
                  <a:pt x="1424" y="2968"/>
                  <a:pt x="536" y="3432"/>
                  <a:pt x="424" y="3600"/>
                </a:cubicBezTo>
              </a:path>
            </a:pathLst>
          </a:custGeom>
          <a:noFill/>
          <a:ln w="25400" cap="flat" cmpd="sng">
            <a:solidFill>
              <a:srgbClr val="FF0000"/>
            </a:solidFill>
            <a:prstDash val="solid"/>
            <a:round/>
            <a:headEnd type="none" w="med" len="med"/>
            <a:tailEnd type="triangle" w="med" len="med"/>
          </a:ln>
        </p:spPr>
        <p:txBody>
          <a:bodyPr/>
          <a:lstStyle/>
          <a:p>
            <a:endParaRPr lang="zh-CN" altLang="en-US"/>
          </a:p>
        </p:txBody>
      </p:sp>
      <p:sp>
        <p:nvSpPr>
          <p:cNvPr id="6182" name="Text Box 39"/>
          <p:cNvSpPr txBox="1"/>
          <p:nvPr/>
        </p:nvSpPr>
        <p:spPr>
          <a:xfrm>
            <a:off x="4356100" y="188913"/>
            <a:ext cx="4608513" cy="3082925"/>
          </a:xfrm>
          <a:prstGeom prst="rect">
            <a:avLst/>
          </a:prstGeom>
          <a:noFill/>
          <a:ln w="9525">
            <a:noFill/>
          </a:ln>
        </p:spPr>
        <p:txBody>
          <a:bodyPr anchor="t" anchorCtr="0">
            <a:spAutoFit/>
          </a:bodyPr>
          <a:lstStyle/>
          <a:p>
            <a:pPr>
              <a:spcBef>
                <a:spcPct val="50000"/>
              </a:spcBef>
            </a:pPr>
            <a:r>
              <a:rPr lang="zh-CN" altLang="en-US" sz="2800" b="0" dirty="0">
                <a:solidFill>
                  <a:schemeClr val="tx1"/>
                </a:solidFill>
                <a:latin typeface="Times New Roman" panose="02020603050405020304" pitchFamily="18" charset="0"/>
                <a:ea typeface="宋体" panose="02010600030101010101" pitchFamily="2" charset="-122"/>
              </a:rPr>
              <a:t>为使程序中每个语句至少执行一次，只需设计一个能通过路径</a:t>
            </a:r>
            <a:r>
              <a:rPr lang="en-US" altLang="zh-CN" sz="2800" b="0" dirty="0">
                <a:solidFill>
                  <a:schemeClr val="tx1"/>
                </a:solidFill>
                <a:latin typeface="Times New Roman" panose="02020603050405020304" pitchFamily="18" charset="0"/>
                <a:ea typeface="宋体" panose="02010600030101010101" pitchFamily="2" charset="-122"/>
              </a:rPr>
              <a:t>ace</a:t>
            </a:r>
            <a:r>
              <a:rPr lang="zh-CN" altLang="en-US" sz="2800" b="0" dirty="0">
                <a:solidFill>
                  <a:schemeClr val="tx1"/>
                </a:solidFill>
                <a:latin typeface="Times New Roman" panose="02020603050405020304" pitchFamily="18" charset="0"/>
                <a:ea typeface="宋体" panose="02010600030101010101" pitchFamily="2" charset="-122"/>
              </a:rPr>
              <a:t>的例子就可以了，例如选择输入数据为： </a:t>
            </a:r>
            <a:endParaRPr lang="zh-CN" altLang="en-US" sz="2800" b="0" dirty="0">
              <a:solidFill>
                <a:schemeClr val="tx1"/>
              </a:solidFill>
              <a:latin typeface="Times New Roman" panose="02020603050405020304" pitchFamily="18" charset="0"/>
              <a:ea typeface="宋体" panose="02010600030101010101" pitchFamily="2" charset="-122"/>
            </a:endParaRPr>
          </a:p>
          <a:p>
            <a:pPr>
              <a:spcBef>
                <a:spcPct val="50000"/>
              </a:spcBef>
            </a:pPr>
            <a:r>
              <a:rPr lang="zh-CN" altLang="en-US" sz="2800" b="0" dirty="0">
                <a:solidFill>
                  <a:schemeClr val="tx1"/>
                </a:solidFill>
                <a:latin typeface="Times New Roman" panose="02020603050405020304" pitchFamily="18" charset="0"/>
                <a:ea typeface="宋体" panose="02010600030101010101" pitchFamily="2" charset="-122"/>
              </a:rPr>
              <a:t>	</a:t>
            </a:r>
            <a:r>
              <a:rPr lang="en-US" altLang="zh-CN" sz="2800" b="0" dirty="0">
                <a:solidFill>
                  <a:schemeClr val="tx1"/>
                </a:solidFill>
                <a:latin typeface="Times New Roman" panose="02020603050405020304" pitchFamily="18" charset="0"/>
                <a:ea typeface="宋体" panose="02010600030101010101" pitchFamily="2" charset="-122"/>
              </a:rPr>
              <a:t>A=2</a:t>
            </a:r>
            <a:r>
              <a:rPr lang="zh-CN" altLang="en-US" sz="2800" b="0" dirty="0">
                <a:solidFill>
                  <a:schemeClr val="tx1"/>
                </a:solidFill>
                <a:latin typeface="Times New Roman" panose="02020603050405020304" pitchFamily="18" charset="0"/>
                <a:ea typeface="宋体" panose="02010600030101010101" pitchFamily="2" charset="-122"/>
              </a:rPr>
              <a:t>，</a:t>
            </a:r>
            <a:r>
              <a:rPr lang="en-US" altLang="zh-CN" sz="2800" b="0" dirty="0">
                <a:solidFill>
                  <a:schemeClr val="tx1"/>
                </a:solidFill>
                <a:latin typeface="Times New Roman" panose="02020603050405020304" pitchFamily="18" charset="0"/>
                <a:ea typeface="宋体" panose="02010600030101010101" pitchFamily="2" charset="-122"/>
              </a:rPr>
              <a:t>B=0</a:t>
            </a:r>
            <a:r>
              <a:rPr lang="zh-CN" altLang="en-US" sz="2800" b="0" dirty="0">
                <a:solidFill>
                  <a:schemeClr val="tx1"/>
                </a:solidFill>
                <a:latin typeface="Times New Roman" panose="02020603050405020304" pitchFamily="18" charset="0"/>
                <a:ea typeface="宋体" panose="02010600030101010101" pitchFamily="2" charset="-122"/>
              </a:rPr>
              <a:t>，</a:t>
            </a:r>
            <a:r>
              <a:rPr lang="en-US" altLang="zh-CN" sz="2800" b="0" dirty="0">
                <a:solidFill>
                  <a:schemeClr val="tx1"/>
                </a:solidFill>
                <a:latin typeface="Times New Roman" panose="02020603050405020304" pitchFamily="18" charset="0"/>
                <a:ea typeface="宋体" panose="02010600030101010101" pitchFamily="2" charset="-122"/>
              </a:rPr>
              <a:t>X=4 </a:t>
            </a:r>
            <a:endParaRPr lang="en-US" altLang="zh-CN" sz="2800" b="0" dirty="0">
              <a:solidFill>
                <a:schemeClr val="tx1"/>
              </a:solidFill>
              <a:latin typeface="Times New Roman" panose="02020603050405020304" pitchFamily="18" charset="0"/>
              <a:ea typeface="宋体" panose="02010600030101010101" pitchFamily="2" charset="-122"/>
            </a:endParaRPr>
          </a:p>
          <a:p>
            <a:pPr>
              <a:spcBef>
                <a:spcPct val="50000"/>
              </a:spcBef>
            </a:pPr>
            <a:r>
              <a:rPr lang="zh-CN" altLang="en-US" sz="2800" b="0" dirty="0">
                <a:solidFill>
                  <a:schemeClr val="tx1"/>
                </a:solidFill>
                <a:latin typeface="Times New Roman" panose="02020603050405020304" pitchFamily="18" charset="0"/>
                <a:ea typeface="宋体" panose="02010600030101010101" pitchFamily="2" charset="-122"/>
              </a:rPr>
              <a:t>就可达到“语句覆盖”标准</a:t>
            </a:r>
            <a:endParaRPr lang="zh-CN" altLang="en-US" sz="28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58"/>
                                        </p:tgtEl>
                                        <p:attrNameLst>
                                          <p:attrName>style.visibility</p:attrName>
                                        </p:attrNameLst>
                                      </p:cBhvr>
                                      <p:to>
                                        <p:strVal val="visible"/>
                                      </p:to>
                                    </p:set>
                                    <p:animEffect transition="in" filter="wipe(up)">
                                      <p:cBhvr>
                                        <p:cTn id="7" dur="2000"/>
                                        <p:tgtEl>
                                          <p:spTgt spid="51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127"/>
                                        </p:tgtEl>
                                        <p:attrNameLst>
                                          <p:attrName>style.visibility</p:attrName>
                                        </p:attrNameLst>
                                      </p:cBhvr>
                                      <p:to>
                                        <p:strVal val="visible"/>
                                      </p:to>
                                    </p:set>
                                    <p:anim calcmode="lin" valueType="num">
                                      <p:cBhvr additive="base">
                                        <p:cTn id="12" dur="500" fill="hold"/>
                                        <p:tgtEl>
                                          <p:spTgt spid="5127"/>
                                        </p:tgtEl>
                                        <p:attrNameLst>
                                          <p:attrName>ppt_x</p:attrName>
                                        </p:attrNameLst>
                                      </p:cBhvr>
                                      <p:tavLst>
                                        <p:tav tm="0">
                                          <p:val>
                                            <p:strVal val="1+#ppt_w/2"/>
                                          </p:val>
                                        </p:tav>
                                        <p:tav tm="100000">
                                          <p:val>
                                            <p:strVal val="#ppt_x"/>
                                          </p:val>
                                        </p:tav>
                                      </p:tavLst>
                                    </p:anim>
                                    <p:anim calcmode="lin" valueType="num">
                                      <p:cBhvr additive="base">
                                        <p:cTn id="13" dur="500" fill="hold"/>
                                        <p:tgtEl>
                                          <p:spTgt spid="5127"/>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5128"/>
                                        </p:tgtEl>
                                        <p:attrNameLst>
                                          <p:attrName>style.visibility</p:attrName>
                                        </p:attrNameLst>
                                      </p:cBhvr>
                                      <p:to>
                                        <p:strVal val="visible"/>
                                      </p:to>
                                    </p:set>
                                    <p:anim calcmode="lin" valueType="num">
                                      <p:cBhvr additive="base">
                                        <p:cTn id="16" dur="500" fill="hold"/>
                                        <p:tgtEl>
                                          <p:spTgt spid="5128"/>
                                        </p:tgtEl>
                                        <p:attrNameLst>
                                          <p:attrName>ppt_x</p:attrName>
                                        </p:attrNameLst>
                                      </p:cBhvr>
                                      <p:tavLst>
                                        <p:tav tm="0">
                                          <p:val>
                                            <p:strVal val="1+#ppt_w/2"/>
                                          </p:val>
                                        </p:tav>
                                        <p:tav tm="100000">
                                          <p:val>
                                            <p:strVal val="#ppt_x"/>
                                          </p:val>
                                        </p:tav>
                                      </p:tavLst>
                                    </p:anim>
                                    <p:anim calcmode="lin" valueType="num">
                                      <p:cBhvr additive="base">
                                        <p:cTn id="17" dur="500" fill="hold"/>
                                        <p:tgtEl>
                                          <p:spTgt spid="5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idx="1"/>
          </p:nvPr>
        </p:nvSpPr>
        <p:spPr/>
        <p:txBody>
          <a:bodyPr vert="horz" wrap="square" lIns="91440" tIns="45720" rIns="91440" bIns="45720" anchor="t" anchorCtr="0"/>
          <a:lstStyle/>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优点</a:t>
            </a:r>
            <a:r>
              <a:rPr lang="en-US" altLang="zh-CN" b="1" dirty="0">
                <a:solidFill>
                  <a:srgbClr val="FF33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：增加了对条件判定情况的测试，增加了测试路径。</a:t>
            </a:r>
            <a:endParaRPr lang="zh-CN" altLang="en-US" dirty="0">
              <a:latin typeface="宋体" panose="02010600030101010101" pitchFamily="2" charset="-122"/>
              <a:ea typeface="宋体" panose="02010600030101010101" pitchFamily="2" charset="-122"/>
            </a:endParaRPr>
          </a:p>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缺点</a:t>
            </a:r>
            <a:r>
              <a:rPr lang="en-US" altLang="zh-CN" b="1" dirty="0">
                <a:solidFill>
                  <a:srgbClr val="FF33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：条件覆盖不一定包含判定覆盖。条件覆盖只能保证每个条件至少有一次为真，而不考虑所有的判定结果。</a:t>
            </a:r>
            <a:endParaRPr lang="zh-CN" altLang="en-US" dirty="0">
              <a:latin typeface="宋体" panose="02010600030101010101" pitchFamily="2" charset="-122"/>
              <a:ea typeface="宋体" panose="02010600030101010101" pitchFamily="2" charset="-122"/>
            </a:endParaRPr>
          </a:p>
          <a:p>
            <a:pPr eaLnBrk="1" hangingPunct="1">
              <a:buNone/>
            </a:pPr>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idx="4294967295"/>
          </p:nvPr>
        </p:nvSpPr>
        <p:spPr>
          <a:xfrm>
            <a:off x="0" y="608330"/>
            <a:ext cx="8226425" cy="705485"/>
          </a:xfrm>
        </p:spPr>
        <p:txBody>
          <a:bodyPr vert="horz" wrap="square" lIns="91440" tIns="45720" rIns="91440" bIns="45720" anchor="ctr" anchorCtr="0"/>
          <a:lstStyle/>
          <a:p>
            <a:pPr eaLnBrk="1" hangingPunct="1"/>
            <a:r>
              <a:rPr lang="zh-CN" altLang="en-US" dirty="0">
                <a:latin typeface="宋体" panose="02010600030101010101" pitchFamily="2" charset="-122"/>
                <a:ea typeface="宋体" panose="02010600030101010101" pitchFamily="2" charset="-122"/>
              </a:rPr>
              <a:t>判定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条件覆盖</a:t>
            </a:r>
            <a:endParaRPr lang="zh-CN" altLang="en-US" dirty="0">
              <a:latin typeface="宋体" panose="02010600030101010101" pitchFamily="2" charset="-122"/>
              <a:ea typeface="宋体" panose="02010600030101010101" pitchFamily="2" charset="-122"/>
            </a:endParaRPr>
          </a:p>
        </p:txBody>
      </p:sp>
      <p:sp>
        <p:nvSpPr>
          <p:cNvPr id="38914" name="流程图: 决策 2"/>
          <p:cNvSpPr/>
          <p:nvPr/>
        </p:nvSpPr>
        <p:spPr>
          <a:xfrm>
            <a:off x="3929063" y="2357438"/>
            <a:ext cx="3071812" cy="857250"/>
          </a:xfrm>
          <a:prstGeom prst="flowChartDecision">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a &gt; 5 &amp;&amp; b &lt; 0</a:t>
            </a:r>
            <a:endParaRPr lang="en-US" altLang="zh-CN" b="0" dirty="0">
              <a:solidFill>
                <a:srgbClr val="000000"/>
              </a:solidFill>
              <a:uFillTx/>
              <a:latin typeface="Calibri" panose="020F0502020204030204" pitchFamily="34" charset="0"/>
              <a:ea typeface="宋体" panose="02010600030101010101" pitchFamily="2" charset="-122"/>
            </a:endParaRPr>
          </a:p>
        </p:txBody>
      </p:sp>
      <p:sp>
        <p:nvSpPr>
          <p:cNvPr id="38915" name="流程图: 过程 3"/>
          <p:cNvSpPr/>
          <p:nvPr/>
        </p:nvSpPr>
        <p:spPr>
          <a:xfrm>
            <a:off x="5014913" y="4786313"/>
            <a:ext cx="914400" cy="612775"/>
          </a:xfrm>
          <a:prstGeom prst="flowChartProcess">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Yes</a:t>
            </a:r>
            <a:endParaRPr lang="en-US" altLang="zh-CN" b="0" dirty="0">
              <a:solidFill>
                <a:srgbClr val="000000"/>
              </a:solidFill>
              <a:uFillTx/>
              <a:latin typeface="Calibri" panose="020F0502020204030204" pitchFamily="34" charset="0"/>
              <a:ea typeface="宋体" panose="02010600030101010101" pitchFamily="2" charset="-122"/>
            </a:endParaRPr>
          </a:p>
        </p:txBody>
      </p:sp>
      <p:sp>
        <p:nvSpPr>
          <p:cNvPr id="38916" name="流程图: 过程 4"/>
          <p:cNvSpPr/>
          <p:nvPr/>
        </p:nvSpPr>
        <p:spPr>
          <a:xfrm>
            <a:off x="7500938" y="4786313"/>
            <a:ext cx="914400" cy="612775"/>
          </a:xfrm>
          <a:prstGeom prst="flowChartProcess">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No</a:t>
            </a:r>
            <a:endParaRPr lang="en-US" altLang="zh-CN" b="0" dirty="0">
              <a:solidFill>
                <a:srgbClr val="000000"/>
              </a:solidFill>
              <a:uFillTx/>
              <a:latin typeface="Calibri" panose="020F0502020204030204" pitchFamily="34" charset="0"/>
              <a:ea typeface="宋体" panose="02010600030101010101" pitchFamily="2" charset="-122"/>
            </a:endParaRPr>
          </a:p>
        </p:txBody>
      </p:sp>
      <p:sp>
        <p:nvSpPr>
          <p:cNvPr id="38917" name="TextBox 5"/>
          <p:cNvSpPr txBox="1"/>
          <p:nvPr/>
        </p:nvSpPr>
        <p:spPr>
          <a:xfrm>
            <a:off x="395288" y="1412875"/>
            <a:ext cx="3816350" cy="4486275"/>
          </a:xfrm>
          <a:prstGeom prst="rect">
            <a:avLst/>
          </a:prstGeom>
          <a:noFill/>
          <a:ln w="9525">
            <a:noFill/>
          </a:ln>
        </p:spPr>
        <p:txBody>
          <a:bodyPr anchor="t" anchorCtr="0">
            <a:spAutoFit/>
          </a:bodyPr>
          <a:lstStyle/>
          <a:p>
            <a:r>
              <a:rPr lang="zh-CN" altLang="en-US" sz="3600" b="0" dirty="0">
                <a:solidFill>
                  <a:schemeClr val="tx1"/>
                </a:solidFill>
                <a:latin typeface="Calibri" panose="020F0502020204030204" pitchFamily="34" charset="0"/>
                <a:ea typeface="宋体" panose="02010600030101010101" pitchFamily="2" charset="-122"/>
              </a:rPr>
              <a:t>每个判定真假各一次</a:t>
            </a:r>
            <a:endParaRPr lang="zh-CN" altLang="en-US" sz="3600" b="0" dirty="0">
              <a:solidFill>
                <a:schemeClr val="tx1"/>
              </a:solidFill>
              <a:latin typeface="Calibri" panose="020F0502020204030204" pitchFamily="34" charset="0"/>
              <a:ea typeface="宋体" panose="02010600030101010101" pitchFamily="2" charset="-122"/>
            </a:endParaRPr>
          </a:p>
          <a:p>
            <a:r>
              <a:rPr lang="zh-CN" altLang="en-US" sz="3600" b="0" dirty="0">
                <a:solidFill>
                  <a:schemeClr val="tx1"/>
                </a:solidFill>
                <a:latin typeface="Calibri" panose="020F0502020204030204" pitchFamily="34" charset="0"/>
                <a:ea typeface="宋体" panose="02010600030101010101" pitchFamily="2" charset="-122"/>
              </a:rPr>
              <a:t>每个判定中的条件各取一次</a:t>
            </a:r>
            <a:endParaRPr lang="en-US" altLang="zh-CN" sz="3600" b="0" dirty="0">
              <a:solidFill>
                <a:schemeClr val="tx1"/>
              </a:solidFill>
              <a:latin typeface="Calibri" panose="020F0502020204030204" pitchFamily="34" charset="0"/>
              <a:ea typeface="宋体" panose="02010600030101010101" pitchFamily="2" charset="-122"/>
            </a:endParaRPr>
          </a:p>
          <a:p>
            <a:r>
              <a:rPr lang="en-US" altLang="zh-CN" sz="3600" b="0" dirty="0">
                <a:solidFill>
                  <a:schemeClr val="tx1"/>
                </a:solidFill>
                <a:latin typeface="Calibri" panose="020F0502020204030204" pitchFamily="34" charset="0"/>
                <a:ea typeface="宋体" panose="02010600030101010101" pitchFamily="2" charset="-122"/>
              </a:rPr>
              <a:t>a &gt; 5 &amp;&amp; b &lt; 0 </a:t>
            </a:r>
            <a:endParaRPr lang="en-US" altLang="zh-CN" sz="3600" b="0" dirty="0">
              <a:solidFill>
                <a:schemeClr val="tx1"/>
              </a:solidFill>
              <a:latin typeface="Calibri" panose="020F0502020204030204" pitchFamily="34" charset="0"/>
              <a:ea typeface="宋体" panose="02010600030101010101" pitchFamily="2" charset="-122"/>
            </a:endParaRPr>
          </a:p>
          <a:p>
            <a:r>
              <a:rPr lang="en-US" altLang="zh-CN" sz="3600" b="0" dirty="0">
                <a:solidFill>
                  <a:schemeClr val="tx1"/>
                </a:solidFill>
                <a:latin typeface="Calibri" panose="020F0502020204030204" pitchFamily="34" charset="0"/>
                <a:ea typeface="宋体" panose="02010600030101010101" pitchFamily="2" charset="-122"/>
              </a:rPr>
              <a:t> yes</a:t>
            </a:r>
            <a:endParaRPr lang="en-US" altLang="zh-CN" sz="3600" b="0" dirty="0">
              <a:solidFill>
                <a:schemeClr val="tx1"/>
              </a:solidFill>
              <a:latin typeface="Calibri" panose="020F0502020204030204" pitchFamily="34" charset="0"/>
              <a:ea typeface="宋体" panose="02010600030101010101" pitchFamily="2" charset="-122"/>
            </a:endParaRPr>
          </a:p>
          <a:p>
            <a:r>
              <a:rPr lang="en-US" altLang="zh-CN" sz="3600" b="0" dirty="0">
                <a:solidFill>
                  <a:schemeClr val="tx1"/>
                </a:solidFill>
                <a:latin typeface="Calibri" panose="020F0502020204030204" pitchFamily="34" charset="0"/>
                <a:ea typeface="宋体" panose="02010600030101010101" pitchFamily="2" charset="-122"/>
              </a:rPr>
              <a:t>a &lt;= 5 &amp;&amp; b &gt;= 0  no</a:t>
            </a:r>
            <a:endParaRPr lang="zh-CN" altLang="en-US" sz="3600" b="0" dirty="0">
              <a:solidFill>
                <a:schemeClr val="tx1"/>
              </a:solidFill>
              <a:latin typeface="Calibri" panose="020F0502020204030204" pitchFamily="34" charset="0"/>
              <a:ea typeface="宋体" panose="02010600030101010101" pitchFamily="2" charset="-122"/>
            </a:endParaRPr>
          </a:p>
        </p:txBody>
      </p:sp>
      <p:cxnSp>
        <p:nvCxnSpPr>
          <p:cNvPr id="38918" name="直接箭头连接符 7"/>
          <p:cNvCxnSpPr>
            <a:stCxn id="38914" idx="2"/>
            <a:endCxn id="38915" idx="0"/>
          </p:cNvCxnSpPr>
          <p:nvPr/>
        </p:nvCxnSpPr>
        <p:spPr>
          <a:xfrm rot="-5400000" flipH="1">
            <a:off x="4683125" y="3997325"/>
            <a:ext cx="1571625" cy="6350"/>
          </a:xfrm>
          <a:prstGeom prst="straightConnector1">
            <a:avLst/>
          </a:prstGeom>
          <a:ln w="9525" cap="flat" cmpd="sng">
            <a:solidFill>
              <a:schemeClr val="tx1"/>
            </a:solidFill>
            <a:prstDash val="solid"/>
            <a:round/>
            <a:headEnd type="none" w="med" len="med"/>
            <a:tailEnd type="arrow" w="med" len="med"/>
          </a:ln>
        </p:spPr>
      </p:cxnSp>
      <p:cxnSp>
        <p:nvCxnSpPr>
          <p:cNvPr id="38919" name="形状 9"/>
          <p:cNvCxnSpPr>
            <a:stCxn id="38914" idx="3"/>
            <a:endCxn id="38916" idx="0"/>
          </p:cNvCxnSpPr>
          <p:nvPr/>
        </p:nvCxnSpPr>
        <p:spPr>
          <a:xfrm>
            <a:off x="7000875" y="2786063"/>
            <a:ext cx="957263" cy="2000250"/>
          </a:xfrm>
          <a:prstGeom prst="bentConnector2">
            <a:avLst/>
          </a:prstGeom>
          <a:ln w="9525" cap="flat" cmpd="sng">
            <a:solidFill>
              <a:schemeClr val="tx1"/>
            </a:solidFill>
            <a:prstDash val="solid"/>
            <a:miter/>
            <a:headEnd type="none" w="med" len="med"/>
            <a:tailEnd type="arrow" w="med" len="med"/>
          </a:ln>
        </p:spPr>
      </p:cxn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idx="1"/>
          </p:nvPr>
        </p:nvSpPr>
        <p:spPr/>
        <p:txBody>
          <a:bodyPr vert="horz" wrap="square" lIns="91440" tIns="45720" rIns="91440" bIns="45720" anchor="t" anchorCtr="0"/>
          <a:lstStyle/>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优点</a:t>
            </a:r>
            <a:r>
              <a:rPr lang="en-US" altLang="zh-CN" b="1" dirty="0">
                <a:solidFill>
                  <a:srgbClr val="FF3300"/>
                </a:solidFill>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：能同时满足判定、条件两种覆盖标准。</a:t>
            </a:r>
            <a:endParaRPr lang="zh-CN" altLang="en-US" dirty="0">
              <a:latin typeface="宋体" panose="02010600030101010101" pitchFamily="2" charset="-122"/>
              <a:ea typeface="宋体" panose="02010600030101010101" pitchFamily="2" charset="-122"/>
            </a:endParaRPr>
          </a:p>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缺点</a:t>
            </a:r>
            <a:r>
              <a:rPr lang="en-US" altLang="zh-CN" b="1" dirty="0">
                <a:solidFill>
                  <a:srgbClr val="FF3300"/>
                </a:solidFill>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：判定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条件覆盖准则的缺点是未考虑条件的组合情况。</a:t>
            </a:r>
            <a:endParaRPr lang="zh-CN" altLang="en-US" dirty="0">
              <a:latin typeface="宋体" panose="02010600030101010101" pitchFamily="2" charset="-122"/>
              <a:ea typeface="宋体" panose="02010600030101010101" pitchFamily="2" charset="-122"/>
            </a:endParaRPr>
          </a:p>
          <a:p>
            <a:pPr eaLnBrk="1" hangingPunct="1">
              <a:spcBef>
                <a:spcPct val="0"/>
              </a:spcBef>
              <a:buNone/>
            </a:pPr>
            <a:endParaRPr lang="zh-CN" altLang="en-US" sz="4000" dirty="0">
              <a:latin typeface="宋体" panose="02010600030101010101" pitchFamily="2" charset="-122"/>
              <a:ea typeface="宋体" panose="02010600030101010101" pitchFamily="2" charset="-122"/>
            </a:endParaRPr>
          </a:p>
          <a:p>
            <a:pPr eaLnBrk="1" hangingPunct="1">
              <a:spcBef>
                <a:spcPct val="0"/>
              </a:spcBef>
              <a:buNone/>
            </a:pPr>
            <a:endParaRPr lang="zh-CN" altLang="en-US" sz="4800" dirty="0">
              <a:latin typeface="宋体" panose="02010600030101010101" pitchFamily="2" charset="-122"/>
              <a:ea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idx="4294967295"/>
          </p:nvPr>
        </p:nvSpPr>
        <p:spPr>
          <a:xfrm>
            <a:off x="0" y="608330"/>
            <a:ext cx="8226425" cy="705485"/>
          </a:xfrm>
        </p:spPr>
        <p:txBody>
          <a:bodyPr vert="horz" wrap="square" lIns="91440" tIns="45720" rIns="91440" bIns="45720" anchor="ctr" anchorCtr="0"/>
          <a:lstStyle/>
          <a:p>
            <a:pPr eaLnBrk="1" hangingPunct="1"/>
            <a:r>
              <a:rPr lang="zh-CN" altLang="en-US" dirty="0">
                <a:latin typeface="华文中宋" panose="02010600040101010101" pitchFamily="2" charset="-122"/>
                <a:ea typeface="华文中宋" panose="02010600040101010101" pitchFamily="2" charset="-122"/>
              </a:rPr>
              <a:t>条件组合覆盖</a:t>
            </a:r>
            <a:endParaRPr lang="zh-CN" altLang="en-US" dirty="0">
              <a:latin typeface="华文中宋" panose="02010600040101010101" pitchFamily="2" charset="-122"/>
              <a:ea typeface="华文中宋" panose="02010600040101010101" pitchFamily="2" charset="-122"/>
            </a:endParaRPr>
          </a:p>
        </p:txBody>
      </p:sp>
      <p:sp>
        <p:nvSpPr>
          <p:cNvPr id="40962" name="流程图: 决策 2"/>
          <p:cNvSpPr/>
          <p:nvPr/>
        </p:nvSpPr>
        <p:spPr>
          <a:xfrm>
            <a:off x="3571875" y="2786063"/>
            <a:ext cx="3429000" cy="928687"/>
          </a:xfrm>
          <a:prstGeom prst="flowChartDecision">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a &gt; 5 &amp;&amp; b &lt; 0</a:t>
            </a:r>
            <a:endParaRPr lang="en-US" altLang="zh-CN" b="0" dirty="0">
              <a:solidFill>
                <a:srgbClr val="000000"/>
              </a:solidFill>
              <a:uFillTx/>
              <a:latin typeface="Calibri" panose="020F0502020204030204" pitchFamily="34" charset="0"/>
              <a:ea typeface="宋体" panose="02010600030101010101" pitchFamily="2" charset="-122"/>
            </a:endParaRPr>
          </a:p>
        </p:txBody>
      </p:sp>
      <p:sp>
        <p:nvSpPr>
          <p:cNvPr id="40963" name="流程图: 过程 3"/>
          <p:cNvSpPr/>
          <p:nvPr/>
        </p:nvSpPr>
        <p:spPr>
          <a:xfrm>
            <a:off x="4857750" y="5072063"/>
            <a:ext cx="914400" cy="612775"/>
          </a:xfrm>
          <a:prstGeom prst="flowChartProcess">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Yes</a:t>
            </a:r>
            <a:endParaRPr lang="en-US" altLang="zh-CN" b="0" dirty="0">
              <a:solidFill>
                <a:srgbClr val="000000"/>
              </a:solidFill>
              <a:uFillTx/>
              <a:latin typeface="Calibri" panose="020F0502020204030204" pitchFamily="34" charset="0"/>
              <a:ea typeface="宋体" panose="02010600030101010101" pitchFamily="2" charset="-122"/>
            </a:endParaRPr>
          </a:p>
        </p:txBody>
      </p:sp>
      <p:sp>
        <p:nvSpPr>
          <p:cNvPr id="40964" name="流程图: 过程 4"/>
          <p:cNvSpPr/>
          <p:nvPr/>
        </p:nvSpPr>
        <p:spPr>
          <a:xfrm>
            <a:off x="7429500" y="5072063"/>
            <a:ext cx="914400" cy="612775"/>
          </a:xfrm>
          <a:prstGeom prst="flowChartProcess">
            <a:avLst/>
          </a:prstGeom>
          <a:noFill/>
          <a:ln w="25400" cap="flat" cmpd="sng">
            <a:solidFill>
              <a:schemeClr val="tx1"/>
            </a:solidFill>
            <a:prstDash val="solid"/>
            <a:miter/>
            <a:headEnd type="none" w="med" len="med"/>
            <a:tailEnd type="none" w="med" len="med"/>
          </a:ln>
        </p:spPr>
        <p:txBody>
          <a:bodyPr anchor="ctr" anchorCtr="0"/>
          <a:lstStyle/>
          <a:p>
            <a:pPr algn="ctr"/>
            <a:r>
              <a:rPr lang="en-US" altLang="zh-CN" b="0" dirty="0">
                <a:solidFill>
                  <a:srgbClr val="000000"/>
                </a:solidFill>
                <a:uFillTx/>
                <a:latin typeface="Calibri" panose="020F0502020204030204" pitchFamily="34" charset="0"/>
                <a:ea typeface="宋体" panose="02010600030101010101" pitchFamily="2" charset="-122"/>
              </a:rPr>
              <a:t>No</a:t>
            </a:r>
            <a:endParaRPr lang="en-US" altLang="zh-CN" b="0" dirty="0">
              <a:solidFill>
                <a:srgbClr val="000000"/>
              </a:solidFill>
              <a:uFillTx/>
              <a:latin typeface="Calibri" panose="020F0502020204030204" pitchFamily="34" charset="0"/>
              <a:ea typeface="宋体" panose="02010600030101010101" pitchFamily="2" charset="-122"/>
            </a:endParaRPr>
          </a:p>
        </p:txBody>
      </p:sp>
      <p:cxnSp>
        <p:nvCxnSpPr>
          <p:cNvPr id="40965" name="直接箭头连接符 6"/>
          <p:cNvCxnSpPr>
            <a:stCxn id="40962" idx="2"/>
            <a:endCxn id="40963" idx="0"/>
          </p:cNvCxnSpPr>
          <p:nvPr/>
        </p:nvCxnSpPr>
        <p:spPr>
          <a:xfrm rot="-5400000" flipH="1">
            <a:off x="4616450" y="4373563"/>
            <a:ext cx="1357313" cy="28575"/>
          </a:xfrm>
          <a:prstGeom prst="straightConnector1">
            <a:avLst/>
          </a:prstGeom>
          <a:ln w="9525" cap="flat" cmpd="sng">
            <a:solidFill>
              <a:schemeClr val="tx1"/>
            </a:solidFill>
            <a:prstDash val="solid"/>
            <a:round/>
            <a:headEnd type="none" w="med" len="med"/>
            <a:tailEnd type="arrow" w="med" len="med"/>
          </a:ln>
        </p:spPr>
      </p:cxnSp>
      <p:cxnSp>
        <p:nvCxnSpPr>
          <p:cNvPr id="40966" name="形状 8"/>
          <p:cNvCxnSpPr>
            <a:stCxn id="40962" idx="3"/>
            <a:endCxn id="40964" idx="0"/>
          </p:cNvCxnSpPr>
          <p:nvPr/>
        </p:nvCxnSpPr>
        <p:spPr>
          <a:xfrm>
            <a:off x="7000875" y="3249613"/>
            <a:ext cx="885825" cy="1822450"/>
          </a:xfrm>
          <a:prstGeom prst="bentConnector2">
            <a:avLst/>
          </a:prstGeom>
          <a:ln w="9525" cap="flat" cmpd="sng">
            <a:solidFill>
              <a:schemeClr val="tx1"/>
            </a:solidFill>
            <a:prstDash val="solid"/>
            <a:miter/>
            <a:headEnd type="none" w="med" len="med"/>
            <a:tailEnd type="arrow" w="med" len="med"/>
          </a:ln>
        </p:spPr>
      </p:cxnSp>
      <p:sp>
        <p:nvSpPr>
          <p:cNvPr id="40967" name="TextBox 9"/>
          <p:cNvSpPr txBox="1"/>
          <p:nvPr/>
        </p:nvSpPr>
        <p:spPr>
          <a:xfrm>
            <a:off x="179388" y="1341438"/>
            <a:ext cx="5060950" cy="4478337"/>
          </a:xfrm>
          <a:prstGeom prst="rect">
            <a:avLst/>
          </a:prstGeom>
          <a:noFill/>
          <a:ln w="9525">
            <a:noFill/>
          </a:ln>
        </p:spPr>
        <p:txBody>
          <a:bodyPr wrap="none" anchor="t" anchorCtr="0">
            <a:spAutoFit/>
          </a:bodyPr>
          <a:lstStyle/>
          <a:p>
            <a:r>
              <a:rPr lang="zh-CN" altLang="en-US" sz="3200" b="0" dirty="0">
                <a:solidFill>
                  <a:schemeClr val="tx1"/>
                </a:solidFill>
                <a:latin typeface="Calibri" panose="020F0502020204030204" pitchFamily="34" charset="0"/>
                <a:ea typeface="宋体" panose="02010600030101010101" pitchFamily="2" charset="-122"/>
              </a:rPr>
              <a:t>判定中所有可能的条件组合</a:t>
            </a:r>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a &gt; 5 </a:t>
            </a:r>
            <a:r>
              <a:rPr lang="zh-CN" altLang="en-US" sz="3200" b="0" dirty="0">
                <a:solidFill>
                  <a:schemeClr val="tx1"/>
                </a:solidFill>
                <a:latin typeface="Calibri" panose="020F0502020204030204" pitchFamily="34" charset="0"/>
                <a:ea typeface="宋体" panose="02010600030101010101" pitchFamily="2" charset="-122"/>
              </a:rPr>
              <a:t>和 </a:t>
            </a:r>
            <a:r>
              <a:rPr lang="en-US" altLang="zh-CN" sz="3200" b="0" dirty="0">
                <a:solidFill>
                  <a:schemeClr val="tx1"/>
                </a:solidFill>
                <a:latin typeface="Calibri" panose="020F0502020204030204" pitchFamily="34" charset="0"/>
                <a:ea typeface="宋体" panose="02010600030101010101" pitchFamily="2" charset="-122"/>
              </a:rPr>
              <a:t>a &lt;= 5 </a:t>
            </a:r>
            <a:r>
              <a:rPr lang="zh-CN" altLang="en-US" sz="3200" b="0" dirty="0">
                <a:solidFill>
                  <a:schemeClr val="tx1"/>
                </a:solidFill>
                <a:latin typeface="Calibri" panose="020F0502020204030204" pitchFamily="34" charset="0"/>
                <a:ea typeface="宋体" panose="02010600030101010101" pitchFamily="2" charset="-122"/>
              </a:rPr>
              <a:t>有两种</a:t>
            </a:r>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b &lt; 0 </a:t>
            </a:r>
            <a:r>
              <a:rPr lang="zh-CN" altLang="en-US" sz="3200" b="0" dirty="0">
                <a:solidFill>
                  <a:schemeClr val="tx1"/>
                </a:solidFill>
                <a:latin typeface="Calibri" panose="020F0502020204030204" pitchFamily="34" charset="0"/>
                <a:ea typeface="宋体" panose="02010600030101010101" pitchFamily="2" charset="-122"/>
              </a:rPr>
              <a:t>和 </a:t>
            </a:r>
            <a:r>
              <a:rPr lang="en-US" altLang="zh-CN" sz="3200" b="0" dirty="0">
                <a:solidFill>
                  <a:schemeClr val="tx1"/>
                </a:solidFill>
                <a:latin typeface="Calibri" panose="020F0502020204030204" pitchFamily="34" charset="0"/>
                <a:ea typeface="宋体" panose="02010600030101010101" pitchFamily="2" charset="-122"/>
              </a:rPr>
              <a:t>b &gt;= 0 </a:t>
            </a:r>
            <a:r>
              <a:rPr lang="zh-CN" altLang="en-US" sz="3200" b="0" dirty="0">
                <a:solidFill>
                  <a:schemeClr val="tx1"/>
                </a:solidFill>
                <a:latin typeface="Calibri" panose="020F0502020204030204" pitchFamily="34" charset="0"/>
                <a:ea typeface="宋体" panose="02010600030101010101" pitchFamily="2" charset="-122"/>
              </a:rPr>
              <a:t>有两种</a:t>
            </a:r>
            <a:endParaRPr lang="en-US" altLang="zh-CN" sz="3200" b="0" dirty="0">
              <a:solidFill>
                <a:schemeClr val="tx1"/>
              </a:solidFill>
              <a:latin typeface="Calibri" panose="020F0502020204030204" pitchFamily="34" charset="0"/>
              <a:ea typeface="宋体" panose="02010600030101010101" pitchFamily="2" charset="-122"/>
            </a:endParaRPr>
          </a:p>
          <a:p>
            <a:r>
              <a:rPr lang="zh-CN" altLang="en-US" sz="3200" b="0" dirty="0">
                <a:solidFill>
                  <a:schemeClr val="tx1"/>
                </a:solidFill>
                <a:latin typeface="Calibri" panose="020F0502020204030204" pitchFamily="34" charset="0"/>
                <a:ea typeface="宋体" panose="02010600030101010101" pitchFamily="2" charset="-122"/>
              </a:rPr>
              <a:t>共有</a:t>
            </a:r>
            <a:r>
              <a:rPr lang="en-US" altLang="zh-CN" sz="3200" b="0" dirty="0">
                <a:solidFill>
                  <a:schemeClr val="tx1"/>
                </a:solidFill>
                <a:latin typeface="Calibri" panose="020F0502020204030204" pitchFamily="34" charset="0"/>
                <a:ea typeface="宋体" panose="02010600030101010101" pitchFamily="2" charset="-122"/>
              </a:rPr>
              <a:t>2 * 2 = 4</a:t>
            </a:r>
            <a:r>
              <a:rPr lang="zh-CN" altLang="en-US" sz="3200" b="0" dirty="0">
                <a:solidFill>
                  <a:schemeClr val="tx1"/>
                </a:solidFill>
                <a:latin typeface="Calibri" panose="020F0502020204030204" pitchFamily="34" charset="0"/>
                <a:ea typeface="宋体" panose="02010600030101010101" pitchFamily="2" charset="-122"/>
              </a:rPr>
              <a:t>种</a:t>
            </a:r>
            <a:endParaRPr lang="en-US" altLang="zh-CN" sz="3200" b="0" dirty="0">
              <a:solidFill>
                <a:schemeClr val="tx1"/>
              </a:solidFill>
              <a:latin typeface="Calibri" panose="020F0502020204030204" pitchFamily="34" charset="0"/>
              <a:ea typeface="宋体" panose="02010600030101010101" pitchFamily="2" charset="-122"/>
            </a:endParaRPr>
          </a:p>
          <a:p>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a &gt; 5 &amp;&amp; b &lt; 0</a:t>
            </a:r>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a &gt; 5 &amp;&amp; b &gt;= 0</a:t>
            </a:r>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a &lt;= 5 &amp;&amp; b &lt; 0</a:t>
            </a:r>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a &lt;= 5 &amp;&amp;  b &gt;= 0</a:t>
            </a:r>
            <a:endParaRPr lang="en-US" altLang="zh-CN" sz="3200" b="0" dirty="0">
              <a:solidFill>
                <a:schemeClr val="tx1"/>
              </a:solidFill>
              <a:latin typeface="Calibri" panose="020F050202020403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idx="1"/>
          </p:nvPr>
        </p:nvSpPr>
        <p:spPr/>
        <p:txBody>
          <a:bodyPr vert="horz" wrap="square" lIns="91440" tIns="45720" rIns="91440" bIns="45720" anchor="t" anchorCtr="0"/>
          <a:lstStyle/>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优点</a:t>
            </a:r>
            <a:r>
              <a:rPr lang="en-US" altLang="zh-CN" b="1" dirty="0">
                <a:solidFill>
                  <a:srgbClr val="FF3300"/>
                </a:solidFill>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：条件组合覆盖准则满足判定覆盖、条件覆盖和判定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条件覆盖准则。</a:t>
            </a:r>
            <a:endParaRPr lang="zh-CN" altLang="en-US" dirty="0">
              <a:latin typeface="宋体" panose="02010600030101010101" pitchFamily="2" charset="-122"/>
              <a:ea typeface="宋体" panose="02010600030101010101" pitchFamily="2" charset="-122"/>
            </a:endParaRPr>
          </a:p>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缺点</a:t>
            </a:r>
            <a:r>
              <a:rPr lang="en-US" altLang="zh-CN" b="1" dirty="0">
                <a:solidFill>
                  <a:srgbClr val="FF3300"/>
                </a:solidFill>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：线性地增加了测试用例的数量。</a:t>
            </a:r>
            <a:endParaRPr lang="zh-CN" altLang="en-US" dirty="0">
              <a:latin typeface="宋体" panose="02010600030101010101" pitchFamily="2" charset="-122"/>
              <a:ea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idx="4294967295"/>
          </p:nvPr>
        </p:nvSpPr>
        <p:spPr>
          <a:xfrm>
            <a:off x="0" y="189230"/>
            <a:ext cx="8229600" cy="1143000"/>
          </a:xfrm>
        </p:spPr>
        <p:txBody>
          <a:bodyPr vert="horz" wrap="square" lIns="91440" tIns="45720" rIns="91440" bIns="45720" anchor="ctr" anchorCtr="0"/>
          <a:lstStyle/>
          <a:p>
            <a:pPr eaLnBrk="1" hangingPunct="1"/>
            <a:r>
              <a:rPr lang="zh-CN" altLang="en-US" dirty="0">
                <a:latin typeface="华文中宋" panose="02010600040101010101" pitchFamily="2" charset="-122"/>
                <a:ea typeface="华文中宋" panose="02010600040101010101" pitchFamily="2" charset="-122"/>
              </a:rPr>
              <a:t>路径覆盖</a:t>
            </a:r>
            <a:endParaRPr lang="zh-CN" altLang="en-US" dirty="0">
              <a:latin typeface="华文中宋" panose="02010600040101010101" pitchFamily="2" charset="-122"/>
              <a:ea typeface="华文中宋" panose="02010600040101010101" pitchFamily="2" charset="-122"/>
            </a:endParaRPr>
          </a:p>
        </p:txBody>
      </p:sp>
      <p:sp>
        <p:nvSpPr>
          <p:cNvPr id="43010" name="流程图: 决策 2"/>
          <p:cNvSpPr/>
          <p:nvPr/>
        </p:nvSpPr>
        <p:spPr>
          <a:xfrm>
            <a:off x="3071813" y="1143000"/>
            <a:ext cx="1714500" cy="1071563"/>
          </a:xfrm>
          <a:prstGeom prst="flowChartDecision">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latin typeface="Calibri" panose="020F0502020204030204" pitchFamily="34" charset="0"/>
                <a:ea typeface="宋体" panose="02010600030101010101" pitchFamily="2" charset="-122"/>
              </a:rPr>
              <a:t>d &gt; 5</a:t>
            </a:r>
            <a:endParaRPr lang="en-US" altLang="zh-CN" b="0" dirty="0">
              <a:solidFill>
                <a:srgbClr val="000000"/>
              </a:solidFill>
              <a:latin typeface="Calibri" panose="020F0502020204030204" pitchFamily="34" charset="0"/>
              <a:ea typeface="宋体" panose="02010600030101010101" pitchFamily="2" charset="-122"/>
            </a:endParaRPr>
          </a:p>
        </p:txBody>
      </p:sp>
      <p:sp>
        <p:nvSpPr>
          <p:cNvPr id="43011" name="流程图: 决策 14"/>
          <p:cNvSpPr/>
          <p:nvPr/>
        </p:nvSpPr>
        <p:spPr>
          <a:xfrm>
            <a:off x="5000625" y="4357688"/>
            <a:ext cx="1714500" cy="1071562"/>
          </a:xfrm>
          <a:prstGeom prst="flowChartDecision">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latin typeface="Calibri" panose="020F0502020204030204" pitchFamily="34" charset="0"/>
                <a:ea typeface="宋体" panose="02010600030101010101" pitchFamily="2" charset="-122"/>
              </a:rPr>
              <a:t>c &gt; 0</a:t>
            </a:r>
            <a:endParaRPr lang="en-US" altLang="zh-CN" b="0" dirty="0">
              <a:solidFill>
                <a:srgbClr val="000000"/>
              </a:solidFill>
              <a:latin typeface="Calibri" panose="020F0502020204030204" pitchFamily="34" charset="0"/>
              <a:ea typeface="宋体" panose="02010600030101010101" pitchFamily="2" charset="-122"/>
            </a:endParaRPr>
          </a:p>
        </p:txBody>
      </p:sp>
      <p:cxnSp>
        <p:nvCxnSpPr>
          <p:cNvPr id="43012" name="直接箭头连接符 16"/>
          <p:cNvCxnSpPr>
            <a:endCxn id="43011" idx="0"/>
          </p:cNvCxnSpPr>
          <p:nvPr/>
        </p:nvCxnSpPr>
        <p:spPr>
          <a:xfrm rot="-5400000" flipH="1">
            <a:off x="5137150" y="3636963"/>
            <a:ext cx="1387475" cy="42862"/>
          </a:xfrm>
          <a:prstGeom prst="straightConnector1">
            <a:avLst/>
          </a:prstGeom>
          <a:ln w="12700" cap="flat" cmpd="sng">
            <a:solidFill>
              <a:schemeClr val="tx2"/>
            </a:solidFill>
            <a:prstDash val="solid"/>
            <a:round/>
            <a:headEnd type="none" w="med" len="med"/>
            <a:tailEnd type="arrow" w="med" len="med"/>
          </a:ln>
        </p:spPr>
      </p:cxnSp>
      <p:sp>
        <p:nvSpPr>
          <p:cNvPr id="43013" name="矩形 17"/>
          <p:cNvSpPr/>
          <p:nvPr/>
        </p:nvSpPr>
        <p:spPr>
          <a:xfrm>
            <a:off x="5429250" y="5786438"/>
            <a:ext cx="914400" cy="914400"/>
          </a:xfrm>
          <a:prstGeom prst="rect">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latin typeface="Calibri" panose="020F0502020204030204" pitchFamily="34" charset="0"/>
                <a:ea typeface="宋体" panose="02010600030101010101" pitchFamily="2" charset="-122"/>
              </a:rPr>
              <a:t>Yes</a:t>
            </a:r>
            <a:endParaRPr lang="en-US" altLang="zh-CN" b="0" dirty="0">
              <a:solidFill>
                <a:srgbClr val="000000"/>
              </a:solidFill>
              <a:latin typeface="Calibri" panose="020F0502020204030204" pitchFamily="34" charset="0"/>
              <a:ea typeface="宋体" panose="02010600030101010101" pitchFamily="2" charset="-122"/>
            </a:endParaRPr>
          </a:p>
        </p:txBody>
      </p:sp>
      <p:sp>
        <p:nvSpPr>
          <p:cNvPr id="43014" name="矩形 18"/>
          <p:cNvSpPr/>
          <p:nvPr/>
        </p:nvSpPr>
        <p:spPr>
          <a:xfrm>
            <a:off x="6929438" y="5800725"/>
            <a:ext cx="914400" cy="914400"/>
          </a:xfrm>
          <a:prstGeom prst="rect">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latin typeface="Calibri" panose="020F0502020204030204" pitchFamily="34" charset="0"/>
                <a:ea typeface="宋体" panose="02010600030101010101" pitchFamily="2" charset="-122"/>
              </a:rPr>
              <a:t>No</a:t>
            </a:r>
            <a:endParaRPr lang="en-US" altLang="zh-CN" b="0" dirty="0">
              <a:solidFill>
                <a:srgbClr val="000000"/>
              </a:solidFill>
              <a:latin typeface="Calibri" panose="020F0502020204030204" pitchFamily="34" charset="0"/>
              <a:ea typeface="宋体" panose="02010600030101010101" pitchFamily="2" charset="-122"/>
            </a:endParaRPr>
          </a:p>
        </p:txBody>
      </p:sp>
      <p:cxnSp>
        <p:nvCxnSpPr>
          <p:cNvPr id="43015" name="直接箭头连接符 20"/>
          <p:cNvCxnSpPr>
            <a:stCxn id="43011" idx="2"/>
            <a:endCxn id="43013" idx="0"/>
          </p:cNvCxnSpPr>
          <p:nvPr/>
        </p:nvCxnSpPr>
        <p:spPr>
          <a:xfrm>
            <a:off x="5857875" y="5429250"/>
            <a:ext cx="28575" cy="357188"/>
          </a:xfrm>
          <a:prstGeom prst="straightConnector1">
            <a:avLst/>
          </a:prstGeom>
          <a:ln w="12700" cap="flat" cmpd="sng">
            <a:solidFill>
              <a:schemeClr val="tx2"/>
            </a:solidFill>
            <a:prstDash val="solid"/>
            <a:round/>
            <a:headEnd type="none" w="med" len="med"/>
            <a:tailEnd type="arrow" w="med" len="med"/>
          </a:ln>
        </p:spPr>
      </p:cxnSp>
      <p:cxnSp>
        <p:nvCxnSpPr>
          <p:cNvPr id="43016" name="形状 22"/>
          <p:cNvCxnSpPr>
            <a:stCxn id="43011" idx="3"/>
            <a:endCxn id="43014" idx="0"/>
          </p:cNvCxnSpPr>
          <p:nvPr/>
        </p:nvCxnSpPr>
        <p:spPr>
          <a:xfrm>
            <a:off x="6715125" y="4894263"/>
            <a:ext cx="671513" cy="906462"/>
          </a:xfrm>
          <a:prstGeom prst="bentConnector2">
            <a:avLst/>
          </a:prstGeom>
          <a:ln w="12700" cap="flat" cmpd="sng">
            <a:solidFill>
              <a:schemeClr val="tx2"/>
            </a:solidFill>
            <a:prstDash val="solid"/>
            <a:miter/>
            <a:headEnd type="none" w="med" len="med"/>
            <a:tailEnd type="arrow" w="med" len="med"/>
          </a:ln>
        </p:spPr>
      </p:cxnSp>
      <p:sp>
        <p:nvSpPr>
          <p:cNvPr id="43017" name="TextBox 23"/>
          <p:cNvSpPr txBox="1"/>
          <p:nvPr/>
        </p:nvSpPr>
        <p:spPr>
          <a:xfrm>
            <a:off x="5254625" y="1285875"/>
            <a:ext cx="314960" cy="368300"/>
          </a:xfrm>
          <a:prstGeom prst="rect">
            <a:avLst/>
          </a:prstGeom>
          <a:noFill/>
          <a:ln w="9525">
            <a:noFill/>
          </a:ln>
        </p:spPr>
        <p:txBody>
          <a:bodyPr wrap="none" anchor="t" anchorCtr="0">
            <a:spAutoFit/>
          </a:bodyPr>
          <a:lstStyle/>
          <a:p>
            <a:r>
              <a:rPr lang="en-US" altLang="zh-CN" b="0" dirty="0">
                <a:solidFill>
                  <a:srgbClr val="000000"/>
                </a:solidFill>
                <a:latin typeface="Calibri" panose="020F0502020204030204" pitchFamily="34" charset="0"/>
                <a:ea typeface="宋体" panose="02010600030101010101" pitchFamily="2" charset="-122"/>
              </a:rPr>
              <a:t>A</a:t>
            </a:r>
            <a:endParaRPr lang="en-US" altLang="zh-CN" b="0" dirty="0">
              <a:solidFill>
                <a:srgbClr val="000000"/>
              </a:solidFill>
              <a:latin typeface="Calibri" panose="020F0502020204030204" pitchFamily="34" charset="0"/>
              <a:ea typeface="宋体" panose="02010600030101010101" pitchFamily="2" charset="-122"/>
            </a:endParaRPr>
          </a:p>
        </p:txBody>
      </p:sp>
      <p:sp>
        <p:nvSpPr>
          <p:cNvPr id="43018" name="TextBox 24"/>
          <p:cNvSpPr txBox="1"/>
          <p:nvPr/>
        </p:nvSpPr>
        <p:spPr>
          <a:xfrm>
            <a:off x="3214688" y="2714625"/>
            <a:ext cx="307340" cy="368300"/>
          </a:xfrm>
          <a:prstGeom prst="rect">
            <a:avLst/>
          </a:prstGeom>
          <a:noFill/>
          <a:ln w="9525">
            <a:noFill/>
          </a:ln>
        </p:spPr>
        <p:txBody>
          <a:bodyPr wrap="none" anchor="t" anchorCtr="0">
            <a:spAutoFit/>
          </a:bodyPr>
          <a:lstStyle/>
          <a:p>
            <a:r>
              <a:rPr lang="en-US" altLang="zh-CN" b="0" dirty="0">
                <a:solidFill>
                  <a:srgbClr val="000000"/>
                </a:solidFill>
                <a:latin typeface="Calibri" panose="020F0502020204030204" pitchFamily="34" charset="0"/>
                <a:ea typeface="宋体" panose="02010600030101010101" pitchFamily="2" charset="-122"/>
              </a:rPr>
              <a:t>B</a:t>
            </a:r>
            <a:endParaRPr lang="en-US" altLang="zh-CN" b="0" dirty="0">
              <a:solidFill>
                <a:srgbClr val="000000"/>
              </a:solidFill>
              <a:latin typeface="Calibri" panose="020F0502020204030204" pitchFamily="34" charset="0"/>
              <a:ea typeface="宋体" panose="02010600030101010101" pitchFamily="2" charset="-122"/>
            </a:endParaRPr>
          </a:p>
        </p:txBody>
      </p:sp>
      <p:sp>
        <p:nvSpPr>
          <p:cNvPr id="43019" name="TextBox 25"/>
          <p:cNvSpPr txBox="1"/>
          <p:nvPr/>
        </p:nvSpPr>
        <p:spPr>
          <a:xfrm>
            <a:off x="6000750" y="3571875"/>
            <a:ext cx="294640" cy="368300"/>
          </a:xfrm>
          <a:prstGeom prst="rect">
            <a:avLst/>
          </a:prstGeom>
          <a:noFill/>
          <a:ln w="9525">
            <a:noFill/>
          </a:ln>
        </p:spPr>
        <p:txBody>
          <a:bodyPr wrap="none" anchor="t" anchorCtr="0">
            <a:spAutoFit/>
          </a:bodyPr>
          <a:lstStyle/>
          <a:p>
            <a:r>
              <a:rPr lang="en-US" altLang="zh-CN" b="0" dirty="0">
                <a:solidFill>
                  <a:srgbClr val="000000"/>
                </a:solidFill>
                <a:latin typeface="Calibri" panose="020F0502020204030204" pitchFamily="34" charset="0"/>
                <a:ea typeface="宋体" panose="02010600030101010101" pitchFamily="2" charset="-122"/>
              </a:rPr>
              <a:t>E</a:t>
            </a:r>
            <a:endParaRPr lang="en-US" altLang="zh-CN" b="0" dirty="0">
              <a:solidFill>
                <a:srgbClr val="000000"/>
              </a:solidFill>
              <a:latin typeface="Calibri" panose="020F0502020204030204" pitchFamily="34" charset="0"/>
              <a:ea typeface="宋体" panose="02010600030101010101" pitchFamily="2" charset="-122"/>
            </a:endParaRPr>
          </a:p>
        </p:txBody>
      </p:sp>
      <p:sp>
        <p:nvSpPr>
          <p:cNvPr id="43020" name="TextBox 27"/>
          <p:cNvSpPr txBox="1"/>
          <p:nvPr/>
        </p:nvSpPr>
        <p:spPr>
          <a:xfrm>
            <a:off x="6000750" y="5357813"/>
            <a:ext cx="287655" cy="368300"/>
          </a:xfrm>
          <a:prstGeom prst="rect">
            <a:avLst/>
          </a:prstGeom>
          <a:noFill/>
          <a:ln w="9525">
            <a:noFill/>
          </a:ln>
        </p:spPr>
        <p:txBody>
          <a:bodyPr wrap="none" anchor="t" anchorCtr="0">
            <a:spAutoFit/>
          </a:bodyPr>
          <a:lstStyle/>
          <a:p>
            <a:r>
              <a:rPr lang="en-US" altLang="zh-CN" b="0" dirty="0">
                <a:solidFill>
                  <a:srgbClr val="000000"/>
                </a:solidFill>
                <a:latin typeface="Calibri" panose="020F0502020204030204" pitchFamily="34" charset="0"/>
                <a:ea typeface="宋体" panose="02010600030101010101" pitchFamily="2" charset="-122"/>
              </a:rPr>
              <a:t>F</a:t>
            </a:r>
            <a:endParaRPr lang="en-US" altLang="zh-CN" b="0" dirty="0">
              <a:solidFill>
                <a:srgbClr val="000000"/>
              </a:solidFill>
              <a:latin typeface="Calibri" panose="020F0502020204030204" pitchFamily="34" charset="0"/>
              <a:ea typeface="宋体" panose="02010600030101010101" pitchFamily="2" charset="-122"/>
            </a:endParaRPr>
          </a:p>
        </p:txBody>
      </p:sp>
      <p:cxnSp>
        <p:nvCxnSpPr>
          <p:cNvPr id="43021" name="形状 32"/>
          <p:cNvCxnSpPr>
            <a:stCxn id="43010" idx="3"/>
            <a:endCxn id="43014" idx="0"/>
          </p:cNvCxnSpPr>
          <p:nvPr/>
        </p:nvCxnSpPr>
        <p:spPr>
          <a:xfrm>
            <a:off x="4786313" y="1679575"/>
            <a:ext cx="1028700" cy="679450"/>
          </a:xfrm>
          <a:prstGeom prst="bentConnector2">
            <a:avLst/>
          </a:prstGeom>
          <a:ln w="12700" cap="flat" cmpd="sng">
            <a:solidFill>
              <a:schemeClr val="tx2"/>
            </a:solidFill>
            <a:prstDash val="solid"/>
            <a:miter/>
            <a:headEnd type="none" w="med" len="med"/>
            <a:tailEnd type="arrow" w="med" len="med"/>
          </a:ln>
        </p:spPr>
      </p:cxnSp>
      <p:sp>
        <p:nvSpPr>
          <p:cNvPr id="43022" name="TextBox 33"/>
          <p:cNvSpPr txBox="1"/>
          <p:nvPr/>
        </p:nvSpPr>
        <p:spPr>
          <a:xfrm>
            <a:off x="395288" y="1268413"/>
            <a:ext cx="2622550" cy="2528887"/>
          </a:xfrm>
          <a:prstGeom prst="rect">
            <a:avLst/>
          </a:prstGeom>
          <a:noFill/>
          <a:ln w="9525">
            <a:noFill/>
          </a:ln>
        </p:spPr>
        <p:txBody>
          <a:bodyPr wrap="none" anchor="t" anchorCtr="0">
            <a:spAutoFit/>
          </a:bodyPr>
          <a:lstStyle/>
          <a:p>
            <a:r>
              <a:rPr lang="zh-CN" altLang="en-US" sz="3200" b="0" dirty="0">
                <a:solidFill>
                  <a:schemeClr val="tx1"/>
                </a:solidFill>
                <a:latin typeface="Calibri" panose="020F0502020204030204" pitchFamily="34" charset="0"/>
                <a:ea typeface="宋体" panose="02010600030101010101" pitchFamily="2" charset="-122"/>
              </a:rPr>
              <a:t>走完所有路径</a:t>
            </a:r>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A -&gt; B -&gt; C</a:t>
            </a:r>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A -&gt; B -&gt; D</a:t>
            </a:r>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A -&gt; E -&gt; F</a:t>
            </a:r>
            <a:endParaRPr lang="en-US" altLang="zh-CN" sz="3200" b="0" dirty="0">
              <a:solidFill>
                <a:schemeClr val="tx1"/>
              </a:solidFill>
              <a:latin typeface="Calibri" panose="020F0502020204030204" pitchFamily="34" charset="0"/>
              <a:ea typeface="宋体" panose="02010600030101010101" pitchFamily="2" charset="-122"/>
            </a:endParaRPr>
          </a:p>
          <a:p>
            <a:r>
              <a:rPr lang="en-US" altLang="zh-CN" sz="3200" b="0" dirty="0">
                <a:solidFill>
                  <a:schemeClr val="tx1"/>
                </a:solidFill>
                <a:latin typeface="Calibri" panose="020F0502020204030204" pitchFamily="34" charset="0"/>
                <a:ea typeface="宋体" panose="02010600030101010101" pitchFamily="2" charset="-122"/>
              </a:rPr>
              <a:t>A -&gt; E -&gt; G</a:t>
            </a:r>
            <a:endParaRPr lang="zh-CN" altLang="en-US" sz="3200" b="0" dirty="0">
              <a:solidFill>
                <a:schemeClr val="tx1"/>
              </a:solidFill>
              <a:latin typeface="Calibri" panose="020F0502020204030204" pitchFamily="34" charset="0"/>
              <a:ea typeface="宋体" panose="02010600030101010101" pitchFamily="2" charset="-122"/>
            </a:endParaRPr>
          </a:p>
        </p:txBody>
      </p:sp>
      <p:sp>
        <p:nvSpPr>
          <p:cNvPr id="43023" name="流程图: 决策 34"/>
          <p:cNvSpPr/>
          <p:nvPr/>
        </p:nvSpPr>
        <p:spPr>
          <a:xfrm>
            <a:off x="4572000" y="2357438"/>
            <a:ext cx="2500313" cy="612775"/>
          </a:xfrm>
          <a:prstGeom prst="flowChartDecision">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latin typeface="Calibri" panose="020F0502020204030204" pitchFamily="34" charset="0"/>
                <a:ea typeface="宋体" panose="02010600030101010101" pitchFamily="2" charset="-122"/>
              </a:rPr>
              <a:t>b &lt; 0</a:t>
            </a:r>
            <a:endParaRPr lang="en-US" altLang="zh-CN" b="0" dirty="0">
              <a:solidFill>
                <a:srgbClr val="000000"/>
              </a:solidFill>
              <a:latin typeface="Calibri" panose="020F0502020204030204" pitchFamily="34" charset="0"/>
              <a:ea typeface="宋体" panose="02010600030101010101" pitchFamily="2" charset="-122"/>
            </a:endParaRPr>
          </a:p>
        </p:txBody>
      </p:sp>
      <p:cxnSp>
        <p:nvCxnSpPr>
          <p:cNvPr id="43024" name="形状 37"/>
          <p:cNvCxnSpPr>
            <a:stCxn id="43023" idx="1"/>
            <a:endCxn id="43014" idx="0"/>
          </p:cNvCxnSpPr>
          <p:nvPr/>
        </p:nvCxnSpPr>
        <p:spPr>
          <a:xfrm rot="-10800000" flipV="1">
            <a:off x="3671888" y="2663825"/>
            <a:ext cx="900112" cy="836613"/>
          </a:xfrm>
          <a:prstGeom prst="bentConnector2">
            <a:avLst/>
          </a:prstGeom>
          <a:ln w="12700" cap="flat" cmpd="sng">
            <a:solidFill>
              <a:schemeClr val="tx2"/>
            </a:solidFill>
            <a:prstDash val="solid"/>
            <a:miter/>
            <a:headEnd type="none" w="med" len="med"/>
            <a:tailEnd type="arrow" w="med" len="med"/>
          </a:ln>
        </p:spPr>
      </p:cxnSp>
      <p:sp>
        <p:nvSpPr>
          <p:cNvPr id="43025" name="流程图: 决策 39"/>
          <p:cNvSpPr/>
          <p:nvPr/>
        </p:nvSpPr>
        <p:spPr>
          <a:xfrm>
            <a:off x="2857500" y="3500438"/>
            <a:ext cx="1714500" cy="1071562"/>
          </a:xfrm>
          <a:prstGeom prst="flowChartDecision">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latin typeface="Calibri" panose="020F0502020204030204" pitchFamily="34" charset="0"/>
                <a:ea typeface="宋体" panose="02010600030101010101" pitchFamily="2" charset="-122"/>
              </a:rPr>
              <a:t>d &gt; 0</a:t>
            </a:r>
            <a:endParaRPr lang="en-US" altLang="zh-CN" b="0" dirty="0">
              <a:solidFill>
                <a:srgbClr val="000000"/>
              </a:solidFill>
              <a:latin typeface="Calibri" panose="020F0502020204030204" pitchFamily="34" charset="0"/>
              <a:ea typeface="宋体" panose="02010600030101010101" pitchFamily="2" charset="-122"/>
            </a:endParaRPr>
          </a:p>
        </p:txBody>
      </p:sp>
      <p:sp>
        <p:nvSpPr>
          <p:cNvPr id="43026" name="矩形 40"/>
          <p:cNvSpPr/>
          <p:nvPr/>
        </p:nvSpPr>
        <p:spPr>
          <a:xfrm>
            <a:off x="3286125" y="5572125"/>
            <a:ext cx="914400" cy="914400"/>
          </a:xfrm>
          <a:prstGeom prst="rect">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latin typeface="Calibri" panose="020F0502020204030204" pitchFamily="34" charset="0"/>
                <a:ea typeface="宋体" panose="02010600030101010101" pitchFamily="2" charset="-122"/>
              </a:rPr>
              <a:t>Yes</a:t>
            </a:r>
            <a:endParaRPr lang="en-US" altLang="zh-CN" b="0" dirty="0">
              <a:solidFill>
                <a:srgbClr val="000000"/>
              </a:solidFill>
              <a:latin typeface="Calibri" panose="020F0502020204030204" pitchFamily="34" charset="0"/>
              <a:ea typeface="宋体" panose="02010600030101010101" pitchFamily="2" charset="-122"/>
            </a:endParaRPr>
          </a:p>
        </p:txBody>
      </p:sp>
      <p:sp>
        <p:nvSpPr>
          <p:cNvPr id="43027" name="矩形 41"/>
          <p:cNvSpPr/>
          <p:nvPr/>
        </p:nvSpPr>
        <p:spPr>
          <a:xfrm>
            <a:off x="1571625" y="5572125"/>
            <a:ext cx="914400" cy="914400"/>
          </a:xfrm>
          <a:prstGeom prst="rect">
            <a:avLst/>
          </a:prstGeom>
          <a:noFill/>
          <a:ln w="12700" cap="flat" cmpd="sng">
            <a:solidFill>
              <a:schemeClr val="tx2"/>
            </a:solidFill>
            <a:prstDash val="solid"/>
            <a:miter/>
            <a:headEnd type="none" w="med" len="med"/>
            <a:tailEnd type="none" w="med" len="med"/>
          </a:ln>
        </p:spPr>
        <p:txBody>
          <a:bodyPr anchor="ctr" anchorCtr="0"/>
          <a:lstStyle/>
          <a:p>
            <a:pPr algn="ctr"/>
            <a:r>
              <a:rPr lang="en-US" altLang="zh-CN" b="0" dirty="0">
                <a:solidFill>
                  <a:srgbClr val="000000"/>
                </a:solidFill>
                <a:latin typeface="Calibri" panose="020F0502020204030204" pitchFamily="34" charset="0"/>
                <a:ea typeface="宋体" panose="02010600030101010101" pitchFamily="2" charset="-122"/>
              </a:rPr>
              <a:t>No</a:t>
            </a:r>
            <a:endParaRPr lang="en-US" altLang="zh-CN" b="0" dirty="0">
              <a:solidFill>
                <a:srgbClr val="000000"/>
              </a:solidFill>
              <a:latin typeface="Calibri" panose="020F0502020204030204" pitchFamily="34" charset="0"/>
              <a:ea typeface="宋体" panose="02010600030101010101" pitchFamily="2" charset="-122"/>
            </a:endParaRPr>
          </a:p>
        </p:txBody>
      </p:sp>
      <p:cxnSp>
        <p:nvCxnSpPr>
          <p:cNvPr id="43028" name="直接箭头连接符 42"/>
          <p:cNvCxnSpPr>
            <a:stCxn id="43025" idx="2"/>
            <a:endCxn id="43026" idx="0"/>
          </p:cNvCxnSpPr>
          <p:nvPr/>
        </p:nvCxnSpPr>
        <p:spPr>
          <a:xfrm>
            <a:off x="3714750" y="4572000"/>
            <a:ext cx="28575" cy="1000125"/>
          </a:xfrm>
          <a:prstGeom prst="straightConnector1">
            <a:avLst/>
          </a:prstGeom>
          <a:ln w="12700" cap="flat" cmpd="sng">
            <a:solidFill>
              <a:schemeClr val="tx2"/>
            </a:solidFill>
            <a:prstDash val="solid"/>
            <a:round/>
            <a:headEnd type="none" w="med" len="med"/>
            <a:tailEnd type="arrow" w="med" len="med"/>
          </a:ln>
        </p:spPr>
      </p:cxnSp>
      <p:sp>
        <p:nvSpPr>
          <p:cNvPr id="43029" name="TextBox 44"/>
          <p:cNvSpPr txBox="1"/>
          <p:nvPr/>
        </p:nvSpPr>
        <p:spPr>
          <a:xfrm>
            <a:off x="3286125" y="4857750"/>
            <a:ext cx="323215" cy="368300"/>
          </a:xfrm>
          <a:prstGeom prst="rect">
            <a:avLst/>
          </a:prstGeom>
          <a:noFill/>
          <a:ln w="9525">
            <a:noFill/>
          </a:ln>
        </p:spPr>
        <p:txBody>
          <a:bodyPr wrap="none" anchor="t" anchorCtr="0">
            <a:spAutoFit/>
          </a:bodyPr>
          <a:lstStyle/>
          <a:p>
            <a:r>
              <a:rPr lang="en-US" altLang="zh-CN" b="0" dirty="0">
                <a:solidFill>
                  <a:srgbClr val="000000"/>
                </a:solidFill>
                <a:latin typeface="Calibri" panose="020F0502020204030204" pitchFamily="34" charset="0"/>
                <a:ea typeface="宋体" panose="02010600030101010101" pitchFamily="2" charset="-122"/>
              </a:rPr>
              <a:t>D</a:t>
            </a:r>
            <a:endParaRPr lang="en-US" altLang="zh-CN" b="0" dirty="0">
              <a:solidFill>
                <a:srgbClr val="000000"/>
              </a:solidFill>
              <a:latin typeface="Calibri" panose="020F0502020204030204" pitchFamily="34" charset="0"/>
              <a:ea typeface="宋体" panose="02010600030101010101" pitchFamily="2" charset="-122"/>
            </a:endParaRPr>
          </a:p>
        </p:txBody>
      </p:sp>
      <p:sp>
        <p:nvSpPr>
          <p:cNvPr id="43030" name="TextBox 45"/>
          <p:cNvSpPr txBox="1"/>
          <p:nvPr/>
        </p:nvSpPr>
        <p:spPr>
          <a:xfrm>
            <a:off x="1714500" y="4714875"/>
            <a:ext cx="304800" cy="368300"/>
          </a:xfrm>
          <a:prstGeom prst="rect">
            <a:avLst/>
          </a:prstGeom>
          <a:noFill/>
          <a:ln w="9525">
            <a:noFill/>
          </a:ln>
        </p:spPr>
        <p:txBody>
          <a:bodyPr wrap="none" anchor="t" anchorCtr="0">
            <a:spAutoFit/>
          </a:bodyPr>
          <a:lstStyle/>
          <a:p>
            <a:r>
              <a:rPr lang="en-US" altLang="zh-CN" b="0" dirty="0">
                <a:solidFill>
                  <a:srgbClr val="000000"/>
                </a:solidFill>
                <a:latin typeface="Calibri" panose="020F0502020204030204" pitchFamily="34" charset="0"/>
                <a:ea typeface="宋体" panose="02010600030101010101" pitchFamily="2" charset="-122"/>
              </a:rPr>
              <a:t>C</a:t>
            </a:r>
            <a:endParaRPr lang="en-US" altLang="zh-CN" b="0" dirty="0">
              <a:solidFill>
                <a:srgbClr val="000000"/>
              </a:solidFill>
              <a:latin typeface="Calibri" panose="020F0502020204030204" pitchFamily="34" charset="0"/>
              <a:ea typeface="宋体" panose="02010600030101010101" pitchFamily="2" charset="-122"/>
            </a:endParaRPr>
          </a:p>
        </p:txBody>
      </p:sp>
      <p:cxnSp>
        <p:nvCxnSpPr>
          <p:cNvPr id="43031" name="形状 52"/>
          <p:cNvCxnSpPr>
            <a:stCxn id="43025" idx="1"/>
            <a:endCxn id="43027" idx="0"/>
          </p:cNvCxnSpPr>
          <p:nvPr/>
        </p:nvCxnSpPr>
        <p:spPr>
          <a:xfrm rot="-10800000" flipV="1">
            <a:off x="2028825" y="4037013"/>
            <a:ext cx="828675" cy="1535112"/>
          </a:xfrm>
          <a:prstGeom prst="bentConnector2">
            <a:avLst/>
          </a:prstGeom>
          <a:ln w="12700" cap="flat" cmpd="sng">
            <a:solidFill>
              <a:schemeClr val="tx2"/>
            </a:solidFill>
            <a:prstDash val="solid"/>
            <a:miter/>
            <a:headEnd type="none" w="med" len="med"/>
            <a:tailEnd type="arrow" w="med" len="med"/>
          </a:ln>
        </p:spPr>
      </p:cxnSp>
      <p:sp>
        <p:nvSpPr>
          <p:cNvPr id="43032" name="TextBox 53"/>
          <p:cNvSpPr txBox="1"/>
          <p:nvPr/>
        </p:nvSpPr>
        <p:spPr>
          <a:xfrm>
            <a:off x="7500938" y="5214938"/>
            <a:ext cx="327025" cy="368300"/>
          </a:xfrm>
          <a:prstGeom prst="rect">
            <a:avLst/>
          </a:prstGeom>
          <a:noFill/>
          <a:ln w="9525">
            <a:noFill/>
          </a:ln>
        </p:spPr>
        <p:txBody>
          <a:bodyPr wrap="none" anchor="t" anchorCtr="0">
            <a:spAutoFit/>
          </a:bodyPr>
          <a:lstStyle/>
          <a:p>
            <a:r>
              <a:rPr lang="en-US" altLang="zh-CN" b="0" dirty="0">
                <a:solidFill>
                  <a:srgbClr val="000000"/>
                </a:solidFill>
                <a:latin typeface="Calibri" panose="020F0502020204030204" pitchFamily="34" charset="0"/>
                <a:ea typeface="宋体" panose="02010600030101010101" pitchFamily="2" charset="-122"/>
              </a:rPr>
              <a:t>G</a:t>
            </a:r>
            <a:endParaRPr lang="en-US" altLang="zh-CN" b="0" dirty="0">
              <a:solidFill>
                <a:srgbClr val="000000"/>
              </a:solidFill>
              <a:latin typeface="Calibri" panose="020F050202020403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idx="1"/>
          </p:nvPr>
        </p:nvSpPr>
        <p:spPr/>
        <p:txBody>
          <a:bodyPr vert="horz" wrap="square" lIns="91440" tIns="45720" rIns="91440" bIns="45720" anchor="t" anchorCtr="0"/>
          <a:lstStyle/>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优点</a:t>
            </a:r>
            <a:r>
              <a:rPr lang="en-US" altLang="zh-CN" b="1" dirty="0">
                <a:solidFill>
                  <a:srgbClr val="FF3300"/>
                </a:solidFill>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：这种测试方法可以对程序进行彻底的测试，比前面五种的覆盖面都广。</a:t>
            </a:r>
            <a:endParaRPr lang="zh-CN" altLang="en-US" dirty="0">
              <a:latin typeface="宋体" panose="02010600030101010101" pitchFamily="2" charset="-122"/>
              <a:ea typeface="宋体" panose="02010600030101010101" pitchFamily="2" charset="-122"/>
            </a:endParaRPr>
          </a:p>
          <a:p>
            <a:pPr eaLnBrk="1" hangingPunct="1"/>
            <a:r>
              <a:rPr lang="en-US" altLang="zh-CN" b="1" dirty="0">
                <a:solidFill>
                  <a:srgbClr val="FF3300"/>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缺点</a:t>
            </a:r>
            <a:r>
              <a:rPr lang="en-US" altLang="zh-CN" b="1" dirty="0">
                <a:solidFill>
                  <a:srgbClr val="FF3300"/>
                </a:solidFill>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：需要设计大量、复杂的测试用例，使得工作量呈指数级增长，不见得把所有的条件组合都覆盖。</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vert="horz" wrap="square" lIns="91440" tIns="45720" rIns="91440" bIns="45720" anchor="ctr" anchorCtr="0"/>
          <a:lstStyle/>
          <a:p>
            <a:pPr eaLnBrk="1" hangingPunct="1"/>
            <a:r>
              <a:rPr lang="zh-CN" altLang="en-US" sz="4000" b="1" dirty="0">
                <a:solidFill>
                  <a:schemeClr val="tx1"/>
                </a:solidFill>
                <a:latin typeface="宋体" panose="02010600030101010101" pitchFamily="2" charset="-122"/>
                <a:ea typeface="宋体" panose="02010600030101010101" pitchFamily="2" charset="-122"/>
              </a:rPr>
              <a:t>测试覆盖准则</a:t>
            </a:r>
            <a:endParaRPr lang="zh-CN" altLang="en-US" sz="4000" b="1" dirty="0">
              <a:solidFill>
                <a:schemeClr val="tx1"/>
              </a:solidFill>
              <a:latin typeface="宋体" panose="02010600030101010101" pitchFamily="2" charset="-122"/>
              <a:ea typeface="宋体" panose="02010600030101010101" pitchFamily="2" charset="-122"/>
            </a:endParaRPr>
          </a:p>
        </p:txBody>
      </p:sp>
      <p:sp>
        <p:nvSpPr>
          <p:cNvPr id="45058" name="Text Box 3"/>
          <p:cNvSpPr txBox="1"/>
          <p:nvPr/>
        </p:nvSpPr>
        <p:spPr>
          <a:xfrm>
            <a:off x="468313" y="1484313"/>
            <a:ext cx="8351837" cy="4092575"/>
          </a:xfrm>
          <a:prstGeom prst="rect">
            <a:avLst/>
          </a:prstGeom>
          <a:noFill/>
          <a:ln w="9525">
            <a:noFill/>
          </a:ln>
        </p:spPr>
        <p:txBody>
          <a:bodyPr anchor="t" anchorCtr="0">
            <a:spAutoFit/>
          </a:bodyPr>
          <a:lstStyle/>
          <a:p>
            <a:pPr marL="457200" indent="-457200" algn="just"/>
            <a:r>
              <a:rPr lang="en-US" altLang="zh-CN" sz="3600" dirty="0">
                <a:solidFill>
                  <a:schemeClr val="tx1"/>
                </a:solidFill>
                <a:latin typeface="宋体" panose="02010600030101010101" pitchFamily="2" charset="-122"/>
                <a:ea typeface="宋体" panose="02010600030101010101" pitchFamily="2" charset="-122"/>
              </a:rPr>
              <a:t>[</a:t>
            </a:r>
            <a:r>
              <a:rPr lang="zh-CN" altLang="en-US" sz="3600" dirty="0">
                <a:solidFill>
                  <a:schemeClr val="tx1"/>
                </a:solidFill>
                <a:latin typeface="Times New Roman" panose="02020603050405020304" pitchFamily="18" charset="0"/>
                <a:ea typeface="宋体" panose="02010600030101010101" pitchFamily="2" charset="-122"/>
              </a:rPr>
              <a:t>准则</a:t>
            </a:r>
            <a:r>
              <a:rPr lang="en-US" altLang="zh-CN" sz="3600" dirty="0">
                <a:solidFill>
                  <a:schemeClr val="tx1"/>
                </a:solidFill>
                <a:latin typeface="宋体" panose="02010600030101010101" pitchFamily="2" charset="-122"/>
                <a:ea typeface="宋体" panose="02010600030101010101" pitchFamily="2" charset="-122"/>
              </a:rPr>
              <a:t>]</a:t>
            </a:r>
            <a:endParaRPr lang="en-US" altLang="zh-CN" sz="3600" dirty="0">
              <a:solidFill>
                <a:schemeClr val="tx1"/>
              </a:solidFill>
              <a:latin typeface="宋体" panose="02010600030101010101" pitchFamily="2" charset="-122"/>
              <a:ea typeface="宋体" panose="02010600030101010101" pitchFamily="2" charset="-122"/>
            </a:endParaRPr>
          </a:p>
          <a:p>
            <a:pPr marL="457200" indent="-457200" algn="just"/>
            <a:r>
              <a:rPr lang="zh-CN" altLang="en-US" sz="3200" b="0" dirty="0">
                <a:solidFill>
                  <a:schemeClr val="tx1"/>
                </a:solidFill>
                <a:latin typeface="Times New Roman" panose="02020603050405020304" pitchFamily="18" charset="0"/>
                <a:ea typeface="宋体" panose="02010600030101010101" pitchFamily="2" charset="-122"/>
              </a:rPr>
              <a:t>	对于</a:t>
            </a:r>
            <a:r>
              <a:rPr lang="en-US" altLang="zh-CN" sz="3200" b="0" dirty="0">
                <a:solidFill>
                  <a:schemeClr val="tx1"/>
                </a:solidFill>
                <a:latin typeface="宋体" panose="02010600030101010101" pitchFamily="2" charset="-122"/>
                <a:ea typeface="宋体" panose="02010600030101010101" pitchFamily="2" charset="-122"/>
              </a:rPr>
              <a:t>A rel</a:t>
            </a:r>
            <a:r>
              <a:rPr lang="en-US" altLang="zh-CN" sz="3200" b="0" baseline="-25000" dirty="0">
                <a:solidFill>
                  <a:schemeClr val="tx1"/>
                </a:solidFill>
                <a:latin typeface="宋体" panose="02010600030101010101" pitchFamily="2" charset="-122"/>
                <a:ea typeface="宋体" panose="02010600030101010101" pitchFamily="2" charset="-122"/>
              </a:rPr>
              <a:t>1</a:t>
            </a:r>
            <a:r>
              <a:rPr lang="en-US" altLang="zh-CN" sz="3200" b="0" dirty="0">
                <a:solidFill>
                  <a:schemeClr val="tx1"/>
                </a:solidFill>
                <a:latin typeface="宋体" panose="02010600030101010101" pitchFamily="2" charset="-122"/>
                <a:ea typeface="宋体" panose="02010600030101010101" pitchFamily="2" charset="-122"/>
              </a:rPr>
              <a:t> C(rel</a:t>
            </a:r>
            <a:r>
              <a:rPr lang="en-US" altLang="zh-CN" sz="3200" b="0" baseline="-25000" dirty="0">
                <a:solidFill>
                  <a:schemeClr val="tx1"/>
                </a:solidFill>
                <a:latin typeface="宋体" panose="02010600030101010101" pitchFamily="2" charset="-122"/>
                <a:ea typeface="宋体" panose="02010600030101010101" pitchFamily="2" charset="-122"/>
              </a:rPr>
              <a:t>1</a:t>
            </a:r>
            <a:r>
              <a:rPr lang="en-US" altLang="zh-CN" sz="3200" b="0" dirty="0">
                <a:solidFill>
                  <a:schemeClr val="tx1"/>
                </a:solidFill>
                <a:latin typeface="Times New Roman" panose="02020603050405020304" pitchFamily="18" charset="0"/>
                <a:ea typeface="宋体" panose="02010600030101010101" pitchFamily="2" charset="-122"/>
              </a:rPr>
              <a:t> </a:t>
            </a:r>
            <a:r>
              <a:rPr lang="zh-CN" altLang="en-US" sz="3200" b="0" dirty="0">
                <a:solidFill>
                  <a:schemeClr val="tx1"/>
                </a:solidFill>
                <a:latin typeface="Times New Roman" panose="02020603050405020304" pitchFamily="18" charset="0"/>
                <a:ea typeface="宋体" panose="02010600030101010101" pitchFamily="2" charset="-122"/>
              </a:rPr>
              <a:t>可以是＜或＞，</a:t>
            </a:r>
            <a:r>
              <a:rPr lang="en-US" altLang="zh-CN" sz="3200" b="0" dirty="0">
                <a:solidFill>
                  <a:schemeClr val="tx1"/>
                </a:solidFill>
                <a:latin typeface="宋体" panose="02010600030101010101" pitchFamily="2" charset="-122"/>
                <a:ea typeface="宋体" panose="02010600030101010101" pitchFamily="2" charset="-122"/>
              </a:rPr>
              <a:t>A</a:t>
            </a:r>
            <a:r>
              <a:rPr lang="zh-CN" altLang="en-US" sz="3200" b="0" dirty="0">
                <a:solidFill>
                  <a:schemeClr val="tx1"/>
                </a:solidFill>
                <a:latin typeface="Times New Roman" panose="02020603050405020304" pitchFamily="18" charset="0"/>
                <a:ea typeface="宋体" panose="02010600030101010101" pitchFamily="2" charset="-122"/>
              </a:rPr>
              <a:t>是变量，</a:t>
            </a:r>
            <a:r>
              <a:rPr lang="en-US" altLang="zh-CN" sz="3200" b="0" dirty="0">
                <a:solidFill>
                  <a:schemeClr val="tx1"/>
                </a:solidFill>
                <a:latin typeface="宋体" panose="02010600030101010101" pitchFamily="2" charset="-122"/>
                <a:ea typeface="宋体" panose="02010600030101010101" pitchFamily="2" charset="-122"/>
              </a:rPr>
              <a:t>C</a:t>
            </a:r>
            <a:r>
              <a:rPr lang="zh-CN" altLang="en-US" sz="3200" b="0" dirty="0">
                <a:solidFill>
                  <a:schemeClr val="tx1"/>
                </a:solidFill>
                <a:latin typeface="Times New Roman" panose="02020603050405020304" pitchFamily="18" charset="0"/>
                <a:ea typeface="宋体" panose="02010600030101010101" pitchFamily="2" charset="-122"/>
              </a:rPr>
              <a:t>是常量</a:t>
            </a:r>
            <a:r>
              <a:rPr lang="en-US" altLang="zh-CN" sz="3200" b="0" dirty="0">
                <a:solidFill>
                  <a:schemeClr val="tx1"/>
                </a:solidFill>
                <a:latin typeface="宋体" panose="02010600030101010101" pitchFamily="2" charset="-122"/>
                <a:ea typeface="宋体" panose="02010600030101010101" pitchFamily="2" charset="-122"/>
              </a:rPr>
              <a:t>)</a:t>
            </a:r>
            <a:r>
              <a:rPr lang="zh-CN" altLang="en-US" sz="3200" b="0" dirty="0">
                <a:solidFill>
                  <a:schemeClr val="tx1"/>
                </a:solidFill>
                <a:latin typeface="Times New Roman" panose="02020603050405020304" pitchFamily="18" charset="0"/>
                <a:ea typeface="宋体" panose="02010600030101010101" pitchFamily="2" charset="-122"/>
              </a:rPr>
              <a:t>型的分支谓词，</a:t>
            </a:r>
            <a:endParaRPr lang="zh-CN" altLang="en-US" sz="2800" b="0" dirty="0">
              <a:solidFill>
                <a:schemeClr val="tx1"/>
              </a:solidFill>
              <a:latin typeface="Times New Roman" panose="02020603050405020304" pitchFamily="18" charset="0"/>
              <a:ea typeface="宋体" panose="02010600030101010101" pitchFamily="2" charset="-122"/>
            </a:endParaRPr>
          </a:p>
          <a:p>
            <a:pPr marL="457200" indent="-457200" algn="just"/>
            <a:r>
              <a:rPr lang="zh-CN" altLang="en-US" sz="2800" b="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0" dirty="0">
                <a:solidFill>
                  <a:schemeClr val="tx1"/>
                </a:solidFill>
                <a:latin typeface="Times New Roman" panose="02020603050405020304" pitchFamily="18" charset="0"/>
                <a:ea typeface="宋体" panose="02010600030101010101" pitchFamily="2" charset="-122"/>
              </a:rPr>
              <a:t>当</a:t>
            </a:r>
            <a:r>
              <a:rPr lang="en-US" altLang="zh-CN" sz="2800" b="0" dirty="0">
                <a:solidFill>
                  <a:schemeClr val="tx1"/>
                </a:solidFill>
                <a:latin typeface="宋体" panose="02010600030101010101" pitchFamily="2" charset="-122"/>
                <a:ea typeface="宋体" panose="02010600030101010101" pitchFamily="2" charset="-122"/>
              </a:rPr>
              <a:t>A</a:t>
            </a:r>
            <a:r>
              <a:rPr lang="zh-CN" altLang="en-US" sz="2800" b="0" dirty="0">
                <a:solidFill>
                  <a:schemeClr val="tx1"/>
                </a:solidFill>
                <a:latin typeface="Times New Roman" panose="02020603050405020304" pitchFamily="18" charset="0"/>
                <a:ea typeface="宋体" panose="02010600030101010101" pitchFamily="2" charset="-122"/>
              </a:rPr>
              <a:t>＜</a:t>
            </a:r>
            <a:r>
              <a:rPr lang="en-US" altLang="zh-CN" sz="2800" b="0" dirty="0">
                <a:solidFill>
                  <a:schemeClr val="tx1"/>
                </a:solidFill>
                <a:latin typeface="Times New Roman" panose="02020603050405020304" pitchFamily="18" charset="0"/>
                <a:ea typeface="宋体" panose="02010600030101010101" pitchFamily="2" charset="-122"/>
              </a:rPr>
              <a:t>C</a:t>
            </a:r>
            <a:r>
              <a:rPr lang="zh-CN" altLang="en-US" sz="2800" b="0" dirty="0">
                <a:solidFill>
                  <a:schemeClr val="tx1"/>
                </a:solidFill>
                <a:latin typeface="Times New Roman" panose="02020603050405020304" pitchFamily="18" charset="0"/>
                <a:ea typeface="宋体" panose="02010600030101010101" pitchFamily="2" charset="-122"/>
              </a:rPr>
              <a:t>时，应适当地选择</a:t>
            </a:r>
            <a:r>
              <a:rPr lang="en-US" altLang="zh-CN" sz="2800" b="0" dirty="0">
                <a:solidFill>
                  <a:schemeClr val="tx1"/>
                </a:solidFill>
                <a:latin typeface="宋体" panose="02010600030101010101" pitchFamily="2" charset="-122"/>
                <a:ea typeface="宋体" panose="02010600030101010101" pitchFamily="2" charset="-122"/>
              </a:rPr>
              <a:t>A</a:t>
            </a:r>
            <a:r>
              <a:rPr lang="zh-CN" altLang="en-US" sz="2800" b="0" dirty="0">
                <a:solidFill>
                  <a:schemeClr val="tx1"/>
                </a:solidFill>
                <a:latin typeface="Times New Roman" panose="02020603050405020304" pitchFamily="18" charset="0"/>
                <a:ea typeface="宋体" panose="02010600030101010101" pitchFamily="2" charset="-122"/>
              </a:rPr>
              <a:t>的值，使：</a:t>
            </a:r>
            <a:endParaRPr lang="zh-CN" altLang="en-US" sz="2800" b="0" dirty="0">
              <a:solidFill>
                <a:schemeClr val="tx1"/>
              </a:solidFill>
              <a:latin typeface="宋体" panose="02010600030101010101" pitchFamily="2" charset="-122"/>
              <a:ea typeface="宋体" panose="02010600030101010101" pitchFamily="2" charset="-122"/>
            </a:endParaRPr>
          </a:p>
          <a:p>
            <a:pPr marL="457200" indent="-457200" algn="just"/>
            <a:r>
              <a:rPr lang="zh-CN" altLang="en-US" sz="2800" b="0" dirty="0">
                <a:solidFill>
                  <a:schemeClr val="tx1"/>
                </a:solidFill>
                <a:latin typeface="宋体" panose="02010600030101010101" pitchFamily="2" charset="-122"/>
                <a:ea typeface="宋体" panose="02010600030101010101" pitchFamily="2" charset="-122"/>
              </a:rPr>
              <a:t>    </a:t>
            </a:r>
            <a:r>
              <a:rPr lang="en-US" altLang="zh-CN" sz="2800" b="0" dirty="0">
                <a:solidFill>
                  <a:schemeClr val="tx1"/>
                </a:solidFill>
                <a:latin typeface="宋体" panose="02010600030101010101" pitchFamily="2" charset="-122"/>
                <a:ea typeface="宋体" panose="02010600030101010101" pitchFamily="2" charset="-122"/>
              </a:rPr>
              <a:t>A</a:t>
            </a:r>
            <a:r>
              <a:rPr lang="zh-CN" altLang="en-US" sz="2800" b="0" dirty="0">
                <a:solidFill>
                  <a:schemeClr val="tx1"/>
                </a:solidFill>
                <a:latin typeface="Times New Roman" panose="02020603050405020304" pitchFamily="18" charset="0"/>
                <a:ea typeface="宋体" panose="02010600030101010101" pitchFamily="2" charset="-122"/>
              </a:rPr>
              <a:t>＝</a:t>
            </a:r>
            <a:r>
              <a:rPr lang="en-US" altLang="zh-CN" sz="2800" b="0" dirty="0">
                <a:solidFill>
                  <a:schemeClr val="tx1"/>
                </a:solidFill>
                <a:latin typeface="宋体" panose="02010600030101010101" pitchFamily="2" charset="-122"/>
                <a:ea typeface="宋体" panose="02010600030101010101" pitchFamily="2" charset="-122"/>
              </a:rPr>
              <a:t>C</a:t>
            </a:r>
            <a:r>
              <a:rPr lang="en-US" altLang="zh-CN" sz="2800" b="0" dirty="0">
                <a:solidFill>
                  <a:schemeClr val="tx1"/>
                </a:solidFill>
                <a:latin typeface="Times New Roman" panose="02020603050405020304" pitchFamily="18" charset="0"/>
                <a:ea typeface="宋体" panose="02010600030101010101" pitchFamily="2" charset="-122"/>
              </a:rPr>
              <a:t>-</a:t>
            </a:r>
            <a:r>
              <a:rPr lang="en-US" altLang="zh-CN" sz="2800" b="0" dirty="0">
                <a:solidFill>
                  <a:schemeClr val="tx1"/>
                </a:solidFill>
                <a:latin typeface="宋体" panose="02010600030101010101" pitchFamily="2" charset="-122"/>
                <a:ea typeface="宋体" panose="02010600030101010101" pitchFamily="2" charset="-122"/>
              </a:rPr>
              <a:t>M</a:t>
            </a:r>
            <a:endParaRPr lang="zh-CN" altLang="en-US" sz="2800" b="0" dirty="0">
              <a:solidFill>
                <a:schemeClr val="tx1"/>
              </a:solidFill>
              <a:latin typeface="Times New Roman" panose="02020603050405020304" pitchFamily="18" charset="0"/>
              <a:ea typeface="宋体" panose="02010600030101010101" pitchFamily="2" charset="-122"/>
            </a:endParaRPr>
          </a:p>
          <a:p>
            <a:pPr marL="457200" indent="-457200" algn="just"/>
            <a:r>
              <a:rPr lang="zh-CN" altLang="en-US" sz="2800" b="0" dirty="0">
                <a:solidFill>
                  <a:schemeClr val="tx1"/>
                </a:solidFill>
                <a:latin typeface="Times New Roman" panose="02020603050405020304" pitchFamily="18" charset="0"/>
                <a:ea typeface="仿宋_GB2312" pitchFamily="49" charset="-122"/>
                <a:sym typeface="Symbol" panose="05050102010706020507" pitchFamily="18" charset="2"/>
              </a:rPr>
              <a:t></a:t>
            </a:r>
            <a:r>
              <a:rPr lang="zh-CN" altLang="en-US" sz="2800" b="0" dirty="0">
                <a:solidFill>
                  <a:schemeClr val="tx1"/>
                </a:solidFill>
                <a:latin typeface="Times New Roman" panose="02020603050405020304" pitchFamily="18" charset="0"/>
                <a:ea typeface="宋体" panose="02010600030101010101" pitchFamily="2" charset="-122"/>
              </a:rPr>
              <a:t>当</a:t>
            </a:r>
            <a:r>
              <a:rPr lang="en-US" altLang="zh-CN" sz="2800" b="0" dirty="0">
                <a:solidFill>
                  <a:schemeClr val="tx1"/>
                </a:solidFill>
                <a:latin typeface="宋体" panose="02010600030101010101" pitchFamily="2" charset="-122"/>
                <a:ea typeface="宋体" panose="02010600030101010101" pitchFamily="2" charset="-122"/>
              </a:rPr>
              <a:t>A</a:t>
            </a:r>
            <a:r>
              <a:rPr lang="zh-CN" altLang="en-US" sz="2800" b="0" dirty="0">
                <a:solidFill>
                  <a:schemeClr val="tx1"/>
                </a:solidFill>
                <a:latin typeface="Times New Roman" panose="02020603050405020304" pitchFamily="18" charset="0"/>
                <a:ea typeface="宋体" panose="02010600030101010101" pitchFamily="2" charset="-122"/>
              </a:rPr>
              <a:t>＞</a:t>
            </a:r>
            <a:r>
              <a:rPr lang="en-US" altLang="zh-CN" sz="2800" b="0" dirty="0">
                <a:solidFill>
                  <a:schemeClr val="tx1"/>
                </a:solidFill>
                <a:latin typeface="Times New Roman" panose="02020603050405020304" pitchFamily="18" charset="0"/>
                <a:ea typeface="宋体" panose="02010600030101010101" pitchFamily="2" charset="-122"/>
              </a:rPr>
              <a:t>C</a:t>
            </a:r>
            <a:r>
              <a:rPr lang="zh-CN" altLang="en-US" sz="2800" b="0" dirty="0">
                <a:solidFill>
                  <a:schemeClr val="tx1"/>
                </a:solidFill>
                <a:latin typeface="Times New Roman" panose="02020603050405020304" pitchFamily="18" charset="0"/>
                <a:ea typeface="宋体" panose="02010600030101010101" pitchFamily="2" charset="-122"/>
              </a:rPr>
              <a:t>时，应适当地选择</a:t>
            </a:r>
            <a:r>
              <a:rPr lang="en-US" altLang="zh-CN" sz="2800" b="0" dirty="0">
                <a:solidFill>
                  <a:schemeClr val="tx1"/>
                </a:solidFill>
                <a:latin typeface="宋体" panose="02010600030101010101" pitchFamily="2" charset="-122"/>
                <a:ea typeface="宋体" panose="02010600030101010101" pitchFamily="2" charset="-122"/>
              </a:rPr>
              <a:t>A</a:t>
            </a:r>
            <a:r>
              <a:rPr lang="zh-CN" altLang="en-US" sz="2800" b="0" dirty="0">
                <a:solidFill>
                  <a:schemeClr val="tx1"/>
                </a:solidFill>
                <a:latin typeface="Times New Roman" panose="02020603050405020304" pitchFamily="18" charset="0"/>
                <a:ea typeface="宋体" panose="02010600030101010101" pitchFamily="2" charset="-122"/>
              </a:rPr>
              <a:t>，使：</a:t>
            </a:r>
            <a:endParaRPr lang="zh-CN" altLang="en-US" sz="2800" b="0" dirty="0">
              <a:solidFill>
                <a:schemeClr val="tx1"/>
              </a:solidFill>
              <a:latin typeface="宋体" panose="02010600030101010101" pitchFamily="2" charset="-122"/>
              <a:ea typeface="宋体" panose="02010600030101010101" pitchFamily="2" charset="-122"/>
            </a:endParaRPr>
          </a:p>
          <a:p>
            <a:pPr marL="457200" indent="-457200" algn="just"/>
            <a:r>
              <a:rPr lang="zh-CN" altLang="en-US" sz="2800" b="0" dirty="0">
                <a:solidFill>
                  <a:schemeClr val="tx1"/>
                </a:solidFill>
                <a:latin typeface="宋体" panose="02010600030101010101" pitchFamily="2" charset="-122"/>
                <a:ea typeface="宋体" panose="02010600030101010101" pitchFamily="2" charset="-122"/>
              </a:rPr>
              <a:t>    </a:t>
            </a:r>
            <a:r>
              <a:rPr lang="en-US" altLang="zh-CN" sz="2800" b="0" dirty="0">
                <a:solidFill>
                  <a:schemeClr val="tx1"/>
                </a:solidFill>
                <a:latin typeface="宋体" panose="02010600030101010101" pitchFamily="2" charset="-122"/>
                <a:ea typeface="宋体" panose="02010600030101010101" pitchFamily="2" charset="-122"/>
              </a:rPr>
              <a:t>A</a:t>
            </a:r>
            <a:r>
              <a:rPr lang="zh-CN" altLang="en-US" sz="2800" b="0" dirty="0">
                <a:solidFill>
                  <a:schemeClr val="tx1"/>
                </a:solidFill>
                <a:latin typeface="Times New Roman" panose="02020603050405020304" pitchFamily="18" charset="0"/>
                <a:ea typeface="宋体" panose="02010600030101010101" pitchFamily="2" charset="-122"/>
              </a:rPr>
              <a:t>＝</a:t>
            </a:r>
            <a:r>
              <a:rPr lang="en-US" altLang="zh-CN" sz="2800" b="0" dirty="0">
                <a:solidFill>
                  <a:schemeClr val="tx1"/>
                </a:solidFill>
                <a:latin typeface="宋体" panose="02010600030101010101" pitchFamily="2" charset="-122"/>
                <a:ea typeface="宋体" panose="02010600030101010101" pitchFamily="2" charset="-122"/>
              </a:rPr>
              <a:t>C</a:t>
            </a:r>
            <a:r>
              <a:rPr lang="en-US" altLang="zh-CN" sz="2800" b="0" dirty="0">
                <a:solidFill>
                  <a:schemeClr val="tx1"/>
                </a:solidFill>
                <a:latin typeface="Times New Roman" panose="02020603050405020304" pitchFamily="18" charset="0"/>
                <a:ea typeface="宋体" panose="02010600030101010101" pitchFamily="2" charset="-122"/>
              </a:rPr>
              <a:t>+</a:t>
            </a:r>
            <a:r>
              <a:rPr lang="en-US" altLang="zh-CN" sz="2800" b="0" dirty="0">
                <a:solidFill>
                  <a:schemeClr val="tx1"/>
                </a:solidFill>
                <a:latin typeface="宋体" panose="02010600030101010101" pitchFamily="2" charset="-122"/>
                <a:ea typeface="宋体" panose="02010600030101010101" pitchFamily="2" charset="-122"/>
              </a:rPr>
              <a:t>M</a:t>
            </a:r>
            <a:endParaRPr lang="en-US" altLang="zh-CN" sz="2800" b="0" dirty="0">
              <a:solidFill>
                <a:schemeClr val="tx1"/>
              </a:solidFill>
              <a:latin typeface="宋体" panose="02010600030101010101" pitchFamily="2" charset="-122"/>
              <a:ea typeface="宋体" panose="02010600030101010101" pitchFamily="2" charset="-122"/>
            </a:endParaRPr>
          </a:p>
          <a:p>
            <a:pPr marL="457200" indent="-457200" algn="just"/>
            <a:r>
              <a:rPr lang="en-US" altLang="zh-CN" sz="2800" b="0" dirty="0">
                <a:solidFill>
                  <a:srgbClr val="FF0000"/>
                </a:solidFill>
                <a:latin typeface="Times New Roman" panose="02020603050405020304" pitchFamily="18" charset="0"/>
                <a:ea typeface="仿宋_GB2312" pitchFamily="49" charset="-122"/>
              </a:rPr>
              <a:t>(M</a:t>
            </a:r>
            <a:r>
              <a:rPr lang="zh-CN" altLang="en-US" sz="2800" b="0" dirty="0">
                <a:solidFill>
                  <a:srgbClr val="FF0000"/>
                </a:solidFill>
                <a:latin typeface="Times New Roman" panose="02020603050405020304" pitchFamily="18" charset="0"/>
                <a:ea typeface="仿宋_GB2312" pitchFamily="49" charset="-122"/>
              </a:rPr>
              <a:t>是距</a:t>
            </a:r>
            <a:r>
              <a:rPr lang="en-US" altLang="zh-CN" sz="2800" b="0" dirty="0">
                <a:solidFill>
                  <a:srgbClr val="FF0000"/>
                </a:solidFill>
                <a:latin typeface="Times New Roman" panose="02020603050405020304" pitchFamily="18" charset="0"/>
                <a:ea typeface="仿宋_GB2312" pitchFamily="49" charset="-122"/>
              </a:rPr>
              <a:t>C</a:t>
            </a:r>
            <a:r>
              <a:rPr lang="zh-CN" altLang="en-US" sz="2800" b="0" dirty="0">
                <a:solidFill>
                  <a:srgbClr val="FF0000"/>
                </a:solidFill>
                <a:latin typeface="Times New Roman" panose="02020603050405020304" pitchFamily="18" charset="0"/>
                <a:ea typeface="仿宋_GB2312" pitchFamily="49" charset="-122"/>
              </a:rPr>
              <a:t>最小的正数，若</a:t>
            </a:r>
            <a:r>
              <a:rPr lang="en-US" altLang="zh-CN" sz="2800" b="0" dirty="0">
                <a:solidFill>
                  <a:srgbClr val="FF0000"/>
                </a:solidFill>
                <a:latin typeface="Times New Roman" panose="02020603050405020304" pitchFamily="18" charset="0"/>
                <a:ea typeface="仿宋_GB2312" pitchFamily="49" charset="-122"/>
              </a:rPr>
              <a:t>A</a:t>
            </a:r>
            <a:r>
              <a:rPr lang="zh-CN" altLang="en-US" sz="2800" b="0" dirty="0">
                <a:solidFill>
                  <a:srgbClr val="FF0000"/>
                </a:solidFill>
                <a:latin typeface="Times New Roman" panose="02020603050405020304" pitchFamily="18" charset="0"/>
                <a:ea typeface="仿宋_GB2312" pitchFamily="49" charset="-122"/>
              </a:rPr>
              <a:t>和</a:t>
            </a:r>
            <a:r>
              <a:rPr lang="en-US" altLang="zh-CN" sz="2800" b="0" dirty="0">
                <a:solidFill>
                  <a:srgbClr val="FF0000"/>
                </a:solidFill>
                <a:latin typeface="Times New Roman" panose="02020603050405020304" pitchFamily="18" charset="0"/>
                <a:ea typeface="仿宋_GB2312" pitchFamily="49" charset="-122"/>
              </a:rPr>
              <a:t>C</a:t>
            </a:r>
            <a:r>
              <a:rPr lang="zh-CN" altLang="en-US" sz="2800" b="0" dirty="0">
                <a:solidFill>
                  <a:srgbClr val="FF0000"/>
                </a:solidFill>
                <a:latin typeface="Times New Roman" panose="02020603050405020304" pitchFamily="18" charset="0"/>
                <a:ea typeface="仿宋_GB2312" pitchFamily="49" charset="-122"/>
              </a:rPr>
              <a:t>均为整型时，</a:t>
            </a:r>
            <a:r>
              <a:rPr lang="en-US" altLang="zh-CN" sz="2800" b="0" dirty="0">
                <a:solidFill>
                  <a:srgbClr val="FF0000"/>
                </a:solidFill>
                <a:latin typeface="Times New Roman" panose="02020603050405020304" pitchFamily="18" charset="0"/>
                <a:ea typeface="仿宋_GB2312" pitchFamily="49" charset="-122"/>
              </a:rPr>
              <a:t>M=1)</a:t>
            </a:r>
            <a:endParaRPr lang="en-US" altLang="zh-CN" sz="2800" b="0" dirty="0">
              <a:solidFill>
                <a:srgbClr val="FF0000"/>
              </a:solidFill>
              <a:latin typeface="宋体" panose="02010600030101010101" pitchFamily="2" charset="-122"/>
              <a:ea typeface="宋体" panose="02010600030101010101" pitchFamily="2" charset="-122"/>
            </a:endParaRPr>
          </a:p>
          <a:p>
            <a:pPr marL="457200" indent="-457200" algn="just"/>
            <a:r>
              <a:rPr lang="en-US" altLang="zh-CN" sz="2000" b="0" dirty="0">
                <a:solidFill>
                  <a:schemeClr val="tx1"/>
                </a:solidFill>
                <a:latin typeface="宋体" panose="02010600030101010101" pitchFamily="2" charset="-122"/>
                <a:ea typeface="宋体" panose="02010600030101010101" pitchFamily="2" charset="-122"/>
              </a:rPr>
              <a:t>    </a:t>
            </a:r>
            <a:endParaRPr lang="en-US" altLang="zh-CN" sz="2000" b="0" dirty="0">
              <a:solidFill>
                <a:schemeClr val="tx1"/>
              </a:solidFill>
              <a:latin typeface="宋体" panose="02010600030101010101" pitchFamily="2" charset="-122"/>
              <a:ea typeface="宋体" panose="02010600030101010101" pitchFamily="2" charset="-122"/>
            </a:endParaRPr>
          </a:p>
        </p:txBody>
      </p:sp>
      <p:sp>
        <p:nvSpPr>
          <p:cNvPr id="45059" name="Rectangle 4"/>
          <p:cNvSpPr/>
          <p:nvPr/>
        </p:nvSpPr>
        <p:spPr>
          <a:xfrm>
            <a:off x="611188" y="5589588"/>
            <a:ext cx="6648450" cy="646112"/>
          </a:xfrm>
          <a:prstGeom prst="rect">
            <a:avLst/>
          </a:prstGeom>
          <a:noFill/>
          <a:ln w="9525">
            <a:noFill/>
          </a:ln>
        </p:spPr>
        <p:txBody>
          <a:bodyPr wrap="none" anchor="b" anchorCtr="0">
            <a:spAutoFit/>
          </a:bodyPr>
          <a:lstStyle/>
          <a:p>
            <a:pPr algn="ctr"/>
            <a:r>
              <a:rPr lang="zh-CN" altLang="en-US" sz="3600" b="0" i="1" dirty="0">
                <a:solidFill>
                  <a:schemeClr val="tx1"/>
                </a:solidFill>
                <a:latin typeface="Times New Roman" panose="02020603050405020304" pitchFamily="18" charset="0"/>
                <a:ea typeface="仿宋_GB2312" pitchFamily="49" charset="-122"/>
              </a:rPr>
              <a:t>是为了检测</a:t>
            </a:r>
            <a:r>
              <a:rPr lang="zh-CN" altLang="en-US" sz="3600" b="0" i="1" dirty="0">
                <a:solidFill>
                  <a:schemeClr val="tx1"/>
                </a:solidFill>
                <a:latin typeface="宋体" panose="02010600030101010101" pitchFamily="2" charset="-122"/>
                <a:ea typeface="仿宋_GB2312" pitchFamily="49" charset="-122"/>
              </a:rPr>
              <a:t>“</a:t>
            </a:r>
            <a:r>
              <a:rPr lang="zh-CN" altLang="en-US" sz="3600" b="0" i="1" dirty="0">
                <a:solidFill>
                  <a:schemeClr val="tx1"/>
                </a:solidFill>
                <a:latin typeface="Times New Roman" panose="02020603050405020304" pitchFamily="18" charset="0"/>
                <a:ea typeface="仿宋_GB2312" pitchFamily="49" charset="-122"/>
              </a:rPr>
              <a:t>差一</a:t>
            </a:r>
            <a:r>
              <a:rPr lang="zh-CN" altLang="en-US" sz="3600" b="0" i="1" dirty="0">
                <a:solidFill>
                  <a:schemeClr val="tx1"/>
                </a:solidFill>
                <a:latin typeface="宋体" panose="02010600030101010101" pitchFamily="2" charset="-122"/>
                <a:ea typeface="仿宋_GB2312" pitchFamily="49" charset="-122"/>
              </a:rPr>
              <a:t>”</a:t>
            </a:r>
            <a:r>
              <a:rPr lang="zh-CN" altLang="en-US" sz="3600" b="0" i="1" dirty="0">
                <a:solidFill>
                  <a:schemeClr val="tx1"/>
                </a:solidFill>
                <a:latin typeface="Times New Roman" panose="02020603050405020304" pitchFamily="18" charset="0"/>
                <a:ea typeface="仿宋_GB2312" pitchFamily="49" charset="-122"/>
              </a:rPr>
              <a:t>之类的错误</a:t>
            </a:r>
            <a:endParaRPr lang="zh-CN" altLang="en-US" sz="3600" b="0" i="1" dirty="0">
              <a:solidFill>
                <a:schemeClr val="tx1"/>
              </a:solidFill>
              <a:latin typeface="Times New Roman" panose="02020603050405020304" pitchFamily="18" charset="0"/>
              <a:ea typeface="仿宋_GB2312" pitchFamily="49"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1" name="对象 4"/>
          <p:cNvGraphicFramePr/>
          <p:nvPr/>
        </p:nvGraphicFramePr>
        <p:xfrm>
          <a:off x="251460" y="1260793"/>
          <a:ext cx="8343900" cy="4335462"/>
        </p:xfrm>
        <a:graphic>
          <a:graphicData uri="http://schemas.openxmlformats.org/presentationml/2006/ole">
            <mc:AlternateContent xmlns:mc="http://schemas.openxmlformats.org/markup-compatibility/2006">
              <mc:Choice xmlns:v="urn:schemas-microsoft-com:vml" Requires="v">
                <p:oleObj spid="_x0000_s9217" name="" r:id="rId1" imgW="4250055" imgH="2202815" progId="">
                  <p:embed/>
                </p:oleObj>
              </mc:Choice>
              <mc:Fallback>
                <p:oleObj name="" r:id="rId1" imgW="4250055" imgH="2202815" progId="">
                  <p:embed/>
                  <p:pic>
                    <p:nvPicPr>
                      <p:cNvPr id="0" name="图片 9216" descr="image9"/>
                      <p:cNvPicPr/>
                      <p:nvPr/>
                    </p:nvPicPr>
                    <p:blipFill>
                      <a:blip r:embed="rId2"/>
                      <a:stretch>
                        <a:fillRect/>
                      </a:stretch>
                    </p:blipFill>
                    <p:spPr>
                      <a:xfrm>
                        <a:off x="251460" y="1260793"/>
                        <a:ext cx="8343900" cy="4335462"/>
                      </a:xfrm>
                      <a:prstGeom prst="rect">
                        <a:avLst/>
                      </a:prstGeom>
                      <a:noFill/>
                      <a:ln w="38100">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vert="horz" wrap="square" lIns="91440" tIns="45720" rIns="91440" bIns="45720" anchor="ctr" anchorCtr="0"/>
          <a:lstStyle/>
          <a:p>
            <a:r>
              <a:rPr lang="zh-CN" altLang="en-US" dirty="0"/>
              <a:t>练习</a:t>
            </a:r>
            <a:endParaRPr lang="zh-CN" altLang="en-US" dirty="0"/>
          </a:p>
        </p:txBody>
      </p:sp>
      <p:sp>
        <p:nvSpPr>
          <p:cNvPr id="47106" name="内容占位符 2"/>
          <p:cNvSpPr>
            <a:spLocks noGrp="1"/>
          </p:cNvSpPr>
          <p:nvPr>
            <p:ph idx="1"/>
          </p:nvPr>
        </p:nvSpPr>
        <p:spPr/>
        <p:txBody>
          <a:bodyPr vert="horz" wrap="square" lIns="91440" tIns="45720" rIns="91440" bIns="45720" anchor="t" anchorCtr="0">
            <a:normAutofit lnSpcReduction="10000"/>
          </a:bodyPr>
          <a:lstStyle/>
          <a:p>
            <a:r>
              <a:rPr lang="en-US" altLang="zh-CN" dirty="0"/>
              <a:t>int test</a:t>
            </a:r>
            <a:r>
              <a:rPr lang="zh-CN" altLang="en-US" dirty="0">
                <a:ea typeface="宋体" panose="02010600030101010101" pitchFamily="2" charset="-122"/>
              </a:rPr>
              <a:t>（</a:t>
            </a:r>
            <a:r>
              <a:rPr lang="en-US" altLang="zh-CN" dirty="0">
                <a:ea typeface="宋体" panose="02010600030101010101" pitchFamily="2" charset="-122"/>
              </a:rPr>
              <a:t>int a</a:t>
            </a:r>
            <a:r>
              <a:rPr lang="zh-CN" altLang="en-US" dirty="0">
                <a:ea typeface="宋体" panose="02010600030101010101" pitchFamily="2" charset="-122"/>
              </a:rPr>
              <a:t>，</a:t>
            </a:r>
            <a:r>
              <a:rPr lang="en-US" altLang="zh-CN" dirty="0">
                <a:ea typeface="宋体" panose="02010600030101010101" pitchFamily="2" charset="-122"/>
              </a:rPr>
              <a:t>int b</a:t>
            </a:r>
            <a:r>
              <a:rPr lang="zh-CN" altLang="en-US" dirty="0">
                <a:ea typeface="宋体" panose="02010600030101010101" pitchFamily="2" charset="-122"/>
              </a:rPr>
              <a:t>）</a:t>
            </a:r>
            <a:endParaRPr lang="zh-CN" altLang="en-US" dirty="0">
              <a:ea typeface="宋体" panose="02010600030101010101" pitchFamily="2" charset="-122"/>
            </a:endParaRPr>
          </a:p>
          <a:p>
            <a:r>
              <a:rPr lang="en-US" altLang="zh-CN" dirty="0">
                <a:ea typeface="宋体" panose="02010600030101010101" pitchFamily="2" charset="-122"/>
              </a:rPr>
              <a:t>{int s</a:t>
            </a:r>
            <a:r>
              <a:rPr lang="zh-CN" altLang="en-US" dirty="0">
                <a:ea typeface="宋体" panose="02010600030101010101" pitchFamily="2" charset="-122"/>
              </a:rPr>
              <a:t>；</a:t>
            </a:r>
            <a:r>
              <a:rPr lang="en-US" altLang="zh-CN" dirty="0">
                <a:ea typeface="宋体" panose="02010600030101010101" pitchFamily="2" charset="-122"/>
              </a:rPr>
              <a:t>s=1;</a:t>
            </a:r>
            <a:endParaRPr lang="en-US" altLang="zh-CN" dirty="0">
              <a:ea typeface="宋体" panose="02010600030101010101" pitchFamily="2" charset="-122"/>
            </a:endParaRPr>
          </a:p>
          <a:p>
            <a:r>
              <a:rPr lang="en-US" altLang="zh-CN" dirty="0">
                <a:ea typeface="宋体" panose="02010600030101010101" pitchFamily="2" charset="-122"/>
              </a:rPr>
              <a:t>if(a&gt;1 || b &lt;0)  s=a+b;</a:t>
            </a:r>
            <a:endParaRPr lang="en-US" altLang="zh-CN" dirty="0">
              <a:ea typeface="宋体" panose="02010600030101010101" pitchFamily="2" charset="-122"/>
            </a:endParaRPr>
          </a:p>
          <a:p>
            <a:r>
              <a:rPr lang="en-US" altLang="zh-CN" dirty="0">
                <a:ea typeface="宋体" panose="02010600030101010101" pitchFamily="2" charset="-122"/>
              </a:rPr>
              <a:t>else  if(a&lt;=-1)  s=a-b;</a:t>
            </a:r>
            <a:endParaRPr lang="en-US" altLang="zh-CN" dirty="0">
              <a:ea typeface="宋体" panose="02010600030101010101" pitchFamily="2" charset="-122"/>
            </a:endParaRPr>
          </a:p>
          <a:p>
            <a:r>
              <a:rPr lang="en-US" altLang="zh-CN" dirty="0">
                <a:ea typeface="宋体" panose="02010600030101010101" pitchFamily="2" charset="-122"/>
              </a:rPr>
              <a:t>       else  s=a*b;</a:t>
            </a:r>
            <a:endParaRPr lang="en-US" altLang="zh-CN" dirty="0">
              <a:ea typeface="宋体" panose="02010600030101010101" pitchFamily="2" charset="-122"/>
            </a:endParaRPr>
          </a:p>
          <a:p>
            <a:r>
              <a:rPr lang="en-US" altLang="zh-CN" dirty="0">
                <a:ea typeface="宋体" panose="02010600030101010101" pitchFamily="2" charset="-122"/>
              </a:rPr>
              <a:t>s=s+1;  </a:t>
            </a:r>
            <a:endParaRPr lang="en-US" altLang="zh-CN" dirty="0">
              <a:ea typeface="宋体" panose="02010600030101010101" pitchFamily="2" charset="-122"/>
            </a:endParaRPr>
          </a:p>
          <a:p>
            <a:r>
              <a:rPr lang="en-US" altLang="zh-CN" dirty="0">
                <a:ea typeface="宋体" panose="02010600030101010101" pitchFamily="2" charset="-122"/>
              </a:rPr>
              <a:t>return s;</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p:txBody>
      </p:sp>
      <p:sp>
        <p:nvSpPr>
          <p:cNvPr id="47107" name="文本框 3"/>
          <p:cNvSpPr txBox="1"/>
          <p:nvPr/>
        </p:nvSpPr>
        <p:spPr>
          <a:xfrm>
            <a:off x="6216650" y="1558925"/>
            <a:ext cx="2625725" cy="1936750"/>
          </a:xfrm>
          <a:prstGeom prst="rect">
            <a:avLst/>
          </a:prstGeom>
          <a:noFill/>
          <a:ln w="9525">
            <a:noFill/>
          </a:ln>
        </p:spPr>
        <p:txBody>
          <a:bodyPr anchor="t" anchorCtr="0">
            <a:spAutoFit/>
          </a:bodyPr>
          <a:lstStyle/>
          <a:p>
            <a:r>
              <a:rPr lang="zh-CN" altLang="en-US" sz="2400" b="0" dirty="0">
                <a:solidFill>
                  <a:schemeClr val="tx1"/>
                </a:solidFill>
                <a:latin typeface="楷体_GB2312" pitchFamily="49" charset="-122"/>
                <a:ea typeface="楷体_GB2312" pitchFamily="49" charset="-122"/>
              </a:rPr>
              <a:t>设计测试用例，要求分别满足</a:t>
            </a:r>
            <a:endParaRPr lang="zh-CN" altLang="en-US" sz="2400" b="0" dirty="0">
              <a:solidFill>
                <a:schemeClr val="tx1"/>
              </a:solidFill>
              <a:latin typeface="楷体_GB2312" pitchFamily="49" charset="-122"/>
              <a:ea typeface="楷体_GB2312" pitchFamily="49" charset="-122"/>
            </a:endParaRPr>
          </a:p>
          <a:p>
            <a:r>
              <a:rPr lang="zh-CN" altLang="en-US" sz="2400" b="0" dirty="0">
                <a:solidFill>
                  <a:schemeClr val="tx1"/>
                </a:solidFill>
                <a:latin typeface="楷体_GB2312" pitchFamily="49" charset="-122"/>
                <a:ea typeface="楷体_GB2312" pitchFamily="49" charset="-122"/>
              </a:rPr>
              <a:t>语句覆盖、</a:t>
            </a:r>
            <a:endParaRPr lang="zh-CN" altLang="en-US" sz="2400" b="0" dirty="0">
              <a:solidFill>
                <a:schemeClr val="tx1"/>
              </a:solidFill>
              <a:latin typeface="楷体_GB2312" pitchFamily="49" charset="-122"/>
              <a:ea typeface="楷体_GB2312" pitchFamily="49" charset="-122"/>
            </a:endParaRPr>
          </a:p>
          <a:p>
            <a:r>
              <a:rPr lang="zh-CN" altLang="en-US" sz="2400" b="0" dirty="0">
                <a:solidFill>
                  <a:schemeClr val="tx1"/>
                </a:solidFill>
                <a:latin typeface="楷体_GB2312" pitchFamily="49" charset="-122"/>
                <a:ea typeface="楷体_GB2312" pitchFamily="49" charset="-122"/>
              </a:rPr>
              <a:t>判定覆盖、</a:t>
            </a:r>
            <a:endParaRPr lang="zh-CN" altLang="en-US" sz="2400" b="0" dirty="0">
              <a:solidFill>
                <a:schemeClr val="tx1"/>
              </a:solidFill>
              <a:latin typeface="楷体_GB2312" pitchFamily="49" charset="-122"/>
              <a:ea typeface="楷体_GB2312" pitchFamily="49" charset="-122"/>
            </a:endParaRPr>
          </a:p>
          <a:p>
            <a:r>
              <a:rPr lang="zh-CN" altLang="en-US" sz="2400" b="0" dirty="0">
                <a:solidFill>
                  <a:schemeClr val="tx1"/>
                </a:solidFill>
                <a:latin typeface="楷体_GB2312" pitchFamily="49" charset="-122"/>
                <a:ea typeface="楷体_GB2312" pitchFamily="49" charset="-122"/>
              </a:rPr>
              <a:t>条件覆盖</a:t>
            </a:r>
            <a:endParaRPr lang="zh-CN" altLang="en-US" sz="2400" b="0" dirty="0">
              <a:solidFill>
                <a:schemeClr val="tx1"/>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570600" y="91510"/>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语句覆盖</a:t>
            </a:r>
            <a:endParaRPr lang="zh-CN" altLang="en-US" sz="4000" dirty="0">
              <a:latin typeface="华文中宋" panose="02010600040101010101" pitchFamily="2" charset="-122"/>
              <a:ea typeface="华文中宋" panose="02010600040101010101" pitchFamily="2" charset="-122"/>
            </a:endParaRPr>
          </a:p>
        </p:txBody>
      </p:sp>
      <p:sp>
        <p:nvSpPr>
          <p:cNvPr id="7170" name="Rectangle 3"/>
          <p:cNvSpPr>
            <a:spLocks noGrp="1"/>
          </p:cNvSpPr>
          <p:nvPr>
            <p:ph idx="1"/>
          </p:nvPr>
        </p:nvSpPr>
        <p:spPr>
          <a:xfrm>
            <a:off x="325120" y="739140"/>
            <a:ext cx="4335780" cy="5239385"/>
          </a:xfrm>
        </p:spPr>
        <p:txBody>
          <a:bodyPr vert="horz" wrap="square" lIns="91440" tIns="45720" rIns="91440" bIns="45720" anchor="t" anchorCtr="0">
            <a:normAutofit lnSpcReduction="10000"/>
          </a:bodyPr>
          <a:lstStyle/>
          <a:p>
            <a:pPr eaLnBrk="1" hangingPunct="1">
              <a:lnSpc>
                <a:spcPct val="100000"/>
              </a:lnSpc>
              <a:buNone/>
            </a:pPr>
            <a:r>
              <a:rPr lang="zh-CN" altLang="en-US" sz="2400" dirty="0">
                <a:latin typeface="华文中宋" panose="02010600040101010101" pitchFamily="2" charset="-122"/>
                <a:ea typeface="华文中宋" panose="02010600040101010101" pitchFamily="2" charset="-122"/>
              </a:rPr>
              <a:t>		从上例可看出，语句覆盖实际上是很弱的，如果第一个条件语句中的</a:t>
            </a:r>
            <a:r>
              <a:rPr lang="en-US" altLang="zh-CN" sz="2400" dirty="0">
                <a:latin typeface="华文中宋" panose="02010600040101010101" pitchFamily="2" charset="-122"/>
                <a:ea typeface="华文中宋" panose="02010600040101010101" pitchFamily="2" charset="-122"/>
              </a:rPr>
              <a:t>AND</a:t>
            </a:r>
            <a:r>
              <a:rPr lang="zh-CN" altLang="en-US" sz="2400" dirty="0">
                <a:latin typeface="华文中宋" panose="02010600040101010101" pitchFamily="2" charset="-122"/>
                <a:ea typeface="华文中宋" panose="02010600040101010101" pitchFamily="2" charset="-122"/>
              </a:rPr>
              <a:t>错误地编写成</a:t>
            </a:r>
            <a:r>
              <a:rPr lang="en-US" altLang="zh-CN" sz="2400" dirty="0">
                <a:latin typeface="华文中宋" panose="02010600040101010101" pitchFamily="2" charset="-122"/>
                <a:ea typeface="华文中宋" panose="02010600040101010101" pitchFamily="2" charset="-122"/>
              </a:rPr>
              <a:t>OR</a:t>
            </a:r>
            <a:r>
              <a:rPr lang="zh-CN" altLang="en-US" sz="2400" dirty="0">
                <a:latin typeface="华文中宋" panose="02010600040101010101" pitchFamily="2" charset="-122"/>
                <a:ea typeface="华文中宋" panose="02010600040101010101" pitchFamily="2" charset="-122"/>
              </a:rPr>
              <a:t>，上面的测试用例是不能发现这个错误的；</a:t>
            </a:r>
            <a:endParaRPr lang="zh-CN" altLang="en-US" sz="2400" dirty="0">
              <a:latin typeface="华文中宋" panose="02010600040101010101" pitchFamily="2" charset="-122"/>
              <a:ea typeface="华文中宋" panose="02010600040101010101" pitchFamily="2" charset="-122"/>
            </a:endParaRPr>
          </a:p>
          <a:p>
            <a:pPr eaLnBrk="1" hangingPunct="1">
              <a:lnSpc>
                <a:spcPct val="100000"/>
              </a:lnSpc>
              <a:buNone/>
            </a:pPr>
            <a:endParaRPr lang="zh-CN" altLang="en-US" sz="2400" dirty="0">
              <a:latin typeface="华文中宋" panose="02010600040101010101" pitchFamily="2" charset="-122"/>
              <a:ea typeface="华文中宋" panose="02010600040101010101" pitchFamily="2" charset="-122"/>
            </a:endParaRPr>
          </a:p>
          <a:p>
            <a:pPr eaLnBrk="1" hangingPunct="1">
              <a:lnSpc>
                <a:spcPct val="100000"/>
              </a:lnSpc>
              <a:buNone/>
            </a:pPr>
            <a:r>
              <a:rPr lang="zh-CN" altLang="en-US" sz="2400" dirty="0">
                <a:latin typeface="华文中宋" panose="02010600040101010101" pitchFamily="2" charset="-122"/>
                <a:ea typeface="华文中宋" panose="02010600040101010101" pitchFamily="2" charset="-122"/>
              </a:rPr>
              <a:t>    又如第三个条件语句中</a:t>
            </a:r>
            <a:r>
              <a:rPr lang="en-US" altLang="zh-CN" sz="2400" dirty="0">
                <a:latin typeface="华文中宋" panose="02010600040101010101" pitchFamily="2" charset="-122"/>
                <a:ea typeface="华文中宋" panose="02010600040101010101" pitchFamily="2" charset="-122"/>
              </a:rPr>
              <a:t>X</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误写成</a:t>
            </a:r>
            <a:r>
              <a:rPr lang="en-US" altLang="zh-CN" sz="2400" dirty="0">
                <a:latin typeface="华文中宋" panose="02010600040101010101" pitchFamily="2" charset="-122"/>
                <a:ea typeface="华文中宋" panose="02010600040101010101" pitchFamily="2" charset="-122"/>
              </a:rPr>
              <a:t>X</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0</a:t>
            </a:r>
            <a:r>
              <a:rPr lang="zh-CN" altLang="en-US" sz="2400" dirty="0">
                <a:latin typeface="华文中宋" panose="02010600040101010101" pitchFamily="2" charset="-122"/>
                <a:ea typeface="华文中宋" panose="02010600040101010101" pitchFamily="2" charset="-122"/>
              </a:rPr>
              <a:t>，这个测试用例也不能暴露它，</a:t>
            </a:r>
            <a:endParaRPr lang="zh-CN" altLang="en-US" sz="2400" dirty="0">
              <a:latin typeface="华文中宋" panose="02010600040101010101" pitchFamily="2" charset="-122"/>
              <a:ea typeface="华文中宋" panose="02010600040101010101" pitchFamily="2" charset="-122"/>
            </a:endParaRPr>
          </a:p>
          <a:p>
            <a:pPr eaLnBrk="1" hangingPunct="1">
              <a:lnSpc>
                <a:spcPct val="100000"/>
              </a:lnSpc>
              <a:buNone/>
            </a:pPr>
            <a:endParaRPr lang="zh-CN" altLang="en-US" sz="2400" dirty="0">
              <a:latin typeface="华文中宋" panose="02010600040101010101" pitchFamily="2" charset="-122"/>
              <a:ea typeface="华文中宋" panose="02010600040101010101" pitchFamily="2" charset="-122"/>
            </a:endParaRPr>
          </a:p>
          <a:p>
            <a:pPr eaLnBrk="1" hangingPunct="1">
              <a:lnSpc>
                <a:spcPct val="100000"/>
              </a:lnSpc>
              <a:buNone/>
            </a:pPr>
            <a:r>
              <a:rPr lang="zh-CN" altLang="en-US" sz="2400" dirty="0">
                <a:latin typeface="华文中宋" panose="02010600040101010101" pitchFamily="2" charset="-122"/>
                <a:ea typeface="华文中宋" panose="02010600040101010101" pitchFamily="2" charset="-122"/>
              </a:rPr>
              <a:t>    此外，沿着路径</a:t>
            </a:r>
            <a:r>
              <a:rPr lang="en-US" altLang="zh-CN" sz="2400" dirty="0">
                <a:latin typeface="华文中宋" panose="02010600040101010101" pitchFamily="2" charset="-122"/>
                <a:ea typeface="华文中宋" panose="02010600040101010101" pitchFamily="2" charset="-122"/>
              </a:rPr>
              <a:t>abd</a:t>
            </a:r>
            <a:r>
              <a:rPr lang="zh-CN" altLang="en-US" sz="2400" dirty="0">
                <a:latin typeface="华文中宋" panose="02010600040101010101" pitchFamily="2" charset="-122"/>
                <a:ea typeface="华文中宋" panose="02010600040101010101" pitchFamily="2" charset="-122"/>
              </a:rPr>
              <a:t>执行时，</a:t>
            </a:r>
            <a:r>
              <a:rPr lang="en-US" altLang="zh-CN" sz="2400" dirty="0">
                <a:latin typeface="华文中宋" panose="02010600040101010101" pitchFamily="2" charset="-122"/>
                <a:ea typeface="华文中宋" panose="02010600040101010101" pitchFamily="2" charset="-122"/>
              </a:rPr>
              <a:t>X</a:t>
            </a:r>
            <a:r>
              <a:rPr lang="zh-CN" altLang="en-US" sz="2400" dirty="0">
                <a:latin typeface="华文中宋" panose="02010600040101010101" pitchFamily="2" charset="-122"/>
                <a:ea typeface="华文中宋" panose="02010600040101010101" pitchFamily="2" charset="-122"/>
              </a:rPr>
              <a:t>的值应该保持不变，如果这一方面有错误，上述测试数据也不能发现它们。 </a:t>
            </a:r>
            <a:endParaRPr lang="zh-CN" altLang="en-US" sz="2400" dirty="0">
              <a:latin typeface="华文中宋" panose="02010600040101010101" pitchFamily="2" charset="-122"/>
              <a:ea typeface="华文中宋" panose="02010600040101010101" pitchFamily="2" charset="-122"/>
            </a:endParaRPr>
          </a:p>
        </p:txBody>
      </p:sp>
      <p:sp>
        <p:nvSpPr>
          <p:cNvPr id="7171" name="Line 4"/>
          <p:cNvSpPr/>
          <p:nvPr/>
        </p:nvSpPr>
        <p:spPr>
          <a:xfrm>
            <a:off x="8115300" y="3387725"/>
            <a:ext cx="0" cy="381000"/>
          </a:xfrm>
          <a:prstGeom prst="line">
            <a:avLst/>
          </a:prstGeom>
          <a:ln w="38100" cap="flat" cmpd="sng">
            <a:solidFill>
              <a:srgbClr val="00CC00"/>
            </a:solidFill>
            <a:prstDash val="solid"/>
            <a:round/>
            <a:headEnd type="none" w="med" len="med"/>
            <a:tailEnd type="none" w="med" len="med"/>
          </a:ln>
        </p:spPr>
      </p:sp>
      <p:sp>
        <p:nvSpPr>
          <p:cNvPr id="7172" name="Line 5"/>
          <p:cNvSpPr/>
          <p:nvPr/>
        </p:nvSpPr>
        <p:spPr>
          <a:xfrm>
            <a:off x="7429500" y="2473325"/>
            <a:ext cx="685800" cy="0"/>
          </a:xfrm>
          <a:prstGeom prst="line">
            <a:avLst/>
          </a:prstGeom>
          <a:ln w="38100" cap="flat" cmpd="sng">
            <a:solidFill>
              <a:srgbClr val="00CC00"/>
            </a:solidFill>
            <a:prstDash val="solid"/>
            <a:round/>
            <a:headEnd type="none" w="med" len="med"/>
            <a:tailEnd type="none" w="med" len="med"/>
          </a:ln>
        </p:spPr>
      </p:sp>
      <p:sp>
        <p:nvSpPr>
          <p:cNvPr id="7173" name="Line 6"/>
          <p:cNvSpPr/>
          <p:nvPr/>
        </p:nvSpPr>
        <p:spPr>
          <a:xfrm>
            <a:off x="8089900" y="4530725"/>
            <a:ext cx="0" cy="457200"/>
          </a:xfrm>
          <a:prstGeom prst="line">
            <a:avLst/>
          </a:prstGeom>
          <a:ln w="38100" cap="flat" cmpd="sng">
            <a:solidFill>
              <a:srgbClr val="00CC00"/>
            </a:solidFill>
            <a:prstDash val="solid"/>
            <a:round/>
            <a:headEnd type="none" w="med" len="med"/>
            <a:tailEnd type="triangle" w="med" len="med"/>
          </a:ln>
        </p:spPr>
      </p:sp>
      <p:sp>
        <p:nvSpPr>
          <p:cNvPr id="7174" name="Text Box 7"/>
          <p:cNvSpPr txBox="1"/>
          <p:nvPr/>
        </p:nvSpPr>
        <p:spPr>
          <a:xfrm>
            <a:off x="8639175" y="4643438"/>
            <a:ext cx="341313"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e</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75" name="Text Box 8"/>
          <p:cNvSpPr txBox="1"/>
          <p:nvPr/>
        </p:nvSpPr>
        <p:spPr>
          <a:xfrm>
            <a:off x="5551488" y="4948238"/>
            <a:ext cx="420687"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76" name="Line 9"/>
          <p:cNvSpPr/>
          <p:nvPr/>
        </p:nvSpPr>
        <p:spPr>
          <a:xfrm>
            <a:off x="8089900" y="5300663"/>
            <a:ext cx="0" cy="296862"/>
          </a:xfrm>
          <a:prstGeom prst="line">
            <a:avLst/>
          </a:prstGeom>
          <a:ln w="38100" cap="flat" cmpd="sng">
            <a:solidFill>
              <a:srgbClr val="00CC00"/>
            </a:solidFill>
            <a:prstDash val="solid"/>
            <a:round/>
            <a:headEnd type="none" w="med" len="med"/>
            <a:tailEnd type="none" w="med" len="med"/>
          </a:ln>
        </p:spPr>
      </p:sp>
      <p:sp>
        <p:nvSpPr>
          <p:cNvPr id="7177" name="Line 10"/>
          <p:cNvSpPr/>
          <p:nvPr/>
        </p:nvSpPr>
        <p:spPr>
          <a:xfrm>
            <a:off x="6121400" y="2854325"/>
            <a:ext cx="0" cy="1295400"/>
          </a:xfrm>
          <a:prstGeom prst="line">
            <a:avLst/>
          </a:prstGeom>
          <a:ln w="38100" cap="flat" cmpd="sng">
            <a:solidFill>
              <a:srgbClr val="00CC00"/>
            </a:solidFill>
            <a:prstDash val="solid"/>
            <a:round/>
            <a:headEnd type="none" w="med" len="med"/>
            <a:tailEnd type="triangle" w="med" len="med"/>
          </a:ln>
        </p:spPr>
      </p:sp>
      <p:sp>
        <p:nvSpPr>
          <p:cNvPr id="7178" name="AutoShape 11" descr="白色大理石"/>
          <p:cNvSpPr/>
          <p:nvPr/>
        </p:nvSpPr>
        <p:spPr>
          <a:xfrm>
            <a:off x="4749800" y="2092325"/>
            <a:ext cx="2743200" cy="762000"/>
          </a:xfrm>
          <a:prstGeom prst="diamond">
            <a:avLst/>
          </a:prstGeom>
          <a:blipFill rotWithShape="0">
            <a:blip r:embed="rId1"/>
          </a:blipFill>
          <a:ln w="38100" cap="flat" cmpd="sng">
            <a:solidFill>
              <a:srgbClr val="00CC00"/>
            </a:solidFill>
            <a:prstDash val="solid"/>
            <a:miter/>
            <a:headEnd type="none" w="med" len="med"/>
            <a:tailEnd type="none" w="med" len="med"/>
          </a:ln>
        </p:spPr>
        <p:txBody>
          <a:bodyPr wrap="none" anchor="ctr" anchorCtr="0"/>
          <a:lstStyle/>
          <a:p>
            <a:pPr algn="ctr"/>
            <a:r>
              <a:rPr lang="en-US" altLang="zh-CN" sz="2000" dirty="0">
                <a:solidFill>
                  <a:srgbClr val="000099"/>
                </a:solidFill>
                <a:latin typeface="Times New Roman" panose="02020603050405020304" pitchFamily="18" charset="0"/>
                <a:ea typeface="宋体" panose="02010600030101010101" pitchFamily="2" charset="-122"/>
              </a:rPr>
              <a:t>(A&gt;1)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accent2"/>
                </a:solidFill>
                <a:latin typeface="Times New Roman" panose="02020603050405020304" pitchFamily="18" charset="0"/>
                <a:ea typeface="宋体" panose="02010600030101010101" pitchFamily="2" charset="-122"/>
              </a:rPr>
              <a:t>and</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6156" name="AutoShape 12" descr="白色大理石"/>
          <p:cNvSpPr>
            <a:spLocks noChangeArrowheads="1"/>
          </p:cNvSpPr>
          <p:nvPr/>
        </p:nvSpPr>
        <p:spPr bwMode="auto">
          <a:xfrm>
            <a:off x="4978400" y="4149725"/>
            <a:ext cx="2286000" cy="762000"/>
          </a:xfrm>
          <a:prstGeom prst="diamond">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(A=2)</a:t>
            </a:r>
            <a:r>
              <a:rPr kumimoji="0" lang="en-US" sz="20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sz="20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or </a:t>
            </a: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(X&gt;1)</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180" name="Line 13"/>
          <p:cNvSpPr/>
          <p:nvPr/>
        </p:nvSpPr>
        <p:spPr>
          <a:xfrm>
            <a:off x="6121400" y="1482725"/>
            <a:ext cx="0" cy="609600"/>
          </a:xfrm>
          <a:prstGeom prst="line">
            <a:avLst/>
          </a:prstGeom>
          <a:ln w="38100" cap="flat" cmpd="sng">
            <a:solidFill>
              <a:srgbClr val="00CC00"/>
            </a:solidFill>
            <a:prstDash val="solid"/>
            <a:round/>
            <a:headEnd type="none" w="med" len="med"/>
            <a:tailEnd type="triangle" w="med" len="med"/>
          </a:ln>
        </p:spPr>
      </p:sp>
      <p:sp>
        <p:nvSpPr>
          <p:cNvPr id="7181" name="Line 14"/>
          <p:cNvSpPr/>
          <p:nvPr/>
        </p:nvSpPr>
        <p:spPr>
          <a:xfrm>
            <a:off x="8115300" y="2473325"/>
            <a:ext cx="0" cy="457200"/>
          </a:xfrm>
          <a:prstGeom prst="line">
            <a:avLst/>
          </a:prstGeom>
          <a:ln w="38100" cap="flat" cmpd="sng">
            <a:solidFill>
              <a:srgbClr val="00CC00"/>
            </a:solidFill>
            <a:prstDash val="solid"/>
            <a:round/>
            <a:headEnd type="none" w="med" len="med"/>
            <a:tailEnd type="triangle" w="med" len="med"/>
          </a:ln>
        </p:spPr>
      </p:sp>
      <p:sp>
        <p:nvSpPr>
          <p:cNvPr id="6159" name="Rectangle 15" descr="白色大理石"/>
          <p:cNvSpPr>
            <a:spLocks noChangeArrowheads="1"/>
          </p:cNvSpPr>
          <p:nvPr/>
        </p:nvSpPr>
        <p:spPr bwMode="auto">
          <a:xfrm>
            <a:off x="7581900" y="2930525"/>
            <a:ext cx="1066800" cy="457200"/>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 = X / A</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183" name="Line 16"/>
          <p:cNvSpPr/>
          <p:nvPr/>
        </p:nvSpPr>
        <p:spPr>
          <a:xfrm flipH="1">
            <a:off x="6121400" y="3768725"/>
            <a:ext cx="1993900" cy="0"/>
          </a:xfrm>
          <a:prstGeom prst="line">
            <a:avLst/>
          </a:prstGeom>
          <a:ln w="38100" cap="flat" cmpd="sng">
            <a:solidFill>
              <a:srgbClr val="00CC00"/>
            </a:solidFill>
            <a:prstDash val="solid"/>
            <a:round/>
            <a:headEnd type="none" w="med" len="med"/>
            <a:tailEnd type="triangle" w="med" len="med"/>
          </a:ln>
        </p:spPr>
      </p:sp>
      <p:sp>
        <p:nvSpPr>
          <p:cNvPr id="7184" name="Line 17"/>
          <p:cNvSpPr/>
          <p:nvPr/>
        </p:nvSpPr>
        <p:spPr>
          <a:xfrm>
            <a:off x="7264400" y="4530725"/>
            <a:ext cx="825500" cy="0"/>
          </a:xfrm>
          <a:prstGeom prst="line">
            <a:avLst/>
          </a:prstGeom>
          <a:ln w="38100" cap="flat" cmpd="sng">
            <a:solidFill>
              <a:srgbClr val="00CC00"/>
            </a:solidFill>
            <a:prstDash val="solid"/>
            <a:round/>
            <a:headEnd type="none" w="med" len="med"/>
            <a:tailEnd type="none" w="med" len="med"/>
          </a:ln>
        </p:spPr>
      </p:sp>
      <p:sp>
        <p:nvSpPr>
          <p:cNvPr id="6162" name="Rectangle 18" descr="白色大理石"/>
          <p:cNvSpPr>
            <a:spLocks noChangeArrowheads="1"/>
          </p:cNvSpPr>
          <p:nvPr/>
        </p:nvSpPr>
        <p:spPr bwMode="auto">
          <a:xfrm>
            <a:off x="7493000" y="4987925"/>
            <a:ext cx="1143000" cy="304800"/>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X=X+1</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186" name="Line 19"/>
          <p:cNvSpPr/>
          <p:nvPr/>
        </p:nvSpPr>
        <p:spPr>
          <a:xfrm flipH="1">
            <a:off x="6121400" y="5597525"/>
            <a:ext cx="1968500" cy="0"/>
          </a:xfrm>
          <a:prstGeom prst="line">
            <a:avLst/>
          </a:prstGeom>
          <a:ln w="38100" cap="flat" cmpd="sng">
            <a:solidFill>
              <a:srgbClr val="00CC00"/>
            </a:solidFill>
            <a:prstDash val="solid"/>
            <a:round/>
            <a:headEnd type="none" w="med" len="med"/>
            <a:tailEnd type="triangle" w="med" len="med"/>
          </a:ln>
        </p:spPr>
      </p:sp>
      <p:sp>
        <p:nvSpPr>
          <p:cNvPr id="7187" name="Line 20"/>
          <p:cNvSpPr/>
          <p:nvPr/>
        </p:nvSpPr>
        <p:spPr>
          <a:xfrm>
            <a:off x="6121400" y="4911725"/>
            <a:ext cx="0" cy="1066800"/>
          </a:xfrm>
          <a:prstGeom prst="line">
            <a:avLst/>
          </a:prstGeom>
          <a:ln w="38100" cap="flat" cmpd="sng">
            <a:solidFill>
              <a:srgbClr val="00CC00"/>
            </a:solidFill>
            <a:prstDash val="solid"/>
            <a:round/>
            <a:headEnd type="none" w="med" len="med"/>
            <a:tailEnd type="triangle" w="med" len="med"/>
          </a:ln>
        </p:spPr>
      </p:sp>
      <p:sp>
        <p:nvSpPr>
          <p:cNvPr id="7188" name="Text Box 21"/>
          <p:cNvSpPr txBox="1"/>
          <p:nvPr/>
        </p:nvSpPr>
        <p:spPr>
          <a:xfrm>
            <a:off x="5713413" y="3271838"/>
            <a:ext cx="361950"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2</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89" name="AutoShape 22"/>
          <p:cNvSpPr/>
          <p:nvPr/>
        </p:nvSpPr>
        <p:spPr>
          <a:xfrm>
            <a:off x="5435600" y="1101725"/>
            <a:ext cx="1371600" cy="457200"/>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800" dirty="0">
                <a:solidFill>
                  <a:srgbClr val="FF0000"/>
                </a:solidFill>
                <a:latin typeface="Times New Roman" panose="02020603050405020304" pitchFamily="18" charset="0"/>
                <a:ea typeface="宋体" panose="02010600030101010101" pitchFamily="2" charset="-122"/>
              </a:rPr>
              <a:t>s</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7190" name="AutoShape 23"/>
          <p:cNvSpPr/>
          <p:nvPr/>
        </p:nvSpPr>
        <p:spPr>
          <a:xfrm>
            <a:off x="5435600" y="5978525"/>
            <a:ext cx="1371600" cy="457200"/>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dirty="0">
                <a:solidFill>
                  <a:srgbClr val="FF0000"/>
                </a:solidFill>
                <a:latin typeface="Times New Roman" panose="02020603050405020304" pitchFamily="18" charset="0"/>
                <a:ea typeface="宋体" panose="02010600030101010101" pitchFamily="2" charset="-122"/>
              </a:rPr>
              <a:t>d</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7191" name="Text Box 24"/>
          <p:cNvSpPr txBox="1"/>
          <p:nvPr/>
        </p:nvSpPr>
        <p:spPr>
          <a:xfrm>
            <a:off x="6246813" y="1519238"/>
            <a:ext cx="361950"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1</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92" name="Text Box 25"/>
          <p:cNvSpPr txBox="1"/>
          <p:nvPr/>
        </p:nvSpPr>
        <p:spPr>
          <a:xfrm>
            <a:off x="5199063" y="1747838"/>
            <a:ext cx="361950"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a</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93" name="Text Box 26"/>
          <p:cNvSpPr txBox="1"/>
          <p:nvPr/>
        </p:nvSpPr>
        <p:spPr>
          <a:xfrm>
            <a:off x="5399088" y="2890838"/>
            <a:ext cx="420687"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94" name="Text Box 27"/>
          <p:cNvSpPr txBox="1"/>
          <p:nvPr/>
        </p:nvSpPr>
        <p:spPr>
          <a:xfrm>
            <a:off x="8018463" y="2128838"/>
            <a:ext cx="361950"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4</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95" name="Text Box 28"/>
          <p:cNvSpPr txBox="1"/>
          <p:nvPr/>
        </p:nvSpPr>
        <p:spPr>
          <a:xfrm>
            <a:off x="8456613" y="2357438"/>
            <a:ext cx="341312"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c</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96" name="Text Box 29"/>
          <p:cNvSpPr txBox="1"/>
          <p:nvPr/>
        </p:nvSpPr>
        <p:spPr>
          <a:xfrm>
            <a:off x="7493000" y="2168525"/>
            <a:ext cx="40163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97" name="Text Box 30"/>
          <p:cNvSpPr txBox="1"/>
          <p:nvPr/>
        </p:nvSpPr>
        <p:spPr>
          <a:xfrm>
            <a:off x="5275263" y="3729038"/>
            <a:ext cx="361950"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b</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98" name="Text Box 31"/>
          <p:cNvSpPr txBox="1"/>
          <p:nvPr/>
        </p:nvSpPr>
        <p:spPr>
          <a:xfrm>
            <a:off x="8170863" y="3576638"/>
            <a:ext cx="361950"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5</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199" name="Text Box 32"/>
          <p:cNvSpPr txBox="1"/>
          <p:nvPr/>
        </p:nvSpPr>
        <p:spPr>
          <a:xfrm>
            <a:off x="7389813" y="4186238"/>
            <a:ext cx="401637"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200" name="Text Box 33"/>
          <p:cNvSpPr txBox="1"/>
          <p:nvPr/>
        </p:nvSpPr>
        <p:spPr>
          <a:xfrm>
            <a:off x="8018463" y="4338638"/>
            <a:ext cx="361950"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6</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201" name="Text Box 34"/>
          <p:cNvSpPr txBox="1"/>
          <p:nvPr/>
        </p:nvSpPr>
        <p:spPr>
          <a:xfrm>
            <a:off x="5732463" y="5329238"/>
            <a:ext cx="361950"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3</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202" name="Text Box 35"/>
          <p:cNvSpPr txBox="1"/>
          <p:nvPr/>
        </p:nvSpPr>
        <p:spPr>
          <a:xfrm>
            <a:off x="7389813" y="5634038"/>
            <a:ext cx="361950"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7</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7203" name="Freeform 36"/>
          <p:cNvSpPr/>
          <p:nvPr/>
        </p:nvSpPr>
        <p:spPr>
          <a:xfrm>
            <a:off x="5508625" y="836613"/>
            <a:ext cx="2565400" cy="5715000"/>
          </a:xfrm>
          <a:custGeom>
            <a:avLst/>
            <a:gdLst/>
            <a:ahLst/>
            <a:cxnLst>
              <a:cxn ang="0">
                <a:pos x="463708750" y="0"/>
              </a:cxn>
              <a:cxn ang="0">
                <a:pos x="463708750" y="1330642500"/>
              </a:cxn>
              <a:cxn ang="0">
                <a:pos x="2147483646" y="2147483646"/>
              </a:cxn>
              <a:cxn ang="0">
                <a:pos x="2147483646" y="2147483646"/>
              </a:cxn>
              <a:cxn ang="0">
                <a:pos x="1189513750" y="2147483646"/>
              </a:cxn>
              <a:cxn ang="0">
                <a:pos x="2147483646" y="2147483646"/>
              </a:cxn>
              <a:cxn ang="0">
                <a:pos x="1068546250" y="2147483646"/>
              </a:cxn>
            </a:cxnLst>
            <a:rect l="0" t="0" r="0" b="0"/>
            <a:pathLst>
              <a:path w="1616" h="3600">
                <a:moveTo>
                  <a:pt x="184" y="0"/>
                </a:moveTo>
                <a:cubicBezTo>
                  <a:pt x="92" y="148"/>
                  <a:pt x="0" y="296"/>
                  <a:pt x="184" y="528"/>
                </a:cubicBezTo>
                <a:cubicBezTo>
                  <a:pt x="368" y="760"/>
                  <a:pt x="1072" y="1152"/>
                  <a:pt x="1288" y="1392"/>
                </a:cubicBezTo>
                <a:cubicBezTo>
                  <a:pt x="1504" y="1632"/>
                  <a:pt x="1616" y="1832"/>
                  <a:pt x="1480" y="1968"/>
                </a:cubicBezTo>
                <a:cubicBezTo>
                  <a:pt x="1344" y="2104"/>
                  <a:pt x="480" y="2080"/>
                  <a:pt x="472" y="2208"/>
                </a:cubicBezTo>
                <a:cubicBezTo>
                  <a:pt x="464" y="2336"/>
                  <a:pt x="1440" y="2504"/>
                  <a:pt x="1432" y="2736"/>
                </a:cubicBezTo>
                <a:cubicBezTo>
                  <a:pt x="1424" y="2968"/>
                  <a:pt x="536" y="3432"/>
                  <a:pt x="424" y="3600"/>
                </a:cubicBezTo>
              </a:path>
            </a:pathLst>
          </a:custGeom>
          <a:noFill/>
          <a:ln w="25400" cap="flat" cmpd="sng">
            <a:solidFill>
              <a:srgbClr val="FF0000"/>
            </a:solidFill>
            <a:prstDash val="solid"/>
            <a:round/>
            <a:headEnd type="none" w="med" len="me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vert="horz" wrap="square" lIns="91440" tIns="45720" rIns="91440" bIns="45720" anchor="ctr" anchorCtr="0"/>
          <a:lstStyle/>
          <a:p>
            <a:pPr eaLnBrk="1" hangingPunct="1"/>
            <a:r>
              <a:rPr lang="zh-CN" altLang="en-US" dirty="0"/>
              <a:t>练习</a:t>
            </a:r>
            <a:endParaRPr lang="zh-CN" altLang="en-US" dirty="0"/>
          </a:p>
        </p:txBody>
      </p:sp>
      <p:sp>
        <p:nvSpPr>
          <p:cNvPr id="46083" name="Rectangle 3"/>
          <p:cNvSpPr/>
          <p:nvPr/>
        </p:nvSpPr>
        <p:spPr>
          <a:xfrm>
            <a:off x="609600" y="1657350"/>
            <a:ext cx="8229600" cy="4895850"/>
          </a:xfrm>
          <a:prstGeom prst="rect">
            <a:avLst/>
          </a:prstGeom>
          <a:noFill/>
          <a:ln w="9525">
            <a:noFill/>
          </a:ln>
        </p:spPr>
        <p:txBody>
          <a:bodyPr anchor="t" anchorCtr="0"/>
          <a:lstStyle/>
          <a:p>
            <a:pPr marL="342900" indent="-342900" latinLnBrk="1">
              <a:lnSpc>
                <a:spcPct val="105000"/>
              </a:lnSpc>
              <a:spcBef>
                <a:spcPct val="20000"/>
              </a:spcBef>
              <a:buChar char="•"/>
            </a:pPr>
            <a:r>
              <a:rPr lang="zh-CN" altLang="en-US" sz="2400" b="0" dirty="0">
                <a:solidFill>
                  <a:schemeClr val="tx1"/>
                </a:solidFill>
                <a:latin typeface="楷体_GB2312" pitchFamily="49" charset="-122"/>
                <a:ea typeface="楷体_GB2312" pitchFamily="49" charset="-122"/>
              </a:rPr>
              <a:t>为以下流程图所示的程序段设计一组测试用例，要求分别满足语句覆盖、判定覆盖、条件覆盖、判定/条件覆盖、条件组合覆盖和路径覆盖。</a:t>
            </a:r>
            <a:endParaRPr lang="zh-CN" altLang="en-US" sz="2400" b="0" dirty="0">
              <a:solidFill>
                <a:schemeClr val="tx1"/>
              </a:solidFill>
              <a:latin typeface="楷体_GB2312" pitchFamily="49" charset="-122"/>
              <a:ea typeface="楷体_GB2312" pitchFamily="49" charset="-122"/>
            </a:endParaRPr>
          </a:p>
        </p:txBody>
      </p:sp>
      <p:grpSp>
        <p:nvGrpSpPr>
          <p:cNvPr id="2" name="Group 4"/>
          <p:cNvGrpSpPr/>
          <p:nvPr/>
        </p:nvGrpSpPr>
        <p:grpSpPr>
          <a:xfrm>
            <a:off x="1295400" y="2819400"/>
            <a:ext cx="6624638" cy="3816350"/>
            <a:chOff x="0" y="0"/>
            <a:chExt cx="4272" cy="2784"/>
          </a:xfrm>
        </p:grpSpPr>
        <p:sp>
          <p:nvSpPr>
            <p:cNvPr id="53252" name="AutoShape 5"/>
            <p:cNvSpPr/>
            <p:nvPr/>
          </p:nvSpPr>
          <p:spPr>
            <a:xfrm>
              <a:off x="1632" y="240"/>
              <a:ext cx="1392" cy="52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rgbClr val="000000"/>
                  </a:solidFill>
                  <a:latin typeface="Verdana" panose="020B0604030504040204" pitchFamily="34" charset="0"/>
                  <a:ea typeface="宋体" panose="02010600030101010101" pitchFamily="2" charset="-122"/>
                </a:rPr>
                <a:t>X&gt;8 and Y&gt;5</a:t>
              </a:r>
              <a:endParaRPr lang="en-US" altLang="zh-CN" sz="1600" b="0" dirty="0">
                <a:solidFill>
                  <a:srgbClr val="000000"/>
                </a:solidFill>
                <a:latin typeface="Verdana" panose="020B0604030504040204" pitchFamily="34" charset="0"/>
                <a:ea typeface="宋体" panose="02010600030101010101" pitchFamily="2" charset="-122"/>
              </a:endParaRPr>
            </a:p>
          </p:txBody>
        </p:sp>
        <p:sp>
          <p:nvSpPr>
            <p:cNvPr id="53253" name="AutoShape 6"/>
            <p:cNvSpPr/>
            <p:nvPr/>
          </p:nvSpPr>
          <p:spPr>
            <a:xfrm>
              <a:off x="432" y="912"/>
              <a:ext cx="1392" cy="52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rgbClr val="000000"/>
                  </a:solidFill>
                  <a:latin typeface="Verdana" panose="020B0604030504040204" pitchFamily="34" charset="0"/>
                  <a:ea typeface="宋体" panose="02010600030101010101" pitchFamily="2" charset="-122"/>
                </a:rPr>
                <a:t>X&gt;0 and Y&gt;0</a:t>
              </a:r>
              <a:endParaRPr lang="en-US" altLang="zh-CN" sz="1600" b="0" dirty="0">
                <a:solidFill>
                  <a:srgbClr val="000000"/>
                </a:solidFill>
                <a:latin typeface="Verdana" panose="020B0604030504040204" pitchFamily="34" charset="0"/>
                <a:ea typeface="宋体" panose="02010600030101010101" pitchFamily="2" charset="-122"/>
              </a:endParaRPr>
            </a:p>
          </p:txBody>
        </p:sp>
        <p:sp>
          <p:nvSpPr>
            <p:cNvPr id="53254" name="Line 7"/>
            <p:cNvSpPr/>
            <p:nvPr/>
          </p:nvSpPr>
          <p:spPr>
            <a:xfrm flipH="1">
              <a:off x="1152" y="480"/>
              <a:ext cx="480" cy="0"/>
            </a:xfrm>
            <a:prstGeom prst="line">
              <a:avLst/>
            </a:prstGeom>
            <a:ln w="9525" cap="flat" cmpd="sng">
              <a:solidFill>
                <a:schemeClr val="tx1"/>
              </a:solidFill>
              <a:prstDash val="solid"/>
              <a:round/>
              <a:headEnd type="none" w="med" len="med"/>
              <a:tailEnd type="none" w="med" len="med"/>
            </a:ln>
          </p:spPr>
        </p:sp>
        <p:sp>
          <p:nvSpPr>
            <p:cNvPr id="53255" name="Line 8"/>
            <p:cNvSpPr/>
            <p:nvPr/>
          </p:nvSpPr>
          <p:spPr>
            <a:xfrm>
              <a:off x="1152" y="480"/>
              <a:ext cx="0" cy="432"/>
            </a:xfrm>
            <a:prstGeom prst="line">
              <a:avLst/>
            </a:prstGeom>
            <a:ln w="9525" cap="flat" cmpd="sng">
              <a:solidFill>
                <a:schemeClr val="tx1"/>
              </a:solidFill>
              <a:prstDash val="solid"/>
              <a:round/>
              <a:headEnd type="none" w="med" len="med"/>
              <a:tailEnd type="triangle" w="med" len="med"/>
            </a:ln>
          </p:spPr>
        </p:sp>
        <p:sp>
          <p:nvSpPr>
            <p:cNvPr id="53256" name="Line 9"/>
            <p:cNvSpPr/>
            <p:nvPr/>
          </p:nvSpPr>
          <p:spPr>
            <a:xfrm>
              <a:off x="3024" y="480"/>
              <a:ext cx="144" cy="0"/>
            </a:xfrm>
            <a:prstGeom prst="line">
              <a:avLst/>
            </a:prstGeom>
            <a:ln w="9525" cap="flat" cmpd="sng">
              <a:solidFill>
                <a:schemeClr val="tx1"/>
              </a:solidFill>
              <a:prstDash val="solid"/>
              <a:round/>
              <a:headEnd type="none" w="med" len="med"/>
              <a:tailEnd type="none" w="med" len="med"/>
            </a:ln>
          </p:spPr>
        </p:sp>
        <p:sp>
          <p:nvSpPr>
            <p:cNvPr id="53257" name="Line 10"/>
            <p:cNvSpPr/>
            <p:nvPr/>
          </p:nvSpPr>
          <p:spPr>
            <a:xfrm>
              <a:off x="3168" y="480"/>
              <a:ext cx="0" cy="480"/>
            </a:xfrm>
            <a:prstGeom prst="line">
              <a:avLst/>
            </a:prstGeom>
            <a:ln w="9525" cap="flat" cmpd="sng">
              <a:solidFill>
                <a:schemeClr val="tx1"/>
              </a:solidFill>
              <a:prstDash val="solid"/>
              <a:round/>
              <a:headEnd type="none" w="med" len="med"/>
              <a:tailEnd type="triangle" w="med" len="med"/>
            </a:ln>
          </p:spPr>
        </p:sp>
        <p:sp>
          <p:nvSpPr>
            <p:cNvPr id="53258" name="Rectangle 11"/>
            <p:cNvSpPr/>
            <p:nvPr/>
          </p:nvSpPr>
          <p:spPr>
            <a:xfrm>
              <a:off x="0" y="1632"/>
              <a:ext cx="76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b="0" dirty="0">
                  <a:solidFill>
                    <a:srgbClr val="000000"/>
                  </a:solidFill>
                  <a:latin typeface="Comic Sans MS" panose="030F0702030302020204" pitchFamily="66" charset="0"/>
                  <a:ea typeface="楷体_GB2312" pitchFamily="49" charset="-122"/>
                </a:rPr>
                <a:t>x=x+y</a:t>
              </a:r>
              <a:endParaRPr lang="en-US" altLang="zh-CN" b="0" dirty="0">
                <a:solidFill>
                  <a:srgbClr val="000000"/>
                </a:solidFill>
                <a:latin typeface="Comic Sans MS" panose="030F0702030302020204" pitchFamily="66" charset="0"/>
                <a:ea typeface="楷体_GB2312" pitchFamily="49" charset="-122"/>
              </a:endParaRPr>
            </a:p>
          </p:txBody>
        </p:sp>
        <p:sp>
          <p:nvSpPr>
            <p:cNvPr id="53259" name="Rectangle 12"/>
            <p:cNvSpPr/>
            <p:nvPr/>
          </p:nvSpPr>
          <p:spPr>
            <a:xfrm>
              <a:off x="1440" y="1632"/>
              <a:ext cx="76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b="0" dirty="0">
                  <a:solidFill>
                    <a:srgbClr val="000000"/>
                  </a:solidFill>
                  <a:latin typeface="Comic Sans MS" panose="030F0702030302020204" pitchFamily="66" charset="0"/>
                  <a:ea typeface="楷体_GB2312" pitchFamily="49" charset="-122"/>
                </a:rPr>
                <a:t>x=x-y</a:t>
              </a:r>
              <a:endParaRPr lang="en-US" altLang="zh-CN" b="0" dirty="0">
                <a:solidFill>
                  <a:srgbClr val="000000"/>
                </a:solidFill>
                <a:latin typeface="Comic Sans MS" panose="030F0702030302020204" pitchFamily="66" charset="0"/>
                <a:ea typeface="楷体_GB2312" pitchFamily="49" charset="-122"/>
              </a:endParaRPr>
            </a:p>
          </p:txBody>
        </p:sp>
        <p:sp>
          <p:nvSpPr>
            <p:cNvPr id="53260" name="Line 13"/>
            <p:cNvSpPr/>
            <p:nvPr/>
          </p:nvSpPr>
          <p:spPr>
            <a:xfrm>
              <a:off x="432" y="1152"/>
              <a:ext cx="0" cy="480"/>
            </a:xfrm>
            <a:prstGeom prst="line">
              <a:avLst/>
            </a:prstGeom>
            <a:ln w="9525" cap="flat" cmpd="sng">
              <a:solidFill>
                <a:schemeClr val="tx1"/>
              </a:solidFill>
              <a:prstDash val="solid"/>
              <a:round/>
              <a:headEnd type="none" w="med" len="med"/>
              <a:tailEnd type="triangle" w="med" len="med"/>
            </a:ln>
          </p:spPr>
        </p:sp>
        <p:sp>
          <p:nvSpPr>
            <p:cNvPr id="53261" name="Line 14"/>
            <p:cNvSpPr/>
            <p:nvPr/>
          </p:nvSpPr>
          <p:spPr>
            <a:xfrm>
              <a:off x="1824" y="1152"/>
              <a:ext cx="0" cy="480"/>
            </a:xfrm>
            <a:prstGeom prst="line">
              <a:avLst/>
            </a:prstGeom>
            <a:ln w="9525" cap="flat" cmpd="sng">
              <a:solidFill>
                <a:schemeClr val="tx1"/>
              </a:solidFill>
              <a:prstDash val="solid"/>
              <a:round/>
              <a:headEnd type="none" w="med" len="med"/>
              <a:tailEnd type="triangle" w="med" len="med"/>
            </a:ln>
          </p:spPr>
        </p:sp>
        <p:sp>
          <p:nvSpPr>
            <p:cNvPr id="53262" name="Rectangle 15"/>
            <p:cNvSpPr/>
            <p:nvPr/>
          </p:nvSpPr>
          <p:spPr>
            <a:xfrm>
              <a:off x="1152" y="249"/>
              <a:ext cx="229" cy="267"/>
            </a:xfrm>
            <a:prstGeom prst="rect">
              <a:avLst/>
            </a:prstGeom>
            <a:noFill/>
            <a:ln w="9525">
              <a:noFill/>
            </a:ln>
          </p:spPr>
          <p:txBody>
            <a:bodyPr wrap="none" anchor="t" anchorCtr="0">
              <a:spAutoFit/>
            </a:bodyPr>
            <a:lstStyle/>
            <a:p>
              <a:r>
                <a:rPr lang="en-US" altLang="zh-CN" b="0" dirty="0">
                  <a:solidFill>
                    <a:schemeClr val="tx1"/>
                  </a:solidFill>
                  <a:latin typeface="Verdana" panose="020B0604030504040204" pitchFamily="34" charset="0"/>
                  <a:ea typeface="宋体" panose="02010600030101010101" pitchFamily="2" charset="-122"/>
                </a:rPr>
                <a:t>N</a:t>
              </a:r>
              <a:endParaRPr lang="en-US" altLang="zh-CN" b="0" dirty="0">
                <a:solidFill>
                  <a:schemeClr val="tx1"/>
                </a:solidFill>
                <a:latin typeface="Verdana" panose="020B0604030504040204" pitchFamily="34" charset="0"/>
                <a:ea typeface="宋体" panose="02010600030101010101" pitchFamily="2" charset="-122"/>
              </a:endParaRPr>
            </a:p>
          </p:txBody>
        </p:sp>
        <p:sp>
          <p:nvSpPr>
            <p:cNvPr id="53263" name="Rectangle 16"/>
            <p:cNvSpPr/>
            <p:nvPr/>
          </p:nvSpPr>
          <p:spPr>
            <a:xfrm>
              <a:off x="3168" y="345"/>
              <a:ext cx="210" cy="268"/>
            </a:xfrm>
            <a:prstGeom prst="rect">
              <a:avLst/>
            </a:prstGeom>
            <a:noFill/>
            <a:ln w="9525">
              <a:noFill/>
            </a:ln>
          </p:spPr>
          <p:txBody>
            <a:bodyPr wrap="none" anchor="t" anchorCtr="0">
              <a:spAutoFit/>
            </a:bodyPr>
            <a:lstStyle/>
            <a:p>
              <a:r>
                <a:rPr lang="en-US" altLang="zh-CN" b="0" dirty="0">
                  <a:solidFill>
                    <a:schemeClr val="tx1"/>
                  </a:solidFill>
                  <a:latin typeface="Verdana" panose="020B0604030504040204" pitchFamily="34" charset="0"/>
                  <a:ea typeface="宋体" panose="02010600030101010101" pitchFamily="2" charset="-122"/>
                </a:rPr>
                <a:t>Y</a:t>
              </a:r>
              <a:endParaRPr lang="en-US" altLang="zh-CN" b="0" dirty="0">
                <a:solidFill>
                  <a:schemeClr val="tx1"/>
                </a:solidFill>
                <a:latin typeface="Verdana" panose="020B0604030504040204" pitchFamily="34" charset="0"/>
                <a:ea typeface="宋体" panose="02010600030101010101" pitchFamily="2" charset="-122"/>
              </a:endParaRPr>
            </a:p>
          </p:txBody>
        </p:sp>
        <p:sp>
          <p:nvSpPr>
            <p:cNvPr id="53264" name="Rectangle 17"/>
            <p:cNvSpPr/>
            <p:nvPr/>
          </p:nvSpPr>
          <p:spPr>
            <a:xfrm>
              <a:off x="240" y="1104"/>
              <a:ext cx="229" cy="267"/>
            </a:xfrm>
            <a:prstGeom prst="rect">
              <a:avLst/>
            </a:prstGeom>
            <a:noFill/>
            <a:ln w="9525">
              <a:noFill/>
            </a:ln>
          </p:spPr>
          <p:txBody>
            <a:bodyPr wrap="none" anchor="t" anchorCtr="0">
              <a:spAutoFit/>
            </a:bodyPr>
            <a:lstStyle/>
            <a:p>
              <a:r>
                <a:rPr lang="en-US" altLang="zh-CN" b="0" dirty="0">
                  <a:solidFill>
                    <a:schemeClr val="tx1"/>
                  </a:solidFill>
                  <a:latin typeface="Verdana" panose="020B0604030504040204" pitchFamily="34" charset="0"/>
                  <a:ea typeface="宋体" panose="02010600030101010101" pitchFamily="2" charset="-122"/>
                </a:rPr>
                <a:t>N</a:t>
              </a:r>
              <a:endParaRPr lang="en-US" altLang="zh-CN" b="0" dirty="0">
                <a:solidFill>
                  <a:schemeClr val="tx1"/>
                </a:solidFill>
                <a:latin typeface="Verdana" panose="020B0604030504040204" pitchFamily="34" charset="0"/>
                <a:ea typeface="宋体" panose="02010600030101010101" pitchFamily="2" charset="-122"/>
              </a:endParaRPr>
            </a:p>
          </p:txBody>
        </p:sp>
        <p:sp>
          <p:nvSpPr>
            <p:cNvPr id="53265" name="Rectangle 18"/>
            <p:cNvSpPr/>
            <p:nvPr/>
          </p:nvSpPr>
          <p:spPr>
            <a:xfrm>
              <a:off x="1792" y="1104"/>
              <a:ext cx="209" cy="267"/>
            </a:xfrm>
            <a:prstGeom prst="rect">
              <a:avLst/>
            </a:prstGeom>
            <a:noFill/>
            <a:ln w="9525">
              <a:noFill/>
            </a:ln>
          </p:spPr>
          <p:txBody>
            <a:bodyPr wrap="none" anchor="t" anchorCtr="0">
              <a:spAutoFit/>
            </a:bodyPr>
            <a:lstStyle/>
            <a:p>
              <a:r>
                <a:rPr lang="en-US" altLang="zh-CN" b="0" dirty="0">
                  <a:solidFill>
                    <a:schemeClr val="tx1"/>
                  </a:solidFill>
                  <a:latin typeface="Verdana" panose="020B0604030504040204" pitchFamily="34" charset="0"/>
                  <a:ea typeface="宋体" panose="02010600030101010101" pitchFamily="2" charset="-122"/>
                </a:rPr>
                <a:t>Y</a:t>
              </a:r>
              <a:endParaRPr lang="en-US" altLang="zh-CN" b="0" dirty="0">
                <a:solidFill>
                  <a:schemeClr val="tx1"/>
                </a:solidFill>
                <a:latin typeface="Verdana" panose="020B0604030504040204" pitchFamily="34" charset="0"/>
                <a:ea typeface="宋体" panose="02010600030101010101" pitchFamily="2" charset="-122"/>
              </a:endParaRPr>
            </a:p>
          </p:txBody>
        </p:sp>
        <p:sp>
          <p:nvSpPr>
            <p:cNvPr id="53266" name="Line 19"/>
            <p:cNvSpPr/>
            <p:nvPr/>
          </p:nvSpPr>
          <p:spPr>
            <a:xfrm>
              <a:off x="2304" y="0"/>
              <a:ext cx="0" cy="240"/>
            </a:xfrm>
            <a:prstGeom prst="line">
              <a:avLst/>
            </a:prstGeom>
            <a:ln w="9525" cap="flat" cmpd="sng">
              <a:solidFill>
                <a:schemeClr val="tx1"/>
              </a:solidFill>
              <a:prstDash val="solid"/>
              <a:round/>
              <a:headEnd type="none" w="med" len="med"/>
              <a:tailEnd type="triangle" w="med" len="med"/>
            </a:ln>
          </p:spPr>
        </p:sp>
        <p:sp>
          <p:nvSpPr>
            <p:cNvPr id="53267" name="Line 20"/>
            <p:cNvSpPr/>
            <p:nvPr/>
          </p:nvSpPr>
          <p:spPr>
            <a:xfrm>
              <a:off x="432" y="2016"/>
              <a:ext cx="0" cy="288"/>
            </a:xfrm>
            <a:prstGeom prst="line">
              <a:avLst/>
            </a:prstGeom>
            <a:ln w="9525" cap="flat" cmpd="sng">
              <a:solidFill>
                <a:schemeClr val="tx1"/>
              </a:solidFill>
              <a:prstDash val="solid"/>
              <a:round/>
              <a:headEnd type="none" w="med" len="med"/>
              <a:tailEnd type="none" w="med" len="med"/>
            </a:ln>
          </p:spPr>
        </p:sp>
        <p:sp>
          <p:nvSpPr>
            <p:cNvPr id="53268" name="Line 21"/>
            <p:cNvSpPr/>
            <p:nvPr/>
          </p:nvSpPr>
          <p:spPr>
            <a:xfrm>
              <a:off x="1824" y="2016"/>
              <a:ext cx="0" cy="288"/>
            </a:xfrm>
            <a:prstGeom prst="line">
              <a:avLst/>
            </a:prstGeom>
            <a:ln w="9525" cap="flat" cmpd="sng">
              <a:solidFill>
                <a:schemeClr val="tx1"/>
              </a:solidFill>
              <a:prstDash val="solid"/>
              <a:round/>
              <a:headEnd type="none" w="med" len="med"/>
              <a:tailEnd type="none" w="med" len="med"/>
            </a:ln>
          </p:spPr>
        </p:sp>
        <p:sp>
          <p:nvSpPr>
            <p:cNvPr id="53269" name="Line 22"/>
            <p:cNvSpPr/>
            <p:nvPr/>
          </p:nvSpPr>
          <p:spPr>
            <a:xfrm>
              <a:off x="1152" y="2304"/>
              <a:ext cx="0" cy="240"/>
            </a:xfrm>
            <a:prstGeom prst="line">
              <a:avLst/>
            </a:prstGeom>
            <a:ln w="9525" cap="flat" cmpd="sng">
              <a:solidFill>
                <a:schemeClr val="tx1"/>
              </a:solidFill>
              <a:prstDash val="solid"/>
              <a:round/>
              <a:headEnd type="none" w="med" len="med"/>
              <a:tailEnd type="triangle" w="med" len="med"/>
            </a:ln>
          </p:spPr>
        </p:sp>
        <p:sp>
          <p:nvSpPr>
            <p:cNvPr id="53270" name="Line 23"/>
            <p:cNvSpPr/>
            <p:nvPr/>
          </p:nvSpPr>
          <p:spPr>
            <a:xfrm>
              <a:off x="1152" y="2544"/>
              <a:ext cx="1104" cy="0"/>
            </a:xfrm>
            <a:prstGeom prst="line">
              <a:avLst/>
            </a:prstGeom>
            <a:ln w="9525" cap="flat" cmpd="sng">
              <a:solidFill>
                <a:schemeClr val="tx1"/>
              </a:solidFill>
              <a:prstDash val="solid"/>
              <a:round/>
              <a:headEnd type="none" w="med" len="med"/>
              <a:tailEnd type="triangle" w="med" len="med"/>
            </a:ln>
          </p:spPr>
        </p:sp>
        <p:sp>
          <p:nvSpPr>
            <p:cNvPr id="53271" name="Line 24"/>
            <p:cNvSpPr/>
            <p:nvPr/>
          </p:nvSpPr>
          <p:spPr>
            <a:xfrm flipH="1">
              <a:off x="2256" y="2544"/>
              <a:ext cx="960" cy="0"/>
            </a:xfrm>
            <a:prstGeom prst="line">
              <a:avLst/>
            </a:prstGeom>
            <a:ln w="9525" cap="flat" cmpd="sng">
              <a:solidFill>
                <a:schemeClr val="tx1"/>
              </a:solidFill>
              <a:prstDash val="solid"/>
              <a:round/>
              <a:headEnd type="none" w="med" len="med"/>
              <a:tailEnd type="triangle" w="med" len="med"/>
            </a:ln>
          </p:spPr>
        </p:sp>
        <p:sp>
          <p:nvSpPr>
            <p:cNvPr id="53272" name="Line 25"/>
            <p:cNvSpPr/>
            <p:nvPr/>
          </p:nvSpPr>
          <p:spPr>
            <a:xfrm>
              <a:off x="2256" y="2544"/>
              <a:ext cx="0" cy="240"/>
            </a:xfrm>
            <a:prstGeom prst="line">
              <a:avLst/>
            </a:prstGeom>
            <a:ln w="9525" cap="flat" cmpd="sng">
              <a:solidFill>
                <a:schemeClr val="tx1"/>
              </a:solidFill>
              <a:prstDash val="solid"/>
              <a:round/>
              <a:headEnd type="none" w="med" len="med"/>
              <a:tailEnd type="triangle" w="med" len="med"/>
            </a:ln>
          </p:spPr>
        </p:sp>
        <p:sp>
          <p:nvSpPr>
            <p:cNvPr id="53273" name="AutoShape 26"/>
            <p:cNvSpPr/>
            <p:nvPr/>
          </p:nvSpPr>
          <p:spPr>
            <a:xfrm>
              <a:off x="2496" y="960"/>
              <a:ext cx="1392" cy="52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sz="1600" b="0" dirty="0">
                  <a:solidFill>
                    <a:srgbClr val="000000"/>
                  </a:solidFill>
                  <a:latin typeface="Verdana" panose="020B0604030504040204" pitchFamily="34" charset="0"/>
                  <a:ea typeface="宋体" panose="02010600030101010101" pitchFamily="2" charset="-122"/>
                </a:rPr>
                <a:t>X&gt;16 OR Y&gt;10</a:t>
              </a:r>
              <a:endParaRPr lang="en-US" altLang="zh-CN" sz="1600" b="0" dirty="0">
                <a:solidFill>
                  <a:srgbClr val="000000"/>
                </a:solidFill>
                <a:latin typeface="Verdana" panose="020B0604030504040204" pitchFamily="34" charset="0"/>
                <a:ea typeface="宋体" panose="02010600030101010101" pitchFamily="2" charset="-122"/>
              </a:endParaRPr>
            </a:p>
          </p:txBody>
        </p:sp>
        <p:sp>
          <p:nvSpPr>
            <p:cNvPr id="53274" name="Rectangle 27"/>
            <p:cNvSpPr/>
            <p:nvPr/>
          </p:nvSpPr>
          <p:spPr>
            <a:xfrm>
              <a:off x="3504" y="1536"/>
              <a:ext cx="76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b="0" dirty="0">
                  <a:solidFill>
                    <a:srgbClr val="000000"/>
                  </a:solidFill>
                  <a:latin typeface="Comic Sans MS" panose="030F0702030302020204" pitchFamily="66" charset="0"/>
                  <a:ea typeface="楷体_GB2312" pitchFamily="49" charset="-122"/>
                </a:rPr>
                <a:t>x=x*y</a:t>
              </a:r>
              <a:endParaRPr lang="en-US" altLang="zh-CN" b="0" dirty="0">
                <a:solidFill>
                  <a:srgbClr val="000000"/>
                </a:solidFill>
                <a:latin typeface="Comic Sans MS" panose="030F0702030302020204" pitchFamily="66" charset="0"/>
                <a:ea typeface="楷体_GB2312" pitchFamily="49" charset="-122"/>
              </a:endParaRPr>
            </a:p>
          </p:txBody>
        </p:sp>
        <p:sp>
          <p:nvSpPr>
            <p:cNvPr id="53275" name="Line 28"/>
            <p:cNvSpPr/>
            <p:nvPr/>
          </p:nvSpPr>
          <p:spPr>
            <a:xfrm flipH="1">
              <a:off x="3888" y="1248"/>
              <a:ext cx="0" cy="288"/>
            </a:xfrm>
            <a:prstGeom prst="line">
              <a:avLst/>
            </a:prstGeom>
            <a:ln w="9525" cap="flat" cmpd="sng">
              <a:solidFill>
                <a:schemeClr val="tx1"/>
              </a:solidFill>
              <a:prstDash val="solid"/>
              <a:round/>
              <a:headEnd type="none" w="med" len="med"/>
              <a:tailEnd type="triangle" w="med" len="med"/>
            </a:ln>
          </p:spPr>
        </p:sp>
        <p:sp>
          <p:nvSpPr>
            <p:cNvPr id="53276" name="Rectangle 29"/>
            <p:cNvSpPr/>
            <p:nvPr/>
          </p:nvSpPr>
          <p:spPr>
            <a:xfrm>
              <a:off x="2320" y="1104"/>
              <a:ext cx="229" cy="267"/>
            </a:xfrm>
            <a:prstGeom prst="rect">
              <a:avLst/>
            </a:prstGeom>
            <a:noFill/>
            <a:ln w="9525">
              <a:noFill/>
            </a:ln>
          </p:spPr>
          <p:txBody>
            <a:bodyPr wrap="none" anchor="t" anchorCtr="0">
              <a:spAutoFit/>
            </a:bodyPr>
            <a:lstStyle/>
            <a:p>
              <a:r>
                <a:rPr lang="en-US" altLang="zh-CN" b="0" dirty="0">
                  <a:solidFill>
                    <a:schemeClr val="tx1"/>
                  </a:solidFill>
                  <a:latin typeface="Verdana" panose="020B0604030504040204" pitchFamily="34" charset="0"/>
                  <a:ea typeface="宋体" panose="02010600030101010101" pitchFamily="2" charset="-122"/>
                </a:rPr>
                <a:t>N</a:t>
              </a:r>
              <a:endParaRPr lang="en-US" altLang="zh-CN" b="0" dirty="0">
                <a:solidFill>
                  <a:schemeClr val="tx1"/>
                </a:solidFill>
                <a:latin typeface="Verdana" panose="020B0604030504040204" pitchFamily="34" charset="0"/>
                <a:ea typeface="宋体" panose="02010600030101010101" pitchFamily="2" charset="-122"/>
              </a:endParaRPr>
            </a:p>
          </p:txBody>
        </p:sp>
        <p:sp>
          <p:nvSpPr>
            <p:cNvPr id="53277" name="Rectangle 30"/>
            <p:cNvSpPr/>
            <p:nvPr/>
          </p:nvSpPr>
          <p:spPr>
            <a:xfrm>
              <a:off x="3888" y="1152"/>
              <a:ext cx="210" cy="268"/>
            </a:xfrm>
            <a:prstGeom prst="rect">
              <a:avLst/>
            </a:prstGeom>
            <a:noFill/>
            <a:ln w="9525">
              <a:noFill/>
            </a:ln>
          </p:spPr>
          <p:txBody>
            <a:bodyPr wrap="none" anchor="t" anchorCtr="0">
              <a:spAutoFit/>
            </a:bodyPr>
            <a:lstStyle/>
            <a:p>
              <a:r>
                <a:rPr lang="en-US" altLang="zh-CN" b="0" dirty="0">
                  <a:solidFill>
                    <a:schemeClr val="tx1"/>
                  </a:solidFill>
                  <a:latin typeface="Verdana" panose="020B0604030504040204" pitchFamily="34" charset="0"/>
                  <a:ea typeface="宋体" panose="02010600030101010101" pitchFamily="2" charset="-122"/>
                </a:rPr>
                <a:t>Y</a:t>
              </a:r>
              <a:endParaRPr lang="en-US" altLang="zh-CN" b="0" dirty="0">
                <a:solidFill>
                  <a:schemeClr val="tx1"/>
                </a:solidFill>
                <a:latin typeface="Verdana" panose="020B0604030504040204" pitchFamily="34" charset="0"/>
                <a:ea typeface="宋体" panose="02010600030101010101" pitchFamily="2" charset="-122"/>
              </a:endParaRPr>
            </a:p>
          </p:txBody>
        </p:sp>
        <p:sp>
          <p:nvSpPr>
            <p:cNvPr id="53278" name="Line 31"/>
            <p:cNvSpPr/>
            <p:nvPr/>
          </p:nvSpPr>
          <p:spPr>
            <a:xfrm>
              <a:off x="3888" y="1920"/>
              <a:ext cx="0" cy="288"/>
            </a:xfrm>
            <a:prstGeom prst="line">
              <a:avLst/>
            </a:prstGeom>
            <a:ln w="9525" cap="flat" cmpd="sng">
              <a:solidFill>
                <a:schemeClr val="tx1"/>
              </a:solidFill>
              <a:prstDash val="solid"/>
              <a:round/>
              <a:headEnd type="none" w="med" len="med"/>
              <a:tailEnd type="none" w="med" len="med"/>
            </a:ln>
          </p:spPr>
        </p:sp>
        <p:sp>
          <p:nvSpPr>
            <p:cNvPr id="53279" name="Line 32"/>
            <p:cNvSpPr/>
            <p:nvPr/>
          </p:nvSpPr>
          <p:spPr>
            <a:xfrm>
              <a:off x="2496" y="1248"/>
              <a:ext cx="0" cy="960"/>
            </a:xfrm>
            <a:prstGeom prst="line">
              <a:avLst/>
            </a:prstGeom>
            <a:ln w="9525" cap="flat" cmpd="sng">
              <a:solidFill>
                <a:schemeClr val="tx1"/>
              </a:solidFill>
              <a:prstDash val="solid"/>
              <a:round/>
              <a:headEnd type="none" w="med" len="med"/>
              <a:tailEnd type="none" w="med" len="med"/>
            </a:ln>
          </p:spPr>
        </p:sp>
        <p:sp>
          <p:nvSpPr>
            <p:cNvPr id="53280" name="Line 33"/>
            <p:cNvSpPr/>
            <p:nvPr/>
          </p:nvSpPr>
          <p:spPr>
            <a:xfrm>
              <a:off x="2496" y="2208"/>
              <a:ext cx="720" cy="0"/>
            </a:xfrm>
            <a:prstGeom prst="line">
              <a:avLst/>
            </a:prstGeom>
            <a:ln w="9525" cap="flat" cmpd="sng">
              <a:solidFill>
                <a:schemeClr val="tx1"/>
              </a:solidFill>
              <a:prstDash val="solid"/>
              <a:round/>
              <a:headEnd type="none" w="med" len="med"/>
              <a:tailEnd type="triangle" w="med" len="med"/>
            </a:ln>
          </p:spPr>
        </p:sp>
        <p:sp>
          <p:nvSpPr>
            <p:cNvPr id="53281" name="Line 34"/>
            <p:cNvSpPr/>
            <p:nvPr/>
          </p:nvSpPr>
          <p:spPr>
            <a:xfrm flipH="1">
              <a:off x="3216" y="2208"/>
              <a:ext cx="672" cy="0"/>
            </a:xfrm>
            <a:prstGeom prst="line">
              <a:avLst/>
            </a:prstGeom>
            <a:ln w="9525" cap="flat" cmpd="sng">
              <a:solidFill>
                <a:schemeClr val="tx1"/>
              </a:solidFill>
              <a:prstDash val="solid"/>
              <a:round/>
              <a:headEnd type="none" w="med" len="med"/>
              <a:tailEnd type="triangle" w="med" len="med"/>
            </a:ln>
          </p:spPr>
        </p:sp>
        <p:sp>
          <p:nvSpPr>
            <p:cNvPr id="53282" name="Line 35"/>
            <p:cNvSpPr/>
            <p:nvPr/>
          </p:nvSpPr>
          <p:spPr>
            <a:xfrm>
              <a:off x="3216" y="2208"/>
              <a:ext cx="0" cy="336"/>
            </a:xfrm>
            <a:prstGeom prst="line">
              <a:avLst/>
            </a:prstGeom>
            <a:ln w="9525" cap="flat" cmpd="sng">
              <a:solidFill>
                <a:schemeClr val="tx1"/>
              </a:solidFill>
              <a:prstDash val="solid"/>
              <a:round/>
              <a:headEnd type="none" w="med" len="med"/>
              <a:tailEnd type="none" w="med" len="med"/>
            </a:ln>
          </p:spPr>
        </p:sp>
        <p:sp>
          <p:nvSpPr>
            <p:cNvPr id="53283" name="Line 36"/>
            <p:cNvSpPr/>
            <p:nvPr/>
          </p:nvSpPr>
          <p:spPr>
            <a:xfrm>
              <a:off x="432" y="2304"/>
              <a:ext cx="720" cy="0"/>
            </a:xfrm>
            <a:prstGeom prst="line">
              <a:avLst/>
            </a:prstGeom>
            <a:ln w="9525" cap="flat" cmpd="sng">
              <a:solidFill>
                <a:schemeClr val="tx1"/>
              </a:solidFill>
              <a:prstDash val="solid"/>
              <a:round/>
              <a:headEnd type="none" w="med" len="med"/>
              <a:tailEnd type="triangle" w="med" len="med"/>
            </a:ln>
          </p:spPr>
        </p:sp>
        <p:sp>
          <p:nvSpPr>
            <p:cNvPr id="53284" name="Line 37"/>
            <p:cNvSpPr/>
            <p:nvPr/>
          </p:nvSpPr>
          <p:spPr>
            <a:xfrm flipH="1">
              <a:off x="1152" y="2304"/>
              <a:ext cx="672" cy="0"/>
            </a:xfrm>
            <a:prstGeom prst="line">
              <a:avLst/>
            </a:prstGeom>
            <a:ln w="9525" cap="flat" cmpd="sng">
              <a:solidFill>
                <a:schemeClr val="tx1"/>
              </a:solidFill>
              <a:prstDash val="solid"/>
              <a:round/>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sz="half" idx="1"/>
          </p:nvPr>
        </p:nvSpPr>
        <p:spPr>
          <a:xfrm>
            <a:off x="611505" y="332105"/>
            <a:ext cx="6108700" cy="4351655"/>
          </a:xfrm>
        </p:spPr>
        <p:txBody>
          <a:bodyPr vert="horz" wrap="square" lIns="91440" tIns="45720" rIns="91440" bIns="45720" anchor="t" anchorCtr="0">
            <a:noAutofit/>
          </a:bodyPr>
          <a:lstStyle/>
          <a:p>
            <a:pPr marL="838200" lvl="1" indent="-366395" eaLnBrk="1" hangingPunct="1">
              <a:lnSpc>
                <a:spcPct val="90000"/>
              </a:lnSpc>
              <a:buNone/>
            </a:pPr>
            <a:r>
              <a:rPr lang="zh-CN" altLang="en-US" sz="2400" b="1" dirty="0">
                <a:solidFill>
                  <a:schemeClr val="tx1"/>
                </a:solidFill>
                <a:ea typeface="华文中宋" panose="02010600040101010101" pitchFamily="2" charset="-122"/>
              </a:rPr>
              <a:t>课堂练习：按语句覆盖的标准设计测试用例</a:t>
            </a:r>
            <a:endParaRPr lang="zh-CN" altLang="en-US" sz="2400" b="1" dirty="0">
              <a:solidFill>
                <a:schemeClr val="tx1"/>
              </a:solidFill>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void  DoWork(int x,int y,int z)</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int  k=0,j=0;</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if((x&gt;3)&amp;&amp;(z&lt;10))</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       k=x*y-1;     //</a:t>
            </a:r>
            <a:r>
              <a:rPr lang="zh-CN" altLang="en-US" sz="2400" b="1" dirty="0">
                <a:solidFill>
                  <a:schemeClr val="tx1"/>
                </a:solidFill>
                <a:latin typeface="宋体" panose="02010600030101010101" pitchFamily="2" charset="-122"/>
                <a:ea typeface="华文中宋" panose="02010600040101010101" pitchFamily="2" charset="-122"/>
              </a:rPr>
              <a:t>语句块</a:t>
            </a:r>
            <a:r>
              <a:rPr lang="en-US" altLang="zh-CN" sz="2400" b="1" dirty="0">
                <a:solidFill>
                  <a:schemeClr val="tx1"/>
                </a:solidFill>
                <a:latin typeface="宋体" panose="02010600030101010101" pitchFamily="2" charset="-122"/>
                <a:ea typeface="华文中宋" panose="02010600040101010101" pitchFamily="2" charset="-122"/>
              </a:rPr>
              <a:t>1</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j=sqrt(k);</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if((x= =4)||(y&gt;5))</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       j=x*y+10;   //</a:t>
            </a:r>
            <a:r>
              <a:rPr lang="zh-CN" altLang="en-US" sz="2400" b="1" dirty="0">
                <a:solidFill>
                  <a:schemeClr val="tx1"/>
                </a:solidFill>
                <a:latin typeface="宋体" panose="02010600030101010101" pitchFamily="2" charset="-122"/>
                <a:ea typeface="华文中宋" panose="02010600040101010101" pitchFamily="2" charset="-122"/>
              </a:rPr>
              <a:t>语句块</a:t>
            </a:r>
            <a:r>
              <a:rPr lang="en-US" altLang="zh-CN" sz="2400" b="1" dirty="0">
                <a:solidFill>
                  <a:schemeClr val="tx1"/>
                </a:solidFill>
                <a:latin typeface="宋体" panose="02010600030101010101" pitchFamily="2" charset="-122"/>
                <a:ea typeface="华文中宋" panose="02010600040101010101" pitchFamily="2" charset="-122"/>
              </a:rPr>
              <a:t>2</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   j=j*3;             //</a:t>
            </a:r>
            <a:r>
              <a:rPr lang="zh-CN" altLang="en-US" sz="2400" b="1" dirty="0">
                <a:solidFill>
                  <a:schemeClr val="tx1"/>
                </a:solidFill>
                <a:latin typeface="宋体" panose="02010600030101010101" pitchFamily="2" charset="-122"/>
                <a:ea typeface="华文中宋" panose="02010600040101010101" pitchFamily="2" charset="-122"/>
              </a:rPr>
              <a:t>语句块</a:t>
            </a:r>
            <a:r>
              <a:rPr lang="en-US" altLang="zh-CN" sz="2400" b="1" dirty="0">
                <a:solidFill>
                  <a:schemeClr val="tx1"/>
                </a:solidFill>
                <a:latin typeface="宋体" panose="02010600030101010101" pitchFamily="2" charset="-122"/>
                <a:ea typeface="华文中宋" panose="02010600040101010101" pitchFamily="2" charset="-122"/>
              </a:rPr>
              <a:t>3</a:t>
            </a:r>
            <a:endParaRPr lang="en-US" altLang="zh-CN" sz="2400" b="1" dirty="0">
              <a:solidFill>
                <a:schemeClr val="tx1"/>
              </a:solidFill>
              <a:latin typeface="宋体" panose="02010600030101010101" pitchFamily="2" charset="-122"/>
              <a:ea typeface="华文中宋" panose="02010600040101010101" pitchFamily="2" charset="-122"/>
            </a:endParaRPr>
          </a:p>
          <a:p>
            <a:pPr marL="838200" lvl="1" indent="-366395" eaLnBrk="1" hangingPunct="1">
              <a:lnSpc>
                <a:spcPct val="90000"/>
              </a:lnSpc>
              <a:buNone/>
            </a:pPr>
            <a:r>
              <a:rPr lang="en-US" altLang="zh-CN" sz="2400" b="1" dirty="0">
                <a:solidFill>
                  <a:schemeClr val="tx1"/>
                </a:solidFill>
                <a:latin typeface="宋体" panose="02010600030101010101" pitchFamily="2" charset="-122"/>
                <a:ea typeface="华文中宋" panose="02010600040101010101" pitchFamily="2" charset="-122"/>
              </a:rPr>
              <a:t>}</a:t>
            </a:r>
            <a:endParaRPr lang="en-US" altLang="zh-CN" sz="2400" b="1" dirty="0">
              <a:solidFill>
                <a:schemeClr val="tx1"/>
              </a:solidFill>
              <a:latin typeface="宋体" panose="0201060003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idx="1"/>
          </p:nvPr>
        </p:nvSpPr>
        <p:spPr>
          <a:xfrm>
            <a:off x="251195" y="764595"/>
            <a:ext cx="8226900" cy="4759200"/>
          </a:xfrm>
        </p:spPr>
        <p:txBody>
          <a:bodyPr vert="horz" wrap="square" lIns="91440" tIns="45720" rIns="91440" bIns="45720" anchor="t" anchorCtr="0">
            <a:noAutofit/>
          </a:bodyPr>
          <a:lstStyle/>
          <a:p>
            <a:pPr eaLnBrk="1" hangingPunct="1">
              <a:buNone/>
            </a:pPr>
            <a:r>
              <a:rPr lang="zh-CN" altLang="en-US" sz="28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）判断</a:t>
            </a:r>
            <a:r>
              <a:rPr lang="en-US" altLang="zh-CN" sz="2800" dirty="0">
                <a:latin typeface="华文中宋" panose="02010600040101010101" pitchFamily="2" charset="-122"/>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分支覆盖</a:t>
            </a:r>
            <a:endParaRPr lang="zh-CN" altLang="en-US" sz="2800" dirty="0">
              <a:latin typeface="华文中宋" panose="02010600040101010101" pitchFamily="2" charset="-122"/>
              <a:ea typeface="华文中宋" panose="02010600040101010101" pitchFamily="2" charset="-122"/>
            </a:endParaRPr>
          </a:p>
          <a:p>
            <a:pPr eaLnBrk="1" hangingPunct="1">
              <a:buNone/>
            </a:pPr>
            <a:r>
              <a:rPr lang="zh-CN" altLang="en-US" sz="2800" dirty="0">
                <a:latin typeface="华文中宋" panose="02010600040101010101" pitchFamily="2" charset="-122"/>
                <a:ea typeface="华文中宋" panose="02010600040101010101" pitchFamily="2" charset="-122"/>
              </a:rPr>
              <a:t>         判断</a:t>
            </a:r>
            <a:r>
              <a:rPr lang="en-US" altLang="zh-CN" sz="2800" dirty="0">
                <a:latin typeface="华文中宋" panose="02010600040101010101" pitchFamily="2" charset="-122"/>
                <a:ea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rPr>
              <a:t>分支覆盖是为了衡量在测试过程中覆盖了多少个程序中的布尔表达式。</a:t>
            </a:r>
            <a:endParaRPr lang="zh-CN" altLang="en-US" sz="2800" dirty="0">
              <a:latin typeface="华文中宋" panose="02010600040101010101" pitchFamily="2" charset="-122"/>
              <a:ea typeface="华文中宋" panose="02010600040101010101" pitchFamily="2" charset="-122"/>
            </a:endParaRPr>
          </a:p>
          <a:p>
            <a:pPr eaLnBrk="1" hangingPunct="1"/>
            <a:r>
              <a:rPr lang="zh-CN" altLang="en-US" sz="2800" b="1" dirty="0">
                <a:ea typeface="华文中宋" panose="02010600040101010101" pitchFamily="2" charset="-122"/>
              </a:rPr>
              <a:t>判定覆盖就是设计若干个测试用例，运行被测程序，使得程序中每个判断的</a:t>
            </a:r>
            <a:r>
              <a:rPr lang="zh-CN" altLang="en-US" sz="2800" b="1" dirty="0">
                <a:solidFill>
                  <a:srgbClr val="0000CC"/>
                </a:solidFill>
                <a:ea typeface="华文中宋" panose="02010600040101010101" pitchFamily="2" charset="-122"/>
              </a:rPr>
              <a:t>取真分支</a:t>
            </a:r>
            <a:r>
              <a:rPr lang="zh-CN" altLang="en-US" sz="2800" b="1" dirty="0">
                <a:ea typeface="华文中宋" panose="02010600040101010101" pitchFamily="2" charset="-122"/>
              </a:rPr>
              <a:t>和</a:t>
            </a:r>
            <a:r>
              <a:rPr lang="zh-CN" altLang="en-US" sz="2800" b="1" dirty="0">
                <a:solidFill>
                  <a:srgbClr val="0000CC"/>
                </a:solidFill>
                <a:ea typeface="华文中宋" panose="02010600040101010101" pitchFamily="2" charset="-122"/>
              </a:rPr>
              <a:t>取假分支</a:t>
            </a:r>
            <a:r>
              <a:rPr lang="zh-CN" altLang="en-US" sz="2800" b="1" dirty="0">
                <a:ea typeface="华文中宋" panose="02010600040101010101" pitchFamily="2" charset="-122"/>
              </a:rPr>
              <a:t>至少经历一次，即程序中的每个分支至少执行一次</a:t>
            </a:r>
            <a:r>
              <a:rPr lang="zh-CN" altLang="en-US" sz="2800" dirty="0">
                <a:ea typeface="华文中宋" panose="02010600040101010101" pitchFamily="2" charset="-122"/>
              </a:rPr>
              <a:t> </a:t>
            </a:r>
            <a:r>
              <a:rPr lang="zh-CN" altLang="en-US" sz="2800" b="1" dirty="0">
                <a:ea typeface="华文中宋" panose="02010600040101010101" pitchFamily="2" charset="-122"/>
              </a:rPr>
              <a:t>。判定覆盖又称为</a:t>
            </a:r>
            <a:r>
              <a:rPr lang="zh-CN" altLang="en-US" sz="2800" b="1" dirty="0">
                <a:gradFill>
                  <a:gsLst>
                    <a:gs pos="0">
                      <a:srgbClr val="E30000"/>
                    </a:gs>
                    <a:gs pos="100000">
                      <a:srgbClr val="760303"/>
                    </a:gs>
                  </a:gsLst>
                  <a:lin scaled="0"/>
                </a:gradFill>
                <a:ea typeface="华文中宋" panose="02010600040101010101" pitchFamily="2" charset="-122"/>
              </a:rPr>
              <a:t>分支覆盖</a:t>
            </a:r>
            <a:r>
              <a:rPr lang="en-US" altLang="zh-CN" sz="2800" b="1" dirty="0">
                <a:gradFill>
                  <a:gsLst>
                    <a:gs pos="0">
                      <a:srgbClr val="E30000"/>
                    </a:gs>
                    <a:gs pos="100000">
                      <a:srgbClr val="760303"/>
                    </a:gs>
                  </a:gsLst>
                  <a:lin scaled="0"/>
                </a:gradFill>
                <a:ea typeface="华文中宋" panose="02010600040101010101" pitchFamily="2" charset="-122"/>
              </a:rPr>
              <a:t>(Branch coverage)</a:t>
            </a:r>
            <a:r>
              <a:rPr lang="zh-CN" altLang="en-US" sz="2800" b="1" dirty="0">
                <a:ea typeface="华文中宋" panose="02010600040101010101" pitchFamily="2" charset="-122"/>
              </a:rPr>
              <a:t>。</a:t>
            </a:r>
            <a:endParaRPr lang="zh-CN" altLang="en-US" sz="2800" b="1" dirty="0">
              <a:ea typeface="华文中宋" panose="02010600040101010101" pitchFamily="2" charset="-122"/>
            </a:endParaRPr>
          </a:p>
        </p:txBody>
      </p:sp>
      <p:sp>
        <p:nvSpPr>
          <p:cNvPr id="12290" name="Rectangle 3"/>
          <p:cNvSpPr/>
          <p:nvPr/>
        </p:nvSpPr>
        <p:spPr>
          <a:xfrm>
            <a:off x="0" y="236696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idx="1"/>
          </p:nvPr>
        </p:nvSpPr>
        <p:spPr>
          <a:xfrm>
            <a:off x="458205" y="404550"/>
            <a:ext cx="8226900" cy="4759200"/>
          </a:xfrm>
        </p:spPr>
        <p:txBody>
          <a:bodyPr vert="horz" wrap="square" lIns="91440" tIns="45720" rIns="91440" bIns="45720" anchor="t" anchorCtr="0">
            <a:normAutofit fontScale="92500"/>
          </a:bodyPr>
          <a:lstStyle/>
          <a:p>
            <a:pPr eaLnBrk="1" hangingPunct="1">
              <a:buNone/>
            </a:pPr>
            <a:r>
              <a:rPr lang="zh-CN" altLang="en-US" sz="3600" dirty="0">
                <a:latin typeface="华文中宋" panose="02010600040101010101" pitchFamily="2" charset="-122"/>
                <a:ea typeface="华文中宋" panose="02010600040101010101" pitchFamily="2" charset="-122"/>
              </a:rPr>
              <a:t> （</a:t>
            </a:r>
            <a:r>
              <a:rPr lang="en-US" altLang="zh-CN" sz="3600" dirty="0">
                <a:latin typeface="华文中宋" panose="02010600040101010101" pitchFamily="2" charset="-122"/>
                <a:ea typeface="华文中宋" panose="02010600040101010101" pitchFamily="2" charset="-122"/>
              </a:rPr>
              <a:t>2</a:t>
            </a:r>
            <a:r>
              <a:rPr lang="zh-CN" altLang="en-US" sz="3600" dirty="0">
                <a:latin typeface="华文中宋" panose="02010600040101010101" pitchFamily="2" charset="-122"/>
                <a:ea typeface="华文中宋" panose="02010600040101010101" pitchFamily="2" charset="-122"/>
              </a:rPr>
              <a:t>）判断</a:t>
            </a:r>
            <a:r>
              <a:rPr lang="en-US" altLang="zh-CN" sz="3600" dirty="0">
                <a:latin typeface="华文中宋" panose="02010600040101010101" pitchFamily="2" charset="-122"/>
                <a:ea typeface="华文中宋" panose="02010600040101010101" pitchFamily="2" charset="-122"/>
              </a:rPr>
              <a:t>/</a:t>
            </a:r>
            <a:r>
              <a:rPr lang="zh-CN" altLang="en-US" sz="3600" dirty="0">
                <a:latin typeface="华文中宋" panose="02010600040101010101" pitchFamily="2" charset="-122"/>
                <a:ea typeface="华文中宋" panose="02010600040101010101" pitchFamily="2" charset="-122"/>
              </a:rPr>
              <a:t>分支覆盖</a:t>
            </a:r>
            <a:endParaRPr lang="zh-CN" altLang="en-US" sz="3600" dirty="0">
              <a:latin typeface="华文中宋" panose="02010600040101010101" pitchFamily="2" charset="-122"/>
              <a:ea typeface="华文中宋" panose="02010600040101010101" pitchFamily="2" charset="-122"/>
            </a:endParaRPr>
          </a:p>
          <a:p>
            <a:pPr eaLnBrk="1" hangingPunct="1">
              <a:buNone/>
            </a:pPr>
            <a:r>
              <a:rPr lang="zh-CN" altLang="en-US" sz="3600" dirty="0">
                <a:latin typeface="华文中宋" panose="02010600040101010101" pitchFamily="2" charset="-122"/>
                <a:ea typeface="华文中宋" panose="02010600040101010101" pitchFamily="2" charset="-122"/>
              </a:rPr>
              <a:t>         </a:t>
            </a:r>
            <a:endParaRPr lang="zh-CN" altLang="en-US" sz="3600" b="1" dirty="0">
              <a:ea typeface="华文中宋" panose="02010600040101010101" pitchFamily="2" charset="-122"/>
            </a:endParaRPr>
          </a:p>
          <a:p>
            <a:pPr eaLnBrk="1" hangingPunct="1"/>
            <a:r>
              <a:rPr lang="zh-CN" altLang="en-US" sz="3600" dirty="0">
                <a:latin typeface="宋体" panose="02010600030101010101" pitchFamily="2" charset="-122"/>
                <a:ea typeface="华文中宋" panose="02010600040101010101" pitchFamily="2" charset="-122"/>
              </a:rPr>
              <a:t>判定覆盖只比语句覆盖稍强一些，实际效果表明，只是判定覆盖，还不能保证一定能查出在判断的条件中存在的错误。因此，还需要更强的逻辑覆盖准则去检验判断内部条件。</a:t>
            </a:r>
            <a:endParaRPr lang="zh-CN" altLang="en-US" sz="3600" dirty="0">
              <a:latin typeface="宋体" panose="02010600030101010101" pitchFamily="2" charset="-122"/>
              <a:ea typeface="华文中宋" panose="02010600040101010101" pitchFamily="2" charset="-122"/>
            </a:endParaRPr>
          </a:p>
        </p:txBody>
      </p:sp>
      <p:sp>
        <p:nvSpPr>
          <p:cNvPr id="13314" name="Rectangle 3"/>
          <p:cNvSpPr/>
          <p:nvPr/>
        </p:nvSpPr>
        <p:spPr>
          <a:xfrm>
            <a:off x="0" y="236696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idx="1"/>
          </p:nvPr>
        </p:nvSpPr>
        <p:spPr>
          <a:xfrm>
            <a:off x="467360" y="2924810"/>
            <a:ext cx="8227060" cy="3470910"/>
          </a:xfrm>
        </p:spPr>
        <p:txBody>
          <a:bodyPr vert="horz" wrap="square" lIns="91440" tIns="45720" rIns="91440" bIns="45720" anchor="t" anchorCtr="0"/>
          <a:lstStyle/>
          <a:p>
            <a:pPr eaLnBrk="1" hangingPunct="1">
              <a:buNone/>
            </a:pPr>
            <a:r>
              <a:rPr lang="zh-CN" altLang="en-US" dirty="0">
                <a:latin typeface="华文中宋" panose="02010600040101010101" pitchFamily="2" charset="-122"/>
                <a:ea typeface="华文中宋" panose="02010600040101010101" pitchFamily="2" charset="-122"/>
              </a:rPr>
              <a:t>		对例</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的程序，如果设计两个例子，使它们能通过路径</a:t>
            </a:r>
            <a:r>
              <a:rPr lang="en-US" altLang="zh-CN" dirty="0">
                <a:latin typeface="华文中宋" panose="02010600040101010101" pitchFamily="2" charset="-122"/>
                <a:ea typeface="华文中宋" panose="02010600040101010101" pitchFamily="2" charset="-122"/>
              </a:rPr>
              <a:t>ace</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abd</a:t>
            </a:r>
            <a:r>
              <a:rPr lang="zh-CN" altLang="en-US" dirty="0">
                <a:latin typeface="华文中宋" panose="02010600040101010101" pitchFamily="2" charset="-122"/>
                <a:ea typeface="华文中宋" panose="02010600040101010101" pitchFamily="2" charset="-122"/>
              </a:rPr>
              <a:t>，或者通过路径</a:t>
            </a:r>
            <a:r>
              <a:rPr lang="en-US" altLang="zh-CN" dirty="0">
                <a:latin typeface="华文中宋" panose="02010600040101010101" pitchFamily="2" charset="-122"/>
                <a:ea typeface="华文中宋" panose="02010600040101010101" pitchFamily="2" charset="-122"/>
              </a:rPr>
              <a:t>acd</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abe</a:t>
            </a:r>
            <a:r>
              <a:rPr lang="zh-CN" altLang="en-US" dirty="0">
                <a:latin typeface="华文中宋" panose="02010600040101010101" pitchFamily="2" charset="-122"/>
                <a:ea typeface="华文中宋" panose="02010600040101010101" pitchFamily="2" charset="-122"/>
              </a:rPr>
              <a:t>，就可达到</a:t>
            </a:r>
            <a:r>
              <a:rPr lang="zh-CN" altLang="en-US" dirty="0">
                <a:latin typeface="Arial" panose="020B0604020202020204" pitchFamily="34" charset="0"/>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判定覆盖</a:t>
            </a:r>
            <a:r>
              <a:rPr lang="zh-CN" altLang="en-US" dirty="0">
                <a:latin typeface="Arial" panose="020B0604020202020204" pitchFamily="34" charset="0"/>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标准，为此，可以选择输入数据为：</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① </a:t>
            </a:r>
            <a:r>
              <a:rPr lang="en-US" altLang="zh-CN" dirty="0">
                <a:latin typeface="华文中宋" panose="02010600040101010101" pitchFamily="2" charset="-122"/>
                <a:ea typeface="华文中宋" panose="02010600040101010101" pitchFamily="2" charset="-122"/>
              </a:rPr>
              <a:t>A=3</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B=0</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X=1 (</a:t>
            </a:r>
            <a:r>
              <a:rPr lang="zh-CN" altLang="en-US" dirty="0">
                <a:latin typeface="华文中宋" panose="02010600040101010101" pitchFamily="2" charset="-122"/>
                <a:ea typeface="华文中宋" panose="02010600040101010101" pitchFamily="2" charset="-122"/>
              </a:rPr>
              <a:t>沿路径</a:t>
            </a:r>
            <a:r>
              <a:rPr lang="en-US" altLang="zh-CN" dirty="0">
                <a:latin typeface="华文中宋" panose="02010600040101010101" pitchFamily="2" charset="-122"/>
                <a:ea typeface="华文中宋" panose="02010600040101010101" pitchFamily="2" charset="-122"/>
              </a:rPr>
              <a:t>acd</a:t>
            </a:r>
            <a:r>
              <a:rPr lang="zh-CN" altLang="en-US" dirty="0">
                <a:latin typeface="华文中宋" panose="02010600040101010101" pitchFamily="2" charset="-122"/>
                <a:ea typeface="华文中宋" panose="02010600040101010101" pitchFamily="2" charset="-122"/>
              </a:rPr>
              <a:t>执行</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r>
              <a:rPr lang="zh-CN" altLang="en-US" dirty="0">
                <a:latin typeface="Arial" panose="020B0604020202020204" pitchFamily="34" charset="0"/>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a:p>
            <a:pPr eaLnBrk="1" hangingPunct="1">
              <a:buNone/>
            </a:pPr>
            <a:r>
              <a:rPr lang="zh-CN" altLang="en-US" dirty="0">
                <a:latin typeface="华文中宋" panose="02010600040101010101" pitchFamily="2" charset="-122"/>
                <a:ea typeface="华文中宋" panose="02010600040101010101" pitchFamily="2" charset="-122"/>
              </a:rPr>
              <a:t>② </a:t>
            </a:r>
            <a:r>
              <a:rPr lang="en-US" altLang="zh-CN" dirty="0">
                <a:latin typeface="华文中宋" panose="02010600040101010101" pitchFamily="2" charset="-122"/>
                <a:ea typeface="华文中宋" panose="02010600040101010101" pitchFamily="2" charset="-122"/>
              </a:rPr>
              <a:t>A=2</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B=1</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X=3(</a:t>
            </a:r>
            <a:r>
              <a:rPr lang="zh-CN" altLang="en-US" dirty="0">
                <a:latin typeface="华文中宋" panose="02010600040101010101" pitchFamily="2" charset="-122"/>
                <a:ea typeface="华文中宋" panose="02010600040101010101" pitchFamily="2" charset="-122"/>
              </a:rPr>
              <a:t>沿路径</a:t>
            </a:r>
            <a:r>
              <a:rPr lang="en-US" altLang="zh-CN" dirty="0">
                <a:latin typeface="华文中宋" panose="02010600040101010101" pitchFamily="2" charset="-122"/>
                <a:ea typeface="华文中宋" panose="02010600040101010101" pitchFamily="2" charset="-122"/>
              </a:rPr>
              <a:t>abe</a:t>
            </a:r>
            <a:r>
              <a:rPr lang="zh-CN" altLang="en-US" dirty="0">
                <a:latin typeface="华文中宋" panose="02010600040101010101" pitchFamily="2" charset="-122"/>
                <a:ea typeface="华文中宋" panose="02010600040101010101" pitchFamily="2" charset="-122"/>
              </a:rPr>
              <a:t>执行</a:t>
            </a:r>
            <a:r>
              <a:rPr lang="en-US" altLang="zh-CN" dirty="0">
                <a:latin typeface="华文中宋" panose="02010600040101010101" pitchFamily="2" charset="-122"/>
                <a:ea typeface="华文中宋" panose="02010600040101010101" pitchFamily="2" charset="-122"/>
              </a:rPr>
              <a:t>)</a:t>
            </a:r>
            <a:r>
              <a:rPr lang="en-US" altLang="zh-CN" dirty="0">
                <a:latin typeface="Arial" panose="020B0604020202020204" pitchFamily="34" charset="0"/>
                <a:ea typeface="华文中宋" panose="02010600040101010101" pitchFamily="2" charset="-122"/>
              </a:rPr>
              <a:t>      </a:t>
            </a:r>
            <a:endParaRPr lang="en-US" altLang="zh-CN" dirty="0">
              <a:latin typeface="华文中宋" panose="02010600040101010101" pitchFamily="2" charset="-122"/>
              <a:ea typeface="华文中宋" panose="02010600040101010101" pitchFamily="2" charset="-122"/>
            </a:endParaRPr>
          </a:p>
        </p:txBody>
      </p:sp>
      <p:sp>
        <p:nvSpPr>
          <p:cNvPr id="14338" name="Text Box 3"/>
          <p:cNvSpPr txBox="1"/>
          <p:nvPr/>
        </p:nvSpPr>
        <p:spPr>
          <a:xfrm>
            <a:off x="322898" y="116205"/>
            <a:ext cx="7993062" cy="2676525"/>
          </a:xfrm>
          <a:prstGeom prst="rect">
            <a:avLst/>
          </a:prstGeom>
          <a:noFill/>
          <a:ln w="9525">
            <a:noFill/>
          </a:ln>
        </p:spPr>
        <p:txBody>
          <a:bodyPr anchor="t" anchorCtr="0">
            <a:spAutoFit/>
          </a:bodyPr>
          <a:lstStyle/>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PROCEDURE Example(A,B:real; X:real );</a:t>
            </a:r>
            <a:endParaRPr lang="en-US" altLang="zh-CN" sz="2400" dirty="0">
              <a:solidFill>
                <a:srgbClr val="000000"/>
              </a:solidFill>
              <a:uFillTx/>
              <a:latin typeface="Times New Roman" panose="02020603050405020304" pitchFamily="18" charset="0"/>
              <a:ea typeface="宋体" panose="02010600030101010101" pitchFamily="2" charset="-122"/>
            </a:endParaRPr>
          </a:p>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Begin</a:t>
            </a:r>
            <a:endParaRPr lang="en-US" altLang="zh-CN" sz="2400" dirty="0">
              <a:solidFill>
                <a:srgbClr val="000000"/>
              </a:solidFill>
              <a:uFillTx/>
              <a:latin typeface="Times New Roman" panose="02020603050405020304" pitchFamily="18" charset="0"/>
              <a:ea typeface="宋体" panose="02010600030101010101" pitchFamily="2" charset="-122"/>
            </a:endParaRPr>
          </a:p>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    IF (A&gt;1) AND (B=0) THEN     X:= X / A;</a:t>
            </a:r>
            <a:endParaRPr lang="en-US" altLang="zh-CN" sz="2400" dirty="0">
              <a:solidFill>
                <a:srgbClr val="000000"/>
              </a:solidFill>
              <a:uFillTx/>
              <a:latin typeface="Times New Roman" panose="02020603050405020304" pitchFamily="18" charset="0"/>
              <a:ea typeface="宋体" panose="02010600030101010101" pitchFamily="2" charset="-122"/>
            </a:endParaRPr>
          </a:p>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    IF ( A=2 ) OR (X&gt;1) THEN      X:=X+1</a:t>
            </a:r>
            <a:endParaRPr lang="en-US" altLang="zh-CN" sz="2400" dirty="0">
              <a:solidFill>
                <a:srgbClr val="000000"/>
              </a:solidFill>
              <a:uFillTx/>
              <a:latin typeface="Times New Roman" panose="02020603050405020304" pitchFamily="18" charset="0"/>
              <a:ea typeface="宋体" panose="02010600030101010101" pitchFamily="2" charset="-122"/>
            </a:endParaRPr>
          </a:p>
          <a:p>
            <a:pPr>
              <a:spcBef>
                <a:spcPct val="50000"/>
              </a:spcBef>
            </a:pPr>
            <a:r>
              <a:rPr lang="en-US" altLang="zh-CN" sz="2400" dirty="0">
                <a:solidFill>
                  <a:srgbClr val="000000"/>
                </a:solidFill>
                <a:uFillTx/>
                <a:latin typeface="Times New Roman" panose="02020603050405020304" pitchFamily="18" charset="0"/>
                <a:ea typeface="宋体" panose="02010600030101010101" pitchFamily="2" charset="-122"/>
              </a:rPr>
              <a:t>END;</a:t>
            </a:r>
            <a:endParaRPr lang="en-US" altLang="zh-CN" sz="2400" dirty="0">
              <a:solidFill>
                <a:srgbClr val="000000"/>
              </a:solidFill>
              <a:uFillTx/>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p:nvPr/>
        </p:nvSpPr>
        <p:spPr>
          <a:xfrm>
            <a:off x="0" y="2366963"/>
            <a:ext cx="9144000" cy="0"/>
          </a:xfrm>
          <a:prstGeom prst="rect">
            <a:avLst/>
          </a:prstGeom>
          <a:noFill/>
          <a:ln w="9525">
            <a:noFill/>
          </a:ln>
        </p:spPr>
        <p:txBody>
          <a:bodyPr wrap="none" anchor="ctr" anchorCtr="0">
            <a:spAutoFit/>
          </a:bodyPr>
          <a:lstStyle/>
          <a:p>
            <a:pPr algn="ctr"/>
            <a:endParaRPr lang="zh-CN" altLang="en-US" dirty="0">
              <a:latin typeface="Times New Roman" panose="02020603050405020304" pitchFamily="18" charset="0"/>
              <a:ea typeface="宋体" panose="02010600030101010101" pitchFamily="2" charset="-122"/>
            </a:endParaRPr>
          </a:p>
        </p:txBody>
      </p:sp>
      <p:sp>
        <p:nvSpPr>
          <p:cNvPr id="15362" name="Line 3"/>
          <p:cNvSpPr/>
          <p:nvPr/>
        </p:nvSpPr>
        <p:spPr>
          <a:xfrm>
            <a:off x="3544888" y="3316288"/>
            <a:ext cx="0" cy="381000"/>
          </a:xfrm>
          <a:prstGeom prst="line">
            <a:avLst/>
          </a:prstGeom>
          <a:ln w="38100" cap="flat" cmpd="sng">
            <a:solidFill>
              <a:srgbClr val="00CC00"/>
            </a:solidFill>
            <a:prstDash val="solid"/>
            <a:round/>
            <a:headEnd type="none" w="med" len="med"/>
            <a:tailEnd type="none" w="med" len="med"/>
          </a:ln>
        </p:spPr>
      </p:sp>
      <p:sp>
        <p:nvSpPr>
          <p:cNvPr id="14340" name="Rectangle 4" descr="白色大理石"/>
          <p:cNvSpPr>
            <a:spLocks noChangeArrowheads="1"/>
          </p:cNvSpPr>
          <p:nvPr/>
        </p:nvSpPr>
        <p:spPr bwMode="auto">
          <a:xfrm>
            <a:off x="3011488" y="2859088"/>
            <a:ext cx="1066800" cy="457200"/>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 = X / A</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5364" name="Line 5"/>
          <p:cNvSpPr/>
          <p:nvPr/>
        </p:nvSpPr>
        <p:spPr>
          <a:xfrm>
            <a:off x="2859088" y="2401888"/>
            <a:ext cx="685800" cy="0"/>
          </a:xfrm>
          <a:prstGeom prst="line">
            <a:avLst/>
          </a:prstGeom>
          <a:ln w="38100" cap="flat" cmpd="sng">
            <a:solidFill>
              <a:srgbClr val="00CC00"/>
            </a:solidFill>
            <a:prstDash val="solid"/>
            <a:round/>
            <a:headEnd type="none" w="med" len="med"/>
            <a:tailEnd type="none" w="med" len="med"/>
          </a:ln>
        </p:spPr>
      </p:sp>
      <p:sp>
        <p:nvSpPr>
          <p:cNvPr id="14342" name="Text Box 6"/>
          <p:cNvSpPr txBox="1"/>
          <p:nvPr/>
        </p:nvSpPr>
        <p:spPr>
          <a:xfrm>
            <a:off x="4495800" y="3200400"/>
            <a:ext cx="3581400" cy="466725"/>
          </a:xfrm>
          <a:prstGeom prst="rect">
            <a:avLst/>
          </a:prstGeom>
          <a:solidFill>
            <a:srgbClr val="0000FF"/>
          </a:solidFill>
          <a:ln w="9525" cap="flat" cmpd="sng">
            <a:solidFill>
              <a:schemeClr val="accent1"/>
            </a:solidFill>
            <a:prstDash val="solid"/>
            <a:miter/>
            <a:headEnd type="none" w="med" len="med"/>
            <a:tailEnd type="none" w="med" len="med"/>
          </a:ln>
        </p:spPr>
        <p:txBody>
          <a:bodyPr anchor="t" anchorCtr="0">
            <a:spAutoFit/>
          </a:bodyPr>
          <a:lstStyle/>
          <a:p>
            <a:pPr>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I: A=3, B=0,X=1: sacbd</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4343" name="Line 7"/>
          <p:cNvSpPr/>
          <p:nvPr/>
        </p:nvSpPr>
        <p:spPr>
          <a:xfrm flipH="1" flipV="1">
            <a:off x="2971800" y="3581400"/>
            <a:ext cx="1512888" cy="4763"/>
          </a:xfrm>
          <a:prstGeom prst="line">
            <a:avLst/>
          </a:prstGeom>
          <a:ln w="9525" cap="flat" cmpd="sng">
            <a:solidFill>
              <a:srgbClr val="FF0000"/>
            </a:solidFill>
            <a:prstDash val="solid"/>
            <a:round/>
            <a:headEnd type="none" w="med" len="med"/>
            <a:tailEnd type="triangle" w="med" len="med"/>
          </a:ln>
        </p:spPr>
      </p:sp>
      <p:sp>
        <p:nvSpPr>
          <p:cNvPr id="14344" name="Text Box 8"/>
          <p:cNvSpPr txBox="1"/>
          <p:nvPr/>
        </p:nvSpPr>
        <p:spPr>
          <a:xfrm>
            <a:off x="4495800" y="3733800"/>
            <a:ext cx="3581400" cy="457200"/>
          </a:xfrm>
          <a:prstGeom prst="rect">
            <a:avLst/>
          </a:prstGeom>
          <a:solidFill>
            <a:srgbClr val="0000FF"/>
          </a:solidFill>
          <a:ln w="9525">
            <a:noFill/>
          </a:ln>
        </p:spPr>
        <p:txBody>
          <a:bodyPr anchor="t" anchorCtr="0">
            <a:spAutoFit/>
          </a:bodyPr>
          <a:lstStyle/>
          <a:p>
            <a:pPr>
              <a:spcBef>
                <a:spcPct val="50000"/>
              </a:spcBef>
            </a:pPr>
            <a:r>
              <a:rPr lang="en-US" altLang="zh-CN" sz="2400" dirty="0">
                <a:solidFill>
                  <a:schemeClr val="tx1"/>
                </a:solidFill>
                <a:latin typeface="Times New Roman" panose="02020603050405020304" pitchFamily="18" charset="0"/>
                <a:ea typeface="宋体" panose="02010600030101010101" pitchFamily="2" charset="-122"/>
              </a:rPr>
              <a:t>II: A=2, B=1,X=3: sabed</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368" name="AutoShape 9" descr="白色大理石"/>
          <p:cNvSpPr/>
          <p:nvPr/>
        </p:nvSpPr>
        <p:spPr>
          <a:xfrm>
            <a:off x="179388" y="2020888"/>
            <a:ext cx="2743200" cy="762000"/>
          </a:xfrm>
          <a:prstGeom prst="diamond">
            <a:avLst/>
          </a:prstGeom>
          <a:blipFill rotWithShape="0">
            <a:blip r:embed="rId1"/>
          </a:blipFill>
          <a:ln w="38100" cap="flat" cmpd="sng">
            <a:solidFill>
              <a:srgbClr val="00CC00"/>
            </a:solidFill>
            <a:prstDash val="solid"/>
            <a:miter/>
            <a:headEnd type="none" w="med" len="med"/>
            <a:tailEnd type="none" w="med" len="med"/>
          </a:ln>
        </p:spPr>
        <p:txBody>
          <a:bodyPr wrap="none" anchor="ctr" anchorCtr="0"/>
          <a:lstStyle/>
          <a:p>
            <a:pPr algn="ctr"/>
            <a:r>
              <a:rPr lang="en-US" altLang="zh-CN" sz="2000" dirty="0">
                <a:solidFill>
                  <a:srgbClr val="000099"/>
                </a:solidFill>
                <a:latin typeface="Times New Roman" panose="02020603050405020304" pitchFamily="18" charset="0"/>
                <a:ea typeface="宋体" panose="02010600030101010101" pitchFamily="2" charset="-122"/>
              </a:rPr>
              <a:t>(A&gt;1)</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chemeClr val="accent2"/>
                </a:solidFill>
                <a:latin typeface="Times New Roman" panose="02020603050405020304" pitchFamily="18" charset="0"/>
                <a:ea typeface="宋体" panose="02010600030101010101" pitchFamily="2" charset="-122"/>
              </a:rPr>
              <a:t>and</a:t>
            </a: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000" dirty="0">
                <a:solidFill>
                  <a:srgbClr val="000099"/>
                </a:solidFill>
                <a:latin typeface="Times New Roman" panose="02020603050405020304" pitchFamily="18" charset="0"/>
                <a:ea typeface="宋体" panose="02010600030101010101" pitchFamily="2" charset="-122"/>
              </a:rPr>
              <a:t>(B=0)</a:t>
            </a:r>
            <a:endParaRPr lang="en-US" altLang="zh-CN" sz="2000" dirty="0">
              <a:solidFill>
                <a:srgbClr val="000099"/>
              </a:solidFill>
              <a:latin typeface="Times New Roman" panose="02020603050405020304" pitchFamily="18" charset="0"/>
              <a:ea typeface="宋体" panose="02010600030101010101" pitchFamily="2" charset="-122"/>
            </a:endParaRPr>
          </a:p>
        </p:txBody>
      </p:sp>
      <p:sp>
        <p:nvSpPr>
          <p:cNvPr id="14346" name="AutoShape 10" descr="白色大理石"/>
          <p:cNvSpPr>
            <a:spLocks noChangeArrowheads="1"/>
          </p:cNvSpPr>
          <p:nvPr/>
        </p:nvSpPr>
        <p:spPr bwMode="auto">
          <a:xfrm>
            <a:off x="407988" y="4078288"/>
            <a:ext cx="2286000" cy="762000"/>
          </a:xfrm>
          <a:prstGeom prst="diamond">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(A=2)</a:t>
            </a:r>
            <a:r>
              <a:rPr kumimoji="0" lang="en-US" sz="20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0" lang="en-US" sz="2000" b="1"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t>or </a:t>
            </a:r>
            <a:r>
              <a:rPr kumimoji="0" lang="en-US" sz="20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(X&gt;1)</a:t>
            </a:r>
            <a:endPar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5370" name="Line 11"/>
          <p:cNvSpPr/>
          <p:nvPr/>
        </p:nvSpPr>
        <p:spPr>
          <a:xfrm>
            <a:off x="1550988" y="1411288"/>
            <a:ext cx="0" cy="609600"/>
          </a:xfrm>
          <a:prstGeom prst="line">
            <a:avLst/>
          </a:prstGeom>
          <a:ln w="38100" cap="flat" cmpd="sng">
            <a:solidFill>
              <a:srgbClr val="00CC00"/>
            </a:solidFill>
            <a:prstDash val="solid"/>
            <a:round/>
            <a:headEnd type="none" w="med" len="med"/>
            <a:tailEnd type="triangle" w="med" len="med"/>
          </a:ln>
        </p:spPr>
      </p:sp>
      <p:sp>
        <p:nvSpPr>
          <p:cNvPr id="15371" name="Line 12"/>
          <p:cNvSpPr/>
          <p:nvPr/>
        </p:nvSpPr>
        <p:spPr>
          <a:xfrm>
            <a:off x="3544888" y="2401888"/>
            <a:ext cx="0" cy="457200"/>
          </a:xfrm>
          <a:prstGeom prst="line">
            <a:avLst/>
          </a:prstGeom>
          <a:ln w="38100" cap="flat" cmpd="sng">
            <a:solidFill>
              <a:srgbClr val="00CC00"/>
            </a:solidFill>
            <a:prstDash val="solid"/>
            <a:round/>
            <a:headEnd type="none" w="med" len="med"/>
            <a:tailEnd type="triangle" w="med" len="med"/>
          </a:ln>
        </p:spPr>
      </p:sp>
      <p:sp>
        <p:nvSpPr>
          <p:cNvPr id="15372" name="Line 13"/>
          <p:cNvSpPr/>
          <p:nvPr/>
        </p:nvSpPr>
        <p:spPr>
          <a:xfrm flipH="1">
            <a:off x="1550988" y="3697288"/>
            <a:ext cx="1993900" cy="0"/>
          </a:xfrm>
          <a:prstGeom prst="line">
            <a:avLst/>
          </a:prstGeom>
          <a:ln w="38100" cap="flat" cmpd="sng">
            <a:solidFill>
              <a:srgbClr val="00CC00"/>
            </a:solidFill>
            <a:prstDash val="solid"/>
            <a:round/>
            <a:headEnd type="none" w="med" len="med"/>
            <a:tailEnd type="triangle" w="med" len="med"/>
          </a:ln>
        </p:spPr>
      </p:sp>
      <p:sp>
        <p:nvSpPr>
          <p:cNvPr id="15373" name="Line 14"/>
          <p:cNvSpPr/>
          <p:nvPr/>
        </p:nvSpPr>
        <p:spPr>
          <a:xfrm>
            <a:off x="2693988" y="4459288"/>
            <a:ext cx="825500" cy="0"/>
          </a:xfrm>
          <a:prstGeom prst="line">
            <a:avLst/>
          </a:prstGeom>
          <a:ln w="38100" cap="flat" cmpd="sng">
            <a:solidFill>
              <a:srgbClr val="00CC00"/>
            </a:solidFill>
            <a:prstDash val="solid"/>
            <a:round/>
            <a:headEnd type="none" w="med" len="med"/>
            <a:tailEnd type="none" w="med" len="med"/>
          </a:ln>
        </p:spPr>
      </p:sp>
      <p:sp>
        <p:nvSpPr>
          <p:cNvPr id="14351" name="Rectangle 15" descr="白色大理石"/>
          <p:cNvSpPr>
            <a:spLocks noChangeArrowheads="1"/>
          </p:cNvSpPr>
          <p:nvPr/>
        </p:nvSpPr>
        <p:spPr bwMode="auto">
          <a:xfrm>
            <a:off x="2922588" y="4916488"/>
            <a:ext cx="1143000" cy="304800"/>
          </a:xfrm>
          <a:prstGeom prst="rect">
            <a:avLst/>
          </a:prstGeom>
          <a:blipFill dpi="0" rotWithShape="0">
            <a:blip r:embed="rId1" cstate="print"/>
            <a:srcRect/>
            <a:tile tx="0" ty="0" sx="100000" sy="100000" flip="none" algn="tl"/>
          </a:blipFill>
          <a:ln w="38100" cmpd="sng">
            <a:solidFill>
              <a:srgbClr val="00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cs typeface="+mn-cs"/>
              </a:rPr>
              <a:t>X=X+1</a:t>
            </a: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5375" name="Line 16"/>
          <p:cNvSpPr/>
          <p:nvPr/>
        </p:nvSpPr>
        <p:spPr>
          <a:xfrm flipH="1">
            <a:off x="1550988" y="5526088"/>
            <a:ext cx="1968500" cy="0"/>
          </a:xfrm>
          <a:prstGeom prst="line">
            <a:avLst/>
          </a:prstGeom>
          <a:ln w="38100" cap="flat" cmpd="sng">
            <a:solidFill>
              <a:srgbClr val="00CC00"/>
            </a:solidFill>
            <a:prstDash val="solid"/>
            <a:round/>
            <a:headEnd type="none" w="med" len="med"/>
            <a:tailEnd type="triangle" w="med" len="med"/>
          </a:ln>
        </p:spPr>
      </p:sp>
      <p:sp>
        <p:nvSpPr>
          <p:cNvPr id="15376" name="Line 17"/>
          <p:cNvSpPr/>
          <p:nvPr/>
        </p:nvSpPr>
        <p:spPr>
          <a:xfrm>
            <a:off x="1550988" y="4840288"/>
            <a:ext cx="0" cy="1066800"/>
          </a:xfrm>
          <a:prstGeom prst="line">
            <a:avLst/>
          </a:prstGeom>
          <a:ln w="38100" cap="flat" cmpd="sng">
            <a:solidFill>
              <a:srgbClr val="00CC00"/>
            </a:solidFill>
            <a:prstDash val="solid"/>
            <a:round/>
            <a:headEnd type="none" w="med" len="med"/>
            <a:tailEnd type="triangle" w="med" len="med"/>
          </a:ln>
        </p:spPr>
      </p:sp>
      <p:sp>
        <p:nvSpPr>
          <p:cNvPr id="15377" name="Text Box 18"/>
          <p:cNvSpPr txBox="1"/>
          <p:nvPr/>
        </p:nvSpPr>
        <p:spPr>
          <a:xfrm>
            <a:off x="1143000" y="32004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2</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78" name="AutoShape 19"/>
          <p:cNvSpPr/>
          <p:nvPr/>
        </p:nvSpPr>
        <p:spPr>
          <a:xfrm>
            <a:off x="865188" y="1030288"/>
            <a:ext cx="1371600" cy="457200"/>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800" dirty="0">
                <a:solidFill>
                  <a:srgbClr val="FF0000"/>
                </a:solidFill>
                <a:latin typeface="Times New Roman" panose="02020603050405020304" pitchFamily="18" charset="0"/>
                <a:ea typeface="宋体" panose="02010600030101010101" pitchFamily="2" charset="-122"/>
              </a:rPr>
              <a:t>s</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15379" name="AutoShape 20"/>
          <p:cNvSpPr/>
          <p:nvPr/>
        </p:nvSpPr>
        <p:spPr>
          <a:xfrm>
            <a:off x="865188" y="5907088"/>
            <a:ext cx="1371600" cy="457200"/>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400" dirty="0">
                <a:solidFill>
                  <a:srgbClr val="FF0000"/>
                </a:solidFill>
                <a:latin typeface="Times New Roman" panose="02020603050405020304" pitchFamily="18" charset="0"/>
                <a:ea typeface="宋体" panose="02010600030101010101" pitchFamily="2" charset="-122"/>
              </a:rPr>
              <a:t>d</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15380" name="Text Box 21"/>
          <p:cNvSpPr txBox="1"/>
          <p:nvPr/>
        </p:nvSpPr>
        <p:spPr>
          <a:xfrm>
            <a:off x="1676400" y="14478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1</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81" name="Text Box 22"/>
          <p:cNvSpPr txBox="1"/>
          <p:nvPr/>
        </p:nvSpPr>
        <p:spPr>
          <a:xfrm>
            <a:off x="628650" y="16764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a</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82" name="Text Box 23"/>
          <p:cNvSpPr txBox="1"/>
          <p:nvPr/>
        </p:nvSpPr>
        <p:spPr>
          <a:xfrm>
            <a:off x="828675" y="2819400"/>
            <a:ext cx="42068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83" name="Text Box 24"/>
          <p:cNvSpPr txBox="1"/>
          <p:nvPr/>
        </p:nvSpPr>
        <p:spPr>
          <a:xfrm>
            <a:off x="3448050" y="20574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4</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84" name="Text Box 25"/>
          <p:cNvSpPr txBox="1"/>
          <p:nvPr/>
        </p:nvSpPr>
        <p:spPr>
          <a:xfrm>
            <a:off x="3886200" y="2286000"/>
            <a:ext cx="341313"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c</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85" name="Text Box 26"/>
          <p:cNvSpPr txBox="1"/>
          <p:nvPr/>
        </p:nvSpPr>
        <p:spPr>
          <a:xfrm>
            <a:off x="2922588" y="2097088"/>
            <a:ext cx="401637" cy="519112"/>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86" name="Text Box 27"/>
          <p:cNvSpPr txBox="1"/>
          <p:nvPr/>
        </p:nvSpPr>
        <p:spPr>
          <a:xfrm>
            <a:off x="704850" y="36576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b</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87" name="Text Box 28"/>
          <p:cNvSpPr txBox="1"/>
          <p:nvPr/>
        </p:nvSpPr>
        <p:spPr>
          <a:xfrm>
            <a:off x="3600450" y="35052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5</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88" name="Text Box 29"/>
          <p:cNvSpPr txBox="1"/>
          <p:nvPr/>
        </p:nvSpPr>
        <p:spPr>
          <a:xfrm>
            <a:off x="2819400" y="4114800"/>
            <a:ext cx="40163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T</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89" name="Text Box 30"/>
          <p:cNvSpPr txBox="1"/>
          <p:nvPr/>
        </p:nvSpPr>
        <p:spPr>
          <a:xfrm>
            <a:off x="4068763" y="4572000"/>
            <a:ext cx="341312"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e</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90" name="Text Box 31"/>
          <p:cNvSpPr txBox="1"/>
          <p:nvPr/>
        </p:nvSpPr>
        <p:spPr>
          <a:xfrm>
            <a:off x="981075" y="4876800"/>
            <a:ext cx="420688"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F</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91" name="Text Box 32"/>
          <p:cNvSpPr txBox="1"/>
          <p:nvPr/>
        </p:nvSpPr>
        <p:spPr>
          <a:xfrm>
            <a:off x="1162050" y="52578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3</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5392" name="Text Box 33"/>
          <p:cNvSpPr txBox="1"/>
          <p:nvPr/>
        </p:nvSpPr>
        <p:spPr>
          <a:xfrm>
            <a:off x="2819400" y="55626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7</a:t>
            </a:r>
            <a:endParaRPr lang="en-US" altLang="zh-CN" sz="2800" i="1" dirty="0">
              <a:solidFill>
                <a:srgbClr val="FF0000"/>
              </a:solidFill>
              <a:latin typeface="Times New Roman" panose="02020603050405020304" pitchFamily="18" charset="0"/>
              <a:ea typeface="宋体" panose="02010600030101010101" pitchFamily="2" charset="-122"/>
            </a:endParaRPr>
          </a:p>
        </p:txBody>
      </p:sp>
      <p:sp>
        <p:nvSpPr>
          <p:cNvPr id="14370" name="Freeform 34"/>
          <p:cNvSpPr/>
          <p:nvPr/>
        </p:nvSpPr>
        <p:spPr>
          <a:xfrm>
            <a:off x="319088" y="801688"/>
            <a:ext cx="3200400" cy="5867400"/>
          </a:xfrm>
          <a:custGeom>
            <a:avLst/>
            <a:gdLst/>
            <a:ahLst/>
            <a:cxnLst>
              <a:cxn ang="0">
                <a:pos x="2147483646" y="0"/>
              </a:cxn>
              <a:cxn ang="0">
                <a:pos x="383063750" y="2147483646"/>
              </a:cxn>
              <a:cxn ang="0">
                <a:pos x="2147483646" y="2147483646"/>
              </a:cxn>
              <a:cxn ang="0">
                <a:pos x="1713706250" y="2147483646"/>
              </a:cxn>
            </a:cxnLst>
            <a:rect l="0" t="0" r="0" b="0"/>
            <a:pathLst>
              <a:path w="2016" h="3696">
                <a:moveTo>
                  <a:pt x="1016" y="0"/>
                </a:moveTo>
                <a:cubicBezTo>
                  <a:pt x="508" y="552"/>
                  <a:pt x="0" y="1104"/>
                  <a:pt x="152" y="1536"/>
                </a:cubicBezTo>
                <a:cubicBezTo>
                  <a:pt x="304" y="1968"/>
                  <a:pt x="1840" y="2232"/>
                  <a:pt x="1928" y="2592"/>
                </a:cubicBezTo>
                <a:cubicBezTo>
                  <a:pt x="2016" y="2952"/>
                  <a:pt x="816" y="3504"/>
                  <a:pt x="680" y="3696"/>
                </a:cubicBezTo>
              </a:path>
            </a:pathLst>
          </a:custGeom>
          <a:noFill/>
          <a:ln w="25400" cap="flat" cmpd="sng">
            <a:solidFill>
              <a:schemeClr val="tx1"/>
            </a:solidFill>
            <a:prstDash val="solid"/>
            <a:round/>
            <a:headEnd type="none" w="med" len="med"/>
            <a:tailEnd type="triangle" w="med" len="med"/>
          </a:ln>
        </p:spPr>
        <p:txBody>
          <a:bodyPr/>
          <a:lstStyle/>
          <a:p>
            <a:endParaRPr lang="zh-CN" altLang="en-US"/>
          </a:p>
        </p:txBody>
      </p:sp>
      <p:sp>
        <p:nvSpPr>
          <p:cNvPr id="14371" name="Freeform 35"/>
          <p:cNvSpPr/>
          <p:nvPr/>
        </p:nvSpPr>
        <p:spPr>
          <a:xfrm>
            <a:off x="801688" y="801688"/>
            <a:ext cx="2667000" cy="5867400"/>
          </a:xfrm>
          <a:custGeom>
            <a:avLst/>
            <a:gdLst/>
            <a:ahLst/>
            <a:cxnLst>
              <a:cxn ang="0">
                <a:pos x="584676250" y="0"/>
              </a:cxn>
              <a:cxn ang="0">
                <a:pos x="584676250" y="1451610000"/>
              </a:cxn>
              <a:cxn ang="0">
                <a:pos x="2147483646" y="2147483646"/>
              </a:cxn>
              <a:cxn ang="0">
                <a:pos x="1431448750" y="2147483646"/>
              </a:cxn>
              <a:cxn ang="0">
                <a:pos x="463708750" y="2147483646"/>
              </a:cxn>
            </a:cxnLst>
            <a:rect l="0" t="0" r="0" b="0"/>
            <a:pathLst>
              <a:path w="1680" h="3696">
                <a:moveTo>
                  <a:pt x="232" y="0"/>
                </a:moveTo>
                <a:cubicBezTo>
                  <a:pt x="116" y="184"/>
                  <a:pt x="0" y="368"/>
                  <a:pt x="232" y="576"/>
                </a:cubicBezTo>
                <a:cubicBezTo>
                  <a:pt x="464" y="784"/>
                  <a:pt x="1568" y="904"/>
                  <a:pt x="1624" y="1248"/>
                </a:cubicBezTo>
                <a:cubicBezTo>
                  <a:pt x="1680" y="1592"/>
                  <a:pt x="808" y="2232"/>
                  <a:pt x="568" y="2640"/>
                </a:cubicBezTo>
                <a:cubicBezTo>
                  <a:pt x="328" y="3048"/>
                  <a:pt x="208" y="3512"/>
                  <a:pt x="184" y="3696"/>
                </a:cubicBezTo>
              </a:path>
            </a:pathLst>
          </a:custGeom>
          <a:noFill/>
          <a:ln w="25400" cap="flat" cmpd="sng">
            <a:solidFill>
              <a:srgbClr val="FF0000"/>
            </a:solidFill>
            <a:prstDash val="solid"/>
            <a:round/>
            <a:headEnd type="none" w="med" len="med"/>
            <a:tailEnd type="triangle" w="med" len="med"/>
          </a:ln>
        </p:spPr>
        <p:txBody>
          <a:bodyPr/>
          <a:lstStyle/>
          <a:p>
            <a:endParaRPr lang="zh-CN" altLang="en-US"/>
          </a:p>
        </p:txBody>
      </p:sp>
      <p:sp>
        <p:nvSpPr>
          <p:cNvPr id="15395" name="Line 36"/>
          <p:cNvSpPr/>
          <p:nvPr/>
        </p:nvSpPr>
        <p:spPr>
          <a:xfrm>
            <a:off x="1550988" y="2782888"/>
            <a:ext cx="0" cy="1295400"/>
          </a:xfrm>
          <a:prstGeom prst="line">
            <a:avLst/>
          </a:prstGeom>
          <a:ln w="38100" cap="flat" cmpd="sng">
            <a:solidFill>
              <a:srgbClr val="00CC00"/>
            </a:solidFill>
            <a:prstDash val="solid"/>
            <a:round/>
            <a:headEnd type="none" w="med" len="med"/>
            <a:tailEnd type="triangle" w="med" len="med"/>
          </a:ln>
        </p:spPr>
      </p:sp>
      <p:sp>
        <p:nvSpPr>
          <p:cNvPr id="15396" name="Line 37"/>
          <p:cNvSpPr/>
          <p:nvPr/>
        </p:nvSpPr>
        <p:spPr>
          <a:xfrm>
            <a:off x="3519488" y="4459288"/>
            <a:ext cx="0" cy="457200"/>
          </a:xfrm>
          <a:prstGeom prst="line">
            <a:avLst/>
          </a:prstGeom>
          <a:ln w="38100" cap="flat" cmpd="sng">
            <a:solidFill>
              <a:srgbClr val="00CC00"/>
            </a:solidFill>
            <a:prstDash val="solid"/>
            <a:round/>
            <a:headEnd type="none" w="med" len="med"/>
            <a:tailEnd type="triangle" w="med" len="med"/>
          </a:ln>
        </p:spPr>
      </p:sp>
      <p:sp>
        <p:nvSpPr>
          <p:cNvPr id="15397" name="Line 38"/>
          <p:cNvSpPr/>
          <p:nvPr/>
        </p:nvSpPr>
        <p:spPr>
          <a:xfrm>
            <a:off x="3519488" y="5229225"/>
            <a:ext cx="0" cy="296863"/>
          </a:xfrm>
          <a:prstGeom prst="line">
            <a:avLst/>
          </a:prstGeom>
          <a:ln w="38100" cap="flat" cmpd="sng">
            <a:solidFill>
              <a:srgbClr val="00CC00"/>
            </a:solidFill>
            <a:prstDash val="solid"/>
            <a:round/>
            <a:headEnd type="none" w="med" len="med"/>
            <a:tailEnd type="none" w="med" len="med"/>
          </a:ln>
        </p:spPr>
      </p:sp>
      <p:sp>
        <p:nvSpPr>
          <p:cNvPr id="14375" name="Line 39"/>
          <p:cNvSpPr/>
          <p:nvPr/>
        </p:nvSpPr>
        <p:spPr>
          <a:xfrm flipH="1">
            <a:off x="3276600" y="3962400"/>
            <a:ext cx="1219200" cy="762000"/>
          </a:xfrm>
          <a:prstGeom prst="line">
            <a:avLst/>
          </a:prstGeom>
          <a:ln w="9525" cap="flat" cmpd="sng">
            <a:solidFill>
              <a:schemeClr val="tx2"/>
            </a:solidFill>
            <a:prstDash val="solid"/>
            <a:round/>
            <a:headEnd type="none" w="med" len="med"/>
            <a:tailEnd type="triangle" w="med" len="med"/>
          </a:ln>
        </p:spPr>
      </p:sp>
      <p:sp>
        <p:nvSpPr>
          <p:cNvPr id="14376" name="AutoShape 40"/>
          <p:cNvSpPr/>
          <p:nvPr/>
        </p:nvSpPr>
        <p:spPr>
          <a:xfrm>
            <a:off x="8001000" y="4114800"/>
            <a:ext cx="1371600" cy="838200"/>
          </a:xfrm>
          <a:prstGeom prst="wedgeEllipseCallout">
            <a:avLst>
              <a:gd name="adj1" fmla="val -6944"/>
              <a:gd name="adj2" fmla="val -91097"/>
            </a:avLst>
          </a:prstGeom>
          <a:noFill/>
          <a:ln w="12700" cap="flat" cmpd="sng">
            <a:solidFill>
              <a:schemeClr val="tx1"/>
            </a:solidFill>
            <a:prstDash val="solid"/>
            <a:miter/>
            <a:headEnd type="none" w="med" len="med"/>
            <a:tailEnd type="none" w="med" len="med"/>
          </a:ln>
        </p:spPr>
        <p:txBody>
          <a:bodyPr anchor="t" anchorCtr="0"/>
          <a:lstStyle/>
          <a:p>
            <a:pPr algn="ctr"/>
            <a:r>
              <a:rPr lang="zh-CN" altLang="en-US" dirty="0">
                <a:solidFill>
                  <a:srgbClr val="FF0000"/>
                </a:solidFill>
                <a:latin typeface="Arial" panose="020B0604020202020204" pitchFamily="34" charset="0"/>
                <a:ea typeface="宋体" panose="02010600030101010101" pitchFamily="2" charset="-122"/>
              </a:rPr>
              <a:t>满足判定覆盖</a:t>
            </a:r>
            <a:endParaRPr lang="zh-CN" altLang="en-US" dirty="0">
              <a:solidFill>
                <a:srgbClr val="FF0000"/>
              </a:solidFill>
              <a:latin typeface="Arial" panose="020B0604020202020204" pitchFamily="34" charset="0"/>
              <a:ea typeface="宋体" panose="02010600030101010101" pitchFamily="2" charset="-122"/>
            </a:endParaRPr>
          </a:p>
        </p:txBody>
      </p:sp>
      <p:sp>
        <p:nvSpPr>
          <p:cNvPr id="14377" name="AutoShape 41"/>
          <p:cNvSpPr/>
          <p:nvPr/>
        </p:nvSpPr>
        <p:spPr>
          <a:xfrm>
            <a:off x="8077200" y="3352800"/>
            <a:ext cx="533400" cy="838200"/>
          </a:xfrm>
          <a:prstGeom prst="rightBrace">
            <a:avLst>
              <a:gd name="adj1" fmla="val 13073"/>
              <a:gd name="adj2" fmla="val 50000"/>
            </a:avLst>
          </a:prstGeom>
          <a:noFill/>
          <a:ln w="12700"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Times New Roman" panose="02020603050405020304" pitchFamily="18" charset="0"/>
              <a:ea typeface="宋体" panose="02010600030101010101" pitchFamily="2" charset="-122"/>
            </a:endParaRPr>
          </a:p>
        </p:txBody>
      </p:sp>
      <p:sp>
        <p:nvSpPr>
          <p:cNvPr id="15401" name="Text Box 42"/>
          <p:cNvSpPr txBox="1"/>
          <p:nvPr/>
        </p:nvSpPr>
        <p:spPr>
          <a:xfrm>
            <a:off x="5181600" y="0"/>
            <a:ext cx="3962400" cy="1187450"/>
          </a:xfrm>
          <a:prstGeom prst="rect">
            <a:avLst/>
          </a:prstGeom>
          <a:solidFill>
            <a:srgbClr val="0000FF"/>
          </a:solidFill>
          <a:ln w="9525">
            <a:noFill/>
          </a:ln>
        </p:spPr>
        <p:txBody>
          <a:bodyPr anchor="t" anchorCtr="0">
            <a:spAutoFit/>
          </a:bodyPr>
          <a:lstStyle/>
          <a:p>
            <a:pPr marL="363855" indent="-363855">
              <a:buFont typeface="Wingdings" panose="05000000000000000000" pitchFamily="2" charset="2"/>
              <a:buChar char="Ø"/>
            </a:pP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A&gt;1</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and (B=0) </a:t>
            </a:r>
            <a:r>
              <a:rPr lang="zh-CN" altLang="en-US" sz="2400" dirty="0">
                <a:latin typeface="Arial" panose="020B0604020202020204" pitchFamily="34" charset="0"/>
                <a:ea typeface="楷体_GB2312" pitchFamily="49" charset="-122"/>
              </a:rPr>
              <a:t>为一个</a:t>
            </a:r>
            <a:r>
              <a:rPr lang="zh-CN" altLang="en-US" sz="2400" dirty="0">
                <a:solidFill>
                  <a:srgbClr val="FF0000"/>
                </a:solidFill>
                <a:latin typeface="Arial" panose="020B0604020202020204" pitchFamily="34" charset="0"/>
                <a:ea typeface="楷体_GB2312" pitchFamily="49" charset="-122"/>
              </a:rPr>
              <a:t>判定</a:t>
            </a:r>
            <a:endParaRPr lang="zh-CN" altLang="en-US" sz="2400" dirty="0">
              <a:solidFill>
                <a:srgbClr val="FF0000"/>
              </a:solidFill>
              <a:latin typeface="Arial" panose="020B0604020202020204" pitchFamily="34" charset="0"/>
              <a:ea typeface="楷体_GB2312" pitchFamily="49" charset="-122"/>
            </a:endParaRPr>
          </a:p>
          <a:p>
            <a:pPr marL="363855" indent="-363855">
              <a:buFont typeface="Wingdings" panose="05000000000000000000" pitchFamily="2" charset="2"/>
              <a:buChar char="Ø"/>
            </a:pPr>
            <a:r>
              <a:rPr lang="en-US" altLang="zh-CN" sz="2400" dirty="0">
                <a:latin typeface="Arial" panose="020B0604020202020204" pitchFamily="34" charset="0"/>
                <a:ea typeface="楷体_GB2312" pitchFamily="49" charset="-122"/>
              </a:rPr>
              <a:t>A&gt;1 </a:t>
            </a:r>
            <a:r>
              <a:rPr lang="zh-CN" altLang="en-US" sz="2400" dirty="0">
                <a:latin typeface="Arial" panose="020B0604020202020204" pitchFamily="34" charset="0"/>
                <a:ea typeface="楷体_GB2312" pitchFamily="49" charset="-122"/>
              </a:rPr>
              <a:t>为一个</a:t>
            </a:r>
            <a:r>
              <a:rPr lang="zh-CN" altLang="en-US" sz="2400" dirty="0">
                <a:solidFill>
                  <a:srgbClr val="FF0000"/>
                </a:solidFill>
                <a:latin typeface="Arial" panose="020B0604020202020204" pitchFamily="34" charset="0"/>
                <a:ea typeface="楷体_GB2312" pitchFamily="49" charset="-122"/>
              </a:rPr>
              <a:t>条件</a:t>
            </a:r>
            <a:endParaRPr lang="zh-CN" altLang="en-US" sz="2400" dirty="0">
              <a:solidFill>
                <a:srgbClr val="FF0000"/>
              </a:solidFill>
              <a:latin typeface="Times New Roman" panose="02020603050405020304" pitchFamily="18" charset="0"/>
              <a:ea typeface="楷体_GB2312" pitchFamily="49" charset="-122"/>
            </a:endParaRPr>
          </a:p>
        </p:txBody>
      </p:sp>
      <p:sp>
        <p:nvSpPr>
          <p:cNvPr id="15402" name="Text Box 43"/>
          <p:cNvSpPr txBox="1"/>
          <p:nvPr/>
        </p:nvSpPr>
        <p:spPr>
          <a:xfrm>
            <a:off x="5181600" y="1219200"/>
            <a:ext cx="3962400" cy="1616075"/>
          </a:xfrm>
          <a:prstGeom prst="rect">
            <a:avLst/>
          </a:prstGeom>
          <a:solidFill>
            <a:srgbClr val="0000FF"/>
          </a:solidFill>
          <a:ln w="9525">
            <a:noFill/>
          </a:ln>
        </p:spPr>
        <p:txBody>
          <a:bodyPr anchor="t" anchorCtr="0">
            <a:spAutoFit/>
          </a:bodyPr>
          <a:lstStyle/>
          <a:p>
            <a:pPr marL="363855" indent="-363855">
              <a:buFont typeface="Wingdings" panose="05000000000000000000" pitchFamily="2" charset="2"/>
              <a:buChar char="Ø"/>
            </a:pPr>
            <a:r>
              <a:rPr lang="zh-CN" altLang="en-US" sz="2000" dirty="0">
                <a:latin typeface="Arial" panose="020B0604020202020204" pitchFamily="34" charset="0"/>
                <a:ea typeface="楷体_GB2312" pitchFamily="49" charset="-122"/>
              </a:rPr>
              <a:t>每个语句至少执行一次！</a:t>
            </a:r>
            <a:endParaRPr lang="zh-CN" altLang="en-US" sz="2000" dirty="0">
              <a:latin typeface="Times New Roman" panose="02020603050405020304" pitchFamily="18" charset="0"/>
              <a:ea typeface="楷体_GB2312" pitchFamily="49" charset="-122"/>
            </a:endParaRPr>
          </a:p>
          <a:p>
            <a:pPr marL="363855" indent="-363855">
              <a:buFont typeface="Wingdings" panose="05000000000000000000" pitchFamily="2" charset="2"/>
              <a:buChar char="Ø"/>
            </a:pPr>
            <a:r>
              <a:rPr lang="zh-CN" altLang="en-US" sz="2000" dirty="0">
                <a:latin typeface="Times New Roman" panose="02020603050405020304" pitchFamily="18" charset="0"/>
                <a:ea typeface="楷体_GB2312" pitchFamily="49" charset="-122"/>
              </a:rPr>
              <a:t>每个判定的每种可能都至少执行一次！</a:t>
            </a:r>
            <a:endParaRPr lang="zh-CN" altLang="en-US" sz="2000" dirty="0">
              <a:latin typeface="Times New Roman" panose="02020603050405020304" pitchFamily="18" charset="0"/>
              <a:ea typeface="楷体_GB2312" pitchFamily="49" charset="-122"/>
            </a:endParaRPr>
          </a:p>
          <a:p>
            <a:pPr marL="363855" indent="-363855">
              <a:buFont typeface="Wingdings" panose="05000000000000000000" pitchFamily="2" charset="2"/>
              <a:buChar char="Ø"/>
            </a:pPr>
            <a:r>
              <a:rPr lang="zh-CN" altLang="en-US" sz="2000" dirty="0">
                <a:latin typeface="Times New Roman" panose="02020603050405020304" pitchFamily="18" charset="0"/>
                <a:ea typeface="楷体_GB2312" pitchFamily="49" charset="-122"/>
              </a:rPr>
              <a:t>即每个判定的真假分支都至少执行一次！</a:t>
            </a:r>
            <a:endParaRPr lang="zh-CN" altLang="en-US" sz="2000" dirty="0">
              <a:latin typeface="Times New Roman" panose="02020603050405020304" pitchFamily="18" charset="0"/>
              <a:ea typeface="楷体_GB2312" pitchFamily="49" charset="-122"/>
            </a:endParaRPr>
          </a:p>
        </p:txBody>
      </p:sp>
      <p:sp>
        <p:nvSpPr>
          <p:cNvPr id="15403" name="Text Box 44"/>
          <p:cNvSpPr txBox="1"/>
          <p:nvPr/>
        </p:nvSpPr>
        <p:spPr>
          <a:xfrm>
            <a:off x="3581400" y="4267200"/>
            <a:ext cx="361950" cy="519113"/>
          </a:xfrm>
          <a:prstGeom prst="rect">
            <a:avLst/>
          </a:prstGeom>
          <a:noFill/>
          <a:ln w="9525">
            <a:noFill/>
          </a:ln>
        </p:spPr>
        <p:txBody>
          <a:bodyPr wrap="none" anchor="t" anchorCtr="0">
            <a:spAutoFit/>
          </a:bodyPr>
          <a:lstStyle/>
          <a:p>
            <a:pPr algn="ctr"/>
            <a:r>
              <a:rPr lang="en-US" altLang="zh-CN" sz="2800" i="1" dirty="0">
                <a:solidFill>
                  <a:srgbClr val="FF0000"/>
                </a:solidFill>
                <a:latin typeface="Times New Roman" panose="02020603050405020304" pitchFamily="18" charset="0"/>
                <a:ea typeface="宋体" panose="02010600030101010101" pitchFamily="2" charset="-122"/>
              </a:rPr>
              <a:t>6</a:t>
            </a:r>
            <a:endParaRPr lang="en-US" altLang="zh-CN" sz="2800" i="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371"/>
                                        </p:tgtEl>
                                        <p:attrNameLst>
                                          <p:attrName>style.visibility</p:attrName>
                                        </p:attrNameLst>
                                      </p:cBhvr>
                                      <p:to>
                                        <p:strVal val="visible"/>
                                      </p:to>
                                    </p:set>
                                    <p:animEffect transition="in" filter="wipe(up)">
                                      <p:cBhvr>
                                        <p:cTn id="7" dur="2000"/>
                                        <p:tgtEl>
                                          <p:spTgt spid="143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additive="base">
                                        <p:cTn id="12" dur="500" fill="hold"/>
                                        <p:tgtEl>
                                          <p:spTgt spid="14343"/>
                                        </p:tgtEl>
                                        <p:attrNameLst>
                                          <p:attrName>ppt_x</p:attrName>
                                        </p:attrNameLst>
                                      </p:cBhvr>
                                      <p:tavLst>
                                        <p:tav tm="0">
                                          <p:val>
                                            <p:strVal val="1+#ppt_w/2"/>
                                          </p:val>
                                        </p:tav>
                                        <p:tav tm="100000">
                                          <p:val>
                                            <p:strVal val="#ppt_x"/>
                                          </p:val>
                                        </p:tav>
                                      </p:tavLst>
                                    </p:anim>
                                    <p:anim calcmode="lin" valueType="num">
                                      <p:cBhvr additive="base">
                                        <p:cTn id="13" dur="500" fill="hold"/>
                                        <p:tgtEl>
                                          <p:spTgt spid="1434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14342"/>
                                        </p:tgtEl>
                                        <p:attrNameLst>
                                          <p:attrName>style.visibility</p:attrName>
                                        </p:attrNameLst>
                                      </p:cBhvr>
                                      <p:to>
                                        <p:strVal val="visible"/>
                                      </p:to>
                                    </p:set>
                                    <p:anim calcmode="lin" valueType="num">
                                      <p:cBhvr additive="base">
                                        <p:cTn id="16" dur="500" fill="hold"/>
                                        <p:tgtEl>
                                          <p:spTgt spid="14342"/>
                                        </p:tgtEl>
                                        <p:attrNameLst>
                                          <p:attrName>ppt_x</p:attrName>
                                        </p:attrNameLst>
                                      </p:cBhvr>
                                      <p:tavLst>
                                        <p:tav tm="0">
                                          <p:val>
                                            <p:strVal val="1+#ppt_w/2"/>
                                          </p:val>
                                        </p:tav>
                                        <p:tav tm="100000">
                                          <p:val>
                                            <p:strVal val="#ppt_x"/>
                                          </p:val>
                                        </p:tav>
                                      </p:tavLst>
                                    </p:anim>
                                    <p:anim calcmode="lin" valueType="num">
                                      <p:cBhvr additive="base">
                                        <p:cTn id="17"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370"/>
                                        </p:tgtEl>
                                        <p:attrNameLst>
                                          <p:attrName>style.visibility</p:attrName>
                                        </p:attrNameLst>
                                      </p:cBhvr>
                                      <p:to>
                                        <p:strVal val="visible"/>
                                      </p:to>
                                    </p:set>
                                    <p:animEffect transition="in" filter="wipe(up)">
                                      <p:cBhvr>
                                        <p:cTn id="22" dur="2000"/>
                                        <p:tgtEl>
                                          <p:spTgt spid="1437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4344"/>
                                        </p:tgtEl>
                                        <p:attrNameLst>
                                          <p:attrName>style.visibility</p:attrName>
                                        </p:attrNameLst>
                                      </p:cBhvr>
                                      <p:to>
                                        <p:strVal val="visible"/>
                                      </p:to>
                                    </p:set>
                                    <p:anim calcmode="lin" valueType="num">
                                      <p:cBhvr additive="base">
                                        <p:cTn id="27" dur="500" fill="hold"/>
                                        <p:tgtEl>
                                          <p:spTgt spid="14344"/>
                                        </p:tgtEl>
                                        <p:attrNameLst>
                                          <p:attrName>ppt_x</p:attrName>
                                        </p:attrNameLst>
                                      </p:cBhvr>
                                      <p:tavLst>
                                        <p:tav tm="0">
                                          <p:val>
                                            <p:strVal val="1+#ppt_w/2"/>
                                          </p:val>
                                        </p:tav>
                                        <p:tav tm="100000">
                                          <p:val>
                                            <p:strVal val="#ppt_x"/>
                                          </p:val>
                                        </p:tav>
                                      </p:tavLst>
                                    </p:anim>
                                    <p:anim calcmode="lin" valueType="num">
                                      <p:cBhvr additive="base">
                                        <p:cTn id="28" dur="500" fill="hold"/>
                                        <p:tgtEl>
                                          <p:spTgt spid="1434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4375"/>
                                        </p:tgtEl>
                                        <p:attrNameLst>
                                          <p:attrName>style.visibility</p:attrName>
                                        </p:attrNameLst>
                                      </p:cBhvr>
                                      <p:to>
                                        <p:strVal val="visible"/>
                                      </p:to>
                                    </p:set>
                                    <p:anim calcmode="lin" valueType="num">
                                      <p:cBhvr additive="base">
                                        <p:cTn id="31" dur="500" fill="hold"/>
                                        <p:tgtEl>
                                          <p:spTgt spid="14375"/>
                                        </p:tgtEl>
                                        <p:attrNameLst>
                                          <p:attrName>ppt_x</p:attrName>
                                        </p:attrNameLst>
                                      </p:cBhvr>
                                      <p:tavLst>
                                        <p:tav tm="0">
                                          <p:val>
                                            <p:strVal val="1+#ppt_w/2"/>
                                          </p:val>
                                        </p:tav>
                                        <p:tav tm="100000">
                                          <p:val>
                                            <p:strVal val="#ppt_x"/>
                                          </p:val>
                                        </p:tav>
                                      </p:tavLst>
                                    </p:anim>
                                    <p:anim calcmode="lin" valueType="num">
                                      <p:cBhvr additive="base">
                                        <p:cTn id="32" dur="500" fill="hold"/>
                                        <p:tgtEl>
                                          <p:spTgt spid="143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376"/>
                                        </p:tgtEl>
                                        <p:attrNameLst>
                                          <p:attrName>style.visibility</p:attrName>
                                        </p:attrNameLst>
                                      </p:cBhvr>
                                      <p:to>
                                        <p:strVal val="visible"/>
                                      </p:to>
                                    </p:set>
                                    <p:animEffect transition="in" filter="wipe(down)">
                                      <p:cBhvr>
                                        <p:cTn id="37" dur="500"/>
                                        <p:tgtEl>
                                          <p:spTgt spid="1437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377"/>
                                        </p:tgtEl>
                                        <p:attrNameLst>
                                          <p:attrName>style.visibility</p:attrName>
                                        </p:attrNameLst>
                                      </p:cBhvr>
                                      <p:to>
                                        <p:strVal val="visible"/>
                                      </p:to>
                                    </p:set>
                                    <p:animEffect transition="in" filter="wipe(down)">
                                      <p:cBhvr>
                                        <p:cTn id="40" dur="500"/>
                                        <p:tgtEl>
                                          <p:spTgt spid="14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14344" grpId="0" animBg="1"/>
      <p:bldP spid="14376" grpId="0" animBg="1"/>
      <p:bldP spid="14377" grpId="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ABLE_BEAUTIFY" val="smartTable{b371ec05-cd0b-4a54-96c5-66942b04f323}"/>
</p:tagLst>
</file>

<file path=ppt/tags/tag64.xml><?xml version="1.0" encoding="utf-8"?>
<p:tagLst xmlns:p="http://schemas.openxmlformats.org/presentationml/2006/main">
  <p:tag name="KSO_WM_UNIT_TABLE_BEAUTIFY" val="smartTable{70d8eae6-9e74-41fa-9d9c-10091afed171}"/>
</p:tagLst>
</file>

<file path=ppt/tags/tag65.xml><?xml version="1.0" encoding="utf-8"?>
<p:tagLst xmlns:p="http://schemas.openxmlformats.org/presentationml/2006/main">
  <p:tag name="KSO_WM_UNIT_TABLE_BEAUTIFY" val="smartTable{fdd1ca20-76a1-4bdf-834a-513aef1406ad}"/>
  <p:tag name="TABLE_ENDDRAG_ORIGIN_RECT" val="666*82"/>
  <p:tag name="TABLE_ENDDRAG_RECT" val="19*355*666*82"/>
</p:tagLst>
</file>

<file path=ppt/tags/tag66.xml><?xml version="1.0" encoding="utf-8"?>
<p:tagLst xmlns:p="http://schemas.openxmlformats.org/presentationml/2006/main">
  <p:tag name="KSO_WM_UNIT_TABLE_BEAUTIFY" val="smartTable{524f2ffd-69ad-4671-be2d-83b3cd388d10}"/>
</p:tagLst>
</file>

<file path=ppt/tags/tag67.xml><?xml version="1.0" encoding="utf-8"?>
<p:tagLst xmlns:p="http://schemas.openxmlformats.org/presentationml/2006/main">
  <p:tag name="KSO_WM_UNIT_TABLE_BEAUTIFY" val="smartTable{673c96f8-f7e8-4b31-8ac4-9e502096d72c}"/>
  <p:tag name="TABLE_ENDDRAG_ORIGIN_RECT" val="346*478"/>
  <p:tag name="TABLE_ENDDRAG_RECT" val="358*37*346*478"/>
</p:tagLst>
</file>

<file path=ppt/tags/tag68.xml><?xml version="1.0" encoding="utf-8"?>
<p:tagLst xmlns:p="http://schemas.openxmlformats.org/presentationml/2006/main">
  <p:tag name="KSO_WPP_MARK_KEY" val="840b3e67-6bb8-45ab-a3c4-6d999916d200"/>
  <p:tag name="COMMONDATA" val="eyJoZGlkIjoiMTMyYmYwNTBkMTc3ODRjODdhNzFlODRiMWE4NWM2Zm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1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5944</Words>
  <Application>WPS 演示</Application>
  <PresentationFormat>全屏显示(4:3)</PresentationFormat>
  <Paragraphs>965</Paragraphs>
  <Slides>40</Slides>
  <Notes>2</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0</vt:i4>
      </vt:variant>
      <vt:variant>
        <vt:lpstr>幻灯片标题</vt:lpstr>
      </vt:variant>
      <vt:variant>
        <vt:i4>40</vt:i4>
      </vt:variant>
    </vt:vector>
  </HeadingPairs>
  <TitlesOfParts>
    <vt:vector size="63" baseType="lpstr">
      <vt:lpstr>Arial</vt:lpstr>
      <vt:lpstr>宋体</vt:lpstr>
      <vt:lpstr>Wingdings</vt:lpstr>
      <vt:lpstr>Times New Roman</vt:lpstr>
      <vt:lpstr>微软雅黑</vt:lpstr>
      <vt:lpstr>Wingdings</vt:lpstr>
      <vt:lpstr>Gulim</vt:lpstr>
      <vt:lpstr>华文中宋</vt:lpstr>
      <vt:lpstr>Arial Unicode MS</vt:lpstr>
      <vt:lpstr>楷体_GB2312</vt:lpstr>
      <vt:lpstr>新宋体</vt:lpstr>
      <vt:lpstr>Adobe 宋体 Std L</vt:lpstr>
      <vt:lpstr>方正舒体</vt:lpstr>
      <vt:lpstr>Batang</vt:lpstr>
      <vt:lpstr>Times New Roman</vt:lpstr>
      <vt:lpstr>Tahoma</vt:lpstr>
      <vt:lpstr>Calibri</vt:lpstr>
      <vt:lpstr>Symbol</vt:lpstr>
      <vt:lpstr>仿宋_GB2312</vt:lpstr>
      <vt:lpstr>仿宋</vt:lpstr>
      <vt:lpstr>Verdana</vt:lpstr>
      <vt:lpstr>Comic Sans MS</vt:lpstr>
      <vt:lpstr>1_空白设计模板</vt:lpstr>
      <vt:lpstr>PowerPoint 演示文稿</vt:lpstr>
      <vt:lpstr>语句覆盖 </vt:lpstr>
      <vt:lpstr>PowerPoint 演示文稿</vt:lpstr>
      <vt:lpstr>语句覆盖</vt:lpstr>
      <vt:lpstr>PowerPoint 演示文稿</vt:lpstr>
      <vt:lpstr>PowerPoint 演示文稿</vt:lpstr>
      <vt:lpstr>PowerPoint 演示文稿</vt:lpstr>
      <vt:lpstr>PowerPoint 演示文稿</vt:lpstr>
      <vt:lpstr>PowerPoint 演示文稿</vt:lpstr>
      <vt:lpstr>PowerPoint 演示文稿</vt:lpstr>
      <vt:lpstr>判定覆盖</vt:lpstr>
      <vt:lpstr>PowerPoint 演示文稿</vt:lpstr>
      <vt:lpstr>条件覆盖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判定覆盖</vt:lpstr>
      <vt:lpstr>PowerPoint 演示文稿</vt:lpstr>
      <vt:lpstr>条件覆盖</vt:lpstr>
      <vt:lpstr>PowerPoint 演示文稿</vt:lpstr>
      <vt:lpstr>判定-条件覆盖</vt:lpstr>
      <vt:lpstr>PowerPoint 演示文稿</vt:lpstr>
      <vt:lpstr>条件组合覆盖</vt:lpstr>
      <vt:lpstr>PowerPoint 演示文稿</vt:lpstr>
      <vt:lpstr>路径覆盖</vt:lpstr>
      <vt:lpstr>PowerPoint 演示文稿</vt:lpstr>
      <vt:lpstr>测试覆盖准则</vt:lpstr>
      <vt:lpstr>PowerPoint 演示文稿</vt:lpstr>
      <vt:lpstr>练习</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于海洋</cp:lastModifiedBy>
  <cp:revision>18</cp:revision>
  <dcterms:created xsi:type="dcterms:W3CDTF">2004-08-27T05:46:00Z</dcterms:created>
  <dcterms:modified xsi:type="dcterms:W3CDTF">2023-04-26T00:33:28Z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C11CDF8456C9455FBA4AA086229C73BB</vt:lpwstr>
  </property>
</Properties>
</file>