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588" r:id="rId3"/>
    <p:sldId id="589" r:id="rId4"/>
    <p:sldId id="590" r:id="rId5"/>
    <p:sldId id="591" r:id="rId6"/>
    <p:sldId id="592" r:id="rId7"/>
    <p:sldId id="593" r:id="rId8"/>
    <p:sldId id="594" r:id="rId9"/>
    <p:sldId id="595" r:id="rId10"/>
    <p:sldId id="596" r:id="rId11"/>
    <p:sldId id="597" r:id="rId12"/>
    <p:sldId id="598" r:id="rId13"/>
    <p:sldId id="599" r:id="rId14"/>
    <p:sldId id="600" r:id="rId15"/>
    <p:sldId id="603" r:id="rId16"/>
    <p:sldId id="604" r:id="rId17"/>
    <p:sldId id="605" r:id="rId18"/>
    <p:sldId id="579" r:id="rId19"/>
    <p:sldId id="581" r:id="rId20"/>
    <p:sldId id="582" r:id="rId21"/>
    <p:sldId id="583" r:id="rId22"/>
    <p:sldId id="584" r:id="rId23"/>
    <p:sldId id="585" r:id="rId24"/>
    <p:sldId id="586" r:id="rId25"/>
    <p:sldId id="587" r:id="rId26"/>
    <p:sldId id="552" r:id="rId27"/>
    <p:sldId id="553" r:id="rId28"/>
    <p:sldId id="554" r:id="rId29"/>
    <p:sldId id="555" r:id="rId30"/>
    <p:sldId id="464" r:id="rId31"/>
    <p:sldId id="465" r:id="rId32"/>
    <p:sldId id="466" r:id="rId33"/>
    <p:sldId id="467" r:id="rId34"/>
    <p:sldId id="468" r:id="rId35"/>
    <p:sldId id="469" r:id="rId36"/>
    <p:sldId id="470" r:id="rId37"/>
    <p:sldId id="530" r:id="rId38"/>
    <p:sldId id="471" r:id="rId39"/>
    <p:sldId id="531" r:id="rId40"/>
    <p:sldId id="532" r:id="rId41"/>
    <p:sldId id="533" r:id="rId42"/>
    <p:sldId id="800" r:id="rId43"/>
    <p:sldId id="861" r:id="rId45"/>
    <p:sldId id="671" r:id="rId46"/>
    <p:sldId id="743" r:id="rId47"/>
    <p:sldId id="922" r:id="rId48"/>
    <p:sldId id="473" r:id="rId49"/>
    <p:sldId id="689" r:id="rId50"/>
    <p:sldId id="539" r:id="rId51"/>
    <p:sldId id="474" r:id="rId52"/>
    <p:sldId id="690" r:id="rId53"/>
    <p:sldId id="691" r:id="rId54"/>
    <p:sldId id="692" r:id="rId55"/>
    <p:sldId id="693" r:id="rId56"/>
    <p:sldId id="477" r:id="rId57"/>
    <p:sldId id="478" r:id="rId58"/>
    <p:sldId id="479" r:id="rId59"/>
    <p:sldId id="480" r:id="rId60"/>
    <p:sldId id="694" r:id="rId61"/>
    <p:sldId id="483" r:id="rId62"/>
    <p:sldId id="542" r:id="rId63"/>
    <p:sldId id="484" r:id="rId64"/>
    <p:sldId id="485" r:id="rId65"/>
    <p:sldId id="544" r:id="rId66"/>
    <p:sldId id="543" r:id="rId67"/>
    <p:sldId id="486" r:id="rId68"/>
    <p:sldId id="572" r:id="rId69"/>
    <p:sldId id="573" r:id="rId70"/>
    <p:sldId id="574" r:id="rId71"/>
    <p:sldId id="575" r:id="rId72"/>
    <p:sldId id="576" r:id="rId73"/>
    <p:sldId id="577" r:id="rId74"/>
    <p:sldId id="487" r:id="rId75"/>
    <p:sldId id="488" r:id="rId76"/>
    <p:sldId id="545" r:id="rId77"/>
    <p:sldId id="489" r:id="rId78"/>
    <p:sldId id="746" r:id="rId79"/>
    <p:sldId id="747" r:id="rId80"/>
    <p:sldId id="748" r:id="rId81"/>
    <p:sldId id="749" r:id="rId82"/>
    <p:sldId id="750" r:id="rId83"/>
    <p:sldId id="751" r:id="rId84"/>
    <p:sldId id="752" r:id="rId85"/>
    <p:sldId id="753" r:id="rId86"/>
    <p:sldId id="754" r:id="rId87"/>
    <p:sldId id="755" r:id="rId88"/>
    <p:sldId id="682" r:id="rId89"/>
    <p:sldId id="695" r:id="rId90"/>
    <p:sldId id="490" r:id="rId91"/>
    <p:sldId id="756" r:id="rId92"/>
    <p:sldId id="979" r:id="rId93"/>
  </p:sldIdLst>
  <p:sldSz cx="9144000" cy="6858000" type="screen4x3"/>
  <p:notesSz cx="6858000" cy="9144000"/>
  <p:custDataLst>
    <p:tags r:id="rId97"/>
  </p:custDataLst>
  <p:defaultTextStyle>
    <a:defPPr>
      <a:defRPr lang="ko-KR"/>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2" userDrawn="1">
          <p15:clr>
            <a:srgbClr val="A4A3A4"/>
          </p15:clr>
        </p15:guide>
        <p15:guide id="2" pos="2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00"/>
    <a:srgbClr val="FFFF00"/>
    <a:srgbClr val="3333CC"/>
    <a:srgbClr val="3399FF"/>
    <a:srgbClr val="0066FF"/>
    <a:srgbClr val="A3D5D9"/>
    <a:srgbClr val="FF0000"/>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536" y="-126"/>
      </p:cViewPr>
      <p:guideLst>
        <p:guide orient="horz" pos="2162"/>
        <p:guide pos="28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63.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latinLnBrk="1">
              <a:defRPr sz="120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latinLnBrk="1">
              <a:defRPr sz="120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6"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cmpd="sng">
            <a:noFill/>
            <a:miter lim="800000"/>
          </a:ln>
          <a:effectLst/>
        </p:spPr>
        <p:txBody>
          <a:bodyPr vert="horz" wrap="square" lIns="91440" tIns="45720" rIns="91440" bIns="45720" numCol="1" anchor="ctr" anchorCtr="0" compatLnSpc="1"/>
          <a:lstStyle/>
          <a:p>
            <a:pPr marL="0" marR="0" lvl="0"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457200" marR="0" lvl="1"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914400" marR="0" lvl="2"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371600" marR="0" lvl="3"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828800" marR="0" lvl="4"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latinLnBrk="1">
              <a:defRPr sz="120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latinLnBrk="1">
              <a:defRPr sz="1200" noProof="1" dirty="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DCA2CF4F-51EC-4FBF-BE38-C2CDFD2554C4}" type="slidenum">
              <a:rPr kumimoji="0" lang="zh-CN" altLang="en-US" sz="1200" b="0" i="0" u="none" strike="noStrike" kern="1200" cap="none" spc="0" normalizeH="0" baseline="0" noProof="1" dirty="0">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zh-CN" altLang="en-US" sz="12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a:lnSpc>
                <a:spcPct val="110000"/>
              </a:lnSpc>
              <a:buNone/>
              <a:defRPr sz="1800" spc="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456300" y="774000"/>
            <a:ext cx="82296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456300" y="1490400"/>
            <a:ext cx="8226900" cy="4759200"/>
          </a:xfrm>
        </p:spPr>
        <p:txBody>
          <a:bodyPr vert="horz" lIns="90000" tIns="46800" rIns="90000" bIns="46800" rtlCol="0">
            <a:normAutofit/>
          </a:bodyPr>
          <a:lstStyle>
            <a:lvl1pPr>
              <a:defRPr sz="24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456300" y="1555200"/>
            <a:ext cx="3924808" cy="4608000"/>
          </a:xfrm>
        </p:spPr>
        <p:txBody>
          <a:bodyPr vert="horz" lIns="90000" tIns="46800" rIns="90000" bIns="46800" rtlCol="0">
            <a:normAutofit/>
          </a:bodyPr>
          <a:lstStyle>
            <a:lvl1pPr>
              <a:buNone/>
              <a:defRPr sz="12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4762800" y="1555200"/>
            <a:ext cx="3920400" cy="4608000"/>
          </a:xfrm>
        </p:spPr>
        <p:txBody>
          <a:bodyPr vert="horz" lIns="90000" tIns="46800" rIns="90000" bIns="46800" rtlCol="0">
            <a:normAutofit/>
          </a:bodyPr>
          <a:lstStyle>
            <a:lvl1pPr>
              <a:buNone/>
              <a:defRPr sz="12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a:buNone/>
              <a:defRPr sz="21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685800" y="914400"/>
            <a:ext cx="6876900" cy="5029200"/>
          </a:xfrm>
        </p:spPr>
        <p:txBody>
          <a:bodyPr vert="eaVert" lIns="46800" tIns="46800" rIns="46800" bIns="46800"/>
          <a:lstStyle>
            <a:lvl1pPr marL="171450" indent="-171450">
              <a:spcAft>
                <a:spcPts val="1000"/>
              </a:spcAft>
              <a:defRPr spc="300"/>
            </a:lvl1pPr>
            <a:lvl2pPr marL="514350" indent="-171450">
              <a:defRPr spc="300"/>
            </a:lvl2pPr>
            <a:lvl3pPr marL="857250" indent="-171450">
              <a:defRPr spc="300"/>
            </a:lvl3pPr>
            <a:lvl4pPr marL="1200150" indent="-171450">
              <a:defRPr spc="300"/>
            </a:lvl4pPr>
            <a:lvl5pPr marL="1543050" indent="-17145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idx="1"/>
          </p:nvPr>
        </p:nvSpPr>
        <p:spPr>
          <a:xfrm>
            <a:off x="467360" y="476250"/>
            <a:ext cx="8227060" cy="6450330"/>
          </a:xfrm>
        </p:spPr>
        <p:txBody>
          <a:bodyPr vert="horz" wrap="square" lIns="91440" tIns="45720" rIns="91440" bIns="45720" anchor="t" anchorCtr="0">
            <a:normAutofit/>
          </a:bodyPr>
          <a:lstStyle/>
          <a:p>
            <a:pPr eaLnBrk="1" hangingPunct="1">
              <a:buNone/>
            </a:pPr>
            <a:r>
              <a:rPr lang="zh-CN" altLang="en-US" sz="3600" b="1" dirty="0">
                <a:latin typeface="华文中宋" panose="02010600040101010101" pitchFamily="2" charset="-122"/>
                <a:ea typeface="华文中宋" panose="02010600040101010101" pitchFamily="2" charset="-122"/>
              </a:rPr>
              <a:t>第三章黑盒测试</a:t>
            </a:r>
            <a:endParaRPr lang="zh-CN" altLang="en-US" sz="3600" dirty="0">
              <a:latin typeface="华文中宋" panose="02010600040101010101" pitchFamily="2" charset="-122"/>
              <a:ea typeface="华文中宋" panose="02010600040101010101" pitchFamily="2" charset="-122"/>
            </a:endParaRPr>
          </a:p>
          <a:p>
            <a:pPr eaLnBrk="1" hangingPunct="1">
              <a:lnSpc>
                <a:spcPct val="95000"/>
              </a:lnSpc>
              <a:buNone/>
            </a:pPr>
            <a:r>
              <a:rPr lang="zh-CN" altLang="en-US" sz="24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黑盒测试也称作功能测试和行为测试，主要是根据功能需求来测试程序是否按照预期工作。</a:t>
            </a:r>
            <a:endParaRPr lang="zh-CN" altLang="en-US" sz="2800" dirty="0">
              <a:latin typeface="华文中宋" panose="02010600040101010101" pitchFamily="2" charset="-122"/>
              <a:ea typeface="华文中宋" panose="02010600040101010101" pitchFamily="2" charset="-122"/>
            </a:endParaRPr>
          </a:p>
          <a:p>
            <a:pPr eaLnBrk="1" hangingPunct="1">
              <a:lnSpc>
                <a:spcPct val="95000"/>
              </a:lnSpc>
              <a:buNone/>
            </a:pPr>
            <a:r>
              <a:rPr lang="zh-CN" altLang="en-US" sz="2800" dirty="0">
                <a:solidFill>
                  <a:srgbClr val="FF0000"/>
                </a:solidFill>
                <a:latin typeface="华文中宋" panose="02010600040101010101" pitchFamily="2" charset="-122"/>
                <a:ea typeface="华文中宋" panose="02010600040101010101" pitchFamily="2" charset="-122"/>
              </a:rPr>
              <a:t>黑盒测试的目的</a:t>
            </a:r>
            <a:r>
              <a:rPr lang="zh-CN" altLang="en-US" sz="2800" dirty="0">
                <a:latin typeface="华文中宋" panose="02010600040101010101" pitchFamily="2" charset="-122"/>
                <a:ea typeface="华文中宋" panose="02010600040101010101" pitchFamily="2" charset="-122"/>
              </a:rPr>
              <a:t>是尽量发现代码所表现的外部行为的错误，主要有以下几类：</a:t>
            </a:r>
            <a:endParaRPr lang="zh-CN" altLang="en-US" sz="2800" dirty="0">
              <a:latin typeface="华文中宋" panose="02010600040101010101" pitchFamily="2" charset="-122"/>
              <a:ea typeface="华文中宋" panose="02010600040101010101" pitchFamily="2" charset="-122"/>
            </a:endParaRPr>
          </a:p>
          <a:p>
            <a:pPr eaLnBrk="1" hangingPunct="1">
              <a:lnSpc>
                <a:spcPct val="95000"/>
              </a:lnSpc>
              <a:buNone/>
            </a:pPr>
            <a:r>
              <a:rPr lang="zh-CN" altLang="en-US" sz="2800" dirty="0">
                <a:latin typeface="华文中宋" panose="02010600040101010101" pitchFamily="2" charset="-122"/>
                <a:ea typeface="华文中宋" panose="02010600040101010101" pitchFamily="2" charset="-122"/>
              </a:rPr>
              <a:t>       ⑴功能不正确或不完整；</a:t>
            </a:r>
            <a:endParaRPr lang="zh-CN" altLang="en-US" sz="2800" dirty="0">
              <a:latin typeface="华文中宋" panose="02010600040101010101" pitchFamily="2" charset="-122"/>
              <a:ea typeface="华文中宋" panose="02010600040101010101" pitchFamily="2" charset="-122"/>
            </a:endParaRPr>
          </a:p>
          <a:p>
            <a:pPr eaLnBrk="1" hangingPunct="1">
              <a:lnSpc>
                <a:spcPct val="95000"/>
              </a:lnSpc>
              <a:buNone/>
            </a:pPr>
            <a:r>
              <a:rPr lang="zh-CN" altLang="en-US" sz="2800" dirty="0">
                <a:latin typeface="华文中宋" panose="02010600040101010101" pitchFamily="2" charset="-122"/>
                <a:ea typeface="华文中宋" panose="02010600040101010101" pitchFamily="2" charset="-122"/>
              </a:rPr>
              <a:t>       ⑵接口错误；</a:t>
            </a:r>
            <a:endParaRPr lang="zh-CN" altLang="en-US" sz="2800" dirty="0">
              <a:latin typeface="华文中宋" panose="02010600040101010101" pitchFamily="2" charset="-122"/>
              <a:ea typeface="华文中宋" panose="02010600040101010101" pitchFamily="2" charset="-122"/>
            </a:endParaRPr>
          </a:p>
          <a:p>
            <a:pPr eaLnBrk="1" hangingPunct="1">
              <a:lnSpc>
                <a:spcPct val="95000"/>
              </a:lnSpc>
              <a:buNone/>
            </a:pPr>
            <a:r>
              <a:rPr lang="zh-CN" altLang="en-US" sz="2800" dirty="0">
                <a:latin typeface="华文中宋" panose="02010600040101010101" pitchFamily="2" charset="-122"/>
                <a:ea typeface="华文中宋" panose="02010600040101010101" pitchFamily="2" charset="-122"/>
              </a:rPr>
              <a:t>       ⑶接口所使用的数据结构错误；</a:t>
            </a:r>
            <a:endParaRPr lang="zh-CN" altLang="en-US" sz="2800" dirty="0">
              <a:latin typeface="华文中宋" panose="02010600040101010101" pitchFamily="2" charset="-122"/>
              <a:ea typeface="华文中宋" panose="02010600040101010101" pitchFamily="2" charset="-122"/>
            </a:endParaRPr>
          </a:p>
          <a:p>
            <a:pPr eaLnBrk="1" hangingPunct="1">
              <a:lnSpc>
                <a:spcPct val="95000"/>
              </a:lnSpc>
              <a:buNone/>
            </a:pPr>
            <a:r>
              <a:rPr lang="zh-CN" altLang="en-US" sz="2800" dirty="0">
                <a:latin typeface="华文中宋" panose="02010600040101010101" pitchFamily="2" charset="-122"/>
                <a:ea typeface="华文中宋" panose="02010600040101010101" pitchFamily="2" charset="-122"/>
              </a:rPr>
              <a:t>       ⑷行为或性能错误；</a:t>
            </a:r>
            <a:endParaRPr lang="zh-CN" altLang="en-US" sz="2800" dirty="0">
              <a:latin typeface="华文中宋" panose="02010600040101010101" pitchFamily="2" charset="-122"/>
              <a:ea typeface="华文中宋" panose="02010600040101010101" pitchFamily="2" charset="-122"/>
            </a:endParaRPr>
          </a:p>
          <a:p>
            <a:pPr eaLnBrk="1" hangingPunct="1">
              <a:lnSpc>
                <a:spcPct val="95000"/>
              </a:lnSpc>
              <a:buNone/>
            </a:pPr>
            <a:r>
              <a:rPr lang="zh-CN" altLang="en-US" sz="2800" dirty="0">
                <a:latin typeface="华文中宋" panose="02010600040101010101" pitchFamily="2" charset="-122"/>
                <a:ea typeface="华文中宋" panose="02010600040101010101" pitchFamily="2" charset="-122"/>
              </a:rPr>
              <a:t>       ⑸初始化和终止错误。</a:t>
            </a:r>
            <a:endParaRPr lang="zh-CN" altLang="en-US" sz="2800" dirty="0">
              <a:latin typeface="华文中宋" panose="02010600040101010101" pitchFamily="2" charset="-122"/>
              <a:ea typeface="华文中宋" panose="02010600040101010101" pitchFamily="2" charset="-122"/>
            </a:endParaRPr>
          </a:p>
          <a:p>
            <a:pPr eaLnBrk="1" hangingPunct="1">
              <a:lnSpc>
                <a:spcPct val="95000"/>
              </a:lnSpc>
              <a:buNone/>
            </a:pPr>
            <a:endParaRPr lang="zh-CN" altLang="en-US" sz="2800" dirty="0">
              <a:latin typeface="华文中宋" panose="02010600040101010101" pitchFamily="2" charset="-122"/>
              <a:ea typeface="华文中宋" panose="02010600040101010101" pitchFamily="2" charset="-122"/>
            </a:endParaRPr>
          </a:p>
        </p:txBody>
      </p:sp>
      <p:pic>
        <p:nvPicPr>
          <p:cNvPr id="3075" name="Picture 3"/>
          <p:cNvPicPr>
            <a:picLocks noChangeAspect="1"/>
          </p:cNvPicPr>
          <p:nvPr/>
        </p:nvPicPr>
        <p:blipFill>
          <a:blip r:embed="rId1"/>
          <a:stretch>
            <a:fillRect/>
          </a:stretch>
        </p:blipFill>
        <p:spPr>
          <a:xfrm>
            <a:off x="6592888" y="2781300"/>
            <a:ext cx="2551112" cy="30670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11240" y="11627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三角形问题与</a:t>
            </a:r>
            <a:r>
              <a:rPr lang="en-US" altLang="zh-CN" sz="4000" dirty="0">
                <a:ea typeface="宋体" panose="02010600030101010101" pitchFamily="2" charset="-122"/>
              </a:rPr>
              <a:t>NextDate</a:t>
            </a:r>
            <a:r>
              <a:rPr lang="zh-CN" altLang="en-US" sz="4000" dirty="0">
                <a:ea typeface="宋体" panose="02010600030101010101" pitchFamily="2" charset="-122"/>
              </a:rPr>
              <a:t>函数</a:t>
            </a:r>
            <a:endParaRPr lang="zh-CN" altLang="en-US" sz="4000" dirty="0">
              <a:ea typeface="宋体" panose="02010600030101010101" pitchFamily="2" charset="-122"/>
            </a:endParaRPr>
          </a:p>
        </p:txBody>
      </p:sp>
      <p:sp>
        <p:nvSpPr>
          <p:cNvPr id="12291" name="Rectangle 3"/>
          <p:cNvSpPr>
            <a:spLocks noGrp="1"/>
          </p:cNvSpPr>
          <p:nvPr>
            <p:ph idx="1"/>
          </p:nvPr>
        </p:nvSpPr>
        <p:spPr>
          <a:xfrm>
            <a:off x="458205" y="980495"/>
            <a:ext cx="8226900" cy="4759200"/>
          </a:xfrm>
        </p:spPr>
        <p:txBody>
          <a:bodyPr vert="horz" wrap="square" lIns="91440" tIns="45720" rIns="54000" bIns="45720" anchor="t" anchorCtr="0">
            <a:normAutofit fontScale="92500" lnSpcReduction="10000"/>
          </a:bodyPr>
          <a:lstStyle/>
          <a:p>
            <a:pPr eaLnBrk="1" hangingPunct="1">
              <a:spcAft>
                <a:spcPct val="10000"/>
              </a:spcAft>
              <a:buNone/>
            </a:pPr>
            <a:r>
              <a:rPr lang="en-US" altLang="zh-CN" sz="2800" dirty="0">
                <a:ea typeface="宋体" panose="02010600030101010101" pitchFamily="2" charset="-122"/>
              </a:rPr>
              <a:t>   1</a:t>
            </a:r>
            <a:r>
              <a:rPr lang="zh-CN" altLang="en-US" sz="2800" dirty="0">
                <a:ea typeface="宋体" panose="02010600030101010101" pitchFamily="2" charset="-122"/>
              </a:rPr>
              <a:t>、三角形问题</a:t>
            </a:r>
            <a:endParaRPr lang="zh-CN" altLang="en-US" sz="2800" dirty="0">
              <a:ea typeface="宋体" panose="02010600030101010101" pitchFamily="2" charset="-122"/>
            </a:endParaRPr>
          </a:p>
          <a:p>
            <a:pPr eaLnBrk="1" hangingPunct="1">
              <a:lnSpc>
                <a:spcPct val="105000"/>
              </a:lnSpc>
              <a:buNone/>
            </a:pPr>
            <a:r>
              <a:rPr lang="zh-CN" altLang="en-US" sz="2800" dirty="0">
                <a:ea typeface="宋体" panose="02010600030101010101" pitchFamily="2" charset="-122"/>
              </a:rPr>
              <a:t>          输入三个整数</a:t>
            </a:r>
            <a:r>
              <a:rPr lang="en-US" altLang="zh-CN" sz="2800" dirty="0">
                <a:ea typeface="宋体" panose="02010600030101010101" pitchFamily="2" charset="-122"/>
              </a:rPr>
              <a:t>a</a:t>
            </a:r>
            <a:r>
              <a:rPr lang="zh-CN" altLang="en-US" sz="2800" dirty="0">
                <a:ea typeface="宋体" panose="02010600030101010101" pitchFamily="2" charset="-122"/>
              </a:rPr>
              <a:t>、</a:t>
            </a:r>
            <a:r>
              <a:rPr lang="en-US" altLang="zh-CN" sz="2800" dirty="0">
                <a:ea typeface="宋体" panose="02010600030101010101" pitchFamily="2" charset="-122"/>
              </a:rPr>
              <a:t>b</a:t>
            </a:r>
            <a:r>
              <a:rPr lang="zh-CN" altLang="en-US" sz="2800" dirty="0">
                <a:ea typeface="宋体" panose="02010600030101010101" pitchFamily="2" charset="-122"/>
              </a:rPr>
              <a:t>、</a:t>
            </a:r>
            <a:r>
              <a:rPr lang="en-US" altLang="zh-CN" sz="2800" dirty="0">
                <a:ea typeface="宋体" panose="02010600030101010101" pitchFamily="2" charset="-122"/>
              </a:rPr>
              <a:t>c</a:t>
            </a:r>
            <a:r>
              <a:rPr lang="zh-CN" altLang="en-US" sz="2800" dirty="0">
                <a:ea typeface="宋体" panose="02010600030101010101" pitchFamily="2" charset="-122"/>
              </a:rPr>
              <a:t>，分别作为三角形的三条边，现通过程序判断由三条边构成的三角形的类型为等边三角形、等腰三角形、一般三角形（特殊的还有直角三角形），以及构不成三角形。</a:t>
            </a:r>
            <a:endParaRPr lang="zh-CN" altLang="en-US" sz="2800" dirty="0">
              <a:ea typeface="宋体" panose="02010600030101010101" pitchFamily="2" charset="-122"/>
            </a:endParaRPr>
          </a:p>
          <a:p>
            <a:pPr eaLnBrk="1" hangingPunct="1">
              <a:lnSpc>
                <a:spcPct val="105000"/>
              </a:lnSpc>
              <a:buNone/>
            </a:pPr>
            <a:r>
              <a:rPr lang="zh-CN" altLang="en-US" sz="2800" dirty="0">
                <a:ea typeface="宋体" panose="02010600030101010101" pitchFamily="2" charset="-122"/>
              </a:rPr>
              <a:t>          现在要求输入三个整数</a:t>
            </a:r>
            <a:r>
              <a:rPr lang="en-US" altLang="zh-CN" sz="2800" dirty="0">
                <a:ea typeface="宋体" panose="02010600030101010101" pitchFamily="2" charset="-122"/>
              </a:rPr>
              <a:t>a</a:t>
            </a:r>
            <a:r>
              <a:rPr lang="zh-CN" altLang="en-US" sz="2800" dirty="0">
                <a:ea typeface="宋体" panose="02010600030101010101" pitchFamily="2" charset="-122"/>
              </a:rPr>
              <a:t>、</a:t>
            </a:r>
            <a:r>
              <a:rPr lang="en-US" altLang="zh-CN" sz="2800" dirty="0">
                <a:ea typeface="宋体" panose="02010600030101010101" pitchFamily="2" charset="-122"/>
              </a:rPr>
              <a:t>b</a:t>
            </a:r>
            <a:r>
              <a:rPr lang="zh-CN" altLang="en-US" sz="2800" dirty="0">
                <a:ea typeface="宋体" panose="02010600030101010101" pitchFamily="2" charset="-122"/>
              </a:rPr>
              <a:t>、</a:t>
            </a:r>
            <a:r>
              <a:rPr lang="en-US" altLang="zh-CN" sz="2800" dirty="0">
                <a:ea typeface="宋体" panose="02010600030101010101" pitchFamily="2" charset="-122"/>
              </a:rPr>
              <a:t>c</a:t>
            </a:r>
            <a:r>
              <a:rPr lang="zh-CN" altLang="en-US" sz="2800" dirty="0">
                <a:ea typeface="宋体" panose="02010600030101010101" pitchFamily="2" charset="-122"/>
              </a:rPr>
              <a:t>，必须满足以下条件：</a:t>
            </a:r>
            <a:endParaRPr lang="zh-CN" altLang="en-US" sz="2800" dirty="0">
              <a:ea typeface="宋体" panose="02010600030101010101" pitchFamily="2" charset="-122"/>
            </a:endParaRPr>
          </a:p>
          <a:p>
            <a:pPr eaLnBrk="1" hangingPunct="1">
              <a:lnSpc>
                <a:spcPct val="105000"/>
              </a:lnSpc>
              <a:buNone/>
            </a:pPr>
            <a:r>
              <a:rPr lang="zh-CN" altLang="en-US" sz="2800" dirty="0">
                <a:ea typeface="宋体" panose="02010600030101010101" pitchFamily="2" charset="-122"/>
              </a:rPr>
              <a:t>          条件</a:t>
            </a:r>
            <a:r>
              <a:rPr lang="en-US" altLang="zh-CN" sz="2800" dirty="0">
                <a:ea typeface="宋体" panose="02010600030101010101" pitchFamily="2" charset="-122"/>
              </a:rPr>
              <a:t>1   1≤a≤100            </a:t>
            </a:r>
            <a:r>
              <a:rPr lang="zh-CN" altLang="en-US" sz="2800" dirty="0">
                <a:ea typeface="宋体" panose="02010600030101010101" pitchFamily="2" charset="-122"/>
              </a:rPr>
              <a:t>条件</a:t>
            </a:r>
            <a:r>
              <a:rPr lang="en-US" altLang="zh-CN" sz="2800" dirty="0">
                <a:ea typeface="宋体" panose="02010600030101010101" pitchFamily="2" charset="-122"/>
              </a:rPr>
              <a:t>4   a&lt;b+c</a:t>
            </a:r>
            <a:endParaRPr lang="en-US" altLang="zh-CN" sz="2800" dirty="0">
              <a:ea typeface="宋体" panose="02010600030101010101" pitchFamily="2" charset="-122"/>
            </a:endParaRPr>
          </a:p>
          <a:p>
            <a:pPr eaLnBrk="1" hangingPunct="1">
              <a:lnSpc>
                <a:spcPct val="105000"/>
              </a:lnSpc>
              <a:buNone/>
            </a:pPr>
            <a:r>
              <a:rPr lang="zh-CN" altLang="en-US" sz="2800" dirty="0">
                <a:ea typeface="宋体" panose="02010600030101010101" pitchFamily="2" charset="-122"/>
              </a:rPr>
              <a:t>          条件</a:t>
            </a:r>
            <a:r>
              <a:rPr lang="en-US" altLang="zh-CN" sz="2800" dirty="0">
                <a:ea typeface="宋体" panose="02010600030101010101" pitchFamily="2" charset="-122"/>
              </a:rPr>
              <a:t>2   1≤b≤100            </a:t>
            </a:r>
            <a:r>
              <a:rPr lang="zh-CN" altLang="en-US" sz="2800" dirty="0">
                <a:ea typeface="宋体" panose="02010600030101010101" pitchFamily="2" charset="-122"/>
              </a:rPr>
              <a:t>条件</a:t>
            </a:r>
            <a:r>
              <a:rPr lang="en-US" altLang="zh-CN" sz="2800" dirty="0">
                <a:ea typeface="宋体" panose="02010600030101010101" pitchFamily="2" charset="-122"/>
              </a:rPr>
              <a:t>5   b&lt;a+c             </a:t>
            </a:r>
            <a:endParaRPr lang="en-US" altLang="zh-CN" sz="2800" dirty="0">
              <a:ea typeface="宋体" panose="02010600030101010101" pitchFamily="2" charset="-122"/>
            </a:endParaRPr>
          </a:p>
          <a:p>
            <a:pPr eaLnBrk="1" hangingPunct="1">
              <a:lnSpc>
                <a:spcPct val="105000"/>
              </a:lnSpc>
              <a:buNone/>
            </a:pPr>
            <a:r>
              <a:rPr lang="zh-CN" altLang="en-US" sz="2800" dirty="0">
                <a:ea typeface="宋体" panose="02010600030101010101" pitchFamily="2" charset="-122"/>
              </a:rPr>
              <a:t>          条件</a:t>
            </a:r>
            <a:r>
              <a:rPr lang="en-US" altLang="zh-CN" sz="2800" dirty="0">
                <a:ea typeface="宋体" panose="02010600030101010101" pitchFamily="2" charset="-122"/>
              </a:rPr>
              <a:t>3   1≤c≤100            </a:t>
            </a:r>
            <a:r>
              <a:rPr lang="zh-CN" altLang="en-US" sz="2800" dirty="0">
                <a:ea typeface="宋体" panose="02010600030101010101" pitchFamily="2" charset="-122"/>
              </a:rPr>
              <a:t>条件</a:t>
            </a:r>
            <a:r>
              <a:rPr lang="en-US" altLang="zh-CN" sz="2800" dirty="0">
                <a:ea typeface="宋体" panose="02010600030101010101" pitchFamily="2" charset="-122"/>
              </a:rPr>
              <a:t>6   c&lt;a+b</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arn(outVertic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wipe(left)">
                                      <p:cBhvr>
                                        <p:cTn id="17" dur="500"/>
                                        <p:tgtEl>
                                          <p:spTgt spid="122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wipe(left)">
                                      <p:cBhvr>
                                        <p:cTn id="22" dur="500"/>
                                        <p:tgtEl>
                                          <p:spTgt spid="12291">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Effect transition="in" filter="wipe(left)">
                                      <p:cBhvr>
                                        <p:cTn id="25" dur="500"/>
                                        <p:tgtEl>
                                          <p:spTgt spid="12291">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291">
                                            <p:txEl>
                                              <p:pRg st="4" end="4"/>
                                            </p:txEl>
                                          </p:spTgt>
                                        </p:tgtEl>
                                        <p:attrNameLst>
                                          <p:attrName>style.visibility</p:attrName>
                                        </p:attrNameLst>
                                      </p:cBhvr>
                                      <p:to>
                                        <p:strVal val="visible"/>
                                      </p:to>
                                    </p:set>
                                    <p:animEffect transition="in" filter="wipe(left)">
                                      <p:cBhvr>
                                        <p:cTn id="28" dur="500"/>
                                        <p:tgtEl>
                                          <p:spTgt spid="12291">
                                            <p:txEl>
                                              <p:pRg st="4" end="4"/>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wipe(left)">
                                      <p:cBhvr>
                                        <p:cTn id="31"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idx="1"/>
          </p:nvPr>
        </p:nvSpPr>
        <p:spPr>
          <a:xfrm>
            <a:off x="175260" y="188595"/>
            <a:ext cx="8900160" cy="4759325"/>
          </a:xfrm>
        </p:spPr>
        <p:txBody>
          <a:bodyPr vert="horz" wrap="square" lIns="91440" tIns="45720" rIns="91440" bIns="45720" anchor="t" anchorCtr="0">
            <a:noAutofit/>
          </a:bodyPr>
          <a:lstStyle/>
          <a:p>
            <a:pPr eaLnBrk="1" hangingPunct="1"/>
            <a:r>
              <a:rPr lang="zh-CN" altLang="en-US" dirty="0">
                <a:ea typeface="宋体" panose="02010600030101010101" pitchFamily="2" charset="-122"/>
              </a:rPr>
              <a:t>如果输入值</a:t>
            </a:r>
            <a:r>
              <a:rPr lang="en-US" altLang="zh-CN" dirty="0">
                <a:ea typeface="宋体" panose="02010600030101010101" pitchFamily="2" charset="-122"/>
              </a:rPr>
              <a:t>a</a:t>
            </a:r>
            <a:r>
              <a:rPr lang="zh-CN" altLang="en-US" dirty="0">
                <a:ea typeface="宋体" panose="02010600030101010101" pitchFamily="2" charset="-122"/>
              </a:rPr>
              <a:t>、</a:t>
            </a:r>
            <a:r>
              <a:rPr lang="en-US" altLang="zh-CN" dirty="0">
                <a:ea typeface="宋体" panose="02010600030101010101" pitchFamily="2" charset="-122"/>
              </a:rPr>
              <a:t>b</a:t>
            </a:r>
            <a:r>
              <a:rPr lang="zh-CN" altLang="en-US" dirty="0">
                <a:ea typeface="宋体" panose="02010600030101010101" pitchFamily="2" charset="-122"/>
              </a:rPr>
              <a:t>、</a:t>
            </a:r>
            <a:r>
              <a:rPr lang="en-US" altLang="zh-CN" dirty="0">
                <a:ea typeface="宋体" panose="02010600030101010101" pitchFamily="2" charset="-122"/>
              </a:rPr>
              <a:t>c</a:t>
            </a:r>
            <a:r>
              <a:rPr lang="zh-CN" altLang="en-US" dirty="0">
                <a:ea typeface="宋体" panose="02010600030101010101" pitchFamily="2" charset="-122"/>
              </a:rPr>
              <a:t>不满足条件</a:t>
            </a:r>
            <a:r>
              <a:rPr lang="en-US" altLang="zh-CN" dirty="0">
                <a:ea typeface="宋体" panose="02010600030101010101" pitchFamily="2" charset="-122"/>
              </a:rPr>
              <a:t>1</a:t>
            </a:r>
            <a:r>
              <a:rPr lang="zh-CN" altLang="en-US" dirty="0">
                <a:ea typeface="宋体" panose="02010600030101010101" pitchFamily="2" charset="-122"/>
              </a:rPr>
              <a:t>、条件</a:t>
            </a:r>
            <a:r>
              <a:rPr lang="en-US" altLang="zh-CN" dirty="0">
                <a:ea typeface="宋体" panose="02010600030101010101" pitchFamily="2" charset="-122"/>
              </a:rPr>
              <a:t>2</a:t>
            </a:r>
            <a:r>
              <a:rPr lang="zh-CN" altLang="en-US" dirty="0">
                <a:ea typeface="宋体" panose="02010600030101010101" pitchFamily="2" charset="-122"/>
              </a:rPr>
              <a:t>和条件</a:t>
            </a:r>
            <a:r>
              <a:rPr lang="en-US" altLang="zh-CN" dirty="0">
                <a:ea typeface="宋体" panose="02010600030101010101" pitchFamily="2" charset="-122"/>
              </a:rPr>
              <a:t>3 </a:t>
            </a:r>
            <a:r>
              <a:rPr lang="zh-CN" altLang="en-US" dirty="0">
                <a:ea typeface="宋体" panose="02010600030101010101" pitchFamily="2" charset="-122"/>
              </a:rPr>
              <a:t>，程序给出“边的取值超出允许范围</a:t>
            </a:r>
            <a:r>
              <a:rPr lang="en-US" altLang="zh-CN" dirty="0">
                <a:ea typeface="宋体" panose="02010600030101010101" pitchFamily="2" charset="-122"/>
              </a:rPr>
              <a:t>”</a:t>
            </a:r>
            <a:r>
              <a:rPr lang="zh-CN" altLang="en-US" dirty="0">
                <a:ea typeface="宋体" panose="02010600030101010101" pitchFamily="2" charset="-122"/>
              </a:rPr>
              <a:t>的信息。</a:t>
            </a:r>
            <a:endParaRPr lang="zh-CN" altLang="en-US" dirty="0">
              <a:ea typeface="宋体" panose="02010600030101010101" pitchFamily="2" charset="-122"/>
            </a:endParaRPr>
          </a:p>
          <a:p>
            <a:pPr eaLnBrk="1" hangingPunct="1"/>
            <a:r>
              <a:rPr lang="zh-CN" altLang="en-US" dirty="0">
                <a:ea typeface="宋体" panose="02010600030101010101" pitchFamily="2" charset="-122"/>
              </a:rPr>
              <a:t>如果输入值</a:t>
            </a:r>
            <a:r>
              <a:rPr lang="en-US" altLang="zh-CN" dirty="0">
                <a:ea typeface="宋体" panose="02010600030101010101" pitchFamily="2" charset="-122"/>
              </a:rPr>
              <a:t>a</a:t>
            </a:r>
            <a:r>
              <a:rPr lang="zh-CN" altLang="en-US" dirty="0">
                <a:ea typeface="宋体" panose="02010600030101010101" pitchFamily="2" charset="-122"/>
              </a:rPr>
              <a:t>、</a:t>
            </a:r>
            <a:r>
              <a:rPr lang="en-US" altLang="zh-CN" dirty="0">
                <a:ea typeface="宋体" panose="02010600030101010101" pitchFamily="2" charset="-122"/>
              </a:rPr>
              <a:t>b</a:t>
            </a:r>
            <a:r>
              <a:rPr lang="zh-CN" altLang="en-US" dirty="0">
                <a:ea typeface="宋体" panose="02010600030101010101" pitchFamily="2" charset="-122"/>
              </a:rPr>
              <a:t>、</a:t>
            </a:r>
            <a:r>
              <a:rPr lang="en-US" altLang="zh-CN" dirty="0">
                <a:ea typeface="宋体" panose="02010600030101010101" pitchFamily="2" charset="-122"/>
              </a:rPr>
              <a:t>c </a:t>
            </a:r>
            <a:r>
              <a:rPr lang="zh-CN" altLang="en-US" dirty="0">
                <a:ea typeface="宋体" panose="02010600030101010101" pitchFamily="2" charset="-122"/>
              </a:rPr>
              <a:t>满足条件</a:t>
            </a:r>
            <a:r>
              <a:rPr lang="en-US" altLang="zh-CN" dirty="0">
                <a:ea typeface="宋体" panose="02010600030101010101" pitchFamily="2" charset="-122"/>
              </a:rPr>
              <a:t>1</a:t>
            </a:r>
            <a:r>
              <a:rPr lang="zh-CN" altLang="en-US" dirty="0">
                <a:ea typeface="宋体" panose="02010600030101010101" pitchFamily="2" charset="-122"/>
              </a:rPr>
              <a:t>、条件</a:t>
            </a:r>
            <a:r>
              <a:rPr lang="en-US" altLang="zh-CN" dirty="0">
                <a:ea typeface="宋体" panose="02010600030101010101" pitchFamily="2" charset="-122"/>
              </a:rPr>
              <a:t>2</a:t>
            </a:r>
            <a:r>
              <a:rPr lang="zh-CN" altLang="en-US" dirty="0">
                <a:ea typeface="宋体" panose="02010600030101010101" pitchFamily="2" charset="-122"/>
              </a:rPr>
              <a:t>和条件</a:t>
            </a:r>
            <a:r>
              <a:rPr lang="en-US" altLang="zh-CN" dirty="0">
                <a:ea typeface="宋体" panose="02010600030101010101" pitchFamily="2" charset="-122"/>
              </a:rPr>
              <a:t>3</a:t>
            </a:r>
            <a:r>
              <a:rPr lang="zh-CN" altLang="en-US" dirty="0">
                <a:ea typeface="宋体" panose="02010600030101010101" pitchFamily="2" charset="-122"/>
              </a:rPr>
              <a:t>，则输出下列四种情况之一：</a:t>
            </a:r>
            <a:endParaRPr lang="zh-CN" altLang="en-US" dirty="0">
              <a:ea typeface="宋体" panose="02010600030101010101" pitchFamily="2" charset="-122"/>
            </a:endParaRPr>
          </a:p>
          <a:p>
            <a:pPr eaLnBrk="1" hangingPunct="1">
              <a:buNone/>
            </a:pP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）如果不满足条件</a:t>
            </a:r>
            <a:r>
              <a:rPr lang="en-US" altLang="zh-CN" dirty="0">
                <a:ea typeface="宋体" panose="02010600030101010101" pitchFamily="2" charset="-122"/>
              </a:rPr>
              <a:t>4</a:t>
            </a:r>
            <a:r>
              <a:rPr lang="zh-CN" altLang="en-US" dirty="0">
                <a:ea typeface="宋体" panose="02010600030101010101" pitchFamily="2" charset="-122"/>
              </a:rPr>
              <a:t>、条件</a:t>
            </a:r>
            <a:r>
              <a:rPr lang="en-US" altLang="zh-CN" dirty="0">
                <a:ea typeface="宋体" panose="02010600030101010101" pitchFamily="2" charset="-122"/>
              </a:rPr>
              <a:t>5</a:t>
            </a:r>
            <a:r>
              <a:rPr lang="zh-CN" altLang="en-US" dirty="0">
                <a:ea typeface="宋体" panose="02010600030101010101" pitchFamily="2" charset="-122"/>
              </a:rPr>
              <a:t>和条件</a:t>
            </a:r>
            <a:r>
              <a:rPr lang="en-US" altLang="zh-CN" dirty="0">
                <a:ea typeface="宋体" panose="02010600030101010101" pitchFamily="2" charset="-122"/>
              </a:rPr>
              <a:t>6</a:t>
            </a:r>
            <a:r>
              <a:rPr lang="zh-CN" altLang="en-US" dirty="0">
                <a:ea typeface="宋体" panose="02010600030101010101" pitchFamily="2" charset="-122"/>
              </a:rPr>
              <a:t>中的一个，则程序输出为“非三角形”。</a:t>
            </a:r>
            <a:endParaRPr lang="zh-CN" altLang="en-US" dirty="0">
              <a:ea typeface="宋体" panose="02010600030101010101" pitchFamily="2" charset="-122"/>
            </a:endParaRPr>
          </a:p>
          <a:p>
            <a:pPr eaLnBrk="1" hangingPunct="1">
              <a:buNone/>
            </a:pP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）如果三条边相等，则程序输出为“等边三角形”。</a:t>
            </a:r>
            <a:endParaRPr lang="zh-CN" altLang="en-US" dirty="0">
              <a:ea typeface="宋体" panose="02010600030101010101" pitchFamily="2" charset="-122"/>
            </a:endParaRPr>
          </a:p>
          <a:p>
            <a:pPr eaLnBrk="1" hangingPunct="1">
              <a:buNone/>
            </a:pPr>
            <a:r>
              <a:rPr lang="zh-CN" altLang="en-US" dirty="0">
                <a:ea typeface="宋体" panose="02010600030101010101" pitchFamily="2" charset="-122"/>
              </a:rPr>
              <a:t>（</a:t>
            </a:r>
            <a:r>
              <a:rPr lang="en-US" altLang="zh-CN" dirty="0">
                <a:ea typeface="宋体" panose="02010600030101010101" pitchFamily="2" charset="-122"/>
              </a:rPr>
              <a:t>3</a:t>
            </a:r>
            <a:r>
              <a:rPr lang="zh-CN" altLang="en-US" dirty="0">
                <a:ea typeface="宋体" panose="02010600030101010101" pitchFamily="2" charset="-122"/>
              </a:rPr>
              <a:t>）如果恰好有两条边相等，则程序输出为“等腰三角形”。</a:t>
            </a:r>
            <a:endParaRPr lang="zh-CN" altLang="en-US" dirty="0">
              <a:ea typeface="宋体" panose="02010600030101010101" pitchFamily="2" charset="-122"/>
            </a:endParaRPr>
          </a:p>
          <a:p>
            <a:pPr eaLnBrk="1" hangingPunct="1">
              <a:buNone/>
            </a:pPr>
            <a:r>
              <a:rPr lang="zh-CN" altLang="en-US" dirty="0">
                <a:ea typeface="宋体" panose="02010600030101010101" pitchFamily="2" charset="-122"/>
              </a:rPr>
              <a:t>（</a:t>
            </a:r>
            <a:r>
              <a:rPr lang="en-US" altLang="zh-CN" dirty="0">
                <a:ea typeface="宋体" panose="02010600030101010101" pitchFamily="2" charset="-122"/>
              </a:rPr>
              <a:t>4</a:t>
            </a:r>
            <a:r>
              <a:rPr lang="zh-CN" altLang="en-US" dirty="0">
                <a:ea typeface="宋体" panose="02010600030101010101" pitchFamily="2" charset="-122"/>
              </a:rPr>
              <a:t>）如果三条边都不相等，则程序输出为“一般三角形”。</a:t>
            </a:r>
            <a:endParaRPr lang="zh-CN" altLang="en-US" dirty="0">
              <a:ea typeface="宋体" panose="02010600030101010101" pitchFamily="2" charset="-122"/>
            </a:endParaRPr>
          </a:p>
          <a:p>
            <a:pPr eaLnBrk="1" hangingPunct="1"/>
            <a:r>
              <a:rPr lang="zh-CN" altLang="en-US" b="1" dirty="0">
                <a:ea typeface="宋体" panose="02010600030101010101" pitchFamily="2" charset="-122"/>
              </a:rPr>
              <a:t>结论</a:t>
            </a:r>
            <a:r>
              <a:rPr lang="zh-CN" altLang="en-US" dirty="0">
                <a:ea typeface="宋体" panose="02010600030101010101" pitchFamily="2" charset="-122"/>
              </a:rPr>
              <a:t>：三角形问题的复杂之处在于输入与输出之间的关系比较复杂。</a:t>
            </a:r>
            <a:endParaRPr lang="zh-CN" altLang="en-US"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wipe(left)">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wipe(left)">
                                      <p:cBhvr>
                                        <p:cTn id="12" dur="500"/>
                                        <p:tgtEl>
                                          <p:spTgt spid="13314">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314">
                                            <p:txEl>
                                              <p:pRg st="2" end="2"/>
                                            </p:txEl>
                                          </p:spTgt>
                                        </p:tgtEl>
                                        <p:attrNameLst>
                                          <p:attrName>style.visibility</p:attrName>
                                        </p:attrNameLst>
                                      </p:cBhvr>
                                      <p:to>
                                        <p:strVal val="visible"/>
                                      </p:to>
                                    </p:set>
                                    <p:animEffect transition="in" filter="wipe(left)">
                                      <p:cBhvr>
                                        <p:cTn id="16" dur="500"/>
                                        <p:tgtEl>
                                          <p:spTgt spid="13314">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3314">
                                            <p:txEl>
                                              <p:pRg st="3" end="3"/>
                                            </p:txEl>
                                          </p:spTgt>
                                        </p:tgtEl>
                                        <p:attrNameLst>
                                          <p:attrName>style.visibility</p:attrName>
                                        </p:attrNameLst>
                                      </p:cBhvr>
                                      <p:to>
                                        <p:strVal val="visible"/>
                                      </p:to>
                                    </p:set>
                                    <p:animEffect transition="in" filter="wipe(left)">
                                      <p:cBhvr>
                                        <p:cTn id="20" dur="500"/>
                                        <p:tgtEl>
                                          <p:spTgt spid="13314">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3314">
                                            <p:txEl>
                                              <p:pRg st="4" end="4"/>
                                            </p:txEl>
                                          </p:spTgt>
                                        </p:tgtEl>
                                        <p:attrNameLst>
                                          <p:attrName>style.visibility</p:attrName>
                                        </p:attrNameLst>
                                      </p:cBhvr>
                                      <p:to>
                                        <p:strVal val="visible"/>
                                      </p:to>
                                    </p:set>
                                    <p:animEffect transition="in" filter="wipe(left)">
                                      <p:cBhvr>
                                        <p:cTn id="24" dur="500"/>
                                        <p:tgtEl>
                                          <p:spTgt spid="13314">
                                            <p:txEl>
                                              <p:pRg st="4" end="4"/>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3314">
                                            <p:txEl>
                                              <p:pRg st="5" end="5"/>
                                            </p:txEl>
                                          </p:spTgt>
                                        </p:tgtEl>
                                        <p:attrNameLst>
                                          <p:attrName>style.visibility</p:attrName>
                                        </p:attrNameLst>
                                      </p:cBhvr>
                                      <p:to>
                                        <p:strVal val="visible"/>
                                      </p:to>
                                    </p:set>
                                    <p:animEffect transition="in" filter="wipe(left)">
                                      <p:cBhvr>
                                        <p:cTn id="28" dur="500"/>
                                        <p:tgtEl>
                                          <p:spTgt spid="1331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314">
                                            <p:txEl>
                                              <p:pRg st="6" end="6"/>
                                            </p:txEl>
                                          </p:spTgt>
                                        </p:tgtEl>
                                        <p:attrNameLst>
                                          <p:attrName>style.visibility</p:attrName>
                                        </p:attrNameLst>
                                      </p:cBhvr>
                                      <p:to>
                                        <p:strVal val="visible"/>
                                      </p:to>
                                    </p:set>
                                    <p:animEffect transition="in" filter="wipe(left)">
                                      <p:cBhvr>
                                        <p:cTn id="33" dur="500"/>
                                        <p:tgtEl>
                                          <p:spTgt spid="133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idx="1"/>
          </p:nvPr>
        </p:nvSpPr>
        <p:spPr>
          <a:xfrm>
            <a:off x="458205" y="116260"/>
            <a:ext cx="8226900" cy="4759200"/>
          </a:xfrm>
        </p:spPr>
        <p:txBody>
          <a:bodyPr vert="horz" wrap="square" lIns="91440" tIns="45720" rIns="91440" bIns="45720" anchor="t" anchorCtr="0">
            <a:noAutofit/>
          </a:bodyPr>
          <a:lstStyle/>
          <a:p>
            <a:pPr eaLnBrk="1" hangingPunct="1">
              <a:spcAft>
                <a:spcPct val="10000"/>
              </a:spcAft>
              <a:buNone/>
            </a:pPr>
            <a:r>
              <a:rPr lang="en-US" altLang="zh-CN" dirty="0">
                <a:ea typeface="华文中宋" panose="02010600040101010101" pitchFamily="2" charset="-122"/>
              </a:rPr>
              <a:t>    2</a:t>
            </a:r>
            <a:r>
              <a:rPr lang="zh-CN" altLang="en-US" dirty="0">
                <a:ea typeface="华文中宋" panose="02010600040101010101" pitchFamily="2" charset="-122"/>
              </a:rPr>
              <a:t>、</a:t>
            </a:r>
            <a:r>
              <a:rPr lang="en-US" altLang="zh-CN" dirty="0">
                <a:ea typeface="华文中宋" panose="02010600040101010101" pitchFamily="2" charset="-122"/>
              </a:rPr>
              <a:t>NextDate</a:t>
            </a:r>
            <a:r>
              <a:rPr lang="zh-CN" altLang="en-US" dirty="0">
                <a:ea typeface="华文中宋" panose="02010600040101010101" pitchFamily="2" charset="-122"/>
              </a:rPr>
              <a:t>函数</a:t>
            </a:r>
            <a:endParaRPr lang="zh-CN" altLang="en-US" dirty="0">
              <a:ea typeface="华文中宋" panose="02010600040101010101" pitchFamily="2" charset="-122"/>
            </a:endParaRPr>
          </a:p>
          <a:p>
            <a:pPr algn="just" eaLnBrk="1" hangingPunct="1">
              <a:buNone/>
            </a:pPr>
            <a:r>
              <a:rPr lang="en-US" altLang="zh-CN" dirty="0">
                <a:ea typeface="华文中宋" panose="02010600040101010101" pitchFamily="2" charset="-122"/>
              </a:rPr>
              <a:t>          NextDate</a:t>
            </a:r>
            <a:r>
              <a:rPr lang="zh-CN" altLang="en-US" dirty="0">
                <a:ea typeface="华文中宋" panose="02010600040101010101" pitchFamily="2" charset="-122"/>
              </a:rPr>
              <a:t>函数说明另一种复杂的关系，即输入变量之间逻辑关系的复杂性。</a:t>
            </a:r>
            <a:endParaRPr lang="zh-CN" altLang="en-US" dirty="0">
              <a:ea typeface="华文中宋" panose="02010600040101010101" pitchFamily="2" charset="-122"/>
            </a:endParaRPr>
          </a:p>
          <a:p>
            <a:pPr eaLnBrk="1" hangingPunct="1">
              <a:buNone/>
            </a:pPr>
            <a:r>
              <a:rPr lang="en-US" altLang="zh-CN" dirty="0">
                <a:ea typeface="华文中宋" panose="02010600040101010101" pitchFamily="2" charset="-122"/>
              </a:rPr>
              <a:t>          NextDate</a:t>
            </a:r>
            <a:r>
              <a:rPr lang="zh-CN" altLang="en-US" dirty="0">
                <a:ea typeface="华文中宋" panose="02010600040101010101" pitchFamily="2" charset="-122"/>
              </a:rPr>
              <a:t>函数包含三个变量</a:t>
            </a:r>
            <a:r>
              <a:rPr lang="en-US" altLang="zh-CN" dirty="0">
                <a:ea typeface="华文中宋" panose="02010600040101010101" pitchFamily="2" charset="-122"/>
              </a:rPr>
              <a:t>month、day</a:t>
            </a:r>
            <a:r>
              <a:rPr lang="zh-CN" altLang="en-US" dirty="0">
                <a:ea typeface="华文中宋" panose="02010600040101010101" pitchFamily="2" charset="-122"/>
              </a:rPr>
              <a:t>和</a:t>
            </a:r>
            <a:r>
              <a:rPr lang="en-US" altLang="zh-CN" dirty="0">
                <a:ea typeface="华文中宋" panose="02010600040101010101" pitchFamily="2" charset="-122"/>
              </a:rPr>
              <a:t>year，</a:t>
            </a:r>
            <a:r>
              <a:rPr lang="zh-CN" altLang="en-US" dirty="0">
                <a:ea typeface="华文中宋" panose="02010600040101010101" pitchFamily="2" charset="-122"/>
              </a:rPr>
              <a:t>函数的输出为输入日期后一天的日期。 要求输入变量</a:t>
            </a:r>
            <a:r>
              <a:rPr lang="en-US" altLang="zh-CN" dirty="0">
                <a:ea typeface="华文中宋" panose="02010600040101010101" pitchFamily="2" charset="-122"/>
              </a:rPr>
              <a:t>month、day</a:t>
            </a:r>
            <a:r>
              <a:rPr lang="zh-CN" altLang="en-US" dirty="0">
                <a:ea typeface="华文中宋" panose="02010600040101010101" pitchFamily="2" charset="-122"/>
              </a:rPr>
              <a:t>和</a:t>
            </a:r>
            <a:r>
              <a:rPr lang="en-US" altLang="zh-CN" dirty="0">
                <a:ea typeface="华文中宋" panose="02010600040101010101" pitchFamily="2" charset="-122"/>
              </a:rPr>
              <a:t>year</a:t>
            </a:r>
            <a:r>
              <a:rPr lang="zh-CN" altLang="en-US" dirty="0">
                <a:ea typeface="华文中宋" panose="02010600040101010101" pitchFamily="2" charset="-122"/>
              </a:rPr>
              <a:t>均为整数值，并且满足下列条件：</a:t>
            </a:r>
            <a:endParaRPr lang="zh-CN" altLang="en-US" dirty="0">
              <a:ea typeface="华文中宋" panose="02010600040101010101" pitchFamily="2" charset="-122"/>
            </a:endParaRPr>
          </a:p>
          <a:p>
            <a:pPr eaLnBrk="1" hangingPunct="1">
              <a:buNone/>
            </a:pPr>
            <a:r>
              <a:rPr lang="zh-CN" altLang="en-US" dirty="0">
                <a:ea typeface="华文中宋" panose="02010600040101010101" pitchFamily="2" charset="-122"/>
              </a:rPr>
              <a:t>          条件</a:t>
            </a:r>
            <a:r>
              <a:rPr lang="en-US" altLang="zh-CN" dirty="0">
                <a:ea typeface="华文中宋" panose="02010600040101010101" pitchFamily="2" charset="-122"/>
              </a:rPr>
              <a:t>1  1≤ month ≤12</a:t>
            </a:r>
            <a:endParaRPr lang="en-US" altLang="zh-CN" dirty="0">
              <a:ea typeface="华文中宋" panose="02010600040101010101" pitchFamily="2" charset="-122"/>
            </a:endParaRPr>
          </a:p>
          <a:p>
            <a:pPr eaLnBrk="1" hangingPunct="1">
              <a:buNone/>
            </a:pPr>
            <a:r>
              <a:rPr lang="zh-CN" altLang="en-US" dirty="0">
                <a:ea typeface="华文中宋" panose="02010600040101010101" pitchFamily="2" charset="-122"/>
              </a:rPr>
              <a:t>          条件</a:t>
            </a:r>
            <a:r>
              <a:rPr lang="en-US" altLang="zh-CN" dirty="0">
                <a:ea typeface="华文中宋" panose="02010600040101010101" pitchFamily="2" charset="-122"/>
              </a:rPr>
              <a:t>2  1≤ day ≤31</a:t>
            </a:r>
            <a:endParaRPr lang="en-US" altLang="zh-CN" dirty="0">
              <a:ea typeface="华文中宋" panose="02010600040101010101" pitchFamily="2" charset="-122"/>
            </a:endParaRPr>
          </a:p>
          <a:p>
            <a:pPr eaLnBrk="1" hangingPunct="1">
              <a:buNone/>
            </a:pPr>
            <a:r>
              <a:rPr lang="zh-CN" altLang="en-US" dirty="0">
                <a:ea typeface="华文中宋" panose="02010600040101010101" pitchFamily="2" charset="-122"/>
              </a:rPr>
              <a:t>          条件</a:t>
            </a:r>
            <a:r>
              <a:rPr lang="en-US" altLang="zh-CN" dirty="0">
                <a:ea typeface="华文中宋" panose="02010600040101010101" pitchFamily="2" charset="-122"/>
              </a:rPr>
              <a:t>3  1812≤ year ≤2012</a:t>
            </a:r>
            <a:endParaRPr lang="en-US" altLang="zh-CN" dirty="0">
              <a:ea typeface="华文中宋" panose="02010600040101010101" pitchFamily="2" charset="-122"/>
            </a:endParaRPr>
          </a:p>
          <a:p>
            <a:pPr eaLnBrk="1" hangingPunct="1"/>
            <a:r>
              <a:rPr lang="zh-CN" altLang="en-US" b="1" dirty="0">
                <a:ea typeface="华文中宋" panose="02010600040101010101" pitchFamily="2" charset="-122"/>
              </a:rPr>
              <a:t>结论：</a:t>
            </a:r>
            <a:r>
              <a:rPr lang="zh-CN" altLang="en-US" dirty="0">
                <a:ea typeface="华文中宋" panose="02010600040101010101" pitchFamily="2" charset="-122"/>
              </a:rPr>
              <a:t>在</a:t>
            </a:r>
            <a:r>
              <a:rPr lang="en-US" altLang="zh-CN" dirty="0">
                <a:ea typeface="华文中宋" panose="02010600040101010101" pitchFamily="2" charset="-122"/>
              </a:rPr>
              <a:t>NextDate</a:t>
            </a:r>
            <a:r>
              <a:rPr lang="zh-CN" altLang="en-US" dirty="0">
                <a:ea typeface="华文中宋" panose="02010600040101010101" pitchFamily="2" charset="-122"/>
              </a:rPr>
              <a:t>函数中有两种复杂性的输入来源，一是输入域的复杂性，二是确定闰年的规则并要增加“额外天”。</a:t>
            </a:r>
            <a:endParaRPr lang="zh-CN" altLang="en-US" dirty="0">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wipe(left)">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wipe(left)">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wipe(left)">
                                      <p:cBhvr>
                                        <p:cTn id="17" dur="500"/>
                                        <p:tgtEl>
                                          <p:spTgt spid="1433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4338">
                                            <p:txEl>
                                              <p:pRg st="3" end="3"/>
                                            </p:txEl>
                                          </p:spTgt>
                                        </p:tgtEl>
                                        <p:attrNameLst>
                                          <p:attrName>style.visibility</p:attrName>
                                        </p:attrNameLst>
                                      </p:cBhvr>
                                      <p:to>
                                        <p:strVal val="visible"/>
                                      </p:to>
                                    </p:set>
                                    <p:animEffect transition="in" filter="wipe(left)">
                                      <p:cBhvr>
                                        <p:cTn id="20" dur="500"/>
                                        <p:tgtEl>
                                          <p:spTgt spid="1433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animEffect transition="in" filter="wipe(left)">
                                      <p:cBhvr>
                                        <p:cTn id="23" dur="500"/>
                                        <p:tgtEl>
                                          <p:spTgt spid="14338">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338">
                                            <p:txEl>
                                              <p:pRg st="5" end="5"/>
                                            </p:txEl>
                                          </p:spTgt>
                                        </p:tgtEl>
                                        <p:attrNameLst>
                                          <p:attrName>style.visibility</p:attrName>
                                        </p:attrNameLst>
                                      </p:cBhvr>
                                      <p:to>
                                        <p:strVal val="visible"/>
                                      </p:to>
                                    </p:set>
                                    <p:animEffect transition="in" filter="wipe(left)">
                                      <p:cBhvr>
                                        <p:cTn id="26" dur="500"/>
                                        <p:tgtEl>
                                          <p:spTgt spid="1433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animEffect transition="in" filter="wipe(left)">
                                      <p:cBhvr>
                                        <p:cTn id="31" dur="500"/>
                                        <p:tgtEl>
                                          <p:spTgt spid="143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设计测试用例的基本准则</a:t>
            </a:r>
            <a:endParaRPr lang="zh-CN" altLang="en-US" sz="4000" dirty="0">
              <a:ea typeface="宋体" panose="02010600030101010101" pitchFamily="2" charset="-122"/>
            </a:endParaRPr>
          </a:p>
        </p:txBody>
      </p:sp>
      <p:sp>
        <p:nvSpPr>
          <p:cNvPr id="16387" name="Rectangle 3"/>
          <p:cNvSpPr>
            <a:spLocks noGrp="1"/>
          </p:cNvSpPr>
          <p:nvPr>
            <p:ph idx="1"/>
          </p:nvPr>
        </p:nvSpPr>
        <p:spPr/>
        <p:txBody>
          <a:bodyPr vert="horz" wrap="square" lIns="91440" tIns="45720" rIns="91440" bIns="45720" anchor="t" anchorCtr="0">
            <a:normAutofit fontScale="92500" lnSpcReduction="10000"/>
          </a:bodyPr>
          <a:lstStyle/>
          <a:p>
            <a:pPr eaLnBrk="1" hangingPunct="1">
              <a:lnSpc>
                <a:spcPct val="105000"/>
              </a:lnSpc>
            </a:pPr>
            <a:r>
              <a:rPr lang="zh-CN" altLang="en-US" sz="2800" dirty="0">
                <a:ea typeface="宋体" panose="02010600030101010101" pitchFamily="2" charset="-122"/>
              </a:rPr>
              <a:t>测试用例的代表性</a:t>
            </a:r>
            <a:endParaRPr lang="zh-CN" altLang="en-US" sz="2800" dirty="0">
              <a:ea typeface="宋体" panose="02010600030101010101" pitchFamily="2" charset="-122"/>
            </a:endParaRPr>
          </a:p>
          <a:p>
            <a:pPr eaLnBrk="1" hangingPunct="1">
              <a:lnSpc>
                <a:spcPct val="105000"/>
              </a:lnSpc>
              <a:buNone/>
            </a:pPr>
            <a:r>
              <a:rPr lang="zh-CN" altLang="en-US" sz="2800" dirty="0">
                <a:ea typeface="宋体" panose="02010600030101010101" pitchFamily="2" charset="-122"/>
              </a:rPr>
              <a:t>    能够代表并覆盖各种合理的和不合理的、合法的和非法的、边界的和越界的以及极限的输入数据、操作和环境设置等。</a:t>
            </a:r>
            <a:endParaRPr lang="zh-CN" altLang="en-US" sz="2800" dirty="0">
              <a:ea typeface="宋体" panose="02010600030101010101" pitchFamily="2" charset="-122"/>
            </a:endParaRPr>
          </a:p>
          <a:p>
            <a:pPr eaLnBrk="1" hangingPunct="1">
              <a:lnSpc>
                <a:spcPct val="105000"/>
              </a:lnSpc>
            </a:pPr>
            <a:r>
              <a:rPr lang="zh-CN" altLang="en-US" sz="2800" dirty="0">
                <a:ea typeface="宋体" panose="02010600030101010101" pitchFamily="2" charset="-122"/>
              </a:rPr>
              <a:t>测试结果的可判定性</a:t>
            </a:r>
            <a:endParaRPr lang="zh-CN" altLang="en-US" sz="2800" dirty="0">
              <a:ea typeface="宋体" panose="02010600030101010101" pitchFamily="2" charset="-122"/>
            </a:endParaRPr>
          </a:p>
          <a:p>
            <a:pPr eaLnBrk="1" hangingPunct="1">
              <a:lnSpc>
                <a:spcPct val="105000"/>
              </a:lnSpc>
              <a:buNone/>
            </a:pPr>
            <a:r>
              <a:rPr lang="zh-CN" altLang="en-US" sz="2800" dirty="0">
                <a:ea typeface="宋体" panose="02010600030101010101" pitchFamily="2" charset="-122"/>
              </a:rPr>
              <a:t>    即测试执行结果的正确性是可判定的，每一个测试用例都应有相应的期望结果。</a:t>
            </a:r>
            <a:endParaRPr lang="zh-CN" altLang="en-US" sz="2800" dirty="0">
              <a:ea typeface="宋体" panose="02010600030101010101" pitchFamily="2" charset="-122"/>
            </a:endParaRPr>
          </a:p>
          <a:p>
            <a:pPr eaLnBrk="1" hangingPunct="1">
              <a:lnSpc>
                <a:spcPct val="105000"/>
              </a:lnSpc>
            </a:pPr>
            <a:r>
              <a:rPr lang="zh-CN" altLang="en-US" sz="2800" dirty="0">
                <a:ea typeface="宋体" panose="02010600030101010101" pitchFamily="2" charset="-122"/>
              </a:rPr>
              <a:t>测试结果的可再现性</a:t>
            </a:r>
            <a:endParaRPr lang="zh-CN" altLang="en-US" sz="2800" dirty="0">
              <a:ea typeface="宋体" panose="02010600030101010101" pitchFamily="2" charset="-122"/>
            </a:endParaRPr>
          </a:p>
          <a:p>
            <a:pPr eaLnBrk="1" hangingPunct="1">
              <a:lnSpc>
                <a:spcPct val="105000"/>
              </a:lnSpc>
              <a:buNone/>
            </a:pPr>
            <a:r>
              <a:rPr lang="zh-CN" altLang="en-US" sz="2800" dirty="0">
                <a:ea typeface="宋体" panose="02010600030101010101" pitchFamily="2" charset="-122"/>
              </a:rPr>
              <a:t>    即对同样的测试用例，系统的执行结果应当是相同的。</a:t>
            </a:r>
            <a:endParaRPr lang="zh-CN" altLang="en-US" sz="2800" dirty="0">
              <a:ea typeface="宋体" panose="02010600030101010101" pitchFamily="2" charset="-122"/>
            </a:endParaRPr>
          </a:p>
          <a:p>
            <a:pPr eaLnBrk="1" hangingPunct="1">
              <a:lnSpc>
                <a:spcPct val="75000"/>
              </a:lnSpc>
            </a:pPr>
            <a:endParaRPr lang="zh-CN" altLang="en-US" sz="2800"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nchorCtr="0"/>
          <a:lstStyle/>
          <a:p>
            <a:pPr eaLnBrk="1" hangingPunct="1"/>
            <a:r>
              <a:rPr lang="zh-CN" altLang="en-US" sz="4000" dirty="0">
                <a:ea typeface="宋体" panose="02010600030101010101" pitchFamily="2" charset="-122"/>
              </a:rPr>
              <a:t>等价类划分法</a:t>
            </a:r>
            <a:endParaRPr lang="zh-CN" altLang="en-US" sz="4000" dirty="0">
              <a:ea typeface="宋体" panose="02010600030101010101" pitchFamily="2" charset="-122"/>
            </a:endParaRPr>
          </a:p>
        </p:txBody>
      </p:sp>
      <p:sp>
        <p:nvSpPr>
          <p:cNvPr id="18435" name="Rectangle 3"/>
          <p:cNvSpPr/>
          <p:nvPr/>
        </p:nvSpPr>
        <p:spPr>
          <a:xfrm>
            <a:off x="539750" y="1484313"/>
            <a:ext cx="8281988" cy="4679950"/>
          </a:xfrm>
          <a:prstGeom prst="rect">
            <a:avLst/>
          </a:prstGeom>
          <a:noFill/>
          <a:ln w="9525">
            <a:noFill/>
          </a:ln>
        </p:spPr>
        <p:txBody>
          <a:bodyPr/>
          <a:lstStyle/>
          <a:p>
            <a:pPr marL="342900" indent="-342900" eaLnBrk="1" latinLnBrk="1" hangingPunct="1">
              <a:lnSpc>
                <a:spcPct val="105000"/>
              </a:lnSpc>
              <a:spcBef>
                <a:spcPct val="20000"/>
              </a:spcBef>
              <a:buFontTx/>
              <a:buChar char="•"/>
            </a:pPr>
            <a:r>
              <a:rPr lang="zh-CN" altLang="en-US" sz="2800" dirty="0">
                <a:solidFill>
                  <a:schemeClr val="tx1"/>
                </a:solidFill>
                <a:latin typeface="Gulim" panose="020B0600000101010101" pitchFamily="34" charset="-127"/>
              </a:rPr>
              <a:t>等价类划分法是一种重要的、常用的黑盒测试方法，它将不能穷举的测试过程进行合理分类，从而保证设计出来的测试用例具有完整性和代表性。</a:t>
            </a:r>
            <a:endParaRPr lang="zh-CN" altLang="en-US" sz="2800" dirty="0">
              <a:solidFill>
                <a:schemeClr val="tx1"/>
              </a:solidFill>
              <a:latin typeface="Gulim" panose="020B0600000101010101" pitchFamily="34" charset="-127"/>
            </a:endParaRPr>
          </a:p>
          <a:p>
            <a:pPr marL="342900" indent="-342900" eaLnBrk="1" latinLnBrk="1" hangingPunct="1">
              <a:lnSpc>
                <a:spcPct val="105000"/>
              </a:lnSpc>
              <a:spcBef>
                <a:spcPct val="20000"/>
              </a:spcBef>
              <a:buFontTx/>
            </a:pPr>
            <a:endParaRPr lang="zh-CN" altLang="en-US" sz="2800" dirty="0">
              <a:solidFill>
                <a:schemeClr val="tx1"/>
              </a:solidFill>
              <a:latin typeface="Gulim" panose="020B0600000101010101"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nchorCtr="0"/>
          <a:lstStyle/>
          <a:p>
            <a:pPr eaLnBrk="1" hangingPunct="1"/>
            <a:r>
              <a:rPr lang="zh-CN" altLang="en-US" sz="4000" dirty="0">
                <a:ea typeface="宋体" panose="02010600030101010101" pitchFamily="2" charset="-122"/>
              </a:rPr>
              <a:t>等价类划分法</a:t>
            </a:r>
            <a:endParaRPr lang="zh-CN" altLang="en-US" sz="4000" dirty="0">
              <a:ea typeface="宋体" panose="02010600030101010101" pitchFamily="2" charset="-122"/>
            </a:endParaRPr>
          </a:p>
        </p:txBody>
      </p:sp>
      <p:sp>
        <p:nvSpPr>
          <p:cNvPr id="19459" name="Rectangle 3"/>
          <p:cNvSpPr/>
          <p:nvPr/>
        </p:nvSpPr>
        <p:spPr>
          <a:xfrm>
            <a:off x="539750" y="1484313"/>
            <a:ext cx="8281988" cy="4679950"/>
          </a:xfrm>
          <a:prstGeom prst="rect">
            <a:avLst/>
          </a:prstGeom>
          <a:noFill/>
          <a:ln w="9525">
            <a:noFill/>
          </a:ln>
        </p:spPr>
        <p:txBody>
          <a:bodyPr/>
          <a:lstStyle/>
          <a:p>
            <a:pPr marL="342900" indent="-342900" eaLnBrk="1" latinLnBrk="1" hangingPunct="1">
              <a:lnSpc>
                <a:spcPct val="105000"/>
              </a:lnSpc>
              <a:spcBef>
                <a:spcPct val="20000"/>
              </a:spcBef>
              <a:buFontTx/>
            </a:pPr>
            <a:r>
              <a:rPr lang="zh-CN" altLang="en-US" sz="2800" dirty="0">
                <a:solidFill>
                  <a:schemeClr val="tx1"/>
                </a:solidFill>
                <a:latin typeface="Gulim" panose="020B0600000101010101" pitchFamily="34" charset="-127"/>
              </a:rPr>
              <a:t>举例：设计这样的测试用例，来实现一个对所有实数进行开平方运算（ </a:t>
            </a:r>
            <a:r>
              <a:rPr lang="en-US" altLang="zh-CN" sz="2800" dirty="0">
                <a:solidFill>
                  <a:schemeClr val="tx1"/>
                </a:solidFill>
                <a:latin typeface="Gulim" panose="020B0600000101010101" pitchFamily="34" charset="-127"/>
              </a:rPr>
              <a:t>y = sqrt(x) </a:t>
            </a:r>
            <a:r>
              <a:rPr lang="zh-CN" altLang="en-US" sz="2800" dirty="0">
                <a:solidFill>
                  <a:schemeClr val="tx1"/>
                </a:solidFill>
                <a:latin typeface="Gulim" panose="020B0600000101010101" pitchFamily="34" charset="-127"/>
              </a:rPr>
              <a:t>）的程序的测试。</a:t>
            </a:r>
            <a:endParaRPr lang="zh-CN" altLang="en-US" sz="2800" dirty="0">
              <a:solidFill>
                <a:schemeClr val="tx1"/>
              </a:solidFill>
              <a:latin typeface="Gulim" panose="020B0600000101010101" pitchFamily="34" charset="-127"/>
            </a:endParaRPr>
          </a:p>
          <a:p>
            <a:pPr marL="342900" indent="-342900" eaLnBrk="1" latinLnBrk="1" hangingPunct="1">
              <a:lnSpc>
                <a:spcPct val="105000"/>
              </a:lnSpc>
              <a:spcBef>
                <a:spcPct val="20000"/>
              </a:spcBef>
              <a:buFont typeface="Wingdings" panose="05000000000000000000" pitchFamily="2" charset="2"/>
              <a:buChar char="Ø"/>
            </a:pPr>
            <a:r>
              <a:rPr lang="zh-CN" altLang="en-US" sz="2800" dirty="0">
                <a:solidFill>
                  <a:schemeClr val="tx1"/>
                </a:solidFill>
                <a:latin typeface="Gulim" panose="020B0600000101010101" pitchFamily="34" charset="-127"/>
              </a:rPr>
              <a:t>思考方向：</a:t>
            </a:r>
            <a:endParaRPr lang="zh-CN" altLang="en-US" sz="2800" dirty="0">
              <a:solidFill>
                <a:schemeClr val="tx1"/>
              </a:solidFill>
              <a:latin typeface="Gulim" panose="020B0600000101010101" pitchFamily="34" charset="-127"/>
            </a:endParaRPr>
          </a:p>
          <a:p>
            <a:pPr marL="342900" indent="-342900" eaLnBrk="1" latinLnBrk="1" hangingPunct="1">
              <a:lnSpc>
                <a:spcPct val="105000"/>
              </a:lnSpc>
              <a:spcBef>
                <a:spcPct val="20000"/>
              </a:spcBef>
              <a:buFont typeface="Wingdings" panose="05000000000000000000" pitchFamily="2" charset="2"/>
            </a:pPr>
            <a:r>
              <a:rPr lang="zh-CN" altLang="en-US" sz="2800" dirty="0">
                <a:solidFill>
                  <a:schemeClr val="tx1"/>
                </a:solidFill>
                <a:latin typeface="Gulim" panose="020B0600000101010101" pitchFamily="34" charset="-127"/>
              </a:rPr>
              <a:t>           由于开平方运算只对非负实数有效，这时需要将所有的实数（输入域</a:t>
            </a:r>
            <a:r>
              <a:rPr lang="en-US" altLang="zh-CN" sz="2800" dirty="0">
                <a:solidFill>
                  <a:schemeClr val="tx1"/>
                </a:solidFill>
                <a:latin typeface="Gulim" panose="020B0600000101010101" pitchFamily="34" charset="-127"/>
              </a:rPr>
              <a:t>x</a:t>
            </a:r>
            <a:r>
              <a:rPr lang="zh-CN" altLang="en-US" sz="2800" dirty="0">
                <a:solidFill>
                  <a:schemeClr val="tx1"/>
                </a:solidFill>
                <a:latin typeface="Gulim" panose="020B0600000101010101" pitchFamily="34" charset="-127"/>
              </a:rPr>
              <a:t>）进行划分，可以分成：正实数、</a:t>
            </a:r>
            <a:r>
              <a:rPr lang="en-US" altLang="zh-CN" sz="2800" dirty="0">
                <a:solidFill>
                  <a:schemeClr val="tx1"/>
                </a:solidFill>
                <a:latin typeface="Gulim" panose="020B0600000101010101" pitchFamily="34" charset="-127"/>
              </a:rPr>
              <a:t>0 </a:t>
            </a:r>
            <a:r>
              <a:rPr lang="zh-CN" altLang="en-US" sz="2800" dirty="0">
                <a:solidFill>
                  <a:schemeClr val="tx1"/>
                </a:solidFill>
                <a:latin typeface="Gulim" panose="020B0600000101010101" pitchFamily="34" charset="-127"/>
              </a:rPr>
              <a:t>和 负实数。假设我们选定</a:t>
            </a:r>
            <a:r>
              <a:rPr lang="en-US" altLang="zh-CN" sz="2800" dirty="0">
                <a:solidFill>
                  <a:schemeClr val="tx1"/>
                </a:solidFill>
                <a:latin typeface="Gulim" panose="020B0600000101010101" pitchFamily="34" charset="-127"/>
              </a:rPr>
              <a:t>+1.4444</a:t>
            </a:r>
            <a:r>
              <a:rPr lang="zh-CN" altLang="en-US" sz="2800" dirty="0">
                <a:solidFill>
                  <a:schemeClr val="tx1"/>
                </a:solidFill>
                <a:latin typeface="Gulim" panose="020B0600000101010101" pitchFamily="34" charset="-127"/>
              </a:rPr>
              <a:t>代表正实数，</a:t>
            </a:r>
            <a:r>
              <a:rPr lang="en-US" altLang="zh-CN" sz="2800" dirty="0">
                <a:solidFill>
                  <a:schemeClr val="tx1"/>
                </a:solidFill>
                <a:latin typeface="Gulim" panose="020B0600000101010101" pitchFamily="34" charset="-127"/>
              </a:rPr>
              <a:t>-2.345</a:t>
            </a:r>
            <a:r>
              <a:rPr lang="zh-CN" altLang="en-US" sz="2800" dirty="0">
                <a:solidFill>
                  <a:schemeClr val="tx1"/>
                </a:solidFill>
                <a:latin typeface="Gulim" panose="020B0600000101010101" pitchFamily="34" charset="-127"/>
              </a:rPr>
              <a:t>代表负实数，则为该程序设计的测试用例的输入为</a:t>
            </a:r>
            <a:r>
              <a:rPr lang="en-US" altLang="zh-CN" sz="2800" dirty="0">
                <a:solidFill>
                  <a:schemeClr val="tx1"/>
                </a:solidFill>
                <a:latin typeface="Gulim" panose="020B0600000101010101" pitchFamily="34" charset="-127"/>
              </a:rPr>
              <a:t>+1.4444</a:t>
            </a:r>
            <a:r>
              <a:rPr lang="zh-CN" altLang="en-US" sz="2800" dirty="0">
                <a:solidFill>
                  <a:schemeClr val="tx1"/>
                </a:solidFill>
                <a:latin typeface="Gulim" panose="020B0600000101010101" pitchFamily="34" charset="-127"/>
              </a:rPr>
              <a:t>、 </a:t>
            </a:r>
            <a:r>
              <a:rPr lang="en-US" altLang="zh-CN" sz="2800" dirty="0">
                <a:solidFill>
                  <a:schemeClr val="tx1"/>
                </a:solidFill>
                <a:latin typeface="Gulim" panose="020B0600000101010101" pitchFamily="34" charset="-127"/>
              </a:rPr>
              <a:t>0 </a:t>
            </a:r>
            <a:r>
              <a:rPr lang="zh-CN" altLang="en-US" sz="2800" dirty="0">
                <a:solidFill>
                  <a:schemeClr val="tx1"/>
                </a:solidFill>
                <a:latin typeface="Gulim" panose="020B0600000101010101" pitchFamily="34" charset="-127"/>
              </a:rPr>
              <a:t>和 </a:t>
            </a:r>
            <a:r>
              <a:rPr lang="en-US" altLang="zh-CN" sz="2800" dirty="0">
                <a:solidFill>
                  <a:schemeClr val="tx1"/>
                </a:solidFill>
                <a:latin typeface="Gulim" panose="020B0600000101010101" pitchFamily="34" charset="-127"/>
              </a:rPr>
              <a:t>-2.345</a:t>
            </a:r>
            <a:r>
              <a:rPr lang="zh-CN" altLang="en-US" sz="2800" dirty="0">
                <a:solidFill>
                  <a:schemeClr val="tx1"/>
                </a:solidFill>
                <a:latin typeface="Gulim" panose="020B0600000101010101" pitchFamily="34" charset="-127"/>
              </a:rPr>
              <a:t>。</a:t>
            </a:r>
            <a:endParaRPr lang="zh-CN" altLang="en-US" sz="2800" dirty="0">
              <a:solidFill>
                <a:schemeClr val="tx1"/>
              </a:solidFill>
              <a:latin typeface="Gulim" panose="020B0600000101010101"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left)">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left)">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395340" y="44520"/>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等价类划分法</a:t>
            </a:r>
            <a:endParaRPr lang="zh-CN" altLang="en-US" sz="3200" dirty="0">
              <a:ea typeface="宋体" panose="02010600030101010101" pitchFamily="2" charset="-122"/>
            </a:endParaRPr>
          </a:p>
        </p:txBody>
      </p:sp>
      <p:sp>
        <p:nvSpPr>
          <p:cNvPr id="20483" name="Rectangle 3"/>
          <p:cNvSpPr/>
          <p:nvPr/>
        </p:nvSpPr>
        <p:spPr>
          <a:xfrm>
            <a:off x="539750" y="981075"/>
            <a:ext cx="8208963" cy="4392613"/>
          </a:xfrm>
          <a:prstGeom prst="rect">
            <a:avLst/>
          </a:prstGeom>
          <a:noFill/>
          <a:ln w="9525">
            <a:noFill/>
          </a:ln>
        </p:spPr>
        <p:txBody>
          <a:bodyPr/>
          <a:lstStyle/>
          <a:p>
            <a:pPr marL="342900" indent="-342900" eaLnBrk="1" latinLnBrk="1" hangingPunct="1">
              <a:lnSpc>
                <a:spcPct val="110000"/>
              </a:lnSpc>
              <a:spcBef>
                <a:spcPct val="20000"/>
              </a:spcBef>
              <a:buFontTx/>
              <a:buChar char="•"/>
            </a:pPr>
            <a:r>
              <a:rPr lang="zh-CN" altLang="en-US" sz="2800" dirty="0">
                <a:solidFill>
                  <a:srgbClr val="000000"/>
                </a:solidFill>
                <a:latin typeface="宋体" panose="02010600030101010101" pitchFamily="2" charset="-122"/>
              </a:rPr>
              <a:t>等价类划分法是把所有可能的输入数据，即程序的输入域划分为若干部分（子集），然后从每一个子集中选取少数具有代表性的数据作为测试用例。</a:t>
            </a:r>
            <a:endParaRPr lang="zh-CN" altLang="en-US" sz="2800" dirty="0">
              <a:solidFill>
                <a:srgbClr val="000000"/>
              </a:solidFill>
              <a:latin typeface="宋体" panose="02010600030101010101" pitchFamily="2" charset="-122"/>
            </a:endParaRPr>
          </a:p>
          <a:p>
            <a:pPr marL="342900" indent="-342900" eaLnBrk="1" latinLnBrk="1" hangingPunct="1">
              <a:lnSpc>
                <a:spcPct val="110000"/>
              </a:lnSpc>
              <a:spcBef>
                <a:spcPct val="20000"/>
              </a:spcBef>
              <a:buFontTx/>
              <a:buChar char="•"/>
            </a:pPr>
            <a:r>
              <a:rPr lang="zh-CN" altLang="en-US" sz="2800" dirty="0">
                <a:solidFill>
                  <a:srgbClr val="000000"/>
                </a:solidFill>
                <a:latin typeface="宋体" panose="02010600030101010101" pitchFamily="2" charset="-122"/>
              </a:rPr>
              <a:t>所谓等价类是指某个输入域的子集合。在该子集合中，各个输入数据对于揭露程序中的错误都是等效的，它们具有等价特性，即每一类的代表性数据在测试中的作用都等价于这一类中的其它数据。这样，对于表征该类的数据输入将能代表整个子集合的输入。因此，可以合理的假定：</a:t>
            </a:r>
            <a:endParaRPr lang="zh-CN" altLang="en-US" sz="2800" dirty="0">
              <a:solidFill>
                <a:srgbClr val="000000"/>
              </a:solidFill>
              <a:latin typeface="宋体" panose="02010600030101010101" pitchFamily="2" charset="-122"/>
            </a:endParaRPr>
          </a:p>
          <a:p>
            <a:pPr marL="342900" indent="-342900" eaLnBrk="1" latinLnBrk="1" hangingPunct="1">
              <a:lnSpc>
                <a:spcPct val="110000"/>
              </a:lnSpc>
              <a:spcBef>
                <a:spcPct val="20000"/>
              </a:spcBef>
              <a:buFontTx/>
            </a:pP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测试某等价类的代表值就是等效于对于这一类其它值的测试。</a:t>
            </a:r>
            <a:endParaRPr lang="zh-CN" altLang="en-US" sz="2800" dirty="0">
              <a:solidFill>
                <a:srgbClr val="000000"/>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left)">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left)">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wipe(left)">
                                      <p:cBhvr>
                                        <p:cTn id="17"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等价类的划分原则</a:t>
            </a:r>
            <a:endParaRPr lang="zh-CN" altLang="en-US" sz="4000" dirty="0">
              <a:ea typeface="宋体" panose="02010600030101010101" pitchFamily="2" charset="-122"/>
            </a:endParaRPr>
          </a:p>
        </p:txBody>
      </p:sp>
      <p:sp>
        <p:nvSpPr>
          <p:cNvPr id="21507" name="Rectangle 3"/>
          <p:cNvSpPr>
            <a:spLocks noGrp="1"/>
          </p:cNvSpPr>
          <p:nvPr>
            <p:ph idx="1"/>
          </p:nvPr>
        </p:nvSpPr>
        <p:spPr/>
        <p:txBody>
          <a:bodyPr vert="horz" wrap="square" lIns="91440" tIns="45720" rIns="91440" bIns="45720" anchor="t" anchorCtr="0"/>
          <a:lstStyle/>
          <a:p>
            <a:pPr eaLnBrk="1" hangingPunct="1">
              <a:lnSpc>
                <a:spcPct val="105000"/>
              </a:lnSpc>
              <a:buNone/>
            </a:pPr>
            <a:r>
              <a:rPr lang="zh-CN" altLang="en-US" sz="2800" b="1" dirty="0">
                <a:ea typeface="华文中宋" panose="02010600040101010101" pitchFamily="2" charset="-122"/>
              </a:rPr>
              <a:t>如何划分？</a:t>
            </a:r>
            <a:r>
              <a:rPr lang="en-US" altLang="zh-CN" sz="2800" b="1" dirty="0">
                <a:ea typeface="华文中宋" panose="02010600040101010101" pitchFamily="2" charset="-122"/>
              </a:rPr>
              <a:t>——</a:t>
            </a:r>
            <a:r>
              <a:rPr lang="zh-CN" altLang="en-US" sz="2800" dirty="0">
                <a:ea typeface="华文中宋" panose="02010600040101010101" pitchFamily="2" charset="-122"/>
              </a:rPr>
              <a:t>先从程序的规格说明书中找出各个输入条件，再为每个输入条件划分两个或多个等价类，形成若干的互不相交的子集。</a:t>
            </a:r>
            <a:endParaRPr lang="zh-CN" altLang="en-US" sz="2800" dirty="0">
              <a:ea typeface="华文中宋" panose="02010600040101010101" pitchFamily="2" charset="-122"/>
            </a:endParaRPr>
          </a:p>
          <a:p>
            <a:pPr eaLnBrk="1" hangingPunct="1">
              <a:lnSpc>
                <a:spcPct val="105000"/>
              </a:lnSpc>
            </a:pPr>
            <a:r>
              <a:rPr lang="zh-CN" altLang="en-US" sz="2800" dirty="0">
                <a:ea typeface="华文中宋" panose="02010600040101010101" pitchFamily="2" charset="-122"/>
              </a:rPr>
              <a:t>采用等价类划分法设计测试用例通常分两步进行：</a:t>
            </a:r>
            <a:endParaRPr lang="zh-CN" altLang="en-US" sz="2800" dirty="0">
              <a:ea typeface="华文中宋" panose="02010600040101010101" pitchFamily="2" charset="-122"/>
            </a:endParaRPr>
          </a:p>
          <a:p>
            <a:pPr eaLnBrk="1" hangingPunct="1">
              <a:lnSpc>
                <a:spcPct val="105000"/>
              </a:lnSpc>
              <a:buNone/>
            </a:pPr>
            <a:r>
              <a:rPr lang="zh-CN" altLang="en-US" sz="2800" b="1" dirty="0">
                <a:ea typeface="华文中宋" panose="02010600040101010101" pitchFamily="2" charset="-122"/>
                <a:sym typeface="Wingdings" panose="05000000000000000000" pitchFamily="2" charset="2"/>
              </a:rPr>
              <a:t>  （</a:t>
            </a:r>
            <a:r>
              <a:rPr lang="en-US" altLang="zh-CN" sz="2800" b="1" dirty="0">
                <a:ea typeface="华文中宋" panose="02010600040101010101" pitchFamily="2" charset="-122"/>
                <a:sym typeface="Wingdings" panose="05000000000000000000" pitchFamily="2" charset="2"/>
              </a:rPr>
              <a:t>1</a:t>
            </a:r>
            <a:r>
              <a:rPr lang="zh-CN" altLang="en-US" sz="2800" b="1" dirty="0">
                <a:ea typeface="华文中宋" panose="02010600040101010101" pitchFamily="2" charset="-122"/>
                <a:sym typeface="Wingdings" panose="05000000000000000000" pitchFamily="2" charset="2"/>
              </a:rPr>
              <a:t>）</a:t>
            </a:r>
            <a:r>
              <a:rPr lang="zh-CN" altLang="en-US" sz="2800" b="1" dirty="0">
                <a:ea typeface="华文中宋" panose="02010600040101010101" pitchFamily="2" charset="-122"/>
              </a:rPr>
              <a:t>确定等价类，列出等价类表。</a:t>
            </a:r>
            <a:endParaRPr lang="zh-CN" altLang="en-US" sz="2800" b="1" dirty="0">
              <a:ea typeface="华文中宋" panose="02010600040101010101" pitchFamily="2" charset="-122"/>
            </a:endParaRPr>
          </a:p>
          <a:p>
            <a:pPr eaLnBrk="1" hangingPunct="1">
              <a:lnSpc>
                <a:spcPct val="105000"/>
              </a:lnSpc>
              <a:buNone/>
            </a:pPr>
            <a:r>
              <a:rPr lang="zh-CN" altLang="en-US" sz="2800" b="1" dirty="0">
                <a:ea typeface="华文中宋" panose="02010600040101010101" pitchFamily="2" charset="-122"/>
              </a:rPr>
              <a:t>  （</a:t>
            </a:r>
            <a:r>
              <a:rPr lang="en-US" altLang="zh-CN" sz="2800" b="1" dirty="0">
                <a:ea typeface="华文中宋" panose="02010600040101010101" pitchFamily="2" charset="-122"/>
              </a:rPr>
              <a:t>2</a:t>
            </a:r>
            <a:r>
              <a:rPr lang="zh-CN" altLang="en-US" sz="2800" b="1" dirty="0">
                <a:ea typeface="华文中宋" panose="02010600040101010101" pitchFamily="2" charset="-122"/>
              </a:rPr>
              <a:t>）确定测试用例。</a:t>
            </a:r>
            <a:endParaRPr lang="zh-CN" altLang="en-US" sz="2800" b="1" dirty="0">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arn(outVertical)">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wipe(left)">
                                      <p:cBhvr>
                                        <p:cTn id="12" dur="500"/>
                                        <p:tgtEl>
                                          <p:spTgt spid="215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wipe(left)">
                                      <p:cBhvr>
                                        <p:cTn id="17" dur="500"/>
                                        <p:tgtEl>
                                          <p:spTgt spid="21507">
                                            <p:txEl>
                                              <p:pRg st="1" end="1"/>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Effect transition="in" filter="wipe(left)">
                                      <p:cBhvr>
                                        <p:cTn id="21" dur="500"/>
                                        <p:tgtEl>
                                          <p:spTgt spid="21507">
                                            <p:txEl>
                                              <p:pRg st="2" end="2"/>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Effect transition="in" filter="wipe(left)">
                                      <p:cBhvr>
                                        <p:cTn id="25" dur="500"/>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等价类的划分原则</a:t>
            </a:r>
            <a:endParaRPr lang="zh-CN" altLang="en-US" sz="3200" dirty="0">
              <a:ea typeface="宋体" panose="02010600030101010101" pitchFamily="2" charset="-122"/>
            </a:endParaRPr>
          </a:p>
        </p:txBody>
      </p:sp>
      <p:sp>
        <p:nvSpPr>
          <p:cNvPr id="22531" name="Rectangle 3"/>
          <p:cNvSpPr>
            <a:spLocks noGrp="1"/>
          </p:cNvSpPr>
          <p:nvPr>
            <p:ph idx="1"/>
          </p:nvPr>
        </p:nvSpPr>
        <p:spPr/>
        <p:txBody>
          <a:bodyPr vert="horz" wrap="square" lIns="91440" tIns="45720" rIns="91440" bIns="45720" anchor="t" anchorCtr="0"/>
          <a:lstStyle/>
          <a:p>
            <a:pPr eaLnBrk="1" hangingPunct="1"/>
            <a:r>
              <a:rPr lang="zh-CN" altLang="en-US" sz="2400" dirty="0">
                <a:ea typeface="宋体" panose="02010600030101010101" pitchFamily="2" charset="-122"/>
              </a:rPr>
              <a:t>进行等价类划分的依据：</a:t>
            </a:r>
            <a:endParaRPr lang="zh-CN" altLang="en-US" sz="2400" dirty="0">
              <a:ea typeface="宋体" panose="02010600030101010101" pitchFamily="2" charset="-122"/>
            </a:endParaRPr>
          </a:p>
        </p:txBody>
      </p:sp>
      <p:sp>
        <p:nvSpPr>
          <p:cNvPr id="22532" name="Text Box 4"/>
          <p:cNvSpPr txBox="1"/>
          <p:nvPr/>
        </p:nvSpPr>
        <p:spPr>
          <a:xfrm>
            <a:off x="468313" y="1916113"/>
            <a:ext cx="8207375" cy="1008062"/>
          </a:xfrm>
          <a:prstGeom prst="rect">
            <a:avLst/>
          </a:prstGeom>
          <a:noFill/>
          <a:ln w="9525">
            <a:noFill/>
          </a:ln>
        </p:spPr>
        <p:txBody>
          <a:bodyPr lIns="72000" rIns="72000" anchor="ctr" anchorCtr="0"/>
          <a:lstStyle/>
          <a:p>
            <a:pPr>
              <a:lnSpc>
                <a:spcPct val="110000"/>
              </a:lnSpc>
              <a:spcBef>
                <a:spcPct val="20000"/>
              </a:spcBef>
            </a:pPr>
            <a:r>
              <a:rPr lang="zh-CN" altLang="en-US" sz="2400" dirty="0">
                <a:solidFill>
                  <a:schemeClr val="tx1"/>
                </a:solidFill>
                <a:latin typeface="Arial" panose="020B0604020202020204" pitchFamily="34" charset="0"/>
              </a:rPr>
              <a:t>（1）按照区间划分   在输入条件规定了取值范围或值的个数的情况下，可以确定一个有效等价类和两个无效等价类。</a:t>
            </a:r>
            <a:endParaRPr lang="zh-CN" altLang="en-US" sz="2400" dirty="0">
              <a:solidFill>
                <a:schemeClr val="tx1"/>
              </a:solidFill>
              <a:latin typeface="Arial" panose="020B0604020202020204" pitchFamily="34" charset="0"/>
            </a:endParaRPr>
          </a:p>
        </p:txBody>
      </p:sp>
      <p:sp>
        <p:nvSpPr>
          <p:cNvPr id="22533" name="Text Box 5"/>
          <p:cNvSpPr txBox="1"/>
          <p:nvPr/>
        </p:nvSpPr>
        <p:spPr>
          <a:xfrm>
            <a:off x="395288" y="3068638"/>
            <a:ext cx="8280400" cy="860425"/>
          </a:xfrm>
          <a:prstGeom prst="rect">
            <a:avLst/>
          </a:prstGeom>
          <a:noFill/>
          <a:ln w="9525">
            <a:noFill/>
          </a:ln>
        </p:spPr>
        <p:txBody>
          <a:bodyPr>
            <a:spAutoFit/>
          </a:bodyPr>
          <a:lstStyle/>
          <a:p>
            <a:pPr>
              <a:lnSpc>
                <a:spcPct val="105000"/>
              </a:lnSpc>
            </a:pPr>
            <a:r>
              <a:rPr lang="zh-CN" altLang="en-US" sz="2400" dirty="0">
                <a:solidFill>
                  <a:schemeClr val="hlink"/>
                </a:solidFill>
                <a:latin typeface="Arial" panose="020B0604020202020204" pitchFamily="34" charset="0"/>
              </a:rPr>
              <a:t>例：</a:t>
            </a:r>
            <a:r>
              <a:rPr lang="zh-CN" altLang="en-US" sz="2400" dirty="0">
                <a:solidFill>
                  <a:schemeClr val="tx1"/>
                </a:solidFill>
                <a:latin typeface="Arial" panose="020B0604020202020204" pitchFamily="34" charset="0"/>
              </a:rPr>
              <a:t>程序输入条件为小于</a:t>
            </a:r>
            <a:r>
              <a:rPr lang="en-US" altLang="zh-CN" sz="2400" dirty="0">
                <a:solidFill>
                  <a:schemeClr val="tx1"/>
                </a:solidFill>
                <a:latin typeface="Arial" panose="020B0604020202020204" pitchFamily="34" charset="0"/>
              </a:rPr>
              <a:t>100</a:t>
            </a:r>
            <a:r>
              <a:rPr lang="zh-CN" altLang="en-US" sz="2400" dirty="0">
                <a:solidFill>
                  <a:schemeClr val="tx1"/>
                </a:solidFill>
                <a:latin typeface="Arial" panose="020B0604020202020204" pitchFamily="34" charset="0"/>
              </a:rPr>
              <a:t>大于</a:t>
            </a:r>
            <a:r>
              <a:rPr lang="en-US" altLang="zh-CN" sz="2400" dirty="0">
                <a:solidFill>
                  <a:schemeClr val="tx1"/>
                </a:solidFill>
                <a:latin typeface="Arial" panose="020B0604020202020204" pitchFamily="34" charset="0"/>
              </a:rPr>
              <a:t>10</a:t>
            </a:r>
            <a:r>
              <a:rPr lang="zh-CN" altLang="en-US" sz="2400" dirty="0">
                <a:solidFill>
                  <a:schemeClr val="tx1"/>
                </a:solidFill>
                <a:latin typeface="Arial" panose="020B0604020202020204" pitchFamily="34" charset="0"/>
              </a:rPr>
              <a:t>的整数</a:t>
            </a:r>
            <a:r>
              <a:rPr lang="en-US" altLang="zh-CN" sz="2400" dirty="0">
                <a:solidFill>
                  <a:schemeClr val="tx1"/>
                </a:solidFill>
                <a:latin typeface="Arial" panose="020B0604020202020204" pitchFamily="34" charset="0"/>
              </a:rPr>
              <a:t>x</a:t>
            </a:r>
            <a:r>
              <a:rPr lang="zh-CN" altLang="en-US" sz="2400" dirty="0">
                <a:solidFill>
                  <a:schemeClr val="tx1"/>
                </a:solidFill>
                <a:latin typeface="Arial" panose="020B0604020202020204" pitchFamily="34" charset="0"/>
              </a:rPr>
              <a:t>，则有效等价类为</a:t>
            </a:r>
            <a:r>
              <a:rPr lang="en-US" altLang="zh-CN" sz="2400" dirty="0">
                <a:solidFill>
                  <a:schemeClr val="tx1"/>
                </a:solidFill>
                <a:latin typeface="Arial" panose="020B0604020202020204" pitchFamily="34" charset="0"/>
              </a:rPr>
              <a:t>10</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x</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100</a:t>
            </a:r>
            <a:r>
              <a:rPr lang="zh-CN" altLang="en-US" sz="2400" dirty="0">
                <a:solidFill>
                  <a:schemeClr val="tx1"/>
                </a:solidFill>
                <a:latin typeface="Arial" panose="020B0604020202020204" pitchFamily="34" charset="0"/>
              </a:rPr>
              <a:t>，两个无效等价类为</a:t>
            </a:r>
            <a:r>
              <a:rPr lang="en-US" altLang="zh-CN" sz="2400" dirty="0">
                <a:solidFill>
                  <a:schemeClr val="tx1"/>
                </a:solidFill>
                <a:latin typeface="Arial" panose="020B0604020202020204" pitchFamily="34" charset="0"/>
              </a:rPr>
              <a:t>x≤10</a:t>
            </a:r>
            <a:r>
              <a:rPr lang="zh-CN" altLang="en-US" sz="2400" dirty="0">
                <a:solidFill>
                  <a:schemeClr val="tx1"/>
                </a:solidFill>
                <a:latin typeface="Arial" panose="020B0604020202020204" pitchFamily="34" charset="0"/>
              </a:rPr>
              <a:t>和</a:t>
            </a:r>
            <a:r>
              <a:rPr lang="en-US" altLang="zh-CN" sz="2400" dirty="0">
                <a:solidFill>
                  <a:schemeClr val="tx1"/>
                </a:solidFill>
                <a:latin typeface="Arial" panose="020B0604020202020204" pitchFamily="34" charset="0"/>
              </a:rPr>
              <a:t>x≥100</a:t>
            </a:r>
            <a:r>
              <a:rPr lang="zh-CN" altLang="en-US" sz="2400" dirty="0">
                <a:solidFill>
                  <a:schemeClr val="tx1"/>
                </a:solidFill>
                <a:latin typeface="Arial" panose="020B0604020202020204" pitchFamily="34" charset="0"/>
              </a:rPr>
              <a:t>。</a:t>
            </a:r>
            <a:endParaRPr lang="zh-CN" altLang="en-US" sz="2400" dirty="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arn(outVertic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wipe(left)">
                                      <p:cBhvr>
                                        <p:cTn id="12" dur="500"/>
                                        <p:tgtEl>
                                          <p:spTgt spid="225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2532"/>
                                        </p:tgtEl>
                                        <p:attrNameLst>
                                          <p:attrName>style.visibility</p:attrName>
                                        </p:attrNameLst>
                                      </p:cBhvr>
                                      <p:to>
                                        <p:strVal val="visible"/>
                                      </p:to>
                                    </p:set>
                                    <p:animEffect transition="in" filter="checkerboard(across)">
                                      <p:cBhvr>
                                        <p:cTn id="17" dur="500"/>
                                        <p:tgtEl>
                                          <p:spTgt spid="2253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533"/>
                                        </p:tgtEl>
                                        <p:attrNameLst>
                                          <p:attrName>style.visibility</p:attrName>
                                        </p:attrNameLst>
                                      </p:cBhvr>
                                      <p:to>
                                        <p:strVal val="visible"/>
                                      </p:to>
                                    </p:set>
                                    <p:animEffect transition="in" filter="slide(fromBottom)">
                                      <p:cBhvr>
                                        <p:cTn id="22"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P spid="22532" grpId="0"/>
      <p:bldP spid="225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等价类的划分原则</a:t>
            </a:r>
            <a:endParaRPr lang="zh-CN" altLang="en-US" sz="3200" dirty="0">
              <a:ea typeface="宋体" panose="02010600030101010101" pitchFamily="2" charset="-122"/>
            </a:endParaRPr>
          </a:p>
        </p:txBody>
      </p:sp>
      <p:sp>
        <p:nvSpPr>
          <p:cNvPr id="23555" name="Rectangle 3"/>
          <p:cNvSpPr>
            <a:spLocks noGrp="1"/>
          </p:cNvSpPr>
          <p:nvPr>
            <p:ph idx="1"/>
          </p:nvPr>
        </p:nvSpPr>
        <p:spPr/>
        <p:txBody>
          <a:bodyPr vert="horz" wrap="square" lIns="91440" tIns="45720" rIns="91440" bIns="45720" anchor="t" anchorCtr="0"/>
          <a:lstStyle/>
          <a:p>
            <a:pPr eaLnBrk="1" hangingPunct="1"/>
            <a:r>
              <a:rPr lang="zh-CN" altLang="en-US" sz="2400" dirty="0">
                <a:ea typeface="宋体" panose="02010600030101010101" pitchFamily="2" charset="-122"/>
              </a:rPr>
              <a:t>进行等价类划分的依据：</a:t>
            </a:r>
            <a:endParaRPr lang="zh-CN" altLang="en-US" sz="2400" dirty="0">
              <a:ea typeface="宋体" panose="02010600030101010101" pitchFamily="2" charset="-122"/>
            </a:endParaRPr>
          </a:p>
        </p:txBody>
      </p:sp>
      <p:sp>
        <p:nvSpPr>
          <p:cNvPr id="23556" name="Text Box 4"/>
          <p:cNvSpPr txBox="1">
            <a:spLocks noChangeArrowheads="1"/>
          </p:cNvSpPr>
          <p:nvPr/>
        </p:nvSpPr>
        <p:spPr bwMode="auto">
          <a:xfrm>
            <a:off x="395288" y="4941888"/>
            <a:ext cx="8496300" cy="1244600"/>
          </a:xfrm>
          <a:prstGeom prst="rect">
            <a:avLst/>
          </a:prstGeom>
          <a:noFill/>
          <a:ln w="9525">
            <a:noFill/>
            <a:miter lim="800000"/>
          </a:ln>
          <a:effectLst/>
        </p:spPr>
        <p:txBody>
          <a:bodyPr>
            <a:spAutoFit/>
          </a:bodyPr>
          <a:lstStyle/>
          <a:p>
            <a:pPr marR="0" defTabSz="914400">
              <a:lnSpc>
                <a:spcPct val="105000"/>
              </a:lnSpc>
              <a:buClr>
                <a:schemeClr val="tx2"/>
              </a:buClr>
              <a:buSzPct val="80000"/>
              <a:buFont typeface="Wingdings" panose="05000000000000000000" pitchFamily="2" charset="2"/>
              <a:buNone/>
              <a:defRPr/>
            </a:pP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例：程序输入</a:t>
            </a:r>
            <a:r>
              <a:rPr kumimoji="0" 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x</a:t>
            </a: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取值于一个固定的枚举类型</a:t>
            </a:r>
            <a:r>
              <a:rPr kumimoji="0" 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{1,3,7,15}</a:t>
            </a: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，且程序 </a:t>
            </a:r>
            <a:endPar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marR="0" defTabSz="914400">
              <a:lnSpc>
                <a:spcPct val="105000"/>
              </a:lnSpc>
              <a:buClr>
                <a:schemeClr val="tx2"/>
              </a:buClr>
              <a:buSzPct val="80000"/>
              <a:buFont typeface="Wingdings" panose="05000000000000000000" pitchFamily="2" charset="2"/>
              <a:buNone/>
              <a:defRPr/>
            </a:pP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中对这</a:t>
            </a:r>
            <a:r>
              <a:rPr kumimoji="0" 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4</a:t>
            </a: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个数值分别进行了处理，则有效等价类为</a:t>
            </a:r>
            <a:r>
              <a:rPr kumimoji="0" 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x=1</a:t>
            </a: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kumimoji="0" 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x=3</a:t>
            </a: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marR="0" defTabSz="914400">
              <a:lnSpc>
                <a:spcPct val="105000"/>
              </a:lnSpc>
              <a:buClr>
                <a:schemeClr val="tx2"/>
              </a:buClr>
              <a:buSzPct val="80000"/>
              <a:buFont typeface="Wingdings" panose="05000000000000000000" pitchFamily="2" charset="2"/>
              <a:buNone/>
              <a:defRPr/>
            </a:pPr>
            <a:r>
              <a:rPr kumimoji="0" 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x=7</a:t>
            </a: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kumimoji="0" 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x=15</a:t>
            </a: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，无效等价类为</a:t>
            </a:r>
            <a:r>
              <a:rPr kumimoji="0" 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x≠1,3,7,15</a:t>
            </a:r>
            <a:r>
              <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的值的集合。</a:t>
            </a:r>
            <a:endParaRPr kumimoji="0" lang="zh-CN" altLang="en-US" sz="2400" kern="1200" cap="none" spc="0" normalizeH="0" baseline="0" noProof="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p:txBody>
      </p:sp>
      <p:sp>
        <p:nvSpPr>
          <p:cNvPr id="23557" name="Text Box 5"/>
          <p:cNvSpPr txBox="1"/>
          <p:nvPr/>
        </p:nvSpPr>
        <p:spPr>
          <a:xfrm>
            <a:off x="395288" y="2276475"/>
            <a:ext cx="8207375" cy="1773238"/>
          </a:xfrm>
          <a:prstGeom prst="rect">
            <a:avLst/>
          </a:prstGeom>
          <a:noFill/>
          <a:ln w="9525">
            <a:noFill/>
          </a:ln>
        </p:spPr>
        <p:txBody>
          <a:bodyPr lIns="72000" rIns="72000"/>
          <a:lstStyle/>
          <a:p>
            <a:pPr>
              <a:lnSpc>
                <a:spcPct val="110000"/>
              </a:lnSpc>
              <a:spcBef>
                <a:spcPct val="20000"/>
              </a:spcBef>
            </a:pPr>
            <a:r>
              <a:rPr lang="zh-CN" altLang="en-US" sz="2400" dirty="0">
                <a:solidFill>
                  <a:schemeClr val="tx1"/>
                </a:solidFill>
                <a:latin typeface="Arial" panose="020B0604020202020204" pitchFamily="34" charset="0"/>
              </a:rPr>
              <a:t>（2）按照数值划分   在规定了一组输入数据（假设包括 </a:t>
            </a:r>
            <a:r>
              <a:rPr lang="en-US" altLang="zh-CN" sz="2400" dirty="0">
                <a:solidFill>
                  <a:schemeClr val="tx1"/>
                </a:solidFill>
                <a:latin typeface="Arial" panose="020B0604020202020204" pitchFamily="34" charset="0"/>
              </a:rPr>
              <a:t>n</a:t>
            </a:r>
            <a:r>
              <a:rPr lang="zh-CN" altLang="en-US" sz="2400" dirty="0">
                <a:solidFill>
                  <a:schemeClr val="tx1"/>
                </a:solidFill>
                <a:latin typeface="Arial" panose="020B0604020202020204" pitchFamily="34" charset="0"/>
              </a:rPr>
              <a:t>个  输入值），并且程序要对每一个输入值分别进行处理的情况下，可确定 </a:t>
            </a:r>
            <a:r>
              <a:rPr lang="en-US" altLang="zh-CN" sz="2400" dirty="0">
                <a:solidFill>
                  <a:schemeClr val="tx1"/>
                </a:solidFill>
                <a:latin typeface="Arial" panose="020B0604020202020204" pitchFamily="34" charset="0"/>
              </a:rPr>
              <a:t>n </a:t>
            </a:r>
            <a:r>
              <a:rPr lang="zh-CN" altLang="en-US" sz="2400" dirty="0">
                <a:solidFill>
                  <a:schemeClr val="tx1"/>
                </a:solidFill>
                <a:latin typeface="Arial" panose="020B0604020202020204" pitchFamily="34" charset="0"/>
              </a:rPr>
              <a:t>个有效等价类（每个值确定一个有效等价类）和一个无效等价类（所有不允许的输入值的集合）。</a:t>
            </a:r>
            <a:endParaRPr lang="zh-CN" altLang="en-US" sz="2400" dirty="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arn(outVertic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wipe(left)">
                                      <p:cBhvr>
                                        <p:cTn id="12" dur="500"/>
                                        <p:tgtEl>
                                          <p:spTgt spid="235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checkerboard(across)">
                                      <p:cBhvr>
                                        <p:cTn id="17" dur="500"/>
                                        <p:tgtEl>
                                          <p:spTgt spid="2355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3556">
                                            <p:txEl>
                                              <p:pRg st="0" end="0"/>
                                            </p:txEl>
                                          </p:spTgt>
                                        </p:tgtEl>
                                        <p:attrNameLst>
                                          <p:attrName>style.visibility</p:attrName>
                                        </p:attrNameLst>
                                      </p:cBhvr>
                                      <p:to>
                                        <p:strVal val="visible"/>
                                      </p:to>
                                    </p:set>
                                    <p:animEffect transition="in" filter="slide(fromBottom)">
                                      <p:cBhvr>
                                        <p:cTn id="22" dur="500"/>
                                        <p:tgtEl>
                                          <p:spTgt spid="23556">
                                            <p:txEl>
                                              <p:pRg st="0" end="0"/>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3556">
                                            <p:txEl>
                                              <p:pRg st="1" end="1"/>
                                            </p:txEl>
                                          </p:spTgt>
                                        </p:tgtEl>
                                        <p:attrNameLst>
                                          <p:attrName>style.visibility</p:attrName>
                                        </p:attrNameLst>
                                      </p:cBhvr>
                                      <p:to>
                                        <p:strVal val="visible"/>
                                      </p:to>
                                    </p:set>
                                    <p:animEffect transition="in" filter="slide(fromBottom)">
                                      <p:cBhvr>
                                        <p:cTn id="25" dur="500"/>
                                        <p:tgtEl>
                                          <p:spTgt spid="23556">
                                            <p:txEl>
                                              <p:pRg st="1" end="1"/>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3556">
                                            <p:txEl>
                                              <p:pRg st="2" end="2"/>
                                            </p:txEl>
                                          </p:spTgt>
                                        </p:tgtEl>
                                        <p:attrNameLst>
                                          <p:attrName>style.visibility</p:attrName>
                                        </p:attrNameLst>
                                      </p:cBhvr>
                                      <p:to>
                                        <p:strVal val="visible"/>
                                      </p:to>
                                    </p:set>
                                    <p:animEffect transition="in" filter="slide(fromBottom)">
                                      <p:cBhvr>
                                        <p:cTn id="28" dur="500"/>
                                        <p:tgtEl>
                                          <p:spTgt spid="235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P spid="23556" grpId="0" build="allAtOnce"/>
      <p:bldP spid="235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idx="1"/>
          </p:nvPr>
        </p:nvSpPr>
        <p:spPr/>
        <p:txBody>
          <a:bodyPr vert="horz" wrap="square" lIns="91440" tIns="45720" rIns="91440" bIns="45720" anchor="t" anchorCtr="0"/>
          <a:lstStyle/>
          <a:p>
            <a:pPr eaLnBrk="1" hangingPunct="1">
              <a:lnSpc>
                <a:spcPct val="95000"/>
              </a:lnSpc>
              <a:buNone/>
            </a:pPr>
            <a:r>
              <a:rPr lang="zh-CN" altLang="en-US" sz="3200" dirty="0">
                <a:latin typeface="华文中宋" panose="02010600040101010101" pitchFamily="2" charset="-122"/>
                <a:ea typeface="华文中宋" panose="02010600040101010101" pitchFamily="2" charset="-122"/>
              </a:rPr>
              <a:t>盒测试只考虑程序的输入和输出，无须考虑程序的内部代码。</a:t>
            </a:r>
            <a:r>
              <a:rPr lang="en-US" altLang="zh-CN"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a:p>
            <a:pPr eaLnBrk="1" hangingPunct="1">
              <a:buNone/>
            </a:pPr>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p:nvPr/>
        </p:nvSpPr>
        <p:spPr>
          <a:xfrm>
            <a:off x="228600" y="304800"/>
            <a:ext cx="8686800" cy="685800"/>
          </a:xfrm>
          <a:prstGeom prst="rect">
            <a:avLst/>
          </a:prstGeom>
          <a:noFill/>
          <a:ln w="9525">
            <a:noFill/>
          </a:ln>
        </p:spPr>
        <p:txBody>
          <a:bodyPr lIns="36000" rIns="36000" anchor="t" anchorCtr="1"/>
          <a:lstStyle/>
          <a:p>
            <a:pPr algn="ctr" eaLnBrk="1" latinLnBrk="1" hangingPunct="1">
              <a:buFontTx/>
            </a:pPr>
            <a:r>
              <a:rPr lang="zh-CN" altLang="en-US" sz="4000" dirty="0">
                <a:solidFill>
                  <a:schemeClr val="tx2"/>
                </a:solidFill>
                <a:latin typeface="Gulim" panose="020B0600000101010101" pitchFamily="34" charset="-127"/>
              </a:rPr>
              <a:t>等价类的划分原则</a:t>
            </a:r>
            <a:endParaRPr lang="zh-CN" altLang="en-US" sz="3200" dirty="0">
              <a:solidFill>
                <a:schemeClr val="tx2"/>
              </a:solidFill>
              <a:latin typeface="Gulim" panose="020B0600000101010101" pitchFamily="34" charset="-127"/>
            </a:endParaRPr>
          </a:p>
        </p:txBody>
      </p:sp>
      <p:sp>
        <p:nvSpPr>
          <p:cNvPr id="24579" name="Text Box 3"/>
          <p:cNvSpPr txBox="1"/>
          <p:nvPr/>
        </p:nvSpPr>
        <p:spPr>
          <a:xfrm>
            <a:off x="468313" y="1484313"/>
            <a:ext cx="8280400" cy="1368425"/>
          </a:xfrm>
          <a:prstGeom prst="rect">
            <a:avLst/>
          </a:prstGeom>
          <a:noFill/>
          <a:ln w="9525">
            <a:noFill/>
          </a:ln>
        </p:spPr>
        <p:txBody>
          <a:bodyPr lIns="72000" rIns="72000" anchor="ctr" anchorCtr="0"/>
          <a:lstStyle/>
          <a:p>
            <a:pPr>
              <a:lnSpc>
                <a:spcPct val="110000"/>
              </a:lnSpc>
              <a:spcBef>
                <a:spcPct val="20000"/>
              </a:spcBef>
            </a:pPr>
            <a:r>
              <a:rPr lang="zh-CN" altLang="en-US" sz="3200" dirty="0">
                <a:solidFill>
                  <a:schemeClr val="tx1"/>
                </a:solidFill>
                <a:latin typeface="Arial" panose="020B0604020202020204" pitchFamily="34" charset="0"/>
              </a:rPr>
              <a:t>（</a:t>
            </a:r>
            <a:r>
              <a:rPr lang="en-US" altLang="zh-CN" sz="3200" dirty="0">
                <a:solidFill>
                  <a:schemeClr val="tx1"/>
                </a:solidFill>
                <a:latin typeface="Arial" panose="020B0604020202020204" pitchFamily="34" charset="0"/>
              </a:rPr>
              <a:t>3</a:t>
            </a:r>
            <a:r>
              <a:rPr lang="zh-CN" altLang="en-US" sz="3200" dirty="0">
                <a:solidFill>
                  <a:schemeClr val="tx1"/>
                </a:solidFill>
                <a:latin typeface="Arial" panose="020B0604020202020204" pitchFamily="34" charset="0"/>
              </a:rPr>
              <a:t>）按照数值集合划分  在输入条件规定了输入值的集合或规定了“必须如何”的条件下，可以确定一个有效等价类和一个无效等价类（该集合有效值之外）。</a:t>
            </a:r>
            <a:endParaRPr lang="zh-CN" altLang="en-US" sz="3200" dirty="0">
              <a:solidFill>
                <a:schemeClr val="tx1"/>
              </a:solidFill>
              <a:latin typeface="Arial" panose="020B0604020202020204" pitchFamily="34" charset="0"/>
            </a:endParaRPr>
          </a:p>
        </p:txBody>
      </p:sp>
      <p:sp>
        <p:nvSpPr>
          <p:cNvPr id="24580" name="Text Box 4"/>
          <p:cNvSpPr txBox="1"/>
          <p:nvPr/>
        </p:nvSpPr>
        <p:spPr>
          <a:xfrm>
            <a:off x="431800" y="3749675"/>
            <a:ext cx="8280400" cy="1641475"/>
          </a:xfrm>
          <a:prstGeom prst="rect">
            <a:avLst/>
          </a:prstGeom>
          <a:noFill/>
          <a:ln w="9525">
            <a:noFill/>
          </a:ln>
        </p:spPr>
        <p:txBody>
          <a:bodyPr>
            <a:spAutoFit/>
          </a:bodyPr>
          <a:lstStyle/>
          <a:p>
            <a:pPr>
              <a:lnSpc>
                <a:spcPct val="105000"/>
              </a:lnSpc>
            </a:pPr>
            <a:r>
              <a:rPr lang="zh-CN" altLang="en-US" sz="3200" dirty="0">
                <a:solidFill>
                  <a:schemeClr val="hlink"/>
                </a:solidFill>
                <a:latin typeface="Arial" panose="020B0604020202020204" pitchFamily="34" charset="0"/>
              </a:rPr>
              <a:t>例：</a:t>
            </a:r>
            <a:r>
              <a:rPr lang="zh-CN" altLang="en-US" sz="3200" dirty="0">
                <a:solidFill>
                  <a:schemeClr val="tx1"/>
                </a:solidFill>
                <a:latin typeface="Arial" panose="020B0604020202020204" pitchFamily="34" charset="0"/>
              </a:rPr>
              <a:t>程序输入条件为取值为奇数的整数</a:t>
            </a:r>
            <a:r>
              <a:rPr lang="en-US" altLang="zh-CN" sz="3200" dirty="0">
                <a:solidFill>
                  <a:schemeClr val="tx1"/>
                </a:solidFill>
                <a:latin typeface="Arial" panose="020B0604020202020204" pitchFamily="34" charset="0"/>
              </a:rPr>
              <a:t>x</a:t>
            </a:r>
            <a:r>
              <a:rPr lang="zh-CN" altLang="en-US" sz="3200" dirty="0">
                <a:solidFill>
                  <a:schemeClr val="tx1"/>
                </a:solidFill>
                <a:latin typeface="Arial" panose="020B0604020202020204" pitchFamily="34" charset="0"/>
              </a:rPr>
              <a:t>，则有效等价类为</a:t>
            </a:r>
            <a:r>
              <a:rPr lang="en-US" altLang="zh-CN" sz="3200" dirty="0">
                <a:solidFill>
                  <a:schemeClr val="tx1"/>
                </a:solidFill>
                <a:latin typeface="Arial" panose="020B0604020202020204" pitchFamily="34" charset="0"/>
              </a:rPr>
              <a:t>x</a:t>
            </a:r>
            <a:r>
              <a:rPr lang="zh-CN" altLang="en-US" sz="3200" dirty="0">
                <a:solidFill>
                  <a:schemeClr val="tx1"/>
                </a:solidFill>
                <a:latin typeface="Arial" panose="020B0604020202020204" pitchFamily="34" charset="0"/>
              </a:rPr>
              <a:t>的值为奇数的整数，无效等价类为</a:t>
            </a:r>
            <a:r>
              <a:rPr lang="en-US" altLang="zh-CN" sz="3200" dirty="0">
                <a:solidFill>
                  <a:schemeClr val="tx1"/>
                </a:solidFill>
                <a:latin typeface="Arial" panose="020B0604020202020204" pitchFamily="34" charset="0"/>
              </a:rPr>
              <a:t>x</a:t>
            </a:r>
            <a:r>
              <a:rPr lang="zh-CN" altLang="en-US" sz="3200" dirty="0">
                <a:solidFill>
                  <a:schemeClr val="tx1"/>
                </a:solidFill>
                <a:latin typeface="Arial" panose="020B0604020202020204" pitchFamily="34" charset="0"/>
              </a:rPr>
              <a:t>的值不为奇数的整数。</a:t>
            </a:r>
            <a:endParaRPr lang="zh-CN" altLang="en-US" sz="3200" dirty="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arn(outVertical)">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checkerboard(across)">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slide(fromBottom)">
                                      <p:cBhvr>
                                        <p:cTn id="1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p:nvPr/>
        </p:nvSpPr>
        <p:spPr>
          <a:xfrm>
            <a:off x="228600" y="304800"/>
            <a:ext cx="8686800" cy="685800"/>
          </a:xfrm>
          <a:prstGeom prst="rect">
            <a:avLst/>
          </a:prstGeom>
          <a:noFill/>
          <a:ln w="9525">
            <a:noFill/>
          </a:ln>
        </p:spPr>
        <p:txBody>
          <a:bodyPr lIns="36000" rIns="36000" anchor="t" anchorCtr="1"/>
          <a:lstStyle/>
          <a:p>
            <a:pPr algn="ctr" eaLnBrk="1" latinLnBrk="1" hangingPunct="1">
              <a:buFontTx/>
            </a:pPr>
            <a:r>
              <a:rPr lang="zh-CN" altLang="en-US" sz="4000" dirty="0">
                <a:solidFill>
                  <a:schemeClr val="tx2"/>
                </a:solidFill>
                <a:latin typeface="Gulim" panose="020B0600000101010101" pitchFamily="34" charset="-127"/>
              </a:rPr>
              <a:t>等价类的划分原则</a:t>
            </a:r>
            <a:endParaRPr lang="zh-CN" altLang="en-US" sz="3200" dirty="0">
              <a:solidFill>
                <a:schemeClr val="tx2"/>
              </a:solidFill>
              <a:latin typeface="Gulim" panose="020B0600000101010101" pitchFamily="34" charset="-127"/>
            </a:endParaRPr>
          </a:p>
        </p:txBody>
      </p:sp>
      <p:sp>
        <p:nvSpPr>
          <p:cNvPr id="25603" name="Text Box 3"/>
          <p:cNvSpPr txBox="1"/>
          <p:nvPr/>
        </p:nvSpPr>
        <p:spPr>
          <a:xfrm>
            <a:off x="419100" y="2863850"/>
            <a:ext cx="8496300" cy="2351088"/>
          </a:xfrm>
          <a:prstGeom prst="rect">
            <a:avLst/>
          </a:prstGeom>
          <a:noFill/>
          <a:ln w="9525">
            <a:noFill/>
          </a:ln>
        </p:spPr>
        <p:txBody>
          <a:bodyPr>
            <a:spAutoFit/>
          </a:bodyPr>
          <a:lstStyle/>
          <a:p>
            <a:pPr>
              <a:lnSpc>
                <a:spcPct val="105000"/>
              </a:lnSpc>
              <a:buClr>
                <a:schemeClr val="tx2"/>
              </a:buClr>
              <a:buSzPct val="80000"/>
              <a:buFont typeface="Wingdings" panose="05000000000000000000" pitchFamily="2" charset="2"/>
            </a:pPr>
            <a:r>
              <a:rPr lang="zh-CN" altLang="en-US" sz="2800" dirty="0">
                <a:solidFill>
                  <a:schemeClr val="tx1"/>
                </a:solidFill>
                <a:latin typeface="Arial" panose="020B0604020202020204" pitchFamily="34" charset="0"/>
              </a:rPr>
              <a:t>例：程序输入条件为以字符‘</a:t>
            </a:r>
            <a:r>
              <a:rPr lang="en-US" altLang="zh-CN" sz="2800" dirty="0">
                <a:solidFill>
                  <a:schemeClr val="tx1"/>
                </a:solidFill>
                <a:latin typeface="Arial" panose="020B0604020202020204" pitchFamily="34" charset="0"/>
              </a:rPr>
              <a:t>a’</a:t>
            </a:r>
            <a:r>
              <a:rPr lang="zh-CN" altLang="en-US" sz="2800" dirty="0">
                <a:solidFill>
                  <a:schemeClr val="tx1"/>
                </a:solidFill>
                <a:latin typeface="Arial" panose="020B0604020202020204" pitchFamily="34" charset="0"/>
              </a:rPr>
              <a:t>开头、长度为</a:t>
            </a:r>
            <a:r>
              <a:rPr lang="en-US" altLang="zh-CN" sz="2800" dirty="0">
                <a:solidFill>
                  <a:schemeClr val="tx1"/>
                </a:solidFill>
                <a:latin typeface="Arial" panose="020B0604020202020204" pitchFamily="34" charset="0"/>
              </a:rPr>
              <a:t>8</a:t>
            </a:r>
            <a:r>
              <a:rPr lang="zh-CN" altLang="en-US" sz="2800" dirty="0">
                <a:solidFill>
                  <a:schemeClr val="tx1"/>
                </a:solidFill>
                <a:latin typeface="Arial" panose="020B0604020202020204" pitchFamily="34" charset="0"/>
              </a:rPr>
              <a:t>的字符串，并且字符串不包含‘</a:t>
            </a:r>
            <a:r>
              <a:rPr lang="en-US" altLang="zh-CN" sz="2800" dirty="0">
                <a:solidFill>
                  <a:schemeClr val="tx1"/>
                </a:solidFill>
                <a:latin typeface="Arial" panose="020B0604020202020204" pitchFamily="34" charset="0"/>
              </a:rPr>
              <a:t>a’~ </a:t>
            </a:r>
            <a:r>
              <a:rPr lang="zh-CN" altLang="en-US" sz="2800" dirty="0">
                <a:solidFill>
                  <a:schemeClr val="tx1"/>
                </a:solidFill>
                <a:latin typeface="Arial" panose="020B0604020202020204" pitchFamily="34" charset="0"/>
              </a:rPr>
              <a:t>‘</a:t>
            </a:r>
            <a:r>
              <a:rPr lang="en-US" altLang="zh-CN" sz="2800" dirty="0">
                <a:solidFill>
                  <a:schemeClr val="tx1"/>
                </a:solidFill>
                <a:latin typeface="Arial" panose="020B0604020202020204" pitchFamily="34" charset="0"/>
              </a:rPr>
              <a:t>z’</a:t>
            </a:r>
            <a:r>
              <a:rPr lang="zh-CN" altLang="en-US" sz="2800" dirty="0">
                <a:solidFill>
                  <a:schemeClr val="tx1"/>
                </a:solidFill>
                <a:latin typeface="Arial" panose="020B0604020202020204" pitchFamily="34" charset="0"/>
              </a:rPr>
              <a:t>之外的其它字符，则有效等价类为满足了上述所有条件的字符串，无效等价类为不以‘</a:t>
            </a:r>
            <a:r>
              <a:rPr lang="en-US" altLang="zh-CN" sz="2800" dirty="0">
                <a:solidFill>
                  <a:schemeClr val="tx1"/>
                </a:solidFill>
                <a:latin typeface="Arial" panose="020B0604020202020204" pitchFamily="34" charset="0"/>
              </a:rPr>
              <a:t>a’</a:t>
            </a:r>
            <a:r>
              <a:rPr lang="zh-CN" altLang="en-US" sz="2800" dirty="0">
                <a:solidFill>
                  <a:schemeClr val="tx1"/>
                </a:solidFill>
                <a:latin typeface="Arial" panose="020B0604020202020204" pitchFamily="34" charset="0"/>
              </a:rPr>
              <a:t>开头的字符串、长度不为</a:t>
            </a:r>
            <a:r>
              <a:rPr lang="en-US" altLang="zh-CN" sz="2800" dirty="0">
                <a:solidFill>
                  <a:schemeClr val="tx1"/>
                </a:solidFill>
                <a:latin typeface="Arial" panose="020B0604020202020204" pitchFamily="34" charset="0"/>
              </a:rPr>
              <a:t>8</a:t>
            </a:r>
            <a:r>
              <a:rPr lang="zh-CN" altLang="en-US" sz="2800" dirty="0">
                <a:solidFill>
                  <a:schemeClr val="tx1"/>
                </a:solidFill>
                <a:latin typeface="Arial" panose="020B0604020202020204" pitchFamily="34" charset="0"/>
              </a:rPr>
              <a:t>的字符串和包含了‘</a:t>
            </a:r>
            <a:r>
              <a:rPr lang="en-US" altLang="zh-CN" sz="2800" dirty="0">
                <a:solidFill>
                  <a:schemeClr val="tx1"/>
                </a:solidFill>
                <a:latin typeface="Arial" panose="020B0604020202020204" pitchFamily="34" charset="0"/>
              </a:rPr>
              <a:t>a’~ </a:t>
            </a:r>
            <a:r>
              <a:rPr lang="zh-CN" altLang="en-US" sz="2800" dirty="0">
                <a:solidFill>
                  <a:schemeClr val="tx1"/>
                </a:solidFill>
                <a:latin typeface="Arial" panose="020B0604020202020204" pitchFamily="34" charset="0"/>
              </a:rPr>
              <a:t>‘</a:t>
            </a:r>
            <a:r>
              <a:rPr lang="en-US" altLang="zh-CN" sz="2800" dirty="0">
                <a:solidFill>
                  <a:schemeClr val="tx1"/>
                </a:solidFill>
                <a:latin typeface="Arial" panose="020B0604020202020204" pitchFamily="34" charset="0"/>
              </a:rPr>
              <a:t>z’</a:t>
            </a:r>
            <a:r>
              <a:rPr lang="zh-CN" altLang="en-US" sz="2800" dirty="0">
                <a:solidFill>
                  <a:schemeClr val="tx1"/>
                </a:solidFill>
                <a:latin typeface="Arial" panose="020B0604020202020204" pitchFamily="34" charset="0"/>
              </a:rPr>
              <a:t>之外其它字符的字符串。</a:t>
            </a:r>
            <a:endParaRPr lang="zh-CN" altLang="en-US" sz="2800" dirty="0">
              <a:solidFill>
                <a:schemeClr val="tx1"/>
              </a:solidFill>
              <a:latin typeface="Arial" panose="020B0604020202020204" pitchFamily="34" charset="0"/>
            </a:endParaRPr>
          </a:p>
        </p:txBody>
      </p:sp>
      <p:sp>
        <p:nvSpPr>
          <p:cNvPr id="25604" name="Text Box 4"/>
          <p:cNvSpPr txBox="1"/>
          <p:nvPr/>
        </p:nvSpPr>
        <p:spPr>
          <a:xfrm>
            <a:off x="503238" y="5214938"/>
            <a:ext cx="8280400" cy="1512887"/>
          </a:xfrm>
          <a:prstGeom prst="rect">
            <a:avLst/>
          </a:prstGeom>
          <a:noFill/>
          <a:ln w="9525">
            <a:noFill/>
          </a:ln>
        </p:spPr>
        <p:txBody>
          <a:bodyPr lIns="72000" rIns="72000" anchor="ctr" anchorCtr="0"/>
          <a:lstStyle/>
          <a:p>
            <a:pPr>
              <a:lnSpc>
                <a:spcPct val="105000"/>
              </a:lnSpc>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5</a:t>
            </a:r>
            <a:r>
              <a:rPr lang="zh-CN" altLang="en-US" sz="2400" dirty="0">
                <a:solidFill>
                  <a:schemeClr val="tx1"/>
                </a:solidFill>
                <a:latin typeface="Arial" panose="020B0604020202020204" pitchFamily="34" charset="0"/>
              </a:rPr>
              <a:t>）细分等价类  在确知已划分的等价类中各元素在程序中的处理方式不同的情况下，则应再将该等价类进一步划分为更小的等价类，并建立等价类表。 </a:t>
            </a:r>
            <a:endParaRPr lang="zh-CN" altLang="en-US" sz="2400" dirty="0">
              <a:solidFill>
                <a:schemeClr val="tx1"/>
              </a:solidFill>
              <a:latin typeface="Arial" panose="020B0604020202020204" pitchFamily="34" charset="0"/>
            </a:endParaRPr>
          </a:p>
        </p:txBody>
      </p:sp>
      <p:sp>
        <p:nvSpPr>
          <p:cNvPr id="25605" name="Text Box 5"/>
          <p:cNvSpPr txBox="1"/>
          <p:nvPr/>
        </p:nvSpPr>
        <p:spPr>
          <a:xfrm>
            <a:off x="228600" y="1182688"/>
            <a:ext cx="8280400" cy="1368425"/>
          </a:xfrm>
          <a:prstGeom prst="rect">
            <a:avLst/>
          </a:prstGeom>
          <a:noFill/>
          <a:ln w="9525">
            <a:noFill/>
          </a:ln>
        </p:spPr>
        <p:txBody>
          <a:bodyPr lIns="72000" rIns="72000" anchor="ctr" anchorCtr="0"/>
          <a:lstStyle/>
          <a:p>
            <a:r>
              <a:rPr lang="zh-CN" altLang="en-US" sz="2800" dirty="0">
                <a:solidFill>
                  <a:schemeClr val="tx1"/>
                </a:solidFill>
                <a:latin typeface="Arial" panose="020B0604020202020204" pitchFamily="34" charset="0"/>
              </a:rPr>
              <a:t>（</a:t>
            </a:r>
            <a:r>
              <a:rPr lang="en-US" altLang="zh-CN" sz="2800" dirty="0">
                <a:solidFill>
                  <a:schemeClr val="tx1"/>
                </a:solidFill>
                <a:latin typeface="Arial" panose="020B0604020202020204" pitchFamily="34" charset="0"/>
              </a:rPr>
              <a:t>4</a:t>
            </a:r>
            <a:r>
              <a:rPr lang="zh-CN" altLang="en-US" sz="2800" dirty="0">
                <a:solidFill>
                  <a:schemeClr val="tx1"/>
                </a:solidFill>
                <a:latin typeface="Arial" panose="020B0604020202020204" pitchFamily="34" charset="0"/>
              </a:rPr>
              <a:t>）按照限制条件或规则划分   在规定了输入数据必须遵守的规则或限制条件的情况下，可确定一个有效等价类（符合规则）和若干个无效等价类（从不同角度违反规则）。</a:t>
            </a:r>
            <a:endParaRPr lang="zh-CN" altLang="en-US" sz="2800" dirty="0">
              <a:solidFill>
                <a:schemeClr val="tx1"/>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arn(outVertical)">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checkerboard(across)">
                                      <p:cBhvr>
                                        <p:cTn id="12" dur="5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5603"/>
                                        </p:tgtEl>
                                        <p:attrNameLst>
                                          <p:attrName>style.visibility</p:attrName>
                                        </p:attrNameLst>
                                      </p:cBhvr>
                                      <p:to>
                                        <p:strVal val="visible"/>
                                      </p:to>
                                    </p:set>
                                    <p:animEffect transition="in" filter="slide(fromBottom)">
                                      <p:cBhvr>
                                        <p:cTn id="17" dur="500"/>
                                        <p:tgtEl>
                                          <p:spTgt spid="2560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checkerboard(across)">
                                      <p:cBhvr>
                                        <p:cTn id="22"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256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539485" y="11627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等价类划分法的测试用例设计</a:t>
            </a:r>
            <a:endParaRPr lang="en-US" altLang="zh-CN" sz="4000" dirty="0">
              <a:ea typeface="宋体" panose="02010600030101010101" pitchFamily="2" charset="-122"/>
            </a:endParaRPr>
          </a:p>
        </p:txBody>
      </p:sp>
      <p:sp>
        <p:nvSpPr>
          <p:cNvPr id="25603" name="Rectangle 3"/>
          <p:cNvSpPr>
            <a:spLocks noGrp="1"/>
          </p:cNvSpPr>
          <p:nvPr>
            <p:ph idx="1"/>
          </p:nvPr>
        </p:nvSpPr>
        <p:spPr>
          <a:xfrm>
            <a:off x="611240" y="821745"/>
            <a:ext cx="8226900" cy="4759200"/>
          </a:xfrm>
        </p:spPr>
        <p:txBody>
          <a:bodyPr vert="horz" wrap="square" lIns="91440" tIns="45720" rIns="91440" bIns="45720" anchor="t" anchorCtr="0">
            <a:noAutofit/>
          </a:bodyPr>
          <a:lstStyle/>
          <a:p>
            <a:pPr eaLnBrk="1" hangingPunct="1"/>
            <a:r>
              <a:rPr lang="zh-CN" altLang="en-US" dirty="0">
                <a:latin typeface="宋体" panose="02010600030101010101" pitchFamily="2" charset="-122"/>
                <a:ea typeface="宋体" panose="02010600030101010101" pitchFamily="2" charset="-122"/>
              </a:rPr>
              <a:t>在设计测试用例时，应同时考虑有效等价类和无效等价类测试用例的设计。</a:t>
            </a:r>
            <a:endParaRPr lang="zh-CN" altLang="en-US"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根据已列出的等价类表可确定测试用例，具体过程如下：</a:t>
            </a:r>
            <a:endParaRPr lang="zh-CN" altLang="en-US" dirty="0">
              <a:latin typeface="宋体" panose="02010600030101010101" pitchFamily="2" charset="-122"/>
              <a:ea typeface="宋体" panose="02010600030101010101" pitchFamily="2" charset="-122"/>
            </a:endParaRPr>
          </a:p>
          <a:p>
            <a:pPr eaLnBrk="1" hangingPunct="1">
              <a:buNone/>
            </a:pPr>
            <a:r>
              <a:rPr lang="zh-CN" altLang="en-US" dirty="0">
                <a:ea typeface="宋体" panose="02010600030101010101" pitchFamily="2" charset="-122"/>
              </a:rPr>
              <a:t>（1）首先为等价类表中的每一个等价类分别规定一个唯一的编号。</a:t>
            </a:r>
            <a:endParaRPr lang="zh-CN" altLang="en-US" dirty="0">
              <a:ea typeface="宋体" panose="02010600030101010101" pitchFamily="2" charset="-122"/>
            </a:endParaRPr>
          </a:p>
          <a:p>
            <a:pPr eaLnBrk="1" hangingPunct="1">
              <a:buNone/>
            </a:pPr>
            <a:r>
              <a:rPr lang="zh-CN" altLang="en-US" dirty="0">
                <a:ea typeface="宋体" panose="02010600030101010101" pitchFamily="2" charset="-122"/>
              </a:rPr>
              <a:t>（2）设计一个新的测试用例，</a:t>
            </a:r>
            <a:r>
              <a:rPr lang="zh-CN" altLang="en-US" dirty="0">
                <a:solidFill>
                  <a:srgbClr val="FF0000"/>
                </a:solidFill>
                <a:ea typeface="宋体" panose="02010600030101010101" pitchFamily="2" charset="-122"/>
              </a:rPr>
              <a:t>使它能够尽量覆盖尚未覆盖的有效等价类。</a:t>
            </a:r>
            <a:r>
              <a:rPr lang="zh-CN" altLang="en-US" dirty="0">
                <a:ea typeface="宋体" panose="02010600030101010101" pitchFamily="2" charset="-122"/>
              </a:rPr>
              <a:t>重复这个步骤，直到所有的有效等价类均被测试用例所覆盖。</a:t>
            </a:r>
            <a:endParaRPr lang="zh-CN" altLang="en-US" dirty="0">
              <a:ea typeface="宋体" panose="02010600030101010101" pitchFamily="2" charset="-122"/>
            </a:endParaRPr>
          </a:p>
          <a:p>
            <a:pPr eaLnBrk="1" hangingPunct="1">
              <a:buNone/>
            </a:pPr>
            <a:r>
              <a:rPr lang="zh-CN" altLang="en-US" dirty="0">
                <a:ea typeface="宋体" panose="02010600030101010101" pitchFamily="2" charset="-122"/>
              </a:rPr>
              <a:t>（3）设计一个新的测试用例，</a:t>
            </a:r>
            <a:r>
              <a:rPr lang="zh-CN" altLang="en-US" dirty="0">
                <a:solidFill>
                  <a:srgbClr val="FF0000"/>
                </a:solidFill>
                <a:ea typeface="宋体" panose="02010600030101010101" pitchFamily="2" charset="-122"/>
              </a:rPr>
              <a:t>使它仅覆盖一个尚未覆盖的无效等价类。</a:t>
            </a:r>
            <a:r>
              <a:rPr lang="zh-CN" altLang="en-US" dirty="0">
                <a:ea typeface="宋体" panose="02010600030101010101" pitchFamily="2" charset="-122"/>
              </a:rPr>
              <a:t>重复这一步骤，直到所有的无效等价类均被测试用例所覆盖。</a:t>
            </a:r>
            <a:endParaRPr lang="zh-CN" altLang="en-US"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467095" y="11627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常见等价类划分测试形式</a:t>
            </a:r>
            <a:endParaRPr lang="en-US" altLang="zh-CN" sz="4000" dirty="0">
              <a:ea typeface="宋体" panose="02010600030101010101" pitchFamily="2" charset="-122"/>
            </a:endParaRPr>
          </a:p>
        </p:txBody>
      </p:sp>
      <p:sp>
        <p:nvSpPr>
          <p:cNvPr id="27651" name="Rectangle 3"/>
          <p:cNvSpPr>
            <a:spLocks noGrp="1"/>
          </p:cNvSpPr>
          <p:nvPr>
            <p:ph idx="1"/>
          </p:nvPr>
        </p:nvSpPr>
        <p:spPr>
          <a:xfrm>
            <a:off x="539485" y="908740"/>
            <a:ext cx="8226900" cy="4759200"/>
          </a:xfrm>
        </p:spPr>
        <p:txBody>
          <a:bodyPr vert="horz" wrap="square" lIns="91440" tIns="45720" rIns="91440" bIns="45720" anchor="t" anchorCtr="0">
            <a:noAutofit/>
          </a:bodyPr>
          <a:lstStyle/>
          <a:p>
            <a:pPr eaLnBrk="1" hangingPunct="1"/>
            <a:r>
              <a:rPr lang="zh-CN" altLang="en-US" dirty="0">
                <a:latin typeface="宋体" panose="02010600030101010101" pitchFamily="2" charset="-122"/>
                <a:ea typeface="宋体" panose="02010600030101010101" pitchFamily="2" charset="-122"/>
              </a:rPr>
              <a:t>针对是否对无效数据进行测试，可以将等价类测试分为 标准等价类测试和健壮等价类测试。</a:t>
            </a:r>
            <a:endParaRPr lang="zh-CN" altLang="en-US" dirty="0">
              <a:latin typeface="宋体" panose="02010600030101010101" pitchFamily="2" charset="-122"/>
              <a:ea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endParaRPr>
          </a:p>
          <a:p>
            <a:pPr eaLnBrk="1" hangingPunct="1">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标准等价类测试</a:t>
            </a:r>
            <a:r>
              <a:rPr lang="en-US" altLang="zh-CN" dirty="0">
                <a:latin typeface="Times New Roman" panose="02020603050405020304" pitchFamily="18" charset="0"/>
                <a:ea typeface="宋体" panose="02010600030101010101" pitchFamily="2" charset="-122"/>
              </a:rPr>
              <a:t>——</a:t>
            </a:r>
            <a:r>
              <a:rPr lang="zh-CN" altLang="en-US" dirty="0">
                <a:latin typeface="宋体" panose="02010600030101010101" pitchFamily="2" charset="-122"/>
                <a:ea typeface="宋体" panose="02010600030101010101" pitchFamily="2" charset="-122"/>
              </a:rPr>
              <a:t>不考虑无效数据值，测试用例使用每个等价类中的一个值。</a:t>
            </a:r>
            <a:endParaRPr lang="zh-CN" altLang="en-US"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pPr>
            <a:endParaRPr lang="zh-CN" altLang="en-US" dirty="0">
              <a:latin typeface="宋体" panose="02010600030101010101" pitchFamily="2" charset="-122"/>
              <a:ea typeface="宋体" panose="02010600030101010101" pitchFamily="2" charset="-122"/>
            </a:endParaRPr>
          </a:p>
          <a:p>
            <a:pPr eaLnBrk="1" hangingPunct="1">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健壮等价类测试</a:t>
            </a:r>
            <a:r>
              <a:rPr lang="en-US" altLang="zh-CN" dirty="0">
                <a:latin typeface="Times New Roman" panose="02020603050405020304" pitchFamily="18" charset="0"/>
                <a:ea typeface="宋体" panose="02010600030101010101" pitchFamily="2" charset="-122"/>
              </a:rPr>
              <a:t>——</a:t>
            </a:r>
            <a:r>
              <a:rPr lang="zh-CN" altLang="en-US" dirty="0">
                <a:latin typeface="宋体" panose="02010600030101010101" pitchFamily="2" charset="-122"/>
                <a:ea typeface="宋体" panose="02010600030101010101" pitchFamily="2" charset="-122"/>
              </a:rPr>
              <a:t>主要的出发点是考虑了无效等价类。对有效输入，测试用例从每个有效等价类中取一个值； 对无效输入，一个测试用例有一个无效值，其他值均取有效值。</a:t>
            </a:r>
            <a:endParaRPr lang="zh-CN" altLang="en-US" dirty="0">
              <a:latin typeface="宋体" panose="02010600030101010101" pitchFamily="2" charset="-122"/>
              <a:ea typeface="宋体" panose="02010600030101010101" pitchFamily="2" charset="-122"/>
            </a:endParaRPr>
          </a:p>
          <a:p>
            <a:pPr eaLnBrk="1" hangingPunct="1">
              <a:buNone/>
            </a:pPr>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arn(outVertical)">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wipe(left)">
                                      <p:cBhvr>
                                        <p:cTn id="12" dur="500"/>
                                        <p:tgtEl>
                                          <p:spTgt spid="27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wipe(left)">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1">
                                            <p:txEl>
                                              <p:pRg st="4" end="4"/>
                                            </p:txEl>
                                          </p:spTgt>
                                        </p:tgtEl>
                                        <p:attrNameLst>
                                          <p:attrName>style.visibility</p:attrName>
                                        </p:attrNameLst>
                                      </p:cBhvr>
                                      <p:to>
                                        <p:strVal val="visible"/>
                                      </p:to>
                                    </p:set>
                                    <p:animEffect transition="in" filter="wipe(left)">
                                      <p:cBhvr>
                                        <p:cTn id="22"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idx="1"/>
          </p:nvPr>
        </p:nvSpPr>
        <p:spPr>
          <a:xfrm>
            <a:off x="322950" y="116260"/>
            <a:ext cx="8226900" cy="4759200"/>
          </a:xfrm>
        </p:spPr>
        <p:txBody>
          <a:bodyPr vert="horz" wrap="square" lIns="91440" tIns="45720" rIns="91440" bIns="45720" anchor="t" anchorCtr="0">
            <a:noAutofit/>
          </a:bodyPr>
          <a:lstStyle/>
          <a:p>
            <a:pPr eaLnBrk="1" hangingPunct="1">
              <a:buNone/>
            </a:pPr>
            <a:r>
              <a:rPr lang="zh-CN" altLang="en-US" b="1" dirty="0">
                <a:latin typeface="华文中宋" panose="02010600040101010101" pitchFamily="2" charset="-122"/>
                <a:ea typeface="华文中宋" panose="02010600040101010101" pitchFamily="2" charset="-122"/>
              </a:rPr>
              <a:t>     为了便于理解，我们将讨论两变量</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和</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2</a:t>
            </a:r>
            <a:r>
              <a:rPr lang="zh-CN" altLang="en-US" b="1" dirty="0">
                <a:latin typeface="华文中宋" panose="02010600040101010101" pitchFamily="2" charset="-122"/>
                <a:ea typeface="华文中宋" panose="02010600040101010101" pitchFamily="2" charset="-122"/>
              </a:rPr>
              <a:t>函数</a:t>
            </a:r>
            <a:r>
              <a:rPr lang="en-US" altLang="zh-CN" b="1" dirty="0">
                <a:latin typeface="华文中宋" panose="02010600040101010101" pitchFamily="2" charset="-122"/>
                <a:ea typeface="华文中宋" panose="02010600040101010101" pitchFamily="2" charset="-122"/>
              </a:rPr>
              <a:t>F</a:t>
            </a:r>
            <a:r>
              <a:rPr lang="zh-CN" altLang="en-US" b="1" dirty="0">
                <a:latin typeface="华文中宋" panose="02010600040101010101" pitchFamily="2" charset="-122"/>
                <a:ea typeface="华文中宋" panose="02010600040101010101" pitchFamily="2" charset="-122"/>
              </a:rPr>
              <a:t>。如果</a:t>
            </a:r>
            <a:r>
              <a:rPr lang="en-US" altLang="zh-CN" b="1" dirty="0">
                <a:latin typeface="华文中宋" panose="02010600040101010101" pitchFamily="2" charset="-122"/>
                <a:ea typeface="华文中宋" panose="02010600040101010101" pitchFamily="2" charset="-122"/>
              </a:rPr>
              <a:t>F</a:t>
            </a:r>
            <a:r>
              <a:rPr lang="zh-CN" altLang="en-US" b="1" dirty="0">
                <a:latin typeface="华文中宋" panose="02010600040101010101" pitchFamily="2" charset="-122"/>
                <a:ea typeface="华文中宋" panose="02010600040101010101" pitchFamily="2" charset="-122"/>
              </a:rPr>
              <a:t>实现为一个程序，输入变量</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和</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2</a:t>
            </a:r>
            <a:r>
              <a:rPr lang="zh-CN" altLang="en-US" b="1" dirty="0">
                <a:latin typeface="华文中宋" panose="02010600040101010101" pitchFamily="2" charset="-122"/>
                <a:ea typeface="华文中宋" panose="02010600040101010101" pitchFamily="2" charset="-122"/>
              </a:rPr>
              <a:t>拥有以下边界以及边界内的区间：</a:t>
            </a:r>
            <a:endParaRPr lang="zh-CN" altLang="en-US" b="1" dirty="0">
              <a:latin typeface="华文中宋" panose="02010600040101010101" pitchFamily="2" charset="-122"/>
              <a:ea typeface="华文中宋" panose="02010600040101010101" pitchFamily="2" charset="-122"/>
            </a:endParaRPr>
          </a:p>
          <a:p>
            <a:pPr eaLnBrk="1" hangingPunct="1">
              <a:buNone/>
            </a:pPr>
            <a:endParaRPr lang="zh-CN" altLang="en-US" b="1" dirty="0">
              <a:latin typeface="华文中宋" panose="02010600040101010101" pitchFamily="2" charset="-122"/>
              <a:ea typeface="华文中宋" panose="02010600040101010101" pitchFamily="2" charset="-122"/>
            </a:endParaRPr>
          </a:p>
          <a:p>
            <a:pPr eaLnBrk="1" hangingPunct="1">
              <a:buNone/>
            </a:pPr>
            <a:r>
              <a:rPr lang="zh-CN" altLang="en-US" b="1" dirty="0">
                <a:latin typeface="华文中宋" panose="02010600040101010101" pitchFamily="2" charset="-122"/>
                <a:ea typeface="华文中宋" panose="02010600040101010101" pitchFamily="2" charset="-122"/>
              </a:rPr>
              <a:t>  </a:t>
            </a:r>
            <a:r>
              <a:rPr lang="en-US" altLang="zh-CN" b="1" dirty="0">
                <a:latin typeface="华文中宋" panose="02010600040101010101" pitchFamily="2" charset="-122"/>
                <a:ea typeface="华文中宋" panose="02010600040101010101" pitchFamily="2" charset="-122"/>
              </a:rPr>
              <a:t>a&lt;= x</a:t>
            </a:r>
            <a:r>
              <a:rPr lang="en-US" altLang="zh-CN" b="1" baseline="-25000" dirty="0">
                <a:latin typeface="华文中宋" panose="02010600040101010101" pitchFamily="2" charset="-122"/>
                <a:ea typeface="华文中宋" panose="02010600040101010101" pitchFamily="2" charset="-122"/>
              </a:rPr>
              <a:t>1</a:t>
            </a:r>
            <a:r>
              <a:rPr lang="en-US" altLang="zh-CN" b="1" dirty="0">
                <a:latin typeface="华文中宋" panose="02010600040101010101" pitchFamily="2" charset="-122"/>
                <a:ea typeface="华文中宋" panose="02010600040101010101" pitchFamily="2" charset="-122"/>
              </a:rPr>
              <a:t> &lt;=d</a:t>
            </a:r>
            <a:r>
              <a:rPr lang="zh-CN" altLang="en-US" b="1" dirty="0">
                <a:latin typeface="华文中宋" panose="02010600040101010101" pitchFamily="2" charset="-122"/>
                <a:ea typeface="华文中宋" panose="02010600040101010101" pitchFamily="2" charset="-122"/>
              </a:rPr>
              <a:t>，区间为：</a:t>
            </a:r>
            <a:r>
              <a:rPr lang="en-US" altLang="zh-CN" b="1" dirty="0">
                <a:latin typeface="华文中宋" panose="02010600040101010101" pitchFamily="2" charset="-122"/>
                <a:ea typeface="华文中宋" panose="02010600040101010101" pitchFamily="2" charset="-122"/>
              </a:rPr>
              <a:t>[a</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b )</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[b</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c)</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[c</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d]</a:t>
            </a:r>
            <a:endParaRPr lang="en-US" altLang="zh-CN" b="1" dirty="0">
              <a:latin typeface="华文中宋" panose="02010600040101010101" pitchFamily="2" charset="-122"/>
              <a:ea typeface="华文中宋" panose="02010600040101010101" pitchFamily="2" charset="-122"/>
            </a:endParaRPr>
          </a:p>
          <a:p>
            <a:pPr eaLnBrk="1" hangingPunct="1">
              <a:buNone/>
            </a:pPr>
            <a:r>
              <a:rPr lang="en-US" altLang="zh-CN" b="1" dirty="0">
                <a:latin typeface="华文中宋" panose="02010600040101010101" pitchFamily="2" charset="-122"/>
                <a:ea typeface="华文中宋" panose="02010600040101010101" pitchFamily="2" charset="-122"/>
              </a:rPr>
              <a:t>  e&lt;= x</a:t>
            </a:r>
            <a:r>
              <a:rPr lang="en-US" altLang="zh-CN" b="1" baseline="-25000" dirty="0">
                <a:latin typeface="华文中宋" panose="02010600040101010101" pitchFamily="2" charset="-122"/>
                <a:ea typeface="华文中宋" panose="02010600040101010101" pitchFamily="2" charset="-122"/>
              </a:rPr>
              <a:t>2</a:t>
            </a:r>
            <a:r>
              <a:rPr lang="en-US" altLang="zh-CN" b="1" dirty="0">
                <a:latin typeface="华文中宋" panose="02010600040101010101" pitchFamily="2" charset="-122"/>
                <a:ea typeface="华文中宋" panose="02010600040101010101" pitchFamily="2" charset="-122"/>
              </a:rPr>
              <a:t> &lt;=g</a:t>
            </a:r>
            <a:r>
              <a:rPr lang="zh-CN" altLang="en-US" b="1" dirty="0">
                <a:latin typeface="华文中宋" panose="02010600040101010101" pitchFamily="2" charset="-122"/>
                <a:ea typeface="华文中宋" panose="02010600040101010101" pitchFamily="2" charset="-122"/>
              </a:rPr>
              <a:t>，区间为：</a:t>
            </a:r>
            <a:r>
              <a:rPr lang="en-US" altLang="zh-CN" b="1" dirty="0">
                <a:latin typeface="华文中宋" panose="02010600040101010101" pitchFamily="2" charset="-122"/>
                <a:ea typeface="华文中宋" panose="02010600040101010101" pitchFamily="2" charset="-122"/>
              </a:rPr>
              <a:t>[e</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f)</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[f</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g]</a:t>
            </a:r>
            <a:endParaRPr lang="en-US" altLang="zh-CN" b="1" dirty="0">
              <a:latin typeface="华文中宋" panose="02010600040101010101" pitchFamily="2" charset="-122"/>
              <a:ea typeface="华文中宋" panose="02010600040101010101" pitchFamily="2" charset="-122"/>
            </a:endParaRPr>
          </a:p>
          <a:p>
            <a:pPr eaLnBrk="1" hangingPunct="1">
              <a:buNone/>
            </a:pPr>
            <a:endParaRPr lang="en-US" altLang="zh-CN" b="1" dirty="0">
              <a:latin typeface="华文中宋" panose="02010600040101010101" pitchFamily="2" charset="-122"/>
              <a:ea typeface="华文中宋" panose="02010600040101010101" pitchFamily="2" charset="-122"/>
            </a:endParaRPr>
          </a:p>
          <a:p>
            <a:pPr eaLnBrk="1" hangingPunct="1">
              <a:buClr>
                <a:srgbClr val="FF0000"/>
              </a:buClr>
              <a:buFont typeface="Wingdings" panose="05000000000000000000" pitchFamily="2" charset="2"/>
              <a:buNone/>
            </a:pPr>
            <a:r>
              <a:rPr lang="en-US" altLang="zh-CN" b="1" dirty="0">
                <a:latin typeface="华文中宋" panose="02010600040101010101" pitchFamily="2" charset="-122"/>
                <a:ea typeface="华文中宋" panose="02010600040101010101" pitchFamily="2" charset="-122"/>
              </a:rPr>
              <a:t> </a:t>
            </a:r>
            <a:r>
              <a:rPr lang="zh-CN" altLang="en-US" b="1" dirty="0">
                <a:latin typeface="华文中宋" panose="02010600040101010101" pitchFamily="2" charset="-122"/>
                <a:ea typeface="华文中宋" panose="02010600040101010101" pitchFamily="2" charset="-122"/>
              </a:rPr>
              <a:t>其中，方括号和圆括号分别表示闭区间和开区间的端点。 </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和</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2</a:t>
            </a:r>
            <a:r>
              <a:rPr lang="zh-CN" altLang="en-US" b="1" dirty="0">
                <a:latin typeface="华文中宋" panose="02010600040101010101" pitchFamily="2" charset="-122"/>
                <a:ea typeface="华文中宋" panose="02010600040101010101" pitchFamily="2" charset="-122"/>
              </a:rPr>
              <a:t>的无效值是： </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1</a:t>
            </a:r>
            <a:r>
              <a:rPr lang="en-US" altLang="zh-CN" b="1" dirty="0">
                <a:latin typeface="华文中宋" panose="02010600040101010101" pitchFamily="2" charset="-122"/>
                <a:ea typeface="华文中宋" panose="02010600040101010101" pitchFamily="2" charset="-122"/>
              </a:rPr>
              <a:t> &lt;a</a:t>
            </a:r>
            <a:r>
              <a:rPr lang="zh-CN" altLang="en-US" b="1" dirty="0">
                <a:latin typeface="华文中宋" panose="02010600040101010101" pitchFamily="2" charset="-122"/>
                <a:ea typeface="华文中宋" panose="02010600040101010101" pitchFamily="2" charset="-122"/>
              </a:rPr>
              <a:t>， </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1</a:t>
            </a:r>
            <a:r>
              <a:rPr lang="en-US" altLang="zh-CN" b="1" dirty="0">
                <a:latin typeface="华文中宋" panose="02010600040101010101" pitchFamily="2" charset="-122"/>
                <a:ea typeface="华文中宋" panose="02010600040101010101" pitchFamily="2" charset="-122"/>
              </a:rPr>
              <a:t> &gt;d</a:t>
            </a:r>
            <a:r>
              <a:rPr lang="zh-CN" altLang="en-US" b="1" dirty="0">
                <a:latin typeface="华文中宋" panose="02010600040101010101" pitchFamily="2" charset="-122"/>
                <a:ea typeface="华文中宋" panose="02010600040101010101" pitchFamily="2" charset="-122"/>
              </a:rPr>
              <a:t>，以及</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2</a:t>
            </a:r>
            <a:r>
              <a:rPr lang="en-US" altLang="zh-CN" b="1" dirty="0">
                <a:latin typeface="华文中宋" panose="02010600040101010101" pitchFamily="2" charset="-122"/>
                <a:ea typeface="华文中宋" panose="02010600040101010101" pitchFamily="2" charset="-122"/>
              </a:rPr>
              <a:t> &lt;e</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x</a:t>
            </a:r>
            <a:r>
              <a:rPr lang="en-US" altLang="zh-CN" b="1" baseline="-25000" dirty="0">
                <a:latin typeface="华文中宋" panose="02010600040101010101" pitchFamily="2" charset="-122"/>
                <a:ea typeface="华文中宋" panose="02010600040101010101" pitchFamily="2" charset="-122"/>
              </a:rPr>
              <a:t>2</a:t>
            </a:r>
            <a:r>
              <a:rPr lang="en-US" altLang="zh-CN" b="1" dirty="0">
                <a:latin typeface="华文中宋" panose="02010600040101010101" pitchFamily="2" charset="-122"/>
                <a:ea typeface="华文中宋" panose="02010600040101010101" pitchFamily="2" charset="-122"/>
              </a:rPr>
              <a:t> &gt;g</a:t>
            </a:r>
            <a:r>
              <a:rPr lang="zh-CN" altLang="en-US" b="1" dirty="0">
                <a:latin typeface="华文中宋" panose="02010600040101010101" pitchFamily="2" charset="-122"/>
                <a:ea typeface="华文中宋" panose="02010600040101010101" pitchFamily="2" charset="-122"/>
              </a:rPr>
              <a:t>。</a:t>
            </a:r>
            <a:endParaRPr lang="zh-CN" altLang="en-US" b="1" dirty="0">
              <a:latin typeface="华文中宋" panose="02010600040101010101" pitchFamily="2" charset="-122"/>
              <a:ea typeface="华文中宋" panose="02010600040101010101" pitchFamily="2" charset="-122"/>
            </a:endParaRPr>
          </a:p>
          <a:p>
            <a:pPr eaLnBrk="1" hangingPunct="1">
              <a:buNone/>
            </a:pPr>
            <a:endParaRPr lang="zh-CN" altLang="en-US" b="1" dirty="0">
              <a:latin typeface="华文中宋" panose="02010600040101010101" pitchFamily="2" charset="-122"/>
              <a:ea typeface="华文中宋" panose="02010600040101010101" pitchFamily="2" charset="-122"/>
            </a:endParaRPr>
          </a:p>
          <a:p>
            <a:pPr eaLnBrk="1" hangingPunct="1">
              <a:buNone/>
            </a:pPr>
            <a:endParaRPr lang="zh-CN" altLang="en-US" b="1" dirty="0">
              <a:latin typeface="华文中宋" panose="02010600040101010101" pitchFamily="2" charset="-122"/>
              <a:ea typeface="华文中宋" panose="02010600040101010101" pitchFamily="2" charset="-122"/>
            </a:endParaRPr>
          </a:p>
          <a:p>
            <a:pPr eaLnBrk="1" hangingPunct="1">
              <a:buNone/>
            </a:pPr>
            <a:endParaRPr lang="zh-CN" altLang="en-US" b="1"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467095" y="-27870"/>
            <a:ext cx="8226900" cy="705600"/>
          </a:xfrm>
        </p:spPr>
        <p:txBody>
          <a:bodyPr vert="horz" wrap="square" lIns="91440" tIns="45720" rIns="91440" bIns="45720" anchor="ctr" anchorCtr="0"/>
          <a:lstStyle/>
          <a:p>
            <a:pPr eaLnBrk="1" hangingPunct="1"/>
            <a:r>
              <a:rPr lang="zh-CN" altLang="en-US" sz="4000" dirty="0">
                <a:solidFill>
                  <a:schemeClr val="tx1"/>
                </a:solidFill>
                <a:latin typeface="华文中宋" panose="02010600040101010101" pitchFamily="2" charset="-122"/>
                <a:ea typeface="华文中宋" panose="02010600040101010101" pitchFamily="2" charset="-122"/>
              </a:rPr>
              <a:t>弱一般等价类测试</a:t>
            </a:r>
            <a:endParaRPr lang="zh-CN" altLang="en-US" sz="4000" dirty="0">
              <a:solidFill>
                <a:schemeClr val="tx1"/>
              </a:solidFill>
              <a:latin typeface="华文中宋" panose="02010600040101010101" pitchFamily="2" charset="-122"/>
              <a:ea typeface="华文中宋" panose="02010600040101010101" pitchFamily="2" charset="-122"/>
            </a:endParaRPr>
          </a:p>
        </p:txBody>
      </p:sp>
      <p:sp>
        <p:nvSpPr>
          <p:cNvPr id="28675" name="Rectangle 3"/>
          <p:cNvSpPr>
            <a:spLocks noGrp="1"/>
          </p:cNvSpPr>
          <p:nvPr>
            <p:ph idx="1"/>
          </p:nvPr>
        </p:nvSpPr>
        <p:spPr>
          <a:xfrm>
            <a:off x="395340" y="680775"/>
            <a:ext cx="8226900" cy="4759200"/>
          </a:xfrm>
        </p:spPr>
        <p:txBody>
          <a:bodyPr vert="horz" wrap="square" lIns="91440" tIns="45720" rIns="91440" bIns="45720" anchor="t" anchorCtr="0"/>
          <a:lstStyle/>
          <a:p>
            <a:pPr eaLnBrk="1" hangingPunct="1">
              <a:buNone/>
            </a:pPr>
            <a:r>
              <a:rPr lang="zh-CN" altLang="en-US" sz="2800" b="1" dirty="0">
                <a:latin typeface="华文中宋" panose="02010600040101010101" pitchFamily="2" charset="-122"/>
                <a:ea typeface="华文中宋" panose="02010600040101010101" pitchFamily="2" charset="-122"/>
              </a:rPr>
              <a:t>     弱一般等价类测试通过使用一个测试用例中的每个等价类（区间）的一个变量实现（注意单边缺陷假设的作用）。对于前面给出的例子，可以得到如图所示的弱一般等价类测试用例。</a:t>
            </a:r>
            <a:endParaRPr lang="zh-CN" altLang="en-US" sz="2800" b="1" dirty="0">
              <a:latin typeface="华文中宋" panose="02010600040101010101" pitchFamily="2" charset="-122"/>
              <a:ea typeface="华文中宋" panose="02010600040101010101" pitchFamily="2" charset="-122"/>
            </a:endParaRPr>
          </a:p>
        </p:txBody>
      </p:sp>
      <p:sp>
        <p:nvSpPr>
          <p:cNvPr id="28676" name="Line 4"/>
          <p:cNvSpPr/>
          <p:nvPr/>
        </p:nvSpPr>
        <p:spPr>
          <a:xfrm flipV="1">
            <a:off x="1857375" y="3035300"/>
            <a:ext cx="0" cy="3384550"/>
          </a:xfrm>
          <a:prstGeom prst="line">
            <a:avLst/>
          </a:prstGeom>
          <a:ln w="28575" cap="flat" cmpd="sng">
            <a:solidFill>
              <a:schemeClr val="tx1"/>
            </a:solidFill>
            <a:prstDash val="solid"/>
            <a:headEnd type="none" w="med" len="med"/>
            <a:tailEnd type="triangle" w="med" len="med"/>
          </a:ln>
        </p:spPr>
      </p:sp>
      <p:sp>
        <p:nvSpPr>
          <p:cNvPr id="28677" name="Line 5"/>
          <p:cNvSpPr/>
          <p:nvPr/>
        </p:nvSpPr>
        <p:spPr>
          <a:xfrm flipV="1">
            <a:off x="1498600" y="6059488"/>
            <a:ext cx="5256213" cy="0"/>
          </a:xfrm>
          <a:prstGeom prst="line">
            <a:avLst/>
          </a:prstGeom>
          <a:ln w="28575" cap="flat" cmpd="sng">
            <a:solidFill>
              <a:schemeClr val="tx1"/>
            </a:solidFill>
            <a:prstDash val="solid"/>
            <a:headEnd type="none" w="med" len="med"/>
            <a:tailEnd type="triangle" w="med" len="med"/>
          </a:ln>
        </p:spPr>
      </p:sp>
      <p:sp>
        <p:nvSpPr>
          <p:cNvPr id="28678" name="Line 6"/>
          <p:cNvSpPr/>
          <p:nvPr/>
        </p:nvSpPr>
        <p:spPr>
          <a:xfrm>
            <a:off x="1643063" y="3683000"/>
            <a:ext cx="4032250" cy="0"/>
          </a:xfrm>
          <a:prstGeom prst="line">
            <a:avLst/>
          </a:prstGeom>
          <a:ln w="28575" cap="flat" cmpd="sng">
            <a:solidFill>
              <a:schemeClr val="accent2"/>
            </a:solidFill>
            <a:prstDash val="sysDot"/>
            <a:headEnd type="none" w="med" len="med"/>
            <a:tailEnd type="none" w="med" len="med"/>
          </a:ln>
        </p:spPr>
      </p:sp>
      <p:sp>
        <p:nvSpPr>
          <p:cNvPr id="28679" name="Line 7"/>
          <p:cNvSpPr/>
          <p:nvPr/>
        </p:nvSpPr>
        <p:spPr>
          <a:xfrm>
            <a:off x="1643063" y="4548188"/>
            <a:ext cx="4103687" cy="0"/>
          </a:xfrm>
          <a:prstGeom prst="line">
            <a:avLst/>
          </a:prstGeom>
          <a:ln w="28575" cap="flat" cmpd="sng">
            <a:solidFill>
              <a:schemeClr val="accent2"/>
            </a:solidFill>
            <a:prstDash val="sysDot"/>
            <a:headEnd type="none" w="med" len="med"/>
            <a:tailEnd type="none" w="med" len="med"/>
          </a:ln>
        </p:spPr>
      </p:sp>
      <p:sp>
        <p:nvSpPr>
          <p:cNvPr id="28680" name="Line 8"/>
          <p:cNvSpPr/>
          <p:nvPr/>
        </p:nvSpPr>
        <p:spPr>
          <a:xfrm>
            <a:off x="1643063" y="5483225"/>
            <a:ext cx="4103687" cy="0"/>
          </a:xfrm>
          <a:prstGeom prst="line">
            <a:avLst/>
          </a:prstGeom>
          <a:ln w="28575" cap="flat" cmpd="sng">
            <a:solidFill>
              <a:schemeClr val="accent2"/>
            </a:solidFill>
            <a:prstDash val="sysDot"/>
            <a:headEnd type="none" w="med" len="med"/>
            <a:tailEnd type="none" w="med" len="med"/>
          </a:ln>
        </p:spPr>
      </p:sp>
      <p:sp>
        <p:nvSpPr>
          <p:cNvPr id="28681" name="Line 9"/>
          <p:cNvSpPr/>
          <p:nvPr/>
        </p:nvSpPr>
        <p:spPr>
          <a:xfrm>
            <a:off x="2362200" y="3179763"/>
            <a:ext cx="0" cy="3095625"/>
          </a:xfrm>
          <a:prstGeom prst="line">
            <a:avLst/>
          </a:prstGeom>
          <a:ln w="28575" cap="flat" cmpd="sng">
            <a:solidFill>
              <a:srgbClr val="FF0000"/>
            </a:solidFill>
            <a:prstDash val="sysDot"/>
            <a:headEnd type="none" w="med" len="med"/>
            <a:tailEnd type="none" w="med" len="med"/>
          </a:ln>
        </p:spPr>
      </p:sp>
      <p:sp>
        <p:nvSpPr>
          <p:cNvPr id="28682" name="Line 10"/>
          <p:cNvSpPr/>
          <p:nvPr/>
        </p:nvSpPr>
        <p:spPr>
          <a:xfrm>
            <a:off x="3297238" y="3179763"/>
            <a:ext cx="1587" cy="3095625"/>
          </a:xfrm>
          <a:prstGeom prst="line">
            <a:avLst/>
          </a:prstGeom>
          <a:ln w="28575" cap="flat" cmpd="sng">
            <a:solidFill>
              <a:srgbClr val="FF0000"/>
            </a:solidFill>
            <a:prstDash val="sysDot"/>
            <a:headEnd type="none" w="med" len="med"/>
            <a:tailEnd type="none" w="med" len="med"/>
          </a:ln>
        </p:spPr>
      </p:sp>
      <p:sp>
        <p:nvSpPr>
          <p:cNvPr id="28683" name="Line 11"/>
          <p:cNvSpPr/>
          <p:nvPr/>
        </p:nvSpPr>
        <p:spPr>
          <a:xfrm>
            <a:off x="4233863" y="3106738"/>
            <a:ext cx="1587" cy="3168650"/>
          </a:xfrm>
          <a:prstGeom prst="line">
            <a:avLst/>
          </a:prstGeom>
          <a:ln w="28575" cap="flat" cmpd="sng">
            <a:solidFill>
              <a:srgbClr val="FF0000"/>
            </a:solidFill>
            <a:prstDash val="sysDot"/>
            <a:headEnd type="none" w="med" len="med"/>
            <a:tailEnd type="none" w="med" len="med"/>
          </a:ln>
        </p:spPr>
      </p:sp>
      <p:sp>
        <p:nvSpPr>
          <p:cNvPr id="28684" name="Rectangle 12"/>
          <p:cNvSpPr/>
          <p:nvPr/>
        </p:nvSpPr>
        <p:spPr>
          <a:xfrm>
            <a:off x="2398713" y="3683000"/>
            <a:ext cx="2700337" cy="1800225"/>
          </a:xfrm>
          <a:prstGeom prst="rect">
            <a:avLst/>
          </a:prstGeom>
          <a:solidFill>
            <a:srgbClr val="99CC00">
              <a:alpha val="34901"/>
            </a:srgbClr>
          </a:solidFill>
          <a:ln w="9525" cap="flat" cmpd="sng">
            <a:solidFill>
              <a:srgbClr val="CCFFCC"/>
            </a:solidFill>
            <a:prstDash val="solid"/>
            <a:miter/>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8685" name="Text Box 13"/>
          <p:cNvSpPr txBox="1"/>
          <p:nvPr/>
        </p:nvSpPr>
        <p:spPr>
          <a:xfrm>
            <a:off x="2219325" y="6203950"/>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a</a:t>
            </a:r>
            <a:endParaRPr lang="en-US" altLang="zh-CN" b="1" dirty="0">
              <a:solidFill>
                <a:srgbClr val="FF0000"/>
              </a:solidFill>
              <a:latin typeface="Arial" panose="020B0604020202020204" pitchFamily="34" charset="0"/>
            </a:endParaRPr>
          </a:p>
        </p:txBody>
      </p:sp>
      <p:sp>
        <p:nvSpPr>
          <p:cNvPr id="28686" name="Text Box 14"/>
          <p:cNvSpPr txBox="1"/>
          <p:nvPr/>
        </p:nvSpPr>
        <p:spPr>
          <a:xfrm>
            <a:off x="3154363" y="6203950"/>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b</a:t>
            </a:r>
            <a:endParaRPr lang="en-US" altLang="zh-CN" b="1" dirty="0">
              <a:solidFill>
                <a:srgbClr val="FF0000"/>
              </a:solidFill>
              <a:latin typeface="Arial" panose="020B0604020202020204" pitchFamily="34" charset="0"/>
            </a:endParaRPr>
          </a:p>
        </p:txBody>
      </p:sp>
      <p:sp>
        <p:nvSpPr>
          <p:cNvPr id="28687" name="Text Box 15"/>
          <p:cNvSpPr txBox="1"/>
          <p:nvPr/>
        </p:nvSpPr>
        <p:spPr>
          <a:xfrm>
            <a:off x="4090988" y="6203950"/>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c</a:t>
            </a:r>
            <a:endParaRPr lang="en-US" altLang="zh-CN" b="1" dirty="0">
              <a:solidFill>
                <a:srgbClr val="FF0000"/>
              </a:solidFill>
              <a:latin typeface="Arial" panose="020B0604020202020204" pitchFamily="34" charset="0"/>
            </a:endParaRPr>
          </a:p>
        </p:txBody>
      </p:sp>
      <p:sp>
        <p:nvSpPr>
          <p:cNvPr id="28688" name="Text Box 16"/>
          <p:cNvSpPr txBox="1"/>
          <p:nvPr/>
        </p:nvSpPr>
        <p:spPr>
          <a:xfrm flipH="1">
            <a:off x="6107113" y="5988050"/>
            <a:ext cx="415925"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x</a:t>
            </a:r>
            <a:r>
              <a:rPr lang="en-US" altLang="zh-CN" b="1" baseline="-25000" dirty="0">
                <a:solidFill>
                  <a:srgbClr val="FF0000"/>
                </a:solidFill>
                <a:latin typeface="Arial" panose="020B0604020202020204" pitchFamily="34" charset="0"/>
              </a:rPr>
              <a:t>1</a:t>
            </a:r>
            <a:endParaRPr lang="en-US" altLang="zh-CN" b="1" baseline="-25000" dirty="0">
              <a:solidFill>
                <a:srgbClr val="FF0000"/>
              </a:solidFill>
              <a:latin typeface="Arial" panose="020B0604020202020204" pitchFamily="34" charset="0"/>
            </a:endParaRPr>
          </a:p>
        </p:txBody>
      </p:sp>
      <p:sp>
        <p:nvSpPr>
          <p:cNvPr id="28689" name="Text Box 17"/>
          <p:cNvSpPr txBox="1"/>
          <p:nvPr/>
        </p:nvSpPr>
        <p:spPr>
          <a:xfrm>
            <a:off x="1498600" y="2963863"/>
            <a:ext cx="395288" cy="366712"/>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x</a:t>
            </a:r>
            <a:r>
              <a:rPr lang="en-US" altLang="zh-CN" b="1" baseline="-25000" dirty="0">
                <a:solidFill>
                  <a:schemeClr val="accent2"/>
                </a:solidFill>
                <a:latin typeface="Arial" panose="020B0604020202020204" pitchFamily="34" charset="0"/>
              </a:rPr>
              <a:t>2</a:t>
            </a:r>
            <a:endParaRPr lang="en-US" altLang="zh-CN" b="1" baseline="-25000" dirty="0">
              <a:solidFill>
                <a:schemeClr val="accent2"/>
              </a:solidFill>
              <a:latin typeface="Arial" panose="020B0604020202020204" pitchFamily="34" charset="0"/>
            </a:endParaRPr>
          </a:p>
        </p:txBody>
      </p:sp>
      <p:sp>
        <p:nvSpPr>
          <p:cNvPr id="28690" name="Text Box 18"/>
          <p:cNvSpPr txBox="1"/>
          <p:nvPr/>
        </p:nvSpPr>
        <p:spPr>
          <a:xfrm>
            <a:off x="1354138" y="3467100"/>
            <a:ext cx="323850"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g</a:t>
            </a:r>
            <a:endParaRPr lang="en-US" altLang="zh-CN" b="1" dirty="0">
              <a:solidFill>
                <a:schemeClr val="accent2"/>
              </a:solidFill>
              <a:latin typeface="Arial" panose="020B0604020202020204" pitchFamily="34" charset="0"/>
            </a:endParaRPr>
          </a:p>
        </p:txBody>
      </p:sp>
      <p:sp>
        <p:nvSpPr>
          <p:cNvPr id="28691" name="Text Box 19"/>
          <p:cNvSpPr txBox="1"/>
          <p:nvPr/>
        </p:nvSpPr>
        <p:spPr>
          <a:xfrm>
            <a:off x="1382713" y="4330700"/>
            <a:ext cx="260350"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f</a:t>
            </a:r>
            <a:endParaRPr lang="en-US" altLang="zh-CN" b="1" dirty="0">
              <a:solidFill>
                <a:schemeClr val="accent2"/>
              </a:solidFill>
              <a:latin typeface="Arial" panose="020B0604020202020204" pitchFamily="34" charset="0"/>
            </a:endParaRPr>
          </a:p>
        </p:txBody>
      </p:sp>
      <p:sp>
        <p:nvSpPr>
          <p:cNvPr id="28692" name="Text Box 20"/>
          <p:cNvSpPr txBox="1"/>
          <p:nvPr/>
        </p:nvSpPr>
        <p:spPr>
          <a:xfrm>
            <a:off x="1354138" y="5267325"/>
            <a:ext cx="311150"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e</a:t>
            </a:r>
            <a:endParaRPr lang="en-US" altLang="zh-CN" b="1" dirty="0">
              <a:solidFill>
                <a:schemeClr val="accent2"/>
              </a:solidFill>
              <a:latin typeface="Arial" panose="020B0604020202020204" pitchFamily="34" charset="0"/>
            </a:endParaRPr>
          </a:p>
        </p:txBody>
      </p:sp>
      <p:sp>
        <p:nvSpPr>
          <p:cNvPr id="28693" name="Oval 21"/>
          <p:cNvSpPr/>
          <p:nvPr/>
        </p:nvSpPr>
        <p:spPr>
          <a:xfrm>
            <a:off x="2578100" y="512286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8694" name="Oval 22"/>
          <p:cNvSpPr/>
          <p:nvPr/>
        </p:nvSpPr>
        <p:spPr>
          <a:xfrm>
            <a:off x="3732213" y="411480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8695" name="Line 23"/>
          <p:cNvSpPr/>
          <p:nvPr/>
        </p:nvSpPr>
        <p:spPr>
          <a:xfrm>
            <a:off x="5099050" y="3106738"/>
            <a:ext cx="0" cy="3168650"/>
          </a:xfrm>
          <a:prstGeom prst="line">
            <a:avLst/>
          </a:prstGeom>
          <a:ln w="28575" cap="flat" cmpd="sng">
            <a:solidFill>
              <a:srgbClr val="FF0000"/>
            </a:solidFill>
            <a:prstDash val="sysDot"/>
            <a:headEnd type="none" w="med" len="med"/>
            <a:tailEnd type="none" w="med" len="med"/>
          </a:ln>
        </p:spPr>
      </p:sp>
      <p:sp>
        <p:nvSpPr>
          <p:cNvPr id="28696" name="Text Box 24"/>
          <p:cNvSpPr txBox="1"/>
          <p:nvPr/>
        </p:nvSpPr>
        <p:spPr>
          <a:xfrm>
            <a:off x="4932363" y="6203950"/>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d</a:t>
            </a:r>
            <a:endParaRPr lang="en-US" altLang="zh-CN" b="1" dirty="0">
              <a:solidFill>
                <a:srgbClr val="FF0000"/>
              </a:solidFill>
              <a:latin typeface="Arial" panose="020B0604020202020204" pitchFamily="34" charset="0"/>
            </a:endParaRPr>
          </a:p>
        </p:txBody>
      </p:sp>
      <p:sp>
        <p:nvSpPr>
          <p:cNvPr id="28697" name="Oval 25"/>
          <p:cNvSpPr/>
          <p:nvPr/>
        </p:nvSpPr>
        <p:spPr>
          <a:xfrm>
            <a:off x="4595813" y="497840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8698" name="Text Box 26"/>
          <p:cNvSpPr txBox="1"/>
          <p:nvPr/>
        </p:nvSpPr>
        <p:spPr>
          <a:xfrm>
            <a:off x="2651125" y="6491288"/>
            <a:ext cx="2486025" cy="366712"/>
          </a:xfrm>
          <a:prstGeom prst="rect">
            <a:avLst/>
          </a:prstGeom>
          <a:noFill/>
          <a:ln w="9525">
            <a:noFill/>
          </a:ln>
        </p:spPr>
        <p:txBody>
          <a:bodyPr wrap="none">
            <a:spAutoFit/>
          </a:bodyPr>
          <a:lstStyle/>
          <a:p>
            <a:pPr eaLnBrk="1" hangingPunct="1"/>
            <a:r>
              <a:rPr lang="zh-CN" altLang="en-US" b="1" dirty="0">
                <a:solidFill>
                  <a:schemeClr val="tx1"/>
                </a:solidFill>
                <a:latin typeface="Arial" panose="020B0604020202020204" pitchFamily="34" charset="0"/>
              </a:rPr>
              <a:t>弱一般等价类测试用例</a:t>
            </a:r>
            <a:endParaRPr lang="zh-CN" altLang="en-US" b="1" dirty="0">
              <a:solidFill>
                <a:schemeClr val="tx1"/>
              </a:solidFill>
              <a:latin typeface="Arial" panose="020B0604020202020204" pitchFamily="34" charset="0"/>
            </a:endParaRPr>
          </a:p>
        </p:txBody>
      </p:sp>
      <p:sp>
        <p:nvSpPr>
          <p:cNvPr id="29723" name="AutoShape 27"/>
          <p:cNvSpPr>
            <a:spLocks noChangeArrowheads="1"/>
          </p:cNvSpPr>
          <p:nvPr/>
        </p:nvSpPr>
        <p:spPr bwMode="auto">
          <a:xfrm>
            <a:off x="5940425" y="3500438"/>
            <a:ext cx="2520950" cy="1296988"/>
          </a:xfrm>
          <a:prstGeom prst="wedgeEllipseCallout">
            <a:avLst>
              <a:gd name="adj1" fmla="val -43750"/>
              <a:gd name="adj2" fmla="val 70000"/>
            </a:avLst>
          </a:prstGeom>
          <a:noFill/>
          <a:ln w="9525" cmpd="sng">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baseline="0" noProof="0">
                <a:ln>
                  <a:noFill/>
                </a:ln>
                <a:solidFill>
                  <a:srgbClr val="000000"/>
                </a:solidFill>
                <a:effectLst/>
                <a:uLnTx/>
                <a:uFillTx/>
                <a:latin typeface="Arial" panose="020B0604020202020204" pitchFamily="34" charset="0"/>
                <a:ea typeface="宋体" panose="02010600030101010101" pitchFamily="2" charset="-122"/>
                <a:cs typeface="+mn-cs"/>
              </a:rPr>
              <a:t>这三个测试用例使用每个等价类中的一个值</a:t>
            </a:r>
            <a:endParaRPr kumimoji="0" lang="zh-CN" altLang="en-US" sz="1800" b="1" i="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9723"/>
                                        </p:tgtEl>
                                        <p:attrNameLst>
                                          <p:attrName>style.visibility</p:attrName>
                                        </p:attrNameLst>
                                      </p:cBhvr>
                                      <p:to>
                                        <p:strVal val="visible"/>
                                      </p:to>
                                    </p:set>
                                    <p:anim calcmode="lin" valueType="num">
                                      <p:cBhvr>
                                        <p:cTn id="7" dur="500" fill="hold"/>
                                        <p:tgtEl>
                                          <p:spTgt spid="29723"/>
                                        </p:tgtEl>
                                        <p:attrNameLst>
                                          <p:attrName>ppt_w</p:attrName>
                                        </p:attrNameLst>
                                      </p:cBhvr>
                                      <p:tavLst>
                                        <p:tav tm="0">
                                          <p:val>
                                            <p:fltVal val="0"/>
                                          </p:val>
                                        </p:tav>
                                        <p:tav tm="100000">
                                          <p:val>
                                            <p:strVal val="#ppt_w"/>
                                          </p:val>
                                        </p:tav>
                                      </p:tavLst>
                                    </p:anim>
                                    <p:anim calcmode="lin" valueType="num">
                                      <p:cBhvr>
                                        <p:cTn id="8" dur="500" fill="hold"/>
                                        <p:tgtEl>
                                          <p:spTgt spid="297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idx="1"/>
          </p:nvPr>
        </p:nvSpPr>
        <p:spPr>
          <a:xfrm>
            <a:off x="521705" y="260405"/>
            <a:ext cx="8226900" cy="4759200"/>
          </a:xfrm>
        </p:spPr>
        <p:txBody>
          <a:bodyPr vert="horz" wrap="square" lIns="91440" tIns="45720" rIns="91440" bIns="45720" anchor="t" anchorCtr="0"/>
          <a:lstStyle/>
          <a:p>
            <a:pPr eaLnBrk="1" hangingPunct="1"/>
            <a:r>
              <a:rPr lang="zh-CN" altLang="en-US" sz="2400" b="1" dirty="0">
                <a:latin typeface="华文中宋" panose="02010600040101010101" pitchFamily="2" charset="-122"/>
                <a:ea typeface="华文中宋" panose="02010600040101010101" pitchFamily="2" charset="-122"/>
              </a:rPr>
              <a:t>强一般等价类测试基于多缺陷假设，因此需要等价类笛卡尔积的每个元素对应的测试用例。</a:t>
            </a:r>
            <a:endParaRPr lang="zh-CN" altLang="en-US" sz="2400" b="1" dirty="0">
              <a:latin typeface="华文中宋" panose="02010600040101010101" pitchFamily="2" charset="-122"/>
              <a:ea typeface="华文中宋" panose="02010600040101010101" pitchFamily="2" charset="-122"/>
            </a:endParaRPr>
          </a:p>
          <a:p>
            <a:pPr eaLnBrk="1" hangingPunct="1"/>
            <a:r>
              <a:rPr lang="zh-CN" altLang="en-US" sz="2400" b="1" dirty="0">
                <a:latin typeface="华文中宋" panose="02010600040101010101" pitchFamily="2" charset="-122"/>
                <a:ea typeface="华文中宋" panose="02010600040101010101" pitchFamily="2" charset="-122"/>
              </a:rPr>
              <a:t>笛卡尔积可保证两种意义上的</a:t>
            </a:r>
            <a:r>
              <a:rPr lang="zh-CN" altLang="en-US" sz="2400" b="1" dirty="0">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完备性</a:t>
            </a:r>
            <a:r>
              <a:rPr lang="zh-CN" altLang="en-US" sz="2400" b="1" dirty="0">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：一是覆盖所有的等价类，二是有可能的输入组合中的一个。</a:t>
            </a:r>
            <a:endParaRPr lang="zh-CN" altLang="en-US" sz="2400" b="1" dirty="0">
              <a:latin typeface="华文中宋" panose="02010600040101010101" pitchFamily="2" charset="-122"/>
              <a:ea typeface="华文中宋" panose="02010600040101010101" pitchFamily="2" charset="-122"/>
            </a:endParaRPr>
          </a:p>
        </p:txBody>
      </p:sp>
      <p:sp>
        <p:nvSpPr>
          <p:cNvPr id="29700" name="Line 4"/>
          <p:cNvSpPr/>
          <p:nvPr/>
        </p:nvSpPr>
        <p:spPr>
          <a:xfrm flipV="1">
            <a:off x="1547813" y="5799138"/>
            <a:ext cx="5256212" cy="0"/>
          </a:xfrm>
          <a:prstGeom prst="line">
            <a:avLst/>
          </a:prstGeom>
          <a:ln w="28575" cap="flat" cmpd="sng">
            <a:solidFill>
              <a:schemeClr val="tx1"/>
            </a:solidFill>
            <a:prstDash val="solid"/>
            <a:headEnd type="none" w="med" len="med"/>
            <a:tailEnd type="triangle" w="med" len="med"/>
          </a:ln>
        </p:spPr>
      </p:sp>
      <p:sp>
        <p:nvSpPr>
          <p:cNvPr id="29701" name="Line 5"/>
          <p:cNvSpPr/>
          <p:nvPr/>
        </p:nvSpPr>
        <p:spPr>
          <a:xfrm>
            <a:off x="1692275" y="3422650"/>
            <a:ext cx="4032250" cy="0"/>
          </a:xfrm>
          <a:prstGeom prst="line">
            <a:avLst/>
          </a:prstGeom>
          <a:ln w="28575" cap="flat" cmpd="sng">
            <a:solidFill>
              <a:schemeClr val="accent2"/>
            </a:solidFill>
            <a:prstDash val="sysDot"/>
            <a:headEnd type="none" w="med" len="med"/>
            <a:tailEnd type="none" w="med" len="med"/>
          </a:ln>
        </p:spPr>
      </p:sp>
      <p:sp>
        <p:nvSpPr>
          <p:cNvPr id="29702" name="Line 6"/>
          <p:cNvSpPr/>
          <p:nvPr/>
        </p:nvSpPr>
        <p:spPr>
          <a:xfrm>
            <a:off x="1692275" y="4287838"/>
            <a:ext cx="4103688" cy="0"/>
          </a:xfrm>
          <a:prstGeom prst="line">
            <a:avLst/>
          </a:prstGeom>
          <a:ln w="28575" cap="flat" cmpd="sng">
            <a:solidFill>
              <a:schemeClr val="accent2"/>
            </a:solidFill>
            <a:prstDash val="sysDot"/>
            <a:headEnd type="none" w="med" len="med"/>
            <a:tailEnd type="none" w="med" len="med"/>
          </a:ln>
        </p:spPr>
      </p:sp>
      <p:sp>
        <p:nvSpPr>
          <p:cNvPr id="29703" name="Line 7"/>
          <p:cNvSpPr/>
          <p:nvPr/>
        </p:nvSpPr>
        <p:spPr>
          <a:xfrm>
            <a:off x="1692275" y="5222875"/>
            <a:ext cx="4103688" cy="0"/>
          </a:xfrm>
          <a:prstGeom prst="line">
            <a:avLst/>
          </a:prstGeom>
          <a:ln w="28575" cap="flat" cmpd="sng">
            <a:solidFill>
              <a:schemeClr val="accent2"/>
            </a:solidFill>
            <a:prstDash val="sysDot"/>
            <a:headEnd type="none" w="med" len="med"/>
            <a:tailEnd type="none" w="med" len="med"/>
          </a:ln>
        </p:spPr>
      </p:sp>
      <p:sp>
        <p:nvSpPr>
          <p:cNvPr id="29704" name="Line 8"/>
          <p:cNvSpPr/>
          <p:nvPr/>
        </p:nvSpPr>
        <p:spPr>
          <a:xfrm>
            <a:off x="2411413" y="2919413"/>
            <a:ext cx="0" cy="3095625"/>
          </a:xfrm>
          <a:prstGeom prst="line">
            <a:avLst/>
          </a:prstGeom>
          <a:ln w="28575" cap="flat" cmpd="sng">
            <a:solidFill>
              <a:srgbClr val="FF0000"/>
            </a:solidFill>
            <a:prstDash val="sysDot"/>
            <a:headEnd type="none" w="med" len="med"/>
            <a:tailEnd type="none" w="med" len="med"/>
          </a:ln>
        </p:spPr>
      </p:sp>
      <p:sp>
        <p:nvSpPr>
          <p:cNvPr id="29705" name="Line 9"/>
          <p:cNvSpPr/>
          <p:nvPr/>
        </p:nvSpPr>
        <p:spPr>
          <a:xfrm>
            <a:off x="3346450" y="2919413"/>
            <a:ext cx="1588" cy="3095625"/>
          </a:xfrm>
          <a:prstGeom prst="line">
            <a:avLst/>
          </a:prstGeom>
          <a:ln w="28575" cap="flat" cmpd="sng">
            <a:solidFill>
              <a:srgbClr val="FF0000"/>
            </a:solidFill>
            <a:prstDash val="sysDot"/>
            <a:headEnd type="none" w="med" len="med"/>
            <a:tailEnd type="none" w="med" len="med"/>
          </a:ln>
        </p:spPr>
      </p:sp>
      <p:sp>
        <p:nvSpPr>
          <p:cNvPr id="29706" name="Line 10"/>
          <p:cNvSpPr/>
          <p:nvPr/>
        </p:nvSpPr>
        <p:spPr>
          <a:xfrm>
            <a:off x="4284663" y="2924175"/>
            <a:ext cx="1587" cy="3168650"/>
          </a:xfrm>
          <a:prstGeom prst="line">
            <a:avLst/>
          </a:prstGeom>
          <a:ln w="28575" cap="flat" cmpd="sng">
            <a:solidFill>
              <a:srgbClr val="FF0000"/>
            </a:solidFill>
            <a:prstDash val="sysDot"/>
            <a:headEnd type="none" w="med" len="med"/>
            <a:tailEnd type="none" w="med" len="med"/>
          </a:ln>
        </p:spPr>
      </p:sp>
      <p:sp>
        <p:nvSpPr>
          <p:cNvPr id="29707" name="Rectangle 11"/>
          <p:cNvSpPr/>
          <p:nvPr/>
        </p:nvSpPr>
        <p:spPr>
          <a:xfrm>
            <a:off x="2484438" y="3429000"/>
            <a:ext cx="2700337" cy="1800225"/>
          </a:xfrm>
          <a:prstGeom prst="rect">
            <a:avLst/>
          </a:prstGeom>
          <a:solidFill>
            <a:srgbClr val="99CC00">
              <a:alpha val="34901"/>
            </a:srgbClr>
          </a:solidFill>
          <a:ln w="9525" cap="flat" cmpd="sng">
            <a:solidFill>
              <a:srgbClr val="CCFFCC"/>
            </a:solidFill>
            <a:prstDash val="solid"/>
            <a:miter/>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9708" name="Text Box 12"/>
          <p:cNvSpPr txBox="1"/>
          <p:nvPr/>
        </p:nvSpPr>
        <p:spPr>
          <a:xfrm>
            <a:off x="2268538" y="5943600"/>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a</a:t>
            </a:r>
            <a:endParaRPr lang="en-US" altLang="zh-CN" b="1" dirty="0">
              <a:solidFill>
                <a:srgbClr val="FF0000"/>
              </a:solidFill>
              <a:latin typeface="Arial" panose="020B0604020202020204" pitchFamily="34" charset="0"/>
            </a:endParaRPr>
          </a:p>
        </p:txBody>
      </p:sp>
      <p:sp>
        <p:nvSpPr>
          <p:cNvPr id="29709" name="Text Box 13"/>
          <p:cNvSpPr txBox="1"/>
          <p:nvPr/>
        </p:nvSpPr>
        <p:spPr>
          <a:xfrm>
            <a:off x="3203575" y="5943600"/>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b</a:t>
            </a:r>
            <a:endParaRPr lang="en-US" altLang="zh-CN" b="1" dirty="0">
              <a:solidFill>
                <a:srgbClr val="FF0000"/>
              </a:solidFill>
              <a:latin typeface="Arial" panose="020B0604020202020204" pitchFamily="34" charset="0"/>
            </a:endParaRPr>
          </a:p>
        </p:txBody>
      </p:sp>
      <p:sp>
        <p:nvSpPr>
          <p:cNvPr id="29710" name="Text Box 14"/>
          <p:cNvSpPr txBox="1"/>
          <p:nvPr/>
        </p:nvSpPr>
        <p:spPr>
          <a:xfrm>
            <a:off x="4140200" y="5943600"/>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c</a:t>
            </a:r>
            <a:endParaRPr lang="en-US" altLang="zh-CN" b="1" dirty="0">
              <a:solidFill>
                <a:srgbClr val="FF0000"/>
              </a:solidFill>
              <a:latin typeface="Arial" panose="020B0604020202020204" pitchFamily="34" charset="0"/>
            </a:endParaRPr>
          </a:p>
        </p:txBody>
      </p:sp>
      <p:sp>
        <p:nvSpPr>
          <p:cNvPr id="29711" name="Text Box 15"/>
          <p:cNvSpPr txBox="1"/>
          <p:nvPr/>
        </p:nvSpPr>
        <p:spPr>
          <a:xfrm flipH="1">
            <a:off x="6156325" y="5727700"/>
            <a:ext cx="415925"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x</a:t>
            </a:r>
            <a:r>
              <a:rPr lang="en-US" altLang="zh-CN" b="1" baseline="-25000" dirty="0">
                <a:solidFill>
                  <a:srgbClr val="FF0000"/>
                </a:solidFill>
                <a:latin typeface="Arial" panose="020B0604020202020204" pitchFamily="34" charset="0"/>
              </a:rPr>
              <a:t>1</a:t>
            </a:r>
            <a:endParaRPr lang="en-US" altLang="zh-CN" b="1" baseline="-25000" dirty="0">
              <a:solidFill>
                <a:srgbClr val="FF0000"/>
              </a:solidFill>
              <a:latin typeface="Arial" panose="020B0604020202020204" pitchFamily="34" charset="0"/>
            </a:endParaRPr>
          </a:p>
        </p:txBody>
      </p:sp>
      <p:sp>
        <p:nvSpPr>
          <p:cNvPr id="29712" name="Text Box 16"/>
          <p:cNvSpPr txBox="1"/>
          <p:nvPr/>
        </p:nvSpPr>
        <p:spPr>
          <a:xfrm>
            <a:off x="1403350" y="3206750"/>
            <a:ext cx="323850"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g</a:t>
            </a:r>
            <a:endParaRPr lang="en-US" altLang="zh-CN" b="1" dirty="0">
              <a:solidFill>
                <a:schemeClr val="accent2"/>
              </a:solidFill>
              <a:latin typeface="Arial" panose="020B0604020202020204" pitchFamily="34" charset="0"/>
            </a:endParaRPr>
          </a:p>
        </p:txBody>
      </p:sp>
      <p:sp>
        <p:nvSpPr>
          <p:cNvPr id="29713" name="Text Box 17"/>
          <p:cNvSpPr txBox="1"/>
          <p:nvPr/>
        </p:nvSpPr>
        <p:spPr>
          <a:xfrm>
            <a:off x="1431925" y="4070350"/>
            <a:ext cx="260350"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f</a:t>
            </a:r>
            <a:endParaRPr lang="en-US" altLang="zh-CN" b="1" dirty="0">
              <a:solidFill>
                <a:schemeClr val="accent2"/>
              </a:solidFill>
              <a:latin typeface="Arial" panose="020B0604020202020204" pitchFamily="34" charset="0"/>
            </a:endParaRPr>
          </a:p>
        </p:txBody>
      </p:sp>
      <p:sp>
        <p:nvSpPr>
          <p:cNvPr id="29714" name="Text Box 18"/>
          <p:cNvSpPr txBox="1"/>
          <p:nvPr/>
        </p:nvSpPr>
        <p:spPr>
          <a:xfrm>
            <a:off x="1403350" y="5006975"/>
            <a:ext cx="311150"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e</a:t>
            </a:r>
            <a:endParaRPr lang="en-US" altLang="zh-CN" b="1" dirty="0">
              <a:solidFill>
                <a:schemeClr val="accent2"/>
              </a:solidFill>
              <a:latin typeface="Arial" panose="020B0604020202020204" pitchFamily="34" charset="0"/>
            </a:endParaRPr>
          </a:p>
        </p:txBody>
      </p:sp>
      <p:sp>
        <p:nvSpPr>
          <p:cNvPr id="29715" name="Oval 19"/>
          <p:cNvSpPr/>
          <p:nvPr/>
        </p:nvSpPr>
        <p:spPr>
          <a:xfrm>
            <a:off x="2627313" y="486251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9716" name="Oval 20"/>
          <p:cNvSpPr/>
          <p:nvPr/>
        </p:nvSpPr>
        <p:spPr>
          <a:xfrm>
            <a:off x="3781425" y="385445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9717" name="Line 21"/>
          <p:cNvSpPr/>
          <p:nvPr/>
        </p:nvSpPr>
        <p:spPr>
          <a:xfrm>
            <a:off x="5148263" y="2924175"/>
            <a:ext cx="0" cy="3090863"/>
          </a:xfrm>
          <a:prstGeom prst="line">
            <a:avLst/>
          </a:prstGeom>
          <a:ln w="28575" cap="flat" cmpd="sng">
            <a:solidFill>
              <a:srgbClr val="FF0000"/>
            </a:solidFill>
            <a:prstDash val="sysDot"/>
            <a:headEnd type="none" w="med" len="med"/>
            <a:tailEnd type="none" w="med" len="med"/>
          </a:ln>
        </p:spPr>
      </p:sp>
      <p:sp>
        <p:nvSpPr>
          <p:cNvPr id="29718" name="Text Box 22"/>
          <p:cNvSpPr txBox="1"/>
          <p:nvPr/>
        </p:nvSpPr>
        <p:spPr>
          <a:xfrm>
            <a:off x="4981575" y="5943600"/>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d</a:t>
            </a:r>
            <a:endParaRPr lang="en-US" altLang="zh-CN" b="1" dirty="0">
              <a:solidFill>
                <a:srgbClr val="FF0000"/>
              </a:solidFill>
              <a:latin typeface="Arial" panose="020B0604020202020204" pitchFamily="34" charset="0"/>
            </a:endParaRPr>
          </a:p>
        </p:txBody>
      </p:sp>
      <p:sp>
        <p:nvSpPr>
          <p:cNvPr id="29719" name="Oval 23"/>
          <p:cNvSpPr/>
          <p:nvPr/>
        </p:nvSpPr>
        <p:spPr>
          <a:xfrm>
            <a:off x="4645025" y="471805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9720" name="Text Box 24"/>
          <p:cNvSpPr txBox="1"/>
          <p:nvPr/>
        </p:nvSpPr>
        <p:spPr>
          <a:xfrm>
            <a:off x="2339975" y="6165850"/>
            <a:ext cx="2846388" cy="366713"/>
          </a:xfrm>
          <a:prstGeom prst="rect">
            <a:avLst/>
          </a:prstGeom>
          <a:noFill/>
          <a:ln w="9525">
            <a:noFill/>
          </a:ln>
        </p:spPr>
        <p:txBody>
          <a:bodyPr>
            <a:spAutoFit/>
          </a:bodyPr>
          <a:lstStyle/>
          <a:p>
            <a:pPr eaLnBrk="1" hangingPunct="1"/>
            <a:r>
              <a:rPr lang="zh-CN" altLang="en-US" b="1" dirty="0">
                <a:solidFill>
                  <a:schemeClr val="accent2"/>
                </a:solidFill>
                <a:latin typeface="Arial" panose="020B0604020202020204" pitchFamily="34" charset="0"/>
              </a:rPr>
              <a:t>强一般等价类测试用例</a:t>
            </a:r>
            <a:endParaRPr lang="zh-CN" altLang="en-US" b="1" dirty="0">
              <a:solidFill>
                <a:schemeClr val="accent2"/>
              </a:solidFill>
              <a:latin typeface="Arial" panose="020B0604020202020204" pitchFamily="34" charset="0"/>
            </a:endParaRPr>
          </a:p>
        </p:txBody>
      </p:sp>
      <p:sp>
        <p:nvSpPr>
          <p:cNvPr id="29721" name="Line 25"/>
          <p:cNvSpPr/>
          <p:nvPr/>
        </p:nvSpPr>
        <p:spPr>
          <a:xfrm flipV="1">
            <a:off x="1871663" y="2852738"/>
            <a:ext cx="0" cy="3384550"/>
          </a:xfrm>
          <a:prstGeom prst="line">
            <a:avLst/>
          </a:prstGeom>
          <a:ln w="28575" cap="flat" cmpd="sng">
            <a:solidFill>
              <a:schemeClr val="tx1"/>
            </a:solidFill>
            <a:prstDash val="solid"/>
            <a:headEnd type="none" w="med" len="med"/>
            <a:tailEnd type="triangle" w="med" len="med"/>
          </a:ln>
        </p:spPr>
      </p:sp>
      <p:sp>
        <p:nvSpPr>
          <p:cNvPr id="29722" name="Text Box 26"/>
          <p:cNvSpPr txBox="1"/>
          <p:nvPr/>
        </p:nvSpPr>
        <p:spPr>
          <a:xfrm>
            <a:off x="1512888" y="2781300"/>
            <a:ext cx="395287"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x</a:t>
            </a:r>
            <a:r>
              <a:rPr lang="en-US" altLang="zh-CN" b="1" baseline="-25000" dirty="0">
                <a:solidFill>
                  <a:schemeClr val="accent2"/>
                </a:solidFill>
                <a:latin typeface="Arial" panose="020B0604020202020204" pitchFamily="34" charset="0"/>
              </a:rPr>
              <a:t>2</a:t>
            </a:r>
            <a:endParaRPr lang="en-US" altLang="zh-CN" b="1" baseline="-25000" dirty="0">
              <a:solidFill>
                <a:schemeClr val="accent2"/>
              </a:solidFill>
              <a:latin typeface="Arial" panose="020B0604020202020204" pitchFamily="34" charset="0"/>
            </a:endParaRPr>
          </a:p>
        </p:txBody>
      </p:sp>
      <p:sp>
        <p:nvSpPr>
          <p:cNvPr id="29723" name="Oval 27"/>
          <p:cNvSpPr/>
          <p:nvPr/>
        </p:nvSpPr>
        <p:spPr>
          <a:xfrm>
            <a:off x="2843213" y="378936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9724" name="Oval 28"/>
          <p:cNvSpPr/>
          <p:nvPr/>
        </p:nvSpPr>
        <p:spPr>
          <a:xfrm>
            <a:off x="3997325" y="486886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29725" name="Oval 29"/>
          <p:cNvSpPr/>
          <p:nvPr/>
        </p:nvSpPr>
        <p:spPr>
          <a:xfrm>
            <a:off x="4716463" y="378936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0750" name="AutoShape 30"/>
          <p:cNvSpPr>
            <a:spLocks noChangeArrowheads="1"/>
          </p:cNvSpPr>
          <p:nvPr/>
        </p:nvSpPr>
        <p:spPr bwMode="auto">
          <a:xfrm>
            <a:off x="6011863" y="3860800"/>
            <a:ext cx="2736850" cy="1512888"/>
          </a:xfrm>
          <a:prstGeom prst="cloudCallout">
            <a:avLst>
              <a:gd name="adj1" fmla="val -62125"/>
              <a:gd name="adj2" fmla="val -56190"/>
            </a:avLst>
          </a:prstGeom>
          <a:solidFill>
            <a:schemeClr val="bg2"/>
          </a:solidFill>
          <a:ln w="9525" cmpd="sng">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baseline="0" noProof="0">
                <a:ln>
                  <a:noFill/>
                </a:ln>
                <a:solidFill>
                  <a:srgbClr val="000000"/>
                </a:solidFill>
                <a:effectLst/>
                <a:uLnTx/>
                <a:uFillTx/>
                <a:latin typeface="Arial" panose="020B0604020202020204" pitchFamily="34" charset="0"/>
                <a:ea typeface="宋体" panose="02010600030101010101" pitchFamily="2" charset="-122"/>
                <a:cs typeface="+mn-cs"/>
              </a:rPr>
              <a:t>“好的”等价类测试的关键是等价关系的选择！</a:t>
            </a:r>
            <a:endParaRPr kumimoji="0" lang="zh-CN" altLang="en-US" sz="1800" b="1" i="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0750"/>
                                        </p:tgtEl>
                                        <p:attrNameLst>
                                          <p:attrName>style.visibility</p:attrName>
                                        </p:attrNameLst>
                                      </p:cBhvr>
                                      <p:to>
                                        <p:strVal val="visible"/>
                                      </p:to>
                                    </p:set>
                                    <p:animScale>
                                      <p:cBhvr>
                                        <p:cTn id="7" dur="1000" decel="50000" fill="hold">
                                          <p:stCondLst>
                                            <p:cond delay="0"/>
                                          </p:stCondLst>
                                        </p:cTn>
                                        <p:tgtEl>
                                          <p:spTgt spid="307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8" dur="1000" decel="50000" fill="hold">
                                          <p:stCondLst>
                                            <p:cond delay="0"/>
                                          </p:stCondLst>
                                        </p:cTn>
                                        <p:tgtEl>
                                          <p:spTgt spid="30750"/>
                                        </p:tgtEl>
                                        <p:attrNameLst>
                                          <p:attrName>ppt_x</p:attrName>
                                          <p:attrName>ppt_y</p:attrName>
                                        </p:attrNameLst>
                                      </p:cBhvr>
                                    </p:animMotion>
                                    <p:animEffect transition="in" filter="fade">
                                      <p:cBhvr>
                                        <p:cTn id="9" dur="1000"/>
                                        <p:tgtEl>
                                          <p:spTgt spid="30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611240" y="44520"/>
            <a:ext cx="8226900" cy="705600"/>
          </a:xfrm>
        </p:spPr>
        <p:txBody>
          <a:bodyPr vert="horz" wrap="square" lIns="91440" tIns="45720" rIns="91440" bIns="45720" anchor="ctr" anchorCtr="0"/>
          <a:lstStyle/>
          <a:p>
            <a:pPr eaLnBrk="1" hangingPunct="1"/>
            <a:r>
              <a:rPr lang="zh-CN" altLang="en-US" sz="4000" dirty="0">
                <a:solidFill>
                  <a:schemeClr val="tx1"/>
                </a:solidFill>
                <a:latin typeface="华文中宋" panose="02010600040101010101" pitchFamily="2" charset="-122"/>
                <a:ea typeface="华文中宋" panose="02010600040101010101" pitchFamily="2" charset="-122"/>
              </a:rPr>
              <a:t>弱健壮等价类测试</a:t>
            </a:r>
            <a:endParaRPr lang="zh-CN" altLang="en-US" sz="4000" dirty="0">
              <a:solidFill>
                <a:schemeClr val="tx1"/>
              </a:solidFill>
              <a:latin typeface="华文中宋" panose="02010600040101010101" pitchFamily="2" charset="-122"/>
              <a:ea typeface="华文中宋" panose="02010600040101010101" pitchFamily="2" charset="-122"/>
            </a:endParaRPr>
          </a:p>
        </p:txBody>
      </p:sp>
      <p:sp>
        <p:nvSpPr>
          <p:cNvPr id="30723" name="Rectangle 3"/>
          <p:cNvSpPr>
            <a:spLocks noGrp="1"/>
          </p:cNvSpPr>
          <p:nvPr>
            <p:ph idx="1"/>
          </p:nvPr>
        </p:nvSpPr>
        <p:spPr>
          <a:xfrm>
            <a:off x="458205" y="692205"/>
            <a:ext cx="8226900" cy="4759200"/>
          </a:xfrm>
        </p:spPr>
        <p:txBody>
          <a:bodyPr vert="horz" wrap="square" lIns="91440" tIns="45720" rIns="91440" bIns="45720" anchor="t" anchorCtr="0"/>
          <a:lstStyle/>
          <a:p>
            <a:pPr eaLnBrk="1" hangingPunct="1"/>
            <a:r>
              <a:rPr lang="zh-CN" altLang="en-US" sz="2800" b="1" dirty="0">
                <a:latin typeface="华文中宋" panose="02010600040101010101" pitchFamily="2" charset="-122"/>
                <a:ea typeface="华文中宋" panose="02010600040101010101" pitchFamily="2" charset="-122"/>
              </a:rPr>
              <a:t>怎么能既弱又健壮呢？</a:t>
            </a:r>
            <a:endParaRPr lang="zh-CN" altLang="en-US" sz="2800" b="1" dirty="0">
              <a:latin typeface="华文中宋" panose="02010600040101010101" pitchFamily="2" charset="-122"/>
              <a:ea typeface="华文中宋" panose="02010600040101010101" pitchFamily="2" charset="-122"/>
            </a:endParaRPr>
          </a:p>
          <a:p>
            <a:pPr eaLnBrk="1" hangingPunct="1"/>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健壮，是因为这种测试考虑了无效值；</a:t>
            </a:r>
            <a:endParaRPr lang="zh-CN" altLang="en-US" sz="2800" b="1" dirty="0">
              <a:latin typeface="华文中宋" panose="02010600040101010101" pitchFamily="2" charset="-122"/>
              <a:ea typeface="华文中宋" panose="02010600040101010101" pitchFamily="2" charset="-122"/>
            </a:endParaRPr>
          </a:p>
          <a:p>
            <a:pPr eaLnBrk="1" hangingPunct="1"/>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弱，是因为有单缺陷假设。</a:t>
            </a:r>
            <a:endParaRPr lang="zh-CN" altLang="en-US" sz="2800" b="1" dirty="0">
              <a:latin typeface="华文中宋" panose="02010600040101010101" pitchFamily="2" charset="-122"/>
              <a:ea typeface="华文中宋" panose="02010600040101010101" pitchFamily="2" charset="-122"/>
            </a:endParaRPr>
          </a:p>
          <a:p>
            <a:pPr eaLnBrk="1" hangingPunct="1"/>
            <a:endParaRPr lang="zh-CN" altLang="en-US" sz="2800" b="1" dirty="0">
              <a:latin typeface="华文中宋" panose="02010600040101010101" pitchFamily="2" charset="-122"/>
              <a:ea typeface="华文中宋" panose="02010600040101010101" pitchFamily="2" charset="-122"/>
            </a:endParaRPr>
          </a:p>
        </p:txBody>
      </p:sp>
      <p:sp>
        <p:nvSpPr>
          <p:cNvPr id="30724" name="Line 4"/>
          <p:cNvSpPr/>
          <p:nvPr/>
        </p:nvSpPr>
        <p:spPr>
          <a:xfrm flipV="1">
            <a:off x="1331913" y="5727700"/>
            <a:ext cx="5256212" cy="0"/>
          </a:xfrm>
          <a:prstGeom prst="line">
            <a:avLst/>
          </a:prstGeom>
          <a:ln w="28575" cap="flat" cmpd="sng">
            <a:solidFill>
              <a:schemeClr val="tx1"/>
            </a:solidFill>
            <a:prstDash val="solid"/>
            <a:headEnd type="none" w="med" len="med"/>
            <a:tailEnd type="triangle" w="med" len="med"/>
          </a:ln>
        </p:spPr>
      </p:sp>
      <p:sp>
        <p:nvSpPr>
          <p:cNvPr id="30725" name="Line 5"/>
          <p:cNvSpPr/>
          <p:nvPr/>
        </p:nvSpPr>
        <p:spPr>
          <a:xfrm>
            <a:off x="1476375" y="3351213"/>
            <a:ext cx="4032250" cy="0"/>
          </a:xfrm>
          <a:prstGeom prst="line">
            <a:avLst/>
          </a:prstGeom>
          <a:ln w="28575" cap="flat" cmpd="sng">
            <a:solidFill>
              <a:schemeClr val="accent2"/>
            </a:solidFill>
            <a:prstDash val="sysDot"/>
            <a:headEnd type="none" w="med" len="med"/>
            <a:tailEnd type="none" w="med" len="med"/>
          </a:ln>
        </p:spPr>
      </p:sp>
      <p:sp>
        <p:nvSpPr>
          <p:cNvPr id="30726" name="Line 6"/>
          <p:cNvSpPr/>
          <p:nvPr/>
        </p:nvSpPr>
        <p:spPr>
          <a:xfrm>
            <a:off x="1476375" y="4216400"/>
            <a:ext cx="4103688" cy="0"/>
          </a:xfrm>
          <a:prstGeom prst="line">
            <a:avLst/>
          </a:prstGeom>
          <a:ln w="28575" cap="flat" cmpd="sng">
            <a:solidFill>
              <a:schemeClr val="accent2"/>
            </a:solidFill>
            <a:prstDash val="sysDot"/>
            <a:headEnd type="none" w="med" len="med"/>
            <a:tailEnd type="none" w="med" len="med"/>
          </a:ln>
        </p:spPr>
      </p:sp>
      <p:sp>
        <p:nvSpPr>
          <p:cNvPr id="30727" name="Line 7"/>
          <p:cNvSpPr/>
          <p:nvPr/>
        </p:nvSpPr>
        <p:spPr>
          <a:xfrm>
            <a:off x="1476375" y="5151438"/>
            <a:ext cx="4103688" cy="0"/>
          </a:xfrm>
          <a:prstGeom prst="line">
            <a:avLst/>
          </a:prstGeom>
          <a:ln w="28575" cap="flat" cmpd="sng">
            <a:solidFill>
              <a:schemeClr val="accent2"/>
            </a:solidFill>
            <a:prstDash val="sysDot"/>
            <a:headEnd type="none" w="med" len="med"/>
            <a:tailEnd type="none" w="med" len="med"/>
          </a:ln>
        </p:spPr>
      </p:sp>
      <p:sp>
        <p:nvSpPr>
          <p:cNvPr id="30728" name="Line 8"/>
          <p:cNvSpPr/>
          <p:nvPr/>
        </p:nvSpPr>
        <p:spPr>
          <a:xfrm>
            <a:off x="2195513" y="2847975"/>
            <a:ext cx="0" cy="3095625"/>
          </a:xfrm>
          <a:prstGeom prst="line">
            <a:avLst/>
          </a:prstGeom>
          <a:ln w="28575" cap="flat" cmpd="sng">
            <a:solidFill>
              <a:srgbClr val="FF0000"/>
            </a:solidFill>
            <a:prstDash val="sysDot"/>
            <a:headEnd type="none" w="med" len="med"/>
            <a:tailEnd type="none" w="med" len="med"/>
          </a:ln>
        </p:spPr>
      </p:sp>
      <p:sp>
        <p:nvSpPr>
          <p:cNvPr id="30729" name="Line 9"/>
          <p:cNvSpPr/>
          <p:nvPr/>
        </p:nvSpPr>
        <p:spPr>
          <a:xfrm>
            <a:off x="3130550" y="2847975"/>
            <a:ext cx="1588" cy="3095625"/>
          </a:xfrm>
          <a:prstGeom prst="line">
            <a:avLst/>
          </a:prstGeom>
          <a:ln w="28575" cap="flat" cmpd="sng">
            <a:solidFill>
              <a:srgbClr val="FF0000"/>
            </a:solidFill>
            <a:prstDash val="sysDot"/>
            <a:headEnd type="none" w="med" len="med"/>
            <a:tailEnd type="none" w="med" len="med"/>
          </a:ln>
        </p:spPr>
      </p:sp>
      <p:sp>
        <p:nvSpPr>
          <p:cNvPr id="30730" name="Line 10"/>
          <p:cNvSpPr/>
          <p:nvPr/>
        </p:nvSpPr>
        <p:spPr>
          <a:xfrm>
            <a:off x="4068763" y="2852738"/>
            <a:ext cx="1587" cy="3168650"/>
          </a:xfrm>
          <a:prstGeom prst="line">
            <a:avLst/>
          </a:prstGeom>
          <a:ln w="28575" cap="flat" cmpd="sng">
            <a:solidFill>
              <a:srgbClr val="FF0000"/>
            </a:solidFill>
            <a:prstDash val="sysDot"/>
            <a:headEnd type="none" w="med" len="med"/>
            <a:tailEnd type="none" w="med" len="med"/>
          </a:ln>
        </p:spPr>
      </p:sp>
      <p:sp>
        <p:nvSpPr>
          <p:cNvPr id="30731" name="Rectangle 11"/>
          <p:cNvSpPr/>
          <p:nvPr/>
        </p:nvSpPr>
        <p:spPr>
          <a:xfrm>
            <a:off x="2232025" y="3351213"/>
            <a:ext cx="2700338" cy="1800225"/>
          </a:xfrm>
          <a:prstGeom prst="rect">
            <a:avLst/>
          </a:prstGeom>
          <a:solidFill>
            <a:srgbClr val="99CC00">
              <a:alpha val="34901"/>
            </a:srgbClr>
          </a:solidFill>
          <a:ln w="9525" cap="flat" cmpd="sng">
            <a:solidFill>
              <a:srgbClr val="CCFFCC"/>
            </a:solidFill>
            <a:prstDash val="solid"/>
            <a:miter/>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0732" name="Text Box 12"/>
          <p:cNvSpPr txBox="1"/>
          <p:nvPr/>
        </p:nvSpPr>
        <p:spPr>
          <a:xfrm flipH="1">
            <a:off x="5940425" y="5656263"/>
            <a:ext cx="415925" cy="366712"/>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x</a:t>
            </a:r>
            <a:r>
              <a:rPr lang="en-US" altLang="zh-CN" b="1" baseline="-25000" dirty="0">
                <a:solidFill>
                  <a:srgbClr val="FF0000"/>
                </a:solidFill>
                <a:latin typeface="Arial" panose="020B0604020202020204" pitchFamily="34" charset="0"/>
              </a:rPr>
              <a:t>1</a:t>
            </a:r>
            <a:endParaRPr lang="en-US" altLang="zh-CN" b="1" baseline="-25000" dirty="0">
              <a:solidFill>
                <a:srgbClr val="FF0000"/>
              </a:solidFill>
              <a:latin typeface="Arial" panose="020B0604020202020204" pitchFamily="34" charset="0"/>
            </a:endParaRPr>
          </a:p>
        </p:txBody>
      </p:sp>
      <p:sp>
        <p:nvSpPr>
          <p:cNvPr id="30733" name="Text Box 13"/>
          <p:cNvSpPr txBox="1"/>
          <p:nvPr/>
        </p:nvSpPr>
        <p:spPr>
          <a:xfrm>
            <a:off x="1187450" y="3135313"/>
            <a:ext cx="323850" cy="366712"/>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g</a:t>
            </a:r>
            <a:endParaRPr lang="en-US" altLang="zh-CN" b="1" dirty="0">
              <a:solidFill>
                <a:schemeClr val="accent2"/>
              </a:solidFill>
              <a:latin typeface="Arial" panose="020B0604020202020204" pitchFamily="34" charset="0"/>
            </a:endParaRPr>
          </a:p>
        </p:txBody>
      </p:sp>
      <p:sp>
        <p:nvSpPr>
          <p:cNvPr id="30734" name="Text Box 14"/>
          <p:cNvSpPr txBox="1"/>
          <p:nvPr/>
        </p:nvSpPr>
        <p:spPr>
          <a:xfrm>
            <a:off x="1216025" y="3998913"/>
            <a:ext cx="260350" cy="366712"/>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f</a:t>
            </a:r>
            <a:endParaRPr lang="en-US" altLang="zh-CN" b="1" dirty="0">
              <a:solidFill>
                <a:schemeClr val="accent2"/>
              </a:solidFill>
              <a:latin typeface="Arial" panose="020B0604020202020204" pitchFamily="34" charset="0"/>
            </a:endParaRPr>
          </a:p>
        </p:txBody>
      </p:sp>
      <p:sp>
        <p:nvSpPr>
          <p:cNvPr id="30735" name="Text Box 15"/>
          <p:cNvSpPr txBox="1"/>
          <p:nvPr/>
        </p:nvSpPr>
        <p:spPr>
          <a:xfrm>
            <a:off x="1187450" y="4935538"/>
            <a:ext cx="311150" cy="366712"/>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e</a:t>
            </a:r>
            <a:endParaRPr lang="en-US" altLang="zh-CN" b="1" dirty="0">
              <a:solidFill>
                <a:schemeClr val="accent2"/>
              </a:solidFill>
              <a:latin typeface="Arial" panose="020B0604020202020204" pitchFamily="34" charset="0"/>
            </a:endParaRPr>
          </a:p>
        </p:txBody>
      </p:sp>
      <p:sp>
        <p:nvSpPr>
          <p:cNvPr id="30736" name="Oval 16"/>
          <p:cNvSpPr/>
          <p:nvPr/>
        </p:nvSpPr>
        <p:spPr>
          <a:xfrm>
            <a:off x="2411413" y="4791075"/>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0737" name="Oval 17"/>
          <p:cNvSpPr/>
          <p:nvPr/>
        </p:nvSpPr>
        <p:spPr>
          <a:xfrm>
            <a:off x="3565525" y="378301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0738" name="Line 18"/>
          <p:cNvSpPr/>
          <p:nvPr/>
        </p:nvSpPr>
        <p:spPr>
          <a:xfrm>
            <a:off x="4932363" y="2852738"/>
            <a:ext cx="0" cy="3090862"/>
          </a:xfrm>
          <a:prstGeom prst="line">
            <a:avLst/>
          </a:prstGeom>
          <a:ln w="28575" cap="flat" cmpd="sng">
            <a:solidFill>
              <a:srgbClr val="FF0000"/>
            </a:solidFill>
            <a:prstDash val="sysDot"/>
            <a:headEnd type="none" w="med" len="med"/>
            <a:tailEnd type="none" w="med" len="med"/>
          </a:ln>
        </p:spPr>
      </p:sp>
      <p:sp>
        <p:nvSpPr>
          <p:cNvPr id="30739" name="Oval 19"/>
          <p:cNvSpPr/>
          <p:nvPr/>
        </p:nvSpPr>
        <p:spPr>
          <a:xfrm>
            <a:off x="4429125" y="464661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0740" name="Line 20"/>
          <p:cNvSpPr/>
          <p:nvPr/>
        </p:nvSpPr>
        <p:spPr>
          <a:xfrm flipV="1">
            <a:off x="1655763" y="2781300"/>
            <a:ext cx="0" cy="3384550"/>
          </a:xfrm>
          <a:prstGeom prst="line">
            <a:avLst/>
          </a:prstGeom>
          <a:ln w="28575" cap="flat" cmpd="sng">
            <a:solidFill>
              <a:schemeClr val="tx1"/>
            </a:solidFill>
            <a:prstDash val="solid"/>
            <a:headEnd type="none" w="med" len="med"/>
            <a:tailEnd type="triangle" w="med" len="med"/>
          </a:ln>
        </p:spPr>
      </p:sp>
      <p:sp>
        <p:nvSpPr>
          <p:cNvPr id="30741" name="Text Box 21"/>
          <p:cNvSpPr txBox="1"/>
          <p:nvPr/>
        </p:nvSpPr>
        <p:spPr>
          <a:xfrm>
            <a:off x="1296988" y="2709863"/>
            <a:ext cx="395287" cy="366712"/>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x</a:t>
            </a:r>
            <a:r>
              <a:rPr lang="en-US" altLang="zh-CN" b="1" baseline="-25000" dirty="0">
                <a:solidFill>
                  <a:schemeClr val="accent2"/>
                </a:solidFill>
                <a:latin typeface="Arial" panose="020B0604020202020204" pitchFamily="34" charset="0"/>
              </a:rPr>
              <a:t>2</a:t>
            </a:r>
            <a:endParaRPr lang="en-US" altLang="zh-CN" b="1" baseline="-25000" dirty="0">
              <a:solidFill>
                <a:schemeClr val="accent2"/>
              </a:solidFill>
              <a:latin typeface="Arial" panose="020B0604020202020204" pitchFamily="34" charset="0"/>
            </a:endParaRPr>
          </a:p>
        </p:txBody>
      </p:sp>
      <p:sp>
        <p:nvSpPr>
          <p:cNvPr id="30742" name="Oval 22"/>
          <p:cNvSpPr/>
          <p:nvPr/>
        </p:nvSpPr>
        <p:spPr>
          <a:xfrm>
            <a:off x="1857375" y="535781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0743" name="Oval 23"/>
          <p:cNvSpPr/>
          <p:nvPr/>
        </p:nvSpPr>
        <p:spPr>
          <a:xfrm>
            <a:off x="5221288" y="299720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0744" name="Text Box 24"/>
          <p:cNvSpPr txBox="1"/>
          <p:nvPr/>
        </p:nvSpPr>
        <p:spPr>
          <a:xfrm>
            <a:off x="2123440" y="6092825"/>
            <a:ext cx="2846388" cy="368300"/>
          </a:xfrm>
          <a:prstGeom prst="rect">
            <a:avLst/>
          </a:prstGeom>
          <a:noFill/>
          <a:ln w="9525">
            <a:noFill/>
          </a:ln>
        </p:spPr>
        <p:txBody>
          <a:bodyPr>
            <a:spAutoFit/>
          </a:bodyPr>
          <a:lstStyle/>
          <a:p>
            <a:pPr eaLnBrk="1" hangingPunct="1"/>
            <a:r>
              <a:rPr lang="zh-CN" altLang="en-US" b="1" dirty="0">
                <a:solidFill>
                  <a:srgbClr val="000000"/>
                </a:solidFill>
                <a:uFillTx/>
                <a:latin typeface="Arial" panose="020B0604020202020204" pitchFamily="34" charset="0"/>
              </a:rPr>
              <a:t>弱健壮等价类测试用例</a:t>
            </a:r>
            <a:endParaRPr lang="zh-CN" altLang="en-US" b="1" dirty="0">
              <a:solidFill>
                <a:srgbClr val="000000"/>
              </a:solidFill>
              <a:uFillTx/>
              <a:latin typeface="Arial" panose="020B0604020202020204" pitchFamily="34" charset="0"/>
            </a:endParaRPr>
          </a:p>
        </p:txBody>
      </p:sp>
      <p:sp>
        <p:nvSpPr>
          <p:cNvPr id="30745" name="Text Box 25"/>
          <p:cNvSpPr txBox="1"/>
          <p:nvPr/>
        </p:nvSpPr>
        <p:spPr>
          <a:xfrm>
            <a:off x="2051050" y="5870575"/>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a</a:t>
            </a:r>
            <a:endParaRPr lang="en-US" altLang="zh-CN" b="1" dirty="0">
              <a:solidFill>
                <a:srgbClr val="FF0000"/>
              </a:solidFill>
              <a:latin typeface="Arial" panose="020B0604020202020204" pitchFamily="34" charset="0"/>
            </a:endParaRPr>
          </a:p>
        </p:txBody>
      </p:sp>
      <p:sp>
        <p:nvSpPr>
          <p:cNvPr id="30746" name="Text Box 26"/>
          <p:cNvSpPr txBox="1"/>
          <p:nvPr/>
        </p:nvSpPr>
        <p:spPr>
          <a:xfrm>
            <a:off x="2986088" y="5870575"/>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b</a:t>
            </a:r>
            <a:endParaRPr lang="en-US" altLang="zh-CN" b="1" dirty="0">
              <a:solidFill>
                <a:srgbClr val="FF0000"/>
              </a:solidFill>
              <a:latin typeface="Arial" panose="020B0604020202020204" pitchFamily="34" charset="0"/>
            </a:endParaRPr>
          </a:p>
        </p:txBody>
      </p:sp>
      <p:sp>
        <p:nvSpPr>
          <p:cNvPr id="30747" name="Text Box 27"/>
          <p:cNvSpPr txBox="1"/>
          <p:nvPr/>
        </p:nvSpPr>
        <p:spPr>
          <a:xfrm>
            <a:off x="3922713" y="5870575"/>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c</a:t>
            </a:r>
            <a:endParaRPr lang="en-US" altLang="zh-CN" b="1" dirty="0">
              <a:solidFill>
                <a:srgbClr val="FF0000"/>
              </a:solidFill>
              <a:latin typeface="Arial" panose="020B0604020202020204" pitchFamily="34" charset="0"/>
            </a:endParaRPr>
          </a:p>
        </p:txBody>
      </p:sp>
      <p:sp>
        <p:nvSpPr>
          <p:cNvPr id="30748" name="Text Box 28"/>
          <p:cNvSpPr txBox="1"/>
          <p:nvPr/>
        </p:nvSpPr>
        <p:spPr>
          <a:xfrm>
            <a:off x="4764088" y="5870575"/>
            <a:ext cx="311150"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d</a:t>
            </a:r>
            <a:endParaRPr lang="en-US" altLang="zh-CN" b="1" dirty="0">
              <a:solidFill>
                <a:srgbClr val="FF00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590285" y="44520"/>
            <a:ext cx="8226900" cy="705600"/>
          </a:xfrm>
        </p:spPr>
        <p:txBody>
          <a:bodyPr vert="horz" wrap="square" lIns="91440" tIns="45720" rIns="91440" bIns="45720" anchor="ctr" anchorCtr="0"/>
          <a:lstStyle/>
          <a:p>
            <a:pPr eaLnBrk="1" hangingPunct="1"/>
            <a:r>
              <a:rPr lang="zh-CN" altLang="en-US" sz="4000" dirty="0">
                <a:solidFill>
                  <a:schemeClr val="tx1"/>
                </a:solidFill>
                <a:latin typeface="华文中宋" panose="02010600040101010101" pitchFamily="2" charset="-122"/>
                <a:ea typeface="华文中宋" panose="02010600040101010101" pitchFamily="2" charset="-122"/>
              </a:rPr>
              <a:t>强健壮等价类测试</a:t>
            </a:r>
            <a:endParaRPr lang="zh-CN" altLang="en-US" sz="4000" dirty="0">
              <a:solidFill>
                <a:schemeClr val="tx1"/>
              </a:solidFill>
              <a:latin typeface="华文中宋" panose="02010600040101010101" pitchFamily="2" charset="-122"/>
              <a:ea typeface="华文中宋" panose="02010600040101010101" pitchFamily="2" charset="-122"/>
            </a:endParaRPr>
          </a:p>
        </p:txBody>
      </p:sp>
      <p:sp>
        <p:nvSpPr>
          <p:cNvPr id="31747" name="Rectangle 3"/>
          <p:cNvSpPr>
            <a:spLocks noGrp="1"/>
          </p:cNvSpPr>
          <p:nvPr>
            <p:ph idx="1"/>
          </p:nvPr>
        </p:nvSpPr>
        <p:spPr>
          <a:xfrm>
            <a:off x="539485" y="980495"/>
            <a:ext cx="8226900" cy="4759200"/>
          </a:xfrm>
        </p:spPr>
        <p:txBody>
          <a:bodyPr vert="horz" wrap="square" lIns="91440" tIns="45720" rIns="91440" bIns="45720" anchor="t" anchorCtr="0"/>
          <a:lstStyle/>
          <a:p>
            <a:pPr eaLnBrk="1" hangingPunct="1"/>
            <a:r>
              <a:rPr lang="zh-CN" altLang="en-US" sz="2800" b="1" dirty="0">
                <a:latin typeface="华文中宋" panose="02010600040101010101" pitchFamily="2" charset="-122"/>
                <a:ea typeface="华文中宋" panose="02010600040101010101" pitchFamily="2" charset="-122"/>
              </a:rPr>
              <a:t>健壮，所以这种测试要考虑无效值；</a:t>
            </a:r>
            <a:endParaRPr lang="zh-CN" altLang="en-US" sz="2800" b="1" dirty="0">
              <a:latin typeface="华文中宋" panose="02010600040101010101" pitchFamily="2" charset="-122"/>
              <a:ea typeface="华文中宋" panose="02010600040101010101" pitchFamily="2" charset="-122"/>
            </a:endParaRPr>
          </a:p>
          <a:p>
            <a:pPr eaLnBrk="1" hangingPunct="1"/>
            <a:r>
              <a:rPr lang="zh-CN" altLang="en-US" sz="2800" b="1" dirty="0">
                <a:latin typeface="华文中宋" panose="02010600040101010101" pitchFamily="2" charset="-122"/>
                <a:ea typeface="华文中宋" panose="02010600040101010101" pitchFamily="2" charset="-122"/>
              </a:rPr>
              <a:t>强，所以这种测试要具有多缺陷假设</a:t>
            </a:r>
            <a:endParaRPr lang="zh-CN" altLang="en-US" sz="2800" b="1" dirty="0">
              <a:latin typeface="华文中宋" panose="02010600040101010101" pitchFamily="2" charset="-122"/>
              <a:ea typeface="华文中宋" panose="02010600040101010101" pitchFamily="2" charset="-122"/>
            </a:endParaRPr>
          </a:p>
        </p:txBody>
      </p:sp>
      <p:sp>
        <p:nvSpPr>
          <p:cNvPr id="31748" name="Line 4"/>
          <p:cNvSpPr/>
          <p:nvPr/>
        </p:nvSpPr>
        <p:spPr>
          <a:xfrm flipV="1">
            <a:off x="1116013" y="5367338"/>
            <a:ext cx="5256212" cy="0"/>
          </a:xfrm>
          <a:prstGeom prst="line">
            <a:avLst/>
          </a:prstGeom>
          <a:ln w="28575" cap="flat" cmpd="sng">
            <a:solidFill>
              <a:schemeClr val="tx1"/>
            </a:solidFill>
            <a:prstDash val="solid"/>
            <a:headEnd type="none" w="med" len="med"/>
            <a:tailEnd type="triangle" w="med" len="med"/>
          </a:ln>
        </p:spPr>
      </p:sp>
      <p:sp>
        <p:nvSpPr>
          <p:cNvPr id="31749" name="Line 5"/>
          <p:cNvSpPr/>
          <p:nvPr/>
        </p:nvSpPr>
        <p:spPr>
          <a:xfrm>
            <a:off x="1260475" y="2990850"/>
            <a:ext cx="4032250" cy="0"/>
          </a:xfrm>
          <a:prstGeom prst="line">
            <a:avLst/>
          </a:prstGeom>
          <a:ln w="28575" cap="flat" cmpd="sng">
            <a:solidFill>
              <a:schemeClr val="accent2"/>
            </a:solidFill>
            <a:prstDash val="sysDot"/>
            <a:headEnd type="none" w="med" len="med"/>
            <a:tailEnd type="none" w="med" len="med"/>
          </a:ln>
        </p:spPr>
      </p:sp>
      <p:sp>
        <p:nvSpPr>
          <p:cNvPr id="31750" name="Line 6"/>
          <p:cNvSpPr/>
          <p:nvPr/>
        </p:nvSpPr>
        <p:spPr>
          <a:xfrm>
            <a:off x="1260475" y="3856038"/>
            <a:ext cx="4103688" cy="0"/>
          </a:xfrm>
          <a:prstGeom prst="line">
            <a:avLst/>
          </a:prstGeom>
          <a:ln w="28575" cap="flat" cmpd="sng">
            <a:solidFill>
              <a:schemeClr val="accent2"/>
            </a:solidFill>
            <a:prstDash val="sysDot"/>
            <a:headEnd type="none" w="med" len="med"/>
            <a:tailEnd type="none" w="med" len="med"/>
          </a:ln>
        </p:spPr>
      </p:sp>
      <p:sp>
        <p:nvSpPr>
          <p:cNvPr id="31751" name="Line 7"/>
          <p:cNvSpPr/>
          <p:nvPr/>
        </p:nvSpPr>
        <p:spPr>
          <a:xfrm>
            <a:off x="1260475" y="4791075"/>
            <a:ext cx="4103688" cy="0"/>
          </a:xfrm>
          <a:prstGeom prst="line">
            <a:avLst/>
          </a:prstGeom>
          <a:ln w="28575" cap="flat" cmpd="sng">
            <a:solidFill>
              <a:schemeClr val="accent2"/>
            </a:solidFill>
            <a:prstDash val="sysDot"/>
            <a:headEnd type="none" w="med" len="med"/>
            <a:tailEnd type="none" w="med" len="med"/>
          </a:ln>
        </p:spPr>
      </p:sp>
      <p:sp>
        <p:nvSpPr>
          <p:cNvPr id="31752" name="Line 8"/>
          <p:cNvSpPr/>
          <p:nvPr/>
        </p:nvSpPr>
        <p:spPr>
          <a:xfrm>
            <a:off x="1979613" y="2487613"/>
            <a:ext cx="0" cy="3095625"/>
          </a:xfrm>
          <a:prstGeom prst="line">
            <a:avLst/>
          </a:prstGeom>
          <a:ln w="28575" cap="flat" cmpd="sng">
            <a:solidFill>
              <a:srgbClr val="FF0000"/>
            </a:solidFill>
            <a:prstDash val="sysDot"/>
            <a:headEnd type="none" w="med" len="med"/>
            <a:tailEnd type="none" w="med" len="med"/>
          </a:ln>
        </p:spPr>
      </p:sp>
      <p:sp>
        <p:nvSpPr>
          <p:cNvPr id="31753" name="Line 9"/>
          <p:cNvSpPr/>
          <p:nvPr/>
        </p:nvSpPr>
        <p:spPr>
          <a:xfrm>
            <a:off x="2914650" y="2487613"/>
            <a:ext cx="1588" cy="3095625"/>
          </a:xfrm>
          <a:prstGeom prst="line">
            <a:avLst/>
          </a:prstGeom>
          <a:ln w="28575" cap="flat" cmpd="sng">
            <a:solidFill>
              <a:srgbClr val="FF0000"/>
            </a:solidFill>
            <a:prstDash val="sysDot"/>
            <a:headEnd type="none" w="med" len="med"/>
            <a:tailEnd type="none" w="med" len="med"/>
          </a:ln>
        </p:spPr>
      </p:sp>
      <p:sp>
        <p:nvSpPr>
          <p:cNvPr id="31754" name="Line 10"/>
          <p:cNvSpPr/>
          <p:nvPr/>
        </p:nvSpPr>
        <p:spPr>
          <a:xfrm>
            <a:off x="3852863" y="2492375"/>
            <a:ext cx="1587" cy="3168650"/>
          </a:xfrm>
          <a:prstGeom prst="line">
            <a:avLst/>
          </a:prstGeom>
          <a:ln w="28575" cap="flat" cmpd="sng">
            <a:solidFill>
              <a:srgbClr val="FF0000"/>
            </a:solidFill>
            <a:prstDash val="sysDot"/>
            <a:headEnd type="none" w="med" len="med"/>
            <a:tailEnd type="none" w="med" len="med"/>
          </a:ln>
        </p:spPr>
      </p:sp>
      <p:sp>
        <p:nvSpPr>
          <p:cNvPr id="31755" name="Rectangle 11"/>
          <p:cNvSpPr/>
          <p:nvPr/>
        </p:nvSpPr>
        <p:spPr>
          <a:xfrm>
            <a:off x="1979613" y="2997200"/>
            <a:ext cx="2700337" cy="1800225"/>
          </a:xfrm>
          <a:prstGeom prst="rect">
            <a:avLst/>
          </a:prstGeom>
          <a:solidFill>
            <a:srgbClr val="99CC00">
              <a:alpha val="34901"/>
            </a:srgbClr>
          </a:solidFill>
          <a:ln w="9525" cap="flat" cmpd="sng">
            <a:solidFill>
              <a:srgbClr val="CCFFCC"/>
            </a:solidFill>
            <a:prstDash val="solid"/>
            <a:miter/>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56" name="Text Box 12"/>
          <p:cNvSpPr txBox="1"/>
          <p:nvPr/>
        </p:nvSpPr>
        <p:spPr>
          <a:xfrm flipH="1">
            <a:off x="5724525" y="5295900"/>
            <a:ext cx="415925" cy="366713"/>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x</a:t>
            </a:r>
            <a:r>
              <a:rPr lang="en-US" altLang="zh-CN" b="1" baseline="-25000" dirty="0">
                <a:solidFill>
                  <a:srgbClr val="FF0000"/>
                </a:solidFill>
                <a:latin typeface="Arial" panose="020B0604020202020204" pitchFamily="34" charset="0"/>
              </a:rPr>
              <a:t>1</a:t>
            </a:r>
            <a:endParaRPr lang="en-US" altLang="zh-CN" b="1" baseline="-25000" dirty="0">
              <a:solidFill>
                <a:srgbClr val="FF0000"/>
              </a:solidFill>
              <a:latin typeface="Arial" panose="020B0604020202020204" pitchFamily="34" charset="0"/>
            </a:endParaRPr>
          </a:p>
        </p:txBody>
      </p:sp>
      <p:sp>
        <p:nvSpPr>
          <p:cNvPr id="31757" name="Text Box 13"/>
          <p:cNvSpPr txBox="1"/>
          <p:nvPr/>
        </p:nvSpPr>
        <p:spPr>
          <a:xfrm>
            <a:off x="971550" y="2774950"/>
            <a:ext cx="323850"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g</a:t>
            </a:r>
            <a:endParaRPr lang="en-US" altLang="zh-CN" b="1" dirty="0">
              <a:solidFill>
                <a:schemeClr val="accent2"/>
              </a:solidFill>
              <a:latin typeface="Arial" panose="020B0604020202020204" pitchFamily="34" charset="0"/>
            </a:endParaRPr>
          </a:p>
        </p:txBody>
      </p:sp>
      <p:sp>
        <p:nvSpPr>
          <p:cNvPr id="31758" name="Text Box 14"/>
          <p:cNvSpPr txBox="1"/>
          <p:nvPr/>
        </p:nvSpPr>
        <p:spPr>
          <a:xfrm>
            <a:off x="1000125" y="3638550"/>
            <a:ext cx="260350"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f</a:t>
            </a:r>
            <a:endParaRPr lang="en-US" altLang="zh-CN" b="1" dirty="0">
              <a:solidFill>
                <a:schemeClr val="accent2"/>
              </a:solidFill>
              <a:latin typeface="Arial" panose="020B0604020202020204" pitchFamily="34" charset="0"/>
            </a:endParaRPr>
          </a:p>
        </p:txBody>
      </p:sp>
      <p:sp>
        <p:nvSpPr>
          <p:cNvPr id="31759" name="Text Box 15"/>
          <p:cNvSpPr txBox="1"/>
          <p:nvPr/>
        </p:nvSpPr>
        <p:spPr>
          <a:xfrm>
            <a:off x="971550" y="4575175"/>
            <a:ext cx="311150"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e</a:t>
            </a:r>
            <a:endParaRPr lang="en-US" altLang="zh-CN" b="1" dirty="0">
              <a:solidFill>
                <a:schemeClr val="accent2"/>
              </a:solidFill>
              <a:latin typeface="Arial" panose="020B0604020202020204" pitchFamily="34" charset="0"/>
            </a:endParaRPr>
          </a:p>
        </p:txBody>
      </p:sp>
      <p:sp>
        <p:nvSpPr>
          <p:cNvPr id="31760" name="Oval 16"/>
          <p:cNvSpPr/>
          <p:nvPr/>
        </p:nvSpPr>
        <p:spPr>
          <a:xfrm>
            <a:off x="2195513" y="443071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61" name="Oval 17"/>
          <p:cNvSpPr/>
          <p:nvPr/>
        </p:nvSpPr>
        <p:spPr>
          <a:xfrm>
            <a:off x="3349625" y="342265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62" name="Line 18"/>
          <p:cNvSpPr/>
          <p:nvPr/>
        </p:nvSpPr>
        <p:spPr>
          <a:xfrm>
            <a:off x="4716463" y="2492375"/>
            <a:ext cx="0" cy="3090863"/>
          </a:xfrm>
          <a:prstGeom prst="line">
            <a:avLst/>
          </a:prstGeom>
          <a:ln w="28575" cap="flat" cmpd="sng">
            <a:solidFill>
              <a:srgbClr val="FF0000"/>
            </a:solidFill>
            <a:prstDash val="sysDot"/>
            <a:headEnd type="none" w="med" len="med"/>
            <a:tailEnd type="none" w="med" len="med"/>
          </a:ln>
        </p:spPr>
      </p:sp>
      <p:sp>
        <p:nvSpPr>
          <p:cNvPr id="31763" name="Oval 19"/>
          <p:cNvSpPr/>
          <p:nvPr/>
        </p:nvSpPr>
        <p:spPr>
          <a:xfrm>
            <a:off x="4213225" y="428625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64" name="Line 20"/>
          <p:cNvSpPr/>
          <p:nvPr/>
        </p:nvSpPr>
        <p:spPr>
          <a:xfrm flipV="1">
            <a:off x="1439863" y="2420938"/>
            <a:ext cx="0" cy="3384550"/>
          </a:xfrm>
          <a:prstGeom prst="line">
            <a:avLst/>
          </a:prstGeom>
          <a:ln w="28575" cap="flat" cmpd="sng">
            <a:solidFill>
              <a:schemeClr val="tx1"/>
            </a:solidFill>
            <a:prstDash val="solid"/>
            <a:headEnd type="none" w="med" len="med"/>
            <a:tailEnd type="triangle" w="med" len="med"/>
          </a:ln>
        </p:spPr>
      </p:sp>
      <p:sp>
        <p:nvSpPr>
          <p:cNvPr id="31765" name="Text Box 21"/>
          <p:cNvSpPr txBox="1"/>
          <p:nvPr/>
        </p:nvSpPr>
        <p:spPr>
          <a:xfrm>
            <a:off x="1081088" y="2349500"/>
            <a:ext cx="395287" cy="366713"/>
          </a:xfrm>
          <a:prstGeom prst="rect">
            <a:avLst/>
          </a:prstGeom>
          <a:noFill/>
          <a:ln w="9525">
            <a:noFill/>
          </a:ln>
        </p:spPr>
        <p:txBody>
          <a:bodyPr wrap="none">
            <a:spAutoFit/>
          </a:bodyPr>
          <a:lstStyle/>
          <a:p>
            <a:pPr eaLnBrk="1" hangingPunct="1"/>
            <a:r>
              <a:rPr lang="en-US" altLang="zh-CN" b="1" dirty="0">
                <a:solidFill>
                  <a:schemeClr val="accent2"/>
                </a:solidFill>
                <a:latin typeface="Arial" panose="020B0604020202020204" pitchFamily="34" charset="0"/>
              </a:rPr>
              <a:t>x</a:t>
            </a:r>
            <a:r>
              <a:rPr lang="en-US" altLang="zh-CN" b="1" baseline="-25000" dirty="0">
                <a:solidFill>
                  <a:schemeClr val="accent2"/>
                </a:solidFill>
                <a:latin typeface="Arial" panose="020B0604020202020204" pitchFamily="34" charset="0"/>
              </a:rPr>
              <a:t>2</a:t>
            </a:r>
            <a:endParaRPr lang="en-US" altLang="zh-CN" b="1" baseline="-25000" dirty="0">
              <a:solidFill>
                <a:schemeClr val="accent2"/>
              </a:solidFill>
              <a:latin typeface="Arial" panose="020B0604020202020204" pitchFamily="34" charset="0"/>
            </a:endParaRPr>
          </a:p>
        </p:txBody>
      </p:sp>
      <p:sp>
        <p:nvSpPr>
          <p:cNvPr id="31766" name="Oval 22"/>
          <p:cNvSpPr/>
          <p:nvPr/>
        </p:nvSpPr>
        <p:spPr>
          <a:xfrm>
            <a:off x="1619250" y="429260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67" name="Oval 23"/>
          <p:cNvSpPr/>
          <p:nvPr/>
        </p:nvSpPr>
        <p:spPr>
          <a:xfrm>
            <a:off x="4427538" y="2636838"/>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68" name="Text Box 24"/>
          <p:cNvSpPr txBox="1"/>
          <p:nvPr/>
        </p:nvSpPr>
        <p:spPr>
          <a:xfrm>
            <a:off x="1908175" y="5732463"/>
            <a:ext cx="2846388" cy="366712"/>
          </a:xfrm>
          <a:prstGeom prst="rect">
            <a:avLst/>
          </a:prstGeom>
          <a:noFill/>
          <a:ln w="9525">
            <a:noFill/>
          </a:ln>
        </p:spPr>
        <p:txBody>
          <a:bodyPr>
            <a:spAutoFit/>
          </a:bodyPr>
          <a:lstStyle/>
          <a:p>
            <a:pPr eaLnBrk="1" hangingPunct="1"/>
            <a:r>
              <a:rPr lang="zh-CN" altLang="en-US" b="1" dirty="0">
                <a:solidFill>
                  <a:schemeClr val="accent2"/>
                </a:solidFill>
                <a:latin typeface="Arial" panose="020B0604020202020204" pitchFamily="34" charset="0"/>
              </a:rPr>
              <a:t>强健壮等价类测试用例</a:t>
            </a:r>
            <a:endParaRPr lang="zh-CN" altLang="en-US" b="1" dirty="0">
              <a:solidFill>
                <a:schemeClr val="accent2"/>
              </a:solidFill>
              <a:latin typeface="Arial" panose="020B0604020202020204" pitchFamily="34" charset="0"/>
            </a:endParaRPr>
          </a:p>
        </p:txBody>
      </p:sp>
      <p:sp>
        <p:nvSpPr>
          <p:cNvPr id="31769" name="Text Box 25"/>
          <p:cNvSpPr txBox="1"/>
          <p:nvPr/>
        </p:nvSpPr>
        <p:spPr>
          <a:xfrm>
            <a:off x="1835150" y="5510213"/>
            <a:ext cx="311150" cy="366712"/>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a</a:t>
            </a:r>
            <a:endParaRPr lang="en-US" altLang="zh-CN" b="1" dirty="0">
              <a:solidFill>
                <a:srgbClr val="FF0000"/>
              </a:solidFill>
              <a:latin typeface="Arial" panose="020B0604020202020204" pitchFamily="34" charset="0"/>
            </a:endParaRPr>
          </a:p>
        </p:txBody>
      </p:sp>
      <p:sp>
        <p:nvSpPr>
          <p:cNvPr id="31770" name="Text Box 26"/>
          <p:cNvSpPr txBox="1"/>
          <p:nvPr/>
        </p:nvSpPr>
        <p:spPr>
          <a:xfrm>
            <a:off x="2770188" y="5510213"/>
            <a:ext cx="311150" cy="366712"/>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b</a:t>
            </a:r>
            <a:endParaRPr lang="en-US" altLang="zh-CN" b="1" dirty="0">
              <a:solidFill>
                <a:srgbClr val="FF0000"/>
              </a:solidFill>
              <a:latin typeface="Arial" panose="020B0604020202020204" pitchFamily="34" charset="0"/>
            </a:endParaRPr>
          </a:p>
        </p:txBody>
      </p:sp>
      <p:sp>
        <p:nvSpPr>
          <p:cNvPr id="31771" name="Text Box 27"/>
          <p:cNvSpPr txBox="1"/>
          <p:nvPr/>
        </p:nvSpPr>
        <p:spPr>
          <a:xfrm>
            <a:off x="3706813" y="5510213"/>
            <a:ext cx="311150" cy="366712"/>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c</a:t>
            </a:r>
            <a:endParaRPr lang="en-US" altLang="zh-CN" b="1" dirty="0">
              <a:solidFill>
                <a:srgbClr val="FF0000"/>
              </a:solidFill>
              <a:latin typeface="Arial" panose="020B0604020202020204" pitchFamily="34" charset="0"/>
            </a:endParaRPr>
          </a:p>
        </p:txBody>
      </p:sp>
      <p:sp>
        <p:nvSpPr>
          <p:cNvPr id="31772" name="Text Box 28"/>
          <p:cNvSpPr txBox="1"/>
          <p:nvPr/>
        </p:nvSpPr>
        <p:spPr>
          <a:xfrm>
            <a:off x="4548188" y="5510213"/>
            <a:ext cx="311150" cy="366712"/>
          </a:xfrm>
          <a:prstGeom prst="rect">
            <a:avLst/>
          </a:prstGeom>
          <a:noFill/>
          <a:ln w="9525">
            <a:noFill/>
          </a:ln>
        </p:spPr>
        <p:txBody>
          <a:bodyPr>
            <a:spAutoFit/>
          </a:bodyPr>
          <a:lstStyle/>
          <a:p>
            <a:pPr eaLnBrk="1" hangingPunct="1"/>
            <a:r>
              <a:rPr lang="en-US" altLang="zh-CN" b="1" dirty="0">
                <a:solidFill>
                  <a:srgbClr val="FF0000"/>
                </a:solidFill>
                <a:latin typeface="Arial" panose="020B0604020202020204" pitchFamily="34" charset="0"/>
              </a:rPr>
              <a:t>d</a:t>
            </a:r>
            <a:endParaRPr lang="en-US" altLang="zh-CN" b="1" dirty="0">
              <a:solidFill>
                <a:srgbClr val="FF0000"/>
              </a:solidFill>
              <a:latin typeface="Arial" panose="020B0604020202020204" pitchFamily="34" charset="0"/>
            </a:endParaRPr>
          </a:p>
        </p:txBody>
      </p:sp>
      <p:sp>
        <p:nvSpPr>
          <p:cNvPr id="31773" name="Oval 29"/>
          <p:cNvSpPr/>
          <p:nvPr/>
        </p:nvSpPr>
        <p:spPr>
          <a:xfrm>
            <a:off x="1619250" y="342900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74" name="Oval 30"/>
          <p:cNvSpPr/>
          <p:nvPr/>
        </p:nvSpPr>
        <p:spPr>
          <a:xfrm>
            <a:off x="1619250" y="5013325"/>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75" name="Oval 31"/>
          <p:cNvSpPr/>
          <p:nvPr/>
        </p:nvSpPr>
        <p:spPr>
          <a:xfrm>
            <a:off x="2268538" y="5013325"/>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76" name="Oval 32"/>
          <p:cNvSpPr/>
          <p:nvPr/>
        </p:nvSpPr>
        <p:spPr>
          <a:xfrm>
            <a:off x="3203575" y="5013325"/>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77" name="Oval 33"/>
          <p:cNvSpPr/>
          <p:nvPr/>
        </p:nvSpPr>
        <p:spPr>
          <a:xfrm>
            <a:off x="4211638" y="508476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78" name="Oval 34"/>
          <p:cNvSpPr/>
          <p:nvPr/>
        </p:nvSpPr>
        <p:spPr>
          <a:xfrm>
            <a:off x="5076825" y="422116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79" name="Oval 35"/>
          <p:cNvSpPr/>
          <p:nvPr/>
        </p:nvSpPr>
        <p:spPr>
          <a:xfrm>
            <a:off x="4932363" y="5013325"/>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80" name="Oval 36"/>
          <p:cNvSpPr/>
          <p:nvPr/>
        </p:nvSpPr>
        <p:spPr>
          <a:xfrm>
            <a:off x="1619250" y="2636838"/>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81" name="Oval 37"/>
          <p:cNvSpPr/>
          <p:nvPr/>
        </p:nvSpPr>
        <p:spPr>
          <a:xfrm>
            <a:off x="2339975" y="2636838"/>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82" name="Oval 38"/>
          <p:cNvSpPr/>
          <p:nvPr/>
        </p:nvSpPr>
        <p:spPr>
          <a:xfrm>
            <a:off x="3203575" y="2636838"/>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83" name="Oval 39"/>
          <p:cNvSpPr/>
          <p:nvPr/>
        </p:nvSpPr>
        <p:spPr>
          <a:xfrm>
            <a:off x="5003800" y="3429000"/>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84" name="Oval 40"/>
          <p:cNvSpPr/>
          <p:nvPr/>
        </p:nvSpPr>
        <p:spPr>
          <a:xfrm>
            <a:off x="4932363" y="2636838"/>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85" name="Oval 41"/>
          <p:cNvSpPr/>
          <p:nvPr/>
        </p:nvSpPr>
        <p:spPr>
          <a:xfrm>
            <a:off x="2339975" y="335756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86" name="Oval 42"/>
          <p:cNvSpPr/>
          <p:nvPr/>
        </p:nvSpPr>
        <p:spPr>
          <a:xfrm>
            <a:off x="3276600" y="4365625"/>
            <a:ext cx="142875" cy="144463"/>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1787" name="Oval 43"/>
          <p:cNvSpPr/>
          <p:nvPr/>
        </p:nvSpPr>
        <p:spPr>
          <a:xfrm>
            <a:off x="4140200" y="3357563"/>
            <a:ext cx="142875" cy="14446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32812" name="AutoShape 44"/>
          <p:cNvSpPr>
            <a:spLocks noChangeArrowheads="1"/>
          </p:cNvSpPr>
          <p:nvPr/>
        </p:nvSpPr>
        <p:spPr bwMode="auto">
          <a:xfrm>
            <a:off x="6084888" y="2924175"/>
            <a:ext cx="2663825" cy="1584325"/>
          </a:xfrm>
          <a:prstGeom prst="wedgeEllipseCallout">
            <a:avLst>
              <a:gd name="adj1" fmla="val -70796"/>
              <a:gd name="adj2" fmla="val 41583"/>
            </a:avLst>
          </a:prstGeom>
          <a:noFill/>
          <a:ln w="9525" cmpd="sng">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baseline="0" noProof="0">
                <a:ln>
                  <a:noFill/>
                </a:ln>
                <a:solidFill>
                  <a:srgbClr val="000000"/>
                </a:solidFill>
                <a:effectLst/>
                <a:uLnTx/>
                <a:uFillTx/>
                <a:latin typeface="Arial" panose="020B0604020202020204" pitchFamily="34" charset="0"/>
                <a:ea typeface="宋体" panose="02010600030101010101" pitchFamily="2" charset="-122"/>
                <a:cs typeface="+mn-cs"/>
              </a:rPr>
              <a:t>从所有等价类笛卡尔积的每个元素中获得的测试用例</a:t>
            </a:r>
            <a:endParaRPr kumimoji="0" lang="zh-CN" altLang="en-US" sz="1800" b="1" i="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322950" y="11627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使用等价类划分法测试的实例</a:t>
            </a:r>
            <a:endParaRPr lang="en-US" altLang="zh-CN" sz="4000" dirty="0">
              <a:ea typeface="宋体" panose="02010600030101010101" pitchFamily="2" charset="-122"/>
            </a:endParaRPr>
          </a:p>
        </p:txBody>
      </p:sp>
      <p:sp>
        <p:nvSpPr>
          <p:cNvPr id="32771" name="Rectangle 3"/>
          <p:cNvSpPr>
            <a:spLocks noGrp="1"/>
          </p:cNvSpPr>
          <p:nvPr>
            <p:ph idx="1"/>
          </p:nvPr>
        </p:nvSpPr>
        <p:spPr>
          <a:xfrm>
            <a:off x="539485" y="980495"/>
            <a:ext cx="8226900" cy="4759200"/>
          </a:xfrm>
        </p:spPr>
        <p:txBody>
          <a:bodyPr vert="horz" wrap="square" lIns="91440" tIns="45720" rIns="91440" bIns="45720" anchor="t" anchorCtr="0">
            <a:normAutofit fontScale="92500" lnSpcReduction="10000"/>
          </a:bodyPr>
          <a:lstStyle/>
          <a:p>
            <a:pPr eaLnBrk="1" hangingPunct="1">
              <a:lnSpc>
                <a:spcPct val="105000"/>
              </a:lnSpc>
            </a:pPr>
            <a:r>
              <a:rPr lang="zh-CN" altLang="en-US" sz="2800" b="1" dirty="0">
                <a:ea typeface="宋体" panose="02010600030101010101" pitchFamily="2" charset="-122"/>
              </a:rPr>
              <a:t>实例</a:t>
            </a:r>
            <a:r>
              <a:rPr lang="en-US" altLang="zh-CN" sz="2800" b="1" dirty="0">
                <a:ea typeface="宋体" panose="02010600030101010101" pitchFamily="2" charset="-122"/>
              </a:rPr>
              <a:t>1  </a:t>
            </a:r>
            <a:r>
              <a:rPr lang="zh-CN" altLang="en-US" sz="2800" b="1" dirty="0">
                <a:ea typeface="宋体" panose="02010600030101010101" pitchFamily="2" charset="-122"/>
              </a:rPr>
              <a:t>三角形问题</a:t>
            </a:r>
            <a:endParaRPr lang="zh-CN" altLang="en-US" sz="2800" b="1" dirty="0">
              <a:ea typeface="宋体" panose="02010600030101010101" pitchFamily="2" charset="-122"/>
            </a:endParaRPr>
          </a:p>
          <a:p>
            <a:pPr eaLnBrk="1" hangingPunct="1">
              <a:lnSpc>
                <a:spcPct val="105000"/>
              </a:lnSpc>
              <a:buNone/>
            </a:pPr>
            <a:r>
              <a:rPr lang="zh-CN" altLang="en-US" sz="2800" b="1" dirty="0">
                <a:ea typeface="宋体" panose="02010600030101010101" pitchFamily="2" charset="-122"/>
              </a:rPr>
              <a:t>分析：</a:t>
            </a:r>
            <a:r>
              <a:rPr lang="zh-CN" altLang="en-US" sz="2800" dirty="0">
                <a:ea typeface="宋体" panose="02010600030101010101" pitchFamily="2" charset="-122"/>
              </a:rPr>
              <a:t>在多数情况下，是从输入域划分等价类的，但并非不能从被测程序的输出域反过来定义等价类，事实上，这对于三角形问题却是最简单的划分方法。 在三角形问题中，有四种可能的输出：等边三角形、等腰三角形、一般三角形和非三角形。利用这些信息能够确定下列输出（值域）等价类。</a:t>
            </a:r>
            <a:endParaRPr lang="zh-CN" altLang="en-US" sz="2800" dirty="0">
              <a:ea typeface="宋体" panose="02010600030101010101" pitchFamily="2" charset="-122"/>
            </a:endParaRPr>
          </a:p>
          <a:p>
            <a:pPr eaLnBrk="1" hangingPunct="1">
              <a:lnSpc>
                <a:spcPct val="105000"/>
              </a:lnSpc>
              <a:buNone/>
            </a:pPr>
            <a:r>
              <a:rPr lang="en-US" altLang="zh-CN" sz="2800" dirty="0">
                <a:ea typeface="宋体" panose="02010600030101010101" pitchFamily="2" charset="-122"/>
              </a:rPr>
              <a:t> R1 = { &lt;a,b,c&gt;: </a:t>
            </a:r>
            <a:r>
              <a:rPr lang="zh-CN" altLang="en-US" sz="2800" dirty="0">
                <a:ea typeface="宋体" panose="02010600030101010101" pitchFamily="2" charset="-122"/>
              </a:rPr>
              <a:t>边为</a:t>
            </a:r>
            <a:r>
              <a:rPr lang="en-US" altLang="zh-CN" sz="2800" dirty="0">
                <a:ea typeface="宋体" panose="02010600030101010101" pitchFamily="2" charset="-122"/>
              </a:rPr>
              <a:t>a,b,c</a:t>
            </a:r>
            <a:r>
              <a:rPr lang="zh-CN" altLang="en-US" sz="2800" dirty="0">
                <a:ea typeface="宋体" panose="02010600030101010101" pitchFamily="2" charset="-122"/>
              </a:rPr>
              <a:t>的等边三角形 </a:t>
            </a:r>
            <a:r>
              <a:rPr lang="en-US" altLang="zh-CN" sz="2800" dirty="0">
                <a:ea typeface="宋体" panose="02010600030101010101" pitchFamily="2" charset="-122"/>
              </a:rPr>
              <a:t>}                               R2 = { &lt;a,b,c&gt;: </a:t>
            </a:r>
            <a:r>
              <a:rPr lang="zh-CN" altLang="en-US" sz="2800" dirty="0">
                <a:ea typeface="宋体" panose="02010600030101010101" pitchFamily="2" charset="-122"/>
              </a:rPr>
              <a:t>边为</a:t>
            </a:r>
            <a:r>
              <a:rPr lang="en-US" altLang="zh-CN" sz="2800" dirty="0">
                <a:ea typeface="宋体" panose="02010600030101010101" pitchFamily="2" charset="-122"/>
              </a:rPr>
              <a:t>a,b,c</a:t>
            </a:r>
            <a:r>
              <a:rPr lang="zh-CN" altLang="en-US" sz="2800" dirty="0">
                <a:ea typeface="宋体" panose="02010600030101010101" pitchFamily="2" charset="-122"/>
              </a:rPr>
              <a:t>的等腰三角形 </a:t>
            </a:r>
            <a:r>
              <a:rPr lang="en-US" altLang="zh-CN" sz="2800" dirty="0">
                <a:ea typeface="宋体" panose="02010600030101010101" pitchFamily="2" charset="-122"/>
              </a:rPr>
              <a:t>}                              R3 = { &lt;a,b,c&gt;: </a:t>
            </a:r>
            <a:r>
              <a:rPr lang="zh-CN" altLang="en-US" sz="2800" dirty="0">
                <a:ea typeface="宋体" panose="02010600030101010101" pitchFamily="2" charset="-122"/>
              </a:rPr>
              <a:t>边为</a:t>
            </a:r>
            <a:r>
              <a:rPr lang="en-US" altLang="zh-CN" sz="2800" dirty="0">
                <a:ea typeface="宋体" panose="02010600030101010101" pitchFamily="2" charset="-122"/>
              </a:rPr>
              <a:t>a,b,c</a:t>
            </a:r>
            <a:r>
              <a:rPr lang="zh-CN" altLang="en-US" sz="2800" dirty="0">
                <a:ea typeface="宋体" panose="02010600030101010101" pitchFamily="2" charset="-122"/>
              </a:rPr>
              <a:t>的一般三角形 </a:t>
            </a:r>
            <a:r>
              <a:rPr lang="en-US" altLang="zh-CN" sz="2800" dirty="0">
                <a:ea typeface="宋体" panose="02010600030101010101" pitchFamily="2" charset="-122"/>
              </a:rPr>
              <a:t>}                               R4 = { &lt;a,b,c&gt;: </a:t>
            </a:r>
            <a:r>
              <a:rPr lang="zh-CN" altLang="en-US" sz="2800" dirty="0">
                <a:ea typeface="宋体" panose="02010600030101010101" pitchFamily="2" charset="-122"/>
              </a:rPr>
              <a:t>边为</a:t>
            </a:r>
            <a:r>
              <a:rPr lang="en-US" altLang="zh-CN" sz="2800" dirty="0">
                <a:ea typeface="宋体" panose="02010600030101010101" pitchFamily="2" charset="-122"/>
              </a:rPr>
              <a:t>a,b,c</a:t>
            </a:r>
            <a:r>
              <a:rPr lang="zh-CN" altLang="en-US" sz="2800" dirty="0">
                <a:ea typeface="宋体" panose="02010600030101010101" pitchFamily="2" charset="-122"/>
              </a:rPr>
              <a:t>不能组成三角形 </a:t>
            </a:r>
            <a:r>
              <a:rPr lang="en-US" altLang="zh-CN" sz="2800" dirty="0">
                <a:ea typeface="宋体" panose="02010600030101010101" pitchFamily="2" charset="-122"/>
              </a:rPr>
              <a:t>}</a:t>
            </a:r>
            <a:endParaRPr lang="en-US" altLang="zh-CN" sz="2800"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095" y="620465"/>
            <a:ext cx="8226900" cy="705600"/>
          </a:xfrm>
        </p:spPr>
        <p:txBody>
          <a:bodyPr/>
          <a:lstStyle/>
          <a:p>
            <a:endParaRPr lang="zh-CN" altLang="en-US"/>
          </a:p>
        </p:txBody>
      </p:sp>
      <p:sp>
        <p:nvSpPr>
          <p:cNvPr id="6146" name="Rectangle 2"/>
          <p:cNvSpPr>
            <a:spLocks noGrp="1"/>
          </p:cNvSpPr>
          <p:nvPr>
            <p:ph idx="1"/>
          </p:nvPr>
        </p:nvSpPr>
        <p:spPr/>
        <p:txBody>
          <a:bodyPr vert="horz" wrap="square" lIns="91440" tIns="45720" rIns="91440" bIns="45720" anchor="t" anchorCtr="0"/>
          <a:lstStyle/>
          <a:p>
            <a:pPr algn="just" eaLnBrk="1" hangingPunct="1">
              <a:buNone/>
            </a:pPr>
            <a:r>
              <a:rPr lang="en-US" altLang="zh-CN" dirty="0"/>
              <a:t>   </a:t>
            </a:r>
            <a:endParaRPr lang="zh-CN" altLang="en-US" dirty="0"/>
          </a:p>
        </p:txBody>
      </p:sp>
      <p:pic>
        <p:nvPicPr>
          <p:cNvPr id="6147" name="Picture 3" descr="黑盒测试"/>
          <p:cNvPicPr>
            <a:picLocks noChangeAspect="1"/>
          </p:cNvPicPr>
          <p:nvPr/>
        </p:nvPicPr>
        <p:blipFill>
          <a:blip r:embed="rId1"/>
          <a:stretch>
            <a:fillRect/>
          </a:stretch>
        </p:blipFill>
        <p:spPr>
          <a:xfrm>
            <a:off x="304800" y="304800"/>
            <a:ext cx="8458200" cy="4872038"/>
          </a:xfrm>
          <a:prstGeom prst="rect">
            <a:avLst/>
          </a:prstGeom>
          <a:noFill/>
          <a:ln w="9525">
            <a:noFill/>
          </a:ln>
        </p:spPr>
      </p:pic>
      <p:sp>
        <p:nvSpPr>
          <p:cNvPr id="6148" name="Text Box 4"/>
          <p:cNvSpPr txBox="1"/>
          <p:nvPr/>
        </p:nvSpPr>
        <p:spPr>
          <a:xfrm>
            <a:off x="2268538" y="5445125"/>
            <a:ext cx="5400675" cy="478155"/>
          </a:xfrm>
          <a:prstGeom prst="rect">
            <a:avLst/>
          </a:prstGeom>
          <a:noFill/>
          <a:ln w="9525">
            <a:noFill/>
          </a:ln>
        </p:spPr>
        <p:txBody>
          <a:bodyPr>
            <a:spAutoFit/>
            <a:scene3d>
              <a:camera prst="orthographicFront"/>
              <a:lightRig rig="threePt" dir="t"/>
            </a:scene3d>
          </a:bodyPr>
          <a:lstStyle/>
          <a:p>
            <a:pPr marL="342900" indent="-76200" algn="just" eaLnBrk="1" latinLnBrk="1" hangingPunct="1">
              <a:lnSpc>
                <a:spcPct val="90000"/>
              </a:lnSpc>
              <a:spcBef>
                <a:spcPct val="50000"/>
              </a:spcBef>
            </a:pPr>
            <a:r>
              <a:rPr lang="zh-CN" altLang="en-US" sz="2800"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黑盒测试示意图</a:t>
            </a:r>
            <a:endParaRPr lang="zh-CN" altLang="en-US" sz="2800"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1440" tIns="45720" rIns="91440" bIns="45720" anchor="ctr" anchorCtr="0"/>
          <a:lstStyle/>
          <a:p>
            <a:pPr eaLnBrk="1" hangingPunct="1"/>
            <a:r>
              <a:rPr lang="zh-CN" altLang="en-US" sz="4000" dirty="0">
                <a:ea typeface="宋体" panose="02010600030101010101" pitchFamily="2" charset="-122"/>
              </a:rPr>
              <a:t>三角形问题</a:t>
            </a:r>
            <a:endParaRPr lang="en-US" altLang="zh-CN" sz="4000" dirty="0">
              <a:ea typeface="宋体" panose="02010600030101010101" pitchFamily="2" charset="-122"/>
            </a:endParaRPr>
          </a:p>
        </p:txBody>
      </p:sp>
      <p:graphicFrame>
        <p:nvGraphicFramePr>
          <p:cNvPr id="33795" name="表格占位符 33794"/>
          <p:cNvGraphicFramePr>
            <a:graphicFrameLocks noGrp="1"/>
          </p:cNvGraphicFramePr>
          <p:nvPr>
            <p:ph type="tbl" idx="1"/>
          </p:nvPr>
        </p:nvGraphicFramePr>
        <p:xfrm>
          <a:off x="456300" y="1490400"/>
          <a:ext cx="8226425" cy="3603625"/>
        </p:xfrm>
        <a:graphic>
          <a:graphicData uri="http://schemas.openxmlformats.org/drawingml/2006/table">
            <a:tbl>
              <a:tblPr/>
              <a:tblGrid>
                <a:gridCol w="1645285"/>
                <a:gridCol w="1372235"/>
                <a:gridCol w="1238885"/>
                <a:gridCol w="1235075"/>
                <a:gridCol w="2734945"/>
              </a:tblGrid>
              <a:tr h="78105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zh-CN" altLang="en-US" sz="2400" dirty="0">
                          <a:solidFill>
                            <a:schemeClr val="tx1"/>
                          </a:solidFill>
                          <a:latin typeface="Gulim" panose="020B0600000101010101" pitchFamily="34" charset="-127"/>
                        </a:rPr>
                        <a:t>测试用例</a:t>
                      </a:r>
                      <a:endParaRPr lang="en-US" altLang="zh-CN"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a</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b</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c</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zh-CN" altLang="en-US" sz="2400" dirty="0">
                          <a:solidFill>
                            <a:schemeClr val="tx1"/>
                          </a:solidFill>
                          <a:latin typeface="Gulim" panose="020B0600000101010101" pitchFamily="34" charset="-127"/>
                        </a:rPr>
                        <a:t>预期输出</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6438">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Test1</a:t>
                      </a:r>
                      <a:endParaRPr lang="en-US" altLang="zh-CN"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10</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10</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10</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zh-CN" altLang="en-US" sz="2400" dirty="0">
                          <a:solidFill>
                            <a:schemeClr val="tx1"/>
                          </a:solidFill>
                          <a:latin typeface="Gulim" panose="020B0600000101010101" pitchFamily="34" charset="-127"/>
                        </a:rPr>
                        <a:t>等边三角形</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485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Test2</a:t>
                      </a:r>
                      <a:endParaRPr lang="zh-CN" altLang="en-US"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10</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10</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zh-CN" altLang="en-US" sz="2400" dirty="0">
                          <a:solidFill>
                            <a:schemeClr val="tx1"/>
                          </a:solidFill>
                          <a:latin typeface="Gulim" panose="020B0600000101010101" pitchFamily="34" charset="-127"/>
                        </a:rPr>
                        <a:t>等腰三角形</a:t>
                      </a:r>
                      <a:endParaRPr lang="zh-CN" altLang="en-US"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6437">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Test3</a:t>
                      </a:r>
                      <a:endParaRPr lang="zh-CN" altLang="en-US"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3</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4</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zh-CN" altLang="en-US" sz="2400" dirty="0">
                          <a:solidFill>
                            <a:schemeClr val="tx1"/>
                          </a:solidFill>
                          <a:latin typeface="Gulim" panose="020B0600000101010101" pitchFamily="34" charset="-127"/>
                        </a:rPr>
                        <a:t>一般三角形</a:t>
                      </a:r>
                      <a:endParaRPr lang="zh-CN" altLang="en-US"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485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Test4</a:t>
                      </a:r>
                      <a:endParaRPr lang="zh-CN" altLang="en-US"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4</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2</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zh-CN" altLang="en-US" sz="2400" dirty="0">
                          <a:solidFill>
                            <a:schemeClr val="tx1"/>
                          </a:solidFill>
                          <a:latin typeface="Gulim" panose="020B0600000101010101" pitchFamily="34" charset="-127"/>
                        </a:rPr>
                        <a:t>非三角形</a:t>
                      </a:r>
                      <a:endParaRPr lang="zh-CN" altLang="en-US"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4857" name="Text Box 41"/>
          <p:cNvSpPr txBox="1"/>
          <p:nvPr/>
        </p:nvSpPr>
        <p:spPr>
          <a:xfrm>
            <a:off x="1258888" y="5516563"/>
            <a:ext cx="6119812" cy="457200"/>
          </a:xfrm>
          <a:prstGeom prst="rect">
            <a:avLst/>
          </a:prstGeom>
          <a:noFill/>
          <a:ln w="9525">
            <a:noFill/>
          </a:ln>
        </p:spPr>
        <p:txBody>
          <a:bodyPr>
            <a:spAutoFit/>
          </a:bodyPr>
          <a:lstStyle/>
          <a:p>
            <a:pPr algn="ctr">
              <a:spcBef>
                <a:spcPct val="50000"/>
              </a:spcBef>
            </a:pPr>
            <a:r>
              <a:rPr lang="zh-CN" altLang="en-US" sz="2400" dirty="0">
                <a:solidFill>
                  <a:schemeClr val="tx1"/>
                </a:solidFill>
                <a:latin typeface="Arial" panose="020B0604020202020204" pitchFamily="34" charset="0"/>
              </a:rPr>
              <a:t>三角形问题的</a:t>
            </a:r>
            <a:r>
              <a:rPr lang="en-US" altLang="zh-CN" sz="2400" dirty="0">
                <a:solidFill>
                  <a:schemeClr val="tx1"/>
                </a:solidFill>
                <a:latin typeface="Arial" panose="020B0604020202020204" pitchFamily="34" charset="0"/>
              </a:rPr>
              <a:t>4</a:t>
            </a:r>
            <a:r>
              <a:rPr lang="zh-CN" altLang="en-US" sz="2400" dirty="0">
                <a:solidFill>
                  <a:schemeClr val="tx1"/>
                </a:solidFill>
                <a:latin typeface="Arial" panose="020B0604020202020204" pitchFamily="34" charset="0"/>
              </a:rPr>
              <a:t>个标准等价类测试用例</a:t>
            </a:r>
            <a:endParaRPr lang="en-US" altLang="zh-CN" sz="2400" dirty="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arn(outVertical)">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childTnLst>
                                </p:cTn>
                              </p:par>
                            </p:childTnLst>
                          </p:cTn>
                        </p:par>
                        <p:par>
                          <p:cTn id="12" fill="hold">
                            <p:stCondLst>
                              <p:cond delay="0"/>
                            </p:stCondLst>
                            <p:childTnLst>
                              <p:par>
                                <p:cTn id="13" presetID="12" presetClass="entr" presetSubtype="4" fill="hold" grpId="0" nodeType="afterEffect">
                                  <p:stCondLst>
                                    <p:cond delay="0"/>
                                  </p:stCondLst>
                                  <p:childTnLst>
                                    <p:set>
                                      <p:cBhvr>
                                        <p:cTn id="14" dur="1" fill="hold">
                                          <p:stCondLst>
                                            <p:cond delay="0"/>
                                          </p:stCondLst>
                                        </p:cTn>
                                        <p:tgtEl>
                                          <p:spTgt spid="34857"/>
                                        </p:tgtEl>
                                        <p:attrNameLst>
                                          <p:attrName>style.visibility</p:attrName>
                                        </p:attrNameLst>
                                      </p:cBhvr>
                                      <p:to>
                                        <p:strVal val="visible"/>
                                      </p:to>
                                    </p:set>
                                    <p:animEffect transition="in" filter="slide(fromBottom)">
                                      <p:cBhvr>
                                        <p:cTn id="15" dur="500"/>
                                        <p:tgtEl>
                                          <p:spTgt spid="34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p:nvPr/>
        </p:nvSpPr>
        <p:spPr>
          <a:xfrm>
            <a:off x="228600" y="304800"/>
            <a:ext cx="8686800" cy="685800"/>
          </a:xfrm>
          <a:prstGeom prst="rect">
            <a:avLst/>
          </a:prstGeom>
          <a:noFill/>
          <a:ln w="9525">
            <a:noFill/>
          </a:ln>
        </p:spPr>
        <p:txBody>
          <a:bodyPr lIns="36000" rIns="36000" anchor="t" anchorCtr="1"/>
          <a:lstStyle/>
          <a:p>
            <a:pPr algn="ctr" eaLnBrk="1" latinLnBrk="1" hangingPunct="1">
              <a:buFontTx/>
            </a:pPr>
            <a:r>
              <a:rPr lang="zh-CN" altLang="en-US" sz="4000" dirty="0">
                <a:solidFill>
                  <a:schemeClr val="tx2"/>
                </a:solidFill>
                <a:latin typeface="Gulim" panose="020B0600000101010101" pitchFamily="34" charset="-127"/>
              </a:rPr>
              <a:t>三角形问题</a:t>
            </a:r>
            <a:endParaRPr lang="en-US" altLang="zh-CN" sz="4000" dirty="0">
              <a:solidFill>
                <a:schemeClr val="tx2"/>
              </a:solidFill>
              <a:latin typeface="Gulim" panose="020B0600000101010101" pitchFamily="34" charset="-127"/>
            </a:endParaRPr>
          </a:p>
        </p:txBody>
      </p:sp>
      <p:graphicFrame>
        <p:nvGraphicFramePr>
          <p:cNvPr id="34819" name="表格 34818"/>
          <p:cNvGraphicFramePr/>
          <p:nvPr/>
        </p:nvGraphicFramePr>
        <p:xfrm>
          <a:off x="468313" y="1412875"/>
          <a:ext cx="8351838" cy="4249738"/>
        </p:xfrm>
        <a:graphic>
          <a:graphicData uri="http://schemas.openxmlformats.org/drawingml/2006/table">
            <a:tbl>
              <a:tblPr/>
              <a:tblGrid>
                <a:gridCol w="1439863"/>
                <a:gridCol w="1150937"/>
                <a:gridCol w="1152525"/>
                <a:gridCol w="1223963"/>
                <a:gridCol w="3384550"/>
              </a:tblGrid>
              <a:tr h="519113">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zh-CN" altLang="en-US" sz="2400" dirty="0">
                          <a:solidFill>
                            <a:schemeClr val="tx1"/>
                          </a:solidFill>
                          <a:latin typeface="Gulim" panose="020B0600000101010101" pitchFamily="34" charset="-127"/>
                        </a:rPr>
                        <a:t>测试用例</a:t>
                      </a:r>
                      <a:endParaRPr lang="en-US" altLang="zh-CN"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a</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b</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c</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zh-CN" altLang="en-US" sz="2400" dirty="0">
                          <a:solidFill>
                            <a:schemeClr val="tx1"/>
                          </a:solidFill>
                          <a:latin typeface="Gulim" panose="020B0600000101010101" pitchFamily="34" charset="-127"/>
                        </a:rPr>
                        <a:t>预期输出</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1812">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Test1</a:t>
                      </a:r>
                      <a:endParaRPr lang="en-US" altLang="zh-CN"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6</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7</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zh-CN" altLang="en-US" sz="2400" dirty="0">
                          <a:solidFill>
                            <a:schemeClr val="tx1"/>
                          </a:solidFill>
                          <a:latin typeface="Gulim" panose="020B0600000101010101" pitchFamily="34" charset="-127"/>
                        </a:rPr>
                        <a:t>一般三角形</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Test2</a:t>
                      </a:r>
                      <a:endParaRPr lang="zh-CN" altLang="en-US"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a</a:t>
                      </a:r>
                      <a:r>
                        <a:rPr lang="zh-CN" altLang="en-US" sz="2400" dirty="0">
                          <a:solidFill>
                            <a:schemeClr val="tx1"/>
                          </a:solidFill>
                          <a:latin typeface="Gulim" panose="020B0600000101010101" pitchFamily="34" charset="-127"/>
                        </a:rPr>
                        <a:t>值超出输入值定义域</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Test3</a:t>
                      </a:r>
                      <a:endParaRPr lang="zh-CN" altLang="en-US"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b</a:t>
                      </a:r>
                      <a:r>
                        <a:rPr lang="zh-CN" altLang="en-US" sz="2400" dirty="0">
                          <a:solidFill>
                            <a:schemeClr val="tx1"/>
                          </a:solidFill>
                          <a:latin typeface="Gulim" panose="020B0600000101010101" pitchFamily="34" charset="-127"/>
                        </a:rPr>
                        <a:t>值超出输入值定义域</a:t>
                      </a:r>
                      <a:endParaRPr lang="zh-CN" altLang="en-US"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Test4</a:t>
                      </a:r>
                      <a:endParaRPr lang="zh-CN" altLang="en-US"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c</a:t>
                      </a:r>
                      <a:r>
                        <a:rPr lang="zh-CN" altLang="en-US" sz="2400" dirty="0">
                          <a:solidFill>
                            <a:schemeClr val="tx1"/>
                          </a:solidFill>
                          <a:latin typeface="Gulim" panose="020B0600000101010101" pitchFamily="34" charset="-127"/>
                        </a:rPr>
                        <a:t>值超出输入值定义域</a:t>
                      </a:r>
                      <a:endParaRPr lang="zh-CN" altLang="en-US"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1813">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Test5</a:t>
                      </a:r>
                      <a:endParaRPr lang="zh-CN" altLang="en-US"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101</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a</a:t>
                      </a:r>
                      <a:r>
                        <a:rPr lang="zh-CN" altLang="en-US" sz="2400" dirty="0">
                          <a:solidFill>
                            <a:schemeClr val="tx1"/>
                          </a:solidFill>
                          <a:latin typeface="Gulim" panose="020B0600000101010101" pitchFamily="34" charset="-127"/>
                        </a:rPr>
                        <a:t>值超出输入值定义域</a:t>
                      </a:r>
                      <a:endParaRPr lang="zh-CN" altLang="en-US"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Test6</a:t>
                      </a:r>
                      <a:endParaRPr lang="zh-CN" altLang="en-US"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101</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b</a:t>
                      </a:r>
                      <a:r>
                        <a:rPr lang="zh-CN" altLang="en-US" sz="2400" dirty="0">
                          <a:solidFill>
                            <a:schemeClr val="tx1"/>
                          </a:solidFill>
                          <a:latin typeface="Gulim" panose="020B0600000101010101" pitchFamily="34" charset="-127"/>
                        </a:rPr>
                        <a:t>值超出输入值定义域</a:t>
                      </a:r>
                      <a:endParaRPr lang="zh-CN" altLang="en-US"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Test7</a:t>
                      </a:r>
                      <a:endParaRPr lang="zh-CN" altLang="en-US" sz="2400" dirty="0">
                        <a:solidFill>
                          <a:schemeClr val="tx1"/>
                        </a:solidFill>
                        <a:latin typeface="Gulim" panose="020B0600000101010101" pitchFamily="34" charset="-127"/>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5</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101</a:t>
                      </a:r>
                      <a:endParaRPr lang="en-US" altLang="zh-CN"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l" eaLnBrk="1" latinLnBrk="1" hangingPunct="1">
                        <a:spcBef>
                          <a:spcPct val="20000"/>
                        </a:spcBef>
                        <a:buFontTx/>
                        <a:buNone/>
                      </a:pPr>
                      <a:r>
                        <a:rPr lang="en-US" altLang="zh-CN" sz="2400" dirty="0">
                          <a:solidFill>
                            <a:schemeClr val="tx1"/>
                          </a:solidFill>
                          <a:latin typeface="Gulim" panose="020B0600000101010101" pitchFamily="34" charset="-127"/>
                        </a:rPr>
                        <a:t>c</a:t>
                      </a:r>
                      <a:r>
                        <a:rPr lang="zh-CN" altLang="en-US" sz="2400" dirty="0">
                          <a:solidFill>
                            <a:schemeClr val="tx1"/>
                          </a:solidFill>
                          <a:latin typeface="Gulim" panose="020B0600000101010101" pitchFamily="34" charset="-127"/>
                        </a:rPr>
                        <a:t>值超出输入值定义域</a:t>
                      </a:r>
                      <a:endParaRPr lang="zh-CN" altLang="en-US" sz="2400" dirty="0">
                        <a:solidFill>
                          <a:schemeClr val="tx1"/>
                        </a:solidFill>
                        <a:latin typeface="Gulim" panose="020B0600000101010101" pitchFamily="34" charset="-127"/>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5899" name="Text Box 59"/>
          <p:cNvSpPr txBox="1"/>
          <p:nvPr/>
        </p:nvSpPr>
        <p:spPr>
          <a:xfrm>
            <a:off x="1042988" y="5780088"/>
            <a:ext cx="6119812" cy="457200"/>
          </a:xfrm>
          <a:prstGeom prst="rect">
            <a:avLst/>
          </a:prstGeom>
          <a:noFill/>
          <a:ln w="9525">
            <a:noFill/>
          </a:ln>
        </p:spPr>
        <p:txBody>
          <a:bodyPr>
            <a:spAutoFit/>
          </a:bodyPr>
          <a:lstStyle/>
          <a:p>
            <a:pPr algn="ctr">
              <a:spcBef>
                <a:spcPct val="50000"/>
              </a:spcBef>
            </a:pPr>
            <a:r>
              <a:rPr lang="zh-CN" altLang="en-US" sz="2400" dirty="0">
                <a:solidFill>
                  <a:schemeClr val="tx1"/>
                </a:solidFill>
                <a:latin typeface="Arial" panose="020B0604020202020204" pitchFamily="34" charset="0"/>
              </a:rPr>
              <a:t>三角形问题的</a:t>
            </a:r>
            <a:r>
              <a:rPr lang="en-US" altLang="zh-CN" sz="2400" dirty="0">
                <a:solidFill>
                  <a:schemeClr val="tx1"/>
                </a:solidFill>
                <a:latin typeface="Arial" panose="020B0604020202020204" pitchFamily="34" charset="0"/>
              </a:rPr>
              <a:t>7</a:t>
            </a:r>
            <a:r>
              <a:rPr lang="zh-CN" altLang="en-US" sz="2400" dirty="0">
                <a:solidFill>
                  <a:schemeClr val="tx1"/>
                </a:solidFill>
                <a:latin typeface="Arial" panose="020B0604020202020204" pitchFamily="34" charset="0"/>
              </a:rPr>
              <a:t>个健壮等价类测试用例</a:t>
            </a:r>
            <a:endParaRPr lang="en-US" altLang="zh-CN" sz="2400" dirty="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arn(outVertical)">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819"/>
                                        </p:tgtEl>
                                        <p:attrNameLst>
                                          <p:attrName>style.visibility</p:attrName>
                                        </p:attrNameLst>
                                      </p:cBhvr>
                                      <p:to>
                                        <p:strVal val="visible"/>
                                      </p:to>
                                    </p:set>
                                  </p:childTnLst>
                                </p:cTn>
                              </p:par>
                            </p:childTnLst>
                          </p:cTn>
                        </p:par>
                        <p:par>
                          <p:cTn id="12" fill="hold">
                            <p:stCondLst>
                              <p:cond delay="0"/>
                            </p:stCondLst>
                            <p:childTnLst>
                              <p:par>
                                <p:cTn id="13" presetID="12" presetClass="entr" presetSubtype="4" fill="hold" grpId="0" nodeType="afterEffect">
                                  <p:stCondLst>
                                    <p:cond delay="0"/>
                                  </p:stCondLst>
                                  <p:childTnLst>
                                    <p:set>
                                      <p:cBhvr>
                                        <p:cTn id="14" dur="1" fill="hold">
                                          <p:stCondLst>
                                            <p:cond delay="0"/>
                                          </p:stCondLst>
                                        </p:cTn>
                                        <p:tgtEl>
                                          <p:spTgt spid="35899"/>
                                        </p:tgtEl>
                                        <p:attrNameLst>
                                          <p:attrName>style.visibility</p:attrName>
                                        </p:attrNameLst>
                                      </p:cBhvr>
                                      <p:to>
                                        <p:strVal val="visible"/>
                                      </p:to>
                                    </p:set>
                                    <p:animEffect transition="in" filter="slide(fromBottom)">
                                      <p:cBhvr>
                                        <p:cTn id="15" dur="500"/>
                                        <p:tgtEl>
                                          <p:spTgt spid="35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9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455665" y="260420"/>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使用等价类划分法测试的实例</a:t>
            </a:r>
            <a:endParaRPr lang="zh-CN" altLang="en-US" sz="3200" dirty="0">
              <a:ea typeface="宋体" panose="02010600030101010101" pitchFamily="2" charset="-122"/>
            </a:endParaRPr>
          </a:p>
        </p:txBody>
      </p:sp>
      <p:sp>
        <p:nvSpPr>
          <p:cNvPr id="36867" name="Rectangle 3"/>
          <p:cNvSpPr>
            <a:spLocks noGrp="1"/>
          </p:cNvSpPr>
          <p:nvPr>
            <p:ph idx="1"/>
          </p:nvPr>
        </p:nvSpPr>
        <p:spPr>
          <a:xfrm>
            <a:off x="538850" y="908740"/>
            <a:ext cx="8226900" cy="4759200"/>
          </a:xfrm>
        </p:spPr>
        <p:txBody>
          <a:bodyPr vert="horz" wrap="square" lIns="91440" tIns="45720" rIns="91440" bIns="45720" anchor="t" anchorCtr="0"/>
          <a:lstStyle/>
          <a:p>
            <a:pPr eaLnBrk="1" hangingPunct="1">
              <a:lnSpc>
                <a:spcPct val="105000"/>
              </a:lnSpc>
            </a:pPr>
            <a:r>
              <a:rPr lang="zh-CN" altLang="en-US" sz="2800" b="1" dirty="0">
                <a:ea typeface="宋体" panose="02010600030101010101" pitchFamily="2" charset="-122"/>
              </a:rPr>
              <a:t>实例</a:t>
            </a:r>
            <a:r>
              <a:rPr lang="en-US" altLang="zh-CN" sz="2800" b="1" dirty="0">
                <a:ea typeface="宋体" panose="02010600030101010101" pitchFamily="2" charset="-122"/>
              </a:rPr>
              <a:t>2  </a:t>
            </a:r>
            <a:r>
              <a:rPr lang="zh-CN" altLang="en-US" sz="2800" b="1" dirty="0">
                <a:ea typeface="宋体" panose="02010600030101010101" pitchFamily="2" charset="-122"/>
              </a:rPr>
              <a:t>保险公司计算保费费率的程序</a:t>
            </a:r>
            <a:endParaRPr lang="en-US" altLang="zh-CN" sz="2800" b="1" dirty="0">
              <a:ea typeface="宋体" panose="02010600030101010101" pitchFamily="2" charset="-122"/>
            </a:endParaRPr>
          </a:p>
          <a:p>
            <a:pPr eaLnBrk="1" hangingPunct="1">
              <a:lnSpc>
                <a:spcPct val="105000"/>
              </a:lnSpc>
              <a:buNone/>
            </a:pPr>
            <a:r>
              <a:rPr lang="zh-CN" altLang="en-US" sz="2800" b="1" dirty="0">
                <a:ea typeface="宋体" panose="02010600030101010101" pitchFamily="2" charset="-122"/>
              </a:rPr>
              <a:t>    </a:t>
            </a:r>
            <a:r>
              <a:rPr lang="zh-CN" altLang="en-US" sz="2800" dirty="0">
                <a:ea typeface="宋体" panose="02010600030101010101" pitchFamily="2" charset="-122"/>
              </a:rPr>
              <a:t>某保险公司的人寿保险的保费计算方式为：</a:t>
            </a:r>
            <a:endParaRPr lang="zh-CN" altLang="en-US" sz="2800" dirty="0">
              <a:ea typeface="宋体" panose="02010600030101010101" pitchFamily="2" charset="-122"/>
            </a:endParaRPr>
          </a:p>
          <a:p>
            <a:pPr eaLnBrk="1" hangingPunct="1">
              <a:lnSpc>
                <a:spcPct val="105000"/>
              </a:lnSpc>
              <a:spcBef>
                <a:spcPct val="0"/>
              </a:spcBef>
              <a:buNone/>
            </a:pPr>
            <a:r>
              <a:rPr lang="zh-CN" altLang="en-US" sz="2800" dirty="0">
                <a:ea typeface="宋体" panose="02010600030101010101" pitchFamily="2" charset="-122"/>
              </a:rPr>
              <a:t>            投保额</a:t>
            </a:r>
            <a:r>
              <a:rPr lang="en-US" altLang="zh-CN" sz="2800" dirty="0">
                <a:ea typeface="宋体" panose="02010600030101010101" pitchFamily="2" charset="-122"/>
              </a:rPr>
              <a:t>×</a:t>
            </a:r>
            <a:r>
              <a:rPr lang="zh-CN" altLang="en-US" sz="2800" dirty="0">
                <a:ea typeface="宋体" panose="02010600030101010101" pitchFamily="2" charset="-122"/>
              </a:rPr>
              <a:t>保险费率</a:t>
            </a:r>
            <a:endParaRPr lang="zh-CN" altLang="en-US" sz="2800" dirty="0">
              <a:ea typeface="宋体" panose="02010600030101010101" pitchFamily="2" charset="-122"/>
            </a:endParaRPr>
          </a:p>
          <a:p>
            <a:pPr eaLnBrk="1" hangingPunct="1">
              <a:lnSpc>
                <a:spcPct val="105000"/>
              </a:lnSpc>
              <a:spcBef>
                <a:spcPct val="0"/>
              </a:spcBef>
              <a:buNone/>
            </a:pPr>
            <a:r>
              <a:rPr lang="zh-CN" altLang="en-US" sz="2800" dirty="0">
                <a:ea typeface="宋体" panose="02010600030101010101" pitchFamily="2" charset="-122"/>
              </a:rPr>
              <a:t>    其中，保险费率依点数不同而有别，10点及10点以上保险费率为0.6%，10点以下保险费率为0.1%；而点数又是由 投保人的年龄、性别、婚姻状况和抚养人数来决定，具体规则如下：</a:t>
            </a:r>
            <a:endParaRPr lang="zh-CN" altLang="en-US" sz="2800" dirty="0">
              <a:ea typeface="宋体" panose="02010600030101010101" pitchFamily="2" charset="-122"/>
            </a:endParaRPr>
          </a:p>
        </p:txBody>
      </p:sp>
      <p:graphicFrame>
        <p:nvGraphicFramePr>
          <p:cNvPr id="36868" name="Group 4"/>
          <p:cNvGraphicFramePr>
            <a:graphicFrameLocks noGrp="1"/>
          </p:cNvGraphicFramePr>
          <p:nvPr>
            <p:custDataLst>
              <p:tags r:id="rId1"/>
            </p:custDataLst>
          </p:nvPr>
        </p:nvGraphicFramePr>
        <p:xfrm>
          <a:off x="395288" y="4728528"/>
          <a:ext cx="8208962" cy="1584325"/>
        </p:xfrm>
        <a:graphic>
          <a:graphicData uri="http://schemas.openxmlformats.org/drawingml/2006/table">
            <a:tbl>
              <a:tblPr/>
              <a:tblGrid>
                <a:gridCol w="792162"/>
                <a:gridCol w="936625"/>
                <a:gridCol w="719138"/>
                <a:gridCol w="865187"/>
                <a:gridCol w="877888"/>
                <a:gridCol w="838200"/>
                <a:gridCol w="836612"/>
                <a:gridCol w="2343150"/>
              </a:tblGrid>
              <a:tr h="438150">
                <a:tc gridSpan="3">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年龄</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gridSpan="2">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性别</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婚姻</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抚养人数</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20~39</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40~59</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其它</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Male</a:t>
                      </a:r>
                      <a:r>
                        <a:rPr kumimoji="0" lang="en-US" altLang="zh-CN"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Female</a:t>
                      </a:r>
                      <a:r>
                        <a:rPr kumimoji="0" lang="en-US" altLang="zh-CN"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已婚</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未婚</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人扣</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0.5</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点</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最多扣</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点</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（四舍五入取整）</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10800" marR="10800" marT="46800" marB="4680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6</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点</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4</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点</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2</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点</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点</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点</a:t>
                      </a:r>
                      <a:r>
                        <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3</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点</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1"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5</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点</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arn(outVertical)">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wipe(left)">
                                      <p:cBhvr>
                                        <p:cTn id="12" dur="500"/>
                                        <p:tgtEl>
                                          <p:spTgt spid="368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6868"/>
                                        </p:tgtEl>
                                        <p:attrNameLst>
                                          <p:attrName>style.visibility</p:attrName>
                                        </p:attrNameLst>
                                      </p:cBhvr>
                                      <p:to>
                                        <p:strVal val="visible"/>
                                      </p:to>
                                    </p:set>
                                    <p:animEffect transition="in" filter="slide(fromBottom)">
                                      <p:cBhvr>
                                        <p:cTn id="25"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467095" y="11627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计算保费费率的程序</a:t>
            </a:r>
            <a:endParaRPr lang="zh-CN" altLang="en-US" sz="4000" dirty="0">
              <a:ea typeface="宋体" panose="02010600030101010101" pitchFamily="2" charset="-122"/>
            </a:endParaRPr>
          </a:p>
        </p:txBody>
      </p:sp>
      <p:sp>
        <p:nvSpPr>
          <p:cNvPr id="37891" name="Rectangle 3"/>
          <p:cNvSpPr>
            <a:spLocks noGrp="1"/>
          </p:cNvSpPr>
          <p:nvPr>
            <p:ph idx="1"/>
          </p:nvPr>
        </p:nvSpPr>
        <p:spPr>
          <a:xfrm>
            <a:off x="458205" y="836350"/>
            <a:ext cx="8226900" cy="4759200"/>
          </a:xfrm>
        </p:spPr>
        <p:txBody>
          <a:bodyPr vert="horz" wrap="square" lIns="91440" tIns="45720" rIns="91440" bIns="45720" anchor="t" anchorCtr="0">
            <a:noAutofit/>
          </a:bodyPr>
          <a:lstStyle/>
          <a:p>
            <a:pPr eaLnBrk="1" hangingPunct="1">
              <a:buNone/>
            </a:pPr>
            <a:r>
              <a:rPr lang="zh-CN" altLang="en-US" dirty="0">
                <a:ea typeface="宋体" panose="02010600030101010101" pitchFamily="2" charset="-122"/>
              </a:rPr>
              <a:t>（1）分析程序规格说明中给出和隐含的对输入条件的要求，列出等价类表（包括有效等价类和无效等价类）。</a:t>
            </a:r>
            <a:endParaRPr lang="zh-CN" altLang="en-US" dirty="0">
              <a:ea typeface="宋体" panose="02010600030101010101" pitchFamily="2" charset="-122"/>
            </a:endParaRPr>
          </a:p>
          <a:p>
            <a:pPr eaLnBrk="1" hangingPunct="1"/>
            <a:r>
              <a:rPr lang="zh-CN" altLang="en-US" dirty="0">
                <a:ea typeface="宋体" panose="02010600030101010101" pitchFamily="2" charset="-122"/>
              </a:rPr>
              <a:t>年龄：一位或两位非零整数，值的有效范围为1~99</a:t>
            </a:r>
            <a:endParaRPr lang="zh-CN" altLang="en-US" dirty="0">
              <a:ea typeface="宋体" panose="02010600030101010101" pitchFamily="2" charset="-122"/>
            </a:endParaRPr>
          </a:p>
          <a:p>
            <a:pPr eaLnBrk="1" hangingPunct="1"/>
            <a:r>
              <a:rPr lang="zh-CN" altLang="en-US" dirty="0">
                <a:ea typeface="宋体" panose="02010600030101010101" pitchFamily="2" charset="-122"/>
              </a:rPr>
              <a:t>性别：一位英文字符，只能取值‘</a:t>
            </a:r>
            <a:r>
              <a:rPr lang="en-US" altLang="zh-CN" dirty="0">
                <a:ea typeface="宋体" panose="02010600030101010101" pitchFamily="2" charset="-122"/>
              </a:rPr>
              <a:t>M’</a:t>
            </a:r>
            <a:r>
              <a:rPr lang="zh-CN" altLang="en-US" dirty="0">
                <a:ea typeface="宋体" panose="02010600030101010101" pitchFamily="2" charset="-122"/>
              </a:rPr>
              <a:t>或’</a:t>
            </a:r>
            <a:r>
              <a:rPr lang="en-US" altLang="zh-CN" dirty="0">
                <a:ea typeface="宋体" panose="02010600030101010101" pitchFamily="2" charset="-122"/>
              </a:rPr>
              <a:t>F’</a:t>
            </a:r>
            <a:endParaRPr lang="en-US" altLang="zh-CN" dirty="0">
              <a:ea typeface="宋体" panose="02010600030101010101" pitchFamily="2" charset="-122"/>
            </a:endParaRPr>
          </a:p>
          <a:p>
            <a:pPr eaLnBrk="1" hangingPunct="1"/>
            <a:r>
              <a:rPr lang="zh-CN" altLang="en-US" dirty="0">
                <a:ea typeface="宋体" panose="02010600030101010101" pitchFamily="2" charset="-122"/>
              </a:rPr>
              <a:t>婚姻：字符，只能取值‘已婚’或‘未婚’</a:t>
            </a:r>
            <a:endParaRPr lang="zh-CN" altLang="en-US" dirty="0">
              <a:ea typeface="宋体" panose="02010600030101010101" pitchFamily="2" charset="-122"/>
            </a:endParaRPr>
          </a:p>
          <a:p>
            <a:pPr eaLnBrk="1" hangingPunct="1"/>
            <a:r>
              <a:rPr lang="zh-CN" altLang="en-US" dirty="0">
                <a:ea typeface="宋体" panose="02010600030101010101" pitchFamily="2" charset="-122"/>
              </a:rPr>
              <a:t>抚养人数：空白或一位非零整数（1~9）</a:t>
            </a:r>
            <a:endParaRPr lang="zh-CN" altLang="en-US" dirty="0">
              <a:ea typeface="宋体" panose="02010600030101010101" pitchFamily="2" charset="-122"/>
            </a:endParaRPr>
          </a:p>
          <a:p>
            <a:pPr eaLnBrk="1" hangingPunct="1"/>
            <a:r>
              <a:rPr lang="zh-CN" altLang="en-US" dirty="0">
                <a:ea typeface="宋体" panose="02010600030101010101" pitchFamily="2" charset="-122"/>
              </a:rPr>
              <a:t>点数 ：一位或两位非零整数，值的范围为1~99</a:t>
            </a:r>
            <a:endParaRPr lang="zh-CN" altLang="en-US" dirty="0">
              <a:ea typeface="宋体" panose="02010600030101010101" pitchFamily="2" charset="-122"/>
            </a:endParaRPr>
          </a:p>
          <a:p>
            <a:pPr eaLnBrk="1" hangingPunct="1">
              <a:spcBef>
                <a:spcPct val="50000"/>
              </a:spcBef>
              <a:buNone/>
            </a:pP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）根据（</a:t>
            </a:r>
            <a:r>
              <a:rPr lang="en-US" altLang="zh-CN" dirty="0">
                <a:ea typeface="宋体" panose="02010600030101010101" pitchFamily="2" charset="-122"/>
              </a:rPr>
              <a:t>1</a:t>
            </a:r>
            <a:r>
              <a:rPr lang="zh-CN" altLang="en-US" dirty="0">
                <a:ea typeface="宋体" panose="02010600030101010101" pitchFamily="2" charset="-122"/>
              </a:rPr>
              <a:t>）中的等价类表，设计能覆盖所有等价类的   测试用例。</a:t>
            </a:r>
            <a:endParaRPr lang="zh-CN" altLang="en-US"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arn(outVertical)">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pRg st="0" end="0"/>
                                            </p:txEl>
                                          </p:spTgt>
                                        </p:tgtEl>
                                        <p:attrNameLst>
                                          <p:attrName>style.visibility</p:attrName>
                                        </p:attrNameLst>
                                      </p:cBhvr>
                                      <p:to>
                                        <p:strVal val="visible"/>
                                      </p:to>
                                    </p:set>
                                    <p:animEffect transition="in" filter="wipe(left)">
                                      <p:cBhvr>
                                        <p:cTn id="12" dur="500"/>
                                        <p:tgtEl>
                                          <p:spTgt spid="378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1">
                                            <p:txEl>
                                              <p:pRg st="1" end="1"/>
                                            </p:txEl>
                                          </p:spTgt>
                                        </p:tgtEl>
                                        <p:attrNameLst>
                                          <p:attrName>style.visibility</p:attrName>
                                        </p:attrNameLst>
                                      </p:cBhvr>
                                      <p:to>
                                        <p:strVal val="visible"/>
                                      </p:to>
                                    </p:set>
                                    <p:animEffect transition="in" filter="wipe(left)">
                                      <p:cBhvr>
                                        <p:cTn id="17" dur="500"/>
                                        <p:tgtEl>
                                          <p:spTgt spid="378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1">
                                            <p:txEl>
                                              <p:pRg st="2" end="2"/>
                                            </p:txEl>
                                          </p:spTgt>
                                        </p:tgtEl>
                                        <p:attrNameLst>
                                          <p:attrName>style.visibility</p:attrName>
                                        </p:attrNameLst>
                                      </p:cBhvr>
                                      <p:to>
                                        <p:strVal val="visible"/>
                                      </p:to>
                                    </p:set>
                                    <p:animEffect transition="in" filter="wipe(left)">
                                      <p:cBhvr>
                                        <p:cTn id="22" dur="500"/>
                                        <p:tgtEl>
                                          <p:spTgt spid="378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1">
                                            <p:txEl>
                                              <p:pRg st="3" end="3"/>
                                            </p:txEl>
                                          </p:spTgt>
                                        </p:tgtEl>
                                        <p:attrNameLst>
                                          <p:attrName>style.visibility</p:attrName>
                                        </p:attrNameLst>
                                      </p:cBhvr>
                                      <p:to>
                                        <p:strVal val="visible"/>
                                      </p:to>
                                    </p:set>
                                    <p:animEffect transition="in" filter="wipe(left)">
                                      <p:cBhvr>
                                        <p:cTn id="27" dur="500"/>
                                        <p:tgtEl>
                                          <p:spTgt spid="3789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891">
                                            <p:txEl>
                                              <p:pRg st="4" end="4"/>
                                            </p:txEl>
                                          </p:spTgt>
                                        </p:tgtEl>
                                        <p:attrNameLst>
                                          <p:attrName>style.visibility</p:attrName>
                                        </p:attrNameLst>
                                      </p:cBhvr>
                                      <p:to>
                                        <p:strVal val="visible"/>
                                      </p:to>
                                    </p:set>
                                    <p:animEffect transition="in" filter="wipe(left)">
                                      <p:cBhvr>
                                        <p:cTn id="32" dur="500"/>
                                        <p:tgtEl>
                                          <p:spTgt spid="3789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Effect transition="in" filter="wipe(left)">
                                      <p:cBhvr>
                                        <p:cTn id="37" dur="500"/>
                                        <p:tgtEl>
                                          <p:spTgt spid="3789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891">
                                            <p:txEl>
                                              <p:pRg st="6" end="6"/>
                                            </p:txEl>
                                          </p:spTgt>
                                        </p:tgtEl>
                                        <p:attrNameLst>
                                          <p:attrName>style.visibility</p:attrName>
                                        </p:attrNameLst>
                                      </p:cBhvr>
                                      <p:to>
                                        <p:strVal val="visible"/>
                                      </p:to>
                                    </p:set>
                                    <p:animEffect transition="in" filter="wipe(left)">
                                      <p:cBhvr>
                                        <p:cTn id="42" dur="500"/>
                                        <p:tgtEl>
                                          <p:spTgt spid="37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Group 2"/>
          <p:cNvGraphicFramePr>
            <a:graphicFrameLocks noGrp="1"/>
          </p:cNvGraphicFramePr>
          <p:nvPr/>
        </p:nvGraphicFramePr>
        <p:xfrm>
          <a:off x="539750" y="260350"/>
          <a:ext cx="8064500" cy="5921375"/>
        </p:xfrm>
        <a:graphic>
          <a:graphicData uri="http://schemas.openxmlformats.org/drawingml/2006/table">
            <a:tbl>
              <a:tblPr/>
              <a:tblGrid>
                <a:gridCol w="1343025"/>
                <a:gridCol w="1898650"/>
                <a:gridCol w="1108075"/>
                <a:gridCol w="2652713"/>
                <a:gridCol w="1062037"/>
              </a:tblGrid>
              <a:tr h="432161">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输入条件</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58" marB="457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有效等价类</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58" marB="457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编号</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58" marB="457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无效等价类</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58" marB="457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编号</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58" marB="457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96">
                <a:tc rowSpan="4">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年龄</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58" marB="457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20~39</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岁</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96">
                <a:tc vMerge="1">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40~59</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岁</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33">
                <a:tc vMerge="1">
                  <a:tcPr/>
                </a:tc>
                <a:tc rowSpan="2">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1~19</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岁</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60~99</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岁</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小于</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96">
                <a:tc vMerge="1">
                  <a:tcPr/>
                </a:tc>
                <a:tc vMerge="1">
                  <a:tcPr/>
                </a:tc>
                <a:tc vMerge="1">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大于</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99</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96">
                <a:tc rowSpan="4">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性别</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58" marB="457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单个英文字符</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非英文字符</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96">
                <a:tc vMerge="1">
                  <a:tcPr/>
                </a:tc>
                <a:tc vMerge="1">
                  <a:tcPr/>
                </a:tc>
                <a:tc vMerge="1">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非单个英文字符</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96">
                <a:tc vMerge="1">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除‘</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和‘</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之外的</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其它单个字符</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33">
                <a:tc vMerge="1">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vMerge="1">
                  <a:tcPr/>
                </a:tc>
              </a:tr>
              <a:tr h="398796">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婚姻</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58" marB="457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除’已婚’和’未婚’之外的其它字符</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17</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96">
                <a:tc vMerge="1">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未婚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vMerge="1">
                  <a:tcPr/>
                </a:tc>
              </a:tr>
              <a:tr h="703851">
                <a:tc rowSpan="3">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抚养人数</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58" marB="4575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空白</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除空白和数字之外</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的其它字符</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96">
                <a:tc vMerge="1">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人</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小于</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33">
                <a:tc vMerge="1">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6~9</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人</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大于</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39" marB="4683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Group 2"/>
          <p:cNvGraphicFramePr>
            <a:graphicFrameLocks noGrp="1"/>
          </p:cNvGraphicFramePr>
          <p:nvPr/>
        </p:nvGraphicFramePr>
        <p:xfrm>
          <a:off x="468313" y="549275"/>
          <a:ext cx="8208962" cy="5616580"/>
        </p:xfrm>
        <a:graphic>
          <a:graphicData uri="http://schemas.openxmlformats.org/drawingml/2006/table">
            <a:tbl>
              <a:tblPr/>
              <a:tblGrid>
                <a:gridCol w="1217612"/>
                <a:gridCol w="1417638"/>
                <a:gridCol w="1317625"/>
                <a:gridCol w="1419225"/>
                <a:gridCol w="1419225"/>
                <a:gridCol w="1417637"/>
              </a:tblGrid>
              <a:tr h="401638">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测试用例</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编号</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输入数据</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预期输出</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vMerge="1">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年龄</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性别</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婚姻</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抚养人数</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保险费率</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27</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未婚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空白</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0.6%</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0.6%</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未婚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空白</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无法推算</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无法推算</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99</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无法推算</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Child</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未婚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空白</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无法推算</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45</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无法推算</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38</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离婚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无法推算</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62</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没有</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无法推算</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未婚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无法推算</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未婚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无法推算</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322950" y="44520"/>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课堂练习</a:t>
            </a:r>
            <a:endParaRPr lang="zh-CN" altLang="en-US" sz="3200" dirty="0">
              <a:ea typeface="宋体" panose="02010600030101010101" pitchFamily="2" charset="-122"/>
            </a:endParaRPr>
          </a:p>
        </p:txBody>
      </p:sp>
      <p:sp>
        <p:nvSpPr>
          <p:cNvPr id="40963" name="Rectangle 3"/>
          <p:cNvSpPr/>
          <p:nvPr/>
        </p:nvSpPr>
        <p:spPr>
          <a:xfrm>
            <a:off x="232728" y="1051878"/>
            <a:ext cx="8316912" cy="5545137"/>
          </a:xfrm>
          <a:prstGeom prst="rect">
            <a:avLst/>
          </a:prstGeom>
          <a:noFill/>
          <a:ln w="9525">
            <a:noFill/>
          </a:ln>
        </p:spPr>
        <p:txBody>
          <a:bodyPr/>
          <a:lstStyle/>
          <a:p>
            <a:pPr marL="342900" indent="-342900" eaLnBrk="1" latinLnBrk="1" hangingPunct="1">
              <a:lnSpc>
                <a:spcPct val="120000"/>
              </a:lnSpc>
              <a:spcBef>
                <a:spcPct val="20000"/>
              </a:spcBef>
              <a:spcAft>
                <a:spcPct val="20000"/>
              </a:spcAft>
              <a:buFontTx/>
              <a:buChar char="•"/>
            </a:pPr>
            <a:r>
              <a:rPr lang="en-US" altLang="zh-CN" sz="2400" dirty="0">
                <a:solidFill>
                  <a:schemeClr val="tx1"/>
                </a:solidFill>
                <a:latin typeface="宋体" panose="02010600030101010101" pitchFamily="2" charset="-122"/>
              </a:rPr>
              <a:t>NextDate</a:t>
            </a:r>
            <a:r>
              <a:rPr lang="zh-CN" altLang="en-US" sz="2400" dirty="0">
                <a:solidFill>
                  <a:schemeClr val="tx1"/>
                </a:solidFill>
                <a:latin typeface="宋体" panose="02010600030101010101" pitchFamily="2" charset="-122"/>
              </a:rPr>
              <a:t>函数</a:t>
            </a:r>
            <a:endParaRPr lang="zh-CN" altLang="en-US" sz="2400" dirty="0">
              <a:solidFill>
                <a:schemeClr val="tx1"/>
              </a:solidFill>
              <a:latin typeface="宋体" panose="02010600030101010101" pitchFamily="2" charset="-122"/>
            </a:endParaRPr>
          </a:p>
          <a:p>
            <a:pPr marL="342900" indent="-342900" eaLnBrk="1" latinLnBrk="1" hangingPunct="1">
              <a:spcBef>
                <a:spcPct val="20000"/>
              </a:spcBef>
              <a:buFontTx/>
              <a:buChar char="•"/>
            </a:pPr>
            <a:r>
              <a:rPr lang="zh-CN" altLang="en-US" sz="2400" dirty="0">
                <a:solidFill>
                  <a:schemeClr val="tx1"/>
                </a:solidFill>
                <a:latin typeface="宋体" panose="02010600030101010101" pitchFamily="2" charset="-122"/>
              </a:rPr>
              <a:t>           请使用等价类划分法为</a:t>
            </a:r>
            <a:r>
              <a:rPr lang="en-US" altLang="zh-CN" sz="2400" dirty="0">
                <a:solidFill>
                  <a:schemeClr val="tx1"/>
                </a:solidFill>
                <a:latin typeface="宋体" panose="02010600030101010101" pitchFamily="2" charset="-122"/>
              </a:rPr>
              <a:t>NextDate</a:t>
            </a:r>
            <a:r>
              <a:rPr lang="zh-CN" altLang="en-US" sz="2400" dirty="0">
                <a:solidFill>
                  <a:schemeClr val="tx1"/>
                </a:solidFill>
                <a:latin typeface="宋体" panose="02010600030101010101" pitchFamily="2" charset="-122"/>
              </a:rPr>
              <a:t>函数列出输入域等价类表，并设计相应的测试用例</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不考虑闰年情况</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a:t>
            </a:r>
            <a:endParaRPr lang="zh-CN" altLang="en-US" sz="2400" dirty="0">
              <a:solidFill>
                <a:schemeClr val="tx1"/>
              </a:solidFill>
              <a:latin typeface="宋体" panose="02010600030101010101" pitchFamily="2" charset="-122"/>
            </a:endParaRPr>
          </a:p>
          <a:p>
            <a:pPr marL="342900" indent="-342900" eaLnBrk="1" latinLnBrk="1" hangingPunct="1">
              <a:spcBef>
                <a:spcPct val="20000"/>
              </a:spcBef>
              <a:buFontTx/>
              <a:buChar char="•"/>
            </a:pPr>
            <a:r>
              <a:rPr lang="en-US" altLang="zh-CN" sz="2400" dirty="0">
                <a:solidFill>
                  <a:schemeClr val="tx1"/>
                </a:solidFill>
                <a:latin typeface="宋体" panose="02010600030101010101" pitchFamily="2" charset="-122"/>
              </a:rPr>
              <a:t>NextDate </a:t>
            </a:r>
            <a:r>
              <a:rPr lang="zh-CN" altLang="en-US" sz="2400" dirty="0">
                <a:solidFill>
                  <a:schemeClr val="tx1"/>
                </a:solidFill>
                <a:latin typeface="宋体" panose="02010600030101010101" pitchFamily="2" charset="-122"/>
              </a:rPr>
              <a:t>函数包含三个变量：</a:t>
            </a:r>
            <a:r>
              <a:rPr lang="en-US" altLang="zh-CN" sz="2400" dirty="0">
                <a:solidFill>
                  <a:schemeClr val="tx1"/>
                </a:solidFill>
                <a:latin typeface="宋体" panose="02010600030101010101" pitchFamily="2" charset="-122"/>
              </a:rPr>
              <a:t>month </a:t>
            </a: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day </a:t>
            </a:r>
            <a:r>
              <a:rPr lang="zh-CN" altLang="en-US" sz="2400" dirty="0">
                <a:solidFill>
                  <a:schemeClr val="tx1"/>
                </a:solidFill>
                <a:latin typeface="宋体" panose="02010600030101010101" pitchFamily="2" charset="-122"/>
              </a:rPr>
              <a:t>和 </a:t>
            </a:r>
            <a:r>
              <a:rPr lang="en-US" altLang="zh-CN" sz="2400" dirty="0">
                <a:solidFill>
                  <a:schemeClr val="tx1"/>
                </a:solidFill>
                <a:latin typeface="宋体" panose="02010600030101010101" pitchFamily="2" charset="-122"/>
              </a:rPr>
              <a:t>year </a:t>
            </a:r>
            <a:r>
              <a:rPr lang="zh-CN" altLang="en-US" sz="2400" dirty="0">
                <a:solidFill>
                  <a:schemeClr val="tx1"/>
                </a:solidFill>
                <a:latin typeface="宋体" panose="02010600030101010101" pitchFamily="2" charset="-122"/>
              </a:rPr>
              <a:t>，函数的输出为输入日期后一天的日期。 例如，输入为 </a:t>
            </a:r>
            <a:r>
              <a:rPr lang="en-US" altLang="zh-CN" sz="2400" dirty="0">
                <a:solidFill>
                  <a:schemeClr val="tx1"/>
                </a:solidFill>
                <a:latin typeface="宋体" panose="02010600030101010101" pitchFamily="2" charset="-122"/>
              </a:rPr>
              <a:t>2006</a:t>
            </a:r>
            <a:r>
              <a:rPr lang="zh-CN" altLang="en-US" sz="2400" dirty="0">
                <a:solidFill>
                  <a:schemeClr val="tx1"/>
                </a:solidFill>
                <a:latin typeface="宋体" panose="02010600030101010101" pitchFamily="2" charset="-122"/>
              </a:rPr>
              <a:t>年</a:t>
            </a:r>
            <a:r>
              <a:rPr lang="en-US" altLang="zh-CN" sz="2400" dirty="0">
                <a:solidFill>
                  <a:schemeClr val="tx1"/>
                </a:solidFill>
                <a:latin typeface="宋体" panose="02010600030101010101" pitchFamily="2" charset="-122"/>
              </a:rPr>
              <a:t>3</a:t>
            </a:r>
            <a:r>
              <a:rPr lang="zh-CN" altLang="en-US" sz="2400" dirty="0">
                <a:solidFill>
                  <a:schemeClr val="tx1"/>
                </a:solidFill>
                <a:latin typeface="宋体" panose="02010600030101010101" pitchFamily="2" charset="-122"/>
              </a:rPr>
              <a:t>月 </a:t>
            </a:r>
            <a:r>
              <a:rPr lang="en-US" altLang="zh-CN" sz="2400" dirty="0">
                <a:solidFill>
                  <a:schemeClr val="tx1"/>
                </a:solidFill>
                <a:latin typeface="宋体" panose="02010600030101010101" pitchFamily="2" charset="-122"/>
              </a:rPr>
              <a:t>7</a:t>
            </a:r>
            <a:r>
              <a:rPr lang="zh-CN" altLang="en-US" sz="2400" dirty="0">
                <a:solidFill>
                  <a:schemeClr val="tx1"/>
                </a:solidFill>
                <a:latin typeface="宋体" panose="02010600030101010101" pitchFamily="2" charset="-122"/>
              </a:rPr>
              <a:t>日，则函数的输出为 </a:t>
            </a:r>
            <a:r>
              <a:rPr lang="en-US" altLang="zh-CN" sz="2400" dirty="0">
                <a:solidFill>
                  <a:schemeClr val="tx1"/>
                </a:solidFill>
                <a:latin typeface="宋体" panose="02010600030101010101" pitchFamily="2" charset="-122"/>
              </a:rPr>
              <a:t>2006</a:t>
            </a:r>
            <a:r>
              <a:rPr lang="zh-CN" altLang="en-US" sz="2400" dirty="0">
                <a:solidFill>
                  <a:schemeClr val="tx1"/>
                </a:solidFill>
                <a:latin typeface="宋体" panose="02010600030101010101" pitchFamily="2" charset="-122"/>
              </a:rPr>
              <a:t>年</a:t>
            </a:r>
            <a:r>
              <a:rPr lang="en-US" altLang="zh-CN" sz="2400" dirty="0">
                <a:solidFill>
                  <a:schemeClr val="tx1"/>
                </a:solidFill>
                <a:latin typeface="宋体" panose="02010600030101010101" pitchFamily="2" charset="-122"/>
              </a:rPr>
              <a:t>3</a:t>
            </a:r>
            <a:r>
              <a:rPr lang="zh-CN" altLang="en-US" sz="2400" dirty="0">
                <a:solidFill>
                  <a:schemeClr val="tx1"/>
                </a:solidFill>
                <a:latin typeface="宋体" panose="02010600030101010101" pitchFamily="2" charset="-122"/>
              </a:rPr>
              <a:t>月</a:t>
            </a:r>
            <a:r>
              <a:rPr lang="en-US" altLang="zh-CN" sz="2400" dirty="0">
                <a:solidFill>
                  <a:schemeClr val="tx1"/>
                </a:solidFill>
                <a:latin typeface="宋体" panose="02010600030101010101" pitchFamily="2" charset="-122"/>
              </a:rPr>
              <a:t>8</a:t>
            </a:r>
            <a:r>
              <a:rPr lang="zh-CN" altLang="en-US" sz="2400" dirty="0">
                <a:solidFill>
                  <a:schemeClr val="tx1"/>
                </a:solidFill>
                <a:latin typeface="宋体" panose="02010600030101010101" pitchFamily="2" charset="-122"/>
              </a:rPr>
              <a:t>日 。要求输入变量 </a:t>
            </a:r>
            <a:r>
              <a:rPr lang="en-US" altLang="zh-CN" sz="2400" dirty="0">
                <a:solidFill>
                  <a:schemeClr val="tx1"/>
                </a:solidFill>
                <a:latin typeface="宋体" panose="02010600030101010101" pitchFamily="2" charset="-122"/>
              </a:rPr>
              <a:t>month </a:t>
            </a: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day </a:t>
            </a:r>
            <a:r>
              <a:rPr lang="zh-CN" altLang="en-US" sz="2400" dirty="0">
                <a:solidFill>
                  <a:schemeClr val="tx1"/>
                </a:solidFill>
                <a:latin typeface="宋体" panose="02010600030101010101" pitchFamily="2" charset="-122"/>
              </a:rPr>
              <a:t>和 </a:t>
            </a:r>
            <a:r>
              <a:rPr lang="en-US" altLang="zh-CN" sz="2400" dirty="0">
                <a:solidFill>
                  <a:schemeClr val="tx1"/>
                </a:solidFill>
                <a:latin typeface="宋体" panose="02010600030101010101" pitchFamily="2" charset="-122"/>
              </a:rPr>
              <a:t>year </a:t>
            </a:r>
            <a:r>
              <a:rPr lang="zh-CN" altLang="en-US" sz="2400" dirty="0">
                <a:solidFill>
                  <a:schemeClr val="tx1"/>
                </a:solidFill>
                <a:latin typeface="宋体" panose="02010600030101010101" pitchFamily="2" charset="-122"/>
              </a:rPr>
              <a:t>均为整数值，并且满足下列条件：</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①</a:t>
            </a:r>
            <a:r>
              <a:rPr lang="en-US" altLang="zh-CN" sz="2400" dirty="0">
                <a:solidFill>
                  <a:schemeClr val="tx1"/>
                </a:solidFill>
                <a:latin typeface="宋体" panose="02010600030101010101" pitchFamily="2" charset="-122"/>
              </a:rPr>
              <a:t>1≤month≤12</a:t>
            </a:r>
            <a:br>
              <a:rPr lang="en-US" altLang="zh-CN" sz="2400" dirty="0">
                <a:solidFill>
                  <a:schemeClr val="tx1"/>
                </a:solidFill>
                <a:latin typeface="宋体" panose="02010600030101010101" pitchFamily="2" charset="-122"/>
              </a:rPr>
            </a:br>
            <a:r>
              <a:rPr lang="en-US" altLang="zh-CN" sz="2400" dirty="0">
                <a:solidFill>
                  <a:schemeClr val="tx1"/>
                </a:solidFill>
                <a:latin typeface="宋体" panose="02010600030101010101" pitchFamily="2" charset="-122"/>
              </a:rPr>
              <a:t>  ②1≤day≤31</a:t>
            </a:r>
            <a:br>
              <a:rPr lang="en-US" altLang="zh-CN" sz="2400" dirty="0">
                <a:solidFill>
                  <a:schemeClr val="tx1"/>
                </a:solidFill>
                <a:latin typeface="宋体" panose="02010600030101010101" pitchFamily="2" charset="-122"/>
              </a:rPr>
            </a:br>
            <a:r>
              <a:rPr lang="en-US" altLang="zh-CN" sz="2400" dirty="0">
                <a:solidFill>
                  <a:schemeClr val="tx1"/>
                </a:solidFill>
                <a:latin typeface="宋体" panose="02010600030101010101" pitchFamily="2" charset="-122"/>
              </a:rPr>
              <a:t>  ③1812≤year≤2012  </a:t>
            </a:r>
            <a:endParaRPr lang="en-US" altLang="zh-CN" sz="2400" dirty="0">
              <a:solidFill>
                <a:schemeClr val="tx1"/>
              </a:solidFill>
              <a:latin typeface="宋体" panose="02010600030101010101" pitchFamily="2" charset="-122"/>
            </a:endParaRPr>
          </a:p>
          <a:p>
            <a:pPr marL="342900" indent="-342900" eaLnBrk="1" latinLnBrk="1" hangingPunct="1">
              <a:spcBef>
                <a:spcPct val="20000"/>
              </a:spcBef>
              <a:buFontTx/>
              <a:buChar char="•"/>
            </a:pPr>
            <a:r>
              <a:rPr lang="zh-CN" altLang="en-US" sz="2400" dirty="0">
                <a:solidFill>
                  <a:schemeClr val="tx1"/>
                </a:solidFill>
                <a:latin typeface="宋体" panose="02010600030101010101" pitchFamily="2" charset="-122"/>
              </a:rPr>
              <a:t>要求：按弱一般，弱健壮，强健壮标准设计等价类测试用例。</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endParaRPr lang="zh-CN" altLang="en-US" sz="2400" dirty="0">
              <a:solidFill>
                <a:schemeClr val="tx1"/>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left)">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wipe(left)">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p:nvPr/>
        </p:nvSpPr>
        <p:spPr>
          <a:xfrm>
            <a:off x="251460" y="188595"/>
            <a:ext cx="8280400" cy="2806700"/>
          </a:xfrm>
          <a:prstGeom prst="rect">
            <a:avLst/>
          </a:prstGeom>
          <a:noFill/>
          <a:ln w="9525">
            <a:noFill/>
          </a:ln>
        </p:spPr>
        <p:txBody>
          <a:bodyPr/>
          <a:lstStyle/>
          <a:p>
            <a:pPr marL="342900" indent="-342900" eaLnBrk="1" latinLnBrk="1" hangingPunct="1">
              <a:lnSpc>
                <a:spcPct val="120000"/>
              </a:lnSpc>
              <a:spcBef>
                <a:spcPct val="20000"/>
              </a:spcBef>
              <a:spcAft>
                <a:spcPct val="20000"/>
              </a:spcAft>
              <a:buFontTx/>
            </a:pPr>
            <a:r>
              <a:rPr lang="en-US" altLang="zh-CN" sz="2800" dirty="0">
                <a:solidFill>
                  <a:schemeClr val="tx1"/>
                </a:solidFill>
                <a:latin typeface="宋体" panose="02010600030101010101" pitchFamily="2" charset="-122"/>
              </a:rPr>
              <a:t>  1)</a:t>
            </a:r>
            <a:r>
              <a:rPr lang="zh-CN" altLang="en-US" sz="2800" dirty="0">
                <a:solidFill>
                  <a:schemeClr val="tx1"/>
                </a:solidFill>
                <a:latin typeface="宋体" panose="02010600030101010101" pitchFamily="2" charset="-122"/>
              </a:rPr>
              <a:t>有效等价类为：</a:t>
            </a:r>
            <a:br>
              <a:rPr lang="zh-CN" altLang="en-US" sz="2800" dirty="0">
                <a:solidFill>
                  <a:schemeClr val="tx1"/>
                </a:solidFill>
                <a:latin typeface="宋体" panose="02010600030101010101" pitchFamily="2" charset="-122"/>
              </a:rPr>
            </a:br>
            <a:r>
              <a:rPr lang="zh-CN" altLang="en-US" sz="2800" dirty="0">
                <a:solidFill>
                  <a:schemeClr val="tx1"/>
                </a:solidFill>
                <a:latin typeface="宋体" panose="02010600030101010101" pitchFamily="2" charset="-122"/>
              </a:rPr>
              <a:t>    </a:t>
            </a:r>
            <a:r>
              <a:rPr lang="en-US" altLang="zh-CN" sz="2800" dirty="0">
                <a:solidFill>
                  <a:schemeClr val="tx1"/>
                </a:solidFill>
                <a:latin typeface="宋体" panose="02010600030101010101" pitchFamily="2" charset="-122"/>
              </a:rPr>
              <a:t>M1</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月份：</a:t>
            </a:r>
            <a:r>
              <a:rPr lang="en-US" altLang="zh-CN" sz="2800" dirty="0">
                <a:solidFill>
                  <a:schemeClr val="tx1"/>
                </a:solidFill>
                <a:latin typeface="宋体" panose="02010600030101010101" pitchFamily="2" charset="-122"/>
              </a:rPr>
              <a:t>1≤</a:t>
            </a:r>
            <a:r>
              <a:rPr lang="zh-CN" altLang="en-US" sz="2800" dirty="0">
                <a:solidFill>
                  <a:schemeClr val="tx1"/>
                </a:solidFill>
                <a:latin typeface="宋体" panose="02010600030101010101" pitchFamily="2" charset="-122"/>
              </a:rPr>
              <a:t>月份≤</a:t>
            </a:r>
            <a:r>
              <a:rPr lang="en-US" altLang="zh-CN" sz="2800" dirty="0">
                <a:solidFill>
                  <a:schemeClr val="tx1"/>
                </a:solidFill>
                <a:latin typeface="宋体" panose="02010600030101010101" pitchFamily="2" charset="-122"/>
              </a:rPr>
              <a:t>12}</a:t>
            </a:r>
            <a:br>
              <a:rPr lang="en-US" altLang="zh-CN" sz="2800" dirty="0">
                <a:solidFill>
                  <a:schemeClr val="tx1"/>
                </a:solidFill>
                <a:latin typeface="宋体" panose="02010600030101010101" pitchFamily="2" charset="-122"/>
              </a:rPr>
            </a:br>
            <a:r>
              <a:rPr lang="en-US" altLang="zh-CN" sz="2800" dirty="0">
                <a:solidFill>
                  <a:schemeClr val="tx1"/>
                </a:solidFill>
                <a:latin typeface="宋体" panose="02010600030101010101" pitchFamily="2" charset="-122"/>
              </a:rPr>
              <a:t>    D1</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日期：</a:t>
            </a:r>
            <a:r>
              <a:rPr lang="en-US" altLang="zh-CN" sz="2800" dirty="0">
                <a:solidFill>
                  <a:schemeClr val="tx1"/>
                </a:solidFill>
                <a:latin typeface="宋体" panose="02010600030101010101" pitchFamily="2" charset="-122"/>
              </a:rPr>
              <a:t>1≤</a:t>
            </a:r>
            <a:r>
              <a:rPr lang="zh-CN" altLang="en-US" sz="2800" dirty="0">
                <a:solidFill>
                  <a:schemeClr val="tx1"/>
                </a:solidFill>
                <a:latin typeface="宋体" panose="02010600030101010101" pitchFamily="2" charset="-122"/>
              </a:rPr>
              <a:t>日期≤</a:t>
            </a:r>
            <a:r>
              <a:rPr lang="en-US" altLang="zh-CN" sz="2800" dirty="0">
                <a:solidFill>
                  <a:schemeClr val="tx1"/>
                </a:solidFill>
                <a:latin typeface="宋体" panose="02010600030101010101" pitchFamily="2" charset="-122"/>
              </a:rPr>
              <a:t>31}</a:t>
            </a:r>
            <a:br>
              <a:rPr lang="en-US" altLang="zh-CN" sz="2800" dirty="0">
                <a:solidFill>
                  <a:schemeClr val="tx1"/>
                </a:solidFill>
                <a:latin typeface="宋体" panose="02010600030101010101" pitchFamily="2" charset="-122"/>
              </a:rPr>
            </a:br>
            <a:r>
              <a:rPr lang="en-US" altLang="zh-CN" sz="2800" dirty="0">
                <a:solidFill>
                  <a:schemeClr val="tx1"/>
                </a:solidFill>
                <a:latin typeface="宋体" panose="02010600030101010101" pitchFamily="2" charset="-122"/>
              </a:rPr>
              <a:t>    Y1</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年：</a:t>
            </a:r>
            <a:r>
              <a:rPr lang="en-US" altLang="zh-CN" sz="2800" dirty="0">
                <a:solidFill>
                  <a:schemeClr val="tx1"/>
                </a:solidFill>
                <a:latin typeface="宋体" panose="02010600030101010101" pitchFamily="2" charset="-122"/>
              </a:rPr>
              <a:t>1812≤</a:t>
            </a:r>
            <a:r>
              <a:rPr lang="zh-CN" altLang="en-US" sz="2800" dirty="0">
                <a:solidFill>
                  <a:schemeClr val="tx1"/>
                </a:solidFill>
                <a:latin typeface="宋体" panose="02010600030101010101" pitchFamily="2" charset="-122"/>
              </a:rPr>
              <a:t>年≤</a:t>
            </a:r>
            <a:r>
              <a:rPr lang="en-US" altLang="zh-CN" sz="2800" dirty="0">
                <a:solidFill>
                  <a:schemeClr val="tx1"/>
                </a:solidFill>
                <a:latin typeface="宋体" panose="02010600030101010101" pitchFamily="2" charset="-122"/>
              </a:rPr>
              <a:t>2012}</a:t>
            </a:r>
            <a:endParaRPr lang="en-US" altLang="zh-CN" sz="2800" dirty="0">
              <a:solidFill>
                <a:schemeClr val="tx1"/>
              </a:solidFill>
              <a:latin typeface="宋体" panose="02010600030101010101" pitchFamily="2" charset="-122"/>
            </a:endParaRPr>
          </a:p>
          <a:p>
            <a:pPr marL="342900" indent="-342900" eaLnBrk="1" latinLnBrk="1" hangingPunct="1">
              <a:lnSpc>
                <a:spcPct val="120000"/>
              </a:lnSpc>
              <a:spcBef>
                <a:spcPct val="20000"/>
              </a:spcBef>
              <a:spcAft>
                <a:spcPct val="20000"/>
              </a:spcAft>
              <a:buFontTx/>
            </a:pPr>
            <a:r>
              <a:rPr lang="en-US" altLang="zh-CN" sz="2800" dirty="0">
                <a:solidFill>
                  <a:schemeClr val="tx1"/>
                </a:solidFill>
                <a:latin typeface="宋体" panose="02010600030101010101" pitchFamily="2" charset="-122"/>
              </a:rPr>
              <a:t> 2)</a:t>
            </a:r>
            <a:r>
              <a:rPr lang="zh-CN" altLang="en-US" sz="2800" dirty="0">
                <a:solidFill>
                  <a:schemeClr val="tx1"/>
                </a:solidFill>
                <a:latin typeface="宋体" panose="02010600030101010101" pitchFamily="2" charset="-122"/>
              </a:rPr>
              <a:t>若条件 ① </a:t>
            </a:r>
            <a:r>
              <a:rPr lang="en-US" altLang="zh-CN" sz="2800" dirty="0">
                <a:solidFill>
                  <a:schemeClr val="tx1"/>
                </a:solidFill>
                <a:latin typeface="宋体" panose="02010600030101010101" pitchFamily="2" charset="-122"/>
              </a:rPr>
              <a:t>~ ③</a:t>
            </a:r>
            <a:r>
              <a:rPr lang="zh-CN" altLang="en-US" sz="2800" dirty="0">
                <a:solidFill>
                  <a:schemeClr val="tx1"/>
                </a:solidFill>
                <a:latin typeface="宋体" panose="02010600030101010101" pitchFamily="2" charset="-122"/>
              </a:rPr>
              <a:t>中任何一个条件失效，则 </a:t>
            </a:r>
            <a:r>
              <a:rPr lang="en-US" altLang="zh-CN" sz="2800" dirty="0">
                <a:solidFill>
                  <a:schemeClr val="tx1"/>
                </a:solidFill>
                <a:latin typeface="宋体" panose="02010600030101010101" pitchFamily="2" charset="-122"/>
              </a:rPr>
              <a:t>NextDate </a:t>
            </a:r>
            <a:r>
              <a:rPr lang="zh-CN" altLang="en-US" sz="2800" dirty="0">
                <a:solidFill>
                  <a:schemeClr val="tx1"/>
                </a:solidFill>
                <a:latin typeface="宋体" panose="02010600030101010101" pitchFamily="2" charset="-122"/>
              </a:rPr>
              <a:t>函数都会产生一个输出，指明相应的变量超出取值范围，比如 </a:t>
            </a:r>
            <a:r>
              <a:rPr lang="en-US" altLang="zh-CN" sz="2800" dirty="0">
                <a:solidFill>
                  <a:schemeClr val="tx1"/>
                </a:solidFill>
                <a:latin typeface="宋体" panose="02010600030101010101" pitchFamily="2" charset="-122"/>
              </a:rPr>
              <a:t>“month </a:t>
            </a:r>
            <a:r>
              <a:rPr lang="zh-CN" altLang="en-US" sz="2800" dirty="0">
                <a:solidFill>
                  <a:schemeClr val="tx1"/>
                </a:solidFill>
                <a:latin typeface="宋体" panose="02010600030101010101" pitchFamily="2" charset="-122"/>
              </a:rPr>
              <a:t>的值不在 </a:t>
            </a:r>
            <a:r>
              <a:rPr lang="en-US" altLang="zh-CN" sz="2800" dirty="0">
                <a:solidFill>
                  <a:schemeClr val="tx1"/>
                </a:solidFill>
                <a:latin typeface="宋体" panose="02010600030101010101" pitchFamily="2" charset="-122"/>
              </a:rPr>
              <a:t>1-12 </a:t>
            </a:r>
            <a:r>
              <a:rPr lang="zh-CN" altLang="en-US" sz="2800" dirty="0">
                <a:solidFill>
                  <a:schemeClr val="tx1"/>
                </a:solidFill>
                <a:latin typeface="宋体" panose="02010600030101010101" pitchFamily="2" charset="-122"/>
              </a:rPr>
              <a:t>范围当中 </a:t>
            </a: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。显然还存在着大量的 </a:t>
            </a:r>
            <a:r>
              <a:rPr lang="en-US" altLang="zh-CN" sz="2800" dirty="0">
                <a:solidFill>
                  <a:schemeClr val="tx1"/>
                </a:solidFill>
                <a:latin typeface="宋体" panose="02010600030101010101" pitchFamily="2" charset="-122"/>
              </a:rPr>
              <a:t>year </a:t>
            </a:r>
            <a:r>
              <a:rPr lang="zh-CN" altLang="en-US" sz="2800" dirty="0">
                <a:solidFill>
                  <a:schemeClr val="tx1"/>
                </a:solidFill>
                <a:latin typeface="宋体" panose="02010600030101010101" pitchFamily="2" charset="-122"/>
              </a:rPr>
              <a:t>、 </a:t>
            </a:r>
            <a:r>
              <a:rPr lang="en-US" altLang="zh-CN" sz="2800" dirty="0">
                <a:solidFill>
                  <a:schemeClr val="tx1"/>
                </a:solidFill>
                <a:latin typeface="宋体" panose="02010600030101010101" pitchFamily="2" charset="-122"/>
              </a:rPr>
              <a:t>month </a:t>
            </a:r>
            <a:r>
              <a:rPr lang="zh-CN" altLang="en-US" sz="2800" dirty="0">
                <a:solidFill>
                  <a:schemeClr val="tx1"/>
                </a:solidFill>
                <a:latin typeface="宋体" panose="02010600030101010101" pitchFamily="2" charset="-122"/>
              </a:rPr>
              <a:t>、 </a:t>
            </a:r>
            <a:r>
              <a:rPr lang="en-US" altLang="zh-CN" sz="2800" dirty="0">
                <a:solidFill>
                  <a:schemeClr val="tx1"/>
                </a:solidFill>
                <a:latin typeface="宋体" panose="02010600030101010101" pitchFamily="2" charset="-122"/>
              </a:rPr>
              <a:t>day </a:t>
            </a:r>
            <a:r>
              <a:rPr lang="zh-CN" altLang="en-US" sz="2800" dirty="0">
                <a:solidFill>
                  <a:schemeClr val="tx1"/>
                </a:solidFill>
                <a:latin typeface="宋体" panose="02010600030101010101" pitchFamily="2" charset="-122"/>
              </a:rPr>
              <a:t>的无效组合， </a:t>
            </a:r>
            <a:endParaRPr lang="zh-CN" altLang="en-US" sz="2800" dirty="0">
              <a:solidFill>
                <a:schemeClr val="tx1"/>
              </a:solidFill>
              <a:latin typeface="宋体" panose="02010600030101010101" pitchFamily="2" charset="-122"/>
            </a:endParaRPr>
          </a:p>
          <a:p>
            <a:pPr marL="342900" indent="-342900" eaLnBrk="1" latinLnBrk="1" hangingPunct="1">
              <a:lnSpc>
                <a:spcPct val="120000"/>
              </a:lnSpc>
              <a:spcBef>
                <a:spcPct val="20000"/>
              </a:spcBef>
              <a:spcAft>
                <a:spcPct val="20000"/>
              </a:spcAft>
              <a:buFontTx/>
            </a:pPr>
            <a:r>
              <a:rPr lang="en-US" altLang="zh-CN" sz="2800" dirty="0">
                <a:solidFill>
                  <a:schemeClr val="tx1"/>
                </a:solidFill>
                <a:latin typeface="宋体" panose="02010600030101010101" pitchFamily="2" charset="-122"/>
              </a:rPr>
              <a:t>NextDate </a:t>
            </a:r>
            <a:r>
              <a:rPr lang="zh-CN" altLang="en-US" sz="2800" dirty="0">
                <a:solidFill>
                  <a:schemeClr val="tx1"/>
                </a:solidFill>
                <a:latin typeface="宋体" panose="02010600030101010101" pitchFamily="2" charset="-122"/>
              </a:rPr>
              <a:t>函数将这些组合作统一的输出： </a:t>
            </a: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无效输入日期 </a:t>
            </a: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a:t>
            </a:r>
            <a:endParaRPr lang="zh-CN" altLang="en-US" sz="2800" dirty="0">
              <a:solidFill>
                <a:schemeClr val="tx1"/>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wipe(left)">
                                      <p:cBhvr>
                                        <p:cTn id="7" dur="500"/>
                                        <p:tgtEl>
                                          <p:spTgt spid="419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Effect transition="in" filter="wipe(left)">
                                      <p:cBhvr>
                                        <p:cTn id="12" dur="500"/>
                                        <p:tgtEl>
                                          <p:spTgt spid="419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6">
                                            <p:txEl>
                                              <p:pRg st="2" end="2"/>
                                            </p:txEl>
                                          </p:spTgt>
                                        </p:tgtEl>
                                        <p:attrNameLst>
                                          <p:attrName>style.visibility</p:attrName>
                                        </p:attrNameLst>
                                      </p:cBhvr>
                                      <p:to>
                                        <p:strVal val="visible"/>
                                      </p:to>
                                    </p:set>
                                    <p:animEffect transition="in" filter="wipe(left)">
                                      <p:cBhvr>
                                        <p:cTn id="17" dur="500"/>
                                        <p:tgtEl>
                                          <p:spTgt spid="419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p:nvPr/>
        </p:nvSpPr>
        <p:spPr>
          <a:xfrm>
            <a:off x="323850" y="260350"/>
            <a:ext cx="8280400" cy="2806700"/>
          </a:xfrm>
          <a:prstGeom prst="rect">
            <a:avLst/>
          </a:prstGeom>
          <a:noFill/>
          <a:ln w="9525">
            <a:noFill/>
          </a:ln>
        </p:spPr>
        <p:txBody>
          <a:bodyPr/>
          <a:lstStyle/>
          <a:p>
            <a:pPr marL="342900" indent="-342900" eaLnBrk="1" latinLnBrk="1" hangingPunct="1">
              <a:lnSpc>
                <a:spcPct val="120000"/>
              </a:lnSpc>
              <a:spcBef>
                <a:spcPct val="20000"/>
              </a:spcBef>
              <a:spcAft>
                <a:spcPct val="20000"/>
              </a:spcAft>
              <a:buFontTx/>
            </a:pPr>
            <a:r>
              <a:rPr lang="zh-CN" altLang="en-US" sz="2800" dirty="0">
                <a:solidFill>
                  <a:schemeClr val="tx1"/>
                </a:solidFill>
                <a:latin typeface="宋体" panose="02010600030101010101" pitchFamily="2" charset="-122"/>
              </a:rPr>
              <a:t>其无效等价类为：</a:t>
            </a:r>
            <a:br>
              <a:rPr lang="zh-CN" altLang="en-US" sz="2800" dirty="0">
                <a:solidFill>
                  <a:schemeClr val="tx1"/>
                </a:solidFill>
                <a:latin typeface="宋体" panose="02010600030101010101" pitchFamily="2" charset="-122"/>
              </a:rPr>
            </a:br>
            <a:r>
              <a:rPr lang="zh-CN" altLang="en-US" sz="2800" dirty="0">
                <a:solidFill>
                  <a:schemeClr val="tx1"/>
                </a:solidFill>
                <a:latin typeface="宋体" panose="02010600030101010101" pitchFamily="2" charset="-122"/>
              </a:rPr>
              <a:t>    </a:t>
            </a:r>
            <a:r>
              <a:rPr lang="en-US" altLang="zh-CN" sz="2800" dirty="0">
                <a:solidFill>
                  <a:schemeClr val="tx1"/>
                </a:solidFill>
                <a:latin typeface="宋体" panose="02010600030101010101" pitchFamily="2" charset="-122"/>
              </a:rPr>
              <a:t>M2</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月份：月份</a:t>
            </a:r>
            <a:r>
              <a:rPr lang="en-US" altLang="zh-CN" sz="2800" dirty="0">
                <a:solidFill>
                  <a:schemeClr val="tx1"/>
                </a:solidFill>
                <a:latin typeface="宋体" panose="02010600030101010101" pitchFamily="2" charset="-122"/>
              </a:rPr>
              <a:t>&lt;1}</a:t>
            </a:r>
            <a:br>
              <a:rPr lang="en-US" altLang="zh-CN" sz="2800" dirty="0">
                <a:solidFill>
                  <a:schemeClr val="tx1"/>
                </a:solidFill>
                <a:latin typeface="宋体" panose="02010600030101010101" pitchFamily="2" charset="-122"/>
              </a:rPr>
            </a:br>
            <a:r>
              <a:rPr lang="en-US" altLang="zh-CN" sz="2800" dirty="0">
                <a:solidFill>
                  <a:schemeClr val="tx1"/>
                </a:solidFill>
                <a:latin typeface="宋体" panose="02010600030101010101" pitchFamily="2" charset="-122"/>
              </a:rPr>
              <a:t>    M3</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月份：月份</a:t>
            </a:r>
            <a:r>
              <a:rPr lang="en-US" altLang="zh-CN" sz="2800" dirty="0">
                <a:solidFill>
                  <a:schemeClr val="tx1"/>
                </a:solidFill>
                <a:latin typeface="宋体" panose="02010600030101010101" pitchFamily="2" charset="-122"/>
              </a:rPr>
              <a:t>&gt;12}</a:t>
            </a:r>
            <a:br>
              <a:rPr lang="en-US" altLang="zh-CN" sz="2800" dirty="0">
                <a:solidFill>
                  <a:schemeClr val="tx1"/>
                </a:solidFill>
                <a:latin typeface="宋体" panose="02010600030101010101" pitchFamily="2" charset="-122"/>
              </a:rPr>
            </a:br>
            <a:r>
              <a:rPr lang="en-US" altLang="zh-CN" sz="2800" dirty="0">
                <a:solidFill>
                  <a:schemeClr val="tx1"/>
                </a:solidFill>
                <a:latin typeface="宋体" panose="02010600030101010101" pitchFamily="2" charset="-122"/>
              </a:rPr>
              <a:t>    D2</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日期：日期</a:t>
            </a:r>
            <a:r>
              <a:rPr lang="en-US" altLang="zh-CN" sz="2800" dirty="0">
                <a:solidFill>
                  <a:schemeClr val="tx1"/>
                </a:solidFill>
                <a:latin typeface="宋体" panose="02010600030101010101" pitchFamily="2" charset="-122"/>
              </a:rPr>
              <a:t>&lt;1}</a:t>
            </a:r>
            <a:br>
              <a:rPr lang="en-US" altLang="zh-CN" sz="2800" dirty="0">
                <a:solidFill>
                  <a:schemeClr val="tx1"/>
                </a:solidFill>
                <a:latin typeface="宋体" panose="02010600030101010101" pitchFamily="2" charset="-122"/>
              </a:rPr>
            </a:br>
            <a:r>
              <a:rPr lang="en-US" altLang="zh-CN" sz="2800" dirty="0">
                <a:solidFill>
                  <a:schemeClr val="tx1"/>
                </a:solidFill>
                <a:latin typeface="宋体" panose="02010600030101010101" pitchFamily="2" charset="-122"/>
              </a:rPr>
              <a:t>    D3</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日期：日期</a:t>
            </a:r>
            <a:r>
              <a:rPr lang="en-US" altLang="zh-CN" sz="2800" dirty="0">
                <a:solidFill>
                  <a:schemeClr val="tx1"/>
                </a:solidFill>
                <a:latin typeface="宋体" panose="02010600030101010101" pitchFamily="2" charset="-122"/>
              </a:rPr>
              <a:t>&gt;31}</a:t>
            </a:r>
            <a:br>
              <a:rPr lang="en-US" altLang="zh-CN" sz="2800" dirty="0">
                <a:solidFill>
                  <a:schemeClr val="tx1"/>
                </a:solidFill>
                <a:latin typeface="宋体" panose="02010600030101010101" pitchFamily="2" charset="-122"/>
              </a:rPr>
            </a:br>
            <a:r>
              <a:rPr lang="en-US" altLang="zh-CN" sz="2800" dirty="0">
                <a:solidFill>
                  <a:schemeClr val="tx1"/>
                </a:solidFill>
                <a:latin typeface="宋体" panose="02010600030101010101" pitchFamily="2" charset="-122"/>
              </a:rPr>
              <a:t>    Y2</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年：年</a:t>
            </a:r>
            <a:r>
              <a:rPr lang="en-US" altLang="zh-CN" sz="2800" dirty="0">
                <a:solidFill>
                  <a:schemeClr val="tx1"/>
                </a:solidFill>
                <a:latin typeface="宋体" panose="02010600030101010101" pitchFamily="2" charset="-122"/>
              </a:rPr>
              <a:t>&lt;1812}</a:t>
            </a:r>
            <a:br>
              <a:rPr lang="en-US" altLang="zh-CN" sz="2800" dirty="0">
                <a:solidFill>
                  <a:schemeClr val="tx1"/>
                </a:solidFill>
                <a:latin typeface="宋体" panose="02010600030101010101" pitchFamily="2" charset="-122"/>
              </a:rPr>
            </a:br>
            <a:r>
              <a:rPr lang="en-US" altLang="zh-CN" sz="2800" dirty="0">
                <a:solidFill>
                  <a:schemeClr val="tx1"/>
                </a:solidFill>
                <a:latin typeface="宋体" panose="02010600030101010101" pitchFamily="2" charset="-122"/>
              </a:rPr>
              <a:t>    Y3</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年：年</a:t>
            </a:r>
            <a:r>
              <a:rPr lang="en-US" altLang="zh-CN" sz="2800" dirty="0">
                <a:solidFill>
                  <a:schemeClr val="tx1"/>
                </a:solidFill>
                <a:latin typeface="宋体" panose="02010600030101010101" pitchFamily="2" charset="-122"/>
              </a:rPr>
              <a:t>&gt;2012}</a:t>
            </a:r>
            <a:br>
              <a:rPr lang="en-US" altLang="zh-CN" sz="2800" dirty="0">
                <a:solidFill>
                  <a:schemeClr val="tx1"/>
                </a:solidFill>
                <a:latin typeface="宋体" panose="02010600030101010101" pitchFamily="2" charset="-122"/>
              </a:rPr>
            </a:b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弱一般等价类测试用例</a:t>
            </a:r>
            <a:br>
              <a:rPr lang="zh-CN" altLang="en-US" sz="2800" dirty="0">
                <a:solidFill>
                  <a:schemeClr val="tx1"/>
                </a:solidFill>
                <a:latin typeface="宋体" panose="02010600030101010101" pitchFamily="2" charset="-122"/>
              </a:rPr>
            </a:br>
            <a:r>
              <a:rPr lang="zh-CN" altLang="en-US" sz="2800" dirty="0">
                <a:solidFill>
                  <a:schemeClr val="tx1"/>
                </a:solidFill>
                <a:latin typeface="宋体" panose="02010600030101010101" pitchFamily="2" charset="-122"/>
              </a:rPr>
              <a:t>  月份    日期       年          预期输出</a:t>
            </a:r>
            <a:br>
              <a:rPr lang="zh-CN" altLang="en-US" sz="2800" dirty="0">
                <a:solidFill>
                  <a:schemeClr val="tx1"/>
                </a:solidFill>
                <a:latin typeface="宋体" panose="02010600030101010101" pitchFamily="2" charset="-122"/>
              </a:rPr>
            </a:br>
            <a:r>
              <a:rPr lang="zh-CN" altLang="en-US" sz="2800" dirty="0">
                <a:solidFill>
                  <a:schemeClr val="tx1"/>
                </a:solidFill>
                <a:latin typeface="宋体" panose="02010600030101010101" pitchFamily="2" charset="-122"/>
              </a:rPr>
              <a:t>   </a:t>
            </a:r>
            <a:r>
              <a:rPr lang="en-US" altLang="zh-CN" sz="2800" dirty="0">
                <a:solidFill>
                  <a:schemeClr val="tx1"/>
                </a:solidFill>
                <a:latin typeface="宋体" panose="02010600030101010101" pitchFamily="2" charset="-122"/>
              </a:rPr>
              <a:t>6       15       1912     1912</a:t>
            </a:r>
            <a:r>
              <a:rPr lang="zh-CN" altLang="en-US" sz="2800" dirty="0">
                <a:solidFill>
                  <a:schemeClr val="tx1"/>
                </a:solidFill>
                <a:latin typeface="宋体" panose="02010600030101010101" pitchFamily="2" charset="-122"/>
              </a:rPr>
              <a:t>年</a:t>
            </a:r>
            <a:r>
              <a:rPr lang="en-US" altLang="zh-CN" sz="2800" dirty="0">
                <a:solidFill>
                  <a:schemeClr val="tx1"/>
                </a:solidFill>
                <a:latin typeface="宋体" panose="02010600030101010101" pitchFamily="2" charset="-122"/>
              </a:rPr>
              <a:t>6</a:t>
            </a:r>
            <a:r>
              <a:rPr lang="zh-CN" altLang="en-US" sz="2800" dirty="0">
                <a:solidFill>
                  <a:schemeClr val="tx1"/>
                </a:solidFill>
                <a:latin typeface="宋体" panose="02010600030101010101" pitchFamily="2" charset="-122"/>
              </a:rPr>
              <a:t>月</a:t>
            </a:r>
            <a:r>
              <a:rPr lang="en-US" altLang="zh-CN" sz="2800" dirty="0">
                <a:solidFill>
                  <a:schemeClr val="tx1"/>
                </a:solidFill>
                <a:latin typeface="宋体" panose="02010600030101010101" pitchFamily="2" charset="-122"/>
              </a:rPr>
              <a:t>16</a:t>
            </a:r>
            <a:r>
              <a:rPr lang="zh-CN" altLang="en-US" sz="2800" dirty="0">
                <a:solidFill>
                  <a:schemeClr val="tx1"/>
                </a:solidFill>
                <a:latin typeface="宋体" panose="02010600030101010101" pitchFamily="2" charset="-122"/>
              </a:rPr>
              <a:t>日</a:t>
            </a:r>
            <a:br>
              <a:rPr lang="zh-CN" altLang="en-US" sz="2800" dirty="0">
                <a:solidFill>
                  <a:schemeClr val="tx1"/>
                </a:solidFill>
                <a:latin typeface="宋体" panose="02010600030101010101" pitchFamily="2" charset="-122"/>
              </a:rPr>
            </a:br>
            <a:r>
              <a:rPr lang="zh-CN" altLang="en-US" sz="2800" dirty="0">
                <a:solidFill>
                  <a:schemeClr val="tx1"/>
                </a:solidFill>
                <a:latin typeface="宋体" panose="02010600030101010101" pitchFamily="2" charset="-122"/>
              </a:rPr>
              <a:t>   </a:t>
            </a:r>
            <a:endParaRPr lang="en-US" altLang="zh-CN" sz="2800" dirty="0">
              <a:solidFill>
                <a:schemeClr val="tx1"/>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wipe(left)">
                                      <p:cBhvr>
                                        <p:cTn id="7" dur="500"/>
                                        <p:tgtEl>
                                          <p:spTgt spid="430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p:nvPr/>
        </p:nvSpPr>
        <p:spPr>
          <a:xfrm>
            <a:off x="323850" y="260350"/>
            <a:ext cx="8280400" cy="2806700"/>
          </a:xfrm>
          <a:prstGeom prst="rect">
            <a:avLst/>
          </a:prstGeom>
          <a:noFill/>
          <a:ln w="9525">
            <a:noFill/>
          </a:ln>
        </p:spPr>
        <p:txBody>
          <a:bodyPr/>
          <a:lstStyle/>
          <a:p>
            <a:pPr marL="342900" indent="-342900" eaLnBrk="1" latinLnBrk="1" hangingPunct="1">
              <a:lnSpc>
                <a:spcPct val="120000"/>
              </a:lnSpc>
              <a:spcBef>
                <a:spcPct val="20000"/>
              </a:spcBef>
              <a:spcAft>
                <a:spcPct val="20000"/>
              </a:spcAft>
              <a:buFontTx/>
            </a:pPr>
            <a:r>
              <a:rPr lang="zh-CN" altLang="en-US" sz="2400" dirty="0">
                <a:solidFill>
                  <a:schemeClr val="tx1"/>
                </a:solidFill>
                <a:latin typeface="宋体" panose="02010600030101010101" pitchFamily="2" charset="-122"/>
              </a:rPr>
              <a:t>  强一般等价类测试用例同弱一般等价类测试用例</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注：弱</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有单缺陷假设；健壮</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考虑了无效值 </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一</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弱健壮等价类测试</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用例</a:t>
            </a:r>
            <a:r>
              <a:rPr lang="en-US" altLang="zh-CN" sz="2400" dirty="0">
                <a:solidFill>
                  <a:schemeClr val="tx1"/>
                </a:solidFill>
                <a:latin typeface="宋体" panose="02010600030101010101" pitchFamily="2" charset="-122"/>
              </a:rPr>
              <a:t>ID   </a:t>
            </a:r>
            <a:r>
              <a:rPr lang="zh-CN" altLang="en-US" sz="2400" dirty="0">
                <a:solidFill>
                  <a:schemeClr val="tx1"/>
                </a:solidFill>
                <a:latin typeface="宋体" panose="02010600030101010101" pitchFamily="2" charset="-122"/>
              </a:rPr>
              <a:t>月份  日期    年          预期输出</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WR1      6     15    1912      1912</a:t>
            </a:r>
            <a:r>
              <a:rPr lang="zh-CN" altLang="en-US" sz="2400" dirty="0">
                <a:solidFill>
                  <a:schemeClr val="tx1"/>
                </a:solidFill>
                <a:latin typeface="宋体" panose="02010600030101010101" pitchFamily="2" charset="-122"/>
              </a:rPr>
              <a:t>年</a:t>
            </a:r>
            <a:r>
              <a:rPr lang="en-US" altLang="zh-CN" sz="2400" dirty="0">
                <a:solidFill>
                  <a:schemeClr val="tx1"/>
                </a:solidFill>
                <a:latin typeface="宋体" panose="02010600030101010101" pitchFamily="2" charset="-122"/>
              </a:rPr>
              <a:t>6</a:t>
            </a:r>
            <a:r>
              <a:rPr lang="zh-CN" altLang="en-US" sz="2400" dirty="0">
                <a:solidFill>
                  <a:schemeClr val="tx1"/>
                </a:solidFill>
                <a:latin typeface="宋体" panose="02010600030101010101" pitchFamily="2" charset="-122"/>
              </a:rPr>
              <a:t>月</a:t>
            </a:r>
            <a:r>
              <a:rPr lang="en-US" altLang="zh-CN" sz="2400" dirty="0">
                <a:solidFill>
                  <a:schemeClr val="tx1"/>
                </a:solidFill>
                <a:latin typeface="宋体" panose="02010600030101010101" pitchFamily="2" charset="-122"/>
              </a:rPr>
              <a:t>16</a:t>
            </a:r>
            <a:r>
              <a:rPr lang="zh-CN" altLang="en-US" sz="2400" dirty="0">
                <a:solidFill>
                  <a:schemeClr val="tx1"/>
                </a:solidFill>
                <a:latin typeface="宋体" panose="02010600030101010101" pitchFamily="2" charset="-122"/>
              </a:rPr>
              <a:t>日</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WR2     -1     15    1912      </a:t>
            </a:r>
            <a:r>
              <a:rPr lang="zh-CN" altLang="en-US" sz="2400" dirty="0">
                <a:solidFill>
                  <a:schemeClr val="tx1"/>
                </a:solidFill>
                <a:latin typeface="宋体" panose="02010600030101010101" pitchFamily="2" charset="-122"/>
              </a:rPr>
              <a:t>月份不在</a:t>
            </a:r>
            <a:r>
              <a:rPr lang="en-US" altLang="zh-CN" sz="2400" dirty="0">
                <a:solidFill>
                  <a:schemeClr val="tx1"/>
                </a:solidFill>
                <a:latin typeface="宋体" panose="02010600030101010101" pitchFamily="2" charset="-122"/>
              </a:rPr>
              <a:t>1</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12</a:t>
            </a:r>
            <a:r>
              <a:rPr lang="zh-CN" altLang="en-US" sz="2400" dirty="0">
                <a:solidFill>
                  <a:schemeClr val="tx1"/>
                </a:solidFill>
                <a:latin typeface="宋体" panose="02010600030101010101" pitchFamily="2" charset="-122"/>
              </a:rPr>
              <a:t>中</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WR3     13     15    1912      </a:t>
            </a:r>
            <a:r>
              <a:rPr lang="zh-CN" altLang="en-US" sz="2400" dirty="0">
                <a:solidFill>
                  <a:schemeClr val="tx1"/>
                </a:solidFill>
                <a:latin typeface="宋体" panose="02010600030101010101" pitchFamily="2" charset="-122"/>
              </a:rPr>
              <a:t>月份不在</a:t>
            </a:r>
            <a:r>
              <a:rPr lang="en-US" altLang="zh-CN" sz="2400" dirty="0">
                <a:solidFill>
                  <a:schemeClr val="tx1"/>
                </a:solidFill>
                <a:latin typeface="宋体" panose="02010600030101010101" pitchFamily="2" charset="-122"/>
              </a:rPr>
              <a:t>1</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12</a:t>
            </a:r>
            <a:r>
              <a:rPr lang="zh-CN" altLang="en-US" sz="2400" dirty="0">
                <a:solidFill>
                  <a:schemeClr val="tx1"/>
                </a:solidFill>
                <a:latin typeface="宋体" panose="02010600030101010101" pitchFamily="2" charset="-122"/>
              </a:rPr>
              <a:t>中</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WR4      6     -1    1912      </a:t>
            </a:r>
            <a:r>
              <a:rPr lang="zh-CN" altLang="en-US" sz="2400" dirty="0">
                <a:solidFill>
                  <a:schemeClr val="tx1"/>
                </a:solidFill>
                <a:latin typeface="宋体" panose="02010600030101010101" pitchFamily="2" charset="-122"/>
              </a:rPr>
              <a:t>日期不在</a:t>
            </a:r>
            <a:r>
              <a:rPr lang="en-US" altLang="zh-CN" sz="2400" dirty="0">
                <a:solidFill>
                  <a:schemeClr val="tx1"/>
                </a:solidFill>
                <a:latin typeface="宋体" panose="02010600030101010101" pitchFamily="2" charset="-122"/>
              </a:rPr>
              <a:t>1</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31</a:t>
            </a:r>
            <a:r>
              <a:rPr lang="zh-CN" altLang="en-US" sz="2400" dirty="0">
                <a:solidFill>
                  <a:schemeClr val="tx1"/>
                </a:solidFill>
                <a:latin typeface="宋体" panose="02010600030101010101" pitchFamily="2" charset="-122"/>
              </a:rPr>
              <a:t>中</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WR5      6     32    1912      </a:t>
            </a:r>
            <a:r>
              <a:rPr lang="zh-CN" altLang="en-US" sz="2400" dirty="0">
                <a:solidFill>
                  <a:schemeClr val="tx1"/>
                </a:solidFill>
                <a:latin typeface="宋体" panose="02010600030101010101" pitchFamily="2" charset="-122"/>
              </a:rPr>
              <a:t>日期不在</a:t>
            </a:r>
            <a:r>
              <a:rPr lang="en-US" altLang="zh-CN" sz="2400" dirty="0">
                <a:solidFill>
                  <a:schemeClr val="tx1"/>
                </a:solidFill>
                <a:latin typeface="宋体" panose="02010600030101010101" pitchFamily="2" charset="-122"/>
              </a:rPr>
              <a:t>1</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31</a:t>
            </a:r>
            <a:r>
              <a:rPr lang="zh-CN" altLang="en-US" sz="2400" dirty="0">
                <a:solidFill>
                  <a:schemeClr val="tx1"/>
                </a:solidFill>
                <a:latin typeface="宋体" panose="02010600030101010101" pitchFamily="2" charset="-122"/>
              </a:rPr>
              <a:t>中</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WR6      6     15    1811  </a:t>
            </a:r>
            <a:r>
              <a:rPr lang="zh-CN" altLang="en-US" sz="2400" dirty="0">
                <a:solidFill>
                  <a:schemeClr val="tx1"/>
                </a:solidFill>
                <a:latin typeface="宋体" panose="02010600030101010101" pitchFamily="2" charset="-122"/>
              </a:rPr>
              <a:t>年份不在</a:t>
            </a:r>
            <a:r>
              <a:rPr lang="en-US" altLang="zh-CN" sz="2400" dirty="0">
                <a:solidFill>
                  <a:schemeClr val="tx1"/>
                </a:solidFill>
                <a:latin typeface="宋体" panose="02010600030101010101" pitchFamily="2" charset="-122"/>
              </a:rPr>
              <a:t>1812</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2012</a:t>
            </a:r>
            <a:r>
              <a:rPr lang="zh-CN" altLang="en-US" sz="2400" dirty="0">
                <a:solidFill>
                  <a:schemeClr val="tx1"/>
                </a:solidFill>
                <a:latin typeface="宋体" panose="02010600030101010101" pitchFamily="2" charset="-122"/>
              </a:rPr>
              <a:t>中</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WR7      6     15    2013  </a:t>
            </a:r>
            <a:r>
              <a:rPr lang="zh-CN" altLang="en-US" sz="2400" dirty="0">
                <a:solidFill>
                  <a:schemeClr val="tx1"/>
                </a:solidFill>
                <a:latin typeface="宋体" panose="02010600030101010101" pitchFamily="2" charset="-122"/>
              </a:rPr>
              <a:t>年份不在</a:t>
            </a:r>
            <a:r>
              <a:rPr lang="en-US" altLang="zh-CN" sz="2400" dirty="0">
                <a:solidFill>
                  <a:schemeClr val="tx1"/>
                </a:solidFill>
                <a:latin typeface="宋体" panose="02010600030101010101" pitchFamily="2" charset="-122"/>
              </a:rPr>
              <a:t>1812</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2012</a:t>
            </a:r>
            <a:r>
              <a:rPr lang="zh-CN" altLang="en-US" sz="2400" dirty="0">
                <a:solidFill>
                  <a:schemeClr val="tx1"/>
                </a:solidFill>
                <a:latin typeface="宋体" panose="02010600030101010101" pitchFamily="2" charset="-122"/>
              </a:rPr>
              <a:t>中</a:t>
            </a:r>
            <a:endParaRPr lang="zh-CN" altLang="en-US" sz="2400" dirty="0">
              <a:solidFill>
                <a:schemeClr val="tx1"/>
              </a:solidFill>
              <a:latin typeface="宋体" panose="02010600030101010101" pitchFamily="2" charset="-122"/>
            </a:endParaRPr>
          </a:p>
          <a:p>
            <a:pPr marL="342900" indent="-342900" eaLnBrk="1" latinLnBrk="1" hangingPunct="1">
              <a:lnSpc>
                <a:spcPct val="105000"/>
              </a:lnSpc>
              <a:spcBef>
                <a:spcPct val="20000"/>
              </a:spcBef>
              <a:buFontTx/>
            </a:pPr>
            <a:r>
              <a:rPr lang="zh-CN" altLang="en-US" sz="2400" dirty="0">
                <a:solidFill>
                  <a:schemeClr val="tx1"/>
                </a:solidFill>
                <a:latin typeface="宋体" panose="02010600030101010101" pitchFamily="2" charset="-122"/>
              </a:rPr>
              <a:t>          </a:t>
            </a:r>
            <a:endParaRPr lang="zh-CN" altLang="en-US" sz="2400" dirty="0">
              <a:solidFill>
                <a:schemeClr val="tx1"/>
              </a:solidFill>
              <a:latin typeface="宋体" panose="02010600030101010101" pitchFamily="2" charset="-122"/>
            </a:endParaRPr>
          </a:p>
          <a:p>
            <a:pPr marL="342900" indent="-342900" eaLnBrk="1" latinLnBrk="1" hangingPunct="1">
              <a:lnSpc>
                <a:spcPct val="105000"/>
              </a:lnSpc>
              <a:spcBef>
                <a:spcPct val="20000"/>
              </a:spcBef>
              <a:buFontTx/>
            </a:pPr>
            <a:endParaRPr lang="en-US" altLang="zh-CN" sz="2400" dirty="0">
              <a:solidFill>
                <a:schemeClr val="tx1"/>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wipe(left)">
                                      <p:cBhvr>
                                        <p:cTn id="7" dur="500"/>
                                        <p:tgtEl>
                                          <p:spTgt spid="4403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034">
                                            <p:txEl>
                                              <p:pRg st="1" end="1"/>
                                            </p:txEl>
                                          </p:spTgt>
                                        </p:tgtEl>
                                        <p:attrNameLst>
                                          <p:attrName>style.visibility</p:attrName>
                                        </p:attrNameLst>
                                      </p:cBhvr>
                                      <p:to>
                                        <p:strVal val="visible"/>
                                      </p:to>
                                    </p:set>
                                    <p:animEffect transition="in" filter="wipe(left)">
                                      <p:cBhvr>
                                        <p:cTn id="10" dur="500"/>
                                        <p:tgtEl>
                                          <p:spTgt spid="440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idx="1"/>
          </p:nvPr>
        </p:nvSpPr>
        <p:spPr>
          <a:xfrm>
            <a:off x="458205" y="260405"/>
            <a:ext cx="8226900" cy="4759200"/>
          </a:xfrm>
        </p:spPr>
        <p:txBody>
          <a:bodyPr vert="horz" wrap="square" lIns="91440" tIns="45720" rIns="91440" bIns="45720" anchor="t" anchorCtr="0">
            <a:normAutofit fontScale="92500" lnSpcReduction="20000"/>
          </a:bodyPr>
          <a:lstStyle/>
          <a:p>
            <a:pPr marL="609600" indent="-609600" eaLnBrk="1" hangingPunct="1">
              <a:lnSpc>
                <a:spcPct val="90000"/>
              </a:lnSpc>
              <a:buNone/>
            </a:pPr>
            <a:r>
              <a:rPr lang="en-US" altLang="zh-CN" b="1" dirty="0">
                <a:latin typeface="华文中宋" panose="02010600040101010101" pitchFamily="2" charset="-122"/>
                <a:ea typeface="华文中宋" panose="02010600040101010101" pitchFamily="2" charset="-122"/>
              </a:rPr>
              <a:t>3.1</a:t>
            </a:r>
            <a:r>
              <a:rPr lang="zh-CN" altLang="en-US" b="1" dirty="0">
                <a:latin typeface="华文中宋" panose="02010600040101010101" pitchFamily="2" charset="-122"/>
                <a:ea typeface="华文中宋" panose="02010600040101010101" pitchFamily="2" charset="-122"/>
              </a:rPr>
              <a:t>黑盒测试和白盒测试的异同</a:t>
            </a:r>
            <a:endParaRPr lang="zh-CN" altLang="en-US" dirty="0">
              <a:latin typeface="华文中宋" panose="02010600040101010101" pitchFamily="2" charset="-122"/>
              <a:ea typeface="华文中宋" panose="02010600040101010101" pitchFamily="2" charset="-122"/>
            </a:endParaRPr>
          </a:p>
          <a:p>
            <a:pPr marL="609600" indent="-609600" eaLnBrk="1" hangingPunct="1">
              <a:lnSpc>
                <a:spcPct val="90000"/>
              </a:lnSpc>
              <a:buNone/>
            </a:pPr>
            <a:r>
              <a:rPr lang="zh-CN" altLang="en-US" sz="2800" dirty="0">
                <a:latin typeface="华文中宋" panose="02010600040101010101" pitchFamily="2" charset="-122"/>
                <a:ea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endParaRPr>
          </a:p>
          <a:p>
            <a:pPr marL="609600" indent="-609600" eaLnBrk="1" hangingPunct="1">
              <a:lnSpc>
                <a:spcPct val="90000"/>
              </a:lnSpc>
              <a:buFontTx/>
              <a:buAutoNum type="arabicPeriod"/>
            </a:pPr>
            <a:r>
              <a:rPr lang="zh-CN" altLang="en-US" sz="2800" dirty="0">
                <a:latin typeface="华文中宋" panose="02010600040101010101" pitchFamily="2" charset="-122"/>
                <a:ea typeface="华文中宋" panose="02010600040101010101" pitchFamily="2" charset="-122"/>
              </a:rPr>
              <a:t>执行测试人员不同</a:t>
            </a:r>
            <a:endParaRPr lang="zh-CN" altLang="en-US" sz="2800" dirty="0">
              <a:latin typeface="华文中宋" panose="02010600040101010101" pitchFamily="2" charset="-122"/>
              <a:ea typeface="华文中宋" panose="02010600040101010101" pitchFamily="2" charset="-122"/>
            </a:endParaRPr>
          </a:p>
          <a:p>
            <a:pPr marL="609600" indent="-609600" eaLnBrk="1" hangingPunct="1">
              <a:lnSpc>
                <a:spcPct val="90000"/>
              </a:lnSpc>
              <a:buNone/>
            </a:pPr>
            <a:r>
              <a:rPr lang="zh-CN" altLang="en-US" sz="2800" dirty="0">
                <a:latin typeface="华文中宋" panose="02010600040101010101" pitchFamily="2" charset="-122"/>
                <a:ea typeface="华文中宋" panose="02010600040101010101" pitchFamily="2" charset="-122"/>
              </a:rPr>
              <a:t>            黑盒测试通常由用户以及非开发人员来进行；而白盒测试通常要由了解软件内部结构的开发人员来做。</a:t>
            </a:r>
            <a:endParaRPr lang="zh-CN" altLang="en-US" sz="2800" dirty="0">
              <a:latin typeface="华文中宋" panose="02010600040101010101" pitchFamily="2" charset="-122"/>
              <a:ea typeface="华文中宋" panose="02010600040101010101" pitchFamily="2" charset="-122"/>
            </a:endParaRPr>
          </a:p>
          <a:p>
            <a:pPr marL="609600" indent="-609600" eaLnBrk="1" hangingPunct="1">
              <a:lnSpc>
                <a:spcPct val="90000"/>
              </a:lnSpc>
              <a:buFontTx/>
              <a:buAutoNum type="arabicPeriod" startAt="2"/>
            </a:pPr>
            <a:r>
              <a:rPr lang="zh-CN" altLang="en-US" sz="2800" dirty="0">
                <a:latin typeface="华文中宋" panose="02010600040101010101" pitchFamily="2" charset="-122"/>
                <a:ea typeface="华文中宋" panose="02010600040101010101" pitchFamily="2" charset="-122"/>
              </a:rPr>
              <a:t>测试覆盖目标不同</a:t>
            </a:r>
            <a:endParaRPr lang="zh-CN" altLang="en-US" sz="2800" dirty="0">
              <a:latin typeface="华文中宋" panose="02010600040101010101" pitchFamily="2" charset="-122"/>
              <a:ea typeface="华文中宋" panose="02010600040101010101" pitchFamily="2" charset="-122"/>
            </a:endParaRPr>
          </a:p>
          <a:p>
            <a:pPr marL="609600" indent="-609600" eaLnBrk="1" hangingPunct="1">
              <a:lnSpc>
                <a:spcPct val="90000"/>
              </a:lnSpc>
              <a:buNone/>
            </a:pPr>
            <a:r>
              <a:rPr lang="zh-CN" altLang="en-US" sz="2800" dirty="0">
                <a:latin typeface="华文中宋" panose="02010600040101010101" pitchFamily="2" charset="-122"/>
                <a:ea typeface="华文中宋" panose="02010600040101010101" pitchFamily="2" charset="-122"/>
              </a:rPr>
              <a:t>            黑盒测试可以看成是一种系统测试。而对盒子内部的多个单元的测试就可以称作为白盒测试。</a:t>
            </a:r>
            <a:endParaRPr lang="zh-CN" altLang="en-US" sz="2800" dirty="0">
              <a:latin typeface="华文中宋" panose="02010600040101010101" pitchFamily="2" charset="-122"/>
              <a:ea typeface="华文中宋" panose="02010600040101010101" pitchFamily="2" charset="-122"/>
            </a:endParaRPr>
          </a:p>
          <a:p>
            <a:pPr marL="609600" indent="-609600" eaLnBrk="1" hangingPunct="1">
              <a:lnSpc>
                <a:spcPct val="90000"/>
              </a:lnSpc>
              <a:buNone/>
            </a:pPr>
            <a:r>
              <a:rPr lang="zh-CN" altLang="en-US" sz="2800" dirty="0">
                <a:latin typeface="华文中宋" panose="02010600040101010101" pitchFamily="2" charset="-122"/>
                <a:ea typeface="华文中宋" panose="02010600040101010101" pitchFamily="2" charset="-122"/>
              </a:rPr>
              <a:t>            二者的覆盖目标不同。黑盒测试的目标是覆盖所有的用户需求；而白盒测试的目标是覆盖所有的代码。</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p:nvPr/>
        </p:nvSpPr>
        <p:spPr>
          <a:xfrm>
            <a:off x="-36830" y="548640"/>
            <a:ext cx="9144000" cy="2806700"/>
          </a:xfrm>
          <a:prstGeom prst="rect">
            <a:avLst/>
          </a:prstGeom>
          <a:noFill/>
          <a:ln w="9525">
            <a:noFill/>
          </a:ln>
        </p:spPr>
        <p:txBody>
          <a:bodyPr/>
          <a:lstStyle/>
          <a:p>
            <a:pPr marL="342900" indent="-342900" eaLnBrk="1" latinLnBrk="1" hangingPunct="1">
              <a:lnSpc>
                <a:spcPct val="120000"/>
              </a:lnSpc>
              <a:spcBef>
                <a:spcPct val="20000"/>
              </a:spcBef>
              <a:spcAft>
                <a:spcPct val="20000"/>
              </a:spcAft>
              <a:buFontTx/>
            </a:pPr>
            <a:endParaRPr lang="zh-CN" altLang="en-US" sz="2400" dirty="0">
              <a:solidFill>
                <a:schemeClr val="tx1"/>
              </a:solidFill>
              <a:latin typeface="宋体" panose="02010600030101010101" pitchFamily="2" charset="-122"/>
            </a:endParaRPr>
          </a:p>
          <a:p>
            <a:pPr marL="342900" indent="-342900" eaLnBrk="1" latinLnBrk="1" hangingPunct="1">
              <a:spcBef>
                <a:spcPct val="20000"/>
              </a:spcBef>
              <a:buFontTx/>
              <a:buChar char="•"/>
            </a:pP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二</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强健壮等价类测试</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用例</a:t>
            </a:r>
            <a:r>
              <a:rPr lang="en-US" altLang="zh-CN" sz="2400" dirty="0">
                <a:solidFill>
                  <a:schemeClr val="tx1"/>
                </a:solidFill>
                <a:latin typeface="宋体" panose="02010600030101010101" pitchFamily="2" charset="-122"/>
              </a:rPr>
              <a:t>ID   </a:t>
            </a:r>
            <a:r>
              <a:rPr lang="zh-CN" altLang="en-US" sz="2400" dirty="0">
                <a:solidFill>
                  <a:schemeClr val="tx1"/>
                </a:solidFill>
                <a:latin typeface="宋体" panose="02010600030101010101" pitchFamily="2" charset="-122"/>
              </a:rPr>
              <a:t>月份    日期      年          预期输出</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SR1       -1      15     1912      </a:t>
            </a:r>
            <a:r>
              <a:rPr lang="zh-CN" altLang="en-US" sz="2400" dirty="0">
                <a:solidFill>
                  <a:schemeClr val="tx1"/>
                </a:solidFill>
                <a:latin typeface="宋体" panose="02010600030101010101" pitchFamily="2" charset="-122"/>
              </a:rPr>
              <a:t>月份不在</a:t>
            </a:r>
            <a:r>
              <a:rPr lang="en-US" altLang="zh-CN" sz="2400" dirty="0">
                <a:solidFill>
                  <a:schemeClr val="tx1"/>
                </a:solidFill>
                <a:latin typeface="宋体" panose="02010600030101010101" pitchFamily="2" charset="-122"/>
              </a:rPr>
              <a:t>1</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12</a:t>
            </a:r>
            <a:r>
              <a:rPr lang="zh-CN" altLang="en-US" sz="2400" dirty="0">
                <a:solidFill>
                  <a:schemeClr val="tx1"/>
                </a:solidFill>
                <a:latin typeface="宋体" panose="02010600030101010101" pitchFamily="2" charset="-122"/>
              </a:rPr>
              <a:t>中</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SR2        6      -1     1912      </a:t>
            </a:r>
            <a:r>
              <a:rPr lang="zh-CN" altLang="en-US" sz="2400" dirty="0">
                <a:solidFill>
                  <a:schemeClr val="tx1"/>
                </a:solidFill>
                <a:latin typeface="宋体" panose="02010600030101010101" pitchFamily="2" charset="-122"/>
              </a:rPr>
              <a:t>日期不在</a:t>
            </a:r>
            <a:r>
              <a:rPr lang="en-US" altLang="zh-CN" sz="2400" dirty="0">
                <a:solidFill>
                  <a:schemeClr val="tx1"/>
                </a:solidFill>
                <a:latin typeface="宋体" panose="02010600030101010101" pitchFamily="2" charset="-122"/>
              </a:rPr>
              <a:t>1</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31</a:t>
            </a:r>
            <a:r>
              <a:rPr lang="zh-CN" altLang="en-US" sz="2400" dirty="0">
                <a:solidFill>
                  <a:schemeClr val="tx1"/>
                </a:solidFill>
                <a:latin typeface="宋体" panose="02010600030101010101" pitchFamily="2" charset="-122"/>
              </a:rPr>
              <a:t>中</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SR3        6      15     1811      </a:t>
            </a:r>
            <a:r>
              <a:rPr lang="zh-CN" altLang="en-US" sz="2400" dirty="0">
                <a:solidFill>
                  <a:schemeClr val="tx1"/>
                </a:solidFill>
                <a:latin typeface="宋体" panose="02010600030101010101" pitchFamily="2" charset="-122"/>
              </a:rPr>
              <a:t>年份不在</a:t>
            </a:r>
            <a:r>
              <a:rPr lang="en-US" altLang="zh-CN" sz="2400" dirty="0">
                <a:solidFill>
                  <a:schemeClr val="tx1"/>
                </a:solidFill>
                <a:latin typeface="宋体" panose="02010600030101010101" pitchFamily="2" charset="-122"/>
              </a:rPr>
              <a:t>1812</a:t>
            </a:r>
            <a:r>
              <a:rPr lang="zh-CN" altLang="en-US" sz="2400" dirty="0">
                <a:solidFill>
                  <a:schemeClr val="tx1"/>
                </a:solidFill>
                <a:latin typeface="宋体" panose="02010600030101010101" pitchFamily="2" charset="-122"/>
              </a:rPr>
              <a:t>～</a:t>
            </a:r>
            <a:r>
              <a:rPr lang="en-US" altLang="zh-CN" sz="2400" dirty="0">
                <a:solidFill>
                  <a:schemeClr val="tx1"/>
                </a:solidFill>
                <a:latin typeface="宋体" panose="02010600030101010101" pitchFamily="2" charset="-122"/>
              </a:rPr>
              <a:t>2012</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SR4       -1      -1     1912      </a:t>
            </a:r>
            <a:r>
              <a:rPr lang="zh-CN" altLang="en-US" sz="2400" dirty="0">
                <a:solidFill>
                  <a:schemeClr val="tx1"/>
                </a:solidFill>
                <a:latin typeface="宋体" panose="02010600030101010101" pitchFamily="2" charset="-122"/>
              </a:rPr>
              <a:t>两个无效一个有效</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SR5        6      -1     1811      </a:t>
            </a:r>
            <a:r>
              <a:rPr lang="zh-CN" altLang="en-US" sz="2400" dirty="0">
                <a:solidFill>
                  <a:schemeClr val="tx1"/>
                </a:solidFill>
                <a:latin typeface="宋体" panose="02010600030101010101" pitchFamily="2" charset="-122"/>
              </a:rPr>
              <a:t>两个无效一个有效</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SR6       -1      15     1811      </a:t>
            </a:r>
            <a:r>
              <a:rPr lang="zh-CN" altLang="en-US" sz="2400" dirty="0">
                <a:solidFill>
                  <a:schemeClr val="tx1"/>
                </a:solidFill>
                <a:latin typeface="宋体" panose="02010600030101010101" pitchFamily="2" charset="-122"/>
              </a:rPr>
              <a:t>两个无效一个有效</a:t>
            </a:r>
            <a:br>
              <a:rPr lang="zh-CN" altLang="en-US" sz="2400" dirty="0">
                <a:solidFill>
                  <a:schemeClr val="tx1"/>
                </a:solidFill>
                <a:latin typeface="宋体" panose="02010600030101010101" pitchFamily="2" charset="-122"/>
              </a:rPr>
            </a:b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SR7       -1      -1     1811      </a:t>
            </a:r>
            <a:r>
              <a:rPr lang="zh-CN" altLang="en-US" sz="2400" dirty="0">
                <a:solidFill>
                  <a:schemeClr val="tx1"/>
                </a:solidFill>
                <a:latin typeface="宋体" panose="02010600030101010101" pitchFamily="2" charset="-122"/>
              </a:rPr>
              <a:t>三个无效</a:t>
            </a:r>
            <a:br>
              <a:rPr lang="zh-CN" altLang="en-US" sz="2400" dirty="0">
                <a:solidFill>
                  <a:schemeClr val="tx1"/>
                </a:solidFill>
                <a:latin typeface="宋体" panose="02010600030101010101" pitchFamily="2" charset="-122"/>
              </a:rPr>
            </a:br>
            <a:endParaRPr lang="zh-CN" altLang="en-US" sz="2400" dirty="0">
              <a:solidFill>
                <a:schemeClr val="tx1"/>
              </a:solidFill>
              <a:latin typeface="宋体" panose="02010600030101010101" pitchFamily="2" charset="-122"/>
            </a:endParaRPr>
          </a:p>
          <a:p>
            <a:pPr marL="342900" indent="-342900" eaLnBrk="1" latinLnBrk="1" hangingPunct="1">
              <a:lnSpc>
                <a:spcPct val="105000"/>
              </a:lnSpc>
              <a:spcBef>
                <a:spcPct val="20000"/>
              </a:spcBef>
              <a:buFontTx/>
            </a:pPr>
            <a:r>
              <a:rPr lang="zh-CN" altLang="en-US" sz="2400" dirty="0">
                <a:solidFill>
                  <a:schemeClr val="tx1"/>
                </a:solidFill>
                <a:latin typeface="宋体" panose="02010600030101010101" pitchFamily="2" charset="-122"/>
              </a:rPr>
              <a:t>          </a:t>
            </a:r>
            <a:endParaRPr lang="zh-CN" altLang="en-US" sz="2400" dirty="0">
              <a:solidFill>
                <a:schemeClr val="tx1"/>
              </a:solidFill>
              <a:latin typeface="宋体" panose="02010600030101010101" pitchFamily="2" charset="-122"/>
            </a:endParaRPr>
          </a:p>
          <a:p>
            <a:pPr marL="342900" indent="-342900" eaLnBrk="1" latinLnBrk="1" hangingPunct="1">
              <a:lnSpc>
                <a:spcPct val="105000"/>
              </a:lnSpc>
              <a:spcBef>
                <a:spcPct val="20000"/>
              </a:spcBef>
              <a:buFontTx/>
            </a:pPr>
            <a:endParaRPr lang="en-US" altLang="zh-CN" sz="2400" dirty="0">
              <a:solidFill>
                <a:schemeClr val="tx1"/>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Effect transition="in" filter="wipe(left)">
                                      <p:cBhvr>
                                        <p:cTn id="7" dur="500"/>
                                        <p:tgtEl>
                                          <p:spTgt spid="45058">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5058">
                                            <p:txEl>
                                              <p:pRg st="2" end="2"/>
                                            </p:txEl>
                                          </p:spTgt>
                                        </p:tgtEl>
                                        <p:attrNameLst>
                                          <p:attrName>style.visibility</p:attrName>
                                        </p:attrNameLst>
                                      </p:cBhvr>
                                      <p:to>
                                        <p:strVal val="visible"/>
                                      </p:to>
                                    </p:set>
                                    <p:animEffect transition="in" filter="wipe(left)">
                                      <p:cBhvr>
                                        <p:cTn id="10" dur="500"/>
                                        <p:tgtEl>
                                          <p:spTgt spid="450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460" y="582930"/>
            <a:ext cx="8247380" cy="5693866"/>
          </a:xfrm>
          <a:prstGeom prst="rect">
            <a:avLst/>
          </a:prstGeom>
          <a:noFill/>
        </p:spPr>
        <p:txBody>
          <a:bodyPr wrap="square" rtlCol="0">
            <a:spAutoFit/>
          </a:bodyPr>
          <a:lstStyle/>
          <a:p>
            <a:pPr>
              <a:lnSpc>
                <a:spcPct val="100000"/>
              </a:lnSpc>
            </a:pPr>
            <a:r>
              <a:rPr lang="zh-CN" altLang="en-US" sz="2800" dirty="0">
                <a:solidFill>
                  <a:schemeClr val="tx1"/>
                </a:solidFill>
                <a:latin typeface="宋体" panose="02010600030101010101" pitchFamily="2" charset="-122"/>
              </a:rPr>
              <a:t>等价类划分需要经过以下两个思维过程：</a:t>
            </a:r>
            <a:endParaRPr lang="zh-CN" altLang="en-US" sz="2800" dirty="0">
              <a:solidFill>
                <a:schemeClr val="tx1"/>
              </a:solidFill>
              <a:latin typeface="宋体" panose="02010600030101010101" pitchFamily="2" charset="-122"/>
            </a:endParaRPr>
          </a:p>
          <a:p>
            <a:pPr>
              <a:lnSpc>
                <a:spcPct val="100000"/>
              </a:lnSpc>
            </a:pPr>
            <a:r>
              <a:rPr lang="zh-CN" altLang="en-US" sz="2800" dirty="0">
                <a:solidFill>
                  <a:schemeClr val="tx1"/>
                </a:solidFill>
                <a:latin typeface="宋体" panose="02010600030101010101" pitchFamily="2" charset="-122"/>
              </a:rPr>
              <a:t>（1）分类。将输入域根据相同特性或类似功能进行分类。</a:t>
            </a:r>
            <a:endParaRPr lang="zh-CN" altLang="en-US" sz="2800" dirty="0">
              <a:solidFill>
                <a:schemeClr val="tx1"/>
              </a:solidFill>
              <a:latin typeface="宋体" panose="02010600030101010101" pitchFamily="2" charset="-122"/>
            </a:endParaRPr>
          </a:p>
          <a:p>
            <a:pPr>
              <a:lnSpc>
                <a:spcPct val="100000"/>
              </a:lnSpc>
            </a:pPr>
            <a:r>
              <a:rPr lang="zh-CN" altLang="en-US" sz="2800" dirty="0">
                <a:solidFill>
                  <a:schemeClr val="tx1"/>
                </a:solidFill>
                <a:latin typeface="宋体" panose="02010600030101010101" pitchFamily="2" charset="-122"/>
              </a:rPr>
              <a:t>（2）抽象。在各个等价类中抽象出相同特性，然后用数据实例来表征这个特性。</a:t>
            </a:r>
            <a:endParaRPr lang="zh-CN" altLang="en-US" sz="2800" dirty="0">
              <a:solidFill>
                <a:schemeClr val="tx1"/>
              </a:solidFill>
              <a:latin typeface="宋体" panose="02010600030101010101" pitchFamily="2" charset="-122"/>
            </a:endParaRPr>
          </a:p>
          <a:p>
            <a:pPr>
              <a:lnSpc>
                <a:spcPct val="100000"/>
              </a:lnSpc>
            </a:pPr>
            <a:r>
              <a:rPr lang="zh-CN" altLang="en-US" sz="2800" dirty="0">
                <a:solidFill>
                  <a:schemeClr val="tx1"/>
                </a:solidFill>
                <a:latin typeface="宋体" panose="02010600030101010101" pitchFamily="2" charset="-122"/>
              </a:rPr>
              <a:t>等价类划分法的优缺点：</a:t>
            </a:r>
            <a:endParaRPr lang="zh-CN" altLang="en-US" sz="2800" dirty="0">
              <a:solidFill>
                <a:schemeClr val="tx1"/>
              </a:solidFill>
              <a:latin typeface="宋体" panose="02010600030101010101" pitchFamily="2" charset="-122"/>
            </a:endParaRPr>
          </a:p>
          <a:p>
            <a:pPr>
              <a:lnSpc>
                <a:spcPct val="100000"/>
              </a:lnSpc>
            </a:pPr>
            <a:r>
              <a:rPr lang="zh-CN" altLang="en-US" sz="2800" dirty="0">
                <a:solidFill>
                  <a:srgbClr val="FF0000"/>
                </a:solidFill>
                <a:latin typeface="宋体" panose="02010600030101010101" pitchFamily="2" charset="-122"/>
              </a:rPr>
              <a:t>优点</a:t>
            </a:r>
            <a:r>
              <a:rPr lang="zh-CN" altLang="en-US" sz="2800" dirty="0">
                <a:solidFill>
                  <a:schemeClr val="tx1"/>
                </a:solidFill>
                <a:latin typeface="宋体" panose="02010600030101010101" pitchFamily="2" charset="-122"/>
              </a:rPr>
              <a:t>：是用相对较少的测试用例就能够进行比较完整的输入数据覆盖，解决了不能穷举测试的问题。</a:t>
            </a:r>
            <a:r>
              <a:rPr lang="zh-CN" altLang="en-US" sz="2800" dirty="0">
                <a:solidFill>
                  <a:srgbClr val="FF0000"/>
                </a:solidFill>
                <a:latin typeface="宋体" panose="02010600030101010101" pitchFamily="2" charset="-122"/>
              </a:rPr>
              <a:t>缺点</a:t>
            </a:r>
            <a:r>
              <a:rPr lang="zh-CN" altLang="en-US" sz="2800" dirty="0">
                <a:solidFill>
                  <a:schemeClr val="tx1"/>
                </a:solidFill>
                <a:latin typeface="宋体" panose="02010600030101010101" pitchFamily="2" charset="-122"/>
              </a:rPr>
              <a:t>：是需要花费很多时间去定义规格说明中一般不会给出的无效测试用例预期输出。另外，等价类划分法缺乏对特殊测试用例的考虑，并且经常需要深入的系统知识才能划分出合适的等价类。</a:t>
            </a:r>
            <a:endParaRPr lang="zh-CN" altLang="en-US" sz="2800" dirty="0">
              <a:solidFill>
                <a:schemeClr val="tx1"/>
              </a:solidFill>
              <a:latin typeface="宋体" panose="02010600030101010101" pitchFamily="2" charset="-122"/>
            </a:endParaRPr>
          </a:p>
          <a:p>
            <a:endParaRPr lang="zh-CN" altLang="en-US" sz="2800" dirty="0">
              <a:solidFill>
                <a:srgbClr val="000000"/>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ko-KR" altLang="en-US" dirty="0">
                <a:ea typeface="宋体" panose="02010600030101010101" pitchFamily="2" charset="-122"/>
              </a:rPr>
              <a:t>使用等价类划分法</a:t>
            </a:r>
            <a:r>
              <a:rPr lang="zh-CN" altLang="en-US" dirty="0">
                <a:ea typeface="宋体" panose="02010600030101010101" pitchFamily="2" charset="-122"/>
              </a:rPr>
              <a:t>课堂练习</a:t>
            </a:r>
            <a:endParaRPr lang="ko-KR" altLang="en-US" dirty="0">
              <a:ea typeface="宋体" panose="02010600030101010101" pitchFamily="2" charset="-122"/>
            </a:endParaRPr>
          </a:p>
        </p:txBody>
      </p:sp>
      <p:sp>
        <p:nvSpPr>
          <p:cNvPr id="45059" name="Rectangle 3"/>
          <p:cNvSpPr>
            <a:spLocks noGrp="1"/>
          </p:cNvSpPr>
          <p:nvPr>
            <p:ph idx="1"/>
          </p:nvPr>
        </p:nvSpPr>
        <p:spPr/>
        <p:txBody>
          <a:bodyPr vert="horz" wrap="square" lIns="91440" tIns="45720" rIns="91440" bIns="45720" anchor="t" anchorCtr="0">
            <a:normAutofit/>
          </a:bodyPr>
          <a:lstStyle/>
          <a:p>
            <a:pPr marL="0" indent="0" eaLnBrk="1" hangingPunct="1">
              <a:buNone/>
            </a:pPr>
            <a:r>
              <a:rPr lang="zh-CN" altLang="en-US" sz="2000" dirty="0">
                <a:latin typeface="宋体" panose="02010600030101010101" pitchFamily="2" charset="-122"/>
                <a:ea typeface="宋体" panose="02010600030101010101" pitchFamily="2" charset="-122"/>
              </a:rPr>
              <a:t> 某商店为购买不同数量商品的顾客报出不同的价格，</a:t>
            </a:r>
            <a:r>
              <a:rPr lang="zh-CN" altLang="en-US" sz="2000" dirty="0">
                <a:latin typeface="宋体" panose="02010600030101010101" pitchFamily="2" charset="-122"/>
                <a:ea typeface="宋体" panose="02010600030101010101" pitchFamily="2" charset="-122"/>
                <a:sym typeface="+mn-ea"/>
              </a:rPr>
              <a:t>不同数量商品对应的单价</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pPr marL="0" indent="0" eaLnBrk="1" hangingPunct="1">
              <a:buNone/>
            </a:pPr>
            <a:r>
              <a:rPr lang="zh-CN" altLang="en-US" sz="2000" dirty="0">
                <a:latin typeface="宋体" panose="02010600030101010101" pitchFamily="2" charset="-122"/>
                <a:ea typeface="宋体" panose="02010600030101010101" pitchFamily="2" charset="-122"/>
              </a:rPr>
              <a:t>头10件（第1件到第10件）	     </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30</a:t>
            </a:r>
            <a:endParaRPr lang="zh-CN" altLang="en-US" sz="2000" dirty="0">
              <a:latin typeface="宋体" panose="02010600030101010101" pitchFamily="2" charset="-122"/>
              <a:ea typeface="宋体" panose="02010600030101010101" pitchFamily="2" charset="-122"/>
            </a:endParaRPr>
          </a:p>
          <a:p>
            <a:pPr marL="0" indent="0" eaLnBrk="1" hangingPunct="1">
              <a:buNone/>
            </a:pPr>
            <a:r>
              <a:rPr lang="zh-CN" altLang="en-US" sz="2000" dirty="0">
                <a:latin typeface="宋体" panose="02010600030101010101" pitchFamily="2" charset="-122"/>
                <a:ea typeface="宋体" panose="02010600030101010101" pitchFamily="2" charset="-122"/>
              </a:rPr>
              <a:t>第2个10件（第11件到第20件）	 27</a:t>
            </a:r>
            <a:endParaRPr lang="zh-CN" altLang="en-US" sz="2000" dirty="0">
              <a:latin typeface="宋体" panose="02010600030101010101" pitchFamily="2" charset="-122"/>
              <a:ea typeface="宋体" panose="02010600030101010101" pitchFamily="2" charset="-122"/>
            </a:endParaRPr>
          </a:p>
          <a:p>
            <a:pPr marL="0" indent="0" eaLnBrk="1" hangingPunct="1">
              <a:buNone/>
            </a:pPr>
            <a:r>
              <a:rPr lang="zh-CN" altLang="en-US" sz="2000" dirty="0">
                <a:latin typeface="宋体" panose="02010600030101010101" pitchFamily="2" charset="-122"/>
                <a:ea typeface="宋体" panose="02010600030101010101" pitchFamily="2" charset="-122"/>
              </a:rPr>
              <a:t>第3个10件（第21件到第30件）	 25</a:t>
            </a:r>
            <a:endParaRPr lang="zh-CN" altLang="en-US" sz="2000" dirty="0">
              <a:latin typeface="宋体" panose="02010600030101010101" pitchFamily="2" charset="-122"/>
              <a:ea typeface="宋体" panose="02010600030101010101" pitchFamily="2" charset="-122"/>
            </a:endParaRPr>
          </a:p>
          <a:p>
            <a:pPr marL="0" indent="0" eaLnBrk="1" hangingPunct="1">
              <a:buNone/>
            </a:pPr>
            <a:r>
              <a:rPr lang="zh-CN" altLang="en-US" sz="2000" dirty="0">
                <a:latin typeface="宋体" panose="02010600030101010101" pitchFamily="2" charset="-122"/>
                <a:ea typeface="宋体" panose="02010600030101010101" pitchFamily="2" charset="-122"/>
              </a:rPr>
              <a:t>超过30件	                    22</a:t>
            </a:r>
            <a:endParaRPr lang="zh-CN" altLang="en-US" sz="2000" dirty="0">
              <a:latin typeface="宋体" panose="02010600030101010101" pitchFamily="2" charset="-122"/>
              <a:ea typeface="宋体" panose="02010600030101010101" pitchFamily="2" charset="-122"/>
            </a:endParaRPr>
          </a:p>
          <a:p>
            <a:pPr marL="0" indent="0" eaLnBrk="1" hangingPunct="1">
              <a:buNone/>
            </a:pPr>
            <a:r>
              <a:rPr lang="zh-CN" altLang="en-US" sz="2000" dirty="0">
                <a:latin typeface="宋体" panose="02010600030101010101" pitchFamily="2" charset="-122"/>
                <a:ea typeface="宋体" panose="02010600030101010101" pitchFamily="2" charset="-122"/>
              </a:rPr>
              <a:t> 现为该商家开发一个软件，输入为商品数 C （1 ≤ C ≤ 100），输出为应付的价钱P。</a:t>
            </a:r>
            <a:endParaRPr lang="zh-CN" altLang="en-US" sz="2000" dirty="0">
              <a:latin typeface="宋体" panose="02010600030101010101" pitchFamily="2" charset="-122"/>
              <a:ea typeface="宋体" panose="02010600030101010101" pitchFamily="2" charset="-122"/>
            </a:endParaRPr>
          </a:p>
          <a:p>
            <a:pPr marL="0" indent="0" eaLnBrk="1" hangingPunct="1">
              <a:buNone/>
            </a:pPr>
            <a:r>
              <a:rPr lang="zh-CN" altLang="en-US" sz="2000" dirty="0">
                <a:latin typeface="宋体" panose="02010600030101010101" pitchFamily="2" charset="-122"/>
                <a:ea typeface="宋体" panose="02010600030101010101" pitchFamily="2" charset="-122"/>
              </a:rPr>
              <a:t>请给出等价类表并给出测试用例（注明测试用例所覆盖的等价类）</a:t>
            </a:r>
            <a:endParaRPr lang="zh-CN" altLang="en-US" sz="20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ko-KR" altLang="en-US" dirty="0">
                <a:ea typeface="宋体" panose="02010600030101010101" pitchFamily="2" charset="-122"/>
              </a:rPr>
              <a:t>使用等价类划分法</a:t>
            </a:r>
            <a:r>
              <a:rPr lang="zh-CN" altLang="en-US" dirty="0">
                <a:ea typeface="宋体" panose="02010600030101010101" pitchFamily="2" charset="-122"/>
              </a:rPr>
              <a:t>课堂练习</a:t>
            </a:r>
            <a:endParaRPr lang="ko-KR" altLang="en-US" dirty="0">
              <a:ea typeface="宋体" panose="02010600030101010101" pitchFamily="2" charset="-122"/>
            </a:endParaRPr>
          </a:p>
        </p:txBody>
      </p:sp>
      <p:sp>
        <p:nvSpPr>
          <p:cNvPr id="45059" name="Rectangle 3"/>
          <p:cNvSpPr>
            <a:spLocks noGrp="1"/>
          </p:cNvSpPr>
          <p:nvPr>
            <p:ph idx="1"/>
          </p:nvPr>
        </p:nvSpPr>
        <p:spPr/>
        <p:txBody>
          <a:bodyPr vert="horz" wrap="square" lIns="91440" tIns="45720" rIns="91440" bIns="45720" anchor="t" anchorCtr="0"/>
          <a:lstStyle/>
          <a:p>
            <a:pPr eaLnBrk="1" hangingPunct="1"/>
            <a:r>
              <a:rPr lang="zh-CN" altLang="en-US" dirty="0">
                <a:latin typeface="宋体" panose="02010600030101010101" pitchFamily="2" charset="-122"/>
                <a:ea typeface="宋体" panose="02010600030101010101" pitchFamily="2" charset="-122"/>
              </a:rPr>
              <a:t>   一个加法计算器，必须输入加数和被加数，然后点击按钮“等于”才能输出结果。其中加数和被加数为独立的输入框，加数和被加数的范围为0-1024.且只能为整数，等于为按钮，结果自动显示。</a:t>
            </a:r>
            <a:endParaRPr lang="en-US" altLang="zh-CN" dirty="0">
              <a:latin typeface="宋体" panose="02010600030101010101" pitchFamily="2" charset="-122"/>
              <a:ea typeface="宋体" panose="02010600030101010101" pitchFamily="2" charset="-122"/>
            </a:endParaRPr>
          </a:p>
          <a:p>
            <a:pPr eaLnBrk="1" hangingPunct="1"/>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请画出等价类表（包括有效及无效等价类）。</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ko-KR" altLang="en-US" dirty="0">
                <a:ea typeface="宋体" panose="02010600030101010101" pitchFamily="2" charset="-122"/>
              </a:rPr>
              <a:t>使用等价类划分法</a:t>
            </a:r>
            <a:r>
              <a:rPr lang="zh-CN" altLang="en-US" dirty="0">
                <a:ea typeface="宋体" panose="02010600030101010101" pitchFamily="2" charset="-122"/>
              </a:rPr>
              <a:t>课堂练习</a:t>
            </a:r>
            <a:endParaRPr lang="ko-KR" altLang="en-US" dirty="0">
              <a:ea typeface="宋体" panose="02010600030101010101" pitchFamily="2" charset="-122"/>
            </a:endParaRPr>
          </a:p>
        </p:txBody>
      </p:sp>
      <p:sp>
        <p:nvSpPr>
          <p:cNvPr id="50179" name="Rectangle 3"/>
          <p:cNvSpPr>
            <a:spLocks noGrp="1"/>
          </p:cNvSpPr>
          <p:nvPr>
            <p:ph idx="1"/>
          </p:nvPr>
        </p:nvSpPr>
        <p:spPr/>
        <p:txBody>
          <a:bodyPr vert="horz" wrap="square" lIns="91440" tIns="45720" rIns="91440" bIns="45720" anchor="t" anchorCtr="0"/>
          <a:lstStyle/>
          <a:p>
            <a:pPr eaLnBrk="1" hangingPunct="1"/>
            <a:r>
              <a:rPr lang="zh-CN" altLang="en-US" dirty="0">
                <a:latin typeface="宋体" panose="02010600030101010101" pitchFamily="2" charset="-122"/>
                <a:ea typeface="宋体" panose="02010600030101010101" pitchFamily="2" charset="-122"/>
              </a:rPr>
              <a:t>   在某登录框中输入职工编号，详细设计说明书规定：必填，工号由数字和空格组成，</a:t>
            </a:r>
            <a:endParaRPr lang="zh-CN" altLang="en-US"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格式为</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eaLnBrk="1" hangingPunct="1"/>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请画出等价类表（包括有效及无效等价类）并给出测试用例。</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340" y="1628830"/>
            <a:ext cx="8226900" cy="4759200"/>
          </a:xfrm>
        </p:spPr>
        <p:txBody>
          <a:bodyPr/>
          <a:lstStyle/>
          <a:p>
            <a:r>
              <a:rPr lang="zh-CN" altLang="en-US" dirty="0">
                <a:latin typeface="宋体" panose="02010600030101010101" pitchFamily="2" charset="-122"/>
                <a:ea typeface="宋体" panose="02010600030101010101" pitchFamily="2" charset="-122"/>
              </a:rPr>
              <a:t>余额宝提现到银行卡增加新规则:</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快速到账(2小时)日限额1w元</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超过1w元只能选择普通到账</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余额宝最大总额</a:t>
            </a:r>
            <a:r>
              <a:rPr lang="en-US" altLang="zh-CN" dirty="0">
                <a:latin typeface="宋体" panose="02010600030101010101" pitchFamily="2" charset="-122"/>
                <a:ea typeface="宋体" panose="02010600030101010101" pitchFamily="2" charset="-122"/>
              </a:rPr>
              <a:t>10w</a:t>
            </a:r>
            <a:r>
              <a:rPr lang="zh-CN" altLang="en-US" dirty="0">
                <a:latin typeface="宋体" panose="02010600030101010101" pitchFamily="2" charset="-122"/>
                <a:ea typeface="宋体" panose="02010600030101010101" pitchFamily="2" charset="-122"/>
                <a:sym typeface="+mn-ea"/>
              </a:rPr>
              <a:t>元</a:t>
            </a:r>
            <a:endParaRPr lang="zh-CN" altLang="en-US" dirty="0">
              <a:latin typeface="宋体" panose="02010600030101010101" pitchFamily="2" charset="-122"/>
              <a:ea typeface="宋体" panose="02010600030101010101" pitchFamily="2" charset="-122"/>
              <a:sym typeface="+mn-ea"/>
            </a:endParaRPr>
          </a:p>
          <a:p>
            <a:r>
              <a:rPr lang="zh-CN" altLang="en-US" dirty="0">
                <a:latin typeface="宋体" panose="02010600030101010101" pitchFamily="2" charset="-122"/>
                <a:ea typeface="宋体" panose="02010600030101010101" pitchFamily="2" charset="-122"/>
              </a:rPr>
              <a:t>取款金额为</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元</a:t>
            </a:r>
            <a:endParaRPr lang="zh-CN" altLang="en-US" dirty="0">
              <a:latin typeface="宋体" panose="02010600030101010101" pitchFamily="2" charset="-122"/>
              <a:ea typeface="宋体" panose="02010600030101010101" pitchFamily="2" charset="-122"/>
            </a:endParaRPr>
          </a:p>
        </p:txBody>
      </p:sp>
      <p:sp>
        <p:nvSpPr>
          <p:cNvPr id="51202"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ko-KR" altLang="en-US" dirty="0">
                <a:ea typeface="宋体" panose="02010600030101010101" pitchFamily="2" charset="-122"/>
              </a:rPr>
              <a:t>等价类划分法</a:t>
            </a:r>
            <a:r>
              <a:rPr lang="zh-CN" altLang="en-US" dirty="0">
                <a:ea typeface="宋体" panose="02010600030101010101" pitchFamily="2" charset="-122"/>
              </a:rPr>
              <a:t>课堂练习</a:t>
            </a:r>
            <a:endParaRPr lang="ko-KR"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边界值分析法概要</a:t>
            </a:r>
            <a:endParaRPr lang="zh-CN" altLang="en-US" sz="4000" dirty="0">
              <a:ea typeface="宋体" panose="02010600030101010101" pitchFamily="2" charset="-122"/>
            </a:endParaRPr>
          </a:p>
        </p:txBody>
      </p:sp>
      <p:sp>
        <p:nvSpPr>
          <p:cNvPr id="48131" name="Rectangle 3"/>
          <p:cNvSpPr>
            <a:spLocks noGrp="1"/>
          </p:cNvSpPr>
          <p:nvPr>
            <p:ph idx="1"/>
          </p:nvPr>
        </p:nvSpPr>
        <p:spPr/>
        <p:txBody>
          <a:bodyPr vert="horz" wrap="square" lIns="91440" tIns="45720" rIns="91440" bIns="45720" anchor="t" anchorCtr="0"/>
          <a:lstStyle/>
          <a:p>
            <a:pPr algn="just" eaLnBrk="1" hangingPunct="1"/>
            <a:r>
              <a:rPr lang="zh-CN" altLang="en-US" dirty="0">
                <a:ea typeface="宋体" panose="02010600030101010101" pitchFamily="2" charset="-122"/>
              </a:rPr>
              <a:t>边界值分析法就是对输入或输出的边界值进行测试的一种黑盒测试方法。通常边界值分析法是作为对等价类划分法的补充，这种情况下，其测试用例来自等价类的边界。</a:t>
            </a:r>
            <a:endParaRPr lang="en-US" altLang="zh-CN" dirty="0">
              <a:ea typeface="宋体" panose="02010600030101010101" pitchFamily="2" charset="-122"/>
            </a:endParaRPr>
          </a:p>
          <a:p>
            <a:pPr algn="just" eaLnBrk="1" hangingPunct="1">
              <a:buNone/>
            </a:pP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arn(outVertical)">
                                      <p:cBhvr>
                                        <p:cTn id="7" dur="5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xEl>
                                              <p:pRg st="0" end="0"/>
                                            </p:txEl>
                                          </p:spTgt>
                                        </p:tgtEl>
                                        <p:attrNameLst>
                                          <p:attrName>style.visibility</p:attrName>
                                        </p:attrNameLst>
                                      </p:cBhvr>
                                      <p:to>
                                        <p:strVal val="visible"/>
                                      </p:to>
                                    </p:set>
                                    <p:animEffect transition="in" filter="wipe(left)">
                                      <p:cBhvr>
                                        <p:cTn id="12" dur="500"/>
                                        <p:tgtEl>
                                          <p:spTgt spid="481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边界值分析法概要</a:t>
            </a:r>
            <a:endParaRPr lang="zh-CN" altLang="en-US" sz="4000" dirty="0">
              <a:ea typeface="宋体" panose="02010600030101010101" pitchFamily="2" charset="-122"/>
            </a:endParaRPr>
          </a:p>
        </p:txBody>
      </p:sp>
      <p:sp>
        <p:nvSpPr>
          <p:cNvPr id="48131" name="Rectangle 3"/>
          <p:cNvSpPr>
            <a:spLocks noGrp="1"/>
          </p:cNvSpPr>
          <p:nvPr>
            <p:ph idx="1"/>
          </p:nvPr>
        </p:nvSpPr>
        <p:spPr/>
        <p:txBody>
          <a:bodyPr vert="horz" wrap="square" lIns="91440" tIns="45720" rIns="91440" bIns="45720" anchor="t" anchorCtr="0"/>
          <a:lstStyle/>
          <a:p>
            <a:pPr algn="just" eaLnBrk="1" hangingPunct="1"/>
            <a:r>
              <a:rPr lang="zh-CN" altLang="en-US" dirty="0">
                <a:solidFill>
                  <a:srgbClr val="000000"/>
                </a:solidFill>
                <a:ea typeface="宋体" panose="02010600030101010101" pitchFamily="2" charset="-122"/>
              </a:rPr>
              <a:t>为什么使用边界值分析法？</a:t>
            </a:r>
            <a:endParaRPr lang="zh-CN" altLang="en-US" dirty="0">
              <a:solidFill>
                <a:srgbClr val="000000"/>
              </a:solidFill>
              <a:ea typeface="宋体" panose="02010600030101010101" pitchFamily="2" charset="-122"/>
            </a:endParaRPr>
          </a:p>
          <a:p>
            <a:pPr algn="just" eaLnBrk="1" hangingPunct="1">
              <a:spcBef>
                <a:spcPct val="15000"/>
              </a:spcBef>
              <a:buNone/>
            </a:pPr>
            <a:r>
              <a:rPr lang="zh-CN" altLang="en-US" dirty="0">
                <a:solidFill>
                  <a:srgbClr val="000000"/>
                </a:solidFill>
                <a:latin typeface="宋体" panose="02010600030101010101" pitchFamily="2" charset="-122"/>
                <a:ea typeface="宋体" panose="02010600030101010101" pitchFamily="2" charset="-122"/>
              </a:rPr>
              <a:t>  无数的测试实践表明，大量的故障往往发生在输入定义域或输出值域的边界上，而不是在其内部。因此，针对各种边界情况设计测试用例，通常会取得很好的测试效果。</a:t>
            </a:r>
            <a:endParaRPr lang="en-US" altLang="zh-CN" dirty="0">
              <a:solidFill>
                <a:srgbClr val="000000"/>
              </a:solidFill>
              <a:latin typeface="宋体" panose="02010600030101010101" pitchFamily="2" charset="-122"/>
              <a:ea typeface="宋体" panose="02010600030101010101" pitchFamily="2" charset="-122"/>
            </a:endParaRPr>
          </a:p>
          <a:p>
            <a:pPr algn="just" eaLnBrk="1" hangingPunct="1">
              <a:spcBef>
                <a:spcPct val="15000"/>
              </a:spcBef>
              <a:buNone/>
            </a:pPr>
            <a:endParaRPr lang="en-US" altLang="zh-CN" dirty="0">
              <a:solidFill>
                <a:srgbClr val="000000"/>
              </a:solidFill>
              <a:latin typeface="宋体" panose="02010600030101010101" pitchFamily="2" charset="-122"/>
              <a:ea typeface="宋体" panose="02010600030101010101" pitchFamily="2" charset="-122"/>
            </a:endParaRPr>
          </a:p>
          <a:p>
            <a:pPr algn="just" eaLnBrk="1" hangingPunct="1">
              <a:spcBef>
                <a:spcPct val="15000"/>
              </a:spcBef>
              <a:buNone/>
            </a:pPr>
            <a:r>
              <a:rPr lang="zh-CN" altLang="en-US" dirty="0">
                <a:solidFill>
                  <a:srgbClr val="000000"/>
                </a:solidFill>
                <a:latin typeface="宋体" panose="02010600030101010101" pitchFamily="2" charset="-122"/>
                <a:ea typeface="宋体" panose="02010600030101010101" pitchFamily="2" charset="-122"/>
              </a:rPr>
              <a:t>说明：边界值本质上属于等价类的范畴，但是需要单独测试。这种冗余是必要的</a:t>
            </a:r>
            <a:endParaRPr lang="zh-CN" altLang="en-US" dirty="0">
              <a:solidFill>
                <a:srgbClr val="000000"/>
              </a:solidFill>
              <a:latin typeface="宋体" panose="02010600030101010101" pitchFamily="2" charset="-122"/>
              <a:ea typeface="宋体" panose="02010600030101010101" pitchFamily="2" charset="-122"/>
            </a:endParaRPr>
          </a:p>
          <a:p>
            <a:pPr algn="just" eaLnBrk="1" hangingPunct="1">
              <a:buNone/>
            </a:pPr>
            <a:endParaRPr lang="zh-CN" altLang="en-US" dirty="0">
              <a:solidFill>
                <a:srgbClr val="00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arn(outVertical)">
                                      <p:cBhvr>
                                        <p:cTn id="7" dur="5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xEl>
                                              <p:pRg st="0" end="0"/>
                                            </p:txEl>
                                          </p:spTgt>
                                        </p:tgtEl>
                                        <p:attrNameLst>
                                          <p:attrName>style.visibility</p:attrName>
                                        </p:attrNameLst>
                                      </p:cBhvr>
                                      <p:to>
                                        <p:strVal val="visible"/>
                                      </p:to>
                                    </p:set>
                                    <p:animEffect transition="in" filter="wipe(left)">
                                      <p:cBhvr>
                                        <p:cTn id="12" dur="500"/>
                                        <p:tgtEl>
                                          <p:spTgt spid="481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1">
                                            <p:txEl>
                                              <p:pRg st="1" end="1"/>
                                            </p:txEl>
                                          </p:spTgt>
                                        </p:tgtEl>
                                        <p:attrNameLst>
                                          <p:attrName>style.visibility</p:attrName>
                                        </p:attrNameLst>
                                      </p:cBhvr>
                                      <p:to>
                                        <p:strVal val="visible"/>
                                      </p:to>
                                    </p:set>
                                    <p:animEffect transition="in" filter="wipe(left)">
                                      <p:cBhvr>
                                        <p:cTn id="17" dur="500"/>
                                        <p:tgtEl>
                                          <p:spTgt spid="481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left)">
                                      <p:cBhvr>
                                        <p:cTn id="22" dur="500"/>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边界值分析法概要</a:t>
            </a:r>
            <a:endParaRPr lang="zh-CN" altLang="en-US" sz="4000" dirty="0">
              <a:ea typeface="宋体" panose="02010600030101010101" pitchFamily="2" charset="-122"/>
            </a:endParaRPr>
          </a:p>
        </p:txBody>
      </p:sp>
      <p:sp>
        <p:nvSpPr>
          <p:cNvPr id="49155" name="Rectangle 3"/>
          <p:cNvSpPr>
            <a:spLocks noGrp="1"/>
          </p:cNvSpPr>
          <p:nvPr>
            <p:ph idx="1"/>
          </p:nvPr>
        </p:nvSpPr>
        <p:spPr/>
        <p:txBody>
          <a:bodyPr vert="horz" wrap="square" lIns="91440" tIns="45720" rIns="91440" bIns="45720" anchor="t" anchorCtr="0"/>
          <a:lstStyle/>
          <a:p>
            <a:pPr algn="just" eaLnBrk="1" hangingPunct="1">
              <a:buNone/>
            </a:pPr>
            <a:endParaRPr lang="zh-CN" altLang="en-US" dirty="0">
              <a:latin typeface="宋体" panose="02010600030101010101" pitchFamily="2" charset="-122"/>
              <a:ea typeface="宋体" panose="02010600030101010101" pitchFamily="2" charset="-122"/>
            </a:endParaRPr>
          </a:p>
          <a:p>
            <a:pPr algn="just" eaLnBrk="1" hangingPunct="1"/>
            <a:r>
              <a:rPr lang="zh-CN" altLang="en-US" dirty="0">
                <a:latin typeface="Times New Roman" panose="02020603050405020304" pitchFamily="18" charset="0"/>
                <a:ea typeface="宋体" panose="02010600030101010101" pitchFamily="2" charset="-122"/>
              </a:rPr>
              <a:t>怎样用边界值分析法设计测试用例？</a:t>
            </a:r>
            <a:endParaRPr lang="zh-CN" altLang="en-US" dirty="0">
              <a:latin typeface="Times New Roman" panose="02020603050405020304" pitchFamily="18" charset="0"/>
              <a:ea typeface="宋体" panose="02010600030101010101" pitchFamily="2" charset="-122"/>
            </a:endParaRPr>
          </a:p>
          <a:p>
            <a:pPr algn="just" eaLnBrk="1" hangingPunct="1">
              <a:spcBef>
                <a:spcPct val="15000"/>
              </a:spcBef>
              <a:buNone/>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）首先确定边界情况。通常输入或输出等价类的边界就是应该着重测试的边界情况。</a:t>
            </a:r>
            <a:endParaRPr lang="zh-CN" altLang="en-US" dirty="0">
              <a:latin typeface="Times New Roman" panose="02020603050405020304" pitchFamily="18" charset="0"/>
              <a:ea typeface="宋体" panose="02010600030101010101" pitchFamily="2" charset="-122"/>
            </a:endParaRPr>
          </a:p>
          <a:p>
            <a:pPr algn="just" eaLnBrk="1" hangingPunct="1">
              <a:spcBef>
                <a:spcPct val="15000"/>
              </a:spcBef>
              <a:buNone/>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）选取正好等于、刚刚大于或刚刚小于边界的值作为测试数据，而不是选取等价类中的典型值或任意值。</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arn(outVertical)">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wipe(left)">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wipe(left)">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dirty="0">
                <a:ea typeface="宋体" panose="02010600030101010101" pitchFamily="2" charset="-122"/>
              </a:rPr>
              <a:t>举例 </a:t>
            </a:r>
            <a:r>
              <a:rPr lang="en-US" altLang="zh-CN" sz="3600" dirty="0">
                <a:latin typeface="Arial" panose="020B0604020202020204" pitchFamily="34" charset="0"/>
                <a:ea typeface="宋体" panose="02010600030101010101" pitchFamily="2" charset="-122"/>
              </a:rPr>
              <a:t>——</a:t>
            </a:r>
            <a:r>
              <a:rPr lang="en-US" altLang="zh-CN" sz="3600" dirty="0">
                <a:ea typeface="宋体" panose="02010600030101010101" pitchFamily="2" charset="-122"/>
              </a:rPr>
              <a:t> </a:t>
            </a:r>
            <a:r>
              <a:rPr lang="zh-CN" altLang="en-US" sz="3600" dirty="0">
                <a:ea typeface="宋体" panose="02010600030101010101" pitchFamily="2" charset="-122"/>
              </a:rPr>
              <a:t>常见的边界值</a:t>
            </a:r>
            <a:endParaRPr lang="en-US" altLang="zh-CN" sz="3600" dirty="0">
              <a:ea typeface="宋体" panose="02010600030101010101" pitchFamily="2" charset="-122"/>
            </a:endParaRPr>
          </a:p>
        </p:txBody>
      </p:sp>
      <p:sp>
        <p:nvSpPr>
          <p:cNvPr id="55299" name="Rectangle 3"/>
          <p:cNvSpPr>
            <a:spLocks noGrp="1"/>
          </p:cNvSpPr>
          <p:nvPr>
            <p:ph idx="1"/>
          </p:nvPr>
        </p:nvSpPr>
        <p:spPr/>
        <p:txBody>
          <a:bodyPr vert="horz" wrap="square" lIns="91440" tIns="45720" rIns="91440" bIns="45720" anchor="t" anchorCtr="0"/>
          <a:lstStyle/>
          <a:p>
            <a:pPr algn="just" eaLnBrk="1" hangingPunct="1">
              <a:lnSpc>
                <a:spcPct val="120000"/>
              </a:lnSpc>
              <a:spcAft>
                <a:spcPct val="20000"/>
              </a:spcAft>
            </a:pPr>
            <a:r>
              <a:rPr lang="zh-CN" altLang="en-US" sz="2800" dirty="0">
                <a:ea typeface="宋体" panose="02010600030101010101" pitchFamily="2" charset="-122"/>
              </a:rPr>
              <a:t>对</a:t>
            </a:r>
            <a:r>
              <a:rPr lang="en-US" altLang="zh-CN" sz="2800" dirty="0">
                <a:ea typeface="宋体" panose="02010600030101010101" pitchFamily="2" charset="-122"/>
              </a:rPr>
              <a:t>16-bit </a:t>
            </a:r>
            <a:r>
              <a:rPr lang="zh-CN" altLang="en-US" sz="2800" dirty="0">
                <a:ea typeface="宋体" panose="02010600030101010101" pitchFamily="2" charset="-122"/>
              </a:rPr>
              <a:t>的整数而言 </a:t>
            </a:r>
            <a:r>
              <a:rPr lang="en-US" altLang="zh-CN" sz="2800" dirty="0">
                <a:ea typeface="宋体" panose="02010600030101010101" pitchFamily="2" charset="-122"/>
              </a:rPr>
              <a:t>32767 </a:t>
            </a:r>
            <a:r>
              <a:rPr lang="zh-CN" altLang="en-US" sz="2800" dirty="0">
                <a:ea typeface="宋体" panose="02010600030101010101" pitchFamily="2" charset="-122"/>
              </a:rPr>
              <a:t>和 </a:t>
            </a:r>
            <a:r>
              <a:rPr lang="en-US" altLang="zh-CN" sz="2800" dirty="0">
                <a:ea typeface="宋体" panose="02010600030101010101" pitchFamily="2" charset="-122"/>
              </a:rPr>
              <a:t>-32768 </a:t>
            </a:r>
            <a:r>
              <a:rPr lang="zh-CN" altLang="en-US" sz="2800" dirty="0">
                <a:ea typeface="宋体" panose="02010600030101010101" pitchFamily="2" charset="-122"/>
              </a:rPr>
              <a:t>是边界</a:t>
            </a:r>
            <a:endParaRPr lang="zh-CN" altLang="en-US" sz="2800" dirty="0">
              <a:ea typeface="宋体" panose="02010600030101010101" pitchFamily="2" charset="-122"/>
            </a:endParaRPr>
          </a:p>
          <a:p>
            <a:pPr algn="just" eaLnBrk="1" hangingPunct="1">
              <a:lnSpc>
                <a:spcPct val="120000"/>
              </a:lnSpc>
              <a:spcAft>
                <a:spcPct val="20000"/>
              </a:spcAft>
            </a:pPr>
            <a:r>
              <a:rPr lang="zh-CN" altLang="en-US" sz="2800" dirty="0">
                <a:ea typeface="宋体" panose="02010600030101010101" pitchFamily="2" charset="-122"/>
              </a:rPr>
              <a:t>屏幕上光标在最左上、最右下位置</a:t>
            </a:r>
            <a:endParaRPr lang="zh-CN" altLang="en-US" sz="2800" dirty="0">
              <a:ea typeface="宋体" panose="02010600030101010101" pitchFamily="2" charset="-122"/>
            </a:endParaRPr>
          </a:p>
          <a:p>
            <a:pPr algn="just" eaLnBrk="1" hangingPunct="1">
              <a:lnSpc>
                <a:spcPct val="120000"/>
              </a:lnSpc>
              <a:spcAft>
                <a:spcPct val="20000"/>
              </a:spcAft>
            </a:pPr>
            <a:r>
              <a:rPr lang="zh-CN" altLang="en-US" sz="2800" dirty="0">
                <a:ea typeface="宋体" panose="02010600030101010101" pitchFamily="2" charset="-122"/>
              </a:rPr>
              <a:t>报表的第一行和最后一行</a:t>
            </a:r>
            <a:endParaRPr lang="zh-CN" altLang="en-US" sz="2800" dirty="0">
              <a:ea typeface="宋体" panose="02010600030101010101" pitchFamily="2" charset="-122"/>
            </a:endParaRPr>
          </a:p>
          <a:p>
            <a:pPr algn="just" eaLnBrk="1" hangingPunct="1">
              <a:lnSpc>
                <a:spcPct val="120000"/>
              </a:lnSpc>
              <a:spcAft>
                <a:spcPct val="20000"/>
              </a:spcAft>
            </a:pPr>
            <a:r>
              <a:rPr lang="zh-CN" altLang="en-US" sz="2800" dirty="0">
                <a:ea typeface="宋体" panose="02010600030101010101" pitchFamily="2" charset="-122"/>
              </a:rPr>
              <a:t>数组元素的第一个和最后一个</a:t>
            </a:r>
            <a:endParaRPr lang="zh-CN" altLang="en-US" sz="2800" dirty="0">
              <a:ea typeface="宋体" panose="02010600030101010101" pitchFamily="2" charset="-122"/>
            </a:endParaRPr>
          </a:p>
          <a:p>
            <a:pPr algn="just" eaLnBrk="1" hangingPunct="1">
              <a:lnSpc>
                <a:spcPct val="120000"/>
              </a:lnSpc>
              <a:spcAft>
                <a:spcPct val="20000"/>
              </a:spcAft>
            </a:pPr>
            <a:r>
              <a:rPr lang="zh-CN" altLang="en-US" sz="2800" dirty="0">
                <a:ea typeface="宋体" panose="02010600030101010101" pitchFamily="2" charset="-122"/>
              </a:rPr>
              <a:t>循环的第 </a:t>
            </a:r>
            <a:r>
              <a:rPr lang="en-US" altLang="zh-CN" sz="2800" dirty="0">
                <a:ea typeface="宋体" panose="02010600030101010101" pitchFamily="2" charset="-122"/>
              </a:rPr>
              <a:t>0 </a:t>
            </a:r>
            <a:r>
              <a:rPr lang="zh-CN" altLang="en-US" sz="2800" dirty="0">
                <a:ea typeface="宋体" panose="02010600030101010101" pitchFamily="2" charset="-122"/>
              </a:rPr>
              <a:t>次、第 </a:t>
            </a:r>
            <a:r>
              <a:rPr lang="en-US" altLang="zh-CN" sz="2800" dirty="0">
                <a:ea typeface="宋体" panose="02010600030101010101" pitchFamily="2" charset="-122"/>
              </a:rPr>
              <a:t>1 </a:t>
            </a:r>
            <a:r>
              <a:rPr lang="zh-CN" altLang="en-US" sz="2800" dirty="0">
                <a:ea typeface="宋体" panose="02010600030101010101" pitchFamily="2" charset="-122"/>
              </a:rPr>
              <a:t>次和倒数第 </a:t>
            </a:r>
            <a:r>
              <a:rPr lang="en-US" altLang="zh-CN" sz="2800" dirty="0">
                <a:ea typeface="宋体" panose="02010600030101010101" pitchFamily="2" charset="-122"/>
              </a:rPr>
              <a:t>2 </a:t>
            </a:r>
            <a:r>
              <a:rPr lang="zh-CN" altLang="en-US" sz="2800" dirty="0">
                <a:ea typeface="宋体" panose="02010600030101010101" pitchFamily="2" charset="-122"/>
              </a:rPr>
              <a:t>次、最后一次</a:t>
            </a:r>
            <a:endParaRPr lang="en-US" altLang="zh-CN" sz="2800" dirty="0">
              <a:ea typeface="宋体" panose="02010600030101010101" pitchFamily="2" charset="-122"/>
            </a:endParaRPr>
          </a:p>
          <a:p>
            <a:pPr eaLnBrk="1" hangingPunct="1"/>
            <a:endParaRPr lang="zh-CN" altLang="en-US" sz="2800" dirty="0">
              <a:ea typeface="宋体" panose="02010600030101010101" pitchFamily="2" charset="-122"/>
            </a:endParaRPr>
          </a:p>
        </p:txBody>
      </p:sp>
      <p:sp>
        <p:nvSpPr>
          <p:cNvPr id="55300" name="AutoShape 5" descr="https://img-blog.csdn.net/20170823112707633?watermark/2/text/aHR0cDovL2Jsb2cuY3Nkbi5uZXQvcXFfMzU4Njc1Mzc=/font/5a6L5L2T/fontsize/400/fill/I0JBQkFCMA==/dissolve/70/gravity/Center"/>
          <p:cNvSpPr>
            <a:spLocks noChangeAspect="1"/>
          </p:cNvSpPr>
          <p:nvPr/>
        </p:nvSpPr>
        <p:spPr>
          <a:xfrm>
            <a:off x="4545013" y="-144462"/>
            <a:ext cx="304800" cy="304800"/>
          </a:xfrm>
          <a:prstGeom prst="rect">
            <a:avLst/>
          </a:prstGeom>
          <a:noFill/>
          <a:ln w="9525">
            <a:noFill/>
          </a:ln>
        </p:spPr>
        <p:txBody>
          <a:bodyPr/>
          <a:lstStyle/>
          <a:p>
            <a:pPr algn="ctr" eaLnBrk="1" hangingPunct="1"/>
            <a:endParaRPr lang="zh-CN" altLang="en-US"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idx="1"/>
          </p:nvPr>
        </p:nvSpPr>
        <p:spPr>
          <a:xfrm>
            <a:off x="322950" y="476305"/>
            <a:ext cx="8226900" cy="4759200"/>
          </a:xfrm>
        </p:spPr>
        <p:txBody>
          <a:bodyPr vert="horz" wrap="square" lIns="91440" tIns="45720" rIns="91440" bIns="45720" anchor="t" anchorCtr="0">
            <a:noAutofit/>
          </a:bodyPr>
          <a:lstStyle/>
          <a:p>
            <a:pPr marL="914400" lvl="1" indent="-457200" eaLnBrk="1" hangingPunct="1">
              <a:lnSpc>
                <a:spcPct val="90000"/>
              </a:lnSpc>
              <a:buNone/>
            </a:pP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、测试动机不同</a:t>
            </a:r>
            <a:endParaRPr lang="zh-CN" altLang="en-US" sz="2800" dirty="0">
              <a:latin typeface="华文中宋" panose="02010600040101010101" pitchFamily="2" charset="-122"/>
              <a:ea typeface="华文中宋" panose="02010600040101010101" pitchFamily="2" charset="-122"/>
            </a:endParaRPr>
          </a:p>
          <a:p>
            <a:pPr marL="533400" indent="-533400" eaLnBrk="1" hangingPunct="1">
              <a:lnSpc>
                <a:spcPct val="90000"/>
              </a:lnSpc>
              <a:buNone/>
            </a:pPr>
            <a:r>
              <a:rPr lang="zh-CN" altLang="en-US" sz="2800" dirty="0">
                <a:latin typeface="华文中宋" panose="02010600040101010101" pitchFamily="2" charset="-122"/>
                <a:ea typeface="华文中宋" panose="02010600040101010101" pitchFamily="2" charset="-122"/>
              </a:rPr>
              <a:t>          白盒测试需要详细了解代码以及系统结构。</a:t>
            </a:r>
            <a:endParaRPr lang="zh-CN" altLang="en-US" sz="2800" dirty="0">
              <a:latin typeface="华文中宋" panose="02010600040101010101" pitchFamily="2" charset="-122"/>
              <a:ea typeface="华文中宋" panose="02010600040101010101" pitchFamily="2" charset="-122"/>
            </a:endParaRPr>
          </a:p>
          <a:p>
            <a:pPr marL="533400" indent="-533400" eaLnBrk="1" hangingPunct="1">
              <a:lnSpc>
                <a:spcPct val="90000"/>
              </a:lnSpc>
              <a:buNone/>
            </a:pPr>
            <a:r>
              <a:rPr lang="zh-CN" altLang="en-US" sz="2800" dirty="0">
                <a:latin typeface="华文中宋" panose="02010600040101010101" pitchFamily="2" charset="-122"/>
                <a:ea typeface="华文中宋" panose="02010600040101010101" pitchFamily="2" charset="-122"/>
              </a:rPr>
              <a:t>          黑盒测试目标是测试软件是否能够为用户提供预期输出。</a:t>
            </a:r>
            <a:endParaRPr lang="en-US" altLang="zh-CN" sz="2800" dirty="0">
              <a:latin typeface="华文中宋" panose="02010600040101010101" pitchFamily="2" charset="-122"/>
              <a:ea typeface="华文中宋" panose="02010600040101010101" pitchFamily="2" charset="-122"/>
            </a:endParaRPr>
          </a:p>
          <a:p>
            <a:pPr marL="533400" indent="-533400" eaLnBrk="1" hangingPunct="1">
              <a:lnSpc>
                <a:spcPct val="90000"/>
              </a:lnSpc>
              <a:buNone/>
            </a:pPr>
            <a:endParaRPr lang="zh-CN" altLang="en-US" sz="2800" dirty="0">
              <a:latin typeface="华文中宋" panose="02010600040101010101" pitchFamily="2" charset="-122"/>
              <a:ea typeface="华文中宋" panose="02010600040101010101" pitchFamily="2" charset="-122"/>
            </a:endParaRPr>
          </a:p>
          <a:p>
            <a:pPr marL="533400" indent="-533400" eaLnBrk="1" hangingPunct="1">
              <a:lnSpc>
                <a:spcPct val="90000"/>
              </a:lnSpc>
              <a:buNone/>
            </a:pPr>
            <a:r>
              <a:rPr lang="zh-CN"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rPr>
              <a:t>、测试方法不同</a:t>
            </a:r>
            <a:endParaRPr lang="zh-CN" altLang="en-US" sz="2800" dirty="0">
              <a:latin typeface="华文中宋" panose="02010600040101010101" pitchFamily="2" charset="-122"/>
              <a:ea typeface="华文中宋" panose="02010600040101010101" pitchFamily="2" charset="-122"/>
            </a:endParaRPr>
          </a:p>
          <a:p>
            <a:pPr marL="533400" indent="-533400" eaLnBrk="1" hangingPunct="1">
              <a:lnSpc>
                <a:spcPct val="90000"/>
              </a:lnSpc>
              <a:buNone/>
            </a:pPr>
            <a:r>
              <a:rPr lang="zh-CN" altLang="en-US" sz="2800" dirty="0">
                <a:latin typeface="华文中宋" panose="02010600040101010101" pitchFamily="2" charset="-122"/>
                <a:ea typeface="华文中宋" panose="02010600040101010101" pitchFamily="2" charset="-122"/>
              </a:rPr>
              <a:t>           行为测试是基于外部功能定义的，所以称作黑盒测试；</a:t>
            </a:r>
            <a:endParaRPr lang="en-US" altLang="zh-CN" sz="2800" dirty="0">
              <a:latin typeface="华文中宋" panose="02010600040101010101" pitchFamily="2" charset="-122"/>
              <a:ea typeface="华文中宋" panose="02010600040101010101" pitchFamily="2" charset="-122"/>
            </a:endParaRPr>
          </a:p>
          <a:p>
            <a:pPr marL="533400" indent="-533400" eaLnBrk="1" hangingPunct="1">
              <a:lnSpc>
                <a:spcPct val="90000"/>
              </a:lnSpc>
              <a:buNone/>
            </a:pP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结构测试则是基于代码内部结构来定义的，所以称作白盒测试。</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467095" y="620465"/>
            <a:ext cx="8226900" cy="705600"/>
          </a:xfrm>
        </p:spPr>
        <p:txBody>
          <a:bodyPr vert="horz" wrap="square" lIns="91440" tIns="45720" rIns="91440" bIns="45720" anchor="ctr" anchorCtr="0"/>
          <a:lstStyle/>
          <a:p>
            <a:r>
              <a:rPr lang="zh-CN" altLang="en-US" dirty="0"/>
              <a:t>如何选择测试数据？（原则）</a:t>
            </a:r>
            <a:endParaRPr lang="zh-CN" altLang="en-US" dirty="0"/>
          </a:p>
        </p:txBody>
      </p:sp>
      <p:sp>
        <p:nvSpPr>
          <p:cNvPr id="56323" name="内容占位符 2"/>
          <p:cNvSpPr>
            <a:spLocks noGrp="1"/>
          </p:cNvSpPr>
          <p:nvPr>
            <p:ph idx="1"/>
          </p:nvPr>
        </p:nvSpPr>
        <p:spPr>
          <a:xfrm>
            <a:off x="467095" y="1325935"/>
            <a:ext cx="8226900" cy="4759200"/>
          </a:xfrm>
        </p:spPr>
        <p:txBody>
          <a:bodyPr vert="horz" wrap="square" lIns="91440" tIns="45720" rIns="91440" bIns="45720" anchor="t" anchorCtr="0">
            <a:normAutofit fontScale="92500"/>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、如果输入条件规定了值的范围，则应取刚达到这个范围的边界值，以及刚刚超越这个范围边界的值作为测试输入数据。</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例如：程序的规格说明中规定：“重量在</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公斤至</a:t>
            </a:r>
            <a:r>
              <a:rPr lang="en-US" altLang="zh-CN" sz="2400" dirty="0">
                <a:latin typeface="宋体" panose="02010600030101010101" pitchFamily="2" charset="-122"/>
                <a:ea typeface="宋体" panose="02010600030101010101" pitchFamily="2" charset="-122"/>
              </a:rPr>
              <a:t>50</a:t>
            </a:r>
            <a:r>
              <a:rPr lang="zh-CN" altLang="en-US" sz="2400" dirty="0">
                <a:latin typeface="宋体" panose="02010600030101010101" pitchFamily="2" charset="-122"/>
                <a:ea typeface="宋体" panose="02010600030101010101" pitchFamily="2" charset="-122"/>
              </a:rPr>
              <a:t>公斤范围内的邮件，其邮费计算公式为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测试数据取</a:t>
            </a:r>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个点应取</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及</a:t>
            </a:r>
            <a:r>
              <a:rPr lang="en-US" altLang="zh-CN" sz="2400" dirty="0">
                <a:latin typeface="宋体" panose="02010600030101010101" pitchFamily="2" charset="-122"/>
                <a:ea typeface="宋体" panose="02010600030101010101" pitchFamily="2" charset="-122"/>
              </a:rPr>
              <a:t>50</a:t>
            </a:r>
            <a:r>
              <a:rPr lang="zh-CN" altLang="en-US" sz="2400" dirty="0">
                <a:latin typeface="宋体" panose="02010600030101010101" pitchFamily="2" charset="-122"/>
                <a:ea typeface="宋体" panose="02010600030101010101" pitchFamily="2" charset="-122"/>
              </a:rPr>
              <a:t>，还应取</a:t>
            </a:r>
            <a:r>
              <a:rPr lang="en-US" altLang="zh-CN" sz="2400" dirty="0">
                <a:latin typeface="宋体" panose="02010600030101010101" pitchFamily="2" charset="-122"/>
                <a:ea typeface="宋体" panose="02010600030101010101" pitchFamily="2" charset="-122"/>
              </a:rPr>
              <a:t>10.01,49.99,9.99</a:t>
            </a:r>
            <a:r>
              <a:rPr lang="zh-CN" altLang="en-US" sz="2400" dirty="0">
                <a:latin typeface="宋体" panose="02010600030101010101" pitchFamily="2" charset="-122"/>
                <a:ea typeface="宋体" panose="02010600030101010101" pitchFamily="2" charset="-122"/>
              </a:rPr>
              <a:t>及</a:t>
            </a:r>
            <a:r>
              <a:rPr lang="en-US" altLang="zh-CN" sz="2400" dirty="0">
                <a:latin typeface="宋体" panose="02010600030101010101" pitchFamily="2" charset="-122"/>
                <a:ea typeface="宋体" panose="02010600030101010101" pitchFamily="2" charset="-122"/>
              </a:rPr>
              <a:t>50.01 </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测试数据取</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个点应取</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及</a:t>
            </a:r>
            <a:r>
              <a:rPr lang="en-US" altLang="zh-CN" sz="2400" dirty="0">
                <a:latin typeface="宋体" panose="02010600030101010101" pitchFamily="2" charset="-122"/>
                <a:ea typeface="宋体" panose="02010600030101010101" pitchFamily="2" charset="-122"/>
              </a:rPr>
              <a:t>50</a:t>
            </a:r>
            <a:r>
              <a:rPr lang="zh-CN" altLang="en-US" sz="2400" dirty="0">
                <a:latin typeface="宋体" panose="02010600030101010101" pitchFamily="2" charset="-122"/>
                <a:ea typeface="宋体" panose="02010600030101010101" pitchFamily="2" charset="-122"/>
              </a:rPr>
              <a:t>，还应取</a:t>
            </a:r>
            <a:r>
              <a:rPr lang="en-US" altLang="zh-CN" sz="2400" dirty="0">
                <a:latin typeface="宋体" panose="02010600030101010101" pitchFamily="2" charset="-122"/>
                <a:ea typeface="宋体" panose="02010600030101010101" pitchFamily="2" charset="-122"/>
              </a:rPr>
              <a:t>9.99</a:t>
            </a:r>
            <a:r>
              <a:rPr lang="zh-CN" altLang="en-US" sz="2400" dirty="0">
                <a:latin typeface="宋体" panose="02010600030101010101" pitchFamily="2" charset="-122"/>
                <a:ea typeface="宋体" panose="02010600030101010101" pitchFamily="2" charset="-122"/>
              </a:rPr>
              <a:t>及</a:t>
            </a:r>
            <a:r>
              <a:rPr lang="en-US" altLang="zh-CN" sz="2400" dirty="0">
                <a:latin typeface="宋体" panose="02010600030101010101" pitchFamily="2" charset="-122"/>
                <a:ea typeface="宋体" panose="02010600030101010101" pitchFamily="2" charset="-122"/>
              </a:rPr>
              <a:t>50.01</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重量可以是小数，没有规定小数点个数时默认取两位</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467095" y="620465"/>
            <a:ext cx="8226900" cy="705600"/>
          </a:xfrm>
        </p:spPr>
        <p:txBody>
          <a:bodyPr vert="horz" wrap="square" lIns="91440" tIns="45720" rIns="91440" bIns="45720" anchor="ctr" anchorCtr="0"/>
          <a:lstStyle/>
          <a:p>
            <a:r>
              <a:rPr lang="zh-CN" altLang="en-US" dirty="0"/>
              <a:t>如何选择测试数据？（原则）</a:t>
            </a:r>
            <a:endParaRPr lang="zh-CN" altLang="en-US" dirty="0"/>
          </a:p>
        </p:txBody>
      </p:sp>
      <p:sp>
        <p:nvSpPr>
          <p:cNvPr id="57347" name="内容占位符 2"/>
          <p:cNvSpPr>
            <a:spLocks noGrp="1"/>
          </p:cNvSpPr>
          <p:nvPr>
            <p:ph idx="1"/>
          </p:nvPr>
        </p:nvSpPr>
        <p:spPr/>
        <p:txBody>
          <a:bodyPr vert="horz" wrap="square" lIns="91440" tIns="45720" rIns="91440" bIns="45720" anchor="t" anchorCtr="0"/>
          <a:lstStyle/>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、如果输入条件规定了值的个数，则用最大个数，最小个数，比最小个数少</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，比最大个数多</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的数作为测试数据。 </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例如，一个输入文件应包括</a:t>
            </a:r>
            <a:r>
              <a:rPr lang="en-US" altLang="zh-CN" sz="2400" dirty="0">
                <a:latin typeface="宋体" panose="02010600030101010101" pitchFamily="2" charset="-122"/>
                <a:ea typeface="宋体" panose="02010600030101010101" pitchFamily="2" charset="-122"/>
              </a:rPr>
              <a:t>1-255</a:t>
            </a:r>
            <a:r>
              <a:rPr lang="zh-CN" altLang="en-US" sz="2400" dirty="0">
                <a:latin typeface="宋体" panose="02010600030101010101" pitchFamily="2" charset="-122"/>
                <a:ea typeface="宋体" panose="02010600030101010101" pitchFamily="2" charset="-122"/>
              </a:rPr>
              <a:t>个记录。 </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测试数据可取</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255</a:t>
            </a:r>
            <a:r>
              <a:rPr lang="zh-CN" altLang="en-US" sz="2400" dirty="0">
                <a:latin typeface="宋体" panose="02010600030101010101" pitchFamily="2" charset="-122"/>
                <a:ea typeface="宋体" panose="02010600030101010101" pitchFamily="2" charset="-122"/>
              </a:rPr>
              <a:t>，还应取</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及</a:t>
            </a:r>
            <a:r>
              <a:rPr lang="en-US" altLang="zh-CN" sz="2400" dirty="0">
                <a:latin typeface="宋体" panose="02010600030101010101" pitchFamily="2" charset="-122"/>
                <a:ea typeface="宋体" panose="02010600030101010101" pitchFamily="2" charset="-122"/>
              </a:rPr>
              <a:t>256</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67095" y="620465"/>
            <a:ext cx="8226900" cy="705600"/>
          </a:xfrm>
        </p:spPr>
        <p:txBody>
          <a:bodyPr vert="horz" wrap="square" lIns="91440" tIns="45720" rIns="91440" bIns="45720" anchor="ctr" anchorCtr="0"/>
          <a:lstStyle/>
          <a:p>
            <a:r>
              <a:rPr lang="zh-CN" altLang="en-US" dirty="0"/>
              <a:t>如何选择测试数据？（原则）</a:t>
            </a:r>
            <a:endParaRPr lang="zh-CN" altLang="en-US" dirty="0"/>
          </a:p>
        </p:txBody>
      </p:sp>
      <p:sp>
        <p:nvSpPr>
          <p:cNvPr id="58371" name="内容占位符 2"/>
          <p:cNvSpPr>
            <a:spLocks noGrp="1"/>
          </p:cNvSpPr>
          <p:nvPr>
            <p:ph idx="1"/>
          </p:nvPr>
        </p:nvSpPr>
        <p:spPr/>
        <p:txBody>
          <a:bodyPr vert="horz" wrap="square" lIns="91440" tIns="45720" rIns="91440" bIns="45720" anchor="t" anchorCtr="0">
            <a:normAutofit lnSpcReduction="10000"/>
          </a:bodyPr>
          <a:lstStyle/>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、根据规格中每个输出条件，使用原则</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，如果输出条件规定了值的范围，则应取刚达到这个范围的边界值，以及刚刚超越这个范围边界的值作为测试输入数据。</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例如，程序的规格说明要求计算出“每月绩效奖金为</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至</a:t>
            </a:r>
            <a:r>
              <a:rPr lang="en-US" altLang="zh-CN" sz="2400" dirty="0">
                <a:latin typeface="宋体" panose="02010600030101010101" pitchFamily="2" charset="-122"/>
                <a:ea typeface="宋体" panose="02010600030101010101" pitchFamily="2" charset="-122"/>
              </a:rPr>
              <a:t>1165.25</a:t>
            </a:r>
            <a:r>
              <a:rPr lang="zh-CN" altLang="en-US" sz="2400" dirty="0">
                <a:latin typeface="宋体" panose="02010600030101010101" pitchFamily="2" charset="-122"/>
                <a:ea typeface="宋体" panose="02010600030101010101" pitchFamily="2" charset="-122"/>
              </a:rPr>
              <a:t>元”。</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测试用例可取</a:t>
            </a:r>
            <a:r>
              <a:rPr lang="en-US" altLang="zh-CN" sz="2400" dirty="0">
                <a:latin typeface="宋体" panose="02010600030101010101" pitchFamily="2" charset="-122"/>
                <a:ea typeface="宋体" panose="02010600030101010101" pitchFamily="2" charset="-122"/>
              </a:rPr>
              <a:t>0.00</a:t>
            </a:r>
            <a:r>
              <a:rPr lang="zh-CN" altLang="en-US" sz="2400" dirty="0">
                <a:latin typeface="宋体" panose="02010600030101010101" pitchFamily="2" charset="-122"/>
                <a:ea typeface="宋体" panose="02010600030101010101" pitchFamily="2" charset="-122"/>
              </a:rPr>
              <a:t>及</a:t>
            </a:r>
            <a:r>
              <a:rPr lang="en-US" altLang="zh-CN" sz="2400" dirty="0">
                <a:latin typeface="宋体" panose="02010600030101010101" pitchFamily="2" charset="-122"/>
                <a:ea typeface="宋体" panose="02010600030101010101" pitchFamily="2" charset="-122"/>
              </a:rPr>
              <a:t>1165.25</a:t>
            </a:r>
            <a:r>
              <a:rPr lang="zh-CN" altLang="en-US" sz="2400" dirty="0">
                <a:latin typeface="宋体" panose="02010600030101010101" pitchFamily="2" charset="-122"/>
                <a:ea typeface="宋体" panose="02010600030101010101" pitchFamily="2" charset="-122"/>
              </a:rPr>
              <a:t>，还可取</a:t>
            </a:r>
            <a:r>
              <a:rPr lang="en-US" altLang="zh-CN" sz="2400" dirty="0">
                <a:latin typeface="宋体" panose="02010600030101010101" pitchFamily="2" charset="-122"/>
                <a:ea typeface="宋体" panose="02010600030101010101" pitchFamily="2" charset="-122"/>
              </a:rPr>
              <a:t>-0.01</a:t>
            </a:r>
            <a:r>
              <a:rPr lang="zh-CN" altLang="en-US" sz="2400" dirty="0">
                <a:latin typeface="宋体" panose="02010600030101010101" pitchFamily="2" charset="-122"/>
                <a:ea typeface="宋体" panose="02010600030101010101" pitchFamily="2" charset="-122"/>
              </a:rPr>
              <a:t>及</a:t>
            </a:r>
            <a:r>
              <a:rPr lang="en-US" altLang="zh-CN" sz="2400" dirty="0">
                <a:latin typeface="宋体" panose="02010600030101010101" pitchFamily="2" charset="-122"/>
                <a:ea typeface="宋体" panose="02010600030101010101" pitchFamily="2" charset="-122"/>
              </a:rPr>
              <a:t>1165.26</a:t>
            </a:r>
            <a:r>
              <a:rPr lang="zh-CN" altLang="en-US" sz="2400" dirty="0">
                <a:latin typeface="宋体" panose="02010600030101010101" pitchFamily="2" charset="-122"/>
                <a:ea typeface="宋体" panose="02010600030101010101" pitchFamily="2" charset="-122"/>
              </a:rPr>
              <a:t>等</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467095" y="620465"/>
            <a:ext cx="8226900" cy="705600"/>
          </a:xfrm>
        </p:spPr>
        <p:txBody>
          <a:bodyPr vert="horz" wrap="square" lIns="91440" tIns="45720" rIns="91440" bIns="45720" anchor="ctr" anchorCtr="0"/>
          <a:lstStyle/>
          <a:p>
            <a:r>
              <a:rPr lang="zh-CN" altLang="en-US" dirty="0"/>
              <a:t>如何选择测试数据？（原则）</a:t>
            </a:r>
            <a:endParaRPr lang="zh-CN" altLang="en-US" dirty="0"/>
          </a:p>
        </p:txBody>
      </p:sp>
      <p:sp>
        <p:nvSpPr>
          <p:cNvPr id="59395" name="内容占位符 2"/>
          <p:cNvSpPr>
            <a:spLocks noGrp="1"/>
          </p:cNvSpPr>
          <p:nvPr>
            <p:ph idx="1"/>
          </p:nvPr>
        </p:nvSpPr>
        <p:spPr/>
        <p:txBody>
          <a:bodyPr vert="horz" wrap="square" lIns="91440" tIns="45720" rIns="91440" bIns="45720" anchor="t" anchorCtr="0"/>
          <a:lstStyle/>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、根据规格中每个输出条件，使用原则</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，如果输出条件规定了值的个数，则用最大个数、最小个数，比最小个数少</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，比最大个数多</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的数作为测试数据。 </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例如，情报检索系统，要求每次“最少显示</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条、最多显示</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条情报摘要”。 </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这时我们应考虑的测试用例包括</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，还应包括</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等</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边界值分析</a:t>
            </a:r>
            <a:endParaRPr lang="en-US" altLang="zh-CN" sz="3200" dirty="0">
              <a:ea typeface="宋体" panose="02010600030101010101" pitchFamily="2" charset="-122"/>
            </a:endParaRPr>
          </a:p>
        </p:txBody>
      </p:sp>
      <p:sp>
        <p:nvSpPr>
          <p:cNvPr id="54275" name="Rectangle 3"/>
          <p:cNvSpPr>
            <a:spLocks noGrp="1"/>
          </p:cNvSpPr>
          <p:nvPr>
            <p:ph idx="1"/>
          </p:nvPr>
        </p:nvSpPr>
        <p:spPr/>
        <p:txBody>
          <a:bodyPr vert="horz" wrap="square" lIns="91440" tIns="45720" rIns="91440" bIns="45720" anchor="t" anchorCtr="0"/>
          <a:lstStyle/>
          <a:p>
            <a:pPr eaLnBrk="1" hangingPunct="1">
              <a:lnSpc>
                <a:spcPct val="105000"/>
              </a:lnSpc>
            </a:pPr>
            <a:r>
              <a:rPr lang="zh-CN" altLang="en-US" sz="2800" dirty="0">
                <a:latin typeface="Times New Roman" panose="02020603050405020304" pitchFamily="18" charset="0"/>
                <a:ea typeface="宋体" panose="02010600030101010101" pitchFamily="2" charset="-122"/>
              </a:rPr>
              <a:t>通常情况下，软件测试所包含的边界检验有几种类型：   </a:t>
            </a:r>
            <a:endParaRPr lang="zh-CN" altLang="en-US" sz="2800" dirty="0">
              <a:latin typeface="Times New Roman" panose="02020603050405020304" pitchFamily="18" charset="0"/>
              <a:ea typeface="宋体" panose="02010600030101010101" pitchFamily="2" charset="-122"/>
            </a:endParaRPr>
          </a:p>
          <a:p>
            <a:pPr eaLnBrk="1" hangingPunct="1">
              <a:lnSpc>
                <a:spcPct val="105000"/>
              </a:lnSpc>
              <a:buNone/>
            </a:pPr>
            <a:r>
              <a:rPr lang="zh-CN" altLang="en-US" sz="2800" dirty="0">
                <a:latin typeface="Times New Roman" panose="02020603050405020304" pitchFamily="18" charset="0"/>
                <a:ea typeface="宋体" panose="02010600030101010101" pitchFamily="2" charset="-122"/>
              </a:rPr>
              <a:t>    数字、字符、位置、质量、大小、速度、方位、尺寸、   空间等</a:t>
            </a:r>
            <a:endParaRPr lang="zh-CN" altLang="en-US" sz="2800" dirty="0">
              <a:latin typeface="Times New Roman" panose="02020603050405020304" pitchFamily="18" charset="0"/>
              <a:ea typeface="宋体" panose="02010600030101010101" pitchFamily="2" charset="-122"/>
            </a:endParaRPr>
          </a:p>
          <a:p>
            <a:pPr eaLnBrk="1" hangingPunct="1">
              <a:lnSpc>
                <a:spcPct val="105000"/>
              </a:lnSpc>
            </a:pPr>
            <a:r>
              <a:rPr lang="zh-CN" altLang="en-US" sz="2800" dirty="0">
                <a:latin typeface="Times New Roman" panose="02020603050405020304" pitchFamily="18" charset="0"/>
                <a:ea typeface="宋体" panose="02010600030101010101" pitchFamily="2" charset="-122"/>
              </a:rPr>
              <a:t>相应地，以上类型的边界值应该在：</a:t>
            </a:r>
            <a:endParaRPr lang="zh-CN" altLang="en-US" sz="2800" dirty="0">
              <a:latin typeface="Times New Roman" panose="02020603050405020304" pitchFamily="18" charset="0"/>
              <a:ea typeface="宋体" panose="02010600030101010101" pitchFamily="2" charset="-122"/>
            </a:endParaRPr>
          </a:p>
          <a:p>
            <a:pPr eaLnBrk="1" hangingPunct="1">
              <a:lnSpc>
                <a:spcPct val="105000"/>
              </a:lnSpc>
              <a:buNone/>
            </a:pPr>
            <a:r>
              <a:rPr lang="zh-CN" altLang="en-US" sz="2800" dirty="0">
                <a:latin typeface="Times New Roman" panose="02020603050405020304" pitchFamily="18" charset="0"/>
                <a:ea typeface="宋体" panose="02010600030101010101" pitchFamily="2" charset="-122"/>
              </a:rPr>
              <a:t>    最大</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最小、首位</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末位、上</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下、最快</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最慢、最高</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最低、  最短</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最长、 空</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满等情况下</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arn(outVertical)">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Effect transition="in" filter="wipe(left)">
                                      <p:cBhvr>
                                        <p:cTn id="12" dur="500"/>
                                        <p:tgtEl>
                                          <p:spTgt spid="542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5">
                                            <p:txEl>
                                              <p:pRg st="1" end="1"/>
                                            </p:txEl>
                                          </p:spTgt>
                                        </p:tgtEl>
                                        <p:attrNameLst>
                                          <p:attrName>style.visibility</p:attrName>
                                        </p:attrNameLst>
                                      </p:cBhvr>
                                      <p:to>
                                        <p:strVal val="visible"/>
                                      </p:to>
                                    </p:set>
                                    <p:animEffect transition="in" filter="wipe(left)">
                                      <p:cBhvr>
                                        <p:cTn id="17" dur="500"/>
                                        <p:tgtEl>
                                          <p:spTgt spid="542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5">
                                            <p:txEl>
                                              <p:pRg st="2" end="2"/>
                                            </p:txEl>
                                          </p:spTgt>
                                        </p:tgtEl>
                                        <p:attrNameLst>
                                          <p:attrName>style.visibility</p:attrName>
                                        </p:attrNameLst>
                                      </p:cBhvr>
                                      <p:to>
                                        <p:strVal val="visible"/>
                                      </p:to>
                                    </p:set>
                                    <p:animEffect transition="in" filter="wipe(left)">
                                      <p:cBhvr>
                                        <p:cTn id="22" dur="500"/>
                                        <p:tgtEl>
                                          <p:spTgt spid="5427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75">
                                            <p:txEl>
                                              <p:pRg st="3" end="3"/>
                                            </p:txEl>
                                          </p:spTgt>
                                        </p:tgtEl>
                                        <p:attrNameLst>
                                          <p:attrName>style.visibility</p:attrName>
                                        </p:attrNameLst>
                                      </p:cBhvr>
                                      <p:to>
                                        <p:strVal val="visible"/>
                                      </p:to>
                                    </p:set>
                                    <p:animEffect transition="in" filter="wipe(left)">
                                      <p:cBhvr>
                                        <p:cTn id="27"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1440" tIns="45720" rIns="91440" bIns="45720" anchor="ctr" anchorCtr="0"/>
          <a:lstStyle/>
          <a:p>
            <a:pPr eaLnBrk="1" hangingPunct="1"/>
            <a:r>
              <a:rPr lang="zh-CN" altLang="en-US" sz="4000" dirty="0">
                <a:ea typeface="宋体" panose="02010600030101010101" pitchFamily="2" charset="-122"/>
              </a:rPr>
              <a:t>举例 </a:t>
            </a:r>
            <a:r>
              <a:rPr lang="en-US" altLang="zh-CN" sz="3200" dirty="0">
                <a:latin typeface="Arial" panose="020B0604020202020204" pitchFamily="34" charset="0"/>
                <a:ea typeface="宋体" panose="02010600030101010101" pitchFamily="2" charset="-122"/>
              </a:rPr>
              <a:t>——</a:t>
            </a:r>
            <a:r>
              <a:rPr lang="en-US" altLang="zh-CN" sz="3200" dirty="0">
                <a:ea typeface="宋体" panose="02010600030101010101" pitchFamily="2" charset="-122"/>
              </a:rPr>
              <a:t> </a:t>
            </a:r>
            <a:r>
              <a:rPr lang="zh-CN" altLang="en-US" sz="3200" dirty="0">
                <a:ea typeface="宋体" panose="02010600030101010101" pitchFamily="2" charset="-122"/>
              </a:rPr>
              <a:t>利用边界值作为测试数据</a:t>
            </a:r>
            <a:endParaRPr lang="zh-CN" altLang="en-US" sz="3200" dirty="0">
              <a:ea typeface="宋体" panose="02010600030101010101" pitchFamily="2" charset="-122"/>
            </a:endParaRPr>
          </a:p>
        </p:txBody>
      </p:sp>
      <p:graphicFrame>
        <p:nvGraphicFramePr>
          <p:cNvPr id="55299" name="Group 3"/>
          <p:cNvGraphicFramePr>
            <a:graphicFrameLocks noGrp="1"/>
          </p:cNvGraphicFramePr>
          <p:nvPr>
            <p:ph type="tbl" idx="1"/>
          </p:nvPr>
        </p:nvGraphicFramePr>
        <p:xfrm>
          <a:off x="456300" y="1490400"/>
          <a:ext cx="8226425" cy="5335587"/>
        </p:xfrm>
        <a:graphic>
          <a:graphicData uri="http://schemas.openxmlformats.org/drawingml/2006/table">
            <a:tbl>
              <a:tblPr/>
              <a:tblGrid>
                <a:gridCol w="759460"/>
                <a:gridCol w="1500505"/>
                <a:gridCol w="5966460"/>
              </a:tblGrid>
              <a:tr h="604904">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项</a:t>
                      </a:r>
                      <a:endPar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36000" marR="36000" marT="36004" marB="360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边界值</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36000" marR="36000" marT="36004" marB="360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测试用例的设计思路</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36000" marR="36000" marT="36004" marB="360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212">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字符</a:t>
                      </a:r>
                      <a:endPar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36000" marR="36000" marT="36004" marB="360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起始</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个字符</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结束</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个字符</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54000" marR="54000" marT="54006" marB="54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假设一个文本输入区域允许输入</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个到</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255</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个 字符，输入</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个和</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255</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个字符作为有效等价类；输入</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0</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个和</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256</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个字符作为无效等价类，这几个数值都属于边界条件值。</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54000" marR="54000" marT="54006" marB="54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797">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数值</a:t>
                      </a:r>
                      <a:endPar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36000" marR="36000" marT="36004" marB="360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最小值</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最大值</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54000" marR="54000" marT="54006" marB="54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假设某软件的数据输入域要求输入</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5</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位的数据值，可以使用</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10000</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作为最小值、</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99999</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作为最大值；然后使用刚好小于</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5</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位和大于</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5</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位的 数值来作为边界条件。</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54000" marR="54000" marT="54006" marB="54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674">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空间</a:t>
                      </a:r>
                      <a:endPar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36000" marR="36000" marT="36004" marB="360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小于空余空间一点</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大于满空间一点</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54000" marR="54000" marT="54006" marB="54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例如在用</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U</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盘存储数据时，使用比剩余磁盘空间大一点（几</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KB</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）的文件作为边界条件。</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54000" marR="54000" marT="54006" marB="54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内部边界值分析</a:t>
            </a:r>
            <a:endParaRPr lang="zh-CN" altLang="en-US" sz="4000" dirty="0">
              <a:ea typeface="宋体" panose="02010600030101010101" pitchFamily="2" charset="-122"/>
            </a:endParaRPr>
          </a:p>
        </p:txBody>
      </p:sp>
      <p:sp>
        <p:nvSpPr>
          <p:cNvPr id="56323" name="Rectangle 3"/>
          <p:cNvSpPr>
            <a:spLocks noGrp="1"/>
          </p:cNvSpPr>
          <p:nvPr>
            <p:ph idx="1"/>
          </p:nvPr>
        </p:nvSpPr>
        <p:spPr/>
        <p:txBody>
          <a:bodyPr vert="horz" wrap="square" lIns="91440" tIns="45720" rIns="91440" bIns="45720" anchor="t" anchorCtr="0">
            <a:normAutofit lnSpcReduction="10000"/>
          </a:bodyPr>
          <a:lstStyle/>
          <a:p>
            <a:pPr eaLnBrk="1" hangingPunct="1">
              <a:lnSpc>
                <a:spcPct val="105000"/>
              </a:lnSpc>
            </a:pPr>
            <a:r>
              <a:rPr lang="zh-CN" altLang="en-US" sz="2400" dirty="0">
                <a:ea typeface="宋体" panose="02010600030101010101" pitchFamily="2" charset="-122"/>
              </a:rPr>
              <a:t>在多数情况下，边界值条件是基于应用程序的功能设计而需要考虑的因素，可以从软件的规格说明或常识中得到，也是最终用户可以很容易发现问题的。然而，在测试用例设计过程中，某些边界值条件是不需要呈现给用户的，或者说用户是很难注意到的，但同时确实属于检验范畴内的边界条件，称为内部边界值条件或子边界值条件。</a:t>
            </a:r>
            <a:endParaRPr lang="zh-CN" altLang="en-US" sz="2400" dirty="0">
              <a:ea typeface="宋体" panose="02010600030101010101" pitchFamily="2" charset="-122"/>
            </a:endParaRPr>
          </a:p>
          <a:p>
            <a:pPr eaLnBrk="1" hangingPunct="1">
              <a:lnSpc>
                <a:spcPct val="105000"/>
              </a:lnSpc>
              <a:spcBef>
                <a:spcPct val="40000"/>
              </a:spcBef>
            </a:pPr>
            <a:r>
              <a:rPr lang="zh-CN" altLang="en-US" sz="2400" dirty="0">
                <a:ea typeface="宋体" panose="02010600030101010101" pitchFamily="2" charset="-122"/>
              </a:rPr>
              <a:t>内部边界值条件主要有下面几种：</a:t>
            </a:r>
            <a:endParaRPr lang="zh-CN" altLang="en-US" sz="2400" dirty="0">
              <a:ea typeface="宋体" panose="02010600030101010101" pitchFamily="2" charset="-122"/>
            </a:endParaRPr>
          </a:p>
          <a:p>
            <a:pPr eaLnBrk="1" hangingPunct="1">
              <a:lnSpc>
                <a:spcPct val="105000"/>
              </a:lnSpc>
              <a:buFont typeface="Wingdings" panose="05000000000000000000" pitchFamily="2" charset="2"/>
              <a:buChar char="Ø"/>
            </a:pPr>
            <a:r>
              <a:rPr lang="zh-CN" altLang="en-US" sz="2400" dirty="0">
                <a:ea typeface="宋体" panose="02010600030101010101" pitchFamily="2" charset="-122"/>
              </a:rPr>
              <a:t>数值的边界值检验    </a:t>
            </a:r>
            <a:endParaRPr lang="zh-CN" altLang="en-US" sz="2400" dirty="0">
              <a:ea typeface="宋体" panose="02010600030101010101" pitchFamily="2" charset="-122"/>
            </a:endParaRPr>
          </a:p>
          <a:p>
            <a:pPr eaLnBrk="1" hangingPunct="1">
              <a:lnSpc>
                <a:spcPct val="105000"/>
              </a:lnSpc>
              <a:buFont typeface="Wingdings" panose="05000000000000000000" pitchFamily="2" charset="2"/>
              <a:buChar char="Ø"/>
            </a:pPr>
            <a:r>
              <a:rPr lang="zh-CN" altLang="en-US" sz="2400" dirty="0">
                <a:ea typeface="宋体" panose="02010600030101010101" pitchFamily="2" charset="-122"/>
              </a:rPr>
              <a:t>字符的边界值检验</a:t>
            </a:r>
            <a:endParaRPr lang="zh-CN" altLang="en-US" sz="2400" dirty="0">
              <a:ea typeface="宋体" panose="02010600030101010101" pitchFamily="2" charset="-122"/>
            </a:endParaRPr>
          </a:p>
          <a:p>
            <a:pPr eaLnBrk="1" hangingPunct="1">
              <a:lnSpc>
                <a:spcPct val="105000"/>
              </a:lnSpc>
              <a:buFont typeface="Wingdings" panose="05000000000000000000" pitchFamily="2" charset="2"/>
              <a:buChar char="Ø"/>
            </a:pPr>
            <a:r>
              <a:rPr lang="zh-CN" altLang="en-US" sz="2400" dirty="0">
                <a:ea typeface="宋体" panose="02010600030101010101" pitchFamily="2" charset="-122"/>
              </a:rPr>
              <a:t>其它边界值检验</a:t>
            </a:r>
            <a:endParaRPr lang="zh-CN" altLang="en-US" sz="24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arn(outVertical)">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xEl>
                                              <p:pRg st="0" end="0"/>
                                            </p:txEl>
                                          </p:spTgt>
                                        </p:tgtEl>
                                        <p:attrNameLst>
                                          <p:attrName>style.visibility</p:attrName>
                                        </p:attrNameLst>
                                      </p:cBhvr>
                                      <p:to>
                                        <p:strVal val="visible"/>
                                      </p:to>
                                    </p:set>
                                    <p:animEffect transition="in" filter="wipe(left)">
                                      <p:cBhvr>
                                        <p:cTn id="12" dur="500"/>
                                        <p:tgtEl>
                                          <p:spTgt spid="563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3">
                                            <p:txEl>
                                              <p:pRg st="1" end="1"/>
                                            </p:txEl>
                                          </p:spTgt>
                                        </p:tgtEl>
                                        <p:attrNameLst>
                                          <p:attrName>style.visibility</p:attrName>
                                        </p:attrNameLst>
                                      </p:cBhvr>
                                      <p:to>
                                        <p:strVal val="visible"/>
                                      </p:to>
                                    </p:set>
                                    <p:animEffect transition="in" filter="wipe(left)">
                                      <p:cBhvr>
                                        <p:cTn id="17" dur="500"/>
                                        <p:tgtEl>
                                          <p:spTgt spid="563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3">
                                            <p:txEl>
                                              <p:pRg st="2" end="2"/>
                                            </p:txEl>
                                          </p:spTgt>
                                        </p:tgtEl>
                                        <p:attrNameLst>
                                          <p:attrName>style.visibility</p:attrName>
                                        </p:attrNameLst>
                                      </p:cBhvr>
                                      <p:to>
                                        <p:strVal val="visible"/>
                                      </p:to>
                                    </p:set>
                                    <p:animEffect transition="in" filter="wipe(left)">
                                      <p:cBhvr>
                                        <p:cTn id="22" dur="500"/>
                                        <p:tgtEl>
                                          <p:spTgt spid="563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3">
                                            <p:txEl>
                                              <p:pRg st="3" end="3"/>
                                            </p:txEl>
                                          </p:spTgt>
                                        </p:tgtEl>
                                        <p:attrNameLst>
                                          <p:attrName>style.visibility</p:attrName>
                                        </p:attrNameLst>
                                      </p:cBhvr>
                                      <p:to>
                                        <p:strVal val="visible"/>
                                      </p:to>
                                    </p:set>
                                    <p:animEffect transition="in" filter="wipe(left)">
                                      <p:cBhvr>
                                        <p:cTn id="27" dur="500"/>
                                        <p:tgtEl>
                                          <p:spTgt spid="563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323">
                                            <p:txEl>
                                              <p:pRg st="4" end="4"/>
                                            </p:txEl>
                                          </p:spTgt>
                                        </p:tgtEl>
                                        <p:attrNameLst>
                                          <p:attrName>style.visibility</p:attrName>
                                        </p:attrNameLst>
                                      </p:cBhvr>
                                      <p:to>
                                        <p:strVal val="visible"/>
                                      </p:to>
                                    </p:set>
                                    <p:animEffect transition="in" filter="wipe(left)">
                                      <p:cBhvr>
                                        <p:cTn id="32" dur="5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458205" y="260405"/>
            <a:ext cx="8226900" cy="4759200"/>
          </a:xfrm>
        </p:spPr>
        <p:txBody>
          <a:bodyPr vert="horz" wrap="square" lIns="91440" tIns="45720" rIns="91440" bIns="45720" numCol="1" anchor="t" anchorCtr="0" compatLnSpc="1"/>
          <a:lstStyle/>
          <a:p>
            <a:pPr marL="342900" marR="0" lvl="0" indent="-342900" algn="l" defTabSz="914400" rtl="0" eaLnBrk="1" fontAlgn="base" latinLnBrk="1" hangingPunct="1">
              <a:lnSpc>
                <a:spcPct val="105000"/>
              </a:lnSpc>
              <a:spcBef>
                <a:spcPct val="20000"/>
              </a:spcBef>
              <a:spcAft>
                <a:spcPct val="0"/>
              </a:spcAft>
              <a:buClrTx/>
              <a:buSzTx/>
              <a:buFontTx/>
              <a:buChar char="•"/>
              <a:defRPr/>
            </a:pPr>
            <a:r>
              <a:rPr kumimoji="0" lang="zh-CN" altLang="en-US"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例如，程序有一个输入变量</a:t>
            </a:r>
            <a:r>
              <a:rPr kumimoji="0" lang="en-US" altLang="zh-CN"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x</a:t>
            </a:r>
            <a:r>
              <a:rPr kumimoji="0" lang="zh-CN" altLang="en-US"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的范围是（</a:t>
            </a:r>
            <a:r>
              <a:rPr kumimoji="0" lang="en-US" altLang="zh-CN"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0,10000</a:t>
            </a:r>
            <a:r>
              <a:rPr kumimoji="0" lang="zh-CN" altLang="en-US"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），但是在程序内部，当想</a:t>
            </a:r>
            <a:r>
              <a:rPr kumimoji="0" lang="en-US" altLang="zh-CN"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x≤255</a:t>
            </a:r>
            <a:r>
              <a:rPr kumimoji="0" lang="zh-CN" altLang="en-US"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时，用一个字节表示，当</a:t>
            </a:r>
            <a:r>
              <a:rPr kumimoji="0" lang="en-US" altLang="zh-CN"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x&gt;255</a:t>
            </a:r>
            <a:r>
              <a:rPr kumimoji="0" lang="zh-CN" altLang="en-US"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时用一个字表示，那么，</a:t>
            </a:r>
            <a:r>
              <a:rPr kumimoji="0" lang="en-US" altLang="zh-CN"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255</a:t>
            </a:r>
            <a:r>
              <a:rPr kumimoji="0" lang="zh-CN" altLang="en-US"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rPr>
              <a:t>就是一个内部边界值</a:t>
            </a:r>
            <a:endParaRPr kumimoji="0" lang="en-US" altLang="zh-CN" sz="2800" b="0" i="0" u="none" strike="noStrike" kern="1200" cap="none" spc="0" normalizeH="0" baseline="0" noProof="0" dirty="0" smtClean="0">
              <a:ln>
                <a:noFill/>
              </a:ln>
              <a:solidFill>
                <a:schemeClr val="tx1"/>
              </a:solidFill>
              <a:effectLst/>
              <a:uLnTx/>
              <a:uFillTx/>
              <a:latin typeface="Gulim" panose="020B0600000101010101" pitchFamily="34" charset="-127"/>
              <a:ea typeface="宋体" panose="02010600030101010101" pitchFamily="2" charset="-122"/>
              <a:cs typeface="+mn-cs"/>
            </a:endParaRPr>
          </a:p>
        </p:txBody>
      </p:sp>
      <p:graphicFrame>
        <p:nvGraphicFramePr>
          <p:cNvPr id="57348" name="Group 4"/>
          <p:cNvGraphicFramePr>
            <a:graphicFrameLocks noGrp="1"/>
          </p:cNvGraphicFramePr>
          <p:nvPr/>
        </p:nvGraphicFramePr>
        <p:xfrm>
          <a:off x="611188" y="2778125"/>
          <a:ext cx="8135937" cy="3314703"/>
        </p:xfrm>
        <a:graphic>
          <a:graphicData uri="http://schemas.openxmlformats.org/drawingml/2006/table">
            <a:tbl>
              <a:tblPr/>
              <a:tblGrid>
                <a:gridCol w="1893887"/>
                <a:gridCol w="6242050"/>
              </a:tblGrid>
              <a:tr h="474663">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Gulim" panose="020B0600000101010101" pitchFamily="34" charset="-127"/>
                          <a:ea typeface="宋体" panose="02010600030101010101" pitchFamily="2" charset="-122"/>
                        </a:rPr>
                        <a:t>项</a:t>
                      </a:r>
                      <a:endParaRPr kumimoji="0" lang="zh-CN" altLang="en-US" sz="2400" b="1" i="0" u="none" strike="noStrike" cap="none" normalizeH="0" baseline="0" dirty="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范围或值</a:t>
                      </a:r>
                      <a:endParaRPr kumimoji="0" lang="zh-CN" altLang="en-US" sz="2400" b="1"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位（</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bit</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0 </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或 </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字节（</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byte</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0 ~ 255</a:t>
                      </a:r>
                      <a:endPar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字（</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word</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Gulim" panose="020B0600000101010101" pitchFamily="34" charset="-127"/>
                          <a:ea typeface="宋体" panose="02010600030101010101" pitchFamily="2" charset="-122"/>
                        </a:rPr>
                        <a:t>0~65535</a:t>
                      </a:r>
                      <a:r>
                        <a:rPr kumimoji="0" lang="zh-CN" altLang="en-US" sz="2400" b="0" i="0" u="none" strike="noStrike" cap="none" normalizeH="0" baseline="0" dirty="0" smtClean="0">
                          <a:ln>
                            <a:noFill/>
                          </a:ln>
                          <a:solidFill>
                            <a:schemeClr val="tx1"/>
                          </a:solidFill>
                          <a:effectLst/>
                          <a:latin typeface="Gulim" panose="020B0600000101010101" pitchFamily="34" charset="-127"/>
                          <a:ea typeface="宋体" panose="02010600030101010101" pitchFamily="2" charset="-122"/>
                        </a:rPr>
                        <a:t>（单字）或 </a:t>
                      </a:r>
                      <a:r>
                        <a:rPr kumimoji="0" lang="en-US" altLang="zh-CN" sz="2400" b="0" i="0" u="none" strike="noStrike" cap="none" normalizeH="0" baseline="0" dirty="0" smtClean="0">
                          <a:ln>
                            <a:noFill/>
                          </a:ln>
                          <a:solidFill>
                            <a:schemeClr val="tx1"/>
                          </a:solidFill>
                          <a:effectLst/>
                          <a:latin typeface="Gulim" panose="020B0600000101010101" pitchFamily="34" charset="-127"/>
                          <a:ea typeface="宋体" panose="02010600030101010101" pitchFamily="2" charset="-122"/>
                        </a:rPr>
                        <a:t>0~4294967295</a:t>
                      </a:r>
                      <a:r>
                        <a:rPr kumimoji="0" lang="zh-CN" altLang="en-US" sz="2400" b="0" i="0" u="none" strike="noStrike" cap="none" normalizeH="0" baseline="0" dirty="0" smtClean="0">
                          <a:ln>
                            <a:noFill/>
                          </a:ln>
                          <a:solidFill>
                            <a:schemeClr val="tx1"/>
                          </a:solidFill>
                          <a:effectLst/>
                          <a:latin typeface="Gulim" panose="020B0600000101010101" pitchFamily="34" charset="-127"/>
                          <a:ea typeface="宋体" panose="02010600030101010101" pitchFamily="2" charset="-122"/>
                        </a:rPr>
                        <a:t>（双字）</a:t>
                      </a:r>
                      <a:endParaRPr kumimoji="0" lang="zh-CN" altLang="en-US" sz="2400" b="0" i="0" u="none" strike="noStrike" cap="none" normalizeH="0" baseline="0" dirty="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千（</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K</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a:t>
                      </a:r>
                      <a:endPar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1024</a:t>
                      </a:r>
                      <a:endPar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兆（</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M</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a:t>
                      </a:r>
                      <a:endParaRPr kumimoji="0" 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1048576</a:t>
                      </a:r>
                      <a:endPar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吉（</a:t>
                      </a:r>
                      <a:r>
                        <a:rPr kumimoji="0" lang="en-US" altLang="zh-CN"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G</a:t>
                      </a:r>
                      <a:r>
                        <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rPr>
                        <a:t>） </a:t>
                      </a:r>
                      <a:endParaRPr kumimoji="0" lang="zh-CN" altLang="en-US" sz="2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Gulim" panose="020B0600000101010101" pitchFamily="34" charset="-127"/>
                          <a:ea typeface="宋体" panose="02010600030101010101" pitchFamily="2" charset="-122"/>
                        </a:rPr>
                        <a:t>1073741824</a:t>
                      </a:r>
                      <a:endParaRPr kumimoji="0" lang="en-US" altLang="zh-CN" sz="2400" b="0" i="0" u="none" strike="noStrike" cap="none" normalizeH="0" baseline="0" dirty="0" smtClean="0">
                        <a:ln>
                          <a:noFill/>
                        </a:ln>
                        <a:solidFill>
                          <a:schemeClr val="tx1"/>
                        </a:solidFill>
                        <a:effectLst/>
                        <a:latin typeface="Gulim" panose="020B0600000101010101" pitchFamily="34" charset="-127"/>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74" name="Text Box 30"/>
          <p:cNvSpPr txBox="1">
            <a:spLocks noChangeArrowheads="1"/>
          </p:cNvSpPr>
          <p:nvPr/>
        </p:nvSpPr>
        <p:spPr bwMode="auto">
          <a:xfrm>
            <a:off x="1979613" y="2276475"/>
            <a:ext cx="4895850" cy="476250"/>
          </a:xfrm>
          <a:prstGeom prst="rect">
            <a:avLst/>
          </a:prstGeom>
          <a:noFill/>
          <a:ln w="9525">
            <a:noFill/>
            <a:miter lim="800000"/>
          </a:ln>
          <a:effectLst/>
        </p:spPr>
        <p:txBody>
          <a:bodyPr>
            <a:spAutoFit/>
          </a:bodyPr>
          <a:lstStyle/>
          <a:p>
            <a:pPr marL="342900" marR="0" indent="-342900" defTabSz="914400">
              <a:lnSpc>
                <a:spcPct val="105000"/>
              </a:lnSpc>
              <a:spcBef>
                <a:spcPct val="20000"/>
              </a:spcBef>
              <a:buClr>
                <a:schemeClr val="tx2"/>
              </a:buClr>
              <a:buSzPct val="80000"/>
              <a:buFont typeface="Wingdings" panose="05000000000000000000" pitchFamily="2" charset="2"/>
              <a:buNone/>
              <a:defRPr/>
            </a:pPr>
            <a:r>
              <a:rPr kumimoji="0" lang="zh-CN" altLang="en-US" sz="2400" kern="1200" cap="none" spc="0" normalizeH="0" baseline="0" noProof="0" dirty="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          计算机数值运算的范围</a:t>
            </a:r>
            <a:endParaRPr kumimoji="0" lang="en-US" sz="2400" kern="1200" cap="none" spc="0" normalizeH="0" baseline="0" noProof="0" dirty="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37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57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7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467095" y="620465"/>
            <a:ext cx="8226900" cy="705600"/>
          </a:xfrm>
        </p:spPr>
        <p:txBody>
          <a:bodyPr vert="horz" wrap="square" lIns="91440" tIns="45720" rIns="91440" bIns="45720" anchor="ctr" anchorCtr="0"/>
          <a:lstStyle/>
          <a:p>
            <a:r>
              <a:rPr lang="zh-CN" altLang="en-US" dirty="0"/>
              <a:t>边界条件测试用例设计法</a:t>
            </a:r>
            <a:endParaRPr lang="zh-CN" altLang="en-US" dirty="0"/>
          </a:p>
        </p:txBody>
      </p:sp>
      <p:sp>
        <p:nvSpPr>
          <p:cNvPr id="64515" name="内容占位符 2"/>
          <p:cNvSpPr>
            <a:spLocks noGrp="1"/>
          </p:cNvSpPr>
          <p:nvPr>
            <p:ph idx="1"/>
          </p:nvPr>
        </p:nvSpPr>
        <p:spPr/>
        <p:txBody>
          <a:bodyPr vert="horz" wrap="square" lIns="91440" tIns="45720" rIns="91440" bIns="45720" anchor="t" anchorCtr="0"/>
          <a:lstStyle/>
          <a:p>
            <a:r>
              <a:rPr lang="zh-CN" altLang="en-US" dirty="0">
                <a:ea typeface="宋体" panose="02010600030101010101" pitchFamily="2" charset="-122"/>
              </a:rPr>
              <a:t>基于边界的方法是根据定义域来实现的，包括四种技术</a:t>
            </a:r>
            <a:r>
              <a:rPr lang="en-US" altLang="zh-CN" dirty="0">
                <a:ea typeface="宋体" panose="02010600030101010101" pitchFamily="2" charset="-122"/>
              </a:rPr>
              <a:t>:</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一般边界值测试</a:t>
            </a:r>
            <a:endParaRPr lang="en-US" altLang="zh-CN" dirty="0">
              <a:ea typeface="宋体" panose="02010600030101010101" pitchFamily="2" charset="-122"/>
            </a:endParaRPr>
          </a:p>
          <a:p>
            <a:r>
              <a:rPr lang="zh-CN" altLang="en-US" dirty="0">
                <a:ea typeface="宋体" panose="02010600030101010101" pitchFamily="2" charset="-122"/>
              </a:rPr>
              <a:t>健壮性测试</a:t>
            </a:r>
            <a:endParaRPr lang="en-US" altLang="zh-CN" dirty="0">
              <a:ea typeface="宋体" panose="02010600030101010101" pitchFamily="2" charset="-122"/>
            </a:endParaRPr>
          </a:p>
          <a:p>
            <a:r>
              <a:rPr lang="zh-CN" altLang="en-US" dirty="0">
                <a:ea typeface="宋体" panose="02010600030101010101" pitchFamily="2" charset="-122"/>
              </a:rPr>
              <a:t>最坏情况测试</a:t>
            </a:r>
            <a:endParaRPr lang="en-US" altLang="zh-CN" dirty="0">
              <a:ea typeface="宋体" panose="02010600030101010101" pitchFamily="2" charset="-122"/>
            </a:endParaRPr>
          </a:p>
          <a:p>
            <a:r>
              <a:rPr lang="zh-CN" altLang="en-US" dirty="0">
                <a:ea typeface="宋体" panose="02010600030101010101" pitchFamily="2" charset="-122"/>
              </a:rPr>
              <a:t>健壮最坏情况测试</a:t>
            </a:r>
            <a:endParaRPr lang="zh-CN" altLang="en-US"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en-US" altLang="zh-CN" sz="4000" dirty="0">
                <a:ea typeface="宋体" panose="02010600030101010101" pitchFamily="2" charset="-122"/>
              </a:rPr>
              <a:t> </a:t>
            </a:r>
            <a:r>
              <a:rPr lang="zh-CN" altLang="en-US" sz="4000" dirty="0">
                <a:ea typeface="宋体" panose="02010600030101010101" pitchFamily="2" charset="-122"/>
              </a:rPr>
              <a:t>一般边界值分析法测试用例</a:t>
            </a:r>
            <a:endParaRPr lang="en-US" altLang="zh-CN" sz="4000" dirty="0">
              <a:ea typeface="宋体" panose="02010600030101010101" pitchFamily="2" charset="-122"/>
            </a:endParaRPr>
          </a:p>
        </p:txBody>
      </p:sp>
      <p:sp>
        <p:nvSpPr>
          <p:cNvPr id="61443" name="Rectangle 3"/>
          <p:cNvSpPr>
            <a:spLocks noGrp="1"/>
          </p:cNvSpPr>
          <p:nvPr>
            <p:ph idx="1"/>
          </p:nvPr>
        </p:nvSpPr>
        <p:spPr/>
        <p:txBody>
          <a:bodyPr vert="horz" wrap="square" lIns="91440" tIns="45720" rIns="91440" bIns="45720" anchor="t" anchorCtr="0"/>
          <a:lstStyle/>
          <a:p>
            <a:pPr eaLnBrk="1" hangingPunct="1"/>
            <a:r>
              <a:rPr lang="zh-CN" altLang="en-US" dirty="0">
                <a:ea typeface="宋体" panose="02010600030101010101" pitchFamily="2" charset="-122"/>
              </a:rPr>
              <a:t>采用边界值分析测试的基本思想是：故障往往出现在输入变量的边界值附近。</a:t>
            </a:r>
            <a:endParaRPr lang="zh-CN" altLang="en-US" dirty="0">
              <a:ea typeface="宋体" panose="02010600030101010101" pitchFamily="2" charset="-122"/>
            </a:endParaRPr>
          </a:p>
          <a:p>
            <a:pPr eaLnBrk="1" hangingPunct="1">
              <a:buFont typeface="Wingdings" panose="05000000000000000000" pitchFamily="2" charset="2"/>
              <a:buNone/>
            </a:pPr>
            <a:r>
              <a:rPr lang="en-US" altLang="zh-CN" dirty="0">
                <a:ea typeface="宋体" panose="02010600030101010101" pitchFamily="2" charset="-122"/>
              </a:rPr>
              <a:t>     </a:t>
            </a:r>
            <a:r>
              <a:rPr lang="en-US" altLang="zh-CN" dirty="0">
                <a:latin typeface="Arial" panose="020B0604020202020204" pitchFamily="34" charset="0"/>
                <a:ea typeface="宋体" panose="02010600030101010101" pitchFamily="2" charset="-122"/>
              </a:rPr>
              <a:t>——</a:t>
            </a:r>
            <a:r>
              <a:rPr lang="zh-CN" altLang="en-US" dirty="0">
                <a:ea typeface="宋体" panose="02010600030101010101" pitchFamily="2" charset="-122"/>
              </a:rPr>
              <a:t>因此，边界值分析法利用输入变量的最小值</a:t>
            </a:r>
            <a:r>
              <a:rPr lang="en-US" altLang="zh-CN" dirty="0">
                <a:ea typeface="宋体" panose="02010600030101010101" pitchFamily="2" charset="-122"/>
              </a:rPr>
              <a:t>(min)、</a:t>
            </a:r>
            <a:r>
              <a:rPr lang="zh-CN" altLang="en-US" dirty="0">
                <a:ea typeface="宋体" panose="02010600030101010101" pitchFamily="2" charset="-122"/>
              </a:rPr>
              <a:t>略大于最小值</a:t>
            </a:r>
            <a:r>
              <a:rPr lang="en-US" altLang="zh-CN" dirty="0">
                <a:ea typeface="宋体" panose="02010600030101010101" pitchFamily="2" charset="-122"/>
              </a:rPr>
              <a:t>(min+)、</a:t>
            </a:r>
            <a:r>
              <a:rPr lang="zh-CN" altLang="en-US" dirty="0">
                <a:ea typeface="宋体" panose="02010600030101010101" pitchFamily="2" charset="-122"/>
              </a:rPr>
              <a:t>输入值域内的任意值</a:t>
            </a:r>
            <a:r>
              <a:rPr lang="en-US" altLang="zh-CN" dirty="0">
                <a:ea typeface="宋体" panose="02010600030101010101" pitchFamily="2" charset="-122"/>
              </a:rPr>
              <a:t>(nom)、</a:t>
            </a:r>
            <a:r>
              <a:rPr lang="zh-CN" altLang="en-US" dirty="0">
                <a:ea typeface="宋体" panose="02010600030101010101" pitchFamily="2" charset="-122"/>
              </a:rPr>
              <a:t>略小于最大值</a:t>
            </a:r>
            <a:r>
              <a:rPr lang="en-US" altLang="zh-CN" dirty="0">
                <a:ea typeface="宋体" panose="02010600030101010101" pitchFamily="2" charset="-122"/>
              </a:rPr>
              <a:t>(max-)</a:t>
            </a:r>
            <a:r>
              <a:rPr lang="zh-CN" altLang="en-US" dirty="0">
                <a:ea typeface="宋体" panose="02010600030101010101" pitchFamily="2" charset="-122"/>
              </a:rPr>
              <a:t>和最大值</a:t>
            </a:r>
            <a:r>
              <a:rPr lang="en-US" altLang="zh-CN" dirty="0">
                <a:ea typeface="宋体" panose="02010600030101010101" pitchFamily="2" charset="-122"/>
              </a:rPr>
              <a:t>(max)</a:t>
            </a:r>
            <a:r>
              <a:rPr lang="zh-CN" altLang="en-US" dirty="0">
                <a:ea typeface="宋体" panose="02010600030101010101" pitchFamily="2" charset="-122"/>
              </a:rPr>
              <a:t>来设计测试用例。</a:t>
            </a:r>
            <a:endParaRPr lang="zh-CN" altLang="en-US" dirty="0">
              <a:ea typeface="宋体" panose="02010600030101010101" pitchFamily="2" charset="-122"/>
            </a:endParaRPr>
          </a:p>
          <a:p>
            <a:pPr eaLnBrk="1" hangingPunct="1">
              <a:buNone/>
            </a:pPr>
            <a:endParaRPr lang="en-US" altLang="zh-CN"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arn(outVertical)">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0" end="0"/>
                                            </p:txEl>
                                          </p:spTgt>
                                        </p:tgtEl>
                                        <p:attrNameLst>
                                          <p:attrName>style.visibility</p:attrName>
                                        </p:attrNameLst>
                                      </p:cBhvr>
                                      <p:to>
                                        <p:strVal val="visible"/>
                                      </p:to>
                                    </p:set>
                                    <p:animEffect transition="in" filter="wipe(left)">
                                      <p:cBhvr>
                                        <p:cTn id="12" dur="500"/>
                                        <p:tgtEl>
                                          <p:spTgt spid="614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1" end="1"/>
                                            </p:txEl>
                                          </p:spTgt>
                                        </p:tgtEl>
                                        <p:attrNameLst>
                                          <p:attrName>style.visibility</p:attrName>
                                        </p:attrNameLst>
                                      </p:cBhvr>
                                      <p:to>
                                        <p:strVal val="visible"/>
                                      </p:to>
                                    </p:set>
                                    <p:animEffect transition="in" filter="wipe(left)">
                                      <p:cBhvr>
                                        <p:cTn id="17" dur="500"/>
                                        <p:tgtEl>
                                          <p:spTgt spid="61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idx="1"/>
          </p:nvPr>
        </p:nvSpPr>
        <p:spPr/>
        <p:txBody>
          <a:bodyPr vert="horz" wrap="square" lIns="91440" tIns="45720" rIns="91440" bIns="45720" anchor="t" anchorCtr="0"/>
          <a:lstStyle/>
          <a:p>
            <a:pPr marL="609600" indent="-609600" eaLnBrk="1" hangingPunct="1">
              <a:buNone/>
            </a:pPr>
            <a:r>
              <a:rPr lang="en-US" altLang="zh-CN" sz="2800" dirty="0">
                <a:latin typeface="华文中宋" panose="02010600040101010101" pitchFamily="2" charset="-122"/>
                <a:ea typeface="华文中宋" panose="02010600040101010101" pitchFamily="2" charset="-122"/>
              </a:rPr>
              <a:t> 5</a:t>
            </a:r>
            <a:r>
              <a:rPr lang="zh-CN" altLang="en-US" sz="2800" dirty="0">
                <a:latin typeface="华文中宋" panose="02010600040101010101" pitchFamily="2" charset="-122"/>
                <a:ea typeface="华文中宋" panose="02010600040101010101" pitchFamily="2" charset="-122"/>
              </a:rPr>
              <a:t>、评估测试方法不同</a:t>
            </a:r>
            <a:endParaRPr lang="zh-CN" altLang="en-US" sz="2800" dirty="0">
              <a:latin typeface="华文中宋" panose="02010600040101010101" pitchFamily="2" charset="-122"/>
              <a:ea typeface="华文中宋" panose="02010600040101010101" pitchFamily="2" charset="-122"/>
            </a:endParaRPr>
          </a:p>
          <a:p>
            <a:pPr marL="609600" indent="-609600" eaLnBrk="1" hangingPunct="1">
              <a:buNone/>
            </a:pPr>
            <a:r>
              <a:rPr lang="zh-CN" altLang="en-US" sz="2800" dirty="0">
                <a:latin typeface="华文中宋" panose="02010600040101010101" pitchFamily="2" charset="-122"/>
                <a:ea typeface="华文中宋" panose="02010600040101010101" pitchFamily="2" charset="-122"/>
              </a:rPr>
              <a:t>           一些技术是使用代码工具来跟踪软件内部的工作过程，因此称为白盒测试技术。与之相比，黑盒测试技术只是简单的观察程序的正常输出。</a:t>
            </a:r>
            <a:endParaRPr lang="zh-CN" altLang="en-US" sz="2800" b="1" dirty="0">
              <a:latin typeface="华文中宋" panose="02010600040101010101" pitchFamily="2" charset="-122"/>
              <a:ea typeface="华文中宋" panose="02010600040101010101" pitchFamily="2" charset="-122"/>
            </a:endParaRPr>
          </a:p>
          <a:p>
            <a:pPr marL="609600" indent="-609600" eaLnBrk="1" hangingPunct="1">
              <a:buNone/>
            </a:pP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en-US" altLang="zh-CN" sz="4000" dirty="0">
                <a:ea typeface="宋体" panose="02010600030101010101" pitchFamily="2" charset="-122"/>
              </a:rPr>
              <a:t> </a:t>
            </a:r>
            <a:r>
              <a:rPr lang="zh-CN" altLang="en-US" sz="4000" dirty="0">
                <a:ea typeface="宋体" panose="02010600030101010101" pitchFamily="2" charset="-122"/>
              </a:rPr>
              <a:t>一般边界值分析法测试用例</a:t>
            </a:r>
            <a:endParaRPr lang="en-US" altLang="zh-CN" sz="4000" dirty="0">
              <a:ea typeface="宋体" panose="02010600030101010101" pitchFamily="2" charset="-122"/>
            </a:endParaRPr>
          </a:p>
        </p:txBody>
      </p:sp>
      <p:sp>
        <p:nvSpPr>
          <p:cNvPr id="62467" name="Rectangle 3"/>
          <p:cNvSpPr>
            <a:spLocks noGrp="1"/>
          </p:cNvSpPr>
          <p:nvPr>
            <p:ph idx="1"/>
          </p:nvPr>
        </p:nvSpPr>
        <p:spPr/>
        <p:txBody>
          <a:bodyPr vert="horz" wrap="square" lIns="91440" tIns="45720" rIns="91440" bIns="45720" anchor="t" anchorCtr="0"/>
          <a:lstStyle/>
          <a:p>
            <a:pPr eaLnBrk="1" hangingPunct="1">
              <a:lnSpc>
                <a:spcPct val="90000"/>
              </a:lnSpc>
              <a:buNone/>
            </a:pPr>
            <a:endParaRPr lang="zh-CN" altLang="en-US" dirty="0">
              <a:ea typeface="宋体" panose="02010600030101010101" pitchFamily="2" charset="-122"/>
            </a:endParaRPr>
          </a:p>
          <a:p>
            <a:pPr eaLnBrk="1" hangingPunct="1">
              <a:lnSpc>
                <a:spcPct val="90000"/>
              </a:lnSpc>
            </a:pPr>
            <a:r>
              <a:rPr lang="zh-CN" altLang="en-US" dirty="0">
                <a:ea typeface="宋体" panose="02010600030101010101" pitchFamily="2" charset="-122"/>
              </a:rPr>
              <a:t>边界值分析法是基于可靠性理论中称为</a:t>
            </a:r>
            <a:r>
              <a:rPr lang="zh-CN" altLang="en-US" dirty="0">
                <a:latin typeface="Arial" panose="020B0604020202020204" pitchFamily="34" charset="0"/>
                <a:ea typeface="宋体" panose="02010600030101010101" pitchFamily="2" charset="-122"/>
              </a:rPr>
              <a:t>“</a:t>
            </a:r>
            <a:r>
              <a:rPr lang="zh-CN" altLang="en-US" dirty="0">
                <a:ea typeface="宋体" panose="02010600030101010101" pitchFamily="2" charset="-122"/>
              </a:rPr>
              <a:t>单故障</a:t>
            </a:r>
            <a:r>
              <a:rPr lang="zh-CN" altLang="en-US" dirty="0">
                <a:latin typeface="Arial" panose="020B0604020202020204" pitchFamily="34" charset="0"/>
                <a:ea typeface="宋体" panose="02010600030101010101" pitchFamily="2" charset="-122"/>
              </a:rPr>
              <a:t>”</a:t>
            </a:r>
            <a:r>
              <a:rPr lang="zh-CN" altLang="en-US" dirty="0">
                <a:ea typeface="宋体" panose="02010600030101010101" pitchFamily="2" charset="-122"/>
              </a:rPr>
              <a:t>的假设，即有两个或两个以上故障同时出现而导致软件失效的情况很少，也就是说，软件失效基本上是由单故障引起的。</a:t>
            </a:r>
            <a:endParaRPr lang="zh-CN" altLang="en-US" dirty="0">
              <a:ea typeface="宋体" panose="02010600030101010101" pitchFamily="2" charset="-122"/>
            </a:endParaRPr>
          </a:p>
          <a:p>
            <a:pPr eaLnBrk="1" hangingPunct="1">
              <a:lnSpc>
                <a:spcPct val="90000"/>
              </a:lnSpc>
              <a:buFont typeface="Wingdings" panose="05000000000000000000" pitchFamily="2" charset="2"/>
              <a:buNone/>
            </a:pPr>
            <a:r>
              <a:rPr lang="en-US" altLang="zh-CN" dirty="0">
                <a:ea typeface="宋体" panose="02010600030101010101" pitchFamily="2" charset="-122"/>
              </a:rPr>
              <a:t>    </a:t>
            </a:r>
            <a:r>
              <a:rPr lang="en-US" altLang="zh-CN" dirty="0">
                <a:latin typeface="Arial" panose="020B0604020202020204" pitchFamily="34" charset="0"/>
                <a:ea typeface="宋体" panose="02010600030101010101" pitchFamily="2" charset="-122"/>
              </a:rPr>
              <a:t>——</a:t>
            </a:r>
            <a:r>
              <a:rPr lang="zh-CN" altLang="en-US" dirty="0">
                <a:ea typeface="宋体" panose="02010600030101010101" pitchFamily="2" charset="-122"/>
              </a:rPr>
              <a:t>因此，在边界值分析法中获取测试用例的方法是：  </a:t>
            </a:r>
            <a:r>
              <a:rPr lang="en-US" altLang="zh-CN" dirty="0">
                <a:ea typeface="宋体" panose="02010600030101010101" pitchFamily="2" charset="-122"/>
              </a:rPr>
              <a:t>(1) </a:t>
            </a:r>
            <a:r>
              <a:rPr lang="zh-CN" altLang="en-US" dirty="0">
                <a:ea typeface="宋体" panose="02010600030101010101" pitchFamily="2" charset="-122"/>
              </a:rPr>
              <a:t>每次保留程序中一个变量，让其余的变量取正常值，被保留的变量依次取</a:t>
            </a:r>
            <a:r>
              <a:rPr lang="en-US" altLang="zh-CN" dirty="0">
                <a:ea typeface="宋体" panose="02010600030101010101" pitchFamily="2" charset="-122"/>
              </a:rPr>
              <a:t>min、min+、nom、max-</a:t>
            </a:r>
            <a:r>
              <a:rPr lang="zh-CN" altLang="en-US" dirty="0">
                <a:ea typeface="宋体" panose="02010600030101010101" pitchFamily="2" charset="-122"/>
              </a:rPr>
              <a:t>和</a:t>
            </a:r>
            <a:r>
              <a:rPr lang="en-US" altLang="zh-CN" dirty="0">
                <a:ea typeface="宋体" panose="02010600030101010101" pitchFamily="2" charset="-122"/>
              </a:rPr>
              <a:t>max</a:t>
            </a:r>
            <a:r>
              <a:rPr lang="zh-CN" altLang="en-US" dirty="0">
                <a:ea typeface="宋体" panose="02010600030101010101" pitchFamily="2" charset="-122"/>
              </a:rPr>
              <a:t>。         </a:t>
            </a:r>
            <a:r>
              <a:rPr lang="en-US" altLang="zh-CN" dirty="0">
                <a:ea typeface="宋体" panose="02010600030101010101" pitchFamily="2" charset="-122"/>
              </a:rPr>
              <a:t>(2) </a:t>
            </a:r>
            <a:r>
              <a:rPr lang="zh-CN" altLang="en-US" dirty="0">
                <a:ea typeface="宋体" panose="02010600030101010101" pitchFamily="2" charset="-122"/>
              </a:rPr>
              <a:t>对程序中的每个变量重复 </a:t>
            </a:r>
            <a:r>
              <a:rPr lang="en-US" altLang="zh-CN" dirty="0">
                <a:ea typeface="宋体" panose="02010600030101010101" pitchFamily="2" charset="-122"/>
              </a:rPr>
              <a:t>(1) </a:t>
            </a:r>
            <a:r>
              <a:rPr lang="zh-CN" altLang="en-US" dirty="0">
                <a:ea typeface="宋体" panose="02010600030101010101" pitchFamily="2" charset="-122"/>
              </a:rPr>
              <a:t>。</a:t>
            </a:r>
            <a:endParaRPr lang="en-US" altLang="zh-CN"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arn(outVertical)">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left)">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left)">
                                      <p:cBhvr>
                                        <p:cTn id="17" dur="5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467095" y="1886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边界值分析法测试用例</a:t>
            </a:r>
            <a:endParaRPr lang="en-US" altLang="zh-CN" sz="3200" dirty="0">
              <a:ea typeface="宋体" panose="02010600030101010101" pitchFamily="2" charset="-122"/>
            </a:endParaRPr>
          </a:p>
        </p:txBody>
      </p:sp>
      <p:sp>
        <p:nvSpPr>
          <p:cNvPr id="63491" name="Rectangle 3"/>
          <p:cNvSpPr>
            <a:spLocks noGrp="1"/>
          </p:cNvSpPr>
          <p:nvPr>
            <p:ph idx="1"/>
          </p:nvPr>
        </p:nvSpPr>
        <p:spPr>
          <a:xfrm>
            <a:off x="611240" y="993195"/>
            <a:ext cx="8226900" cy="4759200"/>
          </a:xfrm>
        </p:spPr>
        <p:txBody>
          <a:bodyPr vert="horz" wrap="square" lIns="91440" tIns="45720" rIns="91440" bIns="45720" anchor="t" anchorCtr="0"/>
          <a:lstStyle/>
          <a:p>
            <a:pPr eaLnBrk="1" hangingPunct="1"/>
            <a:r>
              <a:rPr lang="zh-CN" altLang="en-US" sz="2400" b="1" dirty="0">
                <a:ea typeface="宋体" panose="02010600030101010101" pitchFamily="2" charset="-122"/>
              </a:rPr>
              <a:t>例</a:t>
            </a:r>
            <a:r>
              <a:rPr lang="en-US" altLang="zh-CN" sz="2400" b="1" dirty="0">
                <a:ea typeface="宋体" panose="02010600030101010101" pitchFamily="2" charset="-122"/>
              </a:rPr>
              <a:t>1</a:t>
            </a:r>
            <a:r>
              <a:rPr lang="zh-CN" altLang="en-US" sz="2400" b="1" dirty="0">
                <a:ea typeface="宋体" panose="02010600030101010101" pitchFamily="2" charset="-122"/>
              </a:rPr>
              <a:t>：</a:t>
            </a:r>
            <a:r>
              <a:rPr lang="zh-CN" altLang="en-US" sz="2400" dirty="0">
                <a:ea typeface="宋体" panose="02010600030101010101" pitchFamily="2" charset="-122"/>
              </a:rPr>
              <a:t>有两个输入变量</a:t>
            </a:r>
            <a:r>
              <a:rPr lang="en-US" altLang="zh-CN" sz="2400" dirty="0">
                <a:ea typeface="宋体" panose="02010600030101010101" pitchFamily="2" charset="-122"/>
              </a:rPr>
              <a:t>x1(a≤x1≤b)</a:t>
            </a:r>
            <a:r>
              <a:rPr lang="zh-CN" altLang="en-US" sz="2400" dirty="0">
                <a:ea typeface="宋体" panose="02010600030101010101" pitchFamily="2" charset="-122"/>
              </a:rPr>
              <a:t>和</a:t>
            </a:r>
            <a:r>
              <a:rPr lang="en-US" altLang="zh-CN" sz="2400" dirty="0">
                <a:ea typeface="宋体" panose="02010600030101010101" pitchFamily="2" charset="-122"/>
              </a:rPr>
              <a:t>x2(c≤x2≤d)</a:t>
            </a:r>
            <a:r>
              <a:rPr lang="zh-CN" altLang="en-US" sz="2400" dirty="0">
                <a:ea typeface="宋体" panose="02010600030101010101" pitchFamily="2" charset="-122"/>
              </a:rPr>
              <a:t>的程序</a:t>
            </a:r>
            <a:r>
              <a:rPr lang="en-US" altLang="zh-CN" sz="2400" dirty="0">
                <a:ea typeface="宋体" panose="02010600030101010101" pitchFamily="2" charset="-122"/>
              </a:rPr>
              <a:t>F</a:t>
            </a:r>
            <a:r>
              <a:rPr lang="zh-CN" altLang="en-US" sz="2400" dirty="0">
                <a:ea typeface="宋体" panose="02010600030101010101" pitchFamily="2" charset="-122"/>
              </a:rPr>
              <a:t>的边界值分析测试用例如下：</a:t>
            </a:r>
            <a:endParaRPr lang="zh-CN" altLang="en-US" sz="2400" dirty="0">
              <a:ea typeface="宋体" panose="02010600030101010101" pitchFamily="2" charset="-122"/>
            </a:endParaRPr>
          </a:p>
          <a:p>
            <a:pPr eaLnBrk="1" hangingPunct="1">
              <a:buNone/>
            </a:pPr>
            <a:r>
              <a:rPr lang="zh-CN" altLang="en-US" sz="2400" dirty="0">
                <a:ea typeface="宋体" panose="02010600030101010101" pitchFamily="2" charset="-122"/>
              </a:rPr>
              <a:t> </a:t>
            </a:r>
            <a:r>
              <a:rPr lang="fr-FR" altLang="en-US" sz="2400" dirty="0">
                <a:ea typeface="宋体" panose="02010600030101010101" pitchFamily="2" charset="-122"/>
              </a:rPr>
              <a:t>{ &lt;x1nom,x2min&gt;, &lt;x1nom,x2min+&gt;, &lt;x1nom,x2nom&gt;, &lt;x1nom,x2max&gt;, &lt;x1nom,x2max-&gt;, &lt;x1min,x2nom&gt;, &lt;x1min+,x2nom&gt;, &lt;x1max,x2nom&gt;, &lt;x1max-,x2nom&gt; }</a:t>
            </a:r>
            <a:endParaRPr lang="zh-CN" altLang="en-US" sz="2400" dirty="0">
              <a:ea typeface="宋体" panose="02010600030101010101" pitchFamily="2" charset="-122"/>
            </a:endParaRPr>
          </a:p>
        </p:txBody>
      </p:sp>
      <p:grpSp>
        <p:nvGrpSpPr>
          <p:cNvPr id="2" name="Group 4"/>
          <p:cNvGrpSpPr/>
          <p:nvPr/>
        </p:nvGrpSpPr>
        <p:grpSpPr>
          <a:xfrm>
            <a:off x="1403350" y="3860800"/>
            <a:ext cx="6048375" cy="2808288"/>
            <a:chOff x="0" y="0"/>
            <a:chExt cx="3786" cy="1872"/>
          </a:xfrm>
        </p:grpSpPr>
        <p:sp>
          <p:nvSpPr>
            <p:cNvPr id="67589" name="Rectangle 5"/>
            <p:cNvSpPr/>
            <p:nvPr/>
          </p:nvSpPr>
          <p:spPr>
            <a:xfrm>
              <a:off x="3264" y="1556"/>
              <a:ext cx="522" cy="316"/>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x1</a:t>
              </a:r>
              <a:endParaRPr lang="en-US" altLang="zh-CN" sz="2400" dirty="0">
                <a:solidFill>
                  <a:schemeClr val="tx1"/>
                </a:solidFill>
                <a:latin typeface="Arial" panose="020B0604020202020204" pitchFamily="34" charset="0"/>
              </a:endParaRPr>
            </a:p>
          </p:txBody>
        </p:sp>
        <p:sp>
          <p:nvSpPr>
            <p:cNvPr id="67590" name="Line 6"/>
            <p:cNvSpPr/>
            <p:nvPr/>
          </p:nvSpPr>
          <p:spPr>
            <a:xfrm flipV="1">
              <a:off x="381" y="104"/>
              <a:ext cx="0" cy="1452"/>
            </a:xfrm>
            <a:prstGeom prst="line">
              <a:avLst/>
            </a:prstGeom>
            <a:ln w="9525" cap="flat" cmpd="sng">
              <a:solidFill>
                <a:schemeClr val="tx1"/>
              </a:solidFill>
              <a:prstDash val="solid"/>
              <a:headEnd type="none" w="med" len="med"/>
              <a:tailEnd type="triangle" w="med" len="med"/>
            </a:ln>
          </p:spPr>
        </p:sp>
        <p:sp>
          <p:nvSpPr>
            <p:cNvPr id="67591" name="Line 7"/>
            <p:cNvSpPr/>
            <p:nvPr/>
          </p:nvSpPr>
          <p:spPr>
            <a:xfrm>
              <a:off x="384" y="1556"/>
              <a:ext cx="3082" cy="0"/>
            </a:xfrm>
            <a:prstGeom prst="line">
              <a:avLst/>
            </a:prstGeom>
            <a:ln w="9525" cap="flat" cmpd="sng">
              <a:solidFill>
                <a:schemeClr val="tx1"/>
              </a:solidFill>
              <a:prstDash val="solid"/>
              <a:headEnd type="none" w="med" len="med"/>
              <a:tailEnd type="triangle" w="med" len="med"/>
            </a:ln>
          </p:spPr>
        </p:sp>
        <p:sp>
          <p:nvSpPr>
            <p:cNvPr id="67592" name="Rectangle 8"/>
            <p:cNvSpPr/>
            <p:nvPr/>
          </p:nvSpPr>
          <p:spPr>
            <a:xfrm>
              <a:off x="1056" y="623"/>
              <a:ext cx="1381" cy="608"/>
            </a:xfrm>
            <a:prstGeom prst="rect">
              <a:avLst/>
            </a:prstGeom>
            <a:noFill/>
            <a:ln w="9525" cap="flat" cmpd="sng">
              <a:solidFill>
                <a:schemeClr val="tx1"/>
              </a:solidFill>
              <a:prstDash val="solid"/>
              <a:miter/>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67593" name="Line 9"/>
            <p:cNvSpPr/>
            <p:nvPr/>
          </p:nvSpPr>
          <p:spPr>
            <a:xfrm>
              <a:off x="384" y="623"/>
              <a:ext cx="2366" cy="10"/>
            </a:xfrm>
            <a:prstGeom prst="line">
              <a:avLst/>
            </a:prstGeom>
            <a:ln w="9525" cap="flat" cmpd="sng">
              <a:solidFill>
                <a:schemeClr val="tx1"/>
              </a:solidFill>
              <a:prstDash val="sysDot"/>
              <a:headEnd type="none" w="med" len="med"/>
              <a:tailEnd type="none" w="med" len="med"/>
            </a:ln>
          </p:spPr>
        </p:sp>
        <p:sp>
          <p:nvSpPr>
            <p:cNvPr id="67594" name="Line 10"/>
            <p:cNvSpPr/>
            <p:nvPr/>
          </p:nvSpPr>
          <p:spPr>
            <a:xfrm flipV="1">
              <a:off x="384" y="1242"/>
              <a:ext cx="2386" cy="3"/>
            </a:xfrm>
            <a:prstGeom prst="line">
              <a:avLst/>
            </a:prstGeom>
            <a:ln w="9525" cap="flat" cmpd="sng">
              <a:solidFill>
                <a:schemeClr val="tx1"/>
              </a:solidFill>
              <a:prstDash val="sysDot"/>
              <a:headEnd type="none" w="med" len="med"/>
              <a:tailEnd type="none" w="med" len="med"/>
            </a:ln>
          </p:spPr>
        </p:sp>
        <p:sp>
          <p:nvSpPr>
            <p:cNvPr id="67595" name="Line 11"/>
            <p:cNvSpPr/>
            <p:nvPr/>
          </p:nvSpPr>
          <p:spPr>
            <a:xfrm>
              <a:off x="1056" y="363"/>
              <a:ext cx="0" cy="1193"/>
            </a:xfrm>
            <a:prstGeom prst="line">
              <a:avLst/>
            </a:prstGeom>
            <a:ln w="9525" cap="flat" cmpd="sng">
              <a:solidFill>
                <a:schemeClr val="tx1"/>
              </a:solidFill>
              <a:prstDash val="sysDot"/>
              <a:headEnd type="none" w="med" len="med"/>
              <a:tailEnd type="none" w="med" len="med"/>
            </a:ln>
          </p:spPr>
        </p:sp>
        <p:sp>
          <p:nvSpPr>
            <p:cNvPr id="67596" name="Line 12"/>
            <p:cNvSpPr/>
            <p:nvPr/>
          </p:nvSpPr>
          <p:spPr>
            <a:xfrm>
              <a:off x="2448" y="363"/>
              <a:ext cx="0" cy="1193"/>
            </a:xfrm>
            <a:prstGeom prst="line">
              <a:avLst/>
            </a:prstGeom>
            <a:ln w="9525" cap="flat" cmpd="sng">
              <a:solidFill>
                <a:schemeClr val="tx1"/>
              </a:solidFill>
              <a:prstDash val="sysDot"/>
              <a:headEnd type="none" w="med" len="med"/>
              <a:tailEnd type="none" w="med" len="med"/>
            </a:ln>
          </p:spPr>
        </p:sp>
        <p:sp>
          <p:nvSpPr>
            <p:cNvPr id="67597" name="Rectangle 13"/>
            <p:cNvSpPr/>
            <p:nvPr/>
          </p:nvSpPr>
          <p:spPr>
            <a:xfrm>
              <a:off x="0" y="0"/>
              <a:ext cx="522" cy="316"/>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x2</a:t>
              </a:r>
              <a:endParaRPr lang="en-US" altLang="zh-CN" sz="2400" dirty="0">
                <a:solidFill>
                  <a:schemeClr val="tx1"/>
                </a:solidFill>
                <a:latin typeface="Arial" panose="020B0604020202020204" pitchFamily="34" charset="0"/>
              </a:endParaRPr>
            </a:p>
          </p:txBody>
        </p:sp>
        <p:sp>
          <p:nvSpPr>
            <p:cNvPr id="67598" name="Rectangle 14"/>
            <p:cNvSpPr/>
            <p:nvPr/>
          </p:nvSpPr>
          <p:spPr>
            <a:xfrm>
              <a:off x="960" y="1556"/>
              <a:ext cx="522" cy="315"/>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a</a:t>
              </a:r>
              <a:endParaRPr lang="en-US" altLang="zh-CN" sz="2400" dirty="0">
                <a:solidFill>
                  <a:schemeClr val="tx1"/>
                </a:solidFill>
                <a:latin typeface="Arial" panose="020B0604020202020204" pitchFamily="34" charset="0"/>
              </a:endParaRPr>
            </a:p>
          </p:txBody>
        </p:sp>
        <p:sp>
          <p:nvSpPr>
            <p:cNvPr id="67599" name="Rectangle 15"/>
            <p:cNvSpPr/>
            <p:nvPr/>
          </p:nvSpPr>
          <p:spPr>
            <a:xfrm>
              <a:off x="2304" y="1556"/>
              <a:ext cx="522" cy="316"/>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 b</a:t>
              </a:r>
              <a:endParaRPr lang="en-US" altLang="zh-CN" sz="2400" dirty="0">
                <a:solidFill>
                  <a:schemeClr val="tx1"/>
                </a:solidFill>
                <a:latin typeface="Arial" panose="020B0604020202020204" pitchFamily="34" charset="0"/>
              </a:endParaRPr>
            </a:p>
          </p:txBody>
        </p:sp>
        <p:sp>
          <p:nvSpPr>
            <p:cNvPr id="67600" name="Rectangle 16"/>
            <p:cNvSpPr/>
            <p:nvPr/>
          </p:nvSpPr>
          <p:spPr>
            <a:xfrm>
              <a:off x="96" y="467"/>
              <a:ext cx="328" cy="316"/>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c</a:t>
              </a:r>
              <a:endParaRPr lang="en-US" altLang="zh-CN" sz="2400" dirty="0">
                <a:solidFill>
                  <a:schemeClr val="tx1"/>
                </a:solidFill>
                <a:latin typeface="Arial" panose="020B0604020202020204" pitchFamily="34" charset="0"/>
              </a:endParaRPr>
            </a:p>
          </p:txBody>
        </p:sp>
        <p:sp>
          <p:nvSpPr>
            <p:cNvPr id="67601" name="Rectangle 17"/>
            <p:cNvSpPr/>
            <p:nvPr/>
          </p:nvSpPr>
          <p:spPr>
            <a:xfrm>
              <a:off x="96" y="1089"/>
              <a:ext cx="366" cy="316"/>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d</a:t>
              </a:r>
              <a:endParaRPr lang="en-US" altLang="zh-CN" sz="2400" dirty="0">
                <a:solidFill>
                  <a:schemeClr val="tx1"/>
                </a:solidFill>
                <a:latin typeface="Arial" panose="020B0604020202020204" pitchFamily="34" charset="0"/>
              </a:endParaRPr>
            </a:p>
          </p:txBody>
        </p:sp>
        <p:sp>
          <p:nvSpPr>
            <p:cNvPr id="67602" name="AutoShape 18"/>
            <p:cNvSpPr/>
            <p:nvPr/>
          </p:nvSpPr>
          <p:spPr>
            <a:xfrm>
              <a:off x="2202" y="881"/>
              <a:ext cx="111" cy="90"/>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67603" name="AutoShape 19"/>
            <p:cNvSpPr/>
            <p:nvPr/>
          </p:nvSpPr>
          <p:spPr>
            <a:xfrm>
              <a:off x="1523" y="1140"/>
              <a:ext cx="111" cy="90"/>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67604" name="AutoShape 20"/>
            <p:cNvSpPr/>
            <p:nvPr/>
          </p:nvSpPr>
          <p:spPr>
            <a:xfrm>
              <a:off x="1525" y="1049"/>
              <a:ext cx="111" cy="91"/>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67605" name="AutoShape 21"/>
            <p:cNvSpPr/>
            <p:nvPr/>
          </p:nvSpPr>
          <p:spPr>
            <a:xfrm>
              <a:off x="1724" y="870"/>
              <a:ext cx="111" cy="90"/>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67606" name="AutoShape 22"/>
            <p:cNvSpPr/>
            <p:nvPr/>
          </p:nvSpPr>
          <p:spPr>
            <a:xfrm>
              <a:off x="1488" y="623"/>
              <a:ext cx="111" cy="8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67607" name="AutoShape 23"/>
            <p:cNvSpPr/>
            <p:nvPr/>
          </p:nvSpPr>
          <p:spPr>
            <a:xfrm>
              <a:off x="1039" y="893"/>
              <a:ext cx="111" cy="8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67608" name="AutoShape 24"/>
            <p:cNvSpPr/>
            <p:nvPr/>
          </p:nvSpPr>
          <p:spPr>
            <a:xfrm>
              <a:off x="1159" y="881"/>
              <a:ext cx="111" cy="90"/>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67609" name="AutoShape 25"/>
            <p:cNvSpPr/>
            <p:nvPr/>
          </p:nvSpPr>
          <p:spPr>
            <a:xfrm>
              <a:off x="1488" y="726"/>
              <a:ext cx="111" cy="90"/>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67610" name="AutoShape 26"/>
            <p:cNvSpPr/>
            <p:nvPr/>
          </p:nvSpPr>
          <p:spPr>
            <a:xfrm>
              <a:off x="2304" y="882"/>
              <a:ext cx="111" cy="90"/>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arn(outVertical)">
                                      <p:cBhvr>
                                        <p:cTn id="7" dur="5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pRg st="0" end="0"/>
                                            </p:txEl>
                                          </p:spTgt>
                                        </p:tgtEl>
                                        <p:attrNameLst>
                                          <p:attrName>style.visibility</p:attrName>
                                        </p:attrNameLst>
                                      </p:cBhvr>
                                      <p:to>
                                        <p:strVal val="visible"/>
                                      </p:to>
                                    </p:set>
                                    <p:animEffect transition="in" filter="wipe(left)">
                                      <p:cBhvr>
                                        <p:cTn id="12" dur="500"/>
                                        <p:tgtEl>
                                          <p:spTgt spid="634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xEl>
                                              <p:pRg st="1" end="1"/>
                                            </p:txEl>
                                          </p:spTgt>
                                        </p:tgtEl>
                                        <p:attrNameLst>
                                          <p:attrName>style.visibility</p:attrName>
                                        </p:attrNameLst>
                                      </p:cBhvr>
                                      <p:to>
                                        <p:strVal val="visible"/>
                                      </p:to>
                                    </p:set>
                                    <p:animEffect transition="in" filter="wipe(left)">
                                      <p:cBhvr>
                                        <p:cTn id="17" dur="500"/>
                                        <p:tgtEl>
                                          <p:spTgt spid="634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539485" y="116275"/>
            <a:ext cx="8226900" cy="705600"/>
          </a:xfrm>
        </p:spPr>
        <p:txBody>
          <a:bodyPr vert="horz" wrap="square" lIns="36000" tIns="45720" rIns="36000" bIns="45720" anchor="t" anchorCtr="1"/>
          <a:lstStyle/>
          <a:p>
            <a:pPr eaLnBrk="1" hangingPunct="1"/>
            <a:r>
              <a:rPr lang="zh-CN" altLang="en-US" sz="4000" dirty="0">
                <a:ea typeface="宋体" panose="02010600030101010101" pitchFamily="2" charset="-122"/>
              </a:rPr>
              <a:t>边界值分析法测试用例</a:t>
            </a:r>
            <a:endParaRPr lang="zh-CN" altLang="en-US" sz="3200" dirty="0">
              <a:ea typeface="宋体" panose="02010600030101010101" pitchFamily="2" charset="-122"/>
            </a:endParaRPr>
          </a:p>
        </p:txBody>
      </p:sp>
      <p:sp>
        <p:nvSpPr>
          <p:cNvPr id="64515" name="Rectangle 3"/>
          <p:cNvSpPr>
            <a:spLocks noGrp="1"/>
          </p:cNvSpPr>
          <p:nvPr>
            <p:ph idx="1"/>
          </p:nvPr>
        </p:nvSpPr>
        <p:spPr>
          <a:xfrm>
            <a:off x="611240" y="821745"/>
            <a:ext cx="8226900" cy="4759200"/>
          </a:xfrm>
        </p:spPr>
        <p:txBody>
          <a:bodyPr vert="horz" wrap="square" lIns="91440" tIns="45720" rIns="91440" bIns="45720" anchor="t" anchorCtr="0">
            <a:normAutofit fontScale="92500" lnSpcReduction="20000"/>
          </a:bodyPr>
          <a:lstStyle/>
          <a:p>
            <a:pPr eaLnBrk="1" hangingPunct="1"/>
            <a:r>
              <a:rPr lang="zh-CN" altLang="en-US" sz="2800" b="1" dirty="0">
                <a:ea typeface="宋体" panose="02010600030101010101" pitchFamily="2" charset="-122"/>
              </a:rPr>
              <a:t>例</a:t>
            </a:r>
            <a:r>
              <a:rPr lang="en-US" altLang="zh-CN" sz="2800" b="1" dirty="0">
                <a:ea typeface="宋体" panose="02010600030101010101" pitchFamily="2" charset="-122"/>
              </a:rPr>
              <a:t>2</a:t>
            </a:r>
            <a:r>
              <a:rPr lang="zh-CN" altLang="en-US" sz="2800" b="1" dirty="0">
                <a:ea typeface="宋体" panose="02010600030101010101" pitchFamily="2" charset="-122"/>
              </a:rPr>
              <a:t>：</a:t>
            </a:r>
            <a:r>
              <a:rPr lang="zh-CN" altLang="en-US" sz="2800" dirty="0">
                <a:ea typeface="宋体" panose="02010600030101010101" pitchFamily="2" charset="-122"/>
              </a:rPr>
              <a:t>有二元函数</a:t>
            </a:r>
            <a:r>
              <a:rPr lang="en-US" altLang="zh-CN" sz="2800" dirty="0">
                <a:ea typeface="宋体" panose="02010600030101010101" pitchFamily="2" charset="-122"/>
              </a:rPr>
              <a:t>f(x,y)</a:t>
            </a:r>
            <a:r>
              <a:rPr lang="zh-CN" altLang="en-US" sz="2800" dirty="0">
                <a:ea typeface="宋体" panose="02010600030101010101" pitchFamily="2" charset="-122"/>
              </a:rPr>
              <a:t>，其中</a:t>
            </a:r>
            <a:r>
              <a:rPr lang="en-US" altLang="zh-CN" sz="2800" dirty="0">
                <a:ea typeface="宋体" panose="02010600030101010101" pitchFamily="2" charset="-122"/>
              </a:rPr>
              <a:t>x∈[1,12]</a:t>
            </a:r>
            <a:r>
              <a:rPr lang="zh-CN" altLang="en-US" sz="2800" dirty="0">
                <a:ea typeface="宋体" panose="02010600030101010101" pitchFamily="2" charset="-122"/>
              </a:rPr>
              <a:t>，</a:t>
            </a:r>
            <a:r>
              <a:rPr lang="en-US" altLang="zh-CN" sz="2800" dirty="0">
                <a:ea typeface="宋体" panose="02010600030101010101" pitchFamily="2" charset="-122"/>
              </a:rPr>
              <a:t>y∈[1,31]</a:t>
            </a:r>
            <a:r>
              <a:rPr lang="zh-CN" altLang="en-US" sz="2800" dirty="0">
                <a:ea typeface="宋体" panose="02010600030101010101" pitchFamily="2" charset="-122"/>
              </a:rPr>
              <a:t>。</a:t>
            </a:r>
            <a:endParaRPr lang="zh-CN" altLang="en-US" sz="2800" dirty="0">
              <a:ea typeface="宋体" panose="02010600030101010101" pitchFamily="2" charset="-122"/>
            </a:endParaRPr>
          </a:p>
          <a:p>
            <a:pPr eaLnBrk="1" hangingPunct="1">
              <a:buNone/>
            </a:pPr>
            <a:r>
              <a:rPr lang="zh-CN" altLang="en-US" sz="2800" dirty="0">
                <a:ea typeface="宋体" panose="02010600030101010101" pitchFamily="2" charset="-122"/>
              </a:rPr>
              <a:t>                     </a:t>
            </a:r>
            <a:endParaRPr lang="zh-CN" altLang="en-US" sz="2800" dirty="0">
              <a:ea typeface="宋体" panose="02010600030101010101" pitchFamily="2" charset="-122"/>
            </a:endParaRPr>
          </a:p>
          <a:p>
            <a:pPr eaLnBrk="1" hangingPunct="1"/>
            <a:r>
              <a:rPr lang="zh-CN" altLang="en-US" sz="2800" dirty="0">
                <a:ea typeface="宋体" panose="02010600030101010101" pitchFamily="2" charset="-122"/>
              </a:rPr>
              <a:t>则采用边界值分析法设计的测试用例是：</a:t>
            </a:r>
            <a:endParaRPr lang="zh-CN" altLang="en-US" sz="2800" dirty="0">
              <a:ea typeface="宋体" panose="02010600030101010101" pitchFamily="2" charset="-122"/>
            </a:endParaRPr>
          </a:p>
          <a:p>
            <a:pPr eaLnBrk="1" hangingPunct="1">
              <a:buNone/>
            </a:pPr>
            <a:r>
              <a:rPr lang="en-US" altLang="zh-CN" sz="2800" dirty="0">
                <a:ea typeface="宋体" panose="02010600030101010101" pitchFamily="2" charset="-122"/>
              </a:rPr>
              <a:t>   { &lt;1,15&gt;, &lt;2,15&gt;, &lt;11,15&gt;, &lt;12,15&gt;, &lt;6,15&gt;, &lt;6,1&gt;, &lt;6,2&gt;, &lt;6,30&gt;, &lt;6,31&gt; }</a:t>
            </a:r>
            <a:endParaRPr lang="en-US" altLang="zh-CN" sz="2800" dirty="0">
              <a:ea typeface="宋体" panose="02010600030101010101" pitchFamily="2" charset="-122"/>
            </a:endParaRPr>
          </a:p>
          <a:p>
            <a:pPr eaLnBrk="1" hangingPunct="1">
              <a:buNone/>
            </a:pPr>
            <a:endParaRPr lang="en-US" altLang="zh-CN" sz="2800" dirty="0">
              <a:ea typeface="宋体" panose="02010600030101010101" pitchFamily="2" charset="-122"/>
            </a:endParaRPr>
          </a:p>
          <a:p>
            <a:pPr eaLnBrk="1" hangingPunct="1">
              <a:buFont typeface="Wingdings" panose="05000000000000000000" pitchFamily="2" charset="2"/>
              <a:buChar char="Ø"/>
            </a:pPr>
            <a:r>
              <a:rPr lang="zh-CN" altLang="en-US" sz="2800" b="1" dirty="0">
                <a:ea typeface="宋体" panose="02010600030101010101" pitchFamily="2" charset="-122"/>
              </a:rPr>
              <a:t>推论：对于一个含有</a:t>
            </a:r>
            <a:r>
              <a:rPr lang="en-US" altLang="zh-CN" sz="2800" b="1" dirty="0">
                <a:ea typeface="宋体" panose="02010600030101010101" pitchFamily="2" charset="-122"/>
              </a:rPr>
              <a:t>n</a:t>
            </a:r>
            <a:r>
              <a:rPr lang="zh-CN" altLang="en-US" sz="2800" b="1" dirty="0">
                <a:ea typeface="宋体" panose="02010600030101010101" pitchFamily="2" charset="-122"/>
              </a:rPr>
              <a:t>个变量的程序，采用边界值分析法测试程序会产生</a:t>
            </a:r>
            <a:r>
              <a:rPr lang="en-US" altLang="zh-CN" sz="2800" b="1" dirty="0">
                <a:ea typeface="宋体" panose="02010600030101010101" pitchFamily="2" charset="-122"/>
              </a:rPr>
              <a:t>4n+1</a:t>
            </a:r>
            <a:r>
              <a:rPr lang="zh-CN" altLang="en-US" sz="2800" b="1" dirty="0">
                <a:ea typeface="宋体" panose="02010600030101010101" pitchFamily="2" charset="-122"/>
              </a:rPr>
              <a:t>个测试用例。</a:t>
            </a:r>
            <a:endParaRPr lang="en-US" altLang="zh-CN" sz="2800" b="1"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arn(outVertical)">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5">
                                            <p:txEl>
                                              <p:pRg st="0" end="0"/>
                                            </p:txEl>
                                          </p:spTgt>
                                        </p:tgtEl>
                                        <p:attrNameLst>
                                          <p:attrName>style.visibility</p:attrName>
                                        </p:attrNameLst>
                                      </p:cBhvr>
                                      <p:to>
                                        <p:strVal val="visible"/>
                                      </p:to>
                                    </p:set>
                                    <p:animEffect transition="in" filter="wipe(left)">
                                      <p:cBhvr>
                                        <p:cTn id="12" dur="500"/>
                                        <p:tgtEl>
                                          <p:spTgt spid="645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5">
                                            <p:txEl>
                                              <p:pRg st="1" end="1"/>
                                            </p:txEl>
                                          </p:spTgt>
                                        </p:tgtEl>
                                        <p:attrNameLst>
                                          <p:attrName>style.visibility</p:attrName>
                                        </p:attrNameLst>
                                      </p:cBhvr>
                                      <p:to>
                                        <p:strVal val="visible"/>
                                      </p:to>
                                    </p:set>
                                    <p:animEffect transition="in" filter="wipe(left)">
                                      <p:cBhvr>
                                        <p:cTn id="17" dur="500"/>
                                        <p:tgtEl>
                                          <p:spTgt spid="645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15">
                                            <p:txEl>
                                              <p:pRg st="2" end="2"/>
                                            </p:txEl>
                                          </p:spTgt>
                                        </p:tgtEl>
                                        <p:attrNameLst>
                                          <p:attrName>style.visibility</p:attrName>
                                        </p:attrNameLst>
                                      </p:cBhvr>
                                      <p:to>
                                        <p:strVal val="visible"/>
                                      </p:to>
                                    </p:set>
                                    <p:animEffect transition="in" filter="wipe(left)">
                                      <p:cBhvr>
                                        <p:cTn id="22" dur="500"/>
                                        <p:tgtEl>
                                          <p:spTgt spid="645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515">
                                            <p:txEl>
                                              <p:pRg st="3" end="3"/>
                                            </p:txEl>
                                          </p:spTgt>
                                        </p:tgtEl>
                                        <p:attrNameLst>
                                          <p:attrName>style.visibility</p:attrName>
                                        </p:attrNameLst>
                                      </p:cBhvr>
                                      <p:to>
                                        <p:strVal val="visible"/>
                                      </p:to>
                                    </p:set>
                                    <p:animEffect transition="in" filter="wipe(left)">
                                      <p:cBhvr>
                                        <p:cTn id="27" dur="500"/>
                                        <p:tgtEl>
                                          <p:spTgt spid="645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4515">
                                            <p:txEl>
                                              <p:pRg st="5" end="5"/>
                                            </p:txEl>
                                          </p:spTgt>
                                        </p:tgtEl>
                                        <p:attrNameLst>
                                          <p:attrName>style.visibility</p:attrName>
                                        </p:attrNameLst>
                                      </p:cBhvr>
                                      <p:to>
                                        <p:strVal val="visible"/>
                                      </p:to>
                                    </p:set>
                                    <p:animEffect transition="in" filter="checkerboard(across)">
                                      <p:cBhvr>
                                        <p:cTn id="32"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467095" y="620465"/>
            <a:ext cx="8226900" cy="705600"/>
          </a:xfrm>
        </p:spPr>
        <p:txBody>
          <a:bodyPr vert="horz" wrap="square" lIns="36000" tIns="45720" rIns="36000" bIns="45720" anchor="t" anchorCtr="1"/>
          <a:lstStyle/>
          <a:p>
            <a:pPr eaLnBrk="1" hangingPunct="1"/>
            <a:r>
              <a:rPr lang="zh-CN" altLang="en-US" sz="4000" dirty="0">
                <a:ea typeface="宋体" panose="02010600030101010101" pitchFamily="2" charset="-122"/>
              </a:rPr>
              <a:t>边界值分析法测试用例</a:t>
            </a:r>
            <a:endParaRPr lang="zh-CN" altLang="en-US" sz="3200" dirty="0">
              <a:ea typeface="宋体" panose="02010600030101010101" pitchFamily="2" charset="-122"/>
            </a:endParaRPr>
          </a:p>
        </p:txBody>
      </p:sp>
      <p:sp>
        <p:nvSpPr>
          <p:cNvPr id="65539" name="Rectangle 3"/>
          <p:cNvSpPr>
            <a:spLocks noGrp="1"/>
          </p:cNvSpPr>
          <p:nvPr>
            <p:ph idx="1"/>
          </p:nvPr>
        </p:nvSpPr>
        <p:spPr/>
        <p:txBody>
          <a:bodyPr vert="horz" wrap="square" lIns="91440" tIns="45720" rIns="91440" bIns="45720" anchor="t" anchorCtr="0"/>
          <a:lstStyle/>
          <a:p>
            <a:pPr eaLnBrk="1" hangingPunct="1">
              <a:spcBef>
                <a:spcPct val="40000"/>
              </a:spcBef>
              <a:buNone/>
            </a:pPr>
            <a:r>
              <a:rPr lang="zh-CN" altLang="en-US" sz="2800" b="1" dirty="0">
                <a:ea typeface="宋体" panose="02010600030101010101" pitchFamily="2" charset="-122"/>
              </a:rPr>
              <a:t>课堂练习：</a:t>
            </a:r>
            <a:endParaRPr lang="zh-CN" altLang="en-US" sz="2800" b="1" dirty="0">
              <a:ea typeface="宋体" panose="02010600030101010101" pitchFamily="2" charset="-122"/>
            </a:endParaRPr>
          </a:p>
          <a:p>
            <a:pPr eaLnBrk="1" hangingPunct="1">
              <a:spcBef>
                <a:spcPct val="40000"/>
              </a:spcBef>
              <a:buNone/>
            </a:pPr>
            <a:r>
              <a:rPr lang="zh-CN" altLang="en-US" sz="2800" dirty="0">
                <a:ea typeface="宋体" panose="02010600030101010101" pitchFamily="2" charset="-122"/>
              </a:rPr>
              <a:t>     有函数</a:t>
            </a:r>
            <a:r>
              <a:rPr lang="en-US" altLang="zh-CN" sz="2800" dirty="0">
                <a:ea typeface="宋体" panose="02010600030101010101" pitchFamily="2" charset="-122"/>
              </a:rPr>
              <a:t>f(x,y,z)</a:t>
            </a:r>
            <a:r>
              <a:rPr lang="zh-CN" altLang="en-US" sz="2800" dirty="0">
                <a:ea typeface="宋体" panose="02010600030101010101" pitchFamily="2" charset="-122"/>
              </a:rPr>
              <a:t>，其中</a:t>
            </a:r>
            <a:r>
              <a:rPr lang="en-US" altLang="zh-CN" sz="2800" dirty="0">
                <a:ea typeface="宋体" panose="02010600030101010101" pitchFamily="2" charset="-122"/>
              </a:rPr>
              <a:t>x∈[1900,2100]</a:t>
            </a:r>
            <a:r>
              <a:rPr lang="zh-CN" altLang="en-US" sz="2800" dirty="0">
                <a:ea typeface="宋体" panose="02010600030101010101" pitchFamily="2" charset="-122"/>
              </a:rPr>
              <a:t>，</a:t>
            </a:r>
            <a:r>
              <a:rPr lang="en-US" altLang="zh-CN" sz="2800" dirty="0">
                <a:ea typeface="宋体" panose="02010600030101010101" pitchFamily="2" charset="-122"/>
              </a:rPr>
              <a:t>y∈[1,12]</a:t>
            </a:r>
            <a:r>
              <a:rPr lang="zh-CN" altLang="en-US" sz="2800" dirty="0">
                <a:ea typeface="宋体" panose="02010600030101010101" pitchFamily="2" charset="-122"/>
              </a:rPr>
              <a:t>，</a:t>
            </a:r>
            <a:r>
              <a:rPr lang="en-US" altLang="zh-CN" sz="2800" dirty="0">
                <a:ea typeface="宋体" panose="02010600030101010101" pitchFamily="2" charset="-122"/>
              </a:rPr>
              <a:t>z∈[1,31]</a:t>
            </a:r>
            <a:r>
              <a:rPr lang="zh-CN" altLang="en-US" sz="2800" dirty="0">
                <a:ea typeface="宋体" panose="02010600030101010101" pitchFamily="2" charset="-122"/>
              </a:rPr>
              <a:t>的。请写出该函数采用边界值分析法设计的测试用例。</a:t>
            </a:r>
            <a:endParaRPr lang="zh-CN" altLang="en-US" sz="2800" dirty="0">
              <a:ea typeface="宋体" panose="02010600030101010101" pitchFamily="2" charset="-122"/>
            </a:endParaRPr>
          </a:p>
          <a:p>
            <a:pPr eaLnBrk="1" hangingPunct="1">
              <a:buNone/>
            </a:pPr>
            <a:r>
              <a:rPr lang="en-US" altLang="zh-CN" sz="2800" dirty="0">
                <a:ea typeface="宋体" panose="02010600030101010101" pitchFamily="2" charset="-122"/>
              </a:rPr>
              <a:t>  </a:t>
            </a:r>
            <a:endParaRPr lang="zh-CN" altLang="en-US" sz="28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arn(outVertical)">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Effect transition="in" filter="wipe(left)">
                                      <p:cBhvr>
                                        <p:cTn id="12" dur="500"/>
                                        <p:tgtEl>
                                          <p:spTgt spid="655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Effect transition="in" filter="wipe(left)">
                                      <p:cBhvr>
                                        <p:cTn id="17" dur="500"/>
                                        <p:tgtEl>
                                          <p:spTgt spid="655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5539">
                                            <p:txEl>
                                              <p:pRg st="2" end="2"/>
                                            </p:txEl>
                                          </p:spTgt>
                                        </p:tgtEl>
                                        <p:attrNameLst>
                                          <p:attrName>style.visibility</p:attrName>
                                        </p:attrNameLst>
                                      </p:cBhvr>
                                      <p:to>
                                        <p:strVal val="visible"/>
                                      </p:to>
                                    </p:set>
                                    <p:animEffect transition="in" filter="checkerboard(across)">
                                      <p:cBhvr>
                                        <p:cTn id="22"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458205" y="260420"/>
            <a:ext cx="8226900" cy="705600"/>
          </a:xfrm>
        </p:spPr>
        <p:txBody>
          <a:bodyPr vert="horz" wrap="square" lIns="36000" tIns="45720" rIns="36000" bIns="45720" anchor="t" anchorCtr="1"/>
          <a:lstStyle/>
          <a:p>
            <a:pPr eaLnBrk="1" hangingPunct="1"/>
            <a:r>
              <a:rPr lang="zh-CN" altLang="en-US" sz="4000" dirty="0">
                <a:ea typeface="宋体" panose="02010600030101010101" pitchFamily="2" charset="-122"/>
              </a:rPr>
              <a:t>边界值分析法测试用例</a:t>
            </a:r>
            <a:endParaRPr lang="zh-CN" altLang="en-US" sz="3200" dirty="0">
              <a:ea typeface="宋体" panose="02010600030101010101" pitchFamily="2" charset="-122"/>
            </a:endParaRPr>
          </a:p>
        </p:txBody>
      </p:sp>
      <p:sp>
        <p:nvSpPr>
          <p:cNvPr id="66563" name="Rectangle 3"/>
          <p:cNvSpPr>
            <a:spLocks noGrp="1"/>
          </p:cNvSpPr>
          <p:nvPr>
            <p:ph idx="1"/>
          </p:nvPr>
        </p:nvSpPr>
        <p:spPr>
          <a:xfrm>
            <a:off x="539485" y="980495"/>
            <a:ext cx="8226900" cy="4759200"/>
          </a:xfrm>
        </p:spPr>
        <p:txBody>
          <a:bodyPr vert="horz" wrap="square" lIns="91440" tIns="45720" rIns="91440" bIns="45720" anchor="t" anchorCtr="0">
            <a:normAutofit fontScale="92500" lnSpcReduction="20000"/>
          </a:bodyPr>
          <a:lstStyle/>
          <a:p>
            <a:pPr eaLnBrk="1" hangingPunct="1">
              <a:spcBef>
                <a:spcPct val="40000"/>
              </a:spcBef>
              <a:buNone/>
            </a:pPr>
            <a:r>
              <a:rPr lang="zh-CN" altLang="en-US" sz="2800" b="1" dirty="0">
                <a:ea typeface="宋体" panose="02010600030101010101" pitchFamily="2" charset="-122"/>
              </a:rPr>
              <a:t>课堂练习：</a:t>
            </a:r>
            <a:endParaRPr lang="zh-CN" altLang="en-US" sz="2800" b="1" dirty="0">
              <a:ea typeface="宋体" panose="02010600030101010101" pitchFamily="2" charset="-122"/>
            </a:endParaRPr>
          </a:p>
          <a:p>
            <a:pPr eaLnBrk="1" hangingPunct="1">
              <a:spcBef>
                <a:spcPct val="40000"/>
              </a:spcBef>
              <a:buNone/>
            </a:pPr>
            <a:r>
              <a:rPr lang="zh-CN" altLang="en-US" sz="2800" dirty="0">
                <a:ea typeface="宋体" panose="02010600030101010101" pitchFamily="2" charset="-122"/>
              </a:rPr>
              <a:t>     有函数</a:t>
            </a:r>
            <a:r>
              <a:rPr lang="en-US" altLang="zh-CN" sz="2800" dirty="0">
                <a:ea typeface="宋体" panose="02010600030101010101" pitchFamily="2" charset="-122"/>
              </a:rPr>
              <a:t>f(x,y,z)</a:t>
            </a:r>
            <a:r>
              <a:rPr lang="zh-CN" altLang="en-US" sz="2800" dirty="0">
                <a:ea typeface="宋体" panose="02010600030101010101" pitchFamily="2" charset="-122"/>
              </a:rPr>
              <a:t>，其中</a:t>
            </a:r>
            <a:r>
              <a:rPr lang="en-US" altLang="zh-CN" sz="2800" dirty="0">
                <a:ea typeface="宋体" panose="02010600030101010101" pitchFamily="2" charset="-122"/>
              </a:rPr>
              <a:t>x∈[1900,2100]</a:t>
            </a:r>
            <a:r>
              <a:rPr lang="zh-CN" altLang="en-US" sz="2800" dirty="0">
                <a:ea typeface="宋体" panose="02010600030101010101" pitchFamily="2" charset="-122"/>
              </a:rPr>
              <a:t>，</a:t>
            </a:r>
            <a:r>
              <a:rPr lang="en-US" altLang="zh-CN" sz="2800" dirty="0">
                <a:ea typeface="宋体" panose="02010600030101010101" pitchFamily="2" charset="-122"/>
              </a:rPr>
              <a:t>y∈[1,12]</a:t>
            </a:r>
            <a:r>
              <a:rPr lang="zh-CN" altLang="en-US" sz="2800" dirty="0">
                <a:ea typeface="宋体" panose="02010600030101010101" pitchFamily="2" charset="-122"/>
              </a:rPr>
              <a:t>，</a:t>
            </a:r>
            <a:r>
              <a:rPr lang="en-US" altLang="zh-CN" sz="2800" dirty="0">
                <a:ea typeface="宋体" panose="02010600030101010101" pitchFamily="2" charset="-122"/>
              </a:rPr>
              <a:t>z∈[1,31]</a:t>
            </a:r>
            <a:r>
              <a:rPr lang="zh-CN" altLang="en-US" sz="2800" dirty="0">
                <a:ea typeface="宋体" panose="02010600030101010101" pitchFamily="2" charset="-122"/>
              </a:rPr>
              <a:t>的。请写出该函数采用边界值分析法设计的测试用例。</a:t>
            </a:r>
            <a:endParaRPr lang="zh-CN" altLang="en-US" sz="2800" dirty="0">
              <a:ea typeface="宋体" panose="02010600030101010101" pitchFamily="2" charset="-122"/>
            </a:endParaRPr>
          </a:p>
          <a:p>
            <a:pPr eaLnBrk="1" hangingPunct="1">
              <a:buNone/>
            </a:pPr>
            <a:r>
              <a:rPr lang="en-US" altLang="zh-CN" sz="2800" dirty="0">
                <a:ea typeface="宋体" panose="02010600030101010101" pitchFamily="2" charset="-122"/>
              </a:rPr>
              <a:t>  { &lt;2000,6,1&gt;, &lt;2000,6,2&gt;, &lt;2000,6,30&gt;, &lt;2000,6,31&gt;, &lt;2000,1,15&gt;, &lt;2000,2,15&gt;, &lt;2000,11,15&gt;, &lt;2000,12,15&gt;, &lt;1900,6,15&gt;, &lt;1901,6,15&gt;, &lt;2099,6,15&gt;, &lt;2100,6,15&gt;, &lt;2000,6,15&gt; }</a:t>
            </a:r>
            <a:endParaRPr lang="zh-CN" altLang="en-US" sz="28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outVertical)">
                                      <p:cBhvr>
                                        <p:cTn id="7" dur="500"/>
                                        <p:tgtEl>
                                          <p:spTgt spid="665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3">
                                            <p:txEl>
                                              <p:pRg st="0" end="0"/>
                                            </p:txEl>
                                          </p:spTgt>
                                        </p:tgtEl>
                                        <p:attrNameLst>
                                          <p:attrName>style.visibility</p:attrName>
                                        </p:attrNameLst>
                                      </p:cBhvr>
                                      <p:to>
                                        <p:strVal val="visible"/>
                                      </p:to>
                                    </p:set>
                                    <p:animEffect transition="in" filter="wipe(left)">
                                      <p:cBhvr>
                                        <p:cTn id="12" dur="500"/>
                                        <p:tgtEl>
                                          <p:spTgt spid="665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3">
                                            <p:txEl>
                                              <p:pRg st="1" end="1"/>
                                            </p:txEl>
                                          </p:spTgt>
                                        </p:tgtEl>
                                        <p:attrNameLst>
                                          <p:attrName>style.visibility</p:attrName>
                                        </p:attrNameLst>
                                      </p:cBhvr>
                                      <p:to>
                                        <p:strVal val="visible"/>
                                      </p:to>
                                    </p:set>
                                    <p:animEffect transition="in" filter="wipe(left)">
                                      <p:cBhvr>
                                        <p:cTn id="17" dur="500"/>
                                        <p:tgtEl>
                                          <p:spTgt spid="665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3">
                                            <p:txEl>
                                              <p:pRg st="2" end="2"/>
                                            </p:txEl>
                                          </p:spTgt>
                                        </p:tgtEl>
                                        <p:attrNameLst>
                                          <p:attrName>style.visibility</p:attrName>
                                        </p:attrNameLst>
                                      </p:cBhvr>
                                      <p:to>
                                        <p:strVal val="visible"/>
                                      </p:to>
                                    </p:set>
                                    <p:animEffect transition="in" filter="wipe(left)">
                                      <p:cBhvr>
                                        <p:cTn id="22" dur="500"/>
                                        <p:tgtEl>
                                          <p:spTgt spid="66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539485" y="1886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健壮性边界值分析测试</a:t>
            </a:r>
            <a:endParaRPr lang="zh-CN" altLang="en-US" sz="4000" dirty="0">
              <a:ea typeface="宋体" panose="02010600030101010101" pitchFamily="2" charset="-122"/>
            </a:endParaRPr>
          </a:p>
        </p:txBody>
      </p:sp>
      <p:sp>
        <p:nvSpPr>
          <p:cNvPr id="67587" name="Rectangle 3"/>
          <p:cNvSpPr>
            <a:spLocks noGrp="1"/>
          </p:cNvSpPr>
          <p:nvPr>
            <p:ph idx="1"/>
          </p:nvPr>
        </p:nvSpPr>
        <p:spPr>
          <a:xfrm>
            <a:off x="458205" y="973510"/>
            <a:ext cx="8226900" cy="4759200"/>
          </a:xfrm>
        </p:spPr>
        <p:txBody>
          <a:bodyPr vert="horz" wrap="square" lIns="91440" tIns="45720" rIns="91440" bIns="45720" anchor="t" anchorCtr="0"/>
          <a:lstStyle/>
          <a:p>
            <a:pPr eaLnBrk="1" hangingPunct="1"/>
            <a:r>
              <a:rPr lang="zh-CN" altLang="en-US" sz="2400" dirty="0">
                <a:ea typeface="宋体" panose="02010600030101010101" pitchFamily="2" charset="-122"/>
              </a:rPr>
              <a:t>健壮性测试是作为边界值分析的一个简单的扩充，它除了对变量的</a:t>
            </a:r>
            <a:r>
              <a:rPr lang="en-US" altLang="zh-CN" sz="2400" dirty="0">
                <a:ea typeface="宋体" panose="02010600030101010101" pitchFamily="2" charset="-122"/>
              </a:rPr>
              <a:t>5</a:t>
            </a:r>
            <a:r>
              <a:rPr lang="zh-CN" altLang="en-US" sz="2400" dirty="0">
                <a:ea typeface="宋体" panose="02010600030101010101" pitchFamily="2" charset="-122"/>
              </a:rPr>
              <a:t>个边界值分析取值外，还需要增加一个略大于最大值</a:t>
            </a:r>
            <a:r>
              <a:rPr lang="en-US" altLang="zh-CN" sz="2400" dirty="0">
                <a:ea typeface="宋体" panose="02010600030101010101" pitchFamily="2" charset="-122"/>
              </a:rPr>
              <a:t>(max+)</a:t>
            </a:r>
            <a:r>
              <a:rPr lang="zh-CN" altLang="en-US" sz="2400" dirty="0">
                <a:ea typeface="宋体" panose="02010600030101010101" pitchFamily="2" charset="-122"/>
              </a:rPr>
              <a:t>以及略小于最小值</a:t>
            </a:r>
            <a:r>
              <a:rPr lang="en-US" altLang="zh-CN" sz="2400" dirty="0">
                <a:ea typeface="宋体" panose="02010600030101010101" pitchFamily="2" charset="-122"/>
              </a:rPr>
              <a:t>(min-)</a:t>
            </a:r>
            <a:r>
              <a:rPr lang="zh-CN" altLang="en-US" sz="2400" dirty="0">
                <a:ea typeface="宋体" panose="02010600030101010101" pitchFamily="2" charset="-122"/>
              </a:rPr>
              <a:t>的取值，检查超过极限值时系统的情况。因此，对于有</a:t>
            </a:r>
            <a:r>
              <a:rPr lang="en-US" altLang="zh-CN" sz="2400" dirty="0">
                <a:ea typeface="宋体" panose="02010600030101010101" pitchFamily="2" charset="-122"/>
              </a:rPr>
              <a:t>n</a:t>
            </a:r>
            <a:r>
              <a:rPr lang="zh-CN" altLang="en-US" sz="2400" dirty="0">
                <a:ea typeface="宋体" panose="02010600030101010101" pitchFamily="2" charset="-122"/>
              </a:rPr>
              <a:t>个变量的函数采用健壮性测试需要</a:t>
            </a:r>
            <a:r>
              <a:rPr lang="en-US" altLang="zh-CN" sz="2400" dirty="0">
                <a:ea typeface="宋体" panose="02010600030101010101" pitchFamily="2" charset="-122"/>
              </a:rPr>
              <a:t>6n+1</a:t>
            </a:r>
            <a:r>
              <a:rPr lang="zh-CN" altLang="en-US" sz="2400" dirty="0">
                <a:ea typeface="宋体" panose="02010600030101010101" pitchFamily="2" charset="-122"/>
              </a:rPr>
              <a:t>个测试用例。</a:t>
            </a:r>
            <a:endParaRPr lang="zh-CN" altLang="en-US" sz="2400" dirty="0">
              <a:ea typeface="宋体" panose="02010600030101010101" pitchFamily="2" charset="-122"/>
            </a:endParaRPr>
          </a:p>
          <a:p>
            <a:pPr eaLnBrk="1" hangingPunct="1"/>
            <a:r>
              <a:rPr lang="zh-CN" altLang="en-US" sz="2400" dirty="0">
                <a:ea typeface="宋体" panose="02010600030101010101" pitchFamily="2" charset="-122"/>
              </a:rPr>
              <a:t>前面例</a:t>
            </a:r>
            <a:r>
              <a:rPr lang="en-US" altLang="zh-CN" sz="2400" dirty="0">
                <a:ea typeface="宋体" panose="02010600030101010101" pitchFamily="2" charset="-122"/>
              </a:rPr>
              <a:t>1</a:t>
            </a:r>
            <a:r>
              <a:rPr lang="zh-CN" altLang="en-US" sz="2400" dirty="0">
                <a:ea typeface="宋体" panose="02010600030101010101" pitchFamily="2" charset="-122"/>
              </a:rPr>
              <a:t>中的程序</a:t>
            </a:r>
            <a:r>
              <a:rPr lang="en-US" altLang="zh-CN" sz="2400" dirty="0">
                <a:ea typeface="宋体" panose="02010600030101010101" pitchFamily="2" charset="-122"/>
              </a:rPr>
              <a:t>F</a:t>
            </a:r>
            <a:r>
              <a:rPr lang="zh-CN" altLang="en-US" sz="2400" dirty="0">
                <a:ea typeface="宋体" panose="02010600030101010101" pitchFamily="2" charset="-122"/>
              </a:rPr>
              <a:t>的健壮性测试如下图所示：</a:t>
            </a:r>
            <a:endParaRPr lang="zh-CN" altLang="en-US" sz="2400" dirty="0">
              <a:ea typeface="宋体" panose="02010600030101010101" pitchFamily="2" charset="-122"/>
            </a:endParaRPr>
          </a:p>
        </p:txBody>
      </p:sp>
      <p:grpSp>
        <p:nvGrpSpPr>
          <p:cNvPr id="2" name="Group 4"/>
          <p:cNvGrpSpPr/>
          <p:nvPr/>
        </p:nvGrpSpPr>
        <p:grpSpPr>
          <a:xfrm>
            <a:off x="1691640" y="4364673"/>
            <a:ext cx="5256213" cy="2160587"/>
            <a:chOff x="0" y="0"/>
            <a:chExt cx="3408" cy="1440"/>
          </a:xfrm>
        </p:grpSpPr>
        <p:sp>
          <p:nvSpPr>
            <p:cNvPr id="71685" name="Rectangle 5"/>
            <p:cNvSpPr/>
            <p:nvPr/>
          </p:nvSpPr>
          <p:spPr>
            <a:xfrm>
              <a:off x="2938" y="1197"/>
              <a:ext cx="470" cy="243"/>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x1</a:t>
              </a:r>
              <a:endParaRPr lang="en-US" altLang="zh-CN" sz="2400" dirty="0">
                <a:solidFill>
                  <a:schemeClr val="tx1"/>
                </a:solidFill>
                <a:latin typeface="Arial" panose="020B0604020202020204" pitchFamily="34" charset="0"/>
              </a:endParaRPr>
            </a:p>
          </p:txBody>
        </p:sp>
        <p:sp>
          <p:nvSpPr>
            <p:cNvPr id="71686" name="Line 6"/>
            <p:cNvSpPr/>
            <p:nvPr/>
          </p:nvSpPr>
          <p:spPr>
            <a:xfrm flipV="1">
              <a:off x="343" y="80"/>
              <a:ext cx="0" cy="1117"/>
            </a:xfrm>
            <a:prstGeom prst="line">
              <a:avLst/>
            </a:prstGeom>
            <a:ln w="9525" cap="flat" cmpd="sng">
              <a:solidFill>
                <a:schemeClr val="tx1"/>
              </a:solidFill>
              <a:prstDash val="solid"/>
              <a:headEnd type="none" w="med" len="med"/>
              <a:tailEnd type="triangle" w="med" len="med"/>
            </a:ln>
          </p:spPr>
        </p:sp>
        <p:sp>
          <p:nvSpPr>
            <p:cNvPr id="71687" name="Line 7"/>
            <p:cNvSpPr/>
            <p:nvPr/>
          </p:nvSpPr>
          <p:spPr>
            <a:xfrm>
              <a:off x="346" y="1197"/>
              <a:ext cx="2774" cy="0"/>
            </a:xfrm>
            <a:prstGeom prst="line">
              <a:avLst/>
            </a:prstGeom>
            <a:ln w="9525" cap="flat" cmpd="sng">
              <a:solidFill>
                <a:schemeClr val="tx1"/>
              </a:solidFill>
              <a:prstDash val="solid"/>
              <a:headEnd type="none" w="med" len="med"/>
              <a:tailEnd type="triangle" w="med" len="med"/>
            </a:ln>
          </p:spPr>
        </p:sp>
        <p:sp>
          <p:nvSpPr>
            <p:cNvPr id="71688" name="Rectangle 8"/>
            <p:cNvSpPr/>
            <p:nvPr/>
          </p:nvSpPr>
          <p:spPr>
            <a:xfrm>
              <a:off x="951" y="479"/>
              <a:ext cx="1243" cy="468"/>
            </a:xfrm>
            <a:prstGeom prst="rect">
              <a:avLst/>
            </a:prstGeom>
            <a:noFill/>
            <a:ln w="9525" cap="flat" cmpd="sng">
              <a:solidFill>
                <a:schemeClr val="tx1"/>
              </a:solidFill>
              <a:prstDash val="solid"/>
              <a:miter/>
              <a:headEnd type="none" w="med" len="med"/>
              <a:tailEnd type="none" w="med" len="med"/>
            </a:ln>
          </p:spPr>
          <p:txBody>
            <a:bodyPr/>
            <a:lstStyle/>
            <a:p>
              <a:pPr algn="ctr"/>
              <a:endParaRPr lang="zh-CN" altLang="en-US" sz="2400" b="1" dirty="0">
                <a:solidFill>
                  <a:schemeClr val="tx1"/>
                </a:solidFill>
                <a:latin typeface="Arial" panose="020B0604020202020204" pitchFamily="34" charset="0"/>
              </a:endParaRPr>
            </a:p>
          </p:txBody>
        </p:sp>
        <p:sp>
          <p:nvSpPr>
            <p:cNvPr id="71689" name="Line 9"/>
            <p:cNvSpPr/>
            <p:nvPr/>
          </p:nvSpPr>
          <p:spPr>
            <a:xfrm>
              <a:off x="346" y="479"/>
              <a:ext cx="2129" cy="8"/>
            </a:xfrm>
            <a:prstGeom prst="line">
              <a:avLst/>
            </a:prstGeom>
            <a:ln w="9525" cap="flat" cmpd="sng">
              <a:solidFill>
                <a:schemeClr val="tx1"/>
              </a:solidFill>
              <a:prstDash val="sysDot"/>
              <a:headEnd type="none" w="med" len="med"/>
              <a:tailEnd type="none" w="med" len="med"/>
            </a:ln>
          </p:spPr>
        </p:sp>
        <p:sp>
          <p:nvSpPr>
            <p:cNvPr id="71690" name="Line 10"/>
            <p:cNvSpPr/>
            <p:nvPr/>
          </p:nvSpPr>
          <p:spPr>
            <a:xfrm flipV="1">
              <a:off x="346" y="955"/>
              <a:ext cx="2147" cy="3"/>
            </a:xfrm>
            <a:prstGeom prst="line">
              <a:avLst/>
            </a:prstGeom>
            <a:ln w="9525" cap="flat" cmpd="sng">
              <a:solidFill>
                <a:schemeClr val="tx1"/>
              </a:solidFill>
              <a:prstDash val="sysDot"/>
              <a:headEnd type="none" w="med" len="med"/>
              <a:tailEnd type="none" w="med" len="med"/>
            </a:ln>
          </p:spPr>
        </p:sp>
        <p:sp>
          <p:nvSpPr>
            <p:cNvPr id="71691" name="Line 11"/>
            <p:cNvSpPr/>
            <p:nvPr/>
          </p:nvSpPr>
          <p:spPr>
            <a:xfrm>
              <a:off x="951" y="279"/>
              <a:ext cx="0" cy="918"/>
            </a:xfrm>
            <a:prstGeom prst="line">
              <a:avLst/>
            </a:prstGeom>
            <a:ln w="9525" cap="flat" cmpd="sng">
              <a:solidFill>
                <a:schemeClr val="tx1"/>
              </a:solidFill>
              <a:prstDash val="sysDot"/>
              <a:headEnd type="none" w="med" len="med"/>
              <a:tailEnd type="none" w="med" len="med"/>
            </a:ln>
          </p:spPr>
        </p:sp>
        <p:sp>
          <p:nvSpPr>
            <p:cNvPr id="71692" name="Line 12"/>
            <p:cNvSpPr/>
            <p:nvPr/>
          </p:nvSpPr>
          <p:spPr>
            <a:xfrm>
              <a:off x="2204" y="279"/>
              <a:ext cx="0" cy="918"/>
            </a:xfrm>
            <a:prstGeom prst="line">
              <a:avLst/>
            </a:prstGeom>
            <a:ln w="9525" cap="flat" cmpd="sng">
              <a:solidFill>
                <a:schemeClr val="tx1"/>
              </a:solidFill>
              <a:prstDash val="sysDot"/>
              <a:headEnd type="none" w="med" len="med"/>
              <a:tailEnd type="none" w="med" len="med"/>
            </a:ln>
          </p:spPr>
        </p:sp>
        <p:sp>
          <p:nvSpPr>
            <p:cNvPr id="71693" name="Rectangle 13"/>
            <p:cNvSpPr/>
            <p:nvPr/>
          </p:nvSpPr>
          <p:spPr>
            <a:xfrm>
              <a:off x="0" y="0"/>
              <a:ext cx="470" cy="243"/>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x2</a:t>
              </a:r>
              <a:endParaRPr lang="en-US" altLang="zh-CN" sz="2400" dirty="0">
                <a:solidFill>
                  <a:schemeClr val="tx1"/>
                </a:solidFill>
                <a:latin typeface="Arial" panose="020B0604020202020204" pitchFamily="34" charset="0"/>
              </a:endParaRPr>
            </a:p>
          </p:txBody>
        </p:sp>
        <p:sp>
          <p:nvSpPr>
            <p:cNvPr id="71694" name="Rectangle 14"/>
            <p:cNvSpPr/>
            <p:nvPr/>
          </p:nvSpPr>
          <p:spPr>
            <a:xfrm>
              <a:off x="864" y="1197"/>
              <a:ext cx="470" cy="242"/>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a</a:t>
              </a:r>
              <a:endParaRPr lang="en-US" altLang="zh-CN" sz="2400" dirty="0">
                <a:solidFill>
                  <a:schemeClr val="tx1"/>
                </a:solidFill>
                <a:latin typeface="Arial" panose="020B0604020202020204" pitchFamily="34" charset="0"/>
              </a:endParaRPr>
            </a:p>
          </p:txBody>
        </p:sp>
        <p:sp>
          <p:nvSpPr>
            <p:cNvPr id="71695" name="Rectangle 15"/>
            <p:cNvSpPr/>
            <p:nvPr/>
          </p:nvSpPr>
          <p:spPr>
            <a:xfrm>
              <a:off x="2074" y="1197"/>
              <a:ext cx="470" cy="243"/>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 b</a:t>
              </a:r>
              <a:endParaRPr lang="en-US" altLang="zh-CN" sz="2400" dirty="0">
                <a:solidFill>
                  <a:schemeClr val="tx1"/>
                </a:solidFill>
                <a:latin typeface="Arial" panose="020B0604020202020204" pitchFamily="34" charset="0"/>
              </a:endParaRPr>
            </a:p>
          </p:txBody>
        </p:sp>
        <p:sp>
          <p:nvSpPr>
            <p:cNvPr id="71696" name="Rectangle 16"/>
            <p:cNvSpPr/>
            <p:nvPr/>
          </p:nvSpPr>
          <p:spPr>
            <a:xfrm>
              <a:off x="86" y="359"/>
              <a:ext cx="296" cy="243"/>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c</a:t>
              </a:r>
              <a:endParaRPr lang="en-US" altLang="zh-CN" sz="2400" dirty="0">
                <a:solidFill>
                  <a:schemeClr val="tx1"/>
                </a:solidFill>
                <a:latin typeface="Arial" panose="020B0604020202020204" pitchFamily="34" charset="0"/>
              </a:endParaRPr>
            </a:p>
          </p:txBody>
        </p:sp>
        <p:sp>
          <p:nvSpPr>
            <p:cNvPr id="71697" name="Rectangle 17"/>
            <p:cNvSpPr/>
            <p:nvPr/>
          </p:nvSpPr>
          <p:spPr>
            <a:xfrm>
              <a:off x="86" y="838"/>
              <a:ext cx="330" cy="243"/>
            </a:xfrm>
            <a:prstGeom prst="rect">
              <a:avLst/>
            </a:prstGeom>
            <a:noFill/>
            <a:ln w="9525">
              <a:noFill/>
            </a:ln>
          </p:spPr>
          <p:txBody>
            <a:bodyPr/>
            <a:lstStyle/>
            <a:p>
              <a:pPr algn="just"/>
              <a:r>
                <a:rPr lang="en-US" altLang="zh-CN" sz="2400" dirty="0">
                  <a:solidFill>
                    <a:schemeClr val="tx1"/>
                  </a:solidFill>
                  <a:latin typeface="Arial" panose="020B0604020202020204" pitchFamily="34" charset="0"/>
                </a:rPr>
                <a:t>d</a:t>
              </a:r>
              <a:endParaRPr lang="en-US" altLang="zh-CN" sz="2400" dirty="0">
                <a:solidFill>
                  <a:schemeClr val="tx1"/>
                </a:solidFill>
                <a:latin typeface="Arial" panose="020B0604020202020204" pitchFamily="34" charset="0"/>
              </a:endParaRPr>
            </a:p>
          </p:txBody>
        </p:sp>
        <p:sp>
          <p:nvSpPr>
            <p:cNvPr id="71698" name="AutoShape 18"/>
            <p:cNvSpPr/>
            <p:nvPr/>
          </p:nvSpPr>
          <p:spPr>
            <a:xfrm>
              <a:off x="1954" y="678"/>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699" name="AutoShape 19"/>
            <p:cNvSpPr/>
            <p:nvPr/>
          </p:nvSpPr>
          <p:spPr>
            <a:xfrm>
              <a:off x="1371" y="877"/>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0" name="AutoShape 20"/>
            <p:cNvSpPr/>
            <p:nvPr/>
          </p:nvSpPr>
          <p:spPr>
            <a:xfrm>
              <a:off x="1373" y="807"/>
              <a:ext cx="100" cy="70"/>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1" name="AutoShape 21"/>
            <p:cNvSpPr/>
            <p:nvPr/>
          </p:nvSpPr>
          <p:spPr>
            <a:xfrm>
              <a:off x="1552" y="669"/>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2" name="AutoShape 22"/>
            <p:cNvSpPr/>
            <p:nvPr/>
          </p:nvSpPr>
          <p:spPr>
            <a:xfrm>
              <a:off x="1339" y="479"/>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3" name="AutoShape 23"/>
            <p:cNvSpPr/>
            <p:nvPr/>
          </p:nvSpPr>
          <p:spPr>
            <a:xfrm>
              <a:off x="935" y="687"/>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4" name="AutoShape 24"/>
            <p:cNvSpPr/>
            <p:nvPr/>
          </p:nvSpPr>
          <p:spPr>
            <a:xfrm>
              <a:off x="1037" y="678"/>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5" name="AutoShape 25"/>
            <p:cNvSpPr/>
            <p:nvPr/>
          </p:nvSpPr>
          <p:spPr>
            <a:xfrm>
              <a:off x="1339" y="559"/>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6" name="AutoShape 26"/>
            <p:cNvSpPr/>
            <p:nvPr/>
          </p:nvSpPr>
          <p:spPr>
            <a:xfrm>
              <a:off x="2074" y="678"/>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7" name="AutoShape 27"/>
            <p:cNvSpPr/>
            <p:nvPr/>
          </p:nvSpPr>
          <p:spPr>
            <a:xfrm>
              <a:off x="1344" y="384"/>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8" name="AutoShape 28"/>
            <p:cNvSpPr/>
            <p:nvPr/>
          </p:nvSpPr>
          <p:spPr>
            <a:xfrm>
              <a:off x="2208" y="672"/>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09" name="AutoShape 29"/>
            <p:cNvSpPr/>
            <p:nvPr/>
          </p:nvSpPr>
          <p:spPr>
            <a:xfrm>
              <a:off x="1392" y="960"/>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sp>
          <p:nvSpPr>
            <p:cNvPr id="71710" name="AutoShape 30"/>
            <p:cNvSpPr/>
            <p:nvPr/>
          </p:nvSpPr>
          <p:spPr>
            <a:xfrm>
              <a:off x="816" y="672"/>
              <a:ext cx="100" cy="69"/>
            </a:xfrm>
            <a:prstGeom prst="flowChartConnector">
              <a:avLst/>
            </a:prstGeom>
            <a:solidFill>
              <a:schemeClr val="tx1"/>
            </a:solidFill>
            <a:ln w="9525" cap="flat" cmpd="sng">
              <a:solidFill>
                <a:srgbClr val="000000"/>
              </a:solidFill>
              <a:prstDash val="solid"/>
              <a:headEnd type="none" w="med" len="med"/>
              <a:tailEnd type="none" w="med" len="med"/>
            </a:ln>
          </p:spPr>
          <p:txBody>
            <a:bodyPr/>
            <a:lstStyle/>
            <a:p>
              <a:pPr algn="ctr" eaLnBrk="1" hangingPunct="1"/>
              <a:endParaRPr lang="zh-CN" altLang="en-US" dirty="0">
                <a:latin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barn(outVertical)">
                                      <p:cBhvr>
                                        <p:cTn id="7" dur="5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xEl>
                                              <p:pRg st="0" end="0"/>
                                            </p:txEl>
                                          </p:spTgt>
                                        </p:tgtEl>
                                        <p:attrNameLst>
                                          <p:attrName>style.visibility</p:attrName>
                                        </p:attrNameLst>
                                      </p:cBhvr>
                                      <p:to>
                                        <p:strVal val="visible"/>
                                      </p:to>
                                    </p:set>
                                    <p:animEffect transition="in" filter="wipe(left)">
                                      <p:cBhvr>
                                        <p:cTn id="12" dur="500"/>
                                        <p:tgtEl>
                                          <p:spTgt spid="675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7">
                                            <p:txEl>
                                              <p:pRg st="1" end="1"/>
                                            </p:txEl>
                                          </p:spTgt>
                                        </p:tgtEl>
                                        <p:attrNameLst>
                                          <p:attrName>style.visibility</p:attrName>
                                        </p:attrNameLst>
                                      </p:cBhvr>
                                      <p:to>
                                        <p:strVal val="visible"/>
                                      </p:to>
                                    </p:set>
                                    <p:animEffect transition="in" filter="wipe(left)">
                                      <p:cBhvr>
                                        <p:cTn id="17" dur="500"/>
                                        <p:tgtEl>
                                          <p:spTgt spid="675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dirty="0">
                <a:latin typeface="宋体" panose="02010600030101010101" pitchFamily="2" charset="-122"/>
                <a:ea typeface="宋体" panose="02010600030101010101" pitchFamily="2" charset="-122"/>
              </a:rPr>
              <a:t>最坏情况测试</a:t>
            </a:r>
            <a:endParaRPr lang="zh-CN" altLang="en-US" dirty="0">
              <a:latin typeface="宋体" panose="02010600030101010101" pitchFamily="2" charset="-122"/>
              <a:ea typeface="宋体" panose="02010600030101010101" pitchFamily="2" charset="-122"/>
            </a:endParaRPr>
          </a:p>
        </p:txBody>
      </p:sp>
      <p:sp>
        <p:nvSpPr>
          <p:cNvPr id="72707" name="Rectangle 3"/>
          <p:cNvSpPr>
            <a:spLocks noGrp="1"/>
          </p:cNvSpPr>
          <p:nvPr>
            <p:ph idx="1"/>
          </p:nvPr>
        </p:nvSpPr>
        <p:spPr/>
        <p:txBody>
          <a:bodyPr vert="horz" wrap="square" lIns="91440" tIns="45720" rIns="91440" bIns="45720" anchor="t" anchorCtr="0"/>
          <a:lstStyle/>
          <a:p>
            <a:pPr eaLnBrk="1" hangingPunct="1"/>
            <a:r>
              <a:rPr lang="zh-CN" altLang="en-US" sz="3600" dirty="0">
                <a:latin typeface="宋体" panose="02010600030101010101" pitchFamily="2" charset="-122"/>
                <a:ea typeface="宋体" panose="02010600030101010101" pitchFamily="2" charset="-122"/>
              </a:rPr>
              <a:t>边界值分析采用可靠性理论中的单缺陷假设，如果不考虑这种假设，那么，应该关心当多个变量取极值时会出现什么情况。</a:t>
            </a:r>
            <a:endParaRPr lang="zh-CN" altLang="en-US"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467095" y="188665"/>
            <a:ext cx="8226900" cy="705600"/>
          </a:xfrm>
        </p:spPr>
        <p:txBody>
          <a:bodyPr vert="horz" wrap="square" lIns="91440" tIns="45720" rIns="91440" bIns="45720" anchor="ctr" anchorCtr="0"/>
          <a:lstStyle/>
          <a:p>
            <a:pPr eaLnBrk="1" hangingPunct="1"/>
            <a:r>
              <a:rPr lang="zh-CN" altLang="en-US" sz="3200" dirty="0">
                <a:latin typeface="宋体" panose="02010600030101010101" pitchFamily="2" charset="-122"/>
                <a:ea typeface="宋体" panose="02010600030101010101" pitchFamily="2" charset="-122"/>
              </a:rPr>
              <a:t>最坏情况测试</a:t>
            </a:r>
            <a:endParaRPr lang="zh-CN" altLang="en-US" sz="3200" dirty="0">
              <a:latin typeface="宋体" panose="02010600030101010101" pitchFamily="2" charset="-122"/>
              <a:ea typeface="宋体" panose="02010600030101010101" pitchFamily="2" charset="-122"/>
            </a:endParaRPr>
          </a:p>
        </p:txBody>
      </p:sp>
      <p:sp>
        <p:nvSpPr>
          <p:cNvPr id="73731" name="Rectangle 3"/>
          <p:cNvSpPr>
            <a:spLocks noGrp="1"/>
          </p:cNvSpPr>
          <p:nvPr>
            <p:ph idx="1"/>
          </p:nvPr>
        </p:nvSpPr>
        <p:spPr>
          <a:xfrm>
            <a:off x="395340" y="764595"/>
            <a:ext cx="8226900" cy="4759200"/>
          </a:xfrm>
        </p:spPr>
        <p:txBody>
          <a:bodyPr vert="horz" wrap="square" lIns="91440" tIns="45720" rIns="91440" bIns="45720" anchor="t" anchorCtr="0">
            <a:noAutofit/>
          </a:bodyPr>
          <a:lstStyle/>
          <a:p>
            <a:pPr eaLnBrk="1" hangingPunct="1"/>
            <a:r>
              <a:rPr lang="zh-CN" altLang="en-US" sz="3200" dirty="0">
                <a:latin typeface="宋体" panose="02010600030101010101" pitchFamily="2" charset="-122"/>
                <a:ea typeface="宋体" panose="02010600030101010101" pitchFamily="2" charset="-122"/>
              </a:rPr>
              <a:t>使用这种思想生成最坏情况的测试用例，</a:t>
            </a:r>
            <a:endParaRPr lang="zh-CN" altLang="en-US" sz="3200" dirty="0">
              <a:latin typeface="宋体" panose="02010600030101010101" pitchFamily="2" charset="-122"/>
              <a:ea typeface="宋体" panose="02010600030101010101" pitchFamily="2" charset="-122"/>
            </a:endParaRPr>
          </a:p>
          <a:p>
            <a:pPr eaLnBrk="1" hangingPunct="1">
              <a:buNone/>
            </a:pPr>
            <a:r>
              <a:rPr lang="zh-CN" altLang="en-US" sz="3200" dirty="0">
                <a:latin typeface="宋体" panose="02010600030101010101" pitchFamily="2" charset="-122"/>
                <a:ea typeface="宋体" panose="02010600030101010101" pitchFamily="2" charset="-122"/>
              </a:rPr>
              <a:t>   首先对每个变量进行包含最小值</a:t>
            </a:r>
            <a:r>
              <a:rPr lang="en-US" altLang="zh-CN" sz="3200" dirty="0">
                <a:latin typeface="宋体" panose="02010600030101010101" pitchFamily="2" charset="-122"/>
                <a:ea typeface="宋体" panose="02010600030101010101" pitchFamily="2" charset="-122"/>
              </a:rPr>
              <a:t>min</a:t>
            </a:r>
            <a:r>
              <a:rPr lang="zh-CN" altLang="en-US" sz="3200" dirty="0">
                <a:latin typeface="宋体" panose="02010600030101010101" pitchFamily="2" charset="-122"/>
                <a:ea typeface="宋体" panose="02010600030101010101" pitchFamily="2" charset="-122"/>
              </a:rPr>
              <a:t>，略高于最小值</a:t>
            </a:r>
            <a:r>
              <a:rPr lang="en-US" altLang="zh-CN" sz="3200" dirty="0">
                <a:latin typeface="宋体" panose="02010600030101010101" pitchFamily="2" charset="-122"/>
                <a:ea typeface="宋体" panose="02010600030101010101" pitchFamily="2" charset="-122"/>
              </a:rPr>
              <a:t>min+</a:t>
            </a:r>
            <a:r>
              <a:rPr lang="zh-CN" altLang="en-US" sz="3200" dirty="0">
                <a:latin typeface="宋体" panose="02010600030101010101" pitchFamily="2" charset="-122"/>
                <a:ea typeface="宋体" panose="02010600030101010101" pitchFamily="2" charset="-122"/>
              </a:rPr>
              <a:t>，正常值</a:t>
            </a:r>
            <a:r>
              <a:rPr lang="en-US" altLang="zh-CN" sz="3200" dirty="0">
                <a:latin typeface="宋体" panose="02010600030101010101" pitchFamily="2" charset="-122"/>
                <a:ea typeface="宋体" panose="02010600030101010101" pitchFamily="2" charset="-122"/>
              </a:rPr>
              <a:t>nom</a:t>
            </a:r>
            <a:r>
              <a:rPr lang="zh-CN" altLang="en-US" sz="3200" dirty="0">
                <a:latin typeface="宋体" panose="02010600030101010101" pitchFamily="2" charset="-122"/>
                <a:ea typeface="宋体" panose="02010600030101010101" pitchFamily="2" charset="-122"/>
              </a:rPr>
              <a:t>，略低于最大值</a:t>
            </a:r>
            <a:r>
              <a:rPr lang="en-US" altLang="zh-CN" sz="3200" dirty="0">
                <a:latin typeface="宋体" panose="02010600030101010101" pitchFamily="2" charset="-122"/>
                <a:ea typeface="宋体" panose="02010600030101010101" pitchFamily="2" charset="-122"/>
              </a:rPr>
              <a:t>max-</a:t>
            </a:r>
            <a:r>
              <a:rPr lang="zh-CN" altLang="en-US" sz="3200" dirty="0">
                <a:latin typeface="宋体" panose="02010600030101010101" pitchFamily="2" charset="-122"/>
                <a:ea typeface="宋体" panose="02010600030101010101" pitchFamily="2" charset="-122"/>
              </a:rPr>
              <a:t>和最大值</a:t>
            </a:r>
            <a:r>
              <a:rPr lang="en-US" altLang="zh-CN" sz="3200" dirty="0">
                <a:latin typeface="宋体" panose="02010600030101010101" pitchFamily="2" charset="-122"/>
                <a:ea typeface="宋体" panose="02010600030101010101" pitchFamily="2" charset="-122"/>
              </a:rPr>
              <a:t>max</a:t>
            </a:r>
            <a:r>
              <a:rPr lang="zh-CN" altLang="en-US" sz="3200" dirty="0">
                <a:latin typeface="宋体" panose="02010600030101010101" pitchFamily="2" charset="-122"/>
                <a:ea typeface="宋体" panose="02010600030101010101" pitchFamily="2" charset="-122"/>
              </a:rPr>
              <a:t>五个元素集合的测试，</a:t>
            </a:r>
            <a:endParaRPr lang="zh-CN" altLang="en-US" sz="3200" dirty="0">
              <a:latin typeface="宋体" panose="02010600030101010101" pitchFamily="2" charset="-122"/>
              <a:ea typeface="宋体" panose="02010600030101010101" pitchFamily="2" charset="-122"/>
            </a:endParaRPr>
          </a:p>
          <a:p>
            <a:pPr eaLnBrk="1" hangingPunct="1">
              <a:buNone/>
            </a:pPr>
            <a:r>
              <a:rPr lang="zh-CN" altLang="en-US" sz="3200" dirty="0">
                <a:latin typeface="宋体" panose="02010600030101010101" pitchFamily="2" charset="-122"/>
                <a:ea typeface="宋体" panose="02010600030101010101" pitchFamily="2" charset="-122"/>
              </a:rPr>
              <a:t>   然后对这些集合进行笛卡儿积计算，以生成测试用例。</a:t>
            </a:r>
            <a:endParaRPr lang="zh-CN" altLang="en-US" sz="3200" dirty="0">
              <a:latin typeface="宋体" panose="02010600030101010101" pitchFamily="2" charset="-122"/>
              <a:ea typeface="宋体" panose="02010600030101010101" pitchFamily="2" charset="-122"/>
            </a:endParaRPr>
          </a:p>
          <a:p>
            <a:pPr eaLnBrk="1" hangingPunct="1"/>
            <a:endParaRPr lang="zh-CN" altLang="en-US" sz="32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dirty="0">
                <a:latin typeface="宋体" panose="02010600030101010101" pitchFamily="2" charset="-122"/>
                <a:ea typeface="宋体" panose="02010600030101010101" pitchFamily="2" charset="-122"/>
              </a:rPr>
              <a:t>最坏情况测试</a:t>
            </a:r>
            <a:endParaRPr lang="zh-CN" altLang="en-US" dirty="0">
              <a:latin typeface="宋体" panose="02010600030101010101" pitchFamily="2" charset="-122"/>
              <a:ea typeface="宋体" panose="02010600030101010101" pitchFamily="2" charset="-122"/>
            </a:endParaRPr>
          </a:p>
        </p:txBody>
      </p:sp>
      <p:grpSp>
        <p:nvGrpSpPr>
          <p:cNvPr id="74755" name="Group 3"/>
          <p:cNvGrpSpPr/>
          <p:nvPr/>
        </p:nvGrpSpPr>
        <p:grpSpPr>
          <a:xfrm>
            <a:off x="827088" y="1557338"/>
            <a:ext cx="7632700" cy="4681537"/>
            <a:chOff x="0" y="0"/>
            <a:chExt cx="4224" cy="2411"/>
          </a:xfrm>
        </p:grpSpPr>
        <p:grpSp>
          <p:nvGrpSpPr>
            <p:cNvPr id="74756" name="Group 4"/>
            <p:cNvGrpSpPr/>
            <p:nvPr/>
          </p:nvGrpSpPr>
          <p:grpSpPr>
            <a:xfrm>
              <a:off x="0" y="0"/>
              <a:ext cx="4224" cy="2411"/>
              <a:chOff x="0" y="0"/>
              <a:chExt cx="4224" cy="2411"/>
            </a:xfrm>
          </p:grpSpPr>
          <p:grpSp>
            <p:nvGrpSpPr>
              <p:cNvPr id="74773" name="Group 5"/>
              <p:cNvGrpSpPr/>
              <p:nvPr/>
            </p:nvGrpSpPr>
            <p:grpSpPr>
              <a:xfrm>
                <a:off x="0" y="0"/>
                <a:ext cx="4224" cy="2411"/>
                <a:chOff x="0" y="0"/>
                <a:chExt cx="4224" cy="2411"/>
              </a:xfrm>
            </p:grpSpPr>
            <p:sp>
              <p:nvSpPr>
                <p:cNvPr id="74783" name="Line 6"/>
                <p:cNvSpPr/>
                <p:nvPr/>
              </p:nvSpPr>
              <p:spPr>
                <a:xfrm>
                  <a:off x="0" y="2064"/>
                  <a:ext cx="3840" cy="0"/>
                </a:xfrm>
                <a:prstGeom prst="line">
                  <a:avLst/>
                </a:prstGeom>
                <a:ln w="38100" cap="flat" cmpd="sng">
                  <a:solidFill>
                    <a:schemeClr val="tx1"/>
                  </a:solidFill>
                  <a:prstDash val="solid"/>
                  <a:headEnd type="none" w="med" len="med"/>
                  <a:tailEnd type="triangle" w="med" len="med"/>
                </a:ln>
              </p:spPr>
            </p:sp>
            <p:sp>
              <p:nvSpPr>
                <p:cNvPr id="74784" name="Line 7"/>
                <p:cNvSpPr/>
                <p:nvPr/>
              </p:nvSpPr>
              <p:spPr>
                <a:xfrm flipV="1">
                  <a:off x="288" y="144"/>
                  <a:ext cx="0" cy="2160"/>
                </a:xfrm>
                <a:prstGeom prst="line">
                  <a:avLst/>
                </a:prstGeom>
                <a:ln w="38100" cap="flat" cmpd="sng">
                  <a:solidFill>
                    <a:schemeClr val="tx1"/>
                  </a:solidFill>
                  <a:prstDash val="solid"/>
                  <a:headEnd type="none" w="med" len="med"/>
                  <a:tailEnd type="triangle" w="med" len="med"/>
                </a:ln>
              </p:spPr>
            </p:sp>
            <p:sp>
              <p:nvSpPr>
                <p:cNvPr id="74785" name="Line 8"/>
                <p:cNvSpPr/>
                <p:nvPr/>
              </p:nvSpPr>
              <p:spPr>
                <a:xfrm>
                  <a:off x="288" y="1632"/>
                  <a:ext cx="3456" cy="0"/>
                </a:xfrm>
                <a:prstGeom prst="line">
                  <a:avLst/>
                </a:prstGeom>
                <a:ln w="28575" cap="flat" cmpd="sng">
                  <a:solidFill>
                    <a:schemeClr val="tx1"/>
                  </a:solidFill>
                  <a:prstDash val="sysDot"/>
                  <a:headEnd type="none" w="med" len="med"/>
                  <a:tailEnd type="none" w="med" len="med"/>
                </a:ln>
              </p:spPr>
            </p:sp>
            <p:sp>
              <p:nvSpPr>
                <p:cNvPr id="74786" name="Line 9"/>
                <p:cNvSpPr/>
                <p:nvPr/>
              </p:nvSpPr>
              <p:spPr>
                <a:xfrm>
                  <a:off x="288" y="576"/>
                  <a:ext cx="3456" cy="0"/>
                </a:xfrm>
                <a:prstGeom prst="line">
                  <a:avLst/>
                </a:prstGeom>
                <a:ln w="28575" cap="flat" cmpd="sng">
                  <a:solidFill>
                    <a:schemeClr val="tx1"/>
                  </a:solidFill>
                  <a:prstDash val="sysDot"/>
                  <a:headEnd type="none" w="med" len="med"/>
                  <a:tailEnd type="none" w="med" len="med"/>
                </a:ln>
              </p:spPr>
            </p:sp>
            <p:sp>
              <p:nvSpPr>
                <p:cNvPr id="74787" name="Line 10"/>
                <p:cNvSpPr/>
                <p:nvPr/>
              </p:nvSpPr>
              <p:spPr>
                <a:xfrm flipV="1">
                  <a:off x="768" y="288"/>
                  <a:ext cx="0" cy="1776"/>
                </a:xfrm>
                <a:prstGeom prst="line">
                  <a:avLst/>
                </a:prstGeom>
                <a:ln w="28575" cap="flat" cmpd="sng">
                  <a:solidFill>
                    <a:schemeClr val="tx1"/>
                  </a:solidFill>
                  <a:prstDash val="sysDot"/>
                  <a:headEnd type="none" w="med" len="med"/>
                  <a:tailEnd type="none" w="med" len="med"/>
                </a:ln>
              </p:spPr>
            </p:sp>
            <p:sp>
              <p:nvSpPr>
                <p:cNvPr id="74788" name="Line 11"/>
                <p:cNvSpPr/>
                <p:nvPr/>
              </p:nvSpPr>
              <p:spPr>
                <a:xfrm flipV="1">
                  <a:off x="2976" y="240"/>
                  <a:ext cx="0" cy="1776"/>
                </a:xfrm>
                <a:prstGeom prst="line">
                  <a:avLst/>
                </a:prstGeom>
                <a:ln w="28575" cap="flat" cmpd="sng">
                  <a:solidFill>
                    <a:schemeClr val="tx1"/>
                  </a:solidFill>
                  <a:prstDash val="sysDot"/>
                  <a:headEnd type="none" w="med" len="med"/>
                  <a:tailEnd type="none" w="med" len="med"/>
                </a:ln>
              </p:spPr>
            </p:sp>
            <p:sp>
              <p:nvSpPr>
                <p:cNvPr id="74789" name="Text Box 12"/>
                <p:cNvSpPr txBox="1"/>
                <p:nvPr/>
              </p:nvSpPr>
              <p:spPr>
                <a:xfrm>
                  <a:off x="672" y="2113"/>
                  <a:ext cx="192" cy="298"/>
                </a:xfrm>
                <a:prstGeom prst="rect">
                  <a:avLst/>
                </a:prstGeom>
                <a:noFill/>
                <a:ln w="9525">
                  <a:noFill/>
                </a:ln>
              </p:spPr>
              <p:txBody>
                <a:bodyPr>
                  <a:spAutoFit/>
                </a:bodyPr>
                <a:lstStyle/>
                <a:p>
                  <a:pPr eaLnBrk="1" hangingPunct="1">
                    <a:spcBef>
                      <a:spcPct val="50000"/>
                    </a:spcBef>
                  </a:pPr>
                  <a:r>
                    <a:rPr lang="en-US" altLang="zh-CN" sz="3200" i="1" dirty="0">
                      <a:solidFill>
                        <a:schemeClr val="tx1"/>
                      </a:solidFill>
                      <a:latin typeface="Times New Roman" panose="02020603050405020304" pitchFamily="18" charset="0"/>
                    </a:rPr>
                    <a:t>a</a:t>
                  </a:r>
                  <a:endParaRPr lang="en-US" altLang="zh-CN" sz="3200" i="1" dirty="0">
                    <a:solidFill>
                      <a:schemeClr val="tx1"/>
                    </a:solidFill>
                    <a:latin typeface="Times New Roman" panose="02020603050405020304" pitchFamily="18" charset="0"/>
                  </a:endParaRPr>
                </a:p>
              </p:txBody>
            </p:sp>
            <p:sp>
              <p:nvSpPr>
                <p:cNvPr id="74790" name="Text Box 13"/>
                <p:cNvSpPr txBox="1"/>
                <p:nvPr/>
              </p:nvSpPr>
              <p:spPr>
                <a:xfrm>
                  <a:off x="0" y="432"/>
                  <a:ext cx="192" cy="298"/>
                </a:xfrm>
                <a:prstGeom prst="rect">
                  <a:avLst/>
                </a:prstGeom>
                <a:noFill/>
                <a:ln w="9525">
                  <a:noFill/>
                </a:ln>
              </p:spPr>
              <p:txBody>
                <a:bodyPr>
                  <a:spAutoFit/>
                </a:bodyPr>
                <a:lstStyle/>
                <a:p>
                  <a:pPr eaLnBrk="1" hangingPunct="1">
                    <a:spcBef>
                      <a:spcPct val="50000"/>
                    </a:spcBef>
                  </a:pPr>
                  <a:r>
                    <a:rPr lang="en-US" altLang="zh-CN" sz="3200" i="1" dirty="0">
                      <a:solidFill>
                        <a:schemeClr val="tx1"/>
                      </a:solidFill>
                      <a:latin typeface="Times New Roman" panose="02020603050405020304" pitchFamily="18" charset="0"/>
                    </a:rPr>
                    <a:t>d</a:t>
                  </a:r>
                  <a:endParaRPr lang="en-US" altLang="zh-CN" sz="3200" i="1" dirty="0">
                    <a:solidFill>
                      <a:schemeClr val="tx1"/>
                    </a:solidFill>
                    <a:latin typeface="Times New Roman" panose="02020603050405020304" pitchFamily="18" charset="0"/>
                  </a:endParaRPr>
                </a:p>
              </p:txBody>
            </p:sp>
            <p:sp>
              <p:nvSpPr>
                <p:cNvPr id="74791" name="Text Box 14"/>
                <p:cNvSpPr txBox="1"/>
                <p:nvPr/>
              </p:nvSpPr>
              <p:spPr>
                <a:xfrm>
                  <a:off x="0" y="1488"/>
                  <a:ext cx="192" cy="298"/>
                </a:xfrm>
                <a:prstGeom prst="rect">
                  <a:avLst/>
                </a:prstGeom>
                <a:noFill/>
                <a:ln w="9525">
                  <a:noFill/>
                </a:ln>
              </p:spPr>
              <p:txBody>
                <a:bodyPr>
                  <a:spAutoFit/>
                </a:bodyPr>
                <a:lstStyle/>
                <a:p>
                  <a:pPr eaLnBrk="1" hangingPunct="1">
                    <a:spcBef>
                      <a:spcPct val="50000"/>
                    </a:spcBef>
                  </a:pPr>
                  <a:r>
                    <a:rPr lang="en-US" altLang="zh-CN" sz="3200" i="1" dirty="0">
                      <a:solidFill>
                        <a:schemeClr val="tx1"/>
                      </a:solidFill>
                      <a:latin typeface="Times New Roman" panose="02020603050405020304" pitchFamily="18" charset="0"/>
                    </a:rPr>
                    <a:t>c</a:t>
                  </a:r>
                  <a:endParaRPr lang="en-US" altLang="zh-CN" sz="3200" i="1" dirty="0">
                    <a:solidFill>
                      <a:schemeClr val="tx1"/>
                    </a:solidFill>
                    <a:latin typeface="Times New Roman" panose="02020603050405020304" pitchFamily="18" charset="0"/>
                  </a:endParaRPr>
                </a:p>
              </p:txBody>
            </p:sp>
            <p:sp>
              <p:nvSpPr>
                <p:cNvPr id="74792" name="Text Box 15"/>
                <p:cNvSpPr txBox="1"/>
                <p:nvPr/>
              </p:nvSpPr>
              <p:spPr>
                <a:xfrm>
                  <a:off x="2928" y="2113"/>
                  <a:ext cx="192" cy="298"/>
                </a:xfrm>
                <a:prstGeom prst="rect">
                  <a:avLst/>
                </a:prstGeom>
                <a:noFill/>
                <a:ln w="9525">
                  <a:noFill/>
                </a:ln>
              </p:spPr>
              <p:txBody>
                <a:bodyPr>
                  <a:spAutoFit/>
                </a:bodyPr>
                <a:lstStyle/>
                <a:p>
                  <a:pPr eaLnBrk="1" hangingPunct="1">
                    <a:spcBef>
                      <a:spcPct val="50000"/>
                    </a:spcBef>
                  </a:pPr>
                  <a:r>
                    <a:rPr lang="en-US" altLang="zh-CN" sz="3200" i="1" dirty="0">
                      <a:solidFill>
                        <a:schemeClr val="tx1"/>
                      </a:solidFill>
                      <a:latin typeface="Times New Roman" panose="02020603050405020304" pitchFamily="18" charset="0"/>
                    </a:rPr>
                    <a:t>b</a:t>
                  </a:r>
                  <a:endParaRPr lang="en-US" altLang="zh-CN" sz="3200" i="1" dirty="0">
                    <a:solidFill>
                      <a:schemeClr val="tx1"/>
                    </a:solidFill>
                    <a:latin typeface="Times New Roman" panose="02020603050405020304" pitchFamily="18" charset="0"/>
                  </a:endParaRPr>
                </a:p>
              </p:txBody>
            </p:sp>
            <p:sp>
              <p:nvSpPr>
                <p:cNvPr id="74793" name="Text Box 16"/>
                <p:cNvSpPr txBox="1"/>
                <p:nvPr/>
              </p:nvSpPr>
              <p:spPr>
                <a:xfrm>
                  <a:off x="0" y="0"/>
                  <a:ext cx="384" cy="298"/>
                </a:xfrm>
                <a:prstGeom prst="rect">
                  <a:avLst/>
                </a:prstGeom>
                <a:noFill/>
                <a:ln w="9525">
                  <a:noFill/>
                </a:ln>
              </p:spPr>
              <p:txBody>
                <a:bodyPr>
                  <a:spAutoFit/>
                </a:bodyPr>
                <a:lstStyle/>
                <a:p>
                  <a:pPr eaLnBrk="1" hangingPunct="1">
                    <a:spcBef>
                      <a:spcPct val="50000"/>
                    </a:spcBef>
                  </a:pPr>
                  <a:r>
                    <a:rPr lang="en-US" altLang="zh-CN" sz="3200" i="1" dirty="0">
                      <a:solidFill>
                        <a:schemeClr val="tx1"/>
                      </a:solidFill>
                      <a:latin typeface="Times New Roman" panose="02020603050405020304" pitchFamily="18" charset="0"/>
                    </a:rPr>
                    <a:t>x</a:t>
                  </a:r>
                  <a:r>
                    <a:rPr lang="en-US" altLang="zh-CN" sz="3200" i="1" baseline="-25000" dirty="0">
                      <a:solidFill>
                        <a:schemeClr val="tx1"/>
                      </a:solidFill>
                      <a:latin typeface="Times New Roman" panose="02020603050405020304" pitchFamily="18" charset="0"/>
                    </a:rPr>
                    <a:t>1</a:t>
                  </a:r>
                  <a:endParaRPr lang="en-US" altLang="zh-CN" sz="3200" i="1" dirty="0">
                    <a:solidFill>
                      <a:schemeClr val="tx1"/>
                    </a:solidFill>
                    <a:latin typeface="Times New Roman" panose="02020603050405020304" pitchFamily="18" charset="0"/>
                  </a:endParaRPr>
                </a:p>
              </p:txBody>
            </p:sp>
            <p:sp>
              <p:nvSpPr>
                <p:cNvPr id="74794" name="Text Box 17"/>
                <p:cNvSpPr txBox="1"/>
                <p:nvPr/>
              </p:nvSpPr>
              <p:spPr>
                <a:xfrm>
                  <a:off x="3888" y="1920"/>
                  <a:ext cx="336" cy="299"/>
                </a:xfrm>
                <a:prstGeom prst="rect">
                  <a:avLst/>
                </a:prstGeom>
                <a:noFill/>
                <a:ln w="9525">
                  <a:noFill/>
                </a:ln>
              </p:spPr>
              <p:txBody>
                <a:bodyPr>
                  <a:spAutoFit/>
                </a:bodyPr>
                <a:lstStyle/>
                <a:p>
                  <a:pPr eaLnBrk="1" hangingPunct="1">
                    <a:spcBef>
                      <a:spcPct val="50000"/>
                    </a:spcBef>
                  </a:pPr>
                  <a:r>
                    <a:rPr lang="en-US" altLang="zh-CN" sz="3200" i="1" dirty="0">
                      <a:solidFill>
                        <a:schemeClr val="tx1"/>
                      </a:solidFill>
                      <a:latin typeface="Times New Roman" panose="02020603050405020304" pitchFamily="18" charset="0"/>
                    </a:rPr>
                    <a:t>x</a:t>
                  </a:r>
                  <a:r>
                    <a:rPr lang="en-US" altLang="zh-CN" sz="3200" i="1" baseline="-25000" dirty="0">
                      <a:solidFill>
                        <a:schemeClr val="tx1"/>
                      </a:solidFill>
                      <a:latin typeface="Times New Roman" panose="02020603050405020304" pitchFamily="18" charset="0"/>
                    </a:rPr>
                    <a:t>2</a:t>
                  </a:r>
                  <a:endParaRPr lang="en-US" altLang="zh-CN" sz="3200" i="1" dirty="0">
                    <a:solidFill>
                      <a:schemeClr val="tx1"/>
                    </a:solidFill>
                    <a:latin typeface="Times New Roman" panose="02020603050405020304" pitchFamily="18" charset="0"/>
                  </a:endParaRPr>
                </a:p>
              </p:txBody>
            </p:sp>
          </p:grpSp>
          <p:sp>
            <p:nvSpPr>
              <p:cNvPr id="74774" name="Oval 18"/>
              <p:cNvSpPr/>
              <p:nvPr/>
            </p:nvSpPr>
            <p:spPr>
              <a:xfrm>
                <a:off x="1728" y="57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75" name="Oval 19"/>
              <p:cNvSpPr/>
              <p:nvPr/>
            </p:nvSpPr>
            <p:spPr>
              <a:xfrm>
                <a:off x="2784" y="110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76" name="Oval 20"/>
              <p:cNvSpPr/>
              <p:nvPr/>
            </p:nvSpPr>
            <p:spPr>
              <a:xfrm>
                <a:off x="2928" y="110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77" name="Oval 21"/>
              <p:cNvSpPr/>
              <p:nvPr/>
            </p:nvSpPr>
            <p:spPr>
              <a:xfrm>
                <a:off x="864" y="115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78" name="Oval 22"/>
              <p:cNvSpPr/>
              <p:nvPr/>
            </p:nvSpPr>
            <p:spPr>
              <a:xfrm>
                <a:off x="720" y="115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79" name="Oval 23"/>
              <p:cNvSpPr/>
              <p:nvPr/>
            </p:nvSpPr>
            <p:spPr>
              <a:xfrm>
                <a:off x="1680" y="144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80" name="Oval 24"/>
              <p:cNvSpPr/>
              <p:nvPr/>
            </p:nvSpPr>
            <p:spPr>
              <a:xfrm>
                <a:off x="1680" y="158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81" name="Oval 25"/>
              <p:cNvSpPr/>
              <p:nvPr/>
            </p:nvSpPr>
            <p:spPr>
              <a:xfrm>
                <a:off x="1728"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82" name="Oval 26"/>
              <p:cNvSpPr/>
              <p:nvPr/>
            </p:nvSpPr>
            <p:spPr>
              <a:xfrm>
                <a:off x="1728" y="100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grpSp>
        <p:sp>
          <p:nvSpPr>
            <p:cNvPr id="74757" name="Oval 27"/>
            <p:cNvSpPr/>
            <p:nvPr/>
          </p:nvSpPr>
          <p:spPr>
            <a:xfrm>
              <a:off x="720" y="5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58" name="Oval 28"/>
            <p:cNvSpPr/>
            <p:nvPr/>
          </p:nvSpPr>
          <p:spPr>
            <a:xfrm>
              <a:off x="2928"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59" name="Oval 29"/>
            <p:cNvSpPr/>
            <p:nvPr/>
          </p:nvSpPr>
          <p:spPr>
            <a:xfrm>
              <a:off x="2736" y="158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0" name="Oval 30"/>
            <p:cNvSpPr/>
            <p:nvPr/>
          </p:nvSpPr>
          <p:spPr>
            <a:xfrm>
              <a:off x="2736"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1" name="Oval 31"/>
            <p:cNvSpPr/>
            <p:nvPr/>
          </p:nvSpPr>
          <p:spPr>
            <a:xfrm>
              <a:off x="2928"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2" name="Oval 32"/>
            <p:cNvSpPr/>
            <p:nvPr/>
          </p:nvSpPr>
          <p:spPr>
            <a:xfrm>
              <a:off x="2736" y="5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3" name="Oval 33"/>
            <p:cNvSpPr/>
            <p:nvPr/>
          </p:nvSpPr>
          <p:spPr>
            <a:xfrm>
              <a:off x="912"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4" name="Oval 34"/>
            <p:cNvSpPr/>
            <p:nvPr/>
          </p:nvSpPr>
          <p:spPr>
            <a:xfrm>
              <a:off x="720"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5" name="Oval 35"/>
            <p:cNvSpPr/>
            <p:nvPr/>
          </p:nvSpPr>
          <p:spPr>
            <a:xfrm>
              <a:off x="912" y="5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6" name="Oval 36"/>
            <p:cNvSpPr/>
            <p:nvPr/>
          </p:nvSpPr>
          <p:spPr>
            <a:xfrm>
              <a:off x="720"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7" name="Oval 37"/>
            <p:cNvSpPr/>
            <p:nvPr/>
          </p:nvSpPr>
          <p:spPr>
            <a:xfrm>
              <a:off x="2928" y="5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8" name="Oval 38"/>
            <p:cNvSpPr/>
            <p:nvPr/>
          </p:nvSpPr>
          <p:spPr>
            <a:xfrm>
              <a:off x="2928" y="158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69" name="Oval 39"/>
            <p:cNvSpPr/>
            <p:nvPr/>
          </p:nvSpPr>
          <p:spPr>
            <a:xfrm>
              <a:off x="912"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70" name="Oval 40"/>
            <p:cNvSpPr/>
            <p:nvPr/>
          </p:nvSpPr>
          <p:spPr>
            <a:xfrm>
              <a:off x="720"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71" name="Oval 41"/>
            <p:cNvSpPr/>
            <p:nvPr/>
          </p:nvSpPr>
          <p:spPr>
            <a:xfrm>
              <a:off x="912"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4772" name="Oval 42"/>
            <p:cNvSpPr/>
            <p:nvPr/>
          </p:nvSpPr>
          <p:spPr>
            <a:xfrm>
              <a:off x="2736"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dirty="0">
                <a:latin typeface="宋体" panose="02010600030101010101" pitchFamily="2" charset="-122"/>
                <a:ea typeface="宋体" panose="02010600030101010101" pitchFamily="2" charset="-122"/>
              </a:rPr>
              <a:t>最坏情况测试</a:t>
            </a:r>
            <a:endParaRPr lang="zh-CN" altLang="en-US" dirty="0">
              <a:latin typeface="宋体" panose="02010600030101010101" pitchFamily="2" charset="-122"/>
              <a:ea typeface="宋体" panose="02010600030101010101" pitchFamily="2" charset="-122"/>
            </a:endParaRPr>
          </a:p>
        </p:txBody>
      </p:sp>
      <p:sp>
        <p:nvSpPr>
          <p:cNvPr id="75779" name="Rectangle 3"/>
          <p:cNvSpPr>
            <a:spLocks noGrp="1"/>
          </p:cNvSpPr>
          <p:nvPr>
            <p:ph idx="1"/>
          </p:nvPr>
        </p:nvSpPr>
        <p:spPr/>
        <p:txBody>
          <a:bodyPr vert="horz" wrap="square" lIns="91440" tIns="45720" rIns="91440" bIns="45720" anchor="t" anchorCtr="0">
            <a:normAutofit lnSpcReduction="10000"/>
          </a:bodyPr>
          <a:lstStyle/>
          <a:p>
            <a:pPr eaLnBrk="1" hangingPunct="1"/>
            <a:r>
              <a:rPr lang="zh-CN" altLang="en-US" sz="4000" dirty="0">
                <a:latin typeface="宋体" panose="02010600030101010101" pitchFamily="2" charset="-122"/>
                <a:ea typeface="宋体" panose="02010600030101010101" pitchFamily="2" charset="-122"/>
              </a:rPr>
              <a:t>最坏情况测试比边界值分析测试要彻底，边界值分析测试用例是最坏情况测试用例的真子集。</a:t>
            </a:r>
            <a:endParaRPr lang="zh-CN" altLang="en-US" sz="4000" dirty="0">
              <a:latin typeface="宋体" panose="02010600030101010101" pitchFamily="2" charset="-122"/>
              <a:ea typeface="宋体" panose="02010600030101010101" pitchFamily="2" charset="-122"/>
            </a:endParaRPr>
          </a:p>
          <a:p>
            <a:pPr eaLnBrk="1" hangingPunct="1"/>
            <a:r>
              <a:rPr lang="en-US" altLang="zh-CN" sz="4000" dirty="0">
                <a:latin typeface="宋体" panose="02010600030101010101" pitchFamily="2" charset="-122"/>
                <a:ea typeface="宋体" panose="02010600030101010101" pitchFamily="2" charset="-122"/>
              </a:rPr>
              <a:t>N</a:t>
            </a:r>
            <a:r>
              <a:rPr lang="zh-CN" altLang="en-US" sz="4000" dirty="0">
                <a:latin typeface="宋体" panose="02010600030101010101" pitchFamily="2" charset="-122"/>
                <a:ea typeface="宋体" panose="02010600030101010101" pitchFamily="2" charset="-122"/>
              </a:rPr>
              <a:t>变量函数的最坏情况测试，会产生</a:t>
            </a:r>
            <a:r>
              <a:rPr lang="en-US" altLang="zh-CN" sz="4000" dirty="0">
                <a:latin typeface="宋体" panose="02010600030101010101" pitchFamily="2" charset="-122"/>
                <a:ea typeface="宋体" panose="02010600030101010101" pitchFamily="2" charset="-122"/>
              </a:rPr>
              <a:t>5</a:t>
            </a:r>
            <a:r>
              <a:rPr lang="en-US" altLang="zh-CN" sz="4000" baseline="30000" dirty="0">
                <a:latin typeface="宋体" panose="02010600030101010101" pitchFamily="2" charset="-122"/>
                <a:ea typeface="宋体" panose="02010600030101010101" pitchFamily="2" charset="-122"/>
              </a:rPr>
              <a:t>n</a:t>
            </a:r>
            <a:r>
              <a:rPr lang="zh-CN" altLang="en-US" sz="4000" dirty="0">
                <a:latin typeface="宋体" panose="02010600030101010101" pitchFamily="2" charset="-122"/>
                <a:ea typeface="宋体" panose="02010600030101010101" pitchFamily="2" charset="-122"/>
              </a:rPr>
              <a:t>个测试用例，而边界值分析只产生</a:t>
            </a:r>
            <a:r>
              <a:rPr lang="en-US" altLang="zh-CN" sz="4000" dirty="0">
                <a:latin typeface="宋体" panose="02010600030101010101" pitchFamily="2" charset="-122"/>
                <a:ea typeface="宋体" panose="02010600030101010101" pitchFamily="2" charset="-122"/>
              </a:rPr>
              <a:t>4n+1</a:t>
            </a:r>
            <a:r>
              <a:rPr lang="zh-CN" altLang="en-US" sz="4000" dirty="0">
                <a:latin typeface="宋体" panose="02010600030101010101" pitchFamily="2" charset="-122"/>
                <a:ea typeface="宋体" panose="02010600030101010101" pitchFamily="2" charset="-122"/>
              </a:rPr>
              <a:t>个测试用例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idx="1"/>
          </p:nvPr>
        </p:nvSpPr>
        <p:spPr/>
        <p:txBody>
          <a:bodyPr vert="horz" wrap="square" lIns="91440" tIns="45720" rIns="91440" bIns="45720" anchor="t" anchorCtr="0"/>
          <a:lstStyle/>
          <a:p>
            <a:pPr marL="609600" indent="-609600" eaLnBrk="1" hangingPunct="1">
              <a:buNone/>
            </a:pPr>
            <a:r>
              <a:rPr lang="en-US" altLang="zh-CN" sz="2800" b="1" dirty="0">
                <a:latin typeface="华文中宋" panose="02010600040101010101" pitchFamily="2" charset="-122"/>
                <a:ea typeface="华文中宋" panose="02010600040101010101" pitchFamily="2" charset="-122"/>
              </a:rPr>
              <a:t>3.2</a:t>
            </a:r>
            <a:r>
              <a:rPr lang="zh-CN" altLang="en-US" sz="2800" b="1" dirty="0">
                <a:latin typeface="华文中宋" panose="02010600040101010101" pitchFamily="2" charset="-122"/>
                <a:ea typeface="华文中宋" panose="02010600040101010101" pitchFamily="2" charset="-122"/>
              </a:rPr>
              <a:t>黑盒测试的用例设计</a:t>
            </a:r>
            <a:endParaRPr lang="zh-CN" altLang="en-US" sz="2800" dirty="0">
              <a:latin typeface="华文中宋" panose="02010600040101010101" pitchFamily="2" charset="-122"/>
              <a:ea typeface="华文中宋" panose="02010600040101010101" pitchFamily="2" charset="-122"/>
            </a:endParaRPr>
          </a:p>
          <a:p>
            <a:pPr marL="609600" indent="-609600" eaLnBrk="1" hangingPunct="1">
              <a:buNone/>
            </a:pPr>
            <a:r>
              <a:rPr lang="zh-CN" altLang="en-US" sz="2800" dirty="0">
                <a:latin typeface="华文中宋" panose="02010600040101010101" pitchFamily="2" charset="-122"/>
                <a:ea typeface="华文中宋" panose="02010600040101010101" pitchFamily="2" charset="-122"/>
              </a:rPr>
              <a:t>            常用的黑盒测试用例设计方法主要有以下几种：等价类划分方法，边界值分析方法，因果图方法，判定表驱动分析方法，正交实验设计方法等。</a:t>
            </a:r>
            <a:endParaRPr lang="zh-CN" altLang="en-US" sz="2800" dirty="0">
              <a:latin typeface="华文中宋" panose="02010600040101010101" pitchFamily="2" charset="-122"/>
              <a:ea typeface="华文中宋" panose="02010600040101010101" pitchFamily="2" charset="-122"/>
            </a:endParaRPr>
          </a:p>
          <a:p>
            <a:pPr marL="609600" indent="-609600" eaLnBrk="1" hangingPunct="1">
              <a:buNone/>
            </a:pPr>
            <a:r>
              <a:rPr lang="zh-CN" altLang="en-US" sz="2800" dirty="0">
                <a:latin typeface="华文中宋" panose="02010600040101010101" pitchFamily="2" charset="-122"/>
                <a:ea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dirty="0">
                <a:latin typeface="宋体" panose="02010600030101010101" pitchFamily="2" charset="-122"/>
                <a:ea typeface="宋体" panose="02010600030101010101" pitchFamily="2" charset="-122"/>
              </a:rPr>
              <a:t>健壮最坏情况测试</a:t>
            </a:r>
            <a:endParaRPr lang="zh-CN" altLang="en-US" dirty="0">
              <a:latin typeface="宋体" panose="02010600030101010101" pitchFamily="2" charset="-122"/>
              <a:ea typeface="宋体" panose="02010600030101010101" pitchFamily="2" charset="-122"/>
            </a:endParaRPr>
          </a:p>
        </p:txBody>
      </p:sp>
      <p:sp>
        <p:nvSpPr>
          <p:cNvPr id="76803" name="Rectangle 3"/>
          <p:cNvSpPr>
            <a:spLocks noGrp="1"/>
          </p:cNvSpPr>
          <p:nvPr>
            <p:ph idx="1"/>
          </p:nvPr>
        </p:nvSpPr>
        <p:spPr/>
        <p:txBody>
          <a:bodyPr vert="horz" wrap="square" lIns="91440" tIns="45720" rIns="91440" bIns="45720" anchor="t" anchorCtr="0">
            <a:normAutofit fontScale="92500"/>
          </a:bodyPr>
          <a:lstStyle/>
          <a:p>
            <a:pPr eaLnBrk="1" hangingPunct="1">
              <a:buNone/>
            </a:pPr>
            <a:r>
              <a:rPr lang="zh-CN" altLang="en-US" sz="3600" dirty="0">
                <a:solidFill>
                  <a:srgbClr val="CC0099"/>
                </a:solidFill>
                <a:latin typeface="宋体" panose="02010600030101010101" pitchFamily="2" charset="-122"/>
                <a:ea typeface="宋体" panose="02010600030101010101" pitchFamily="2" charset="-122"/>
              </a:rPr>
              <a:t> </a:t>
            </a:r>
            <a:r>
              <a:rPr lang="zh-CN" altLang="en-US" sz="3600" dirty="0">
                <a:latin typeface="宋体" panose="02010600030101010101" pitchFamily="2" charset="-122"/>
                <a:ea typeface="宋体" panose="02010600030101010101" pitchFamily="2" charset="-122"/>
              </a:rPr>
              <a:t>首先对每个变量进行包含略小于最小值</a:t>
            </a:r>
            <a:r>
              <a:rPr lang="en-US" altLang="zh-CN" sz="3600" dirty="0">
                <a:latin typeface="宋体" panose="02010600030101010101" pitchFamily="2" charset="-122"/>
                <a:ea typeface="宋体" panose="02010600030101010101" pitchFamily="2" charset="-122"/>
              </a:rPr>
              <a:t>min-</a:t>
            </a:r>
            <a:r>
              <a:rPr lang="zh-CN" altLang="en-US" sz="3600" dirty="0">
                <a:latin typeface="宋体" panose="02010600030101010101" pitchFamily="2" charset="-122"/>
                <a:ea typeface="宋体" panose="02010600030101010101" pitchFamily="2" charset="-122"/>
              </a:rPr>
              <a:t>，最小值</a:t>
            </a:r>
            <a:r>
              <a:rPr lang="en-US" altLang="zh-CN" sz="3600" dirty="0">
                <a:latin typeface="宋体" panose="02010600030101010101" pitchFamily="2" charset="-122"/>
                <a:ea typeface="宋体" panose="02010600030101010101" pitchFamily="2" charset="-122"/>
              </a:rPr>
              <a:t>min</a:t>
            </a:r>
            <a:r>
              <a:rPr lang="zh-CN" altLang="en-US" sz="3600" dirty="0">
                <a:latin typeface="宋体" panose="02010600030101010101" pitchFamily="2" charset="-122"/>
                <a:ea typeface="宋体" panose="02010600030101010101" pitchFamily="2" charset="-122"/>
              </a:rPr>
              <a:t>，略高于最小值</a:t>
            </a:r>
            <a:r>
              <a:rPr lang="en-US" altLang="zh-CN" sz="3600" dirty="0">
                <a:latin typeface="宋体" panose="02010600030101010101" pitchFamily="2" charset="-122"/>
                <a:ea typeface="宋体" panose="02010600030101010101" pitchFamily="2" charset="-122"/>
              </a:rPr>
              <a:t>min+</a:t>
            </a:r>
            <a:r>
              <a:rPr lang="zh-CN" altLang="en-US" sz="3600" dirty="0">
                <a:latin typeface="宋体" panose="02010600030101010101" pitchFamily="2" charset="-122"/>
                <a:ea typeface="宋体" panose="02010600030101010101" pitchFamily="2" charset="-122"/>
              </a:rPr>
              <a:t>，正常值</a:t>
            </a:r>
            <a:r>
              <a:rPr lang="en-US" altLang="zh-CN" sz="3600" dirty="0">
                <a:latin typeface="宋体" panose="02010600030101010101" pitchFamily="2" charset="-122"/>
                <a:ea typeface="宋体" panose="02010600030101010101" pitchFamily="2" charset="-122"/>
              </a:rPr>
              <a:t>nom</a:t>
            </a:r>
            <a:r>
              <a:rPr lang="zh-CN" altLang="en-US" sz="3600" dirty="0">
                <a:latin typeface="宋体" panose="02010600030101010101" pitchFamily="2" charset="-122"/>
                <a:ea typeface="宋体" panose="02010600030101010101" pitchFamily="2" charset="-122"/>
              </a:rPr>
              <a:t>，略低于最大值</a:t>
            </a:r>
            <a:r>
              <a:rPr lang="en-US" altLang="zh-CN" sz="3600" dirty="0">
                <a:latin typeface="宋体" panose="02010600030101010101" pitchFamily="2" charset="-122"/>
                <a:ea typeface="宋体" panose="02010600030101010101" pitchFamily="2" charset="-122"/>
              </a:rPr>
              <a:t>max-,</a:t>
            </a:r>
            <a:r>
              <a:rPr lang="zh-CN" altLang="en-US" sz="3600" dirty="0">
                <a:latin typeface="宋体" panose="02010600030101010101" pitchFamily="2" charset="-122"/>
                <a:ea typeface="宋体" panose="02010600030101010101" pitchFamily="2" charset="-122"/>
              </a:rPr>
              <a:t>最大值</a:t>
            </a:r>
            <a:r>
              <a:rPr lang="en-US" altLang="zh-CN" sz="3600" dirty="0">
                <a:latin typeface="宋体" panose="02010600030101010101" pitchFamily="2" charset="-122"/>
                <a:ea typeface="宋体" panose="02010600030101010101" pitchFamily="2" charset="-122"/>
              </a:rPr>
              <a:t>max,</a:t>
            </a:r>
            <a:r>
              <a:rPr lang="zh-CN" altLang="en-US" sz="3600" dirty="0">
                <a:latin typeface="宋体" panose="02010600030101010101" pitchFamily="2" charset="-122"/>
                <a:ea typeface="宋体" panose="02010600030101010101" pitchFamily="2" charset="-122"/>
              </a:rPr>
              <a:t>和略大于最大值</a:t>
            </a:r>
            <a:r>
              <a:rPr lang="en-US" altLang="zh-CN" sz="3600" dirty="0">
                <a:latin typeface="宋体" panose="02010600030101010101" pitchFamily="2" charset="-122"/>
                <a:ea typeface="宋体" panose="02010600030101010101" pitchFamily="2" charset="-122"/>
              </a:rPr>
              <a:t>max+,</a:t>
            </a:r>
            <a:r>
              <a:rPr lang="zh-CN" altLang="en-US" sz="3600" dirty="0">
                <a:latin typeface="宋体" panose="02010600030101010101" pitchFamily="2" charset="-122"/>
                <a:ea typeface="宋体" panose="02010600030101010101" pitchFamily="2" charset="-122"/>
              </a:rPr>
              <a:t>七个元素集合的测试，然后对这些集合进行笛卡儿积计算，以生成测试用例。</a:t>
            </a:r>
            <a:endParaRPr lang="zh-CN" altLang="en-US" sz="3600" dirty="0">
              <a:latin typeface="宋体" panose="02010600030101010101" pitchFamily="2" charset="-122"/>
              <a:ea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dirty="0">
                <a:latin typeface="宋体" panose="02010600030101010101" pitchFamily="2" charset="-122"/>
                <a:ea typeface="宋体" panose="02010600030101010101" pitchFamily="2" charset="-122"/>
              </a:rPr>
              <a:t>健壮最坏情况测试</a:t>
            </a:r>
            <a:endParaRPr lang="zh-CN" altLang="en-US" dirty="0">
              <a:latin typeface="宋体" panose="02010600030101010101" pitchFamily="2" charset="-122"/>
              <a:ea typeface="宋体" panose="02010600030101010101" pitchFamily="2" charset="-122"/>
            </a:endParaRPr>
          </a:p>
        </p:txBody>
      </p:sp>
      <p:grpSp>
        <p:nvGrpSpPr>
          <p:cNvPr id="77827" name="Group 3"/>
          <p:cNvGrpSpPr/>
          <p:nvPr/>
        </p:nvGrpSpPr>
        <p:grpSpPr>
          <a:xfrm>
            <a:off x="755650" y="1844675"/>
            <a:ext cx="7416800" cy="4448175"/>
            <a:chOff x="0" y="0"/>
            <a:chExt cx="4224" cy="2391"/>
          </a:xfrm>
        </p:grpSpPr>
        <p:grpSp>
          <p:nvGrpSpPr>
            <p:cNvPr id="77828" name="Group 4"/>
            <p:cNvGrpSpPr/>
            <p:nvPr/>
          </p:nvGrpSpPr>
          <p:grpSpPr>
            <a:xfrm>
              <a:off x="0" y="0"/>
              <a:ext cx="4224" cy="2391"/>
              <a:chOff x="0" y="0"/>
              <a:chExt cx="4224" cy="2391"/>
            </a:xfrm>
          </p:grpSpPr>
          <p:grpSp>
            <p:nvGrpSpPr>
              <p:cNvPr id="77833" name="Group 5"/>
              <p:cNvGrpSpPr/>
              <p:nvPr/>
            </p:nvGrpSpPr>
            <p:grpSpPr>
              <a:xfrm>
                <a:off x="0" y="0"/>
                <a:ext cx="4224" cy="2391"/>
                <a:chOff x="0" y="0"/>
                <a:chExt cx="4224" cy="2391"/>
              </a:xfrm>
            </p:grpSpPr>
            <p:grpSp>
              <p:nvGrpSpPr>
                <p:cNvPr id="77855" name="Group 6"/>
                <p:cNvGrpSpPr/>
                <p:nvPr/>
              </p:nvGrpSpPr>
              <p:grpSpPr>
                <a:xfrm>
                  <a:off x="0" y="0"/>
                  <a:ext cx="4224" cy="2391"/>
                  <a:chOff x="0" y="0"/>
                  <a:chExt cx="4224" cy="2391"/>
                </a:xfrm>
              </p:grpSpPr>
              <p:grpSp>
                <p:nvGrpSpPr>
                  <p:cNvPr id="77872" name="Group 7"/>
                  <p:cNvGrpSpPr/>
                  <p:nvPr/>
                </p:nvGrpSpPr>
                <p:grpSpPr>
                  <a:xfrm>
                    <a:off x="0" y="0"/>
                    <a:ext cx="4224" cy="2391"/>
                    <a:chOff x="0" y="0"/>
                    <a:chExt cx="4224" cy="2391"/>
                  </a:xfrm>
                </p:grpSpPr>
                <p:sp>
                  <p:nvSpPr>
                    <p:cNvPr id="77882" name="Line 8"/>
                    <p:cNvSpPr/>
                    <p:nvPr/>
                  </p:nvSpPr>
                  <p:spPr>
                    <a:xfrm>
                      <a:off x="0" y="2064"/>
                      <a:ext cx="3840" cy="0"/>
                    </a:xfrm>
                    <a:prstGeom prst="line">
                      <a:avLst/>
                    </a:prstGeom>
                    <a:ln w="38100" cap="flat" cmpd="sng">
                      <a:solidFill>
                        <a:schemeClr val="tx1"/>
                      </a:solidFill>
                      <a:prstDash val="solid"/>
                      <a:headEnd type="none" w="med" len="med"/>
                      <a:tailEnd type="triangle" w="med" len="med"/>
                    </a:ln>
                  </p:spPr>
                </p:sp>
                <p:sp>
                  <p:nvSpPr>
                    <p:cNvPr id="77883" name="Line 9"/>
                    <p:cNvSpPr/>
                    <p:nvPr/>
                  </p:nvSpPr>
                  <p:spPr>
                    <a:xfrm flipV="1">
                      <a:off x="288" y="144"/>
                      <a:ext cx="0" cy="2160"/>
                    </a:xfrm>
                    <a:prstGeom prst="line">
                      <a:avLst/>
                    </a:prstGeom>
                    <a:ln w="38100" cap="flat" cmpd="sng">
                      <a:solidFill>
                        <a:schemeClr val="tx1"/>
                      </a:solidFill>
                      <a:prstDash val="solid"/>
                      <a:headEnd type="none" w="med" len="med"/>
                      <a:tailEnd type="triangle" w="med" len="med"/>
                    </a:ln>
                  </p:spPr>
                </p:sp>
                <p:sp>
                  <p:nvSpPr>
                    <p:cNvPr id="77884" name="Line 10"/>
                    <p:cNvSpPr/>
                    <p:nvPr/>
                  </p:nvSpPr>
                  <p:spPr>
                    <a:xfrm>
                      <a:off x="288" y="1632"/>
                      <a:ext cx="3456" cy="0"/>
                    </a:xfrm>
                    <a:prstGeom prst="line">
                      <a:avLst/>
                    </a:prstGeom>
                    <a:ln w="28575" cap="flat" cmpd="sng">
                      <a:solidFill>
                        <a:schemeClr val="tx1"/>
                      </a:solidFill>
                      <a:prstDash val="sysDot"/>
                      <a:headEnd type="none" w="med" len="med"/>
                      <a:tailEnd type="none" w="med" len="med"/>
                    </a:ln>
                  </p:spPr>
                </p:sp>
                <p:sp>
                  <p:nvSpPr>
                    <p:cNvPr id="77885" name="Line 11"/>
                    <p:cNvSpPr/>
                    <p:nvPr/>
                  </p:nvSpPr>
                  <p:spPr>
                    <a:xfrm>
                      <a:off x="288" y="576"/>
                      <a:ext cx="3456" cy="0"/>
                    </a:xfrm>
                    <a:prstGeom prst="line">
                      <a:avLst/>
                    </a:prstGeom>
                    <a:ln w="28575" cap="flat" cmpd="sng">
                      <a:solidFill>
                        <a:schemeClr val="tx1"/>
                      </a:solidFill>
                      <a:prstDash val="sysDot"/>
                      <a:headEnd type="none" w="med" len="med"/>
                      <a:tailEnd type="none" w="med" len="med"/>
                    </a:ln>
                  </p:spPr>
                </p:sp>
                <p:sp>
                  <p:nvSpPr>
                    <p:cNvPr id="77886" name="Line 12"/>
                    <p:cNvSpPr/>
                    <p:nvPr/>
                  </p:nvSpPr>
                  <p:spPr>
                    <a:xfrm flipV="1">
                      <a:off x="768" y="288"/>
                      <a:ext cx="0" cy="1776"/>
                    </a:xfrm>
                    <a:prstGeom prst="line">
                      <a:avLst/>
                    </a:prstGeom>
                    <a:ln w="28575" cap="flat" cmpd="sng">
                      <a:solidFill>
                        <a:schemeClr val="tx1"/>
                      </a:solidFill>
                      <a:prstDash val="sysDot"/>
                      <a:headEnd type="none" w="med" len="med"/>
                      <a:tailEnd type="none" w="med" len="med"/>
                    </a:ln>
                  </p:spPr>
                </p:sp>
                <p:sp>
                  <p:nvSpPr>
                    <p:cNvPr id="77887" name="Line 13"/>
                    <p:cNvSpPr/>
                    <p:nvPr/>
                  </p:nvSpPr>
                  <p:spPr>
                    <a:xfrm flipV="1">
                      <a:off x="2976" y="240"/>
                      <a:ext cx="0" cy="1776"/>
                    </a:xfrm>
                    <a:prstGeom prst="line">
                      <a:avLst/>
                    </a:prstGeom>
                    <a:ln w="28575" cap="flat" cmpd="sng">
                      <a:solidFill>
                        <a:schemeClr val="tx1"/>
                      </a:solidFill>
                      <a:prstDash val="sysDot"/>
                      <a:headEnd type="none" w="med" len="med"/>
                      <a:tailEnd type="none" w="med" len="med"/>
                    </a:ln>
                  </p:spPr>
                </p:sp>
                <p:sp>
                  <p:nvSpPr>
                    <p:cNvPr id="77888" name="Text Box 14"/>
                    <p:cNvSpPr txBox="1"/>
                    <p:nvPr/>
                  </p:nvSpPr>
                  <p:spPr>
                    <a:xfrm>
                      <a:off x="672" y="2112"/>
                      <a:ext cx="192" cy="279"/>
                    </a:xfrm>
                    <a:prstGeom prst="rect">
                      <a:avLst/>
                    </a:prstGeom>
                    <a:noFill/>
                    <a:ln w="9525">
                      <a:noFill/>
                    </a:ln>
                  </p:spPr>
                  <p:txBody>
                    <a:bodyPr>
                      <a:spAutoFit/>
                    </a:bodyPr>
                    <a:lstStyle/>
                    <a:p>
                      <a:pPr eaLnBrk="1" hangingPunct="1">
                        <a:spcBef>
                          <a:spcPct val="50000"/>
                        </a:spcBef>
                      </a:pPr>
                      <a:r>
                        <a:rPr lang="en-US" altLang="zh-CN" sz="2800" i="1" dirty="0">
                          <a:solidFill>
                            <a:schemeClr val="tx1"/>
                          </a:solidFill>
                          <a:latin typeface="Times New Roman" panose="02020603050405020304" pitchFamily="18" charset="0"/>
                        </a:rPr>
                        <a:t>a</a:t>
                      </a:r>
                      <a:endParaRPr lang="en-US" altLang="zh-CN" sz="2800" i="1" dirty="0">
                        <a:solidFill>
                          <a:schemeClr val="tx1"/>
                        </a:solidFill>
                        <a:latin typeface="Times New Roman" panose="02020603050405020304" pitchFamily="18" charset="0"/>
                      </a:endParaRPr>
                    </a:p>
                  </p:txBody>
                </p:sp>
                <p:sp>
                  <p:nvSpPr>
                    <p:cNvPr id="77889" name="Text Box 15"/>
                    <p:cNvSpPr txBox="1"/>
                    <p:nvPr/>
                  </p:nvSpPr>
                  <p:spPr>
                    <a:xfrm>
                      <a:off x="0" y="432"/>
                      <a:ext cx="192" cy="279"/>
                    </a:xfrm>
                    <a:prstGeom prst="rect">
                      <a:avLst/>
                    </a:prstGeom>
                    <a:noFill/>
                    <a:ln w="9525">
                      <a:noFill/>
                    </a:ln>
                  </p:spPr>
                  <p:txBody>
                    <a:bodyPr>
                      <a:spAutoFit/>
                    </a:bodyPr>
                    <a:lstStyle/>
                    <a:p>
                      <a:pPr eaLnBrk="1" hangingPunct="1">
                        <a:spcBef>
                          <a:spcPct val="50000"/>
                        </a:spcBef>
                      </a:pPr>
                      <a:r>
                        <a:rPr lang="en-US" altLang="zh-CN" sz="2800" i="1" dirty="0">
                          <a:solidFill>
                            <a:schemeClr val="tx1"/>
                          </a:solidFill>
                          <a:latin typeface="Times New Roman" panose="02020603050405020304" pitchFamily="18" charset="0"/>
                        </a:rPr>
                        <a:t>d</a:t>
                      </a:r>
                      <a:endParaRPr lang="en-US" altLang="zh-CN" sz="2800" i="1" dirty="0">
                        <a:solidFill>
                          <a:schemeClr val="tx1"/>
                        </a:solidFill>
                        <a:latin typeface="Times New Roman" panose="02020603050405020304" pitchFamily="18" charset="0"/>
                      </a:endParaRPr>
                    </a:p>
                  </p:txBody>
                </p:sp>
                <p:sp>
                  <p:nvSpPr>
                    <p:cNvPr id="77890" name="Text Box 16"/>
                    <p:cNvSpPr txBox="1"/>
                    <p:nvPr/>
                  </p:nvSpPr>
                  <p:spPr>
                    <a:xfrm>
                      <a:off x="0" y="1487"/>
                      <a:ext cx="192" cy="279"/>
                    </a:xfrm>
                    <a:prstGeom prst="rect">
                      <a:avLst/>
                    </a:prstGeom>
                    <a:noFill/>
                    <a:ln w="9525">
                      <a:noFill/>
                    </a:ln>
                  </p:spPr>
                  <p:txBody>
                    <a:bodyPr>
                      <a:spAutoFit/>
                    </a:bodyPr>
                    <a:lstStyle/>
                    <a:p>
                      <a:pPr eaLnBrk="1" hangingPunct="1">
                        <a:spcBef>
                          <a:spcPct val="50000"/>
                        </a:spcBef>
                      </a:pPr>
                      <a:r>
                        <a:rPr lang="en-US" altLang="zh-CN" sz="2800" i="1" dirty="0">
                          <a:solidFill>
                            <a:schemeClr val="tx1"/>
                          </a:solidFill>
                          <a:latin typeface="Times New Roman" panose="02020603050405020304" pitchFamily="18" charset="0"/>
                        </a:rPr>
                        <a:t>c</a:t>
                      </a:r>
                      <a:endParaRPr lang="en-US" altLang="zh-CN" sz="2800" i="1" dirty="0">
                        <a:solidFill>
                          <a:schemeClr val="tx1"/>
                        </a:solidFill>
                        <a:latin typeface="Times New Roman" panose="02020603050405020304" pitchFamily="18" charset="0"/>
                      </a:endParaRPr>
                    </a:p>
                  </p:txBody>
                </p:sp>
                <p:sp>
                  <p:nvSpPr>
                    <p:cNvPr id="77891" name="Text Box 17"/>
                    <p:cNvSpPr txBox="1"/>
                    <p:nvPr/>
                  </p:nvSpPr>
                  <p:spPr>
                    <a:xfrm>
                      <a:off x="2928" y="2112"/>
                      <a:ext cx="192" cy="279"/>
                    </a:xfrm>
                    <a:prstGeom prst="rect">
                      <a:avLst/>
                    </a:prstGeom>
                    <a:noFill/>
                    <a:ln w="9525">
                      <a:noFill/>
                    </a:ln>
                  </p:spPr>
                  <p:txBody>
                    <a:bodyPr>
                      <a:spAutoFit/>
                    </a:bodyPr>
                    <a:lstStyle/>
                    <a:p>
                      <a:pPr eaLnBrk="1" hangingPunct="1">
                        <a:spcBef>
                          <a:spcPct val="50000"/>
                        </a:spcBef>
                      </a:pPr>
                      <a:r>
                        <a:rPr lang="en-US" altLang="zh-CN" sz="2800" i="1" dirty="0">
                          <a:solidFill>
                            <a:schemeClr val="tx1"/>
                          </a:solidFill>
                          <a:latin typeface="Times New Roman" panose="02020603050405020304" pitchFamily="18" charset="0"/>
                        </a:rPr>
                        <a:t>b</a:t>
                      </a:r>
                      <a:endParaRPr lang="en-US" altLang="zh-CN" sz="2800" i="1" dirty="0">
                        <a:solidFill>
                          <a:schemeClr val="tx1"/>
                        </a:solidFill>
                        <a:latin typeface="Times New Roman" panose="02020603050405020304" pitchFamily="18" charset="0"/>
                      </a:endParaRPr>
                    </a:p>
                  </p:txBody>
                </p:sp>
                <p:sp>
                  <p:nvSpPr>
                    <p:cNvPr id="77892" name="Text Box 18"/>
                    <p:cNvSpPr txBox="1"/>
                    <p:nvPr/>
                  </p:nvSpPr>
                  <p:spPr>
                    <a:xfrm>
                      <a:off x="0" y="0"/>
                      <a:ext cx="384" cy="279"/>
                    </a:xfrm>
                    <a:prstGeom prst="rect">
                      <a:avLst/>
                    </a:prstGeom>
                    <a:noFill/>
                    <a:ln w="9525">
                      <a:noFill/>
                    </a:ln>
                  </p:spPr>
                  <p:txBody>
                    <a:bodyPr>
                      <a:spAutoFit/>
                    </a:bodyPr>
                    <a:lstStyle/>
                    <a:p>
                      <a:pPr eaLnBrk="1" hangingPunct="1">
                        <a:spcBef>
                          <a:spcPct val="50000"/>
                        </a:spcBef>
                      </a:pPr>
                      <a:r>
                        <a:rPr lang="en-US" altLang="zh-CN" sz="2800" i="1" dirty="0">
                          <a:solidFill>
                            <a:schemeClr val="tx1"/>
                          </a:solidFill>
                          <a:latin typeface="Times New Roman" panose="02020603050405020304" pitchFamily="18" charset="0"/>
                        </a:rPr>
                        <a:t>x</a:t>
                      </a:r>
                      <a:r>
                        <a:rPr lang="en-US" altLang="zh-CN" sz="2800" i="1" baseline="-25000" dirty="0">
                          <a:solidFill>
                            <a:schemeClr val="tx1"/>
                          </a:solidFill>
                          <a:latin typeface="Times New Roman" panose="02020603050405020304" pitchFamily="18" charset="0"/>
                        </a:rPr>
                        <a:t>1</a:t>
                      </a:r>
                      <a:endParaRPr lang="en-US" altLang="zh-CN" sz="2800" i="1" dirty="0">
                        <a:solidFill>
                          <a:schemeClr val="tx1"/>
                        </a:solidFill>
                        <a:latin typeface="Times New Roman" panose="02020603050405020304" pitchFamily="18" charset="0"/>
                      </a:endParaRPr>
                    </a:p>
                  </p:txBody>
                </p:sp>
                <p:sp>
                  <p:nvSpPr>
                    <p:cNvPr id="77893" name="Text Box 19"/>
                    <p:cNvSpPr txBox="1"/>
                    <p:nvPr/>
                  </p:nvSpPr>
                  <p:spPr>
                    <a:xfrm>
                      <a:off x="3888" y="1920"/>
                      <a:ext cx="336" cy="279"/>
                    </a:xfrm>
                    <a:prstGeom prst="rect">
                      <a:avLst/>
                    </a:prstGeom>
                    <a:noFill/>
                    <a:ln w="9525">
                      <a:noFill/>
                    </a:ln>
                  </p:spPr>
                  <p:txBody>
                    <a:bodyPr>
                      <a:spAutoFit/>
                    </a:bodyPr>
                    <a:lstStyle/>
                    <a:p>
                      <a:pPr eaLnBrk="1" hangingPunct="1">
                        <a:spcBef>
                          <a:spcPct val="50000"/>
                        </a:spcBef>
                      </a:pPr>
                      <a:r>
                        <a:rPr lang="en-US" altLang="zh-CN" sz="2800" i="1" dirty="0">
                          <a:solidFill>
                            <a:schemeClr val="tx1"/>
                          </a:solidFill>
                          <a:latin typeface="Times New Roman" panose="02020603050405020304" pitchFamily="18" charset="0"/>
                        </a:rPr>
                        <a:t>x</a:t>
                      </a:r>
                      <a:r>
                        <a:rPr lang="en-US" altLang="zh-CN" sz="2800" i="1" baseline="-25000" dirty="0">
                          <a:solidFill>
                            <a:schemeClr val="tx1"/>
                          </a:solidFill>
                          <a:latin typeface="Times New Roman" panose="02020603050405020304" pitchFamily="18" charset="0"/>
                        </a:rPr>
                        <a:t>2</a:t>
                      </a:r>
                      <a:endParaRPr lang="en-US" altLang="zh-CN" sz="2800" i="1" dirty="0">
                        <a:solidFill>
                          <a:schemeClr val="tx1"/>
                        </a:solidFill>
                        <a:latin typeface="Times New Roman" panose="02020603050405020304" pitchFamily="18" charset="0"/>
                      </a:endParaRPr>
                    </a:p>
                  </p:txBody>
                </p:sp>
              </p:grpSp>
              <p:sp>
                <p:nvSpPr>
                  <p:cNvPr id="77873" name="Oval 20"/>
                  <p:cNvSpPr/>
                  <p:nvPr/>
                </p:nvSpPr>
                <p:spPr>
                  <a:xfrm>
                    <a:off x="1728" y="57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74" name="Oval 21"/>
                  <p:cNvSpPr/>
                  <p:nvPr/>
                </p:nvSpPr>
                <p:spPr>
                  <a:xfrm>
                    <a:off x="2784" y="110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75" name="Oval 22"/>
                  <p:cNvSpPr/>
                  <p:nvPr/>
                </p:nvSpPr>
                <p:spPr>
                  <a:xfrm>
                    <a:off x="2928" y="110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76" name="Oval 23"/>
                  <p:cNvSpPr/>
                  <p:nvPr/>
                </p:nvSpPr>
                <p:spPr>
                  <a:xfrm>
                    <a:off x="864" y="115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77" name="Oval 24"/>
                  <p:cNvSpPr/>
                  <p:nvPr/>
                </p:nvSpPr>
                <p:spPr>
                  <a:xfrm>
                    <a:off x="720" y="115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78" name="Oval 25"/>
                  <p:cNvSpPr/>
                  <p:nvPr/>
                </p:nvSpPr>
                <p:spPr>
                  <a:xfrm>
                    <a:off x="1680" y="144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79" name="Oval 26"/>
                  <p:cNvSpPr/>
                  <p:nvPr/>
                </p:nvSpPr>
                <p:spPr>
                  <a:xfrm>
                    <a:off x="1680" y="158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80" name="Oval 27"/>
                  <p:cNvSpPr/>
                  <p:nvPr/>
                </p:nvSpPr>
                <p:spPr>
                  <a:xfrm>
                    <a:off x="1728"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81" name="Oval 28"/>
                  <p:cNvSpPr/>
                  <p:nvPr/>
                </p:nvSpPr>
                <p:spPr>
                  <a:xfrm>
                    <a:off x="1728" y="100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grpSp>
            <p:sp>
              <p:nvSpPr>
                <p:cNvPr id="77856" name="Oval 29"/>
                <p:cNvSpPr/>
                <p:nvPr/>
              </p:nvSpPr>
              <p:spPr>
                <a:xfrm>
                  <a:off x="720" y="5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57" name="Oval 30"/>
                <p:cNvSpPr/>
                <p:nvPr/>
              </p:nvSpPr>
              <p:spPr>
                <a:xfrm>
                  <a:off x="2928"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58" name="Oval 31"/>
                <p:cNvSpPr/>
                <p:nvPr/>
              </p:nvSpPr>
              <p:spPr>
                <a:xfrm>
                  <a:off x="2736" y="158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59" name="Oval 32"/>
                <p:cNvSpPr/>
                <p:nvPr/>
              </p:nvSpPr>
              <p:spPr>
                <a:xfrm>
                  <a:off x="2736"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0" name="Oval 33"/>
                <p:cNvSpPr/>
                <p:nvPr/>
              </p:nvSpPr>
              <p:spPr>
                <a:xfrm>
                  <a:off x="2928"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1" name="Oval 34"/>
                <p:cNvSpPr/>
                <p:nvPr/>
              </p:nvSpPr>
              <p:spPr>
                <a:xfrm>
                  <a:off x="2736" y="5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2" name="Oval 35"/>
                <p:cNvSpPr/>
                <p:nvPr/>
              </p:nvSpPr>
              <p:spPr>
                <a:xfrm>
                  <a:off x="912"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3" name="Oval 36"/>
                <p:cNvSpPr/>
                <p:nvPr/>
              </p:nvSpPr>
              <p:spPr>
                <a:xfrm>
                  <a:off x="720"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4" name="Oval 37"/>
                <p:cNvSpPr/>
                <p:nvPr/>
              </p:nvSpPr>
              <p:spPr>
                <a:xfrm>
                  <a:off x="912" y="5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5" name="Oval 38"/>
                <p:cNvSpPr/>
                <p:nvPr/>
              </p:nvSpPr>
              <p:spPr>
                <a:xfrm>
                  <a:off x="720"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6" name="Oval 39"/>
                <p:cNvSpPr/>
                <p:nvPr/>
              </p:nvSpPr>
              <p:spPr>
                <a:xfrm>
                  <a:off x="2928" y="5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7" name="Oval 40"/>
                <p:cNvSpPr/>
                <p:nvPr/>
              </p:nvSpPr>
              <p:spPr>
                <a:xfrm>
                  <a:off x="2928" y="158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8" name="Oval 41"/>
                <p:cNvSpPr/>
                <p:nvPr/>
              </p:nvSpPr>
              <p:spPr>
                <a:xfrm>
                  <a:off x="912"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69" name="Oval 42"/>
                <p:cNvSpPr/>
                <p:nvPr/>
              </p:nvSpPr>
              <p:spPr>
                <a:xfrm>
                  <a:off x="720"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70" name="Oval 43"/>
                <p:cNvSpPr/>
                <p:nvPr/>
              </p:nvSpPr>
              <p:spPr>
                <a:xfrm>
                  <a:off x="912"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71" name="Oval 44"/>
                <p:cNvSpPr/>
                <p:nvPr/>
              </p:nvSpPr>
              <p:spPr>
                <a:xfrm>
                  <a:off x="2736"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grpSp>
          <p:grpSp>
            <p:nvGrpSpPr>
              <p:cNvPr id="77834" name="Group 45"/>
              <p:cNvGrpSpPr/>
              <p:nvPr/>
            </p:nvGrpSpPr>
            <p:grpSpPr>
              <a:xfrm>
                <a:off x="576" y="384"/>
                <a:ext cx="432" cy="432"/>
                <a:chOff x="0" y="0"/>
                <a:chExt cx="432" cy="432"/>
              </a:xfrm>
            </p:grpSpPr>
            <p:sp>
              <p:nvSpPr>
                <p:cNvPr id="77850" name="Oval 46"/>
                <p:cNvSpPr/>
                <p:nvPr/>
              </p:nvSpPr>
              <p:spPr>
                <a:xfrm>
                  <a:off x="0" y="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51" name="Oval 47"/>
                <p:cNvSpPr/>
                <p:nvPr/>
              </p:nvSpPr>
              <p:spPr>
                <a:xfrm>
                  <a:off x="0" y="14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52" name="Oval 48"/>
                <p:cNvSpPr/>
                <p:nvPr/>
              </p:nvSpPr>
              <p:spPr>
                <a:xfrm>
                  <a:off x="336" y="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53" name="Oval 49"/>
                <p:cNvSpPr/>
                <p:nvPr/>
              </p:nvSpPr>
              <p:spPr>
                <a:xfrm>
                  <a:off x="144" y="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54" name="Oval 50"/>
                <p:cNvSpPr/>
                <p:nvPr/>
              </p:nvSpPr>
              <p:spPr>
                <a:xfrm>
                  <a:off x="0" y="33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grpSp>
          <p:sp>
            <p:nvSpPr>
              <p:cNvPr id="77835" name="Oval 51"/>
              <p:cNvSpPr/>
              <p:nvPr/>
            </p:nvSpPr>
            <p:spPr>
              <a:xfrm>
                <a:off x="3168" y="57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36" name="Oval 52"/>
              <p:cNvSpPr/>
              <p:nvPr/>
            </p:nvSpPr>
            <p:spPr>
              <a:xfrm>
                <a:off x="3168" y="720"/>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37" name="Oval 53"/>
              <p:cNvSpPr/>
              <p:nvPr/>
            </p:nvSpPr>
            <p:spPr>
              <a:xfrm>
                <a:off x="2928" y="33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38" name="Oval 54"/>
              <p:cNvSpPr/>
              <p:nvPr/>
            </p:nvSpPr>
            <p:spPr>
              <a:xfrm>
                <a:off x="2736" y="33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39" name="Oval 55"/>
              <p:cNvSpPr/>
              <p:nvPr/>
            </p:nvSpPr>
            <p:spPr>
              <a:xfrm>
                <a:off x="3168" y="33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0" name="Oval 56"/>
              <p:cNvSpPr/>
              <p:nvPr/>
            </p:nvSpPr>
            <p:spPr>
              <a:xfrm>
                <a:off x="3120" y="158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1" name="Oval 57"/>
              <p:cNvSpPr/>
              <p:nvPr/>
            </p:nvSpPr>
            <p:spPr>
              <a:xfrm>
                <a:off x="3120" y="177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2" name="Oval 58"/>
              <p:cNvSpPr/>
              <p:nvPr/>
            </p:nvSpPr>
            <p:spPr>
              <a:xfrm>
                <a:off x="3120"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3" name="Oval 59"/>
              <p:cNvSpPr/>
              <p:nvPr/>
            </p:nvSpPr>
            <p:spPr>
              <a:xfrm>
                <a:off x="2928" y="177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4" name="Oval 60"/>
              <p:cNvSpPr/>
              <p:nvPr/>
            </p:nvSpPr>
            <p:spPr>
              <a:xfrm>
                <a:off x="2736" y="177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5" name="Oval 61"/>
              <p:cNvSpPr/>
              <p:nvPr/>
            </p:nvSpPr>
            <p:spPr>
              <a:xfrm>
                <a:off x="576" y="139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6" name="Oval 62"/>
              <p:cNvSpPr/>
              <p:nvPr/>
            </p:nvSpPr>
            <p:spPr>
              <a:xfrm>
                <a:off x="576" y="158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7" name="Oval 63"/>
              <p:cNvSpPr/>
              <p:nvPr/>
            </p:nvSpPr>
            <p:spPr>
              <a:xfrm>
                <a:off x="720"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8" name="Oval 64"/>
              <p:cNvSpPr/>
              <p:nvPr/>
            </p:nvSpPr>
            <p:spPr>
              <a:xfrm>
                <a:off x="576"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49" name="Oval 65"/>
              <p:cNvSpPr/>
              <p:nvPr/>
            </p:nvSpPr>
            <p:spPr>
              <a:xfrm>
                <a:off x="912"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grpSp>
        <p:sp>
          <p:nvSpPr>
            <p:cNvPr id="77829" name="Oval 66"/>
            <p:cNvSpPr/>
            <p:nvPr/>
          </p:nvSpPr>
          <p:spPr>
            <a:xfrm>
              <a:off x="1728" y="336"/>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30" name="Oval 67"/>
            <p:cNvSpPr/>
            <p:nvPr/>
          </p:nvSpPr>
          <p:spPr>
            <a:xfrm>
              <a:off x="3120" y="1104"/>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31" name="Oval 68"/>
            <p:cNvSpPr/>
            <p:nvPr/>
          </p:nvSpPr>
          <p:spPr>
            <a:xfrm>
              <a:off x="1680"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sp>
          <p:nvSpPr>
            <p:cNvPr id="77832" name="Oval 69"/>
            <p:cNvSpPr/>
            <p:nvPr/>
          </p:nvSpPr>
          <p:spPr>
            <a:xfrm>
              <a:off x="528" y="1152"/>
              <a:ext cx="9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1" hangingPunct="1"/>
              <a:endParaRPr lang="zh-CN" altLang="en-US" dirty="0">
                <a:latin typeface="Calibri" panose="020F0502020204030204" pitchFamily="34" charset="0"/>
              </a:endParaRPr>
            </a:p>
          </p:txBody>
        </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p:nvPr/>
        </p:nvSpPr>
        <p:spPr>
          <a:xfrm>
            <a:off x="457200" y="1341438"/>
            <a:ext cx="8362950" cy="4824412"/>
          </a:xfrm>
          <a:prstGeom prst="rect">
            <a:avLst/>
          </a:prstGeom>
          <a:noFill/>
          <a:ln w="9525">
            <a:noFill/>
          </a:ln>
        </p:spPr>
        <p:txBody>
          <a:bodyPr/>
          <a:lstStyle/>
          <a:p>
            <a:pPr marL="342900" indent="-342900" eaLnBrk="1" latinLnBrk="1" hangingPunct="1">
              <a:spcBef>
                <a:spcPct val="20000"/>
              </a:spcBef>
              <a:buFontTx/>
              <a:buChar char="•"/>
            </a:pPr>
            <a:r>
              <a:rPr lang="zh-CN" altLang="en-US" sz="2800" b="1" dirty="0">
                <a:solidFill>
                  <a:schemeClr val="tx1"/>
                </a:solidFill>
                <a:latin typeface="Gulim" panose="020B0600000101010101" pitchFamily="34" charset="-127"/>
              </a:rPr>
              <a:t>实例</a:t>
            </a:r>
            <a:r>
              <a:rPr lang="en-US" altLang="zh-CN" sz="2800" b="1" dirty="0">
                <a:solidFill>
                  <a:schemeClr val="tx1"/>
                </a:solidFill>
                <a:latin typeface="Gulim" panose="020B0600000101010101" pitchFamily="34" charset="-127"/>
              </a:rPr>
              <a:t>1  </a:t>
            </a:r>
            <a:r>
              <a:rPr lang="zh-CN" altLang="en-US" sz="2800" b="1" dirty="0">
                <a:solidFill>
                  <a:schemeClr val="tx1"/>
                </a:solidFill>
                <a:latin typeface="Gulim" panose="020B0600000101010101" pitchFamily="34" charset="-127"/>
              </a:rPr>
              <a:t>三角形问题的一般边界值分析测试用例</a:t>
            </a:r>
            <a:endParaRPr lang="zh-CN" altLang="en-US" sz="2800" b="1" dirty="0">
              <a:solidFill>
                <a:schemeClr val="tx1"/>
              </a:solidFill>
              <a:latin typeface="Gulim" panose="020B0600000101010101" pitchFamily="34" charset="-127"/>
            </a:endParaRPr>
          </a:p>
          <a:p>
            <a:pPr marL="342900" indent="-342900" eaLnBrk="1" latinLnBrk="1" hangingPunct="1">
              <a:spcBef>
                <a:spcPct val="20000"/>
              </a:spcBef>
              <a:buFontTx/>
            </a:pPr>
            <a:r>
              <a:rPr lang="zh-CN" altLang="en-US" sz="2800" dirty="0">
                <a:solidFill>
                  <a:schemeClr val="tx1"/>
                </a:solidFill>
                <a:latin typeface="Gulim" panose="020B0600000101010101" pitchFamily="34" charset="-127"/>
              </a:rPr>
              <a:t>           在三角形问题描述中，除了要求边长是整数外，没有给出其它的限制条件。在此，我们将三角形每边边长的取范围值设值为</a:t>
            </a:r>
            <a:r>
              <a:rPr lang="en-US" altLang="zh-CN" sz="2800" dirty="0">
                <a:solidFill>
                  <a:schemeClr val="tx1"/>
                </a:solidFill>
                <a:latin typeface="Gulim" panose="020B0600000101010101" pitchFamily="34" charset="-127"/>
              </a:rPr>
              <a:t>[1, 100]</a:t>
            </a:r>
            <a:r>
              <a:rPr lang="zh-CN" altLang="en-US" sz="2800" dirty="0">
                <a:solidFill>
                  <a:schemeClr val="tx1"/>
                </a:solidFill>
                <a:latin typeface="Gulim" panose="020B0600000101010101" pitchFamily="34" charset="-127"/>
              </a:rPr>
              <a:t> 。</a:t>
            </a:r>
            <a:endParaRPr lang="zh-CN" altLang="en-US" sz="2800" dirty="0">
              <a:solidFill>
                <a:schemeClr val="tx1"/>
              </a:solidFill>
              <a:latin typeface="Gulim" panose="020B0600000101010101" pitchFamily="34" charset="-127"/>
            </a:endParaRPr>
          </a:p>
          <a:p>
            <a:pPr marL="342900" indent="-342900" eaLnBrk="1" latinLnBrk="1" hangingPunct="1">
              <a:spcBef>
                <a:spcPct val="20000"/>
              </a:spcBef>
              <a:buFontTx/>
            </a:pPr>
            <a:endParaRPr lang="zh-CN" altLang="en-US" sz="2800" dirty="0">
              <a:solidFill>
                <a:schemeClr val="tx1"/>
              </a:solidFill>
              <a:latin typeface="Gulim" panose="020B0600000101010101" pitchFamily="34" charset="-127"/>
            </a:endParaRPr>
          </a:p>
          <a:p>
            <a:pPr marL="342900" indent="-342900" eaLnBrk="1" latinLnBrk="1" hangingPunct="1">
              <a:spcBef>
                <a:spcPct val="20000"/>
              </a:spcBef>
              <a:buFontTx/>
            </a:pPr>
            <a:r>
              <a:rPr lang="zh-CN" altLang="en-US" sz="2800" dirty="0">
                <a:solidFill>
                  <a:schemeClr val="tx1"/>
                </a:solidFill>
                <a:latin typeface="Gulim" panose="020B0600000101010101" pitchFamily="34" charset="-127"/>
              </a:rPr>
              <a:t>    说明：如果程序规格说明中没有明确地给出边界值，则可以在设计测试用例前先设定取值的下限值和上限值。</a:t>
            </a:r>
            <a:endParaRPr lang="zh-CN" altLang="en-US" sz="2800" dirty="0">
              <a:solidFill>
                <a:schemeClr val="tx1"/>
              </a:solidFill>
              <a:latin typeface="Gulim" panose="020B0600000101010101" pitchFamily="34" charset="-127"/>
            </a:endParaRPr>
          </a:p>
          <a:p>
            <a:pPr marL="342900" indent="-342900" eaLnBrk="1" latinLnBrk="1" hangingPunct="1">
              <a:spcBef>
                <a:spcPct val="20000"/>
              </a:spcBef>
              <a:buFontTx/>
            </a:pPr>
            <a:endParaRPr lang="en-US" altLang="zh-CN" sz="2800" dirty="0">
              <a:solidFill>
                <a:schemeClr val="tx1"/>
              </a:solidFill>
              <a:latin typeface="Gulim" panose="020B0600000101010101" pitchFamily="34" charset="-127"/>
            </a:endParaRPr>
          </a:p>
          <a:p>
            <a:pPr marL="342900" indent="-342900" eaLnBrk="1" latinLnBrk="1" hangingPunct="1">
              <a:spcBef>
                <a:spcPct val="60000"/>
              </a:spcBef>
              <a:buFontTx/>
            </a:pPr>
            <a:endParaRPr lang="en-US" altLang="zh-CN" sz="2800" dirty="0">
              <a:solidFill>
                <a:schemeClr val="tx1"/>
              </a:solidFill>
              <a:latin typeface="Gulim" panose="020B0600000101010101" pitchFamily="34" charset="-127"/>
            </a:endParaRPr>
          </a:p>
        </p:txBody>
      </p:sp>
      <p:sp>
        <p:nvSpPr>
          <p:cNvPr id="74755" name="Rectangle 3"/>
          <p:cNvSpPr/>
          <p:nvPr/>
        </p:nvSpPr>
        <p:spPr>
          <a:xfrm>
            <a:off x="228600" y="304800"/>
            <a:ext cx="8686800" cy="685800"/>
          </a:xfrm>
          <a:prstGeom prst="rect">
            <a:avLst/>
          </a:prstGeom>
          <a:noFill/>
          <a:ln w="9525">
            <a:noFill/>
          </a:ln>
        </p:spPr>
        <p:txBody>
          <a:bodyPr lIns="36000" rIns="36000" anchor="t" anchorCtr="1"/>
          <a:lstStyle/>
          <a:p>
            <a:pPr algn="ctr" eaLnBrk="1" latinLnBrk="1" hangingPunct="1">
              <a:buFontTx/>
            </a:pPr>
            <a:r>
              <a:rPr lang="en-US" altLang="zh-CN" sz="4000" dirty="0">
                <a:solidFill>
                  <a:schemeClr val="tx2"/>
                </a:solidFill>
                <a:latin typeface="Gulim" panose="020B0600000101010101" pitchFamily="34" charset="-127"/>
              </a:rPr>
              <a:t> </a:t>
            </a:r>
            <a:r>
              <a:rPr lang="zh-CN" altLang="en-US" sz="4000" dirty="0">
                <a:solidFill>
                  <a:schemeClr val="tx2"/>
                </a:solidFill>
                <a:latin typeface="Gulim" panose="020B0600000101010101" pitchFamily="34" charset="-127"/>
              </a:rPr>
              <a:t>边界值分析法测试举例</a:t>
            </a:r>
            <a:r>
              <a:rPr lang="en-US" altLang="zh-CN" sz="4000" dirty="0">
                <a:solidFill>
                  <a:schemeClr val="tx2"/>
                </a:solidFill>
                <a:latin typeface="Gulim" panose="020B0600000101010101" pitchFamily="34" charset="-127"/>
              </a:rPr>
              <a:t>1</a:t>
            </a:r>
            <a:endParaRPr lang="en-US" altLang="zh-CN" sz="4000" dirty="0">
              <a:solidFill>
                <a:schemeClr val="tx2"/>
              </a:solidFill>
              <a:latin typeface="Gulim" panose="020B0600000101010101"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arn(outVertical)">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4">
                                            <p:txEl>
                                              <p:pRg st="0" end="0"/>
                                            </p:txEl>
                                          </p:spTgt>
                                        </p:tgtEl>
                                        <p:attrNameLst>
                                          <p:attrName>style.visibility</p:attrName>
                                        </p:attrNameLst>
                                      </p:cBhvr>
                                      <p:to>
                                        <p:strVal val="visible"/>
                                      </p:to>
                                    </p:set>
                                    <p:animEffect transition="in" filter="wipe(left)">
                                      <p:cBhvr>
                                        <p:cTn id="12" dur="500"/>
                                        <p:tgtEl>
                                          <p:spTgt spid="747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4">
                                            <p:txEl>
                                              <p:pRg st="1" end="1"/>
                                            </p:txEl>
                                          </p:spTgt>
                                        </p:tgtEl>
                                        <p:attrNameLst>
                                          <p:attrName>style.visibility</p:attrName>
                                        </p:attrNameLst>
                                      </p:cBhvr>
                                      <p:to>
                                        <p:strVal val="visible"/>
                                      </p:to>
                                    </p:set>
                                    <p:animEffect transition="in" filter="wipe(left)">
                                      <p:cBhvr>
                                        <p:cTn id="17" dur="500"/>
                                        <p:tgtEl>
                                          <p:spTgt spid="747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54">
                                            <p:txEl>
                                              <p:pRg st="3" end="3"/>
                                            </p:txEl>
                                          </p:spTgt>
                                        </p:tgtEl>
                                        <p:attrNameLst>
                                          <p:attrName>style.visibility</p:attrName>
                                        </p:attrNameLst>
                                      </p:cBhvr>
                                      <p:to>
                                        <p:strVal val="visible"/>
                                      </p:to>
                                    </p:set>
                                    <p:animEffect transition="in" filter="wipe(left)">
                                      <p:cBhvr>
                                        <p:cTn id="22" dur="500"/>
                                        <p:tgtEl>
                                          <p:spTgt spid="747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P spid="7475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表格 77825"/>
          <p:cNvGraphicFramePr/>
          <p:nvPr/>
        </p:nvGraphicFramePr>
        <p:xfrm>
          <a:off x="539750" y="476250"/>
          <a:ext cx="8064500" cy="5616575"/>
        </p:xfrm>
        <a:graphic>
          <a:graphicData uri="http://schemas.openxmlformats.org/drawingml/2006/table">
            <a:tbl>
              <a:tblPr/>
              <a:tblGrid>
                <a:gridCol w="1341438"/>
                <a:gridCol w="1538287"/>
                <a:gridCol w="1657350"/>
                <a:gridCol w="1655763"/>
                <a:gridCol w="1871662"/>
              </a:tblGrid>
              <a:tr h="563563">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测试用例</a:t>
                      </a:r>
                      <a:endParaRPr lang="zh-CN" altLang="en-US"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a</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b</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c</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预期输出</a:t>
                      </a:r>
                      <a:endParaRPr lang="zh-CN" altLang="en-US"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908175">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 1</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Test2</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Test3</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Test4</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Test5</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99</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100</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等腰三角形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等腰三角形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等边三角形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等腰三角形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非三角形</a:t>
                      </a:r>
                      <a:endParaRPr lang="zh-CN" altLang="en-US"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573212">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Test6</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Test7</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Test8</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Test9</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99</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100</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等腰三角形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等腰三角形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等腰三角形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非三角形</a:t>
                      </a:r>
                      <a:endParaRPr lang="zh-CN" altLang="en-US"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571625">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Test10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Test11</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Test12</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Test13</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99</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100</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en-US" altLang="zh-CN" sz="2000" b="1" dirty="0">
                          <a:solidFill>
                            <a:schemeClr val="tx1"/>
                          </a:solidFill>
                          <a:latin typeface="Times New Roman" panose="02020603050405020304" pitchFamily="18" charset="0"/>
                        </a:rPr>
                        <a:t>50</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等腰三角形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等腰三角形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等腰三角形</a:t>
                      </a:r>
                      <a:endParaRPr lang="zh-CN" altLang="en-US" sz="2000" b="1" dirty="0">
                        <a:solidFill>
                          <a:schemeClr val="tx1"/>
                        </a:solidFill>
                        <a:latin typeface="Times New Roman" panose="02020603050405020304" pitchFamily="18" charset="0"/>
                      </a:endParaRPr>
                    </a:p>
                    <a:p>
                      <a:pPr lvl="0" eaLnBrk="1" latinLnBrk="1" hangingPunct="1">
                        <a:lnSpc>
                          <a:spcPct val="105000"/>
                        </a:lnSpc>
                        <a:spcBef>
                          <a:spcPct val="10000"/>
                        </a:spcBef>
                        <a:buFontTx/>
                        <a:buNone/>
                      </a:pPr>
                      <a:r>
                        <a:rPr lang="zh-CN" altLang="en-US" sz="2000" b="1" dirty="0">
                          <a:solidFill>
                            <a:schemeClr val="tx1"/>
                          </a:solidFill>
                          <a:latin typeface="Times New Roman" panose="02020603050405020304" pitchFamily="18" charset="0"/>
                        </a:rPr>
                        <a:t>非三角形</a:t>
                      </a:r>
                      <a:endParaRPr lang="zh-CN" altLang="en-US"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7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p:nvPr/>
        </p:nvSpPr>
        <p:spPr>
          <a:xfrm>
            <a:off x="457200" y="1341438"/>
            <a:ext cx="8362950" cy="4824412"/>
          </a:xfrm>
          <a:prstGeom prst="rect">
            <a:avLst/>
          </a:prstGeom>
          <a:noFill/>
          <a:ln w="9525">
            <a:noFill/>
          </a:ln>
        </p:spPr>
        <p:txBody>
          <a:bodyPr/>
          <a:lstStyle/>
          <a:p>
            <a:pPr marL="342900" indent="-342900" eaLnBrk="1" latinLnBrk="1" hangingPunct="1">
              <a:spcBef>
                <a:spcPct val="20000"/>
              </a:spcBef>
              <a:buFontTx/>
            </a:pPr>
            <a:endParaRPr lang="en-US" altLang="zh-CN" sz="2800" dirty="0">
              <a:solidFill>
                <a:schemeClr val="tx1"/>
              </a:solidFill>
              <a:latin typeface="Gulim" panose="020B0600000101010101" pitchFamily="34" charset="-127"/>
            </a:endParaRPr>
          </a:p>
          <a:p>
            <a:pPr marL="342900" indent="-342900" eaLnBrk="1" latinLnBrk="1" hangingPunct="1">
              <a:spcBef>
                <a:spcPct val="60000"/>
              </a:spcBef>
              <a:buFontTx/>
            </a:pPr>
            <a:r>
              <a:rPr lang="zh-CN" altLang="en-US" sz="2800" dirty="0">
                <a:solidFill>
                  <a:schemeClr val="tx1"/>
                </a:solidFill>
                <a:latin typeface="Gulim" panose="020B0600000101010101" pitchFamily="34" charset="-127"/>
              </a:rPr>
              <a:t>课堂练习：  给出</a:t>
            </a:r>
            <a:r>
              <a:rPr lang="en-US" altLang="zh-CN" sz="2800" dirty="0">
                <a:solidFill>
                  <a:schemeClr val="tx1"/>
                </a:solidFill>
                <a:latin typeface="Gulim" panose="020B0600000101010101" pitchFamily="34" charset="-127"/>
              </a:rPr>
              <a:t>NextDate</a:t>
            </a:r>
            <a:r>
              <a:rPr lang="zh-CN" altLang="en-US" sz="2800" dirty="0">
                <a:solidFill>
                  <a:schemeClr val="tx1"/>
                </a:solidFill>
                <a:latin typeface="Gulim" panose="020B0600000101010101" pitchFamily="34" charset="-127"/>
              </a:rPr>
              <a:t>函数的健壮性边界值分析测试用例</a:t>
            </a:r>
            <a:endParaRPr lang="zh-CN" altLang="en-US" sz="2800" dirty="0">
              <a:solidFill>
                <a:schemeClr val="tx1"/>
              </a:solidFill>
              <a:latin typeface="Gulim" panose="020B0600000101010101" pitchFamily="34" charset="-127"/>
            </a:endParaRPr>
          </a:p>
          <a:p>
            <a:pPr marL="342900" indent="-342900" eaLnBrk="1" latinLnBrk="1" hangingPunct="1">
              <a:spcBef>
                <a:spcPct val="20000"/>
              </a:spcBef>
              <a:buFontTx/>
            </a:pPr>
            <a:r>
              <a:rPr lang="zh-CN" altLang="en-US" sz="2800" dirty="0">
                <a:solidFill>
                  <a:schemeClr val="tx1"/>
                </a:solidFill>
                <a:latin typeface="Gulim" panose="020B0600000101010101" pitchFamily="34" charset="-127"/>
              </a:rPr>
              <a:t>           在</a:t>
            </a:r>
            <a:r>
              <a:rPr lang="en-US" altLang="zh-CN" sz="2800" dirty="0">
                <a:solidFill>
                  <a:schemeClr val="tx1"/>
                </a:solidFill>
                <a:latin typeface="Gulim" panose="020B0600000101010101" pitchFamily="34" charset="-127"/>
              </a:rPr>
              <a:t>NextDate</a:t>
            </a:r>
            <a:r>
              <a:rPr lang="zh-CN" altLang="en-US" sz="2800" dirty="0">
                <a:solidFill>
                  <a:schemeClr val="tx1"/>
                </a:solidFill>
                <a:latin typeface="Gulim" panose="020B0600000101010101" pitchFamily="34" charset="-127"/>
              </a:rPr>
              <a:t>函数中，隐含规定了变量</a:t>
            </a:r>
            <a:r>
              <a:rPr lang="en-US" altLang="zh-CN" sz="2800" dirty="0">
                <a:solidFill>
                  <a:schemeClr val="tx1"/>
                </a:solidFill>
                <a:latin typeface="Gulim" panose="020B0600000101010101" pitchFamily="34" charset="-127"/>
              </a:rPr>
              <a:t>mouth</a:t>
            </a:r>
            <a:r>
              <a:rPr lang="zh-CN" altLang="en-US" sz="2800" dirty="0">
                <a:solidFill>
                  <a:schemeClr val="tx1"/>
                </a:solidFill>
                <a:latin typeface="Gulim" panose="020B0600000101010101" pitchFamily="34" charset="-127"/>
              </a:rPr>
              <a:t>和变量</a:t>
            </a:r>
            <a:r>
              <a:rPr lang="en-US" altLang="zh-CN" sz="2800" dirty="0">
                <a:solidFill>
                  <a:schemeClr val="tx1"/>
                </a:solidFill>
                <a:latin typeface="Gulim" panose="020B0600000101010101" pitchFamily="34" charset="-127"/>
              </a:rPr>
              <a:t>day</a:t>
            </a:r>
            <a:r>
              <a:rPr lang="zh-CN" altLang="en-US" sz="2800" dirty="0">
                <a:solidFill>
                  <a:schemeClr val="tx1"/>
                </a:solidFill>
                <a:latin typeface="Gulim" panose="020B0600000101010101" pitchFamily="34" charset="-127"/>
              </a:rPr>
              <a:t>的取值范围为</a:t>
            </a:r>
            <a:r>
              <a:rPr lang="en-US" altLang="zh-CN" sz="2800" dirty="0">
                <a:solidFill>
                  <a:schemeClr val="tx1"/>
                </a:solidFill>
                <a:latin typeface="Gulim" panose="020B0600000101010101" pitchFamily="34" charset="-127"/>
              </a:rPr>
              <a:t>1≤mouth≤12</a:t>
            </a:r>
            <a:r>
              <a:rPr lang="zh-CN" altLang="en-US" sz="2800" dirty="0">
                <a:solidFill>
                  <a:schemeClr val="tx1"/>
                </a:solidFill>
                <a:latin typeface="Gulim" panose="020B0600000101010101" pitchFamily="34" charset="-127"/>
              </a:rPr>
              <a:t>和</a:t>
            </a:r>
            <a:r>
              <a:rPr lang="en-US" altLang="zh-CN" sz="2800" dirty="0">
                <a:solidFill>
                  <a:schemeClr val="tx1"/>
                </a:solidFill>
                <a:latin typeface="Gulim" panose="020B0600000101010101" pitchFamily="34" charset="-127"/>
              </a:rPr>
              <a:t>1≤day≤31</a:t>
            </a:r>
            <a:r>
              <a:rPr lang="zh-CN" altLang="en-US" sz="2800" dirty="0">
                <a:solidFill>
                  <a:schemeClr val="tx1"/>
                </a:solidFill>
                <a:latin typeface="Gulim" panose="020B0600000101010101" pitchFamily="34" charset="-127"/>
              </a:rPr>
              <a:t>，并设定变量</a:t>
            </a:r>
            <a:r>
              <a:rPr lang="en-US" altLang="zh-CN" sz="2800" dirty="0">
                <a:solidFill>
                  <a:schemeClr val="tx1"/>
                </a:solidFill>
                <a:latin typeface="Gulim" panose="020B0600000101010101" pitchFamily="34" charset="-127"/>
              </a:rPr>
              <a:t>year</a:t>
            </a:r>
            <a:r>
              <a:rPr lang="zh-CN" altLang="en-US" sz="2800" dirty="0">
                <a:solidFill>
                  <a:schemeClr val="tx1"/>
                </a:solidFill>
                <a:latin typeface="Gulim" panose="020B0600000101010101" pitchFamily="34" charset="-127"/>
              </a:rPr>
              <a:t>的取值范围为</a:t>
            </a:r>
            <a:r>
              <a:rPr lang="en-US" altLang="zh-CN" sz="2800" dirty="0">
                <a:solidFill>
                  <a:schemeClr val="tx1"/>
                </a:solidFill>
                <a:latin typeface="Gulim" panose="020B0600000101010101" pitchFamily="34" charset="-127"/>
              </a:rPr>
              <a:t>1912≤year≤2050 </a:t>
            </a:r>
            <a:r>
              <a:rPr lang="zh-CN" altLang="en-US" sz="2800" dirty="0">
                <a:solidFill>
                  <a:schemeClr val="tx1"/>
                </a:solidFill>
                <a:latin typeface="Gulim" panose="020B0600000101010101" pitchFamily="34" charset="-127"/>
              </a:rPr>
              <a:t>。</a:t>
            </a:r>
            <a:endParaRPr lang="en-US" altLang="zh-CN" sz="2800" dirty="0">
              <a:solidFill>
                <a:schemeClr val="tx1"/>
              </a:solidFill>
              <a:latin typeface="Gulim" panose="020B0600000101010101" pitchFamily="34" charset="-127"/>
            </a:endParaRPr>
          </a:p>
        </p:txBody>
      </p:sp>
      <p:sp>
        <p:nvSpPr>
          <p:cNvPr id="76803" name="Rectangle 3"/>
          <p:cNvSpPr/>
          <p:nvPr/>
        </p:nvSpPr>
        <p:spPr>
          <a:xfrm>
            <a:off x="228600" y="304800"/>
            <a:ext cx="8686800" cy="685800"/>
          </a:xfrm>
          <a:prstGeom prst="rect">
            <a:avLst/>
          </a:prstGeom>
          <a:noFill/>
          <a:ln w="9525">
            <a:noFill/>
          </a:ln>
        </p:spPr>
        <p:txBody>
          <a:bodyPr lIns="36000" rIns="36000" anchor="t" anchorCtr="1"/>
          <a:lstStyle/>
          <a:p>
            <a:pPr algn="ctr" eaLnBrk="1" latinLnBrk="1" hangingPunct="1">
              <a:buFontTx/>
            </a:pPr>
            <a:r>
              <a:rPr lang="en-US" altLang="zh-CN" sz="4000" dirty="0">
                <a:solidFill>
                  <a:schemeClr val="tx2"/>
                </a:solidFill>
                <a:latin typeface="Gulim" panose="020B0600000101010101" pitchFamily="34" charset="-127"/>
              </a:rPr>
              <a:t> </a:t>
            </a:r>
            <a:r>
              <a:rPr lang="zh-CN" altLang="en-US" sz="4000" dirty="0">
                <a:solidFill>
                  <a:schemeClr val="tx2"/>
                </a:solidFill>
                <a:latin typeface="Gulim" panose="020B0600000101010101" pitchFamily="34" charset="-127"/>
              </a:rPr>
              <a:t>健壮边界值分析法测试举例</a:t>
            </a:r>
            <a:endParaRPr lang="zh-CN" altLang="en-US" sz="4000" dirty="0">
              <a:solidFill>
                <a:schemeClr val="tx2"/>
              </a:solidFill>
              <a:latin typeface="Gulim" panose="020B0600000101010101"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barn(outVertical)">
                                      <p:cBhvr>
                                        <p:cTn id="7" dur="500"/>
                                        <p:tgtEl>
                                          <p:spTgt spid="7680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80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6802">
                                            <p:txEl>
                                              <p:pRg st="2" end="2"/>
                                            </p:txEl>
                                          </p:spTgt>
                                        </p:tgtEl>
                                        <p:attrNameLst>
                                          <p:attrName>style.visibility</p:attrName>
                                        </p:attrNameLst>
                                      </p:cBhvr>
                                      <p:to>
                                        <p:strVal val="visible"/>
                                      </p:to>
                                    </p:set>
                                    <p:animEffect transition="in" filter="wipe(left)">
                                      <p:cBhvr>
                                        <p:cTn id="16" dur="500"/>
                                        <p:tgtEl>
                                          <p:spTgt spid="768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P spid="7680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表格 79873"/>
          <p:cNvGraphicFramePr/>
          <p:nvPr/>
        </p:nvGraphicFramePr>
        <p:xfrm>
          <a:off x="684213" y="260350"/>
          <a:ext cx="8280400" cy="5913438"/>
        </p:xfrm>
        <a:graphic>
          <a:graphicData uri="http://schemas.openxmlformats.org/drawingml/2006/table">
            <a:tbl>
              <a:tblPr/>
              <a:tblGrid>
                <a:gridCol w="1584325"/>
                <a:gridCol w="1223963"/>
                <a:gridCol w="1439862"/>
                <a:gridCol w="1511300"/>
                <a:gridCol w="2520950"/>
              </a:tblGrid>
              <a:tr h="36830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zh-CN" altLang="en-US" sz="2000" b="1" dirty="0">
                          <a:solidFill>
                            <a:schemeClr val="tx1"/>
                          </a:solidFill>
                          <a:latin typeface="Times New Roman" panose="02020603050405020304" pitchFamily="18" charset="0"/>
                        </a:rPr>
                        <a:t>测试用例</a:t>
                      </a:r>
                      <a:endParaRPr lang="zh-CN" altLang="en-US"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mouth </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day</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year</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zh-CN" altLang="en-US" sz="2000" b="1" dirty="0">
                          <a:solidFill>
                            <a:schemeClr val="tx1"/>
                          </a:solidFill>
                          <a:latin typeface="Times New Roman" panose="02020603050405020304" pitchFamily="18" charset="0"/>
                        </a:rPr>
                        <a:t>预期输出</a:t>
                      </a:r>
                      <a:endParaRPr lang="zh-CN" altLang="en-US"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33588">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 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Test2</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Test3</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Test4</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Test7</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1911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1912</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1913</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1975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2049</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2050</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2051</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zh-CN" altLang="en-US" sz="2000" b="1" dirty="0">
                          <a:solidFill>
                            <a:schemeClr val="tx1"/>
                          </a:solidFill>
                          <a:latin typeface="Times New Roman" panose="02020603050405020304" pitchFamily="18" charset="0"/>
                        </a:rPr>
                        <a:t>输入年份超界</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1912.6.16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1913.6.16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1975.6.16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2049.6.16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2050.6.16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zh-CN" altLang="en-US" sz="2000" b="1" dirty="0">
                          <a:solidFill>
                            <a:schemeClr val="tx1"/>
                          </a:solidFill>
                          <a:latin typeface="Times New Roman" panose="02020603050405020304" pitchFamily="18" charset="0"/>
                        </a:rPr>
                        <a:t>输入年份超界</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55775">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Test8</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Test9</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Test10</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Test12</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Test13</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6</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30</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31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32</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day</a:t>
                      </a:r>
                      <a:r>
                        <a:rPr lang="zh-CN" altLang="en-US" sz="2000" b="1" dirty="0">
                          <a:solidFill>
                            <a:schemeClr val="tx1"/>
                          </a:solidFill>
                          <a:latin typeface="Times New Roman" panose="02020603050405020304" pitchFamily="18" charset="0"/>
                        </a:rPr>
                        <a:t>超出</a:t>
                      </a:r>
                      <a:r>
                        <a:rPr lang="en-US" altLang="zh-CN" sz="2000" b="1" dirty="0">
                          <a:solidFill>
                            <a:schemeClr val="tx1"/>
                          </a:solidFill>
                          <a:latin typeface="Times New Roman" panose="02020603050405020304" pitchFamily="18" charset="0"/>
                        </a:rPr>
                        <a:t>[1…31]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2001.6.2</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2001.6.3</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2001.7.1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zh-CN" altLang="en-US" sz="2000" b="1" dirty="0">
                          <a:solidFill>
                            <a:schemeClr val="tx1"/>
                          </a:solidFill>
                          <a:latin typeface="Times New Roman" panose="02020603050405020304" pitchFamily="18" charset="0"/>
                        </a:rPr>
                        <a:t>输入日期超界</a:t>
                      </a:r>
                      <a:endParaRPr lang="zh-CN" altLang="en-US"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day</a:t>
                      </a:r>
                      <a:r>
                        <a:rPr lang="zh-CN" altLang="en-US" sz="2000" b="1" dirty="0">
                          <a:solidFill>
                            <a:schemeClr val="tx1"/>
                          </a:solidFill>
                          <a:latin typeface="Times New Roman" panose="02020603050405020304" pitchFamily="18" charset="0"/>
                        </a:rPr>
                        <a:t>超出</a:t>
                      </a:r>
                      <a:r>
                        <a:rPr lang="en-US" altLang="zh-CN" sz="2000" b="1" dirty="0">
                          <a:solidFill>
                            <a:schemeClr val="tx1"/>
                          </a:solidFill>
                          <a:latin typeface="Times New Roman" panose="02020603050405020304" pitchFamily="18" charset="0"/>
                        </a:rPr>
                        <a:t>[1…31]</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55775">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Test14</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Test17</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Test18</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Test19</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12</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13</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15</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eaLnBrk="1" latinLnBrk="1" hangingPunct="1">
                        <a:lnSpc>
                          <a:spcPct val="90000"/>
                        </a:lnSpc>
                        <a:buFontTx/>
                        <a:buNone/>
                      </a:pPr>
                      <a:r>
                        <a:rPr lang="en-US" altLang="zh-CN" sz="2000" b="1" dirty="0">
                          <a:solidFill>
                            <a:schemeClr val="tx1"/>
                          </a:solidFill>
                          <a:latin typeface="Times New Roman" panose="02020603050405020304" pitchFamily="18" charset="0"/>
                        </a:rPr>
                        <a:t>Mouth</a:t>
                      </a:r>
                      <a:r>
                        <a:rPr lang="zh-CN" altLang="en-US" sz="2000" b="1" dirty="0">
                          <a:solidFill>
                            <a:schemeClr val="tx1"/>
                          </a:solidFill>
                          <a:latin typeface="Times New Roman" panose="02020603050405020304" pitchFamily="18" charset="0"/>
                        </a:rPr>
                        <a:t>超出</a:t>
                      </a:r>
                      <a:r>
                        <a:rPr lang="en-US" altLang="zh-CN" sz="2000" b="1" dirty="0">
                          <a:solidFill>
                            <a:schemeClr val="tx1"/>
                          </a:solidFill>
                          <a:latin typeface="Times New Roman" panose="02020603050405020304" pitchFamily="18" charset="0"/>
                        </a:rPr>
                        <a:t>[1…12]</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2001.1.16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2001.2.16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2001.11.16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2001.12.16</a:t>
                      </a:r>
                      <a:endParaRPr lang="en-US" altLang="zh-CN" sz="2000" b="1" dirty="0">
                        <a:solidFill>
                          <a:schemeClr val="tx1"/>
                        </a:solidFill>
                        <a:latin typeface="Times New Roman" panose="02020603050405020304" pitchFamily="18" charset="0"/>
                      </a:endParaRPr>
                    </a:p>
                    <a:p>
                      <a:pPr lvl="0" eaLnBrk="1" latinLnBrk="1" hangingPunct="1">
                        <a:lnSpc>
                          <a:spcPct val="90000"/>
                        </a:lnSpc>
                        <a:buFontTx/>
                        <a:buNone/>
                      </a:pPr>
                      <a:r>
                        <a:rPr lang="en-US" altLang="zh-CN" sz="2000" b="1" dirty="0">
                          <a:solidFill>
                            <a:schemeClr val="tx1"/>
                          </a:solidFill>
                          <a:latin typeface="Times New Roman" panose="02020603050405020304" pitchFamily="18" charset="0"/>
                        </a:rPr>
                        <a:t>Mouth</a:t>
                      </a:r>
                      <a:r>
                        <a:rPr lang="zh-CN" altLang="en-US" sz="2000" b="1" dirty="0">
                          <a:solidFill>
                            <a:schemeClr val="tx1"/>
                          </a:solidFill>
                          <a:latin typeface="Times New Roman" panose="02020603050405020304" pitchFamily="18" charset="0"/>
                        </a:rPr>
                        <a:t>超出</a:t>
                      </a:r>
                      <a:r>
                        <a:rPr lang="en-US" altLang="zh-CN" sz="2000" b="1" dirty="0">
                          <a:solidFill>
                            <a:schemeClr val="tx1"/>
                          </a:solidFill>
                          <a:latin typeface="Times New Roman" panose="02020603050405020304" pitchFamily="18" charset="0"/>
                        </a:rPr>
                        <a:t>[1…12]</a:t>
                      </a:r>
                      <a:endParaRPr lang="en-US" altLang="zh-CN" sz="2000" b="1" dirty="0">
                        <a:solidFill>
                          <a:schemeClr val="tx1"/>
                        </a:solidFill>
                        <a:latin typeface="Times New Roman" panose="02020603050405020304" pitchFamily="18" charset="0"/>
                      </a:endParaRPr>
                    </a:p>
                  </a:txBody>
                  <a:tcPr marL="46800" marR="468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9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idx="1"/>
          </p:nvPr>
        </p:nvSpPr>
        <p:spPr>
          <a:xfrm>
            <a:off x="394705" y="980495"/>
            <a:ext cx="8226900" cy="4759200"/>
          </a:xfrm>
        </p:spPr>
        <p:txBody>
          <a:bodyPr vert="horz" wrap="square" lIns="91440" tIns="45720" rIns="91440" bIns="45720" anchor="t" anchorCtr="0"/>
          <a:lstStyle/>
          <a:p>
            <a:pPr eaLnBrk="1" hangingPunct="1">
              <a:buNone/>
            </a:pPr>
            <a:r>
              <a:rPr lang="zh-CN" altLang="en-US" sz="2400" dirty="0">
                <a:latin typeface="华文中宋" panose="02010600040101010101" pitchFamily="2" charset="-122"/>
                <a:ea typeface="华文中宋" panose="02010600040101010101" pitchFamily="2" charset="-122"/>
              </a:rPr>
              <a:t>       现有一个学生标准化考试批阅试卷</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产生成绩报告的程序。其规格说明如下</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程序的输入文件由一些有</a:t>
            </a:r>
            <a:r>
              <a:rPr lang="en-US" altLang="zh-CN" sz="2400" dirty="0">
                <a:latin typeface="华文中宋" panose="02010600040101010101" pitchFamily="2" charset="-122"/>
                <a:ea typeface="华文中宋" panose="02010600040101010101" pitchFamily="2" charset="-122"/>
              </a:rPr>
              <a:t>80</a:t>
            </a:r>
            <a:r>
              <a:rPr lang="zh-CN" altLang="en-US" sz="2400" dirty="0">
                <a:latin typeface="华文中宋" panose="02010600040101010101" pitchFamily="2" charset="-122"/>
                <a:ea typeface="华文中宋" panose="02010600040101010101" pitchFamily="2" charset="-122"/>
              </a:rPr>
              <a:t>个字符的记录组成</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如图所示，所有记录分为</a:t>
            </a: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组： </a:t>
            </a:r>
            <a:endParaRPr lang="zh-CN" altLang="en-US" sz="2400" dirty="0">
              <a:latin typeface="华文中宋" panose="02010600040101010101" pitchFamily="2" charset="-122"/>
              <a:ea typeface="华文中宋" panose="02010600040101010101" pitchFamily="2" charset="-122"/>
            </a:endParaRPr>
          </a:p>
        </p:txBody>
      </p:sp>
      <p:sp>
        <p:nvSpPr>
          <p:cNvPr id="78851" name="Rectangle 3"/>
          <p:cNvSpPr>
            <a:spLocks noGrp="1"/>
          </p:cNvSpPr>
          <p:nvPr>
            <p:ph type="title"/>
          </p:nvPr>
        </p:nvSpPr>
        <p:spPr>
          <a:xfrm>
            <a:off x="455665" y="116275"/>
            <a:ext cx="8226900" cy="705600"/>
          </a:xfrm>
        </p:spPr>
        <p:txBody>
          <a:bodyPr vert="horz" wrap="square" lIns="91440" tIns="45720" rIns="91440" bIns="45720" anchor="ctr" anchorCtr="0"/>
          <a:lstStyle/>
          <a:p>
            <a:pPr eaLnBrk="1" hangingPunct="1"/>
            <a:r>
              <a:rPr lang="en-US" altLang="zh-CN" dirty="0"/>
              <a:t> </a:t>
            </a:r>
            <a:r>
              <a:rPr lang="zh-CN" altLang="en-US" dirty="0">
                <a:ea typeface="宋体" panose="02010600030101010101" pitchFamily="2" charset="-122"/>
              </a:rPr>
              <a:t>边界值分析法测试举例</a:t>
            </a:r>
            <a:endParaRPr lang="en-US" altLang="zh-CN" dirty="0">
              <a:ea typeface="宋体" panose="02010600030101010101" pitchFamily="2" charset="-122"/>
            </a:endParaRPr>
          </a:p>
        </p:txBody>
      </p:sp>
      <p:pic>
        <p:nvPicPr>
          <p:cNvPr id="82948" name="Picture 4" descr="o_case4"/>
          <p:cNvPicPr>
            <a:picLocks noChangeAspect="1"/>
          </p:cNvPicPr>
          <p:nvPr/>
        </p:nvPicPr>
        <p:blipFill>
          <a:blip r:embed="rId1"/>
          <a:stretch>
            <a:fillRect/>
          </a:stretch>
        </p:blipFill>
        <p:spPr>
          <a:xfrm>
            <a:off x="1692275" y="2708275"/>
            <a:ext cx="5327650" cy="40163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arn(outVertical)">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idx="1"/>
          </p:nvPr>
        </p:nvSpPr>
        <p:spPr>
          <a:xfrm>
            <a:off x="394705" y="44505"/>
            <a:ext cx="8226900" cy="4759200"/>
          </a:xfrm>
        </p:spPr>
        <p:txBody>
          <a:bodyPr vert="horz" wrap="square" lIns="91440" tIns="45720" rIns="91440" bIns="45720" anchor="t" anchorCtr="0">
            <a:normAutofit fontScale="85000" lnSpcReduction="20000"/>
          </a:bodyPr>
          <a:lstStyle/>
          <a:p>
            <a:pPr eaLnBrk="1" hangingPunct="1">
              <a:lnSpc>
                <a:spcPct val="80000"/>
              </a:lnSpc>
              <a:buNone/>
            </a:pPr>
            <a:r>
              <a:rPr lang="zh-CN" altLang="en-US" sz="2400" dirty="0">
                <a:latin typeface="华文中宋" panose="02010600040101010101" pitchFamily="2" charset="-122"/>
                <a:ea typeface="华文中宋" panose="02010600040101010101" pitchFamily="2" charset="-122"/>
              </a:rPr>
              <a:t>   ①标题：这一组只有一个记录，其内容为输出成绩报告的名字</a:t>
            </a: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r>
              <a:rPr lang="zh-CN" altLang="en-US" sz="2400" dirty="0"/>
              <a:t>测试用例</a:t>
            </a: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pPr>
            <a:r>
              <a:rPr lang="zh-CN" altLang="en-US" sz="2400" dirty="0">
                <a:ea typeface="宋体" panose="02010600030101010101" pitchFamily="2" charset="-122"/>
              </a:rPr>
              <a:t>输入文件：</a:t>
            </a:r>
            <a:r>
              <a:rPr lang="zh-CN" altLang="en-US" sz="2400" dirty="0">
                <a:latin typeface="Arial" panose="020B0604020202020204" pitchFamily="34" charset="0"/>
                <a:ea typeface="宋体" panose="02010600030101010101" pitchFamily="2" charset="-122"/>
              </a:rPr>
              <a:t> </a:t>
            </a:r>
            <a:r>
              <a:rPr lang="zh-CN" altLang="en-US" sz="2400" dirty="0">
                <a:ea typeface="宋体" panose="02010600030101010101" pitchFamily="2" charset="-122"/>
              </a:rPr>
              <a:t>空输入文件</a:t>
            </a:r>
            <a:r>
              <a:rPr lang="zh-CN" altLang="en-US" sz="2400" dirty="0">
                <a:latin typeface="Arial" panose="020B0604020202020204" pitchFamily="34" charset="0"/>
                <a:ea typeface="宋体" panose="02010600030101010101" pitchFamily="2" charset="-122"/>
              </a:rPr>
              <a:t> </a:t>
            </a:r>
            <a:endParaRPr lang="zh-CN" altLang="en-US" sz="2400" dirty="0">
              <a:ea typeface="宋体" panose="02010600030101010101" pitchFamily="2" charset="-122"/>
            </a:endParaRPr>
          </a:p>
          <a:p>
            <a:pPr eaLnBrk="1" hangingPunct="1">
              <a:lnSpc>
                <a:spcPct val="80000"/>
              </a:lnSpc>
            </a:pPr>
            <a:r>
              <a:rPr lang="zh-CN" altLang="en-US" sz="2400" dirty="0">
                <a:ea typeface="宋体" panose="02010600030101010101" pitchFamily="2" charset="-122"/>
              </a:rPr>
              <a:t>标题</a:t>
            </a:r>
            <a:r>
              <a:rPr lang="zh-CN" altLang="en-US" sz="2400" dirty="0">
                <a:latin typeface="Arial" panose="020B0604020202020204" pitchFamily="34" charset="0"/>
                <a:ea typeface="宋体" panose="02010600030101010101" pitchFamily="2" charset="-122"/>
              </a:rPr>
              <a:t> ：</a:t>
            </a:r>
            <a:r>
              <a:rPr lang="zh-CN" altLang="en-US" sz="2400" dirty="0">
                <a:ea typeface="宋体" panose="02010600030101010101" pitchFamily="2" charset="-122"/>
              </a:rPr>
              <a:t>无标题记录</a:t>
            </a:r>
            <a:br>
              <a:rPr lang="zh-CN" altLang="en-US" sz="2400" dirty="0">
                <a:ea typeface="宋体" panose="02010600030101010101" pitchFamily="2" charset="-122"/>
              </a:rPr>
            </a:br>
            <a:r>
              <a:rPr lang="zh-CN" altLang="en-US" sz="2400" dirty="0">
                <a:ea typeface="宋体" panose="02010600030101010101" pitchFamily="2" charset="-122"/>
              </a:rPr>
              <a:t>只有</a:t>
            </a:r>
            <a:r>
              <a:rPr lang="en-US" altLang="zh-CN" sz="2400" dirty="0">
                <a:ea typeface="宋体" panose="02010600030101010101" pitchFamily="2" charset="-122"/>
              </a:rPr>
              <a:t>1</a:t>
            </a:r>
            <a:r>
              <a:rPr lang="zh-CN" altLang="en-US" sz="2400" dirty="0">
                <a:ea typeface="宋体" panose="02010600030101010101" pitchFamily="2" charset="-122"/>
              </a:rPr>
              <a:t>个字符的标题</a:t>
            </a:r>
            <a:br>
              <a:rPr lang="zh-CN" altLang="en-US" sz="2400" dirty="0">
                <a:ea typeface="宋体" panose="02010600030101010101" pitchFamily="2" charset="-122"/>
              </a:rPr>
            </a:br>
            <a:r>
              <a:rPr lang="zh-CN" altLang="en-US" sz="2400" dirty="0">
                <a:ea typeface="宋体" panose="02010600030101010101" pitchFamily="2" charset="-122"/>
              </a:rPr>
              <a:t>具有</a:t>
            </a:r>
            <a:r>
              <a:rPr lang="en-US" altLang="zh-CN" sz="2400" dirty="0">
                <a:ea typeface="宋体" panose="02010600030101010101" pitchFamily="2" charset="-122"/>
              </a:rPr>
              <a:t>80</a:t>
            </a:r>
            <a:r>
              <a:rPr lang="zh-CN" altLang="en-US" sz="2400" dirty="0">
                <a:ea typeface="宋体" panose="02010600030101010101" pitchFamily="2" charset="-122"/>
              </a:rPr>
              <a:t>个字符的标题</a:t>
            </a:r>
            <a:endParaRPr lang="en-US" altLang="zh-CN" sz="2400" dirty="0">
              <a:latin typeface="华文中宋" panose="02010600040101010101" pitchFamily="2" charset="-122"/>
              <a:ea typeface="华文中宋" panose="02010600040101010101" pitchFamily="2" charset="-122"/>
            </a:endParaRPr>
          </a:p>
        </p:txBody>
      </p:sp>
      <p:pic>
        <p:nvPicPr>
          <p:cNvPr id="83971" name="Picture 4" descr="o_case4"/>
          <p:cNvPicPr>
            <a:picLocks noChangeAspect="1"/>
          </p:cNvPicPr>
          <p:nvPr/>
        </p:nvPicPr>
        <p:blipFill>
          <a:blip r:embed="rId1"/>
          <a:stretch>
            <a:fillRect/>
          </a:stretch>
        </p:blipFill>
        <p:spPr>
          <a:xfrm>
            <a:off x="3500430" y="500042"/>
            <a:ext cx="5327650" cy="4016375"/>
          </a:xfrm>
          <a:prstGeom prst="rect">
            <a:avLst/>
          </a:prstGeom>
          <a:noFill/>
          <a:ln w="9525">
            <a:noFill/>
          </a:ln>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idx="1"/>
          </p:nvPr>
        </p:nvSpPr>
        <p:spPr>
          <a:xfrm>
            <a:off x="251195" y="116260"/>
            <a:ext cx="8226900" cy="4759200"/>
          </a:xfrm>
        </p:spPr>
        <p:txBody>
          <a:bodyPr vert="horz" wrap="square" lIns="91440" tIns="45720" rIns="91440" bIns="45720" anchor="t" anchorCtr="0"/>
          <a:lstStyle/>
          <a:p>
            <a:pPr eaLnBrk="1" hangingPunct="1">
              <a:lnSpc>
                <a:spcPct val="80000"/>
              </a:lnSpc>
              <a:buNone/>
            </a:pPr>
            <a:r>
              <a:rPr lang="zh-CN" altLang="en-US" sz="2400" dirty="0">
                <a:latin typeface="华文中宋" panose="02010600040101010101" pitchFamily="2" charset="-122"/>
                <a:ea typeface="华文中宋" panose="02010600040101010101" pitchFamily="2" charset="-122"/>
              </a:rPr>
              <a:t>②试卷各题标准答案记录：每个记录均在第</a:t>
            </a:r>
            <a:r>
              <a:rPr lang="en-US" altLang="zh-CN" sz="2400" dirty="0">
                <a:latin typeface="华文中宋" panose="02010600040101010101" pitchFamily="2" charset="-122"/>
                <a:ea typeface="华文中宋" panose="02010600040101010101" pitchFamily="2" charset="-122"/>
              </a:rPr>
              <a:t>80</a:t>
            </a:r>
            <a:r>
              <a:rPr lang="zh-CN" altLang="en-US" sz="2400" dirty="0">
                <a:latin typeface="华文中宋" panose="02010600040101010101" pitchFamily="2" charset="-122"/>
                <a:ea typeface="华文中宋" panose="02010600040101010101" pitchFamily="2" charset="-122"/>
              </a:rPr>
              <a:t>个字符处标以数字</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。该组的第一个记录的第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个字符为题目编号（取值为</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一</a:t>
            </a:r>
            <a:r>
              <a:rPr lang="en-US" altLang="zh-CN" sz="2400" dirty="0">
                <a:latin typeface="华文中宋" panose="02010600040101010101" pitchFamily="2" charset="-122"/>
                <a:ea typeface="华文中宋" panose="02010600040101010101" pitchFamily="2" charset="-122"/>
              </a:rPr>
              <a:t>999</a:t>
            </a:r>
            <a:r>
              <a:rPr lang="zh-CN" altLang="en-US" sz="2400" dirty="0">
                <a:latin typeface="华文中宋" panose="02010600040101010101" pitchFamily="2" charset="-122"/>
                <a:ea typeface="华文中宋" panose="02010600040101010101" pitchFamily="2" charset="-122"/>
              </a:rPr>
              <a:t>）。第</a:t>
            </a:r>
            <a:r>
              <a:rPr lang="en-US" altLang="zh-CN" sz="2400" dirty="0">
                <a:latin typeface="华文中宋" panose="02010600040101010101" pitchFamily="2" charset="-122"/>
                <a:ea typeface="华文中宋" panose="02010600040101010101" pitchFamily="2" charset="-122"/>
              </a:rPr>
              <a:t>10</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59</a:t>
            </a:r>
            <a:r>
              <a:rPr lang="zh-CN" altLang="en-US" sz="2400" dirty="0">
                <a:latin typeface="华文中宋" panose="02010600040101010101" pitchFamily="2" charset="-122"/>
                <a:ea typeface="华文中宋" panose="02010600040101010101" pitchFamily="2" charset="-122"/>
              </a:rPr>
              <a:t>个字符给出第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50</a:t>
            </a:r>
            <a:r>
              <a:rPr lang="zh-CN" altLang="en-US" sz="2400" dirty="0">
                <a:latin typeface="华文中宋" panose="02010600040101010101" pitchFamily="2" charset="-122"/>
                <a:ea typeface="华文中宋" panose="02010600040101010101" pitchFamily="2" charset="-122"/>
              </a:rPr>
              <a:t>题的答案（每个合法字符表示一个答案）。该组的第</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，第</a:t>
            </a: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个记录相应为第</a:t>
            </a:r>
            <a:r>
              <a:rPr lang="en-US" altLang="zh-CN" sz="2400" dirty="0">
                <a:latin typeface="华文中宋" panose="02010600040101010101" pitchFamily="2" charset="-122"/>
                <a:ea typeface="华文中宋" panose="02010600040101010101" pitchFamily="2" charset="-122"/>
              </a:rPr>
              <a:t>51</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100</a:t>
            </a:r>
            <a:r>
              <a:rPr lang="zh-CN" altLang="en-US" sz="2400" dirty="0">
                <a:latin typeface="华文中宋" panose="02010600040101010101" pitchFamily="2" charset="-122"/>
                <a:ea typeface="华文中宋" panose="02010600040101010101" pitchFamily="2" charset="-122"/>
              </a:rPr>
              <a:t>，第</a:t>
            </a:r>
            <a:r>
              <a:rPr lang="en-US" altLang="zh-CN" sz="2400" dirty="0">
                <a:latin typeface="华文中宋" panose="02010600040101010101" pitchFamily="2" charset="-122"/>
                <a:ea typeface="华文中宋" panose="02010600040101010101" pitchFamily="2" charset="-122"/>
              </a:rPr>
              <a:t>101</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150</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题的答案。</a:t>
            </a:r>
            <a:endParaRPr lang="zh-CN" altLang="en-US" sz="2400" dirty="0">
              <a:latin typeface="华文中宋" panose="02010600040101010101" pitchFamily="2" charset="-122"/>
              <a:ea typeface="华文中宋" panose="02010600040101010101" pitchFamily="2" charset="-122"/>
            </a:endParaRPr>
          </a:p>
        </p:txBody>
      </p:sp>
      <p:pic>
        <p:nvPicPr>
          <p:cNvPr id="84995" name="Picture 4" descr="o_case4"/>
          <p:cNvPicPr>
            <a:picLocks noChangeAspect="1"/>
          </p:cNvPicPr>
          <p:nvPr/>
        </p:nvPicPr>
        <p:blipFill>
          <a:blip r:embed="rId1"/>
          <a:stretch>
            <a:fillRect/>
          </a:stretch>
        </p:blipFill>
        <p:spPr>
          <a:xfrm>
            <a:off x="1701165" y="2348548"/>
            <a:ext cx="5327650" cy="4016375"/>
          </a:xfrm>
          <a:prstGeom prst="rect">
            <a:avLst/>
          </a:prstGeom>
          <a:noFill/>
          <a:ln w="9525">
            <a:noFill/>
          </a:ln>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idx="1"/>
          </p:nvPr>
        </p:nvSpPr>
        <p:spPr>
          <a:xfrm>
            <a:off x="322950" y="764595"/>
            <a:ext cx="8226900" cy="4759200"/>
          </a:xfrm>
        </p:spPr>
        <p:txBody>
          <a:bodyPr vert="horz" wrap="square" lIns="91440" tIns="45720" rIns="91440" bIns="45720" anchor="t" anchorCtr="0">
            <a:normAutofit fontScale="92500" lnSpcReduction="10000"/>
          </a:bodyPr>
          <a:lstStyle/>
          <a:p>
            <a:pPr eaLnBrk="1" hangingPunct="1">
              <a:lnSpc>
                <a:spcPct val="80000"/>
              </a:lnSpc>
              <a:buNone/>
            </a:pPr>
            <a:br>
              <a:rPr lang="zh-CN" altLang="en-US" sz="2800" dirty="0">
                <a:latin typeface="宋体" panose="02010600030101010101" pitchFamily="2" charset="-122"/>
                <a:ea typeface="宋体" panose="02010600030101010101" pitchFamily="2" charset="-122"/>
              </a:rPr>
            </a:br>
            <a:r>
              <a:rPr lang="zh-CN" altLang="en-US" sz="2800" dirty="0">
                <a:solidFill>
                  <a:schemeClr val="tx1"/>
                </a:solidFill>
                <a:latin typeface="宋体" panose="02010600030101010101" pitchFamily="2" charset="-122"/>
                <a:ea typeface="宋体" panose="02010600030101010101" pitchFamily="2" charset="-122"/>
              </a:rPr>
              <a:t>输入条件 测试用例</a:t>
            </a:r>
            <a:r>
              <a:rPr lang="zh-CN" altLang="en-US" sz="2800" dirty="0">
                <a:solidFill>
                  <a:srgbClr val="FFFF00"/>
                </a:solidFill>
                <a:latin typeface="宋体" panose="02010600030101010101" pitchFamily="2" charset="-122"/>
                <a:ea typeface="宋体" panose="02010600030101010101" pitchFamily="2" charset="-122"/>
              </a:rPr>
              <a:t> </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没有出题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出题个数： </a:t>
            </a:r>
            <a:endParaRPr lang="en-US" altLang="zh-CN" sz="2800" dirty="0">
              <a:latin typeface="宋体" panose="02010600030101010101" pitchFamily="2" charset="-122"/>
              <a:ea typeface="宋体" panose="02010600030101010101" pitchFamily="2" charset="-122"/>
            </a:endParaRPr>
          </a:p>
          <a:p>
            <a:pPr eaLnBrk="1" hangingPunct="1">
              <a:lnSpc>
                <a:spcPct val="80000"/>
              </a:lnSpc>
              <a:buNone/>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出了</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个题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出了</a:t>
            </a:r>
            <a:r>
              <a:rPr lang="en-US" altLang="zh-CN" sz="2800" dirty="0">
                <a:latin typeface="宋体" panose="02010600030101010101" pitchFamily="2" charset="-122"/>
                <a:ea typeface="宋体" panose="02010600030101010101" pitchFamily="2" charset="-122"/>
              </a:rPr>
              <a:t>50</a:t>
            </a:r>
            <a:r>
              <a:rPr lang="zh-CN" altLang="en-US" sz="2800" dirty="0">
                <a:latin typeface="宋体" panose="02010600030101010101" pitchFamily="2" charset="-122"/>
                <a:ea typeface="宋体" panose="02010600030101010101" pitchFamily="2" charset="-122"/>
              </a:rPr>
              <a:t>个题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出了</a:t>
            </a:r>
            <a:r>
              <a:rPr lang="en-US" altLang="zh-CN" sz="2800" dirty="0">
                <a:latin typeface="宋体" panose="02010600030101010101" pitchFamily="2" charset="-122"/>
                <a:ea typeface="宋体" panose="02010600030101010101" pitchFamily="2" charset="-122"/>
              </a:rPr>
              <a:t>51</a:t>
            </a:r>
            <a:r>
              <a:rPr lang="zh-CN" altLang="en-US" sz="2800" dirty="0">
                <a:latin typeface="宋体" panose="02010600030101010101" pitchFamily="2" charset="-122"/>
                <a:ea typeface="宋体" panose="02010600030101010101" pitchFamily="2" charset="-122"/>
              </a:rPr>
              <a:t>个题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出了</a:t>
            </a:r>
            <a:r>
              <a:rPr lang="en-US" altLang="zh-CN" sz="2800" dirty="0">
                <a:latin typeface="宋体" panose="02010600030101010101" pitchFamily="2" charset="-122"/>
                <a:ea typeface="宋体" panose="02010600030101010101" pitchFamily="2" charset="-122"/>
              </a:rPr>
              <a:t>100</a:t>
            </a:r>
            <a:r>
              <a:rPr lang="zh-CN" altLang="en-US" sz="2800" dirty="0">
                <a:latin typeface="宋体" panose="02010600030101010101" pitchFamily="2" charset="-122"/>
                <a:ea typeface="宋体" panose="02010600030101010101" pitchFamily="2" charset="-122"/>
              </a:rPr>
              <a:t>个题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出了</a:t>
            </a:r>
            <a:r>
              <a:rPr lang="en-US" altLang="zh-CN" sz="2800" dirty="0">
                <a:latin typeface="宋体" panose="02010600030101010101" pitchFamily="2" charset="-122"/>
                <a:ea typeface="宋体" panose="02010600030101010101" pitchFamily="2" charset="-122"/>
              </a:rPr>
              <a:t>999</a:t>
            </a:r>
            <a:r>
              <a:rPr lang="zh-CN" altLang="en-US" sz="2800" dirty="0">
                <a:latin typeface="宋体" panose="02010600030101010101" pitchFamily="2" charset="-122"/>
                <a:ea typeface="宋体" panose="02010600030101010101" pitchFamily="2" charset="-122"/>
              </a:rPr>
              <a:t>个题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题目数是非数值量 </a:t>
            </a:r>
            <a:endParaRPr lang="zh-CN" altLang="en-US" sz="2800" dirty="0">
              <a:latin typeface="宋体" panose="02010600030101010101" pitchFamily="2" charset="-122"/>
              <a:ea typeface="宋体" panose="02010600030101010101" pitchFamily="2" charset="-122"/>
            </a:endParaRPr>
          </a:p>
          <a:p>
            <a:pPr eaLnBrk="1" hangingPunct="1">
              <a:lnSpc>
                <a:spcPct val="80000"/>
              </a:lnSpc>
            </a:pPr>
            <a:r>
              <a:rPr lang="zh-CN" altLang="en-US" sz="2800" dirty="0">
                <a:latin typeface="宋体" panose="02010600030101010101" pitchFamily="2" charset="-122"/>
                <a:ea typeface="宋体" panose="02010600030101010101" pitchFamily="2" charset="-122"/>
              </a:rPr>
              <a:t>答案记录 标题记录后没有标准答案记录</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标准答案记录多</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个</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标准答案记录少</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个 </a:t>
            </a:r>
            <a:endParaRPr lang="zh-CN" altLang="en-US" sz="2800" dirty="0">
              <a:latin typeface="宋体" panose="02010600030101010101" pitchFamily="2" charset="-122"/>
              <a:ea typeface="宋体" panose="02010600030101010101" pitchFamily="2" charset="-122"/>
            </a:endParaRPr>
          </a:p>
          <a:p>
            <a:pPr eaLnBrk="1" hangingPunct="1">
              <a:lnSpc>
                <a:spcPct val="80000"/>
              </a:lnSpc>
            </a:pPr>
            <a:r>
              <a:rPr lang="en-US" altLang="zh-CN" sz="2800" dirty="0">
                <a:latin typeface="宋体" panose="02010600030101010101" pitchFamily="2" charset="-122"/>
                <a:ea typeface="宋体" panose="02010600030101010101" pitchFamily="2" charset="-122"/>
              </a:rPr>
              <a:t> </a:t>
            </a:r>
            <a:br>
              <a:rPr lang="en-US" altLang="zh-CN" sz="2800" dirty="0">
                <a:latin typeface="宋体" panose="02010600030101010101" pitchFamily="2" charset="-122"/>
                <a:ea typeface="宋体" panose="02010600030101010101" pitchFamily="2" charset="-122"/>
              </a:rPr>
            </a:br>
            <a:endParaRPr lang="zh-CN" altLang="en-US" sz="28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黑盒测试法的概念</a:t>
            </a:r>
            <a:endParaRPr lang="en-US" altLang="zh-CN" sz="4000" dirty="0">
              <a:ea typeface="宋体" panose="02010600030101010101" pitchFamily="2" charset="-122"/>
            </a:endParaRPr>
          </a:p>
        </p:txBody>
      </p:sp>
      <p:sp>
        <p:nvSpPr>
          <p:cNvPr id="11267" name="Rectangle 3"/>
          <p:cNvSpPr>
            <a:spLocks noGrp="1"/>
          </p:cNvSpPr>
          <p:nvPr>
            <p:ph idx="1"/>
          </p:nvPr>
        </p:nvSpPr>
        <p:spPr/>
        <p:txBody>
          <a:bodyPr vert="horz" wrap="square" lIns="91440" tIns="45720" rIns="43200" bIns="45720" anchor="t" anchorCtr="0"/>
          <a:lstStyle/>
          <a:p>
            <a:pPr eaLnBrk="1" hangingPunct="1"/>
            <a:r>
              <a:rPr lang="zh-CN" altLang="en-US" dirty="0">
                <a:ea typeface="宋体" panose="02010600030101010101" pitchFamily="2" charset="-122"/>
              </a:rPr>
              <a:t>黑盒测试被称为功能测试或数据驱动测试。在测试时，把被测程序视为一个不能打开的黑盒子，在完全不考虑程序内部结构和内部特性的情况下进行。</a:t>
            </a:r>
            <a:endParaRPr lang="zh-CN" altLang="en-US" dirty="0">
              <a:ea typeface="宋体" panose="02010600030101010101" pitchFamily="2" charset="-122"/>
            </a:endParaRPr>
          </a:p>
          <a:p>
            <a:pPr eaLnBrk="1" hangingPunct="1">
              <a:buNone/>
            </a:pPr>
            <a:endParaRPr lang="zh-CN" altLang="en-US" dirty="0">
              <a:ea typeface="宋体" panose="02010600030101010101" pitchFamily="2" charset="-122"/>
            </a:endParaRPr>
          </a:p>
          <a:p>
            <a:pPr eaLnBrk="1" hangingPunct="1"/>
            <a:r>
              <a:rPr lang="zh-CN" altLang="en-US" dirty="0">
                <a:ea typeface="宋体" panose="02010600030101010101" pitchFamily="2" charset="-122"/>
              </a:rPr>
              <a:t>采用黑盒测试的目的主要是在已知软件产品所应具有的功能的基础上，进行：</a:t>
            </a:r>
            <a:endParaRPr lang="zh-CN" altLang="en-US" dirty="0">
              <a:ea typeface="宋体" panose="02010600030101010101" pitchFamily="2" charset="-122"/>
            </a:endParaRPr>
          </a:p>
          <a:p>
            <a:pPr eaLnBrk="1" hangingPunct="1">
              <a:buNone/>
            </a:pP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）检查程序功能能否按需求规格说明书的规定正常使用，测试各个功能是否有遗漏，检测性能等特性要求是否满足。</a:t>
            </a:r>
            <a:endParaRPr lang="zh-CN" altLang="en-US"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idx="1"/>
          </p:nvPr>
        </p:nvSpPr>
        <p:spPr>
          <a:xfrm>
            <a:off x="458205" y="116260"/>
            <a:ext cx="8226900" cy="4759200"/>
          </a:xfrm>
        </p:spPr>
        <p:txBody>
          <a:bodyPr vert="horz" wrap="square" lIns="91440" tIns="45720" rIns="91440" bIns="45720" anchor="t" anchorCtr="0"/>
          <a:lstStyle/>
          <a:p>
            <a:pPr eaLnBrk="1" hangingPunct="1">
              <a:lnSpc>
                <a:spcPct val="80000"/>
              </a:lnSpc>
              <a:buNone/>
            </a:pPr>
            <a:r>
              <a:rPr lang="zh-CN" altLang="en-US" sz="2400" dirty="0">
                <a:latin typeface="华文中宋" panose="02010600040101010101" pitchFamily="2" charset="-122"/>
                <a:ea typeface="华文中宋" panose="02010600040101010101" pitchFamily="2" charset="-122"/>
              </a:rPr>
              <a:t>③每个学生的答卷描述：该组中每个记录的第</a:t>
            </a:r>
            <a:r>
              <a:rPr lang="en-US" altLang="zh-CN" sz="2400" dirty="0">
                <a:latin typeface="华文中宋" panose="02010600040101010101" pitchFamily="2" charset="-122"/>
                <a:ea typeface="华文中宋" panose="02010600040101010101" pitchFamily="2" charset="-122"/>
              </a:rPr>
              <a:t>80</a:t>
            </a:r>
            <a:r>
              <a:rPr lang="zh-CN" altLang="en-US" sz="2400" dirty="0">
                <a:latin typeface="华文中宋" panose="02010600040101010101" pitchFamily="2" charset="-122"/>
                <a:ea typeface="华文中宋" panose="02010600040101010101" pitchFamily="2" charset="-122"/>
              </a:rPr>
              <a:t>个字符均为数字</a:t>
            </a: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。每个学生的答卷在若干个记录中给出。如甲的首记录第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9</a:t>
            </a:r>
            <a:r>
              <a:rPr lang="zh-CN" altLang="en-US" sz="2400" dirty="0">
                <a:latin typeface="华文中宋" panose="02010600040101010101" pitchFamily="2" charset="-122"/>
                <a:ea typeface="华文中宋" panose="02010600040101010101" pitchFamily="2" charset="-122"/>
              </a:rPr>
              <a:t>字符给出学生姓名及学号，第</a:t>
            </a:r>
            <a:r>
              <a:rPr lang="en-US" altLang="zh-CN" sz="2400" dirty="0">
                <a:latin typeface="华文中宋" panose="02010600040101010101" pitchFamily="2" charset="-122"/>
                <a:ea typeface="华文中宋" panose="02010600040101010101" pitchFamily="2" charset="-122"/>
              </a:rPr>
              <a:t>10</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59</a:t>
            </a:r>
            <a:r>
              <a:rPr lang="zh-CN" altLang="en-US" sz="2400" dirty="0">
                <a:latin typeface="华文中宋" panose="02010600040101010101" pitchFamily="2" charset="-122"/>
                <a:ea typeface="华文中宋" panose="02010600040101010101" pitchFamily="2" charset="-122"/>
              </a:rPr>
              <a:t>字符列出的是甲所做的第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50</a:t>
            </a:r>
            <a:r>
              <a:rPr lang="zh-CN" altLang="en-US" sz="2400" dirty="0">
                <a:latin typeface="华文中宋" panose="02010600040101010101" pitchFamily="2" charset="-122"/>
                <a:ea typeface="华文中宋" panose="02010600040101010101" pitchFamily="2" charset="-122"/>
              </a:rPr>
              <a:t>题的答案。若试题数超过</a:t>
            </a:r>
            <a:r>
              <a:rPr lang="en-US" altLang="zh-CN" sz="2400" dirty="0">
                <a:latin typeface="华文中宋" panose="02010600040101010101" pitchFamily="2" charset="-122"/>
                <a:ea typeface="华文中宋" panose="02010600040101010101" pitchFamily="2" charset="-122"/>
              </a:rPr>
              <a:t>50</a:t>
            </a:r>
            <a:r>
              <a:rPr lang="zh-CN" altLang="en-US" sz="2400" dirty="0">
                <a:latin typeface="华文中宋" panose="02010600040101010101" pitchFamily="2" charset="-122"/>
                <a:ea typeface="华文中宋" panose="02010600040101010101" pitchFamily="2" charset="-122"/>
              </a:rPr>
              <a:t>，则第</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，第</a:t>
            </a: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纪录分别给出他的第</a:t>
            </a:r>
            <a:r>
              <a:rPr lang="en-US" altLang="zh-CN" sz="2400" dirty="0">
                <a:latin typeface="华文中宋" panose="02010600040101010101" pitchFamily="2" charset="-122"/>
                <a:ea typeface="华文中宋" panose="02010600040101010101" pitchFamily="2" charset="-122"/>
              </a:rPr>
              <a:t>51</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100</a:t>
            </a:r>
            <a:r>
              <a:rPr lang="zh-CN" altLang="en-US" sz="2400" dirty="0">
                <a:latin typeface="华文中宋" panose="02010600040101010101" pitchFamily="2" charset="-122"/>
                <a:ea typeface="华文中宋" panose="02010600040101010101" pitchFamily="2" charset="-122"/>
              </a:rPr>
              <a:t>，第</a:t>
            </a:r>
            <a:r>
              <a:rPr lang="en-US" altLang="zh-CN" sz="2400" dirty="0">
                <a:latin typeface="华文中宋" panose="02010600040101010101" pitchFamily="2" charset="-122"/>
                <a:ea typeface="华文中宋" panose="02010600040101010101" pitchFamily="2" charset="-122"/>
              </a:rPr>
              <a:t>101</a:t>
            </a:r>
            <a:r>
              <a:rPr lang="zh-CN" altLang="en-US" sz="2400" dirty="0">
                <a:latin typeface="华文中宋" panose="02010600040101010101" pitchFamily="2" charset="-122"/>
                <a:ea typeface="华文中宋" panose="02010600040101010101" pitchFamily="2" charset="-122"/>
              </a:rPr>
              <a:t>至第</a:t>
            </a:r>
            <a:r>
              <a:rPr lang="en-US" altLang="zh-CN" sz="2400" dirty="0">
                <a:latin typeface="华文中宋" panose="02010600040101010101" pitchFamily="2" charset="-122"/>
                <a:ea typeface="华文中宋" panose="02010600040101010101" pitchFamily="2" charset="-122"/>
              </a:rPr>
              <a:t>150……</a:t>
            </a:r>
            <a:r>
              <a:rPr lang="zh-CN" altLang="en-US" sz="2400" dirty="0">
                <a:latin typeface="华文中宋" panose="02010600040101010101" pitchFamily="2" charset="-122"/>
                <a:ea typeface="华文中宋" panose="02010600040101010101" pitchFamily="2" charset="-122"/>
              </a:rPr>
              <a:t>题的解答。然后是学生乙的答卷记录。</a:t>
            </a:r>
            <a:endParaRPr lang="en-US" altLang="zh-CN" sz="2400" dirty="0">
              <a:latin typeface="华文中宋" panose="02010600040101010101" pitchFamily="2" charset="-122"/>
              <a:ea typeface="华文中宋" panose="02010600040101010101" pitchFamily="2" charset="-122"/>
            </a:endParaRPr>
          </a:p>
          <a:p>
            <a:pPr eaLnBrk="1" hangingPunct="1">
              <a:lnSpc>
                <a:spcPct val="80000"/>
              </a:lnSpc>
              <a:buNone/>
            </a:pPr>
            <a:r>
              <a:rPr lang="zh-CN" altLang="en-US" sz="2400" dirty="0">
                <a:latin typeface="华文中宋" panose="02010600040101010101" pitchFamily="2" charset="-122"/>
                <a:ea typeface="华文中宋" panose="02010600040101010101" pitchFamily="2" charset="-122"/>
              </a:rPr>
              <a:t>④学生人数不超过</a:t>
            </a:r>
            <a:r>
              <a:rPr lang="en-US" altLang="zh-CN" sz="2400" dirty="0">
                <a:latin typeface="华文中宋" panose="02010600040101010101" pitchFamily="2" charset="-122"/>
                <a:ea typeface="华文中宋" panose="02010600040101010101" pitchFamily="2" charset="-122"/>
              </a:rPr>
              <a:t>200</a:t>
            </a:r>
            <a:r>
              <a:rPr lang="zh-CN" altLang="en-US" sz="2400" dirty="0">
                <a:latin typeface="华文中宋" panose="02010600040101010101" pitchFamily="2" charset="-122"/>
                <a:ea typeface="华文中宋" panose="02010600040101010101" pitchFamily="2" charset="-122"/>
              </a:rPr>
              <a:t>，试题数不超过</a:t>
            </a:r>
            <a:r>
              <a:rPr lang="en-US" altLang="zh-CN" sz="2400" dirty="0">
                <a:latin typeface="华文中宋" panose="02010600040101010101" pitchFamily="2" charset="-122"/>
                <a:ea typeface="华文中宋" panose="02010600040101010101" pitchFamily="2" charset="-122"/>
              </a:rPr>
              <a:t>999</a:t>
            </a:r>
            <a:r>
              <a:rPr lang="zh-CN" altLang="en-US" sz="2400" dirty="0">
                <a:latin typeface="华文中宋" panose="02010600040101010101" pitchFamily="2" charset="-122"/>
                <a:ea typeface="华文中宋" panose="02010600040101010101" pitchFamily="2" charset="-122"/>
              </a:rPr>
              <a:t>。 </a:t>
            </a:r>
            <a:br>
              <a:rPr lang="zh-CN" altLang="en-US" sz="2400" dirty="0">
                <a:latin typeface="华文中宋" panose="02010600040101010101" pitchFamily="2" charset="-122"/>
                <a:ea typeface="华文中宋" panose="02010600040101010101" pitchFamily="2" charset="-122"/>
              </a:rPr>
            </a:br>
            <a:endParaRPr lang="zh-CN" altLang="en-US" sz="2400" dirty="0">
              <a:latin typeface="华文中宋" panose="02010600040101010101" pitchFamily="2" charset="-122"/>
              <a:ea typeface="华文中宋" panose="02010600040101010101" pitchFamily="2" charset="-122"/>
            </a:endParaRPr>
          </a:p>
        </p:txBody>
      </p:sp>
      <p:pic>
        <p:nvPicPr>
          <p:cNvPr id="87043" name="Picture 4" descr="o_case4"/>
          <p:cNvPicPr>
            <a:picLocks noChangeAspect="1"/>
          </p:cNvPicPr>
          <p:nvPr/>
        </p:nvPicPr>
        <p:blipFill>
          <a:blip r:embed="rId1"/>
          <a:stretch>
            <a:fillRect/>
          </a:stretch>
        </p:blipFill>
        <p:spPr>
          <a:xfrm>
            <a:off x="1692275" y="2708275"/>
            <a:ext cx="5327650" cy="4016375"/>
          </a:xfrm>
          <a:prstGeom prst="rect">
            <a:avLst/>
          </a:prstGeom>
          <a:noFill/>
          <a:ln w="9525">
            <a:noFill/>
          </a:ln>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idx="1"/>
          </p:nvPr>
        </p:nvSpPr>
        <p:spPr>
          <a:xfrm>
            <a:off x="394705" y="116260"/>
            <a:ext cx="8226900" cy="4759200"/>
          </a:xfrm>
        </p:spPr>
        <p:txBody>
          <a:bodyPr vert="horz" wrap="square" lIns="91440" tIns="45720" rIns="91440" bIns="45720" anchor="t" anchorCtr="0">
            <a:normAutofit fontScale="77500" lnSpcReduction="20000"/>
          </a:bodyPr>
          <a:lstStyle/>
          <a:p>
            <a:pPr eaLnBrk="1" hangingPunct="1">
              <a:lnSpc>
                <a:spcPct val="80000"/>
              </a:lnSpc>
            </a:pPr>
            <a:r>
              <a:rPr lang="zh-CN" altLang="en-US" sz="2800" dirty="0">
                <a:latin typeface="宋体" panose="02010600030101010101" pitchFamily="2" charset="-122"/>
                <a:ea typeface="宋体" panose="02010600030101010101" pitchFamily="2" charset="-122"/>
              </a:rPr>
              <a:t>分别针对输入条件和输出条件设置</a:t>
            </a:r>
            <a:r>
              <a:rPr lang="zh-CN" altLang="en-US" sz="2800" b="1" dirty="0">
                <a:latin typeface="宋体" panose="02010600030101010101" pitchFamily="2" charset="-122"/>
                <a:ea typeface="宋体" panose="02010600030101010101" pitchFamily="2" charset="-122"/>
              </a:rPr>
              <a:t>测试用例</a:t>
            </a:r>
            <a:r>
              <a:rPr lang="zh-CN" altLang="en-US" sz="2800" dirty="0">
                <a:latin typeface="宋体" panose="02010600030101010101" pitchFamily="2" charset="-122"/>
                <a:ea typeface="宋体" panose="02010600030101010101" pitchFamily="2" charset="-122"/>
              </a:rPr>
              <a:t>。（只针对边界部分）</a:t>
            </a:r>
            <a:endParaRPr lang="zh-CN" altLang="en-US" sz="2800" dirty="0">
              <a:latin typeface="宋体" panose="02010600030101010101" pitchFamily="2" charset="-122"/>
              <a:ea typeface="宋体" panose="02010600030101010101" pitchFamily="2" charset="-122"/>
            </a:endParaRPr>
          </a:p>
          <a:p>
            <a:pPr eaLnBrk="1" hangingPunct="1">
              <a:lnSpc>
                <a:spcPct val="80000"/>
              </a:lnSpc>
            </a:pPr>
            <a:br>
              <a:rPr lang="zh-CN" altLang="en-US" sz="2800" dirty="0">
                <a:latin typeface="宋体" panose="02010600030101010101" pitchFamily="2" charset="-122"/>
                <a:ea typeface="宋体" panose="02010600030101010101" pitchFamily="2" charset="-122"/>
              </a:rPr>
            </a:br>
            <a:r>
              <a:rPr lang="zh-CN" altLang="en-US" sz="2800" dirty="0">
                <a:solidFill>
                  <a:schemeClr val="tx1"/>
                </a:solidFill>
                <a:latin typeface="宋体" panose="02010600030101010101" pitchFamily="2" charset="-122"/>
                <a:ea typeface="宋体" panose="02010600030101010101" pitchFamily="2" charset="-122"/>
              </a:rPr>
              <a:t>输入条件 测试用例</a:t>
            </a:r>
            <a:r>
              <a:rPr lang="zh-CN" altLang="en-US" sz="2800" dirty="0">
                <a:solidFill>
                  <a:srgbClr val="FFFF00"/>
                </a:solidFill>
                <a:latin typeface="宋体" panose="02010600030101010101" pitchFamily="2" charset="-122"/>
                <a:ea typeface="宋体" panose="02010600030101010101" pitchFamily="2" charset="-122"/>
              </a:rPr>
              <a:t> </a:t>
            </a:r>
            <a:br>
              <a:rPr lang="zh-CN" altLang="en-US" sz="2800" dirty="0">
                <a:latin typeface="宋体" panose="02010600030101010101" pitchFamily="2" charset="-122"/>
                <a:ea typeface="宋体" panose="02010600030101010101" pitchFamily="2" charset="-122"/>
              </a:rPr>
            </a:b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学生人数： 学生人数为</a:t>
            </a:r>
            <a:r>
              <a:rPr lang="en-US" altLang="zh-CN" sz="2800" dirty="0">
                <a:latin typeface="宋体" panose="02010600030101010101" pitchFamily="2" charset="-122"/>
                <a:ea typeface="宋体" panose="02010600030101010101" pitchFamily="2" charset="-122"/>
              </a:rPr>
              <a:t>0</a:t>
            </a:r>
            <a:br>
              <a:rPr lang="en-US" altLang="zh-CN"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学生人数为</a:t>
            </a:r>
            <a:r>
              <a:rPr lang="en-US" altLang="zh-CN" sz="2800" dirty="0">
                <a:latin typeface="宋体" panose="02010600030101010101" pitchFamily="2" charset="-122"/>
                <a:ea typeface="宋体" panose="02010600030101010101" pitchFamily="2" charset="-122"/>
              </a:rPr>
              <a:t>1</a:t>
            </a:r>
            <a:br>
              <a:rPr lang="en-US" altLang="zh-CN"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学生人数为</a:t>
            </a:r>
            <a:r>
              <a:rPr lang="en-US" altLang="zh-CN" sz="2800" dirty="0">
                <a:latin typeface="宋体" panose="02010600030101010101" pitchFamily="2" charset="-122"/>
                <a:ea typeface="宋体" panose="02010600030101010101" pitchFamily="2" charset="-122"/>
              </a:rPr>
              <a:t>200</a:t>
            </a:r>
            <a:br>
              <a:rPr lang="en-US" altLang="zh-CN"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学生人数为</a:t>
            </a:r>
            <a:r>
              <a:rPr lang="en-US" altLang="zh-CN" sz="2800" dirty="0">
                <a:latin typeface="宋体" panose="02010600030101010101" pitchFamily="2" charset="-122"/>
                <a:ea typeface="宋体" panose="02010600030101010101" pitchFamily="2" charset="-122"/>
              </a:rPr>
              <a:t>201</a:t>
            </a:r>
            <a:endParaRPr lang="en-US" altLang="zh-CN" sz="2800" dirty="0">
              <a:latin typeface="宋体" panose="02010600030101010101" pitchFamily="2" charset="-122"/>
              <a:ea typeface="宋体" panose="02010600030101010101" pitchFamily="2" charset="-122"/>
            </a:endParaRPr>
          </a:p>
          <a:p>
            <a:pPr eaLnBrk="1" hangingPunct="1">
              <a:lnSpc>
                <a:spcPct val="80000"/>
              </a:lnSpc>
            </a:pPr>
            <a:r>
              <a:rPr lang="zh-CN" altLang="en-US" sz="2800" dirty="0">
                <a:latin typeface="宋体" panose="02010600030101010101" pitchFamily="2" charset="-122"/>
                <a:ea typeface="宋体" panose="02010600030101010101" pitchFamily="2" charset="-122"/>
              </a:rPr>
              <a:t>学生答题： 某学生只有</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个答卷记录，但有</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个标准答案记录</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该学生是文件中的第</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个学生</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该学生是文件中的最后</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个学生 </a:t>
            </a:r>
            <a:endParaRPr lang="zh-CN" altLang="en-US" sz="2800" dirty="0">
              <a:latin typeface="宋体" panose="02010600030101010101" pitchFamily="2" charset="-122"/>
              <a:ea typeface="宋体" panose="02010600030101010101" pitchFamily="2" charset="-122"/>
            </a:endParaRPr>
          </a:p>
          <a:p>
            <a:pPr eaLnBrk="1" hangingPunct="1">
              <a:lnSpc>
                <a:spcPct val="80000"/>
              </a:lnSpc>
            </a:pPr>
            <a:r>
              <a:rPr lang="zh-CN" altLang="en-US" sz="2800" dirty="0">
                <a:latin typeface="宋体" panose="02010600030101010101" pitchFamily="2" charset="-122"/>
                <a:ea typeface="宋体" panose="02010600030101010101" pitchFamily="2" charset="-122"/>
              </a:rPr>
              <a:t>学生答题 某学生有</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个答卷记录，但仅有</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个标准答案记录</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该学生是文件中的第１个学生</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该学生是文件中最后１个学生 </a:t>
            </a:r>
            <a:endParaRPr lang="zh-CN" altLang="en-US" sz="2800" dirty="0">
              <a:latin typeface="宋体" panose="02010600030101010101" pitchFamily="2" charset="-122"/>
              <a:ea typeface="宋体" panose="02010600030101010101" pitchFamily="2" charset="-122"/>
            </a:endParaRPr>
          </a:p>
          <a:p>
            <a:pPr eaLnBrk="1" hangingPunct="1">
              <a:lnSpc>
                <a:spcPct val="80000"/>
              </a:lnSpc>
            </a:pPr>
            <a:r>
              <a:rPr lang="en-US" altLang="zh-CN" sz="2800" dirty="0">
                <a:latin typeface="宋体" panose="02010600030101010101" pitchFamily="2" charset="-122"/>
                <a:ea typeface="宋体" panose="02010600030101010101" pitchFamily="2" charset="-122"/>
              </a:rPr>
              <a:t> </a:t>
            </a:r>
            <a:br>
              <a:rPr lang="en-US" altLang="zh-CN" sz="2800" dirty="0">
                <a:latin typeface="宋体" panose="02010600030101010101" pitchFamily="2" charset="-122"/>
                <a:ea typeface="宋体" panose="02010600030101010101" pitchFamily="2" charset="-122"/>
              </a:rPr>
            </a:br>
            <a:endParaRPr lang="zh-CN" altLang="en-US" sz="28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idx="1"/>
          </p:nvPr>
        </p:nvSpPr>
        <p:spPr>
          <a:xfrm>
            <a:off x="458205" y="548695"/>
            <a:ext cx="8226900" cy="4759200"/>
          </a:xfrm>
        </p:spPr>
        <p:txBody>
          <a:bodyPr vert="horz" wrap="square" lIns="91440" tIns="45720" rIns="91440" bIns="45720" anchor="t" anchorCtr="0"/>
          <a:lstStyle/>
          <a:p>
            <a:pPr eaLnBrk="1" hangingPunct="1">
              <a:lnSpc>
                <a:spcPct val="80000"/>
              </a:lnSpc>
              <a:buNone/>
            </a:pPr>
            <a:br>
              <a:rPr lang="zh-CN" altLang="en-US" sz="2400" dirty="0">
                <a:latin typeface="华文中宋" panose="02010600040101010101" pitchFamily="2" charset="-122"/>
                <a:ea typeface="华文中宋" panose="02010600040101010101" pitchFamily="2" charset="-122"/>
              </a:rPr>
            </a:br>
            <a:br>
              <a:rPr lang="zh-CN" altLang="en-US" sz="2400" dirty="0">
                <a:latin typeface="华文中宋" panose="02010600040101010101" pitchFamily="2" charset="-122"/>
                <a:ea typeface="华文中宋" panose="02010600040101010101" pitchFamily="2" charset="-122"/>
              </a:rPr>
            </a:br>
            <a:r>
              <a:rPr lang="zh-CN" altLang="en-US" sz="2400" dirty="0">
                <a:latin typeface="华文中宋" panose="02010600040101010101" pitchFamily="2" charset="-122"/>
                <a:ea typeface="华文中宋" panose="02010600040101010101" pitchFamily="2" charset="-122"/>
              </a:rPr>
              <a:t>⑤程序的输出有</a:t>
            </a:r>
            <a:r>
              <a:rPr lang="en-US" altLang="zh-CN" sz="2400" dirty="0">
                <a:latin typeface="华文中宋" panose="02010600040101010101" pitchFamily="2" charset="-122"/>
                <a:ea typeface="华文中宋" panose="02010600040101010101" pitchFamily="2" charset="-122"/>
              </a:rPr>
              <a:t>4</a:t>
            </a:r>
            <a:r>
              <a:rPr lang="zh-CN" altLang="en-US" sz="2400" dirty="0">
                <a:latin typeface="华文中宋" panose="02010600040101010101" pitchFamily="2" charset="-122"/>
                <a:ea typeface="华文中宋" panose="02010600040101010101" pitchFamily="2" charset="-122"/>
              </a:rPr>
              <a:t>个报告：</a:t>
            </a:r>
            <a:br>
              <a:rPr lang="zh-CN" altLang="en-US" sz="2400" dirty="0">
                <a:latin typeface="华文中宋" panose="02010600040101010101" pitchFamily="2" charset="-122"/>
                <a:ea typeface="华文中宋" panose="02010600040101010101" pitchFamily="2" charset="-122"/>
              </a:rPr>
            </a:b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a)</a:t>
            </a:r>
            <a:r>
              <a:rPr lang="zh-CN" altLang="en-US" sz="2400" dirty="0">
                <a:latin typeface="华文中宋" panose="02010600040101010101" pitchFamily="2" charset="-122"/>
                <a:ea typeface="华文中宋" panose="02010600040101010101" pitchFamily="2" charset="-122"/>
              </a:rPr>
              <a:t>按学号排列的成绩单，列出每个学生的成绩、名次。</a:t>
            </a:r>
            <a:br>
              <a:rPr lang="zh-CN" altLang="en-US" sz="2400" dirty="0">
                <a:latin typeface="华文中宋" panose="02010600040101010101" pitchFamily="2" charset="-122"/>
                <a:ea typeface="华文中宋" panose="02010600040101010101" pitchFamily="2" charset="-122"/>
              </a:rPr>
            </a:b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b)</a:t>
            </a:r>
            <a:r>
              <a:rPr lang="zh-CN" altLang="en-US" sz="2400" dirty="0">
                <a:latin typeface="华文中宋" panose="02010600040101010101" pitchFamily="2" charset="-122"/>
                <a:ea typeface="华文中宋" panose="02010600040101010101" pitchFamily="2" charset="-122"/>
              </a:rPr>
              <a:t>按学生成绩排序的成绩单。</a:t>
            </a:r>
            <a:br>
              <a:rPr lang="zh-CN" altLang="en-US" sz="2400" dirty="0">
                <a:latin typeface="华文中宋" panose="02010600040101010101" pitchFamily="2" charset="-122"/>
                <a:ea typeface="华文中宋" panose="02010600040101010101" pitchFamily="2" charset="-122"/>
              </a:rPr>
            </a:br>
            <a:r>
              <a:rPr lang="zh-CN" altLang="en-US" sz="2400" dirty="0">
                <a:latin typeface="华文中宋" panose="02010600040101010101" pitchFamily="2" charset="-122"/>
                <a:ea typeface="华文中宋" panose="02010600040101010101" pitchFamily="2" charset="-122"/>
              </a:rPr>
              <a:t>   </a:t>
            </a:r>
            <a:endParaRPr lang="zh-CN" altLang="en-US" sz="2400" dirty="0">
              <a:latin typeface="华文中宋" panose="02010600040101010101" pitchFamily="2" charset="-122"/>
              <a:ea typeface="华文中宋" panose="02010600040101010101" pitchFamily="2" charset="-122"/>
            </a:endParaRPr>
          </a:p>
        </p:txBody>
      </p:sp>
      <p:pic>
        <p:nvPicPr>
          <p:cNvPr id="89091" name="Picture 4" descr="o_case4"/>
          <p:cNvPicPr>
            <a:picLocks noChangeAspect="1"/>
          </p:cNvPicPr>
          <p:nvPr/>
        </p:nvPicPr>
        <p:blipFill>
          <a:blip r:embed="rId1"/>
          <a:stretch>
            <a:fillRect/>
          </a:stretch>
        </p:blipFill>
        <p:spPr>
          <a:xfrm>
            <a:off x="1692275" y="2708275"/>
            <a:ext cx="5327650" cy="4016375"/>
          </a:xfrm>
          <a:prstGeom prst="rect">
            <a:avLst/>
          </a:prstGeom>
          <a:noFill/>
          <a:ln w="9525">
            <a:noFill/>
          </a:ln>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idx="1"/>
          </p:nvPr>
        </p:nvSpPr>
        <p:spPr>
          <a:xfrm>
            <a:off x="467095" y="620450"/>
            <a:ext cx="8226900" cy="4759200"/>
          </a:xfrm>
        </p:spPr>
        <p:txBody>
          <a:bodyPr vert="horz" wrap="square" lIns="91440" tIns="45720" rIns="91440" bIns="45720" anchor="t" anchorCtr="0">
            <a:normAutofit fontScale="92500" lnSpcReduction="20000"/>
          </a:bodyPr>
          <a:lstStyle/>
          <a:p>
            <a:pPr eaLnBrk="1" hangingPunct="1">
              <a:lnSpc>
                <a:spcPct val="80000"/>
              </a:lnSpc>
              <a:buNone/>
            </a:pPr>
            <a:endParaRPr lang="zh-CN" altLang="en-US" sz="2800" dirty="0">
              <a:latin typeface="宋体" panose="02010600030101010101" pitchFamily="2" charset="-122"/>
              <a:ea typeface="宋体" panose="02010600030101010101" pitchFamily="2" charset="-122"/>
            </a:endParaRPr>
          </a:p>
          <a:p>
            <a:pPr eaLnBrk="1" hangingPunct="1">
              <a:lnSpc>
                <a:spcPct val="80000"/>
              </a:lnSpc>
            </a:pPr>
            <a:r>
              <a:rPr lang="zh-CN" altLang="en-US" sz="2800" dirty="0">
                <a:solidFill>
                  <a:schemeClr val="tx1"/>
                </a:solidFill>
                <a:latin typeface="宋体" panose="02010600030101010101" pitchFamily="2" charset="-122"/>
                <a:ea typeface="宋体" panose="02010600030101010101" pitchFamily="2" charset="-122"/>
              </a:rPr>
              <a:t>输出条件 测试用例</a:t>
            </a:r>
            <a:r>
              <a:rPr lang="zh-CN" altLang="en-US" sz="2800" dirty="0">
                <a:solidFill>
                  <a:srgbClr val="FFFF00"/>
                </a:solidFill>
                <a:latin typeface="宋体" panose="02010600030101010101" pitchFamily="2" charset="-122"/>
                <a:ea typeface="宋体" panose="02010600030101010101" pitchFamily="2" charset="-122"/>
              </a:rPr>
              <a:t> </a:t>
            </a:r>
            <a:endParaRPr lang="zh-CN" altLang="en-US" sz="2800" dirty="0">
              <a:solidFill>
                <a:srgbClr val="FFFF00"/>
              </a:solidFill>
              <a:latin typeface="宋体" panose="02010600030101010101" pitchFamily="2" charset="-122"/>
              <a:ea typeface="宋体" panose="02010600030101010101" pitchFamily="2" charset="-122"/>
            </a:endParaRPr>
          </a:p>
          <a:p>
            <a:pPr eaLnBrk="1" hangingPunct="1">
              <a:lnSpc>
                <a:spcPct val="80000"/>
              </a:lnSpc>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 １个学生编号最小（检查排序）</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１个学生编号最大</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学生数恰好使报告印满１页（检查打印）</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学生人数使报告１页打印不够，尚多</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人  输出报告</a:t>
            </a:r>
            <a:br>
              <a:rPr lang="zh-CN" altLang="en-US" sz="2800" dirty="0">
                <a:latin typeface="宋体" panose="02010600030101010101" pitchFamily="2" charset="-122"/>
                <a:ea typeface="宋体" panose="02010600030101010101" pitchFamily="2" charset="-122"/>
              </a:rPr>
            </a:br>
            <a:endParaRPr lang="zh-CN" altLang="en-US" sz="2800" dirty="0">
              <a:latin typeface="宋体" panose="02010600030101010101" pitchFamily="2" charset="-122"/>
              <a:ea typeface="宋体" panose="02010600030101010101" pitchFamily="2" charset="-122"/>
            </a:endParaRPr>
          </a:p>
          <a:p>
            <a:pPr eaLnBrk="1" hangingPunct="1">
              <a:lnSpc>
                <a:spcPct val="80000"/>
              </a:lnSpc>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）学生得分 所有学生得分相同</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所有学生得分都不同</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一些学生（不是全部）得分相同（用以检查等级计算）</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１个学生得分０分</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１个学生得分是１００分 </a:t>
            </a:r>
            <a:endParaRPr lang="en-US" altLang="zh-CN" sz="2800" dirty="0">
              <a:latin typeface="宋体" panose="02010600030101010101" pitchFamily="2" charset="-122"/>
              <a:ea typeface="宋体" panose="02010600030101010101" pitchFamily="2" charset="-122"/>
            </a:endParaRPr>
          </a:p>
          <a:p>
            <a:pPr eaLnBrk="1" hangingPunct="1">
              <a:lnSpc>
                <a:spcPct val="80000"/>
              </a:lnSpc>
            </a:pPr>
            <a:br>
              <a:rPr lang="zh-CN" altLang="en-US" sz="2800" dirty="0">
                <a:latin typeface="宋体" panose="02010600030101010101" pitchFamily="2" charset="-122"/>
                <a:ea typeface="宋体" panose="02010600030101010101" pitchFamily="2" charset="-122"/>
              </a:rPr>
            </a:br>
            <a:endParaRPr lang="zh-CN" altLang="en-US" sz="28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idx="1"/>
          </p:nvPr>
        </p:nvSpPr>
        <p:spPr>
          <a:xfrm>
            <a:off x="611240" y="188650"/>
            <a:ext cx="8226900" cy="4759200"/>
          </a:xfrm>
        </p:spPr>
        <p:txBody>
          <a:bodyPr vert="horz" wrap="square" lIns="91440" tIns="45720" rIns="91440" bIns="45720" anchor="t" anchorCtr="0"/>
          <a:lstStyle/>
          <a:p>
            <a:pPr eaLnBrk="1" hangingPunct="1">
              <a:lnSpc>
                <a:spcPct val="80000"/>
              </a:lnSpc>
              <a:buNone/>
            </a:pPr>
            <a:br>
              <a:rPr lang="zh-CN" altLang="en-US" sz="2400" dirty="0">
                <a:latin typeface="华文中宋" panose="02010600040101010101" pitchFamily="2" charset="-122"/>
                <a:ea typeface="华文中宋" panose="02010600040101010101" pitchFamily="2" charset="-122"/>
              </a:rPr>
            </a:br>
            <a:br>
              <a:rPr lang="zh-CN" altLang="en-US" sz="2400" dirty="0">
                <a:latin typeface="华文中宋" panose="02010600040101010101" pitchFamily="2" charset="-122"/>
                <a:ea typeface="华文中宋" panose="02010600040101010101" pitchFamily="2" charset="-122"/>
              </a:rPr>
            </a:br>
            <a:r>
              <a:rPr lang="zh-CN" altLang="en-US" sz="2400" dirty="0">
                <a:latin typeface="华文中宋" panose="02010600040101010101" pitchFamily="2" charset="-122"/>
                <a:ea typeface="华文中宋" panose="02010600040101010101" pitchFamily="2" charset="-122"/>
              </a:rPr>
              <a:t>⑤程序的输出有</a:t>
            </a:r>
            <a:r>
              <a:rPr lang="en-US" altLang="zh-CN" sz="2400" dirty="0">
                <a:latin typeface="华文中宋" panose="02010600040101010101" pitchFamily="2" charset="-122"/>
                <a:ea typeface="华文中宋" panose="02010600040101010101" pitchFamily="2" charset="-122"/>
              </a:rPr>
              <a:t>4</a:t>
            </a:r>
            <a:r>
              <a:rPr lang="zh-CN" altLang="en-US" sz="2400" dirty="0">
                <a:latin typeface="华文中宋" panose="02010600040101010101" pitchFamily="2" charset="-122"/>
                <a:ea typeface="华文中宋" panose="02010600040101010101" pitchFamily="2" charset="-122"/>
              </a:rPr>
              <a:t>个报告：</a:t>
            </a:r>
            <a:br>
              <a:rPr lang="zh-CN" altLang="en-US" sz="2400" dirty="0">
                <a:latin typeface="华文中宋" panose="02010600040101010101" pitchFamily="2" charset="-122"/>
                <a:ea typeface="华文中宋" panose="02010600040101010101" pitchFamily="2" charset="-122"/>
              </a:rPr>
            </a:br>
            <a:r>
              <a:rPr lang="zh-CN" altLang="en-US" sz="2400" dirty="0">
                <a:latin typeface="华文中宋" panose="02010600040101010101" pitchFamily="2" charset="-122"/>
                <a:ea typeface="华文中宋" panose="02010600040101010101" pitchFamily="2" charset="-122"/>
              </a:rPr>
              <a:t>   </a:t>
            </a:r>
            <a:br>
              <a:rPr lang="zh-CN" altLang="en-US" sz="2400" dirty="0">
                <a:latin typeface="华文中宋" panose="02010600040101010101" pitchFamily="2" charset="-122"/>
                <a:ea typeface="华文中宋" panose="02010600040101010101" pitchFamily="2" charset="-122"/>
              </a:rPr>
            </a:b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c)</a:t>
            </a:r>
            <a:r>
              <a:rPr lang="zh-CN" altLang="en-US" sz="2400" dirty="0">
                <a:latin typeface="华文中宋" panose="02010600040101010101" pitchFamily="2" charset="-122"/>
                <a:ea typeface="华文中宋" panose="02010600040101010101" pitchFamily="2" charset="-122"/>
              </a:rPr>
              <a:t>平均分数及标准偏差的报告。</a:t>
            </a:r>
            <a:br>
              <a:rPr lang="zh-CN" altLang="en-US" sz="2400" dirty="0">
                <a:latin typeface="华文中宋" panose="02010600040101010101" pitchFamily="2" charset="-122"/>
                <a:ea typeface="华文中宋" panose="02010600040101010101" pitchFamily="2" charset="-122"/>
              </a:rPr>
            </a:b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d)</a:t>
            </a:r>
            <a:r>
              <a:rPr lang="zh-CN" altLang="en-US" sz="2400" dirty="0">
                <a:latin typeface="华文中宋" panose="02010600040101010101" pitchFamily="2" charset="-122"/>
                <a:ea typeface="华文中宋" panose="02010600040101010101" pitchFamily="2" charset="-122"/>
              </a:rPr>
              <a:t>试题分析报告。按试题号排序，列出各题学生答对的百分比。 </a:t>
            </a:r>
            <a:endParaRPr lang="zh-CN" altLang="en-US" sz="2400" dirty="0">
              <a:latin typeface="华文中宋" panose="02010600040101010101" pitchFamily="2" charset="-122"/>
              <a:ea typeface="华文中宋" panose="02010600040101010101" pitchFamily="2" charset="-122"/>
            </a:endParaRPr>
          </a:p>
        </p:txBody>
      </p:sp>
      <p:pic>
        <p:nvPicPr>
          <p:cNvPr id="91139" name="Picture 4" descr="o_case4"/>
          <p:cNvPicPr>
            <a:picLocks noChangeAspect="1"/>
          </p:cNvPicPr>
          <p:nvPr/>
        </p:nvPicPr>
        <p:blipFill>
          <a:blip r:embed="rId1"/>
          <a:stretch>
            <a:fillRect/>
          </a:stretch>
        </p:blipFill>
        <p:spPr>
          <a:xfrm>
            <a:off x="1692275" y="2708275"/>
            <a:ext cx="5327650" cy="4016375"/>
          </a:xfrm>
          <a:prstGeom prst="rect">
            <a:avLst/>
          </a:prstGeom>
          <a:noFill/>
          <a:ln w="9525">
            <a:noFill/>
          </a:ln>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idx="1"/>
          </p:nvPr>
        </p:nvSpPr>
        <p:spPr>
          <a:xfrm>
            <a:off x="611240" y="55"/>
            <a:ext cx="8226900" cy="4759200"/>
          </a:xfrm>
        </p:spPr>
        <p:txBody>
          <a:bodyPr vert="horz" wrap="square" lIns="91440" tIns="45720" rIns="91440" bIns="45720" anchor="t" anchorCtr="0">
            <a:normAutofit fontScale="92500" lnSpcReduction="10000"/>
          </a:bodyPr>
          <a:lstStyle/>
          <a:p>
            <a:pPr eaLnBrk="1" hangingPunct="1">
              <a:lnSpc>
                <a:spcPct val="80000"/>
              </a:lnSpc>
              <a:buNone/>
            </a:pPr>
            <a:endParaRPr lang="zh-CN" altLang="en-US" sz="2800" dirty="0">
              <a:latin typeface="宋体" panose="02010600030101010101" pitchFamily="2" charset="-122"/>
              <a:ea typeface="宋体" panose="02010600030101010101" pitchFamily="2" charset="-122"/>
            </a:endParaRPr>
          </a:p>
          <a:p>
            <a:pPr eaLnBrk="1" hangingPunct="1">
              <a:lnSpc>
                <a:spcPct val="80000"/>
              </a:lnSpc>
            </a:pPr>
            <a:r>
              <a:rPr lang="zh-CN" altLang="en-US" sz="2800" dirty="0">
                <a:solidFill>
                  <a:schemeClr val="tx1"/>
                </a:solidFill>
                <a:latin typeface="宋体" panose="02010600030101010101" pitchFamily="2" charset="-122"/>
                <a:ea typeface="宋体" panose="02010600030101010101" pitchFamily="2" charset="-122"/>
              </a:rPr>
              <a:t>输出条件 测试用例</a:t>
            </a:r>
            <a:r>
              <a:rPr lang="zh-CN" altLang="en-US" sz="2800" dirty="0">
                <a:solidFill>
                  <a:srgbClr val="FFFF00"/>
                </a:solidFill>
                <a:latin typeface="宋体" panose="02010600030101010101" pitchFamily="2" charset="-122"/>
                <a:ea typeface="宋体" panose="02010600030101010101" pitchFamily="2" charset="-122"/>
              </a:rPr>
              <a:t> </a:t>
            </a:r>
            <a:br>
              <a:rPr lang="zh-CN" altLang="en-US" sz="2800" dirty="0">
                <a:latin typeface="宋体" panose="02010600030101010101" pitchFamily="2" charset="-122"/>
                <a:ea typeface="宋体" panose="02010600030101010101" pitchFamily="2" charset="-122"/>
              </a:rPr>
            </a:br>
            <a:endParaRPr lang="zh-CN" altLang="en-US" sz="2800" dirty="0">
              <a:latin typeface="宋体" panose="02010600030101010101" pitchFamily="2" charset="-122"/>
              <a:ea typeface="宋体" panose="02010600030101010101" pitchFamily="2" charset="-122"/>
            </a:endParaRPr>
          </a:p>
          <a:p>
            <a:pPr eaLnBrk="1" hangingPunct="1">
              <a:lnSpc>
                <a:spcPct val="80000"/>
              </a:lnSpc>
            </a:pPr>
            <a:r>
              <a:rPr lang="zh-CN" altLang="en-US" sz="2800" dirty="0">
                <a:latin typeface="宋体" panose="02010600030101010101" pitchFamily="2" charset="-122"/>
                <a:ea typeface="宋体" panose="02010600030101010101" pitchFamily="2" charset="-122"/>
              </a:rPr>
              <a:t>（３） 平均值最大值（所有学生均得满分）</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平均值为</a:t>
            </a:r>
            <a:r>
              <a:rPr lang="en-US" altLang="zh-CN" sz="2800" dirty="0">
                <a:latin typeface="宋体" panose="02010600030101010101" pitchFamily="2" charset="-122"/>
                <a:ea typeface="宋体" panose="02010600030101010101" pitchFamily="2" charset="-122"/>
              </a:rPr>
              <a:t>0</a:t>
            </a:r>
            <a:r>
              <a:rPr lang="zh-CN" altLang="en-US" sz="2800" dirty="0">
                <a:latin typeface="宋体" panose="02010600030101010101" pitchFamily="2" charset="-122"/>
                <a:ea typeface="宋体" panose="02010600030101010101" pitchFamily="2" charset="-122"/>
              </a:rPr>
              <a:t>（所有学生都得</a:t>
            </a:r>
            <a:r>
              <a:rPr lang="en-US" altLang="zh-CN" sz="2800" dirty="0">
                <a:latin typeface="宋体" panose="02010600030101010101" pitchFamily="2" charset="-122"/>
                <a:ea typeface="宋体" panose="02010600030101010101" pitchFamily="2" charset="-122"/>
              </a:rPr>
              <a:t>0</a:t>
            </a:r>
            <a:r>
              <a:rPr lang="zh-CN" altLang="en-US" sz="2800" dirty="0">
                <a:latin typeface="宋体" panose="02010600030101010101" pitchFamily="2" charset="-122"/>
                <a:ea typeface="宋体" panose="02010600030101010101" pitchFamily="2" charset="-122"/>
              </a:rPr>
              <a:t>分）</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标准偏差取最大值（</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学生得</a:t>
            </a:r>
            <a:r>
              <a:rPr lang="en-US" altLang="zh-CN" sz="2800" dirty="0">
                <a:latin typeface="宋体" panose="02010600030101010101" pitchFamily="2" charset="-122"/>
                <a:ea typeface="宋体" panose="02010600030101010101" pitchFamily="2" charset="-122"/>
              </a:rPr>
              <a:t>0</a:t>
            </a:r>
            <a:r>
              <a:rPr lang="zh-CN" altLang="en-US" sz="2800" dirty="0">
                <a:latin typeface="宋体" panose="02010600030101010101" pitchFamily="2" charset="-122"/>
                <a:ea typeface="宋体" panose="02010600030101010101" pitchFamily="2" charset="-122"/>
              </a:rPr>
              <a:t>分，</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学生得</a:t>
            </a:r>
            <a:r>
              <a:rPr lang="en-US" altLang="zh-CN" sz="2800" dirty="0">
                <a:latin typeface="宋体" panose="02010600030101010101" pitchFamily="2" charset="-122"/>
                <a:ea typeface="宋体" panose="02010600030101010101" pitchFamily="2" charset="-122"/>
              </a:rPr>
              <a:t>100</a:t>
            </a:r>
            <a:r>
              <a:rPr lang="zh-CN" altLang="en-US" sz="2800" dirty="0">
                <a:latin typeface="宋体" panose="02010600030101010101" pitchFamily="2" charset="-122"/>
                <a:ea typeface="宋体" panose="02010600030101010101" pitchFamily="2" charset="-122"/>
              </a:rPr>
              <a:t>分）</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标准偏差为</a:t>
            </a:r>
            <a:r>
              <a:rPr lang="en-US" altLang="zh-CN" sz="2800" dirty="0">
                <a:latin typeface="宋体" panose="02010600030101010101" pitchFamily="2" charset="-122"/>
                <a:ea typeface="宋体" panose="02010600030101010101" pitchFamily="2" charset="-122"/>
              </a:rPr>
              <a:t>0</a:t>
            </a:r>
            <a:r>
              <a:rPr lang="zh-CN" altLang="en-US" sz="2800" dirty="0">
                <a:latin typeface="宋体" panose="02010600030101010101" pitchFamily="2" charset="-122"/>
                <a:ea typeface="宋体" panose="02010600030101010101" pitchFamily="2" charset="-122"/>
              </a:rPr>
              <a:t>（所有学生得分相同） 输出报告</a:t>
            </a:r>
            <a:br>
              <a:rPr lang="zh-CN" altLang="en-US" sz="2800" dirty="0">
                <a:latin typeface="宋体" panose="02010600030101010101" pitchFamily="2" charset="-122"/>
                <a:ea typeface="宋体" panose="02010600030101010101" pitchFamily="2" charset="-122"/>
              </a:rPr>
            </a:br>
            <a:endParaRPr lang="zh-CN" altLang="en-US" sz="2800" dirty="0">
              <a:latin typeface="宋体" panose="02010600030101010101" pitchFamily="2" charset="-122"/>
              <a:ea typeface="宋体" panose="02010600030101010101" pitchFamily="2" charset="-122"/>
            </a:endParaRPr>
          </a:p>
          <a:p>
            <a:pPr eaLnBrk="1" hangingPunct="1">
              <a:lnSpc>
                <a:spcPct val="80000"/>
              </a:lnSpc>
            </a:pPr>
            <a:r>
              <a:rPr lang="zh-CN" altLang="en-US" sz="2800" dirty="0">
                <a:latin typeface="宋体" panose="02010600030101010101" pitchFamily="2" charset="-122"/>
                <a:ea typeface="宋体" panose="02010600030101010101" pitchFamily="2" charset="-122"/>
              </a:rPr>
              <a:t>（４） 所有学生都答对第</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所有学生都答错第</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所有学生都答对最后</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所有学生都答错最后</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题</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报告打印完</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页后，恰剩</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题未打上</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题数恰好使得报告打印在</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页上</a:t>
            </a:r>
            <a:endParaRPr lang="zh-CN" altLang="en-US" sz="2800" dirty="0">
              <a:latin typeface="宋体" panose="02010600030101010101" pitchFamily="2" charset="-122"/>
              <a:ea typeface="宋体" panose="02010600030101010101" pitchFamily="2" charset="-122"/>
            </a:endParaRPr>
          </a:p>
          <a:p>
            <a:pPr marL="0" indent="0" eaLnBrk="1" hangingPunct="1">
              <a:lnSpc>
                <a:spcPct val="80000"/>
              </a:lnSpc>
              <a:buNone/>
            </a:pPr>
            <a:endParaRPr lang="zh-CN" altLang="en-US" sz="28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p:cNvSpPr>
            <a:spLocks noGrp="1"/>
          </p:cNvSpPr>
          <p:nvPr>
            <p:ph idx="1"/>
          </p:nvPr>
        </p:nvSpPr>
        <p:spPr>
          <a:xfrm>
            <a:off x="394705" y="404550"/>
            <a:ext cx="8226900" cy="4759200"/>
          </a:xfrm>
        </p:spPr>
        <p:txBody>
          <a:bodyPr vert="horz" wrap="square" lIns="91440" tIns="45720" rIns="91440" bIns="45720" anchor="t" anchorCtr="0">
            <a:normAutofit fontScale="92500" lnSpcReduction="20000"/>
          </a:bodyPr>
          <a:lstStyle/>
          <a:p>
            <a:pPr eaLnBrk="1" hangingPunct="1"/>
            <a:r>
              <a:rPr lang="zh-CN" altLang="en-US" sz="2400" dirty="0">
                <a:latin typeface="宋体" panose="02010600030101010101" pitchFamily="2" charset="-122"/>
                <a:ea typeface="宋体" panose="02010600030101010101" pitchFamily="2" charset="-122"/>
              </a:rPr>
              <a:t>亚利桑那洲境内的一位步枪销售商销售密苏里州制造商制造的枪机、枪托和枪管。枪机卖</a:t>
            </a:r>
            <a:r>
              <a:rPr lang="en-US" altLang="zh-CN" sz="2400" dirty="0">
                <a:latin typeface="宋体" panose="02010600030101010101" pitchFamily="2" charset="-122"/>
                <a:ea typeface="宋体" panose="02010600030101010101" pitchFamily="2" charset="-122"/>
              </a:rPr>
              <a:t>45</a:t>
            </a:r>
            <a:r>
              <a:rPr lang="zh-CN" altLang="en-US" sz="2400" dirty="0">
                <a:latin typeface="宋体" panose="02010600030101010101" pitchFamily="2" charset="-122"/>
                <a:ea typeface="宋体" panose="02010600030101010101" pitchFamily="2" charset="-122"/>
              </a:rPr>
              <a:t>美元，枪托卖</a:t>
            </a:r>
            <a:r>
              <a:rPr lang="en-US" altLang="zh-CN" sz="2400" dirty="0">
                <a:latin typeface="宋体" panose="02010600030101010101" pitchFamily="2" charset="-122"/>
                <a:ea typeface="宋体" panose="02010600030101010101" pitchFamily="2" charset="-122"/>
              </a:rPr>
              <a:t>30</a:t>
            </a:r>
            <a:r>
              <a:rPr lang="zh-CN" altLang="en-US" sz="2400" dirty="0">
                <a:latin typeface="宋体" panose="02010600030101010101" pitchFamily="2" charset="-122"/>
                <a:ea typeface="宋体" panose="02010600030101010101" pitchFamily="2" charset="-122"/>
              </a:rPr>
              <a:t>美元，枪管卖</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美元。销售商每月至少要售出一支完整的步枪且供货限额是销售商在一个月内可销售</a:t>
            </a:r>
            <a:r>
              <a:rPr lang="en-US" altLang="zh-CN" sz="2400" dirty="0">
                <a:latin typeface="宋体" panose="02010600030101010101" pitchFamily="2" charset="-122"/>
                <a:ea typeface="宋体" panose="02010600030101010101" pitchFamily="2" charset="-122"/>
              </a:rPr>
              <a:t>70</a:t>
            </a:r>
            <a:r>
              <a:rPr lang="zh-CN" altLang="en-US" sz="2400" dirty="0">
                <a:latin typeface="宋体" panose="02010600030101010101" pitchFamily="2" charset="-122"/>
                <a:ea typeface="宋体" panose="02010600030101010101" pitchFamily="2" charset="-122"/>
              </a:rPr>
              <a:t>个枪机、</a:t>
            </a:r>
            <a:r>
              <a:rPr lang="en-US" altLang="zh-CN" sz="2400" dirty="0">
                <a:latin typeface="宋体" panose="02010600030101010101" pitchFamily="2" charset="-122"/>
                <a:ea typeface="宋体" panose="02010600030101010101" pitchFamily="2" charset="-122"/>
              </a:rPr>
              <a:t>80</a:t>
            </a:r>
            <a:r>
              <a:rPr lang="zh-CN" altLang="en-US" sz="2400" dirty="0">
                <a:latin typeface="宋体" panose="02010600030101010101" pitchFamily="2" charset="-122"/>
                <a:ea typeface="宋体" panose="02010600030101010101" pitchFamily="2" charset="-122"/>
              </a:rPr>
              <a:t>个枪托和</a:t>
            </a:r>
            <a:r>
              <a:rPr lang="en-US" altLang="zh-CN" sz="2400" dirty="0">
                <a:latin typeface="宋体" panose="02010600030101010101" pitchFamily="2" charset="-122"/>
                <a:ea typeface="宋体" panose="02010600030101010101" pitchFamily="2" charset="-122"/>
              </a:rPr>
              <a:t>90</a:t>
            </a:r>
            <a:r>
              <a:rPr lang="zh-CN" altLang="en-US" sz="2400" dirty="0">
                <a:latin typeface="宋体" panose="02010600030101010101" pitchFamily="2" charset="-122"/>
                <a:ea typeface="宋体" panose="02010600030101010101" pitchFamily="2" charset="-122"/>
              </a:rPr>
              <a:t>个枪管。</a:t>
            </a:r>
            <a:endParaRPr lang="zh-CN" altLang="en-US" sz="2400" dirty="0">
              <a:latin typeface="宋体" panose="02010600030101010101" pitchFamily="2" charset="-122"/>
              <a:ea typeface="宋体" panose="02010600030101010101" pitchFamily="2" charset="-122"/>
            </a:endParaRPr>
          </a:p>
          <a:p>
            <a:pPr eaLnBrk="1" hangingPunct="1"/>
            <a:r>
              <a:rPr lang="zh-CN" altLang="en-US" sz="2400" dirty="0">
                <a:latin typeface="宋体" panose="02010600030101010101" pitchFamily="2" charset="-122"/>
                <a:ea typeface="宋体" panose="02010600030101010101" pitchFamily="2" charset="-122"/>
              </a:rPr>
              <a:t>根据当月的销售情况，并计算销售商的佣金如下：不到（含）</a:t>
            </a:r>
            <a:r>
              <a:rPr lang="en-US" altLang="zh-CN" sz="2400" dirty="0">
                <a:latin typeface="宋体" panose="02010600030101010101" pitchFamily="2" charset="-122"/>
                <a:ea typeface="宋体" panose="02010600030101010101" pitchFamily="2" charset="-122"/>
              </a:rPr>
              <a:t>1000</a:t>
            </a:r>
            <a:r>
              <a:rPr lang="zh-CN" altLang="en-US" sz="2400" dirty="0">
                <a:latin typeface="宋体" panose="02010600030101010101" pitchFamily="2" charset="-122"/>
                <a:ea typeface="宋体" panose="02010600030101010101" pitchFamily="2" charset="-122"/>
              </a:rPr>
              <a:t>美元的部分为</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1000~1800</a:t>
            </a:r>
            <a:r>
              <a:rPr lang="zh-CN" altLang="en-US" sz="2400" dirty="0">
                <a:latin typeface="宋体" panose="02010600030101010101" pitchFamily="2" charset="-122"/>
                <a:ea typeface="宋体" panose="02010600030101010101" pitchFamily="2" charset="-122"/>
              </a:rPr>
              <a:t>（含）美元的部分为</a:t>
            </a:r>
            <a:r>
              <a:rPr lang="en-US" altLang="zh-CN" sz="2400" dirty="0">
                <a:latin typeface="宋体" panose="02010600030101010101" pitchFamily="2" charset="-122"/>
                <a:ea typeface="宋体" panose="02010600030101010101" pitchFamily="2" charset="-122"/>
              </a:rPr>
              <a:t>15%</a:t>
            </a:r>
            <a:r>
              <a:rPr lang="zh-CN" altLang="en-US" sz="2400" dirty="0">
                <a:latin typeface="宋体" panose="02010600030101010101" pitchFamily="2" charset="-122"/>
                <a:ea typeface="宋体" panose="02010600030101010101" pitchFamily="2" charset="-122"/>
              </a:rPr>
              <a:t>； 超过</a:t>
            </a:r>
            <a:r>
              <a:rPr lang="en-US" altLang="zh-CN" sz="2400" dirty="0">
                <a:latin typeface="宋体" panose="02010600030101010101" pitchFamily="2" charset="-122"/>
                <a:ea typeface="宋体" panose="02010600030101010101" pitchFamily="2" charset="-122"/>
              </a:rPr>
              <a:t>1800</a:t>
            </a:r>
            <a:r>
              <a:rPr lang="zh-CN" altLang="en-US" sz="2400" dirty="0">
                <a:latin typeface="宋体" panose="02010600030101010101" pitchFamily="2" charset="-122"/>
                <a:ea typeface="宋体" panose="02010600030101010101" pitchFamily="2" charset="-122"/>
              </a:rPr>
              <a:t>美元的部分为</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eaLnBrk="1" hangingPunct="1"/>
            <a:r>
              <a:rPr lang="zh-CN" altLang="en-US" sz="2400" dirty="0">
                <a:latin typeface="宋体" panose="02010600030101010101" pitchFamily="2" charset="-122"/>
                <a:ea typeface="宋体" panose="02010600030101010101" pitchFamily="2" charset="-122"/>
              </a:rPr>
              <a:t>佣金程序生成月份销售报告，汇总售出的枪机、枪托和枪管总数，销售商的总销售额以及佣金。</a:t>
            </a:r>
            <a:endParaRPr lang="en-US" altLang="zh-CN" sz="2400" dirty="0">
              <a:latin typeface="宋体" panose="02010600030101010101" pitchFamily="2" charset="-122"/>
              <a:ea typeface="宋体" panose="02010600030101010101" pitchFamily="2" charset="-122"/>
            </a:endParaRPr>
          </a:p>
          <a:p>
            <a:pPr eaLnBrk="1" hangingPunct="1"/>
            <a:r>
              <a:rPr lang="zh-CN" altLang="en-US" sz="2400" dirty="0">
                <a:latin typeface="宋体" panose="02010600030101010101" pitchFamily="2" charset="-122"/>
                <a:ea typeface="宋体" panose="02010600030101010101" pitchFamily="2" charset="-122"/>
              </a:rPr>
              <a:t>建立等价类表，按健壮性边界值分析法给出测试用例。</a:t>
            </a:r>
            <a:endParaRPr lang="zh-CN" altLang="en-US" sz="2400" dirty="0">
              <a:latin typeface="宋体" panose="02010600030101010101" pitchFamily="2" charset="-122"/>
              <a:ea typeface="宋体" panose="02010600030101010101" pitchFamily="2" charset="-122"/>
            </a:endParaRPr>
          </a:p>
          <a:p>
            <a:pPr marL="0" indent="0" eaLnBrk="1" hangingPunct="1">
              <a:buNone/>
            </a:pPr>
            <a:endParaRPr lang="zh-CN" altLang="en-US" sz="2400" dirty="0">
              <a:latin typeface="宋体" panose="02010600030101010101" pitchFamily="2" charset="-122"/>
              <a:ea typeface="宋体" panose="02010600030101010101" pitchFamily="2" charset="-122"/>
            </a:endParaRPr>
          </a:p>
        </p:txBody>
      </p:sp>
      <p:sp>
        <p:nvSpPr>
          <p:cNvPr id="93187" name="矩形 3"/>
          <p:cNvSpPr/>
          <p:nvPr/>
        </p:nvSpPr>
        <p:spPr>
          <a:xfrm>
            <a:off x="2699703" y="-317"/>
            <a:ext cx="3876675" cy="646112"/>
          </a:xfrm>
          <a:prstGeom prst="rect">
            <a:avLst/>
          </a:prstGeom>
          <a:noFill/>
          <a:ln w="9525">
            <a:noFill/>
          </a:ln>
        </p:spPr>
        <p:txBody>
          <a:bodyPr wrap="none">
            <a:spAutoFit/>
            <a:scene3d>
              <a:camera prst="orthographicFront"/>
              <a:lightRig rig="threePt" dir="t"/>
            </a:scene3d>
          </a:bodyPr>
          <a:lstStyle/>
          <a:p>
            <a:pPr algn="ctr" eaLnBrk="1" hangingPunct="1"/>
            <a:r>
              <a:rPr lang="zh-CN" altLang="en-US" sz="3600" dirty="0">
                <a:solidFill>
                  <a:schemeClr val="tx1"/>
                </a:solidFill>
                <a:effectLst>
                  <a:outerShdw blurRad="38100" dist="19050" dir="2700000" algn="tl" rotWithShape="0">
                    <a:schemeClr val="dk1">
                      <a:alpha val="40000"/>
                    </a:schemeClr>
                  </a:outerShdw>
                </a:effectLst>
                <a:latin typeface="Calibri" panose="020F0502020204030204" pitchFamily="34" charset="0"/>
              </a:rPr>
              <a:t>佣金问题课堂练习</a:t>
            </a:r>
            <a:endParaRPr lang="zh-CN" altLang="en-US" sz="3600" dirty="0">
              <a:solidFill>
                <a:schemeClr val="tx1"/>
              </a:solidFill>
              <a:effectLst>
                <a:outerShdw blurRad="38100" dist="19050" dir="2700000" algn="tl" rotWithShape="0">
                  <a:schemeClr val="dk1">
                    <a:alpha val="40000"/>
                  </a:schemeClr>
                </a:outerShdw>
              </a:effectLst>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467095" y="620465"/>
            <a:ext cx="8226900" cy="705600"/>
          </a:xfrm>
        </p:spPr>
        <p:txBody>
          <a:bodyPr vert="horz" wrap="square" lIns="91440" tIns="45720" rIns="91440" bIns="45720" anchor="ctr" anchorCtr="0"/>
          <a:lstStyle/>
          <a:p>
            <a:r>
              <a:rPr lang="zh-CN" altLang="en-US" dirty="0">
                <a:ea typeface="宋体" panose="02010600030101010101" pitchFamily="2" charset="-122"/>
              </a:rPr>
              <a:t>课堂练习</a:t>
            </a:r>
            <a:r>
              <a:rPr lang="en-US" altLang="zh-CN" dirty="0">
                <a:ea typeface="宋体" panose="02010600030101010101" pitchFamily="2" charset="-122"/>
              </a:rPr>
              <a:t>2</a:t>
            </a:r>
            <a:endParaRPr lang="zh-CN" altLang="en-US" dirty="0"/>
          </a:p>
        </p:txBody>
      </p:sp>
      <p:sp>
        <p:nvSpPr>
          <p:cNvPr id="97283" name="内容占位符 2"/>
          <p:cNvSpPr>
            <a:spLocks noGrp="1"/>
          </p:cNvSpPr>
          <p:nvPr>
            <p:ph idx="1"/>
          </p:nvPr>
        </p:nvSpPr>
        <p:spPr>
          <a:noFill/>
        </p:spPr>
        <p:txBody>
          <a:bodyPr vert="horz" wrap="square" lIns="91440" tIns="45720" rIns="91440" bIns="45720" numCol="1" anchor="t" anchorCtr="0" compatLnSpc="1"/>
          <a:lstStyle/>
          <a:p>
            <a:pPr marL="342900" marR="0" lvl="0" indent="-342900" algn="l" defTabSz="914400" rtl="0" eaLnBrk="0" fontAlgn="base" latinLnBrk="1" hangingPunct="0">
              <a:lnSpc>
                <a:spcPct val="100000"/>
              </a:lnSpc>
              <a:spcBef>
                <a:spcPct val="20000"/>
              </a:spcBef>
              <a:spcAft>
                <a:spcPct val="0"/>
              </a:spcAft>
              <a:buClrTx/>
              <a:buSzTx/>
              <a:buFontTx/>
              <a:buChar char="•"/>
              <a:defRPr/>
            </a:pPr>
            <a:r>
              <a:rPr kumimoji="1" lang="zh-CN" altLang="en-US"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程序的需求为：</a:t>
            </a:r>
            <a:endParaRPr kumimoji="1" lang="en-US" altLang="zh-CN"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1" hangingPunct="0">
              <a:lnSpc>
                <a:spcPct val="100000"/>
              </a:lnSpc>
              <a:spcBef>
                <a:spcPct val="20000"/>
              </a:spcBef>
              <a:spcAft>
                <a:spcPct val="0"/>
              </a:spcAft>
              <a:buClrTx/>
              <a:buSzTx/>
              <a:buFontTx/>
              <a:buChar char="•"/>
              <a:defRPr/>
            </a:pPr>
            <a:r>
              <a:rPr kumimoji="1" lang="zh-CN" altLang="en-US"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由输入框输入姓名及年龄。</a:t>
            </a:r>
            <a:endParaRPr kumimoji="1" lang="en-US" altLang="zh-CN"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1" hangingPunct="0">
              <a:lnSpc>
                <a:spcPct val="100000"/>
              </a:lnSpc>
              <a:spcBef>
                <a:spcPct val="20000"/>
              </a:spcBef>
              <a:spcAft>
                <a:spcPct val="0"/>
              </a:spcAft>
              <a:buClrTx/>
              <a:buSzTx/>
              <a:buFontTx/>
              <a:buChar char="•"/>
              <a:defRPr/>
            </a:pPr>
            <a:r>
              <a:rPr kumimoji="1" lang="zh-CN" altLang="en-US"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en-US" altLang="zh-CN"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1</a:t>
            </a:r>
            <a:r>
              <a:rPr kumimoji="1" lang="zh-CN" altLang="en-US"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、姓名：</a:t>
            </a:r>
            <a:r>
              <a:rPr kumimoji="1" lang="en-US" altLang="zh-CN"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1——20</a:t>
            </a:r>
            <a:r>
              <a:rPr kumimoji="1" lang="zh-CN" altLang="en-US"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个字符，不能包含数字，不能为空 </a:t>
            </a:r>
            <a:endParaRPr kumimoji="1" lang="en-US" altLang="zh-CN"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1" hangingPunct="0">
              <a:lnSpc>
                <a:spcPct val="100000"/>
              </a:lnSpc>
              <a:spcBef>
                <a:spcPct val="20000"/>
              </a:spcBef>
              <a:spcAft>
                <a:spcPct val="0"/>
              </a:spcAft>
              <a:buClrTx/>
              <a:buSzTx/>
              <a:buFontTx/>
              <a:buChar char="•"/>
              <a:defRPr/>
            </a:pPr>
            <a:r>
              <a:rPr kumimoji="1" lang="en-US" altLang="zh-CN"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2</a:t>
            </a:r>
            <a:r>
              <a:rPr kumimoji="1" lang="zh-CN" altLang="en-US"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、年龄：</a:t>
            </a:r>
            <a:r>
              <a:rPr kumimoji="1" lang="en-US" altLang="zh-CN"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18——60</a:t>
            </a:r>
            <a:r>
              <a:rPr kumimoji="1" lang="zh-CN" altLang="en-US"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之间的整数，不能为空</a:t>
            </a:r>
            <a:endParaRPr kumimoji="1" lang="en-US" altLang="zh-CN"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1" hangingPunct="0">
              <a:lnSpc>
                <a:spcPct val="100000"/>
              </a:lnSpc>
              <a:spcBef>
                <a:spcPct val="20000"/>
              </a:spcBef>
              <a:spcAft>
                <a:spcPct val="0"/>
              </a:spcAft>
              <a:buClrTx/>
              <a:buSzTx/>
              <a:buFontTx/>
              <a:buChar char="•"/>
              <a:defRPr/>
            </a:pPr>
            <a:r>
              <a:rPr kumimoji="1" lang="zh-CN" altLang="en-US"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建立等价类表，按健壮性边界值分析法给出测试用例。</a:t>
            </a:r>
            <a:endParaRPr kumimoji="1" lang="zh-CN" altLang="en-US" sz="2800" b="0" i="0" spc="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8308" name="AutoShape 2" descr="这里写图片描述"/>
          <p:cNvSpPr>
            <a:spLocks noChangeAspect="1"/>
          </p:cNvSpPr>
          <p:nvPr/>
        </p:nvSpPr>
        <p:spPr>
          <a:xfrm>
            <a:off x="4545013" y="-144462"/>
            <a:ext cx="304800" cy="304800"/>
          </a:xfrm>
          <a:prstGeom prst="rect">
            <a:avLst/>
          </a:prstGeom>
          <a:noFill/>
          <a:ln w="9525">
            <a:noFill/>
          </a:ln>
        </p:spPr>
        <p:txBody>
          <a:bodyPr/>
          <a:lstStyle/>
          <a:p>
            <a:pPr algn="ctr" eaLnBrk="1" hangingPunct="1"/>
            <a:endParaRPr lang="zh-CN" altLang="en-US"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课堂练习</a:t>
            </a:r>
            <a:r>
              <a:rPr lang="en-US" altLang="zh-CN" sz="4000" dirty="0">
                <a:ea typeface="宋体" panose="02010600030101010101" pitchFamily="2" charset="-122"/>
              </a:rPr>
              <a:t>3</a:t>
            </a:r>
            <a:endParaRPr lang="zh-CN" altLang="en-US" sz="4000" dirty="0">
              <a:ea typeface="宋体" panose="02010600030101010101" pitchFamily="2" charset="-122"/>
            </a:endParaRPr>
          </a:p>
        </p:txBody>
      </p:sp>
      <p:sp>
        <p:nvSpPr>
          <p:cNvPr id="83971" name="Rectangle 3"/>
          <p:cNvSpPr/>
          <p:nvPr/>
        </p:nvSpPr>
        <p:spPr>
          <a:xfrm>
            <a:off x="468313" y="1630363"/>
            <a:ext cx="8362950" cy="4103687"/>
          </a:xfrm>
          <a:prstGeom prst="rect">
            <a:avLst/>
          </a:prstGeom>
          <a:noFill/>
          <a:ln w="9525">
            <a:noFill/>
          </a:ln>
        </p:spPr>
        <p:txBody>
          <a:bodyPr/>
          <a:lstStyle/>
          <a:p>
            <a:pPr marL="342900" indent="-342900" eaLnBrk="1" latinLnBrk="1" hangingPunct="1">
              <a:lnSpc>
                <a:spcPct val="105000"/>
              </a:lnSpc>
              <a:spcBef>
                <a:spcPct val="20000"/>
              </a:spcBef>
              <a:spcAft>
                <a:spcPct val="15000"/>
              </a:spcAft>
              <a:buFontTx/>
              <a:buChar char="•"/>
            </a:pPr>
            <a:r>
              <a:rPr lang="zh-CN" altLang="en-US" sz="2800" b="1" dirty="0">
                <a:solidFill>
                  <a:schemeClr val="tx1"/>
                </a:solidFill>
                <a:latin typeface="宋体" panose="02010600030101010101" pitchFamily="2" charset="-122"/>
              </a:rPr>
              <a:t>找零钱最佳组合</a:t>
            </a:r>
            <a:endParaRPr lang="zh-CN" altLang="en-US" sz="2800" dirty="0">
              <a:solidFill>
                <a:schemeClr val="tx1"/>
              </a:solidFill>
              <a:latin typeface="宋体" panose="02010600030101010101" pitchFamily="2" charset="-122"/>
            </a:endParaRPr>
          </a:p>
          <a:p>
            <a:pPr marL="342900" indent="-342900" eaLnBrk="1" latinLnBrk="1" hangingPunct="1">
              <a:lnSpc>
                <a:spcPct val="105000"/>
              </a:lnSpc>
              <a:spcBef>
                <a:spcPct val="20000"/>
              </a:spcBef>
              <a:buFontTx/>
            </a:pPr>
            <a:r>
              <a:rPr lang="zh-CN" altLang="en-US" sz="2800" dirty="0">
                <a:solidFill>
                  <a:schemeClr val="tx1"/>
                </a:solidFill>
                <a:latin typeface="宋体" panose="02010600030101010101" pitchFamily="2" charset="-122"/>
              </a:rPr>
              <a:t>          假设商店货品价格</a:t>
            </a:r>
            <a:r>
              <a:rPr lang="en-US" altLang="zh-CN" sz="2800" dirty="0">
                <a:solidFill>
                  <a:schemeClr val="tx1"/>
                </a:solidFill>
                <a:latin typeface="宋体" panose="02010600030101010101" pitchFamily="2" charset="-122"/>
              </a:rPr>
              <a:t>(R) </a:t>
            </a:r>
            <a:r>
              <a:rPr lang="zh-CN" altLang="en-US" sz="2800" dirty="0">
                <a:solidFill>
                  <a:schemeClr val="tx1"/>
                </a:solidFill>
                <a:latin typeface="宋体" panose="02010600030101010101" pitchFamily="2" charset="-122"/>
              </a:rPr>
              <a:t>都不大于</a:t>
            </a:r>
            <a:r>
              <a:rPr lang="en-US" altLang="zh-CN" sz="2800" dirty="0">
                <a:solidFill>
                  <a:schemeClr val="tx1"/>
                </a:solidFill>
                <a:latin typeface="宋体" panose="02010600030101010101" pitchFamily="2" charset="-122"/>
              </a:rPr>
              <a:t>100</a:t>
            </a:r>
            <a:r>
              <a:rPr lang="zh-CN" altLang="en-US" sz="2800" dirty="0">
                <a:solidFill>
                  <a:schemeClr val="tx1"/>
                </a:solidFill>
                <a:latin typeface="宋体" panose="02010600030101010101" pitchFamily="2" charset="-122"/>
              </a:rPr>
              <a:t>元（且为整数），若顾客付款</a:t>
            </a:r>
            <a:r>
              <a:rPr lang="en-US" altLang="zh-CN" sz="2800" dirty="0">
                <a:solidFill>
                  <a:schemeClr val="tx1"/>
                </a:solidFill>
                <a:latin typeface="宋体" panose="02010600030101010101" pitchFamily="2" charset="-122"/>
              </a:rPr>
              <a:t>(P)</a:t>
            </a:r>
            <a:r>
              <a:rPr lang="zh-CN" altLang="en-US" sz="2800" dirty="0">
                <a:solidFill>
                  <a:schemeClr val="tx1"/>
                </a:solidFill>
                <a:latin typeface="宋体" panose="02010600030101010101" pitchFamily="2" charset="-122"/>
              </a:rPr>
              <a:t>在</a:t>
            </a:r>
            <a:r>
              <a:rPr lang="en-US" altLang="zh-CN" sz="2800" dirty="0">
                <a:solidFill>
                  <a:schemeClr val="tx1"/>
                </a:solidFill>
                <a:latin typeface="宋体" panose="02010600030101010101" pitchFamily="2" charset="-122"/>
              </a:rPr>
              <a:t>100</a:t>
            </a:r>
            <a:r>
              <a:rPr lang="zh-CN" altLang="en-US" sz="2800" dirty="0">
                <a:solidFill>
                  <a:schemeClr val="tx1"/>
                </a:solidFill>
                <a:latin typeface="宋体" panose="02010600030101010101" pitchFamily="2" charset="-122"/>
              </a:rPr>
              <a:t>元内，现有一个程序能在每位顾客付款后给出找零钱的最佳组合（找给顾客货币张数最少）。 假定此商店的货币面值只包括：</a:t>
            </a:r>
            <a:r>
              <a:rPr lang="en-US" altLang="zh-CN" sz="2800" dirty="0">
                <a:solidFill>
                  <a:schemeClr val="tx1"/>
                </a:solidFill>
                <a:latin typeface="宋体" panose="02010600030101010101" pitchFamily="2" charset="-122"/>
              </a:rPr>
              <a:t>50</a:t>
            </a:r>
            <a:r>
              <a:rPr lang="zh-CN" altLang="en-US" sz="2800" dirty="0">
                <a:solidFill>
                  <a:schemeClr val="tx1"/>
                </a:solidFill>
                <a:latin typeface="宋体" panose="02010600030101010101" pitchFamily="2" charset="-122"/>
              </a:rPr>
              <a:t>元</a:t>
            </a:r>
            <a:r>
              <a:rPr lang="en-US" altLang="zh-CN" sz="2800" dirty="0">
                <a:solidFill>
                  <a:schemeClr val="tx1"/>
                </a:solidFill>
                <a:latin typeface="宋体" panose="02010600030101010101" pitchFamily="2" charset="-122"/>
              </a:rPr>
              <a:t>(N50)</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10</a:t>
            </a:r>
            <a:r>
              <a:rPr lang="zh-CN" altLang="en-US" sz="2800" dirty="0">
                <a:solidFill>
                  <a:schemeClr val="tx1"/>
                </a:solidFill>
                <a:latin typeface="宋体" panose="02010600030101010101" pitchFamily="2" charset="-122"/>
              </a:rPr>
              <a:t>元</a:t>
            </a:r>
            <a:r>
              <a:rPr lang="en-US" altLang="zh-CN" sz="2800" dirty="0">
                <a:solidFill>
                  <a:schemeClr val="tx1"/>
                </a:solidFill>
                <a:latin typeface="宋体" panose="02010600030101010101" pitchFamily="2" charset="-122"/>
              </a:rPr>
              <a:t>(N10)</a:t>
            </a:r>
            <a:r>
              <a:rPr lang="zh-CN" altLang="en-US" sz="2800" dirty="0">
                <a:solidFill>
                  <a:schemeClr val="tx1"/>
                </a:solidFill>
                <a:latin typeface="宋体" panose="02010600030101010101" pitchFamily="2" charset="-122"/>
              </a:rPr>
              <a:t>、 </a:t>
            </a:r>
            <a:r>
              <a:rPr lang="en-US" altLang="zh-CN" sz="2800" dirty="0">
                <a:solidFill>
                  <a:schemeClr val="tx1"/>
                </a:solidFill>
                <a:latin typeface="宋体" panose="02010600030101010101" pitchFamily="2" charset="-122"/>
              </a:rPr>
              <a:t>5</a:t>
            </a:r>
            <a:r>
              <a:rPr lang="zh-CN" altLang="en-US" sz="2800" dirty="0">
                <a:solidFill>
                  <a:schemeClr val="tx1"/>
                </a:solidFill>
                <a:latin typeface="宋体" panose="02010600030101010101" pitchFamily="2" charset="-122"/>
              </a:rPr>
              <a:t>元</a:t>
            </a:r>
            <a:r>
              <a:rPr lang="en-US" altLang="zh-CN" sz="2800" dirty="0">
                <a:solidFill>
                  <a:schemeClr val="tx1"/>
                </a:solidFill>
                <a:latin typeface="宋体" panose="02010600030101010101" pitchFamily="2" charset="-122"/>
              </a:rPr>
              <a:t>(N5)</a:t>
            </a:r>
            <a:r>
              <a:rPr lang="zh-CN" altLang="en-US" sz="2800" dirty="0">
                <a:solidFill>
                  <a:schemeClr val="tx1"/>
                </a:solidFill>
                <a:latin typeface="宋体" panose="02010600030101010101" pitchFamily="2" charset="-122"/>
              </a:rPr>
              <a:t>、</a:t>
            </a:r>
            <a:r>
              <a:rPr lang="en-US" altLang="zh-CN" sz="2800" dirty="0">
                <a:solidFill>
                  <a:schemeClr val="tx1"/>
                </a:solidFill>
                <a:latin typeface="宋体" panose="02010600030101010101" pitchFamily="2" charset="-122"/>
              </a:rPr>
              <a:t>1</a:t>
            </a:r>
            <a:r>
              <a:rPr lang="zh-CN" altLang="en-US" sz="2800" dirty="0">
                <a:solidFill>
                  <a:schemeClr val="tx1"/>
                </a:solidFill>
                <a:latin typeface="宋体" panose="02010600030101010101" pitchFamily="2" charset="-122"/>
              </a:rPr>
              <a:t>元</a:t>
            </a:r>
            <a:r>
              <a:rPr lang="en-US" altLang="zh-CN" sz="2800" dirty="0">
                <a:solidFill>
                  <a:schemeClr val="tx1"/>
                </a:solidFill>
                <a:latin typeface="宋体" panose="02010600030101010101" pitchFamily="2" charset="-122"/>
              </a:rPr>
              <a:t>(N1) </a:t>
            </a:r>
            <a:r>
              <a:rPr lang="zh-CN" altLang="en-US" sz="2800" dirty="0">
                <a:solidFill>
                  <a:schemeClr val="tx1"/>
                </a:solidFill>
                <a:latin typeface="宋体" panose="02010600030101010101" pitchFamily="2" charset="-122"/>
              </a:rPr>
              <a:t>四种。</a:t>
            </a:r>
            <a:endParaRPr lang="zh-CN" altLang="en-US" sz="2800" dirty="0">
              <a:solidFill>
                <a:schemeClr val="tx1"/>
              </a:solidFill>
              <a:latin typeface="宋体" panose="02010600030101010101" pitchFamily="2" charset="-122"/>
            </a:endParaRPr>
          </a:p>
          <a:p>
            <a:pPr marL="342900" indent="-342900" eaLnBrk="1" latinLnBrk="1" hangingPunct="1">
              <a:lnSpc>
                <a:spcPct val="105000"/>
              </a:lnSpc>
              <a:spcBef>
                <a:spcPct val="20000"/>
              </a:spcBef>
              <a:buFontTx/>
            </a:pPr>
            <a:r>
              <a:rPr lang="zh-CN" altLang="en-US" sz="2800" dirty="0">
                <a:solidFill>
                  <a:schemeClr val="tx1"/>
                </a:solidFill>
                <a:latin typeface="宋体" panose="02010600030101010101" pitchFamily="2" charset="-122"/>
              </a:rPr>
              <a:t>          请结合等价类划分法和边界值分析法为上述程序设计 出相应的测试用例。</a:t>
            </a:r>
            <a:endParaRPr lang="zh-CN" altLang="en-US" sz="2800" dirty="0">
              <a:solidFill>
                <a:schemeClr val="tx1"/>
              </a:solidFill>
              <a:latin typeface="宋体" panose="02010600030101010101" pitchFamily="2" charset="-122"/>
            </a:endParaRPr>
          </a:p>
          <a:p>
            <a:pPr marL="342900" indent="-342900" eaLnBrk="1" latinLnBrk="1" hangingPunct="1">
              <a:lnSpc>
                <a:spcPct val="105000"/>
              </a:lnSpc>
              <a:spcBef>
                <a:spcPct val="20000"/>
              </a:spcBef>
              <a:buFontTx/>
            </a:pPr>
            <a:endParaRPr lang="en-US" altLang="zh-CN" sz="2800" dirty="0">
              <a:solidFill>
                <a:schemeClr val="tx1"/>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500"/>
                                        <p:tgtEl>
                                          <p:spTgt spid="839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Effect transition="in" filter="wipe(left)">
                                      <p:cBhvr>
                                        <p:cTn id="15" dur="500"/>
                                        <p:tgtEl>
                                          <p:spTgt spid="8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课堂练习</a:t>
            </a:r>
            <a:endParaRPr lang="zh-CN" altLang="en-US" sz="4000" dirty="0">
              <a:ea typeface="宋体" panose="02010600030101010101" pitchFamily="2" charset="-122"/>
            </a:endParaRPr>
          </a:p>
        </p:txBody>
      </p:sp>
      <p:sp>
        <p:nvSpPr>
          <p:cNvPr id="83971" name="Rectangle 3"/>
          <p:cNvSpPr>
            <a:spLocks noChangeArrowheads="1"/>
          </p:cNvSpPr>
          <p:nvPr/>
        </p:nvSpPr>
        <p:spPr bwMode="auto">
          <a:xfrm>
            <a:off x="468313" y="1630363"/>
            <a:ext cx="8362950" cy="4103688"/>
          </a:xfrm>
          <a:prstGeom prst="rect">
            <a:avLst/>
          </a:prstGeom>
          <a:no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在某一程序语言版本中规定：</a:t>
            </a:r>
            <a:endParaRPr kumimoji="1" lang="en-US" altLang="zh-CN"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“标识符是由字母开头，</a:t>
            </a:r>
            <a:endPar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后跟字母或数字的任意组合构成。有效字符数为</a:t>
            </a:r>
            <a:r>
              <a:rPr kumimoji="1" lang="en-US" altLang="zh-CN"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rPr>
              <a:t>8</a:t>
            </a:r>
            <a:r>
              <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个”并且规定：</a:t>
            </a:r>
            <a:endPar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“标识符必须先说明，再使用。”  </a:t>
            </a:r>
            <a:endParaRPr kumimoji="1" lang="en-US" altLang="zh-CN"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“在同一说明语句中，标识符至少必须有一个。”</a:t>
            </a:r>
            <a:endParaRPr kumimoji="1" lang="en-US" altLang="zh-CN"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用等价类划分方法，建立输入等价类表</a:t>
            </a:r>
            <a:endPar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1" hangingPunct="1">
              <a:lnSpc>
                <a:spcPct val="105000"/>
              </a:lnSpc>
              <a:spcBef>
                <a:spcPct val="20000"/>
              </a:spcBef>
              <a:spcAft>
                <a:spcPct val="0"/>
              </a:spcAft>
              <a:buClrTx/>
              <a:buSzTx/>
              <a:buFontTx/>
              <a:buNone/>
              <a:defRPr/>
            </a:pPr>
            <a:endParaRPr kumimoji="1" lang="zh-CN" altLang="en-US" sz="2800" b="0" i="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wipe(left)">
                                      <p:cBhvr>
                                        <p:cTn id="17" dur="500"/>
                                        <p:tgtEl>
                                          <p:spTgt spid="83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wipe(left)">
                                      <p:cBhvr>
                                        <p:cTn id="22" dur="500"/>
                                        <p:tgtEl>
                                          <p:spTgt spid="83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71">
                                            <p:txEl>
                                              <p:pRg st="4" end="4"/>
                                            </p:txEl>
                                          </p:spTgt>
                                        </p:tgtEl>
                                        <p:attrNameLst>
                                          <p:attrName>style.visibility</p:attrName>
                                        </p:attrNameLst>
                                      </p:cBhvr>
                                      <p:to>
                                        <p:strVal val="visible"/>
                                      </p:to>
                                    </p:set>
                                    <p:animEffect transition="in" filter="wipe(left)">
                                      <p:cBhvr>
                                        <p:cTn id="27" dur="500"/>
                                        <p:tgtEl>
                                          <p:spTgt spid="83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71">
                                            <p:txEl>
                                              <p:pRg st="6" end="6"/>
                                            </p:txEl>
                                          </p:spTgt>
                                        </p:tgtEl>
                                        <p:attrNameLst>
                                          <p:attrName>style.visibility</p:attrName>
                                        </p:attrNameLst>
                                      </p:cBhvr>
                                      <p:to>
                                        <p:strVal val="visible"/>
                                      </p:to>
                                    </p:set>
                                    <p:animEffect transition="in" filter="wipe(left)">
                                      <p:cBhvr>
                                        <p:cTn id="32" dur="500"/>
                                        <p:tgtEl>
                                          <p:spTgt spid="83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黑盒测试法的概念</a:t>
            </a:r>
            <a:endParaRPr lang="en-US" altLang="zh-CN" sz="4000" dirty="0">
              <a:ea typeface="宋体" panose="02010600030101010101" pitchFamily="2" charset="-122"/>
            </a:endParaRPr>
          </a:p>
        </p:txBody>
      </p:sp>
      <p:sp>
        <p:nvSpPr>
          <p:cNvPr id="12291" name="Rectangle 3"/>
          <p:cNvSpPr>
            <a:spLocks noGrp="1"/>
          </p:cNvSpPr>
          <p:nvPr>
            <p:ph idx="1"/>
          </p:nvPr>
        </p:nvSpPr>
        <p:spPr/>
        <p:txBody>
          <a:bodyPr vert="horz" wrap="square" lIns="91440" tIns="45720" rIns="43200" bIns="45720" anchor="t" anchorCtr="0"/>
          <a:lstStyle/>
          <a:p>
            <a:pPr eaLnBrk="1" hangingPunct="1">
              <a:buNone/>
            </a:pPr>
            <a:endParaRPr lang="zh-CN" altLang="en-US" sz="2800" dirty="0">
              <a:ea typeface="宋体" panose="02010600030101010101" pitchFamily="2" charset="-122"/>
            </a:endParaRPr>
          </a:p>
          <a:p>
            <a:pPr eaLnBrk="1" hangingPunct="1">
              <a:buNone/>
            </a:pPr>
            <a:r>
              <a:rPr lang="zh-CN" altLang="en-US" sz="2800" dirty="0">
                <a:ea typeface="宋体" panose="02010600030101010101" pitchFamily="2" charset="-122"/>
              </a:rPr>
              <a:t>（</a:t>
            </a:r>
            <a:r>
              <a:rPr lang="en-US" altLang="zh-CN" sz="2800" dirty="0">
                <a:ea typeface="宋体" panose="02010600030101010101" pitchFamily="2" charset="-122"/>
              </a:rPr>
              <a:t>2</a:t>
            </a:r>
            <a:r>
              <a:rPr lang="zh-CN" altLang="en-US" sz="2800" dirty="0">
                <a:ea typeface="宋体" panose="02010600030101010101" pitchFamily="2" charset="-122"/>
              </a:rPr>
              <a:t>）检测人机交互是否错误，检测数据结构或外部数据库访问是否错误，程序是否能适当地接收输入数据而产生正确的输出结果，并保持外部信息（如数据库或文件）的完整性。</a:t>
            </a:r>
            <a:endParaRPr lang="zh-CN" altLang="en-US" sz="2800" dirty="0">
              <a:ea typeface="宋体" panose="02010600030101010101" pitchFamily="2" charset="-122"/>
            </a:endParaRPr>
          </a:p>
          <a:p>
            <a:pPr eaLnBrk="1" hangingPunct="1">
              <a:buNone/>
            </a:pPr>
            <a:endParaRPr lang="zh-CN" altLang="en-US" sz="2800" dirty="0">
              <a:ea typeface="宋体" panose="02010600030101010101" pitchFamily="2" charset="-122"/>
            </a:endParaRPr>
          </a:p>
          <a:p>
            <a:pPr eaLnBrk="1" hangingPunct="1">
              <a:buNone/>
            </a:pPr>
            <a:r>
              <a:rPr lang="zh-CN" altLang="en-US" sz="2800" dirty="0">
                <a:ea typeface="宋体" panose="02010600030101010101" pitchFamily="2" charset="-122"/>
              </a:rPr>
              <a:t>（</a:t>
            </a:r>
            <a:r>
              <a:rPr lang="en-US" altLang="zh-CN" sz="2800" dirty="0">
                <a:ea typeface="宋体" panose="02010600030101010101" pitchFamily="2" charset="-122"/>
              </a:rPr>
              <a:t>3</a:t>
            </a:r>
            <a:r>
              <a:rPr lang="zh-CN" altLang="en-US" sz="2800" dirty="0">
                <a:ea typeface="宋体" panose="02010600030101010101" pitchFamily="2" charset="-122"/>
              </a:rPr>
              <a:t>）检测程序初始化和终止方面的错误。</a:t>
            </a:r>
            <a:endParaRPr lang="zh-CN" altLang="en-US" sz="2800"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8205" y="1268785"/>
            <a:ext cx="8226900" cy="4759200"/>
          </a:xfrm>
        </p:spPr>
        <p:txBody>
          <a:bodyPr>
            <a:normAutofit lnSpcReduction="10000"/>
          </a:bodyPr>
          <a:lstStyle/>
          <a:p>
            <a:r>
              <a:rPr lang="zh-CN" altLang="en-US"/>
              <a:t>某测试团队的绩效考核有以下规则：</a:t>
            </a:r>
            <a:endParaRPr lang="zh-CN" altLang="en-US"/>
          </a:p>
          <a:p>
            <a:r>
              <a:rPr lang="zh-CN" altLang="en-US"/>
              <a:t>发现一个High缺陷得分为3</a:t>
            </a:r>
            <a:endParaRPr lang="zh-CN" altLang="en-US"/>
          </a:p>
          <a:p>
            <a:r>
              <a:rPr lang="zh-CN" altLang="en-US"/>
              <a:t>发现一个Middle缺陷</a:t>
            </a:r>
            <a:r>
              <a:rPr lang="zh-CN" altLang="en-US">
                <a:sym typeface="+mn-ea"/>
              </a:rPr>
              <a:t>得分</a:t>
            </a:r>
            <a:r>
              <a:rPr lang="zh-CN" altLang="en-US"/>
              <a:t>为2</a:t>
            </a:r>
            <a:endParaRPr lang="zh-CN" altLang="en-US"/>
          </a:p>
          <a:p>
            <a:r>
              <a:rPr lang="zh-CN" altLang="en-US"/>
              <a:t>发现一个Low缺陷</a:t>
            </a:r>
            <a:r>
              <a:rPr lang="zh-CN" altLang="en-US">
                <a:sym typeface="+mn-ea"/>
              </a:rPr>
              <a:t>得分</a:t>
            </a:r>
            <a:r>
              <a:rPr lang="zh-CN" altLang="en-US"/>
              <a:t>为1</a:t>
            </a:r>
            <a:endParaRPr lang="zh-CN" altLang="en-US"/>
          </a:p>
          <a:p>
            <a:r>
              <a:rPr lang="zh-CN" altLang="en-US"/>
              <a:t>总得分[0,60)绩效为C，总得分[60,80)绩效为B，总得分[80,100]绩效为A,假设总得分超过100或小于</a:t>
            </a:r>
            <a:r>
              <a:rPr lang="en-US" altLang="zh-CN"/>
              <a:t>0</a:t>
            </a:r>
            <a:r>
              <a:rPr lang="zh-CN" altLang="en-US"/>
              <a:t>当做无效</a:t>
            </a:r>
            <a:r>
              <a:rPr lang="en-US" altLang="zh-CN"/>
              <a:t>.</a:t>
            </a:r>
            <a:endParaRPr lang="en-US" altLang="zh-CN"/>
          </a:p>
          <a:p>
            <a:r>
              <a:rPr lang="zh-CN" altLang="en-US"/>
              <a:t>请用边界值分析法设计测试用例，要求同时兼顾输入输出域的取值。</a:t>
            </a:r>
            <a:endParaRPr lang="zh-CN" altLang="en-US"/>
          </a:p>
        </p:txBody>
      </p:sp>
      <p:sp>
        <p:nvSpPr>
          <p:cNvPr id="107522" name="Rectangle 2"/>
          <p:cNvSpPr>
            <a:spLocks noGrp="1"/>
          </p:cNvSpPr>
          <p:nvPr>
            <p:ph type="title"/>
          </p:nvPr>
        </p:nvSpPr>
        <p:spPr>
          <a:xfrm>
            <a:off x="467095" y="620465"/>
            <a:ext cx="8226900" cy="705600"/>
          </a:xfrm>
        </p:spPr>
        <p:txBody>
          <a:bodyPr vert="horz" wrap="square" lIns="91440" tIns="45720" rIns="91440" bIns="45720" anchor="ctr" anchorCtr="0"/>
          <a:lstStyle/>
          <a:p>
            <a:pPr eaLnBrk="1" hangingPunct="1"/>
            <a:r>
              <a:rPr lang="zh-CN" altLang="en-US" sz="4000" dirty="0">
                <a:ea typeface="宋体" panose="02010600030101010101" pitchFamily="2" charset="-122"/>
              </a:rPr>
              <a:t>课堂练习</a:t>
            </a:r>
            <a:endParaRPr lang="zh-CN" altLang="en-US" sz="4000"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xml><?xml version="1.0" encoding="utf-8"?>
<p:tagLst xmlns:p="http://schemas.openxmlformats.org/presentationml/2006/main">
  <p:tag name="KSO_WM_UNIT_TABLE_BEAUTIFY" val="smartTable{8bea9cbe-35c1-49dd-b79b-b91b33b314bb}"/>
</p:tagLst>
</file>

<file path=ppt/tags/tag63.xml><?xml version="1.0" encoding="utf-8"?>
<p:tagLst xmlns:p="http://schemas.openxmlformats.org/presentationml/2006/main">
  <p:tag name="KSO_WPP_MARK_KEY" val="c179499b-0959-4d81-8244-a3e0f3b0eec8"/>
  <p:tag name="COMMONDATA" val="eyJoZGlkIjoiMTMyYmYwNTBkMTc3ODRjODdhNzFlODRiMWE4NWM2Zm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1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14904</Words>
  <Application>WPS 演示</Application>
  <PresentationFormat>全屏显示(4:3)</PresentationFormat>
  <Paragraphs>1429</Paragraphs>
  <Slides>90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90</vt:i4>
      </vt:variant>
    </vt:vector>
  </HeadingPairs>
  <TitlesOfParts>
    <vt:vector size="104" baseType="lpstr">
      <vt:lpstr>Arial</vt:lpstr>
      <vt:lpstr>宋体</vt:lpstr>
      <vt:lpstr>Wingdings</vt:lpstr>
      <vt:lpstr>Calibri</vt:lpstr>
      <vt:lpstr>微软雅黑</vt:lpstr>
      <vt:lpstr>Wingdings</vt:lpstr>
      <vt:lpstr>Gulim</vt:lpstr>
      <vt:lpstr>华文中宋</vt:lpstr>
      <vt:lpstr>Times New Roman</vt:lpstr>
      <vt:lpstr>Arial Unicode MS</vt:lpstr>
      <vt:lpstr>黑体</vt:lpstr>
      <vt:lpstr>华文楷体</vt:lpstr>
      <vt:lpstr>Times New Roman</vt:lpstr>
      <vt:lpstr>1_空白设计模板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黑盒测试法的概念</vt:lpstr>
      <vt:lpstr>黑盒测试法的概念</vt:lpstr>
      <vt:lpstr>三角形问题与NextDate函数</vt:lpstr>
      <vt:lpstr>PowerPoint 演示文稿</vt:lpstr>
      <vt:lpstr>PowerPoint 演示文稿</vt:lpstr>
      <vt:lpstr>设计测试用例的基本准则</vt:lpstr>
      <vt:lpstr>等价类划分法</vt:lpstr>
      <vt:lpstr>等价类划分法</vt:lpstr>
      <vt:lpstr>等价类划分法</vt:lpstr>
      <vt:lpstr>等价类的划分原则</vt:lpstr>
      <vt:lpstr>等价类的划分原则</vt:lpstr>
      <vt:lpstr>等价类的划分原则</vt:lpstr>
      <vt:lpstr>PowerPoint 演示文稿</vt:lpstr>
      <vt:lpstr>PowerPoint 演示文稿</vt:lpstr>
      <vt:lpstr>等价类划分法的测试用例设计</vt:lpstr>
      <vt:lpstr>常见等价类划分测试形式</vt:lpstr>
      <vt:lpstr>PowerPoint 演示文稿</vt:lpstr>
      <vt:lpstr>弱一般等价类测试</vt:lpstr>
      <vt:lpstr>PowerPoint 演示文稿</vt:lpstr>
      <vt:lpstr>弱健壮等价类测试</vt:lpstr>
      <vt:lpstr>强健壮等价类测试</vt:lpstr>
      <vt:lpstr>使用等价类划分法测试的实例</vt:lpstr>
      <vt:lpstr>三角形问题</vt:lpstr>
      <vt:lpstr>PowerPoint 演示文稿</vt:lpstr>
      <vt:lpstr>使用等价类划分法测试的实例</vt:lpstr>
      <vt:lpstr>计算保费费率的程序</vt:lpstr>
      <vt:lpstr>PowerPoint 演示文稿</vt:lpstr>
      <vt:lpstr>PowerPoint 演示文稿</vt:lpstr>
      <vt:lpstr>课堂练习</vt:lpstr>
      <vt:lpstr>PowerPoint 演示文稿</vt:lpstr>
      <vt:lpstr>PowerPoint 演示文稿</vt:lpstr>
      <vt:lpstr>PowerPoint 演示文稿</vt:lpstr>
      <vt:lpstr>PowerPoint 演示文稿</vt:lpstr>
      <vt:lpstr>PowerPoint 演示文稿</vt:lpstr>
      <vt:lpstr>使用等价类划分法课堂练习</vt:lpstr>
      <vt:lpstr>使用等价类划分法课堂练习</vt:lpstr>
      <vt:lpstr>使用等价类划分法课堂练习</vt:lpstr>
      <vt:lpstr>等价类划分法课堂练习</vt:lpstr>
      <vt:lpstr>边界值分析法概要</vt:lpstr>
      <vt:lpstr>边界值分析法概要</vt:lpstr>
      <vt:lpstr>边界值分析法概要</vt:lpstr>
      <vt:lpstr>举例 —— 常见的边界值</vt:lpstr>
      <vt:lpstr>如何选择测试数据？（原则）</vt:lpstr>
      <vt:lpstr>如何选择测试数据？（原则）</vt:lpstr>
      <vt:lpstr>如何选择测试数据？（原则）</vt:lpstr>
      <vt:lpstr>如何选择测试数据？（原则）</vt:lpstr>
      <vt:lpstr>边界值分析</vt:lpstr>
      <vt:lpstr>举例 —— 利用边界值作为测试数据</vt:lpstr>
      <vt:lpstr>内部边界值分析</vt:lpstr>
      <vt:lpstr>PowerPoint 演示文稿</vt:lpstr>
      <vt:lpstr>边界条件测试用例设计法</vt:lpstr>
      <vt:lpstr> 一般边界值分析法测试用例</vt:lpstr>
      <vt:lpstr> 一般边界值分析法测试用例</vt:lpstr>
      <vt:lpstr>边界值分析法测试用例</vt:lpstr>
      <vt:lpstr>边界值分析法测试用例</vt:lpstr>
      <vt:lpstr>边界值分析法测试用例</vt:lpstr>
      <vt:lpstr>边界值分析法测试用例</vt:lpstr>
      <vt:lpstr>健壮性边界值分析测试</vt:lpstr>
      <vt:lpstr>最坏情况测试</vt:lpstr>
      <vt:lpstr>最坏情况测试</vt:lpstr>
      <vt:lpstr>最坏情况测试</vt:lpstr>
      <vt:lpstr>最坏情况测试</vt:lpstr>
      <vt:lpstr>健壮最坏情况测试</vt:lpstr>
      <vt:lpstr>健壮最坏情况测试</vt:lpstr>
      <vt:lpstr>PowerPoint 演示文稿</vt:lpstr>
      <vt:lpstr>PowerPoint 演示文稿</vt:lpstr>
      <vt:lpstr>PowerPoint 演示文稿</vt:lpstr>
      <vt:lpstr>PowerPoint 演示文稿</vt:lpstr>
      <vt:lpstr> 边界值分析法测试举例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课堂练习2</vt:lpstr>
      <vt:lpstr>课堂练习3</vt:lpstr>
      <vt:lpstr>课堂练习</vt:lpstr>
      <vt:lpstr>课堂练习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于海洋</cp:lastModifiedBy>
  <cp:revision>57</cp:revision>
  <dcterms:created xsi:type="dcterms:W3CDTF">2004-08-27T05:46:00Z</dcterms:created>
  <dcterms:modified xsi:type="dcterms:W3CDTF">2023-04-26T00:36:10Z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CF86AAAEA1DA4D5AAA180E5E320FBE5F</vt:lpwstr>
  </property>
</Properties>
</file>