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 ContentType="application/vnd.ms-excel"/>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725" r:id="rId3"/>
    <p:sldId id="726" r:id="rId4"/>
    <p:sldId id="727" r:id="rId5"/>
    <p:sldId id="728" r:id="rId6"/>
    <p:sldId id="729" r:id="rId7"/>
    <p:sldId id="730" r:id="rId8"/>
    <p:sldId id="731" r:id="rId9"/>
    <p:sldId id="732" r:id="rId10"/>
    <p:sldId id="733" r:id="rId11"/>
    <p:sldId id="734" r:id="rId12"/>
    <p:sldId id="735" r:id="rId13"/>
    <p:sldId id="737" r:id="rId14"/>
    <p:sldId id="738" r:id="rId15"/>
    <p:sldId id="739" r:id="rId16"/>
    <p:sldId id="845" r:id="rId17"/>
    <p:sldId id="740" r:id="rId18"/>
    <p:sldId id="771" r:id="rId19"/>
    <p:sldId id="770" r:id="rId20"/>
    <p:sldId id="741" r:id="rId21"/>
    <p:sldId id="744" r:id="rId22"/>
    <p:sldId id="745" r:id="rId23"/>
    <p:sldId id="747" r:id="rId24"/>
    <p:sldId id="748" r:id="rId25"/>
    <p:sldId id="772" r:id="rId26"/>
    <p:sldId id="773" r:id="rId27"/>
    <p:sldId id="749" r:id="rId28"/>
    <p:sldId id="750" r:id="rId29"/>
    <p:sldId id="751" r:id="rId30"/>
    <p:sldId id="776" r:id="rId31"/>
    <p:sldId id="775" r:id="rId32"/>
    <p:sldId id="968" r:id="rId33"/>
    <p:sldId id="969" r:id="rId35"/>
    <p:sldId id="970" r:id="rId36"/>
    <p:sldId id="971" r:id="rId37"/>
    <p:sldId id="972" r:id="rId38"/>
    <p:sldId id="973" r:id="rId39"/>
    <p:sldId id="974" r:id="rId40"/>
    <p:sldId id="975" r:id="rId41"/>
    <p:sldId id="976" r:id="rId42"/>
    <p:sldId id="977" r:id="rId43"/>
    <p:sldId id="978" r:id="rId44"/>
    <p:sldId id="979" r:id="rId45"/>
    <p:sldId id="980" r:id="rId46"/>
    <p:sldId id="981" r:id="rId47"/>
    <p:sldId id="982" r:id="rId48"/>
    <p:sldId id="983" r:id="rId49"/>
    <p:sldId id="984" r:id="rId50"/>
    <p:sldId id="985" r:id="rId51"/>
    <p:sldId id="987" r:id="rId52"/>
    <p:sldId id="582" r:id="rId53"/>
    <p:sldId id="720" r:id="rId54"/>
    <p:sldId id="717" r:id="rId55"/>
    <p:sldId id="718" r:id="rId56"/>
    <p:sldId id="719" r:id="rId57"/>
    <p:sldId id="716" r:id="rId58"/>
    <p:sldId id="583" r:id="rId59"/>
    <p:sldId id="584" r:id="rId60"/>
    <p:sldId id="585" r:id="rId61"/>
    <p:sldId id="586" r:id="rId62"/>
    <p:sldId id="587" r:id="rId63"/>
    <p:sldId id="589" r:id="rId64"/>
    <p:sldId id="590" r:id="rId65"/>
    <p:sldId id="628" r:id="rId66"/>
    <p:sldId id="721" r:id="rId67"/>
    <p:sldId id="591" r:id="rId68"/>
    <p:sldId id="627" r:id="rId69"/>
    <p:sldId id="593" r:id="rId70"/>
    <p:sldId id="594" r:id="rId71"/>
    <p:sldId id="595" r:id="rId72"/>
    <p:sldId id="596" r:id="rId73"/>
    <p:sldId id="597" r:id="rId74"/>
    <p:sldId id="629" r:id="rId75"/>
    <p:sldId id="599" r:id="rId76"/>
    <p:sldId id="601" r:id="rId77"/>
    <p:sldId id="602" r:id="rId78"/>
    <p:sldId id="604" r:id="rId79"/>
    <p:sldId id="829" r:id="rId80"/>
    <p:sldId id="830" r:id="rId81"/>
    <p:sldId id="831" r:id="rId82"/>
    <p:sldId id="832" r:id="rId83"/>
    <p:sldId id="833" r:id="rId84"/>
    <p:sldId id="834" r:id="rId85"/>
    <p:sldId id="835" r:id="rId86"/>
    <p:sldId id="836" r:id="rId87"/>
    <p:sldId id="837" r:id="rId88"/>
    <p:sldId id="838" r:id="rId89"/>
    <p:sldId id="840" r:id="rId90"/>
    <p:sldId id="841" r:id="rId91"/>
    <p:sldId id="842" r:id="rId92"/>
    <p:sldId id="843" r:id="rId93"/>
    <p:sldId id="844" r:id="rId94"/>
    <p:sldId id="904" r:id="rId95"/>
    <p:sldId id="905" r:id="rId96"/>
    <p:sldId id="906" r:id="rId97"/>
    <p:sldId id="907" r:id="rId98"/>
    <p:sldId id="908" r:id="rId99"/>
    <p:sldId id="909" r:id="rId100"/>
    <p:sldId id="910" r:id="rId101"/>
    <p:sldId id="911" r:id="rId102"/>
    <p:sldId id="914" r:id="rId103"/>
    <p:sldId id="916" r:id="rId104"/>
    <p:sldId id="918" r:id="rId105"/>
    <p:sldId id="920" r:id="rId106"/>
    <p:sldId id="922" r:id="rId107"/>
    <p:sldId id="924" r:id="rId108"/>
    <p:sldId id="926" r:id="rId109"/>
    <p:sldId id="930" r:id="rId110"/>
    <p:sldId id="932" r:id="rId111"/>
    <p:sldId id="934" r:id="rId112"/>
    <p:sldId id="938" r:id="rId113"/>
    <p:sldId id="940" r:id="rId114"/>
    <p:sldId id="942" r:id="rId115"/>
    <p:sldId id="944" r:id="rId116"/>
    <p:sldId id="946" r:id="rId117"/>
    <p:sldId id="948" r:id="rId118"/>
    <p:sldId id="950" r:id="rId119"/>
    <p:sldId id="952" r:id="rId120"/>
    <p:sldId id="954" r:id="rId121"/>
    <p:sldId id="956" r:id="rId122"/>
    <p:sldId id="958" r:id="rId123"/>
    <p:sldId id="960" r:id="rId124"/>
    <p:sldId id="962" r:id="rId125"/>
    <p:sldId id="964" r:id="rId126"/>
  </p:sldIdLst>
  <p:sldSz cx="9144000" cy="6858000" type="screen4x3"/>
  <p:notesSz cx="6858000" cy="9144000"/>
  <p:custDataLst>
    <p:tags r:id="rId130"/>
  </p:custDataLst>
  <p:defaultTextStyle>
    <a:defPPr>
      <a:defRPr lang="ko-KR"/>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9pPr>
  </p:defaultTextStyle>
  <p:extLst>
    <p:ext uri="{EFAFB233-063F-42B5-8137-9DF3F51BA10A}">
      <p15:sldGuideLst xmlns:p15="http://schemas.microsoft.com/office/powerpoint/2012/main">
        <p15:guide id="1" orient="horz" pos="215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0000"/>
    <a:srgbClr val="000000"/>
    <a:srgbClr val="FFFF00"/>
    <a:srgbClr val="3333CC"/>
    <a:srgbClr val="3399FF"/>
    <a:srgbClr val="0066FF"/>
    <a:srgbClr val="A3D5D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981" autoAdjust="0"/>
  </p:normalViewPr>
  <p:slideViewPr>
    <p:cSldViewPr showGuides="1">
      <p:cViewPr varScale="1">
        <p:scale>
          <a:sx n="63" d="100"/>
          <a:sy n="63" d="100"/>
        </p:scale>
        <p:origin x="-1596" y="-102"/>
      </p:cViewPr>
      <p:guideLst>
        <p:guide orient="horz" pos="2153"/>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0" Type="http://schemas.openxmlformats.org/officeDocument/2006/relationships/tags" Target="tags/tag19.xml"/><Relationship Id="rId13" Type="http://schemas.openxmlformats.org/officeDocument/2006/relationships/slide" Target="slides/slide11.xml"/><Relationship Id="rId129" Type="http://schemas.openxmlformats.org/officeDocument/2006/relationships/tableStyles" Target="tableStyles.xml"/><Relationship Id="rId128" Type="http://schemas.openxmlformats.org/officeDocument/2006/relationships/viewProps" Target="viewProps.xml"/><Relationship Id="rId127" Type="http://schemas.openxmlformats.org/officeDocument/2006/relationships/presProps" Target="presProps.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0213" cy="457200"/>
          </a:xfrm>
          <a:prstGeom prst="rect">
            <a:avLst/>
          </a:prstGeom>
          <a:noFill/>
          <a:ln w="9525">
            <a:noFill/>
            <a:miter lim="800000"/>
          </a:ln>
          <a:effectLst/>
        </p:spPr>
        <p:txBody>
          <a:bodyPr vert="horz" wrap="square" lIns="91440" tIns="45720" rIns="91440" bIns="45720" numCol="1" anchor="t" anchorCtr="0" compatLnSpc="1"/>
          <a:lstStyle>
            <a:lvl1pPr algn="l">
              <a:defRPr sz="1200" smtClean="0">
                <a:solidFill>
                  <a:schemeClr val="tx1"/>
                </a:solidFill>
                <a:latin typeface="Gulim" panose="020B0600000101010101" pitchFamily="34" charset="-127"/>
                <a:cs typeface="Times New Roman" panose="02020603050405020304" pitchFamily="18" charset="0"/>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Times New Roman" panose="02020603050405020304" pitchFamily="18" charset="0"/>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solidFill>
                  <a:schemeClr val="tx1"/>
                </a:solidFill>
                <a:latin typeface="Gulim" panose="020B0600000101010101" pitchFamily="34" charset="-127"/>
                <a:cs typeface="Times New Roman" panose="02020603050405020304" pitchFamily="18" charset="0"/>
              </a:defRPr>
            </a:lvl1p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Times New Roman" panose="02020603050405020304" pitchFamily="18" charset="0"/>
            </a:endParaRPr>
          </a:p>
        </p:txBody>
      </p:sp>
      <p:sp>
        <p:nvSpPr>
          <p:cNvPr id="4100"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ctr" anchorCtr="0" compatLnSpc="1"/>
          <a:lstStyle/>
          <a:p>
            <a:pPr marL="0" marR="0" lvl="0"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457200" marR="0" lvl="1"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914400" marR="0" lvl="2"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371600" marR="0" lvl="3"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828800" marR="0" lvl="4"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0213" cy="457200"/>
          </a:xfrm>
          <a:prstGeom prst="rect">
            <a:avLst/>
          </a:prstGeom>
          <a:noFill/>
          <a:ln w="9525">
            <a:noFill/>
            <a:miter lim="800000"/>
          </a:ln>
          <a:effectLst/>
        </p:spPr>
        <p:txBody>
          <a:bodyPr vert="horz" wrap="square" lIns="91440" tIns="45720" rIns="91440" bIns="45720" numCol="1" anchor="b" anchorCtr="0" compatLnSpc="1"/>
          <a:lstStyle>
            <a:lvl1pPr algn="l">
              <a:defRPr sz="1200" smtClean="0">
                <a:solidFill>
                  <a:schemeClr val="tx1"/>
                </a:solidFill>
                <a:latin typeface="Gulim" panose="020B0600000101010101" pitchFamily="34" charset="-127"/>
                <a:cs typeface="Times New Roman" panose="02020603050405020304" pitchFamily="18" charset="0"/>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Times New Roman" panose="02020603050405020304" pitchFamily="18" charset="0"/>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solidFill>
                  <a:schemeClr val="tx1"/>
                </a:solidFill>
                <a:latin typeface="Gulim" panose="020B0600000101010101" pitchFamily="34" charset="-127"/>
                <a:ea typeface="Times New Roman" panose="02020603050405020304" pitchFamily="18" charset="0"/>
                <a:cs typeface="Times New Roman" panose="02020603050405020304" pitchFamily="18" charset="0"/>
              </a:rPr>
            </a:fld>
            <a:endParaRPr lang="zh-CN" altLang="en-US" sz="1200" strike="noStrike" noProof="1">
              <a:solidFill>
                <a:schemeClr val="tx1"/>
              </a:solidFill>
              <a:latin typeface="Gulim" panose="020B0600000101010101" pitchFamily="34" charset="-127"/>
              <a:ea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p:sp>
      <p:sp>
        <p:nvSpPr>
          <p:cNvPr id="51202" name="文本占位符 2"/>
          <p:cNvSpPr>
            <a:spLocks noGrp="1"/>
          </p:cNvSpPr>
          <p:nvPr>
            <p:ph type="body"/>
          </p:nvPr>
        </p:nvSpPr>
        <p:spPr/>
        <p:txBody>
          <a:bodyPr wrap="square" lIns="91440" tIns="45720" rIns="91440" bIns="45720" anchor="ctr" anchorCtr="0"/>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2716213" y="304800"/>
            <a:ext cx="4162425" cy="3122613"/>
          </a:xfrm>
        </p:spPr>
      </p:sp>
      <p:sp>
        <p:nvSpPr>
          <p:cNvPr id="24578" name="Rectangle 3"/>
          <p:cNvSpPr>
            <a:spLocks noGrp="1"/>
          </p:cNvSpPr>
          <p:nvPr>
            <p:ph type="body"/>
          </p:nvPr>
        </p:nvSpPr>
        <p:spPr>
          <a:xfrm>
            <a:off x="960438" y="3255963"/>
            <a:ext cx="7677150" cy="3082925"/>
          </a:xfrm>
          <a:prstGeom prst="rect">
            <a:avLst/>
          </a:prstGeom>
          <a:noFill/>
          <a:ln w="9525">
            <a:noFill/>
          </a:ln>
        </p:spPr>
        <p:txBody>
          <a:bodyPr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02412" y="2588281"/>
            <a:ext cx="8139178" cy="899167"/>
          </a:xfrm>
        </p:spPr>
        <p:txBody>
          <a:bodyPr lIns="101600" tIns="38100" rIns="25400" bIns="38100" anchor="t" anchorCtr="0">
            <a:noAutofit/>
          </a:bodyPr>
          <a:lstStyle>
            <a:lvl1pPr algn="ctr">
              <a:defRPr sz="4050" b="0" spc="600">
                <a:effectLst>
                  <a:outerShdw blurRad="38100" dist="38100" dir="2700000" algn="tl">
                    <a:srgbClr val="000000">
                      <a:alpha val="43137"/>
                    </a:srgbClr>
                  </a:outerShdw>
                </a:effectLst>
              </a:defRPr>
            </a:lvl1pPr>
          </a:lstStyle>
          <a:p>
            <a:pPr fontAlgn="auto"/>
            <a:r>
              <a:rPr lang="zh-CN" altLang="en-US" sz="4050" strike="noStrike" noProof="1"/>
              <a:t>单击此处编辑标题</a:t>
            </a:r>
            <a:endParaRPr lang="zh-CN" altLang="en-US" strike="noStrike" noProof="1"/>
          </a:p>
        </p:txBody>
      </p:sp>
      <p:sp>
        <p:nvSpPr>
          <p:cNvPr id="3" name="副标题 2"/>
          <p:cNvSpPr>
            <a:spLocks noGrp="1"/>
          </p:cNvSpPr>
          <p:nvPr>
            <p:ph type="subTitle" idx="1" hasCustomPrompt="1"/>
          </p:nvPr>
        </p:nvSpPr>
        <p:spPr>
          <a:xfrm>
            <a:off x="502412" y="3566160"/>
            <a:ext cx="8139178" cy="950984"/>
          </a:xfrm>
        </p:spPr>
        <p:txBody>
          <a:bodyPr lIns="101600" tIns="38100" rIns="76200" bIns="3810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单击此处编辑副标题</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502448" y="952508"/>
            <a:ext cx="8139178"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3" name="日期占位符 2"/>
          <p:cNvSpPr>
            <a:spLocks noGrp="1"/>
          </p:cNvSpPr>
          <p:nvPr>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Times New Roman" panose="02020603050405020304" pitchFamily="18" charset="0"/>
                <a:ea typeface="Times New Roman" panose="02020603050405020304" pitchFamily="18" charset="0"/>
                <a:cs typeface="+mn-cs"/>
              </a:rPr>
            </a:fld>
            <a:endParaRPr lang="zh-CN" altLang="en-US" strike="noStrike" noProof="1"/>
          </a:p>
        </p:txBody>
      </p:sp>
      <p:sp>
        <p:nvSpPr>
          <p:cNvPr id="4" name="页脚占位符 3"/>
          <p:cNvSpPr>
            <a:spLocks noGrp="1"/>
          </p:cNvSpPr>
          <p:nvPr>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Times New Roman" panose="02020603050405020304" pitchFamily="18" charset="0"/>
                <a:ea typeface="Times New Roman" panose="02020603050405020304" pitchFamily="18" charset="0"/>
                <a:cs typeface="+mn-cs"/>
              </a:rPr>
            </a:fld>
            <a:endParaRPr lang="zh-CN" alt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02412" y="2588281"/>
            <a:ext cx="8139178"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405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fontAlgn="auto"/>
            <a:r>
              <a:rPr sz="4050" strike="noStrike" noProof="1">
                <a:sym typeface="+mn-ea"/>
              </a:rPr>
              <a:t>单击此处编辑标题</a:t>
            </a:r>
            <a:endParaRPr strike="noStrike" noProof="1">
              <a:sym typeface="+mn-ea"/>
            </a:endParaRPr>
          </a:p>
        </p:txBody>
      </p:sp>
      <p:sp>
        <p:nvSpPr>
          <p:cNvPr id="3" name="日期占位符 2"/>
          <p:cNvSpPr>
            <a:spLocks noGrp="1"/>
          </p:cNvSpPr>
          <p:nvPr>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Times New Roman" panose="02020603050405020304" pitchFamily="18" charset="0"/>
                <a:ea typeface="Times New Roman" panose="02020603050405020304" pitchFamily="18" charset="0"/>
                <a:cs typeface="+mn-cs"/>
              </a:rPr>
            </a:fld>
            <a:endParaRPr lang="zh-CN" altLang="en-US" strike="noStrike" noProof="1"/>
          </a:p>
        </p:txBody>
      </p:sp>
      <p:sp>
        <p:nvSpPr>
          <p:cNvPr id="4" name="页脚占位符 3"/>
          <p:cNvSpPr>
            <a:spLocks noGrp="1"/>
          </p:cNvSpPr>
          <p:nvPr>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Times New Roman" panose="02020603050405020304" pitchFamily="18" charset="0"/>
                <a:ea typeface="Times New Roman" panose="02020603050405020304" pitchFamily="18" charset="0"/>
                <a:cs typeface="+mn-cs"/>
              </a:rPr>
            </a:fld>
            <a:endParaRPr lang="zh-CN" altLang="en-US"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a:xfrm>
            <a:off x="502412" y="1296000"/>
            <a:ext cx="8139178" cy="5041355"/>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02448" y="3808730"/>
            <a:ext cx="8139178" cy="624845"/>
          </a:xfrm>
        </p:spPr>
        <p:txBody>
          <a:bodyPr lIns="101600" tIns="38100" rIns="63500" bIns="38100" anchor="t" anchorCtr="0">
            <a:noAutofit/>
          </a:bodyPr>
          <a:lstStyle>
            <a:lvl1pPr>
              <a:defRPr sz="2700" b="0" u="none" strike="noStrike" kern="1200" cap="none" spc="300" normalizeH="0">
                <a:solidFill>
                  <a:schemeClr val="tx1"/>
                </a:solidFill>
                <a:effectLst>
                  <a:outerShdw blurRad="38100" dist="38100" dir="2700000" algn="tl">
                    <a:srgbClr val="000000">
                      <a:alpha val="43137"/>
                    </a:srgbClr>
                  </a:outerShdw>
                </a:effectLst>
                <a:uFillTx/>
              </a:defRPr>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502444" y="4511675"/>
            <a:ext cx="8139178" cy="1077985"/>
          </a:xfrm>
        </p:spPr>
        <p:txBody>
          <a:bodyPr lIns="101600" tIns="38100" rIns="76200" bIns="38100">
            <a:noAutofit/>
          </a:bodyPr>
          <a:lstStyle>
            <a:lvl1pPr marL="0" indent="0" eaLnBrk="1" fontAlgn="auto" latinLnBrk="0" hangingPunct="1">
              <a:buNone/>
              <a:defRPr kumimoji="0" lang="zh-CN" altLang="en-US" sz="1200" b="0" i="0" u="none" strike="noStrike" kern="1200" cap="none" spc="150" normalizeH="0" baseline="0" noProof="1">
                <a:solidFill>
                  <a:schemeClr val="tx1"/>
                </a:solidFill>
                <a:uFillTx/>
                <a:latin typeface="+mn-lt"/>
                <a:ea typeface="+mn-ea"/>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502448" y="1296000"/>
            <a:ext cx="3962432" cy="50400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4" name="内容占位符 3"/>
          <p:cNvSpPr>
            <a:spLocks noGrp="1"/>
          </p:cNvSpPr>
          <p:nvPr>
            <p:ph sz="half" idx="2"/>
          </p:nvPr>
        </p:nvSpPr>
        <p:spPr>
          <a:xfrm>
            <a:off x="4679158" y="1296000"/>
            <a:ext cx="3962432" cy="5040000"/>
          </a:xfrm>
        </p:spPr>
        <p:txBody>
          <a:bodyPr>
            <a:noAutofit/>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文本占位符 2"/>
          <p:cNvSpPr>
            <a:spLocks noGrp="1"/>
          </p:cNvSpPr>
          <p:nvPr>
            <p:ph type="body" idx="1" hasCustomPrompt="1"/>
          </p:nvPr>
        </p:nvSpPr>
        <p:spPr>
          <a:xfrm>
            <a:off x="502448" y="1296000"/>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solidFill>
                <a:uFillTx/>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单击此处编辑文本</a:t>
            </a:r>
            <a:endParaRPr lang="zh-CN" altLang="en-US" strike="noStrike" noProof="1"/>
          </a:p>
        </p:txBody>
      </p:sp>
      <p:sp>
        <p:nvSpPr>
          <p:cNvPr id="4" name="内容占位符 3"/>
          <p:cNvSpPr>
            <a:spLocks noGrp="1"/>
          </p:cNvSpPr>
          <p:nvPr>
            <p:ph sz="half" idx="2"/>
          </p:nvPr>
        </p:nvSpPr>
        <p:spPr>
          <a:xfrm>
            <a:off x="502444" y="1789043"/>
            <a:ext cx="3962400" cy="455223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5" name="文本占位符 4"/>
          <p:cNvSpPr>
            <a:spLocks noGrp="1"/>
          </p:cNvSpPr>
          <p:nvPr>
            <p:ph type="body" sz="quarter" idx="3" hasCustomPrompt="1"/>
          </p:nvPr>
        </p:nvSpPr>
        <p:spPr>
          <a:xfrm>
            <a:off x="4676813" y="1296000"/>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solidFill>
                <a:uFillTx/>
                <a:latin typeface="+mn-lt"/>
                <a:ea typeface="+mn-ea"/>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4676813" y="1789043"/>
            <a:ext cx="3962432" cy="455223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7" name="日期占位符 6"/>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02448" y="1296000"/>
            <a:ext cx="396243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a:sym typeface="+mn-ea"/>
            </a:endParaRPr>
          </a:p>
        </p:txBody>
      </p:sp>
      <p:sp>
        <p:nvSpPr>
          <p:cNvPr id="4" name="文本占位符 3"/>
          <p:cNvSpPr>
            <a:spLocks noGrp="1"/>
          </p:cNvSpPr>
          <p:nvPr>
            <p:ph type="body" sz="half" idx="2"/>
          </p:nvPr>
        </p:nvSpPr>
        <p:spPr>
          <a:xfrm>
            <a:off x="4679194" y="1296000"/>
            <a:ext cx="3962432" cy="50400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fontAlgn="auto"/>
            <a:r>
              <a:rPr strike="noStrike" noProof="1">
                <a:sym typeface="+mn-ea"/>
              </a:rPr>
              <a:t>单击此处编辑母版文本样式</a:t>
            </a:r>
            <a:endParaRPr strike="noStrike" noProof="1">
              <a:sym typeface="+mn-ea"/>
            </a:endParaRPr>
          </a:p>
        </p:txBody>
      </p:sp>
      <p:sp>
        <p:nvSpPr>
          <p:cNvPr id="9" name="标题 8"/>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2" name="日期占位符 1"/>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2.xml"/><Relationship Id="rId24" Type="http://schemas.openxmlformats.org/officeDocument/2006/relationships/tags" Target="../tags/tag11.xml"/><Relationship Id="rId23" Type="http://schemas.openxmlformats.org/officeDocument/2006/relationships/tags" Target="../tags/tag10.xml"/><Relationship Id="rId22" Type="http://schemas.openxmlformats.org/officeDocument/2006/relationships/tags" Target="../tags/tag9.xml"/><Relationship Id="rId21" Type="http://schemas.openxmlformats.org/officeDocument/2006/relationships/tags" Target="../tags/tag8.xml"/><Relationship Id="rId20" Type="http://schemas.openxmlformats.org/officeDocument/2006/relationships/tags" Target="../tags/tag7.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20"/>
            </p:custDataLst>
          </p:nvPr>
        </p:nvSpPr>
        <p:spPr>
          <a:xfrm>
            <a:off x="501650" y="431800"/>
            <a:ext cx="8140700" cy="647700"/>
          </a:xfrm>
          <a:prstGeom prst="rect">
            <a:avLst/>
          </a:prstGeom>
          <a:noFill/>
          <a:ln w="9525">
            <a:noFill/>
          </a:ln>
        </p:spPr>
        <p:txBody>
          <a:bodyPr vert="horz" lIns="101600" tIns="38100" rIns="76200" bIns="38100" anchor="ctr" anchorCtr="0"/>
          <a:lstStyle/>
          <a:p>
            <a:pPr lvl="0"/>
            <a:r>
              <a:rPr lang="zh-CN" altLang="en-US" dirty="0"/>
              <a:t>单击此处编辑母版标题样式</a:t>
            </a:r>
            <a:endParaRPr lang="zh-CN" altLang="en-US" dirty="0"/>
          </a:p>
        </p:txBody>
      </p:sp>
      <p:sp>
        <p:nvSpPr>
          <p:cNvPr id="1027" name="文本占位符 2"/>
          <p:cNvSpPr>
            <a:spLocks noGrp="1"/>
          </p:cNvSpPr>
          <p:nvPr>
            <p:ph type="body"/>
            <p:custDataLst>
              <p:tags r:id="rId21"/>
            </p:custDataLst>
          </p:nvPr>
        </p:nvSpPr>
        <p:spPr>
          <a:xfrm>
            <a:off x="501650" y="1295400"/>
            <a:ext cx="8140700" cy="5040313"/>
          </a:xfrm>
          <a:prstGeom prst="rect">
            <a:avLst/>
          </a:prstGeom>
          <a:noFill/>
          <a:ln w="9525">
            <a:noFill/>
          </a:ln>
        </p:spPr>
        <p:txBody>
          <a:bodyPr vert="horz" lIns="101600" tIns="0" rIns="82550" bIns="0" anchor="t" anchorCtr="0"/>
          <a:lstStyle/>
          <a:p>
            <a:pPr lvl="0"/>
            <a:r>
              <a:rPr lang="zh-CN" altLang="en-US" dirty="0"/>
              <a:t>单击此处编辑母版文本样式</a:t>
            </a:r>
            <a:endParaRPr lang="zh-CN" altLang="en-US" dirty="0"/>
          </a:p>
          <a:p>
            <a:pPr lvl="1" indent="-171450"/>
            <a:r>
              <a:rPr lang="zh-CN" altLang="en-US" dirty="0"/>
              <a:t>第二级</a:t>
            </a:r>
            <a:endParaRPr lang="zh-CN" altLang="en-US" dirty="0"/>
          </a:p>
          <a:p>
            <a:pPr lvl="2" indent="-171450"/>
            <a:r>
              <a:rPr lang="zh-CN" altLang="en-US" dirty="0"/>
              <a:t>第三级</a:t>
            </a:r>
            <a:endParaRPr lang="zh-CN" altLang="en-US" dirty="0"/>
          </a:p>
          <a:p>
            <a:pPr lvl="3" indent="-171450"/>
            <a:r>
              <a:rPr lang="zh-CN" altLang="en-US" dirty="0"/>
              <a:t>第四级</a:t>
            </a:r>
            <a:endParaRPr lang="zh-CN" altLang="en-US" dirty="0"/>
          </a:p>
          <a:p>
            <a:pPr lvl="4" indent="-171450"/>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660400" y="6350000"/>
            <a:ext cx="2024063" cy="315913"/>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5" name="页脚占位符 4"/>
          <p:cNvSpPr>
            <a:spLocks noGrp="1"/>
          </p:cNvSpPr>
          <p:nvPr>
            <p:ph type="ftr" sz="quarter" idx="3"/>
            <p:custDataLst>
              <p:tags r:id="rId23"/>
            </p:custDataLst>
          </p:nvPr>
        </p:nvSpPr>
        <p:spPr>
          <a:xfrm>
            <a:off x="3087688" y="6350000"/>
            <a:ext cx="2968625" cy="315913"/>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ko-KR" sz="1400" b="0" i="0" u="none" strike="noStrike" kern="1200" cap="none" spc="0" normalizeH="0" baseline="0" noProof="0">
              <a:ln>
                <a:noFill/>
              </a:ln>
              <a:solidFill>
                <a:schemeClr val="tx1"/>
              </a:solidFill>
              <a:effectLst/>
              <a:uLnTx/>
              <a:uFillTx/>
              <a:latin typeface="+mn-lt"/>
              <a:ea typeface="Gulim" panose="020B0600000101010101" pitchFamily="34" charset="-127"/>
              <a:cs typeface="Times New Roman" panose="02020603050405020304" pitchFamily="18" charset="0"/>
            </a:endParaRPr>
          </a:p>
        </p:txBody>
      </p:sp>
      <p:sp>
        <p:nvSpPr>
          <p:cNvPr id="6" name="灯片编号占位符 5"/>
          <p:cNvSpPr>
            <a:spLocks noGrp="1"/>
          </p:cNvSpPr>
          <p:nvPr>
            <p:ph type="sldNum" sz="quarter" idx="4"/>
            <p:custDataLst>
              <p:tags r:id="rId24"/>
            </p:custDataLst>
          </p:nvPr>
        </p:nvSpPr>
        <p:spPr>
          <a:xfrm>
            <a:off x="6457950" y="6350000"/>
            <a:ext cx="2025650" cy="315913"/>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pPr lvl="0" eaLnBrk="1" fontAlgn="base" hangingPunct="1">
              <a:buNone/>
            </a:pPr>
            <a:fld id="{9A0DB2DC-4C9A-4742-B13C-FB6460FD3503}" type="slidenum">
              <a:rPr lang="zh-CN" altLang="ko-KR" strike="noStrike" noProof="1" dirty="0">
                <a:latin typeface="Times New Roman" panose="02020603050405020304" pitchFamily="18" charset="0"/>
                <a:ea typeface="Gulim" panose="020B0600000101010101" pitchFamily="34" charset="-127"/>
                <a:cs typeface="Times New Roman" panose="02020603050405020304" pitchFamily="18" charset="0"/>
              </a:rPr>
            </a:fld>
            <a:endParaRPr lang="zh-CN" altLang="ko-KR" strike="noStrike" noProof="1">
              <a:latin typeface="Times New Roman" panose="02020603050405020304" pitchFamily="18" charset="0"/>
              <a:ea typeface="Gulim" panose="020B0600000101010101" pitchFamily="34" charset="-127"/>
              <a:cs typeface="Times New Roman" panose="02020603050405020304" pitchFamily="18" charset="0"/>
            </a:endParaRPr>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330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defTabSz="685800" rtl="0" eaLnBrk="1" fontAlgn="auto" latinLnBrk="0" hangingPunct="1">
        <a:lnSpc>
          <a:spcPct val="100000"/>
        </a:lnSpc>
        <a:spcBef>
          <a:spcPct val="0"/>
        </a:spcBef>
        <a:buNone/>
        <a:defRPr sz="2100" b="1" u="none" strike="noStrike" kern="1200" cap="none" spc="200" normalizeH="0">
          <a:solidFill>
            <a:schemeClr val="tx1"/>
          </a:solidFill>
          <a:uFillTx/>
          <a:latin typeface="+mj-lt"/>
          <a:ea typeface="+mj-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mn-lt"/>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emf"/><Relationship Id="rId1" Type="http://schemas.openxmlformats.org/officeDocument/2006/relationships/oleObject" Target="../embeddings/Workbook1.xls"/></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9.xml"/><Relationship Id="rId2" Type="http://schemas.openxmlformats.org/officeDocument/2006/relationships/image" Target="../media/image13.png"/><Relationship Id="rId1" Type="http://schemas.openxmlformats.org/officeDocument/2006/relationships/oleObject" Target="../embeddings/oleObject3.bin"/></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32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黑盒测试之</a:t>
            </a:r>
            <a:r>
              <a:rPr kumimoji="0" lang="en-US" altLang="zh-CN" sz="32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5--</a:t>
            </a:r>
            <a:r>
              <a:rPr kumimoji="0" lang="zh-CN" altLang="en-US" sz="32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正交试验法</a:t>
            </a:r>
            <a:endParaRPr kumimoji="0" lang="zh-CN" altLang="en-US" sz="32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endParaRPr>
          </a:p>
        </p:txBody>
      </p:sp>
      <p:sp>
        <p:nvSpPr>
          <p:cNvPr id="5122"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利用因果图来设计测试用例时</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作为输入条件的原因与输出结果之间的因果关系</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有时很难从软件需求规格说明中得到</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往往因果关系非常庞大</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导致利用因果图而得到的测试用例数目多得惊人</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给软件测试带来沉重的负担</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为了有效的</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合理地减少测试的工时与费用</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可利用正交试验法进行测试用例的设计</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838200" marR="0" indent="-838200" algn="l" defTabSz="685800" rtl="0" eaLnBrk="1" fontAlgn="auto" latinLnBrk="0" hangingPunct="1">
              <a:lnSpc>
                <a:spcPct val="100000"/>
              </a:lnSpc>
              <a:spcBef>
                <a:spcPct val="0"/>
              </a:spcBef>
              <a:spcAft>
                <a:spcPct val="0"/>
              </a:spcAft>
              <a:buClrTx/>
              <a:buSzTx/>
              <a:buFontTx/>
              <a:buNone/>
            </a:pPr>
            <a:r>
              <a:rPr kumimoji="0" lang="zh-CN" altLang="en-US" sz="21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简单对比法</a:t>
            </a:r>
            <a:endParaRPr kumimoji="0" lang="zh-CN" altLang="en-US" sz="21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endParaRPr>
          </a:p>
        </p:txBody>
      </p:sp>
      <p:sp>
        <p:nvSpPr>
          <p:cNvPr id="14338" name="Rectangle 3"/>
          <p:cNvSpPr>
            <a:spLocks noGrp="1"/>
          </p:cNvSpPr>
          <p:nvPr>
            <p:ph idx="1"/>
          </p:nvPr>
        </p:nvSpPr>
        <p:spPr>
          <a:xfrm>
            <a:off x="501650" y="1295400"/>
            <a:ext cx="8140700" cy="5041900"/>
          </a:xfrm>
        </p:spPr>
        <p:txBody>
          <a:bodyPr wrap="square" lIns="91440" tIns="45720" rIns="91440" bIns="45720" rtlCol="0" anchor="t">
            <a:noAutofit/>
          </a:bodyPr>
          <a:lstStyle/>
          <a:p>
            <a:pPr marL="609600" marR="0" indent="-609600" algn="l" defTabSz="685800" rtl="0" eaLnBrk="1" fontAlgn="auto" latinLnBrk="0" hangingPunct="1">
              <a:lnSpc>
                <a:spcPct val="80000"/>
              </a:lnSpc>
              <a:spcBef>
                <a:spcPts val="0"/>
              </a:spcBef>
              <a:spcAft>
                <a:spcPts val="1000"/>
              </a:spcAft>
              <a:buClrTx/>
              <a:buSzTx/>
              <a:buFont typeface="Wingdings" panose="05000000000000000000" pitchFamily="2" charset="2"/>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变化一个因素而固定其他因素，如首先固定</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B</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C</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于</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B1</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C1</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，使</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变化。	</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grpSp>
        <p:nvGrpSpPr>
          <p:cNvPr id="14339" name="Group 4"/>
          <p:cNvGrpSpPr/>
          <p:nvPr/>
        </p:nvGrpSpPr>
        <p:grpSpPr>
          <a:xfrm>
            <a:off x="579438" y="2492375"/>
            <a:ext cx="3200400" cy="1290638"/>
            <a:chOff x="0" y="0"/>
            <a:chExt cx="2016" cy="965"/>
          </a:xfrm>
        </p:grpSpPr>
        <p:sp>
          <p:nvSpPr>
            <p:cNvPr id="14340" name="Text Box 5"/>
            <p:cNvSpPr txBox="1"/>
            <p:nvPr/>
          </p:nvSpPr>
          <p:spPr>
            <a:xfrm>
              <a:off x="0" y="288"/>
              <a:ext cx="624" cy="297"/>
            </a:xfrm>
            <a:prstGeom prst="rect">
              <a:avLst/>
            </a:prstGeom>
            <a:noFill/>
            <a:ln w="9525">
              <a:noFill/>
            </a:ln>
          </p:spPr>
          <p:txBody>
            <a:bodyPr anchor="t" anchorCtr="0">
              <a:spAutoFit/>
            </a:bodyPr>
            <a:lstStyle/>
            <a:p>
              <a:pPr>
                <a:spcBef>
                  <a:spcPct val="50000"/>
                </a:spcBef>
              </a:pPr>
              <a:r>
                <a:rPr lang="en-US" altLang="zh-CN" sz="2000" dirty="0">
                  <a:solidFill>
                    <a:schemeClr val="tx1"/>
                  </a:solidFill>
                  <a:latin typeface="华文中宋" panose="02010600040101010101" pitchFamily="2" charset="-122"/>
                  <a:ea typeface="华文中宋" panose="02010600040101010101" pitchFamily="2" charset="-122"/>
                </a:rPr>
                <a:t>B1C1</a:t>
              </a:r>
              <a:endParaRPr lang="en-US" altLang="zh-CN" sz="2000" dirty="0">
                <a:solidFill>
                  <a:schemeClr val="tx1"/>
                </a:solidFill>
                <a:latin typeface="华文中宋" panose="02010600040101010101" pitchFamily="2" charset="-122"/>
                <a:ea typeface="华文中宋" panose="02010600040101010101" pitchFamily="2" charset="-122"/>
              </a:endParaRPr>
            </a:p>
          </p:txBody>
        </p:sp>
        <p:sp>
          <p:nvSpPr>
            <p:cNvPr id="14341" name="Line 6"/>
            <p:cNvSpPr/>
            <p:nvPr/>
          </p:nvSpPr>
          <p:spPr>
            <a:xfrm flipV="1">
              <a:off x="432" y="144"/>
              <a:ext cx="288" cy="192"/>
            </a:xfrm>
            <a:prstGeom prst="line">
              <a:avLst/>
            </a:prstGeom>
            <a:ln w="12700" cap="flat" cmpd="sng">
              <a:solidFill>
                <a:schemeClr val="tx1"/>
              </a:solidFill>
              <a:prstDash val="solid"/>
              <a:round/>
              <a:headEnd type="none" w="med" len="med"/>
              <a:tailEnd type="triangle" w="med" len="lg"/>
            </a:ln>
          </p:spPr>
        </p:sp>
        <p:sp>
          <p:nvSpPr>
            <p:cNvPr id="14342" name="Line 7"/>
            <p:cNvSpPr/>
            <p:nvPr/>
          </p:nvSpPr>
          <p:spPr>
            <a:xfrm>
              <a:off x="480" y="432"/>
              <a:ext cx="192" cy="0"/>
            </a:xfrm>
            <a:prstGeom prst="line">
              <a:avLst/>
            </a:prstGeom>
            <a:ln w="12700" cap="flat" cmpd="sng">
              <a:solidFill>
                <a:schemeClr val="tx1"/>
              </a:solidFill>
              <a:prstDash val="solid"/>
              <a:round/>
              <a:headEnd type="none" w="med" len="med"/>
              <a:tailEnd type="triangle" w="med" len="lg"/>
            </a:ln>
          </p:spPr>
        </p:sp>
        <p:sp>
          <p:nvSpPr>
            <p:cNvPr id="14343" name="Line 8"/>
            <p:cNvSpPr/>
            <p:nvPr/>
          </p:nvSpPr>
          <p:spPr>
            <a:xfrm>
              <a:off x="432" y="528"/>
              <a:ext cx="240" cy="192"/>
            </a:xfrm>
            <a:prstGeom prst="line">
              <a:avLst/>
            </a:prstGeom>
            <a:ln w="12700" cap="flat" cmpd="sng">
              <a:solidFill>
                <a:schemeClr val="tx1"/>
              </a:solidFill>
              <a:prstDash val="solid"/>
              <a:round/>
              <a:headEnd type="none" w="med" len="med"/>
              <a:tailEnd type="triangle" w="med" len="lg"/>
            </a:ln>
          </p:spPr>
        </p:sp>
        <p:sp>
          <p:nvSpPr>
            <p:cNvPr id="14344" name="Text Box 9"/>
            <p:cNvSpPr txBox="1"/>
            <p:nvPr/>
          </p:nvSpPr>
          <p:spPr>
            <a:xfrm>
              <a:off x="768" y="0"/>
              <a:ext cx="384" cy="342"/>
            </a:xfrm>
            <a:prstGeom prst="rect">
              <a:avLst/>
            </a:prstGeom>
            <a:noFill/>
            <a:ln w="9525">
              <a:noFill/>
            </a:ln>
          </p:spPr>
          <p:txBody>
            <a:bodyPr anchor="t" anchorCtr="0">
              <a:spAutoFit/>
            </a:bodyPr>
            <a:lstStyle/>
            <a:p>
              <a:pPr>
                <a:spcBef>
                  <a:spcPct val="50000"/>
                </a:spcBef>
              </a:pPr>
              <a:r>
                <a:rPr lang="en-US" altLang="zh-CN" sz="2400" dirty="0">
                  <a:solidFill>
                    <a:schemeClr val="tx1"/>
                  </a:solidFill>
                  <a:latin typeface="华文中宋" panose="02010600040101010101" pitchFamily="2" charset="-122"/>
                  <a:ea typeface="华文中宋" panose="02010600040101010101" pitchFamily="2" charset="-122"/>
                </a:rPr>
                <a:t>A1</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4345" name="Text Box 10"/>
            <p:cNvSpPr txBox="1"/>
            <p:nvPr/>
          </p:nvSpPr>
          <p:spPr>
            <a:xfrm>
              <a:off x="768" y="336"/>
              <a:ext cx="384" cy="342"/>
            </a:xfrm>
            <a:prstGeom prst="rect">
              <a:avLst/>
            </a:prstGeom>
            <a:noFill/>
            <a:ln w="9525">
              <a:noFill/>
            </a:ln>
          </p:spPr>
          <p:txBody>
            <a:bodyPr anchor="t" anchorCtr="0">
              <a:spAutoFit/>
            </a:bodyPr>
            <a:lstStyle/>
            <a:p>
              <a:pPr>
                <a:spcBef>
                  <a:spcPct val="50000"/>
                </a:spcBef>
              </a:pPr>
              <a:r>
                <a:rPr lang="en-US" altLang="zh-CN" sz="2400" dirty="0">
                  <a:solidFill>
                    <a:schemeClr val="tx1"/>
                  </a:solidFill>
                  <a:latin typeface="华文中宋" panose="02010600040101010101" pitchFamily="2" charset="-122"/>
                  <a:ea typeface="华文中宋" panose="02010600040101010101" pitchFamily="2" charset="-122"/>
                </a:rPr>
                <a:t>A2</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4346" name="Text Box 11"/>
            <p:cNvSpPr txBox="1"/>
            <p:nvPr/>
          </p:nvSpPr>
          <p:spPr>
            <a:xfrm>
              <a:off x="768" y="623"/>
              <a:ext cx="1248" cy="342"/>
            </a:xfrm>
            <a:prstGeom prst="rect">
              <a:avLst/>
            </a:prstGeom>
            <a:noFill/>
            <a:ln w="9525">
              <a:noFill/>
            </a:ln>
          </p:spPr>
          <p:txBody>
            <a:bodyPr anchor="t" anchorCtr="0">
              <a:spAutoFit/>
            </a:bodyPr>
            <a:lstStyle/>
            <a:p>
              <a:pPr>
                <a:spcBef>
                  <a:spcPct val="50000"/>
                </a:spcBef>
              </a:pPr>
              <a:r>
                <a:rPr lang="en-US" altLang="zh-CN" sz="2400" dirty="0">
                  <a:solidFill>
                    <a:schemeClr val="tx1"/>
                  </a:solidFill>
                  <a:latin typeface="华文中宋" panose="02010600040101010101" pitchFamily="2" charset="-122"/>
                  <a:ea typeface="华文中宋" panose="02010600040101010101" pitchFamily="2" charset="-122"/>
                </a:rPr>
                <a:t>A3</a:t>
              </a:r>
              <a:r>
                <a:rPr lang="zh-CN" altLang="en-US" sz="2400" dirty="0">
                  <a:solidFill>
                    <a:schemeClr val="tx1"/>
                  </a:solidFill>
                  <a:latin typeface="华文中宋" panose="02010600040101010101" pitchFamily="2" charset="-122"/>
                  <a:ea typeface="华文中宋" panose="02010600040101010101" pitchFamily="2" charset="-122"/>
                </a:rPr>
                <a:t>（好结果）</a:t>
              </a:r>
              <a:endParaRPr lang="zh-CN" altLang="en-US" sz="2400" dirty="0">
                <a:solidFill>
                  <a:schemeClr val="tx1"/>
                </a:solidFill>
                <a:latin typeface="华文中宋" panose="02010600040101010101" pitchFamily="2" charset="-122"/>
                <a:ea typeface="华文中宋" panose="02010600040101010101" pitchFamily="2" charset="-122"/>
              </a:endParaRPr>
            </a:p>
          </p:txBody>
        </p:sp>
      </p:grpSp>
      <p:grpSp>
        <p:nvGrpSpPr>
          <p:cNvPr id="14347" name="Group 12"/>
          <p:cNvGrpSpPr/>
          <p:nvPr/>
        </p:nvGrpSpPr>
        <p:grpSpPr>
          <a:xfrm>
            <a:off x="498475" y="3860800"/>
            <a:ext cx="3352800" cy="1290638"/>
            <a:chOff x="0" y="0"/>
            <a:chExt cx="2112" cy="965"/>
          </a:xfrm>
        </p:grpSpPr>
        <p:sp>
          <p:nvSpPr>
            <p:cNvPr id="14348" name="Text Box 13"/>
            <p:cNvSpPr txBox="1"/>
            <p:nvPr/>
          </p:nvSpPr>
          <p:spPr>
            <a:xfrm>
              <a:off x="0" y="288"/>
              <a:ext cx="624" cy="297"/>
            </a:xfrm>
            <a:prstGeom prst="rect">
              <a:avLst/>
            </a:prstGeom>
            <a:noFill/>
            <a:ln w="9525">
              <a:noFill/>
            </a:ln>
          </p:spPr>
          <p:txBody>
            <a:bodyPr anchor="t" anchorCtr="0">
              <a:spAutoFit/>
            </a:bodyPr>
            <a:lstStyle/>
            <a:p>
              <a:pPr>
                <a:spcBef>
                  <a:spcPct val="50000"/>
                </a:spcBef>
              </a:pPr>
              <a:r>
                <a:rPr lang="en-US" altLang="zh-CN" sz="2000" dirty="0">
                  <a:solidFill>
                    <a:schemeClr val="tx1"/>
                  </a:solidFill>
                  <a:latin typeface="华文中宋" panose="02010600040101010101" pitchFamily="2" charset="-122"/>
                  <a:ea typeface="华文中宋" panose="02010600040101010101" pitchFamily="2" charset="-122"/>
                </a:rPr>
                <a:t>A3C1</a:t>
              </a:r>
              <a:endParaRPr lang="en-US" altLang="zh-CN" sz="2000" dirty="0">
                <a:solidFill>
                  <a:schemeClr val="tx1"/>
                </a:solidFill>
                <a:latin typeface="华文中宋" panose="02010600040101010101" pitchFamily="2" charset="-122"/>
                <a:ea typeface="华文中宋" panose="02010600040101010101" pitchFamily="2" charset="-122"/>
              </a:endParaRPr>
            </a:p>
          </p:txBody>
        </p:sp>
        <p:sp>
          <p:nvSpPr>
            <p:cNvPr id="14349" name="Line 14"/>
            <p:cNvSpPr/>
            <p:nvPr/>
          </p:nvSpPr>
          <p:spPr>
            <a:xfrm flipV="1">
              <a:off x="432" y="144"/>
              <a:ext cx="288" cy="192"/>
            </a:xfrm>
            <a:prstGeom prst="line">
              <a:avLst/>
            </a:prstGeom>
            <a:ln w="12700" cap="flat" cmpd="sng">
              <a:solidFill>
                <a:schemeClr val="tx1"/>
              </a:solidFill>
              <a:prstDash val="solid"/>
              <a:round/>
              <a:headEnd type="none" w="med" len="med"/>
              <a:tailEnd type="triangle" w="med" len="lg"/>
            </a:ln>
          </p:spPr>
        </p:sp>
        <p:sp>
          <p:nvSpPr>
            <p:cNvPr id="14350" name="Line 15"/>
            <p:cNvSpPr/>
            <p:nvPr/>
          </p:nvSpPr>
          <p:spPr>
            <a:xfrm>
              <a:off x="480" y="432"/>
              <a:ext cx="192" cy="1"/>
            </a:xfrm>
            <a:prstGeom prst="line">
              <a:avLst/>
            </a:prstGeom>
            <a:ln w="12700" cap="flat" cmpd="sng">
              <a:solidFill>
                <a:schemeClr val="tx1"/>
              </a:solidFill>
              <a:prstDash val="solid"/>
              <a:round/>
              <a:headEnd type="none" w="med" len="med"/>
              <a:tailEnd type="triangle" w="med" len="lg"/>
            </a:ln>
          </p:spPr>
        </p:sp>
        <p:sp>
          <p:nvSpPr>
            <p:cNvPr id="14351" name="Line 16"/>
            <p:cNvSpPr/>
            <p:nvPr/>
          </p:nvSpPr>
          <p:spPr>
            <a:xfrm>
              <a:off x="432" y="528"/>
              <a:ext cx="240" cy="192"/>
            </a:xfrm>
            <a:prstGeom prst="line">
              <a:avLst/>
            </a:prstGeom>
            <a:ln w="12700" cap="flat" cmpd="sng">
              <a:solidFill>
                <a:schemeClr val="tx1"/>
              </a:solidFill>
              <a:prstDash val="solid"/>
              <a:round/>
              <a:headEnd type="none" w="med" len="med"/>
              <a:tailEnd type="triangle" w="med" len="lg"/>
            </a:ln>
          </p:spPr>
        </p:sp>
        <p:sp>
          <p:nvSpPr>
            <p:cNvPr id="14352" name="Text Box 17"/>
            <p:cNvSpPr txBox="1"/>
            <p:nvPr/>
          </p:nvSpPr>
          <p:spPr>
            <a:xfrm>
              <a:off x="768" y="0"/>
              <a:ext cx="384" cy="342"/>
            </a:xfrm>
            <a:prstGeom prst="rect">
              <a:avLst/>
            </a:prstGeom>
            <a:noFill/>
            <a:ln w="9525">
              <a:noFill/>
            </a:ln>
          </p:spPr>
          <p:txBody>
            <a:bodyPr anchor="t" anchorCtr="0">
              <a:spAutoFit/>
            </a:bodyPr>
            <a:lstStyle/>
            <a:p>
              <a:pPr>
                <a:spcBef>
                  <a:spcPct val="50000"/>
                </a:spcBef>
              </a:pPr>
              <a:r>
                <a:rPr lang="en-US" altLang="zh-CN" sz="2400" dirty="0">
                  <a:solidFill>
                    <a:schemeClr val="tx1"/>
                  </a:solidFill>
                  <a:latin typeface="华文中宋" panose="02010600040101010101" pitchFamily="2" charset="-122"/>
                  <a:ea typeface="华文中宋" panose="02010600040101010101" pitchFamily="2" charset="-122"/>
                </a:rPr>
                <a:t>B1</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4353" name="Text Box 18"/>
            <p:cNvSpPr txBox="1"/>
            <p:nvPr/>
          </p:nvSpPr>
          <p:spPr>
            <a:xfrm>
              <a:off x="768" y="336"/>
              <a:ext cx="1344" cy="342"/>
            </a:xfrm>
            <a:prstGeom prst="rect">
              <a:avLst/>
            </a:prstGeom>
            <a:noFill/>
            <a:ln w="9525">
              <a:noFill/>
            </a:ln>
          </p:spPr>
          <p:txBody>
            <a:bodyPr anchor="t" anchorCtr="0">
              <a:spAutoFit/>
            </a:bodyPr>
            <a:lstStyle/>
            <a:p>
              <a:pPr>
                <a:spcBef>
                  <a:spcPct val="50000"/>
                </a:spcBef>
              </a:pPr>
              <a:r>
                <a:rPr lang="en-US" altLang="zh-CN" sz="2400" dirty="0">
                  <a:solidFill>
                    <a:schemeClr val="tx1"/>
                  </a:solidFill>
                  <a:latin typeface="华文中宋" panose="02010600040101010101" pitchFamily="2" charset="-122"/>
                  <a:ea typeface="华文中宋" panose="02010600040101010101" pitchFamily="2" charset="-122"/>
                </a:rPr>
                <a:t>B2 </a:t>
              </a:r>
              <a:r>
                <a:rPr lang="zh-CN" altLang="en-US" sz="2000" dirty="0">
                  <a:solidFill>
                    <a:schemeClr val="tx1"/>
                  </a:solidFill>
                  <a:latin typeface="华文中宋" panose="02010600040101010101" pitchFamily="2" charset="-122"/>
                  <a:ea typeface="华文中宋" panose="02010600040101010101" pitchFamily="2" charset="-122"/>
                </a:rPr>
                <a:t>（好结果）</a:t>
              </a:r>
              <a:endParaRPr lang="zh-CN" altLang="en-US" sz="2000" dirty="0">
                <a:solidFill>
                  <a:schemeClr val="tx1"/>
                </a:solidFill>
                <a:latin typeface="华文中宋" panose="02010600040101010101" pitchFamily="2" charset="-122"/>
                <a:ea typeface="华文中宋" panose="02010600040101010101" pitchFamily="2" charset="-122"/>
              </a:endParaRPr>
            </a:p>
          </p:txBody>
        </p:sp>
        <p:sp>
          <p:nvSpPr>
            <p:cNvPr id="14354" name="Text Box 19"/>
            <p:cNvSpPr txBox="1"/>
            <p:nvPr/>
          </p:nvSpPr>
          <p:spPr>
            <a:xfrm>
              <a:off x="768" y="623"/>
              <a:ext cx="384" cy="342"/>
            </a:xfrm>
            <a:prstGeom prst="rect">
              <a:avLst/>
            </a:prstGeom>
            <a:noFill/>
            <a:ln w="9525">
              <a:noFill/>
            </a:ln>
          </p:spPr>
          <p:txBody>
            <a:bodyPr anchor="t" anchorCtr="0">
              <a:spAutoFit/>
            </a:bodyPr>
            <a:lstStyle/>
            <a:p>
              <a:pPr>
                <a:spcBef>
                  <a:spcPct val="50000"/>
                </a:spcBef>
              </a:pPr>
              <a:r>
                <a:rPr lang="en-US" altLang="zh-CN" sz="2400" dirty="0">
                  <a:solidFill>
                    <a:schemeClr val="tx1"/>
                  </a:solidFill>
                  <a:latin typeface="华文中宋" panose="02010600040101010101" pitchFamily="2" charset="-122"/>
                  <a:ea typeface="华文中宋" panose="02010600040101010101" pitchFamily="2" charset="-122"/>
                </a:rPr>
                <a:t>B3</a:t>
              </a:r>
              <a:endParaRPr lang="en-US" altLang="zh-CN" sz="2400" dirty="0">
                <a:solidFill>
                  <a:schemeClr val="tx1"/>
                </a:solidFill>
                <a:latin typeface="华文中宋" panose="02010600040101010101" pitchFamily="2" charset="-122"/>
                <a:ea typeface="华文中宋" panose="02010600040101010101" pitchFamily="2" charset="-122"/>
              </a:endParaRPr>
            </a:p>
          </p:txBody>
        </p:sp>
      </p:grpSp>
      <p:grpSp>
        <p:nvGrpSpPr>
          <p:cNvPr id="14355" name="Group 20"/>
          <p:cNvGrpSpPr/>
          <p:nvPr/>
        </p:nvGrpSpPr>
        <p:grpSpPr>
          <a:xfrm>
            <a:off x="498475" y="5229225"/>
            <a:ext cx="3352800" cy="1290638"/>
            <a:chOff x="0" y="0"/>
            <a:chExt cx="2112" cy="965"/>
          </a:xfrm>
        </p:grpSpPr>
        <p:sp>
          <p:nvSpPr>
            <p:cNvPr id="14356" name="Text Box 21"/>
            <p:cNvSpPr txBox="1"/>
            <p:nvPr/>
          </p:nvSpPr>
          <p:spPr>
            <a:xfrm>
              <a:off x="0" y="288"/>
              <a:ext cx="624" cy="297"/>
            </a:xfrm>
            <a:prstGeom prst="rect">
              <a:avLst/>
            </a:prstGeom>
            <a:noFill/>
            <a:ln w="9525">
              <a:noFill/>
            </a:ln>
          </p:spPr>
          <p:txBody>
            <a:bodyPr anchor="t" anchorCtr="0">
              <a:spAutoFit/>
            </a:bodyPr>
            <a:lstStyle/>
            <a:p>
              <a:pPr>
                <a:spcBef>
                  <a:spcPct val="50000"/>
                </a:spcBef>
              </a:pPr>
              <a:r>
                <a:rPr lang="en-US" altLang="zh-CN" sz="2000" dirty="0">
                  <a:solidFill>
                    <a:schemeClr val="tx1"/>
                  </a:solidFill>
                  <a:latin typeface="华文中宋" panose="02010600040101010101" pitchFamily="2" charset="-122"/>
                  <a:ea typeface="华文中宋" panose="02010600040101010101" pitchFamily="2" charset="-122"/>
                </a:rPr>
                <a:t>A3B2</a:t>
              </a:r>
              <a:endParaRPr lang="en-US" altLang="zh-CN" sz="2000" dirty="0">
                <a:solidFill>
                  <a:schemeClr val="tx1"/>
                </a:solidFill>
                <a:latin typeface="华文中宋" panose="02010600040101010101" pitchFamily="2" charset="-122"/>
                <a:ea typeface="华文中宋" panose="02010600040101010101" pitchFamily="2" charset="-122"/>
              </a:endParaRPr>
            </a:p>
          </p:txBody>
        </p:sp>
        <p:sp>
          <p:nvSpPr>
            <p:cNvPr id="14357" name="Line 22"/>
            <p:cNvSpPr/>
            <p:nvPr/>
          </p:nvSpPr>
          <p:spPr>
            <a:xfrm flipV="1">
              <a:off x="432" y="144"/>
              <a:ext cx="288" cy="192"/>
            </a:xfrm>
            <a:prstGeom prst="line">
              <a:avLst/>
            </a:prstGeom>
            <a:ln w="12700" cap="flat" cmpd="sng">
              <a:solidFill>
                <a:schemeClr val="tx1"/>
              </a:solidFill>
              <a:prstDash val="solid"/>
              <a:round/>
              <a:headEnd type="none" w="med" len="med"/>
              <a:tailEnd type="triangle" w="med" len="lg"/>
            </a:ln>
          </p:spPr>
        </p:sp>
        <p:sp>
          <p:nvSpPr>
            <p:cNvPr id="14358" name="Line 23"/>
            <p:cNvSpPr/>
            <p:nvPr/>
          </p:nvSpPr>
          <p:spPr>
            <a:xfrm>
              <a:off x="480" y="432"/>
              <a:ext cx="192" cy="1"/>
            </a:xfrm>
            <a:prstGeom prst="line">
              <a:avLst/>
            </a:prstGeom>
            <a:ln w="12700" cap="flat" cmpd="sng">
              <a:solidFill>
                <a:schemeClr val="tx1"/>
              </a:solidFill>
              <a:prstDash val="solid"/>
              <a:round/>
              <a:headEnd type="none" w="med" len="med"/>
              <a:tailEnd type="triangle" w="med" len="lg"/>
            </a:ln>
          </p:spPr>
        </p:sp>
        <p:sp>
          <p:nvSpPr>
            <p:cNvPr id="14359" name="Line 24"/>
            <p:cNvSpPr/>
            <p:nvPr/>
          </p:nvSpPr>
          <p:spPr>
            <a:xfrm>
              <a:off x="432" y="528"/>
              <a:ext cx="240" cy="192"/>
            </a:xfrm>
            <a:prstGeom prst="line">
              <a:avLst/>
            </a:prstGeom>
            <a:ln w="12700" cap="flat" cmpd="sng">
              <a:solidFill>
                <a:schemeClr val="tx1"/>
              </a:solidFill>
              <a:prstDash val="solid"/>
              <a:round/>
              <a:headEnd type="none" w="med" len="med"/>
              <a:tailEnd type="triangle" w="med" len="lg"/>
            </a:ln>
          </p:spPr>
        </p:sp>
        <p:sp>
          <p:nvSpPr>
            <p:cNvPr id="14360" name="Text Box 25"/>
            <p:cNvSpPr txBox="1"/>
            <p:nvPr/>
          </p:nvSpPr>
          <p:spPr>
            <a:xfrm>
              <a:off x="768" y="0"/>
              <a:ext cx="384" cy="342"/>
            </a:xfrm>
            <a:prstGeom prst="rect">
              <a:avLst/>
            </a:prstGeom>
            <a:noFill/>
            <a:ln w="9525">
              <a:noFill/>
            </a:ln>
          </p:spPr>
          <p:txBody>
            <a:bodyPr anchor="t" anchorCtr="0">
              <a:spAutoFit/>
            </a:bodyPr>
            <a:lstStyle/>
            <a:p>
              <a:pPr>
                <a:spcBef>
                  <a:spcPct val="50000"/>
                </a:spcBef>
              </a:pPr>
              <a:r>
                <a:rPr lang="en-US" altLang="zh-CN" sz="2400" dirty="0">
                  <a:solidFill>
                    <a:schemeClr val="tx1"/>
                  </a:solidFill>
                  <a:latin typeface="华文中宋" panose="02010600040101010101" pitchFamily="2" charset="-122"/>
                  <a:ea typeface="华文中宋" panose="02010600040101010101" pitchFamily="2" charset="-122"/>
                </a:rPr>
                <a:t>C1</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4361" name="Text Box 26"/>
            <p:cNvSpPr txBox="1"/>
            <p:nvPr/>
          </p:nvSpPr>
          <p:spPr>
            <a:xfrm>
              <a:off x="768" y="336"/>
              <a:ext cx="1344" cy="342"/>
            </a:xfrm>
            <a:prstGeom prst="rect">
              <a:avLst/>
            </a:prstGeom>
            <a:noFill/>
            <a:ln w="9525">
              <a:noFill/>
            </a:ln>
          </p:spPr>
          <p:txBody>
            <a:bodyPr anchor="t" anchorCtr="0">
              <a:spAutoFit/>
            </a:bodyPr>
            <a:lstStyle/>
            <a:p>
              <a:pPr>
                <a:spcBef>
                  <a:spcPct val="50000"/>
                </a:spcBef>
              </a:pPr>
              <a:r>
                <a:rPr lang="en-US" altLang="zh-CN" sz="2400" dirty="0">
                  <a:solidFill>
                    <a:schemeClr val="tx1"/>
                  </a:solidFill>
                  <a:latin typeface="华文中宋" panose="02010600040101010101" pitchFamily="2" charset="-122"/>
                  <a:ea typeface="华文中宋" panose="02010600040101010101" pitchFamily="2" charset="-122"/>
                </a:rPr>
                <a:t>C2 </a:t>
              </a:r>
              <a:r>
                <a:rPr lang="zh-CN" altLang="en-US" sz="2000" dirty="0">
                  <a:solidFill>
                    <a:schemeClr val="tx1"/>
                  </a:solidFill>
                  <a:latin typeface="华文中宋" panose="02010600040101010101" pitchFamily="2" charset="-122"/>
                  <a:ea typeface="华文中宋" panose="02010600040101010101" pitchFamily="2" charset="-122"/>
                </a:rPr>
                <a:t>（好结果）</a:t>
              </a:r>
              <a:endParaRPr lang="zh-CN" altLang="en-US" sz="2000" dirty="0">
                <a:solidFill>
                  <a:schemeClr val="tx1"/>
                </a:solidFill>
                <a:latin typeface="华文中宋" panose="02010600040101010101" pitchFamily="2" charset="-122"/>
                <a:ea typeface="华文中宋" panose="02010600040101010101" pitchFamily="2" charset="-122"/>
              </a:endParaRPr>
            </a:p>
          </p:txBody>
        </p:sp>
        <p:sp>
          <p:nvSpPr>
            <p:cNvPr id="14362" name="Text Box 27"/>
            <p:cNvSpPr txBox="1"/>
            <p:nvPr/>
          </p:nvSpPr>
          <p:spPr>
            <a:xfrm>
              <a:off x="768" y="623"/>
              <a:ext cx="384" cy="342"/>
            </a:xfrm>
            <a:prstGeom prst="rect">
              <a:avLst/>
            </a:prstGeom>
            <a:noFill/>
            <a:ln w="9525">
              <a:noFill/>
            </a:ln>
          </p:spPr>
          <p:txBody>
            <a:bodyPr anchor="t" anchorCtr="0">
              <a:spAutoFit/>
            </a:bodyPr>
            <a:lstStyle/>
            <a:p>
              <a:pPr>
                <a:spcBef>
                  <a:spcPct val="50000"/>
                </a:spcBef>
              </a:pPr>
              <a:r>
                <a:rPr lang="en-US" altLang="zh-CN" sz="2400" dirty="0">
                  <a:solidFill>
                    <a:schemeClr val="tx1"/>
                  </a:solidFill>
                  <a:latin typeface="华文中宋" panose="02010600040101010101" pitchFamily="2" charset="-122"/>
                  <a:ea typeface="华文中宋" panose="02010600040101010101" pitchFamily="2" charset="-122"/>
                </a:rPr>
                <a:t>C3</a:t>
              </a:r>
              <a:endParaRPr lang="en-US" altLang="zh-CN" sz="2400" dirty="0">
                <a:solidFill>
                  <a:schemeClr val="tx1"/>
                </a:solidFill>
                <a:latin typeface="华文中宋" panose="02010600040101010101" pitchFamily="2" charset="-122"/>
                <a:ea typeface="华文中宋" panose="02010600040101010101" pitchFamily="2" charset="-122"/>
              </a:endParaRPr>
            </a:p>
          </p:txBody>
        </p:sp>
      </p:grpSp>
      <p:sp>
        <p:nvSpPr>
          <p:cNvPr id="14363" name="Rectangle 28"/>
          <p:cNvSpPr/>
          <p:nvPr/>
        </p:nvSpPr>
        <p:spPr>
          <a:xfrm>
            <a:off x="4211638" y="2565400"/>
            <a:ext cx="4248150" cy="3906838"/>
          </a:xfrm>
          <a:prstGeom prst="rect">
            <a:avLst/>
          </a:prstGeom>
          <a:noFill/>
          <a:ln w="9525">
            <a:noFill/>
          </a:ln>
        </p:spPr>
        <p:txBody>
          <a:bodyPr anchor="t" anchorCtr="0"/>
          <a:lstStyle/>
          <a:p>
            <a:pPr marL="342900" indent="-342900" latinLnBrk="1">
              <a:spcBef>
                <a:spcPct val="20000"/>
              </a:spcBef>
              <a:buFontTx/>
              <a:buChar char="•"/>
            </a:pPr>
            <a:r>
              <a:rPr lang="zh-CN" altLang="en-US" sz="2800" dirty="0">
                <a:solidFill>
                  <a:schemeClr val="tx1"/>
                </a:solidFill>
                <a:latin typeface="华文中宋" panose="02010600040101010101" pitchFamily="2" charset="-122"/>
                <a:ea typeface="华文中宋" panose="02010600040101010101" pitchFamily="2" charset="-122"/>
              </a:rPr>
              <a:t>如得出</a:t>
            </a:r>
            <a:r>
              <a:rPr lang="en-US" altLang="zh-CN" sz="2800" dirty="0">
                <a:solidFill>
                  <a:schemeClr val="tx1"/>
                </a:solidFill>
                <a:latin typeface="华文中宋" panose="02010600040101010101" pitchFamily="2" charset="-122"/>
                <a:ea typeface="华文中宋" panose="02010600040101010101" pitchFamily="2" charset="-122"/>
              </a:rPr>
              <a:t>A3</a:t>
            </a:r>
            <a:r>
              <a:rPr lang="zh-CN" altLang="en-US" sz="2800" dirty="0">
                <a:solidFill>
                  <a:schemeClr val="tx1"/>
                </a:solidFill>
                <a:latin typeface="华文中宋" panose="02010600040101010101" pitchFamily="2" charset="-122"/>
                <a:ea typeface="华文中宋" panose="02010600040101010101" pitchFamily="2" charset="-122"/>
              </a:rPr>
              <a:t>结果最好，则固定</a:t>
            </a:r>
            <a:r>
              <a:rPr lang="en-US" altLang="zh-CN" sz="2800" dirty="0">
                <a:solidFill>
                  <a:schemeClr val="tx1"/>
                </a:solidFill>
                <a:latin typeface="华文中宋" panose="02010600040101010101" pitchFamily="2" charset="-122"/>
                <a:ea typeface="华文中宋" panose="02010600040101010101" pitchFamily="2" charset="-122"/>
              </a:rPr>
              <a:t>A</a:t>
            </a:r>
            <a:r>
              <a:rPr lang="zh-CN" altLang="en-US" sz="2800" dirty="0">
                <a:solidFill>
                  <a:schemeClr val="tx1"/>
                </a:solidFill>
                <a:latin typeface="华文中宋" panose="02010600040101010101" pitchFamily="2" charset="-122"/>
                <a:ea typeface="华文中宋" panose="02010600040101010101" pitchFamily="2" charset="-122"/>
              </a:rPr>
              <a:t>于</a:t>
            </a:r>
            <a:r>
              <a:rPr lang="en-US" altLang="zh-CN" sz="2800" dirty="0">
                <a:solidFill>
                  <a:schemeClr val="tx1"/>
                </a:solidFill>
                <a:latin typeface="华文中宋" panose="02010600040101010101" pitchFamily="2" charset="-122"/>
                <a:ea typeface="华文中宋" panose="02010600040101010101" pitchFamily="2" charset="-122"/>
              </a:rPr>
              <a:t>A3</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C</a:t>
            </a:r>
            <a:r>
              <a:rPr lang="zh-CN" altLang="en-US" sz="2800" dirty="0">
                <a:solidFill>
                  <a:schemeClr val="tx1"/>
                </a:solidFill>
                <a:latin typeface="华文中宋" panose="02010600040101010101" pitchFamily="2" charset="-122"/>
                <a:ea typeface="华文中宋" panose="02010600040101010101" pitchFamily="2" charset="-122"/>
              </a:rPr>
              <a:t>还是</a:t>
            </a:r>
            <a:r>
              <a:rPr lang="en-US" altLang="zh-CN" sz="2800" dirty="0">
                <a:solidFill>
                  <a:schemeClr val="tx1"/>
                </a:solidFill>
                <a:latin typeface="华文中宋" panose="02010600040101010101" pitchFamily="2" charset="-122"/>
                <a:ea typeface="华文中宋" panose="02010600040101010101" pitchFamily="2" charset="-122"/>
              </a:rPr>
              <a:t>C1</a:t>
            </a:r>
            <a:r>
              <a:rPr lang="zh-CN" altLang="en-US" sz="2800" dirty="0">
                <a:solidFill>
                  <a:schemeClr val="tx1"/>
                </a:solidFill>
                <a:latin typeface="华文中宋" panose="02010600040101010101" pitchFamily="2" charset="-122"/>
                <a:ea typeface="华文中宋" panose="02010600040101010101" pitchFamily="2" charset="-122"/>
              </a:rPr>
              <a:t>，使</a:t>
            </a:r>
            <a:r>
              <a:rPr lang="en-US" altLang="zh-CN" sz="2800" dirty="0">
                <a:solidFill>
                  <a:schemeClr val="tx1"/>
                </a:solidFill>
                <a:latin typeface="华文中宋" panose="02010600040101010101" pitchFamily="2" charset="-122"/>
                <a:ea typeface="华文中宋" panose="02010600040101010101" pitchFamily="2" charset="-122"/>
              </a:rPr>
              <a:t>B</a:t>
            </a:r>
            <a:r>
              <a:rPr lang="zh-CN" altLang="en-US" sz="2800" dirty="0">
                <a:solidFill>
                  <a:schemeClr val="tx1"/>
                </a:solidFill>
                <a:latin typeface="华文中宋" panose="02010600040101010101" pitchFamily="2" charset="-122"/>
                <a:ea typeface="华文中宋" panose="02010600040101010101" pitchFamily="2" charset="-122"/>
              </a:rPr>
              <a:t>变化。</a:t>
            </a:r>
            <a:endParaRPr lang="zh-CN" altLang="en-US" sz="2800" dirty="0">
              <a:solidFill>
                <a:schemeClr val="tx1"/>
              </a:solidFill>
              <a:latin typeface="华文中宋" panose="02010600040101010101" pitchFamily="2" charset="-122"/>
              <a:ea typeface="华文中宋" panose="02010600040101010101" pitchFamily="2" charset="-122"/>
            </a:endParaRPr>
          </a:p>
          <a:p>
            <a:pPr marL="342900" indent="-342900" latinLnBrk="1">
              <a:spcBef>
                <a:spcPct val="20000"/>
              </a:spcBef>
              <a:buFontTx/>
              <a:buChar char="•"/>
            </a:pPr>
            <a:r>
              <a:rPr lang="zh-CN" altLang="en-US" sz="2800" dirty="0">
                <a:solidFill>
                  <a:schemeClr val="tx1"/>
                </a:solidFill>
                <a:latin typeface="华文中宋" panose="02010600040101010101" pitchFamily="2" charset="-122"/>
                <a:ea typeface="华文中宋" panose="02010600040101010101" pitchFamily="2" charset="-122"/>
              </a:rPr>
              <a:t>得出结果以</a:t>
            </a:r>
            <a:r>
              <a:rPr lang="en-US" altLang="zh-CN" sz="2800" dirty="0">
                <a:solidFill>
                  <a:schemeClr val="tx1"/>
                </a:solidFill>
                <a:latin typeface="华文中宋" panose="02010600040101010101" pitchFamily="2" charset="-122"/>
                <a:ea typeface="华文中宋" panose="02010600040101010101" pitchFamily="2" charset="-122"/>
              </a:rPr>
              <a:t>B2</a:t>
            </a:r>
            <a:r>
              <a:rPr lang="zh-CN" altLang="en-US" sz="2800" dirty="0">
                <a:solidFill>
                  <a:schemeClr val="tx1"/>
                </a:solidFill>
                <a:latin typeface="华文中宋" panose="02010600040101010101" pitchFamily="2" charset="-122"/>
                <a:ea typeface="华文中宋" panose="02010600040101010101" pitchFamily="2" charset="-122"/>
              </a:rPr>
              <a:t>为最好，则固定</a:t>
            </a:r>
            <a:r>
              <a:rPr lang="en-US" altLang="zh-CN" sz="2800" dirty="0">
                <a:solidFill>
                  <a:schemeClr val="tx1"/>
                </a:solidFill>
                <a:latin typeface="华文中宋" panose="02010600040101010101" pitchFamily="2" charset="-122"/>
                <a:ea typeface="华文中宋" panose="02010600040101010101" pitchFamily="2" charset="-122"/>
              </a:rPr>
              <a:t>B</a:t>
            </a:r>
            <a:r>
              <a:rPr lang="zh-CN" altLang="en-US" sz="2800" dirty="0">
                <a:solidFill>
                  <a:schemeClr val="tx1"/>
                </a:solidFill>
                <a:latin typeface="华文中宋" panose="02010600040101010101" pitchFamily="2" charset="-122"/>
                <a:ea typeface="华文中宋" panose="02010600040101010101" pitchFamily="2" charset="-122"/>
              </a:rPr>
              <a:t>于</a:t>
            </a:r>
            <a:r>
              <a:rPr lang="en-US" altLang="zh-CN" sz="2800" dirty="0">
                <a:solidFill>
                  <a:schemeClr val="tx1"/>
                </a:solidFill>
                <a:latin typeface="华文中宋" panose="02010600040101010101" pitchFamily="2" charset="-122"/>
                <a:ea typeface="华文中宋" panose="02010600040101010101" pitchFamily="2" charset="-122"/>
              </a:rPr>
              <a:t>B2</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A</a:t>
            </a:r>
            <a:r>
              <a:rPr lang="zh-CN" altLang="en-US" sz="2800" dirty="0">
                <a:solidFill>
                  <a:schemeClr val="tx1"/>
                </a:solidFill>
                <a:latin typeface="华文中宋" panose="02010600040101010101" pitchFamily="2" charset="-122"/>
                <a:ea typeface="华文中宋" panose="02010600040101010101" pitchFamily="2" charset="-122"/>
              </a:rPr>
              <a:t>于</a:t>
            </a:r>
            <a:r>
              <a:rPr lang="en-US" altLang="zh-CN" sz="2800" dirty="0">
                <a:solidFill>
                  <a:schemeClr val="tx1"/>
                </a:solidFill>
                <a:latin typeface="华文中宋" panose="02010600040101010101" pitchFamily="2" charset="-122"/>
                <a:ea typeface="华文中宋" panose="02010600040101010101" pitchFamily="2" charset="-122"/>
              </a:rPr>
              <a:t>A3</a:t>
            </a:r>
            <a:r>
              <a:rPr lang="zh-CN" altLang="en-US" sz="2800" dirty="0">
                <a:solidFill>
                  <a:schemeClr val="tx1"/>
                </a:solidFill>
                <a:latin typeface="华文中宋" panose="02010600040101010101" pitchFamily="2" charset="-122"/>
                <a:ea typeface="华文中宋" panose="02010600040101010101" pitchFamily="2" charset="-122"/>
              </a:rPr>
              <a:t>，使</a:t>
            </a:r>
            <a:r>
              <a:rPr lang="en-US" altLang="zh-CN" sz="2800" dirty="0">
                <a:solidFill>
                  <a:schemeClr val="tx1"/>
                </a:solidFill>
                <a:latin typeface="华文中宋" panose="02010600040101010101" pitchFamily="2" charset="-122"/>
                <a:ea typeface="华文中宋" panose="02010600040101010101" pitchFamily="2" charset="-122"/>
              </a:rPr>
              <a:t>C</a:t>
            </a:r>
            <a:r>
              <a:rPr lang="zh-CN" altLang="en-US" sz="2800" dirty="0">
                <a:solidFill>
                  <a:schemeClr val="tx1"/>
                </a:solidFill>
                <a:latin typeface="华文中宋" panose="02010600040101010101" pitchFamily="2" charset="-122"/>
                <a:ea typeface="华文中宋" panose="02010600040101010101" pitchFamily="2" charset="-122"/>
              </a:rPr>
              <a:t>变化。</a:t>
            </a:r>
            <a:endParaRPr lang="zh-CN" altLang="en-US" sz="2800" dirty="0">
              <a:solidFill>
                <a:schemeClr val="tx1"/>
              </a:solidFill>
              <a:latin typeface="华文中宋" panose="02010600040101010101" pitchFamily="2" charset="-122"/>
              <a:ea typeface="华文中宋" panose="02010600040101010101" pitchFamily="2" charset="-122"/>
            </a:endParaRPr>
          </a:p>
          <a:p>
            <a:pPr marL="342900" indent="-342900" latinLnBrk="1">
              <a:spcBef>
                <a:spcPct val="20000"/>
              </a:spcBef>
              <a:buFontTx/>
              <a:buChar char="•"/>
            </a:pPr>
            <a:r>
              <a:rPr lang="zh-CN" altLang="en-US" sz="2800" dirty="0">
                <a:solidFill>
                  <a:schemeClr val="tx1"/>
                </a:solidFill>
                <a:latin typeface="华文中宋" panose="02010600040101010101" pitchFamily="2" charset="-122"/>
                <a:ea typeface="华文中宋" panose="02010600040101010101" pitchFamily="2" charset="-122"/>
              </a:rPr>
              <a:t>试验结果以</a:t>
            </a:r>
            <a:r>
              <a:rPr lang="en-US" altLang="zh-CN" sz="2800" dirty="0">
                <a:solidFill>
                  <a:schemeClr val="tx1"/>
                </a:solidFill>
                <a:latin typeface="华文中宋" panose="02010600040101010101" pitchFamily="2" charset="-122"/>
                <a:ea typeface="华文中宋" panose="02010600040101010101" pitchFamily="2" charset="-122"/>
              </a:rPr>
              <a:t>C2</a:t>
            </a:r>
            <a:r>
              <a:rPr lang="zh-CN" altLang="en-US" sz="2800" dirty="0">
                <a:solidFill>
                  <a:schemeClr val="tx1"/>
                </a:solidFill>
                <a:latin typeface="华文中宋" panose="02010600040101010101" pitchFamily="2" charset="-122"/>
                <a:ea typeface="华文中宋" panose="02010600040101010101" pitchFamily="2" charset="-122"/>
              </a:rPr>
              <a:t>最好。于是就认为最好的工艺条件是</a:t>
            </a:r>
            <a:r>
              <a:rPr lang="en-US" altLang="zh-CN" sz="2800" dirty="0">
                <a:solidFill>
                  <a:schemeClr val="tx1"/>
                </a:solidFill>
                <a:latin typeface="华文中宋" panose="02010600040101010101" pitchFamily="2" charset="-122"/>
                <a:ea typeface="华文中宋" panose="02010600040101010101" pitchFamily="2" charset="-122"/>
              </a:rPr>
              <a:t>A3B2C2</a:t>
            </a:r>
            <a:r>
              <a:rPr lang="zh-CN" altLang="en-US" sz="2800" dirty="0">
                <a:solidFill>
                  <a:schemeClr val="tx1"/>
                </a:solidFill>
                <a:latin typeface="华文中宋" panose="02010600040101010101" pitchFamily="2" charset="-122"/>
                <a:ea typeface="华文中宋" panose="02010600040101010101" pitchFamily="2" charset="-122"/>
              </a:rPr>
              <a:t>。</a:t>
            </a:r>
            <a:endParaRPr lang="zh-CN" altLang="en-US" sz="28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check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文本框 3073"/>
          <p:cNvSpPr txBox="1"/>
          <p:nvPr/>
        </p:nvSpPr>
        <p:spPr>
          <a:xfrm>
            <a:off x="814388" y="1125538"/>
            <a:ext cx="6229350" cy="3563937"/>
          </a:xfrm>
          <a:prstGeom prst="rect">
            <a:avLst/>
          </a:prstGeom>
          <a:noFill/>
          <a:ln w="9525">
            <a:noFill/>
          </a:ln>
        </p:spPr>
        <p:txBody>
          <a:bodyPr wrap="none" anchor="t" anchorCtr="0">
            <a:spAutoFit/>
          </a:bodyPr>
          <a:lstStyle/>
          <a:p>
            <a:pPr marL="342900" indent="-76200" algn="just" latinLnBrk="1">
              <a:lnSpc>
                <a:spcPct val="90000"/>
              </a:lnSpc>
              <a:spcBef>
                <a:spcPct val="20000"/>
              </a:spcBef>
            </a:pPr>
            <a:endParaRPr lang="zh-CN" altLang="en-US" sz="36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endParaRPr lang="zh-CN" altLang="en-US" sz="36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软件测试的目的是                   （   </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(A)</a:t>
            </a:r>
            <a:r>
              <a:rPr lang="zh-CN" altLang="en-US" sz="2800" dirty="0">
                <a:solidFill>
                  <a:schemeClr val="tx1"/>
                </a:solidFill>
                <a:latin typeface="Times New Roman" panose="02020603050405020304" pitchFamily="18" charset="0"/>
                <a:ea typeface="华文中宋" panose="02010600040101010101" pitchFamily="2" charset="-122"/>
              </a:rPr>
              <a:t>发现程序中的所有错误                        </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(B)</a:t>
            </a:r>
            <a:r>
              <a:rPr lang="zh-CN" altLang="en-US" sz="2800" dirty="0">
                <a:solidFill>
                  <a:schemeClr val="tx1"/>
                </a:solidFill>
                <a:latin typeface="Times New Roman" panose="02020603050405020304" pitchFamily="18" charset="0"/>
                <a:ea typeface="华文中宋" panose="02010600040101010101" pitchFamily="2" charset="-122"/>
              </a:rPr>
              <a:t>尽可能多地发现程序中的错误</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(C)</a:t>
            </a:r>
            <a:r>
              <a:rPr lang="zh-CN" altLang="en-US" sz="2800" dirty="0">
                <a:solidFill>
                  <a:schemeClr val="tx1"/>
                </a:solidFill>
                <a:latin typeface="Times New Roman" panose="02020603050405020304" pitchFamily="18" charset="0"/>
                <a:ea typeface="华文中宋" panose="02010600040101010101" pitchFamily="2" charset="-122"/>
              </a:rPr>
              <a:t>证明程序是正确的                            </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(D)</a:t>
            </a:r>
            <a:r>
              <a:rPr lang="zh-CN" altLang="en-US" sz="2800" dirty="0">
                <a:solidFill>
                  <a:schemeClr val="tx1"/>
                </a:solidFill>
                <a:latin typeface="Times New Roman" panose="02020603050405020304" pitchFamily="18" charset="0"/>
                <a:ea typeface="华文中宋" panose="02010600040101010101" pitchFamily="2" charset="-122"/>
              </a:rPr>
              <a:t>调试程序</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文本框 5121"/>
          <p:cNvSpPr txBox="1"/>
          <p:nvPr/>
        </p:nvSpPr>
        <p:spPr>
          <a:xfrm>
            <a:off x="611188" y="1125538"/>
            <a:ext cx="8274050" cy="3295650"/>
          </a:xfrm>
          <a:prstGeom prst="rect">
            <a:avLst/>
          </a:prstGeom>
          <a:noFill/>
          <a:ln w="9525">
            <a:noFill/>
          </a:ln>
        </p:spPr>
        <p:txBody>
          <a:bodyPr wrap="none" anchor="t" anchorCtr="0">
            <a:spAutoFit/>
          </a:bodyPr>
          <a:lstStyle/>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白盒测试是根据程序的</a:t>
            </a:r>
            <a:r>
              <a:rPr lang="en-US" altLang="zh-CN" sz="2800" dirty="0">
                <a:solidFill>
                  <a:schemeClr val="tx1"/>
                </a:solidFill>
                <a:latin typeface="Times New Roman" panose="02020603050405020304" pitchFamily="18" charset="0"/>
                <a:ea typeface="华文中宋" panose="02010600040101010101" pitchFamily="2" charset="-122"/>
              </a:rPr>
              <a:t>____</a:t>
            </a:r>
            <a:r>
              <a:rPr lang="zh-CN" altLang="en-US" sz="2800" dirty="0">
                <a:solidFill>
                  <a:schemeClr val="tx1"/>
                </a:solidFill>
                <a:latin typeface="Times New Roman" panose="02020603050405020304" pitchFamily="18" charset="0"/>
                <a:ea typeface="华文中宋" panose="02010600040101010101" pitchFamily="2" charset="-122"/>
              </a:rPr>
              <a:t>来设计测试用例</a:t>
            </a:r>
            <a:r>
              <a:rPr lang="en-US" altLang="zh-CN" sz="2800" dirty="0">
                <a:solidFill>
                  <a:schemeClr val="tx1"/>
                </a:solidFill>
                <a:latin typeface="Times New Roman" panose="02020603050405020304" pitchFamily="18" charset="0"/>
                <a:ea typeface="华文中宋" panose="02010600040101010101" pitchFamily="2" charset="-122"/>
              </a:rPr>
              <a:t>,</a:t>
            </a:r>
            <a:endParaRPr lang="en-US" altLang="zh-CN"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黑盒测试是根据软件的规格说明来设计测试用例。</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    </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(A)</a:t>
            </a:r>
            <a:r>
              <a:rPr lang="zh-CN" altLang="en-US" sz="2800" dirty="0">
                <a:solidFill>
                  <a:schemeClr val="tx1"/>
                </a:solidFill>
                <a:latin typeface="Times New Roman" panose="02020603050405020304" pitchFamily="18" charset="0"/>
                <a:ea typeface="华文中宋" panose="02010600040101010101" pitchFamily="2" charset="-122"/>
              </a:rPr>
              <a:t>功能                                          </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(B)</a:t>
            </a:r>
            <a:r>
              <a:rPr lang="zh-CN" altLang="en-US" sz="2800" dirty="0">
                <a:solidFill>
                  <a:schemeClr val="tx1"/>
                </a:solidFill>
                <a:latin typeface="Times New Roman" panose="02020603050405020304" pitchFamily="18" charset="0"/>
                <a:ea typeface="华文中宋" panose="02010600040101010101" pitchFamily="2" charset="-122"/>
              </a:rPr>
              <a:t>性能</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(C)</a:t>
            </a:r>
            <a:r>
              <a:rPr lang="zh-CN" altLang="en-US" sz="2800" dirty="0">
                <a:solidFill>
                  <a:schemeClr val="tx1"/>
                </a:solidFill>
                <a:latin typeface="Times New Roman" panose="02020603050405020304" pitchFamily="18" charset="0"/>
                <a:ea typeface="华文中宋" panose="02010600040101010101" pitchFamily="2" charset="-122"/>
              </a:rPr>
              <a:t>内部逻辑                                      </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(D)</a:t>
            </a:r>
            <a:r>
              <a:rPr lang="zh-CN" altLang="en-US" sz="2800" dirty="0">
                <a:solidFill>
                  <a:schemeClr val="tx1"/>
                </a:solidFill>
                <a:latin typeface="Times New Roman" panose="02020603050405020304" pitchFamily="18" charset="0"/>
                <a:ea typeface="华文中宋" panose="02010600040101010101" pitchFamily="2" charset="-122"/>
              </a:rPr>
              <a:t>内部数据</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文本框 7169"/>
          <p:cNvSpPr txBox="1"/>
          <p:nvPr/>
        </p:nvSpPr>
        <p:spPr>
          <a:xfrm>
            <a:off x="611188" y="1125538"/>
            <a:ext cx="7908925" cy="2355850"/>
          </a:xfrm>
          <a:prstGeom prst="rect">
            <a:avLst/>
          </a:prstGeom>
          <a:noFill/>
          <a:ln w="9525">
            <a:noFill/>
          </a:ln>
        </p:spPr>
        <p:txBody>
          <a:bodyPr wrap="none" anchor="t" anchorCtr="0">
            <a:spAutoFit/>
          </a:bodyPr>
          <a:lstStyle/>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为了提高测试的效率，应该（ </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A </a:t>
            </a:r>
            <a:r>
              <a:rPr lang="zh-CN" altLang="en-US" sz="2800" dirty="0">
                <a:solidFill>
                  <a:schemeClr val="tx1"/>
                </a:solidFill>
                <a:latin typeface="Times New Roman" panose="02020603050405020304" pitchFamily="18" charset="0"/>
                <a:ea typeface="华文中宋" panose="02010600040101010101" pitchFamily="2" charset="-122"/>
              </a:rPr>
              <a:t>随机地选取测试数据                   </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B </a:t>
            </a:r>
            <a:r>
              <a:rPr lang="zh-CN" altLang="en-US" sz="2800" dirty="0">
                <a:solidFill>
                  <a:schemeClr val="tx1"/>
                </a:solidFill>
                <a:latin typeface="Times New Roman" panose="02020603050405020304" pitchFamily="18" charset="0"/>
                <a:ea typeface="华文中宋" panose="02010600040101010101" pitchFamily="2" charset="-122"/>
              </a:rPr>
              <a:t>取一切可能的输入数据作为测试数据</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C </a:t>
            </a:r>
            <a:r>
              <a:rPr lang="zh-CN" altLang="en-US" sz="2800" dirty="0">
                <a:solidFill>
                  <a:schemeClr val="tx1"/>
                </a:solidFill>
                <a:latin typeface="Times New Roman" panose="02020603050405020304" pitchFamily="18" charset="0"/>
                <a:ea typeface="华文中宋" panose="02010600040101010101" pitchFamily="2" charset="-122"/>
              </a:rPr>
              <a:t>在完成编码以后制定软件的测试计划</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D </a:t>
            </a:r>
            <a:r>
              <a:rPr lang="zh-CN" altLang="en-US" sz="2800" dirty="0">
                <a:solidFill>
                  <a:schemeClr val="tx1"/>
                </a:solidFill>
                <a:latin typeface="Times New Roman" panose="02020603050405020304" pitchFamily="18" charset="0"/>
                <a:ea typeface="华文中宋" panose="02010600040101010101" pitchFamily="2" charset="-122"/>
              </a:rPr>
              <a:t>选择发现错误的可能性大的数据作为测试数据</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文本框 9217"/>
          <p:cNvSpPr txBox="1"/>
          <p:nvPr/>
        </p:nvSpPr>
        <p:spPr>
          <a:xfrm>
            <a:off x="611188" y="1125538"/>
            <a:ext cx="8185150" cy="3295650"/>
          </a:xfrm>
          <a:prstGeom prst="rect">
            <a:avLst/>
          </a:prstGeom>
          <a:noFill/>
          <a:ln w="9525">
            <a:noFill/>
          </a:ln>
        </p:spPr>
        <p:txBody>
          <a:bodyPr wrap="none" anchor="t" anchorCtr="0">
            <a:spAutoFit/>
          </a:bodyPr>
          <a:lstStyle/>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使用白盒测试方法时，确定测试数据应根据（  </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和指定的覆盖标准。</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A </a:t>
            </a:r>
            <a:r>
              <a:rPr lang="zh-CN" altLang="en-US" sz="2800" dirty="0">
                <a:solidFill>
                  <a:schemeClr val="tx1"/>
                </a:solidFill>
                <a:latin typeface="Times New Roman" panose="02020603050405020304" pitchFamily="18" charset="0"/>
                <a:ea typeface="华文中宋" panose="02010600040101010101" pitchFamily="2" charset="-122"/>
              </a:rPr>
              <a:t>程序的内部逻辑                      </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B </a:t>
            </a:r>
            <a:r>
              <a:rPr lang="zh-CN" altLang="en-US" sz="2800" dirty="0">
                <a:solidFill>
                  <a:schemeClr val="tx1"/>
                </a:solidFill>
                <a:latin typeface="Times New Roman" panose="02020603050405020304" pitchFamily="18" charset="0"/>
                <a:ea typeface="华文中宋" panose="02010600040101010101" pitchFamily="2" charset="-122"/>
              </a:rPr>
              <a:t>程序的复杂程度</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C </a:t>
            </a:r>
            <a:r>
              <a:rPr lang="zh-CN" altLang="en-US" sz="2800" dirty="0">
                <a:solidFill>
                  <a:schemeClr val="tx1"/>
                </a:solidFill>
                <a:latin typeface="Times New Roman" panose="02020603050405020304" pitchFamily="18" charset="0"/>
                <a:ea typeface="华文中宋" panose="02010600040101010101" pitchFamily="2" charset="-122"/>
              </a:rPr>
              <a:t>使用说明书                         </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D </a:t>
            </a:r>
            <a:r>
              <a:rPr lang="zh-CN" altLang="en-US" sz="2800" dirty="0">
                <a:solidFill>
                  <a:schemeClr val="tx1"/>
                </a:solidFill>
                <a:latin typeface="Times New Roman" panose="02020603050405020304" pitchFamily="18" charset="0"/>
                <a:ea typeface="华文中宋" panose="02010600040101010101" pitchFamily="2" charset="-122"/>
              </a:rPr>
              <a:t>程序的功能</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文本框 11265"/>
          <p:cNvSpPr txBox="1"/>
          <p:nvPr/>
        </p:nvSpPr>
        <p:spPr>
          <a:xfrm>
            <a:off x="611188" y="1125538"/>
            <a:ext cx="7651750" cy="4533900"/>
          </a:xfrm>
          <a:prstGeom prst="rect">
            <a:avLst/>
          </a:prstGeom>
          <a:noFill/>
          <a:ln w="9525">
            <a:noFill/>
          </a:ln>
        </p:spPr>
        <p:txBody>
          <a:bodyPr wrap="none" anchor="t" anchorCtr="0">
            <a:spAutoFit/>
          </a:bodyPr>
          <a:lstStyle/>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下面哪个不是测试用例设计基本原则是：（ ）</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 </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A.</a:t>
            </a:r>
            <a:r>
              <a:rPr lang="zh-CN" altLang="en-US" sz="2800" dirty="0">
                <a:solidFill>
                  <a:schemeClr val="tx1"/>
                </a:solidFill>
                <a:latin typeface="Times New Roman" panose="02020603050405020304" pitchFamily="18" charset="0"/>
                <a:ea typeface="华文中宋" panose="02010600040101010101" pitchFamily="2" charset="-122"/>
              </a:rPr>
              <a:t>测试用例能够发现至今没有发现的错误 </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B.</a:t>
            </a:r>
            <a:r>
              <a:rPr lang="zh-CN" altLang="en-US" sz="2800" dirty="0">
                <a:solidFill>
                  <a:schemeClr val="tx1"/>
                </a:solidFill>
                <a:latin typeface="Times New Roman" panose="02020603050405020304" pitchFamily="18" charset="0"/>
                <a:ea typeface="华文中宋" panose="02010600040101010101" pitchFamily="2" charset="-122"/>
              </a:rPr>
              <a:t>测试用例应由测试输入数据和与之对应的预</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期输出结果这两部分组成 </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C.</a:t>
            </a:r>
            <a:r>
              <a:rPr lang="zh-CN" altLang="en-US" sz="2800" dirty="0">
                <a:solidFill>
                  <a:schemeClr val="tx1"/>
                </a:solidFill>
                <a:latin typeface="Times New Roman" panose="02020603050405020304" pitchFamily="18" charset="0"/>
                <a:ea typeface="华文中宋" panose="02010600040101010101" pitchFamily="2" charset="-122"/>
              </a:rPr>
              <a:t>在测试用例设计时，应当包含合理的输入条</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件和不合理的输入条件 </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D.</a:t>
            </a:r>
            <a:r>
              <a:rPr lang="zh-CN" altLang="en-US" sz="2800" dirty="0">
                <a:solidFill>
                  <a:schemeClr val="tx1"/>
                </a:solidFill>
                <a:latin typeface="Times New Roman" panose="02020603050405020304" pitchFamily="18" charset="0"/>
                <a:ea typeface="华文中宋" panose="02010600040101010101" pitchFamily="2" charset="-122"/>
              </a:rPr>
              <a:t>测试用例设计应该以功能为线索 </a:t>
            </a:r>
            <a:br>
              <a:rPr lang="en-US" altLang="en-US" sz="2800" dirty="0">
                <a:solidFill>
                  <a:schemeClr val="tx1"/>
                </a:solidFill>
                <a:latin typeface="Times New Roman" panose="02020603050405020304" pitchFamily="18" charset="0"/>
                <a:ea typeface="华文中宋" panose="02010600040101010101" pitchFamily="2" charset="-122"/>
              </a:rPr>
            </a:br>
            <a:br>
              <a:rPr lang="en-US" altLang="en-US" sz="2800" dirty="0">
                <a:solidFill>
                  <a:schemeClr val="tx1"/>
                </a:solidFill>
                <a:latin typeface="Times New Roman" panose="02020603050405020304" pitchFamily="18" charset="0"/>
                <a:ea typeface="华文中宋" panose="02010600040101010101" pitchFamily="2" charset="-122"/>
              </a:rPr>
            </a:b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文本框 13313"/>
          <p:cNvSpPr txBox="1"/>
          <p:nvPr/>
        </p:nvSpPr>
        <p:spPr>
          <a:xfrm>
            <a:off x="611188" y="1125538"/>
            <a:ext cx="8274050" cy="2825750"/>
          </a:xfrm>
          <a:prstGeom prst="rect">
            <a:avLst/>
          </a:prstGeom>
          <a:noFill/>
          <a:ln w="9525">
            <a:noFill/>
          </a:ln>
        </p:spPr>
        <p:txBody>
          <a:bodyPr wrap="none" anchor="t" anchorCtr="0">
            <a:spAutoFit/>
          </a:bodyPr>
          <a:lstStyle/>
          <a:p>
            <a:pPr marL="609600" indent="-342900" algn="just" latinLnBrk="1">
              <a:lnSpc>
                <a:spcPct val="90000"/>
              </a:lnSpc>
              <a:spcBef>
                <a:spcPct val="20000"/>
              </a:spcBef>
              <a:buNone/>
            </a:pPr>
            <a:r>
              <a:rPr lang="zh-CN" altLang="en-US" sz="2800" dirty="0">
                <a:solidFill>
                  <a:schemeClr val="tx1"/>
                </a:solidFill>
                <a:latin typeface="Times New Roman" panose="02020603050405020304" pitchFamily="18" charset="0"/>
                <a:ea typeface="华文中宋" panose="02010600040101010101" pitchFamily="2" charset="-122"/>
              </a:rPr>
              <a:t>一个程序中所含有的路径数与</a:t>
            </a:r>
            <a:r>
              <a:rPr lang="en-US" altLang="zh-CN" sz="2800" dirty="0">
                <a:solidFill>
                  <a:schemeClr val="tx1"/>
                </a:solidFill>
                <a:latin typeface="Times New Roman" panose="02020603050405020304" pitchFamily="18" charset="0"/>
                <a:ea typeface="华文中宋" panose="02010600040101010101" pitchFamily="2" charset="-122"/>
              </a:rPr>
              <a:t>____</a:t>
            </a:r>
            <a:r>
              <a:rPr lang="zh-CN" altLang="en-US" sz="2800" dirty="0">
                <a:solidFill>
                  <a:schemeClr val="tx1"/>
                </a:solidFill>
                <a:latin typeface="Times New Roman" panose="02020603050405020304" pitchFamily="18" charset="0"/>
                <a:ea typeface="华文中宋" panose="02010600040101010101" pitchFamily="2" charset="-122"/>
              </a:rPr>
              <a:t>有着直接的关系</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buNone/>
            </a:pPr>
            <a:r>
              <a:rPr lang="zh-CN" altLang="en-US" sz="2800" dirty="0">
                <a:solidFill>
                  <a:schemeClr val="tx1"/>
                </a:solidFill>
                <a:latin typeface="Times New Roman" panose="02020603050405020304" pitchFamily="18" charset="0"/>
                <a:ea typeface="华文中宋" panose="02010600040101010101" pitchFamily="2" charset="-122"/>
              </a:rPr>
              <a:t>（   </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buFont typeface="Arial" panose="020B0604020202020204" pitchFamily="34" charset="0"/>
              <a:buAutoNum type="alphaUcParenBoth"/>
            </a:pPr>
            <a:r>
              <a:rPr lang="zh-CN" altLang="en-US" sz="2800" dirty="0">
                <a:solidFill>
                  <a:schemeClr val="tx1"/>
                </a:solidFill>
                <a:latin typeface="Times New Roman" panose="02020603050405020304" pitchFamily="18" charset="0"/>
                <a:ea typeface="华文中宋" panose="02010600040101010101" pitchFamily="2" charset="-122"/>
              </a:rPr>
              <a:t>程序的复杂程度                                     </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buFont typeface="Arial" panose="020B0604020202020204" pitchFamily="34" charset="0"/>
              <a:buAutoNum type="alphaUcParenBoth"/>
            </a:pP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程序语句行数</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buNone/>
            </a:pPr>
            <a:r>
              <a:rPr lang="en-US" altLang="zh-CN" sz="2800" dirty="0">
                <a:solidFill>
                  <a:schemeClr val="tx1"/>
                </a:solidFill>
                <a:latin typeface="Times New Roman" panose="02020603050405020304" pitchFamily="18" charset="0"/>
                <a:ea typeface="华文中宋" panose="02010600040101010101" pitchFamily="2" charset="-122"/>
              </a:rPr>
              <a:t>(C)</a:t>
            </a:r>
            <a:r>
              <a:rPr lang="zh-CN" altLang="en-US" sz="2800" dirty="0">
                <a:solidFill>
                  <a:schemeClr val="tx1"/>
                </a:solidFill>
                <a:latin typeface="Times New Roman" panose="02020603050405020304" pitchFamily="18" charset="0"/>
                <a:ea typeface="华文中宋" panose="02010600040101010101" pitchFamily="2" charset="-122"/>
              </a:rPr>
              <a:t>程序模块数                                          </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buNone/>
            </a:pPr>
            <a:r>
              <a:rPr lang="en-US" altLang="zh-CN" sz="2800" dirty="0">
                <a:solidFill>
                  <a:schemeClr val="tx1"/>
                </a:solidFill>
                <a:latin typeface="Times New Roman" panose="02020603050405020304" pitchFamily="18" charset="0"/>
                <a:ea typeface="华文中宋" panose="02010600040101010101" pitchFamily="2" charset="-122"/>
              </a:rPr>
              <a:t>(D)</a:t>
            </a:r>
            <a:r>
              <a:rPr lang="zh-CN" altLang="en-US" sz="2800" dirty="0">
                <a:solidFill>
                  <a:schemeClr val="tx1"/>
                </a:solidFill>
                <a:latin typeface="Times New Roman" panose="02020603050405020304" pitchFamily="18" charset="0"/>
                <a:ea typeface="华文中宋" panose="02010600040101010101" pitchFamily="2" charset="-122"/>
              </a:rPr>
              <a:t>程序指令执行时间</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文本框 15361"/>
          <p:cNvSpPr txBox="1"/>
          <p:nvPr/>
        </p:nvSpPr>
        <p:spPr>
          <a:xfrm>
            <a:off x="611188" y="1125538"/>
            <a:ext cx="8659812" cy="2825750"/>
          </a:xfrm>
          <a:prstGeom prst="rect">
            <a:avLst/>
          </a:prstGeom>
          <a:noFill/>
          <a:ln w="9525">
            <a:noFill/>
          </a:ln>
        </p:spPr>
        <p:txBody>
          <a:bodyPr wrap="none" anchor="t" anchorCtr="0">
            <a:spAutoFit/>
          </a:bodyPr>
          <a:lstStyle/>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动态黑盒测试：                                                   </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   （   </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a:t>
            </a:r>
            <a:r>
              <a:rPr lang="en-US" altLang="zh-CN" sz="2800" dirty="0">
                <a:solidFill>
                  <a:schemeClr val="tx1"/>
                </a:solidFill>
                <a:latin typeface="Times New Roman" panose="02020603050405020304" pitchFamily="18" charset="0"/>
                <a:ea typeface="华文中宋" panose="02010600040101010101" pitchFamily="2" charset="-122"/>
              </a:rPr>
              <a:t>A</a:t>
            </a:r>
            <a:r>
              <a:rPr lang="zh-CN" altLang="en-US" sz="2800" dirty="0">
                <a:solidFill>
                  <a:schemeClr val="tx1"/>
                </a:solidFill>
                <a:latin typeface="Times New Roman" panose="02020603050405020304" pitchFamily="18" charset="0"/>
                <a:ea typeface="华文中宋" panose="02010600040101010101" pitchFamily="2" charset="-122"/>
              </a:rPr>
              <a:t>）直接测试底层功能、过程、子程序和库           </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a:t>
            </a:r>
            <a:r>
              <a:rPr lang="en-US" altLang="zh-CN" sz="2800" dirty="0">
                <a:solidFill>
                  <a:schemeClr val="tx1"/>
                </a:solidFill>
                <a:latin typeface="Times New Roman" panose="02020603050405020304" pitchFamily="18" charset="0"/>
                <a:ea typeface="华文中宋" panose="02010600040101010101" pitchFamily="2" charset="-122"/>
              </a:rPr>
              <a:t>B</a:t>
            </a:r>
            <a:r>
              <a:rPr lang="zh-CN" altLang="en-US" sz="2800" dirty="0">
                <a:solidFill>
                  <a:schemeClr val="tx1"/>
                </a:solidFill>
                <a:latin typeface="Times New Roman" panose="02020603050405020304" pitchFamily="18" charset="0"/>
                <a:ea typeface="华文中宋" panose="02010600040101010101" pitchFamily="2" charset="-122"/>
              </a:rPr>
              <a:t>）可估算执行测试时代码量和具体代码</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  (C)   </a:t>
            </a:r>
            <a:r>
              <a:rPr lang="zh-CN" altLang="en-US" sz="2800" dirty="0">
                <a:solidFill>
                  <a:schemeClr val="tx1"/>
                </a:solidFill>
                <a:latin typeface="Times New Roman" panose="02020603050405020304" pitchFamily="18" charset="0"/>
                <a:ea typeface="华文中宋" panose="02010600040101010101" pitchFamily="2" charset="-122"/>
              </a:rPr>
              <a:t>从软件获得读取变量和状态信息的访问权          </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a:t>
            </a:r>
            <a:r>
              <a:rPr lang="en-US" altLang="zh-CN" sz="2800" dirty="0">
                <a:solidFill>
                  <a:schemeClr val="tx1"/>
                </a:solidFill>
                <a:latin typeface="Times New Roman" panose="02020603050405020304" pitchFamily="18" charset="0"/>
                <a:ea typeface="华文中宋" panose="02010600040101010101" pitchFamily="2" charset="-122"/>
              </a:rPr>
              <a:t>D</a:t>
            </a:r>
            <a:r>
              <a:rPr lang="zh-CN" altLang="en-US" sz="2800" dirty="0">
                <a:solidFill>
                  <a:schemeClr val="tx1"/>
                </a:solidFill>
                <a:latin typeface="Times New Roman" panose="02020603050405020304" pitchFamily="18" charset="0"/>
                <a:ea typeface="华文中宋" panose="02010600040101010101" pitchFamily="2" charset="-122"/>
              </a:rPr>
              <a:t>）测试的是软件在使用过程中的实际行为</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文本框 19457"/>
          <p:cNvSpPr txBox="1"/>
          <p:nvPr/>
        </p:nvSpPr>
        <p:spPr>
          <a:xfrm>
            <a:off x="611188" y="1125538"/>
            <a:ext cx="7702550" cy="2825750"/>
          </a:xfrm>
          <a:prstGeom prst="rect">
            <a:avLst/>
          </a:prstGeom>
          <a:noFill/>
          <a:ln w="9525">
            <a:noFill/>
          </a:ln>
        </p:spPr>
        <p:txBody>
          <a:bodyPr wrap="none" anchor="t" anchorCtr="0">
            <a:spAutoFit/>
          </a:bodyPr>
          <a:lstStyle/>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调试是         （  </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(A)</a:t>
            </a:r>
            <a:r>
              <a:rPr lang="zh-CN" altLang="en-US" sz="2800" dirty="0">
                <a:solidFill>
                  <a:schemeClr val="tx1"/>
                </a:solidFill>
                <a:latin typeface="Times New Roman" panose="02020603050405020304" pitchFamily="18" charset="0"/>
                <a:ea typeface="华文中宋" panose="02010600040101010101" pitchFamily="2" charset="-122"/>
              </a:rPr>
              <a:t>发现与预先定义的规格和标准不符合的问题</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(B)</a:t>
            </a:r>
            <a:r>
              <a:rPr lang="zh-CN" altLang="en-US" sz="2800" dirty="0">
                <a:solidFill>
                  <a:schemeClr val="tx1"/>
                </a:solidFill>
                <a:latin typeface="Times New Roman" panose="02020603050405020304" pitchFamily="18" charset="0"/>
                <a:ea typeface="华文中宋" panose="02010600040101010101" pitchFamily="2" charset="-122"/>
              </a:rPr>
              <a:t>发现软件错误征兆的过程</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(C)</a:t>
            </a:r>
            <a:r>
              <a:rPr lang="zh-CN" altLang="en-US" sz="2800" dirty="0">
                <a:solidFill>
                  <a:schemeClr val="tx1"/>
                </a:solidFill>
                <a:latin typeface="Times New Roman" panose="02020603050405020304" pitchFamily="18" charset="0"/>
                <a:ea typeface="华文中宋" panose="02010600040101010101" pitchFamily="2" charset="-122"/>
              </a:rPr>
              <a:t>有计划的、可重复的过程</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(D)</a:t>
            </a:r>
            <a:r>
              <a:rPr lang="zh-CN" altLang="en-US" sz="2800" dirty="0">
                <a:solidFill>
                  <a:schemeClr val="tx1"/>
                </a:solidFill>
                <a:latin typeface="Times New Roman" panose="02020603050405020304" pitchFamily="18" charset="0"/>
                <a:ea typeface="华文中宋" panose="02010600040101010101" pitchFamily="2" charset="-122"/>
              </a:rPr>
              <a:t>消除软件错误的过程</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文本框 21505"/>
          <p:cNvSpPr txBox="1"/>
          <p:nvPr/>
        </p:nvSpPr>
        <p:spPr>
          <a:xfrm>
            <a:off x="611188" y="1125538"/>
            <a:ext cx="7207250" cy="2825750"/>
          </a:xfrm>
          <a:prstGeom prst="rect">
            <a:avLst/>
          </a:prstGeom>
          <a:noFill/>
          <a:ln w="9525">
            <a:noFill/>
          </a:ln>
        </p:spPr>
        <p:txBody>
          <a:bodyPr wrap="none" anchor="t" anchorCtr="0">
            <a:spAutoFit/>
          </a:bodyPr>
          <a:lstStyle/>
          <a:p>
            <a:pPr marL="609600" indent="-342900" algn="just" latinLnBrk="1">
              <a:lnSpc>
                <a:spcPct val="90000"/>
              </a:lnSpc>
              <a:spcBef>
                <a:spcPct val="20000"/>
              </a:spcBef>
              <a:buNone/>
            </a:pPr>
            <a:r>
              <a:rPr lang="zh-CN" altLang="en-US" sz="2800" dirty="0">
                <a:solidFill>
                  <a:schemeClr val="tx1"/>
                </a:solidFill>
                <a:latin typeface="Times New Roman" panose="02020603050405020304" pitchFamily="18" charset="0"/>
                <a:ea typeface="华文中宋" panose="02010600040101010101" pitchFamily="2" charset="-122"/>
              </a:rPr>
              <a:t>在确定黑盒测试策略时，优先选用的方法是</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buNone/>
            </a:pPr>
            <a:r>
              <a:rPr lang="zh-CN" altLang="en-US" sz="2800" dirty="0">
                <a:solidFill>
                  <a:schemeClr val="tx1"/>
                </a:solidFill>
                <a:latin typeface="Times New Roman" panose="02020603050405020304" pitchFamily="18" charset="0"/>
                <a:ea typeface="华文中宋" panose="02010600040101010101" pitchFamily="2" charset="-122"/>
              </a:rPr>
              <a:t>  （  </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buFont typeface="Arial" panose="020B0604020202020204" pitchFamily="34" charset="0"/>
              <a:buAutoNum type="alphaUcParenBoth"/>
            </a:pPr>
            <a:r>
              <a:rPr lang="zh-CN" altLang="en-US" sz="2800" dirty="0">
                <a:solidFill>
                  <a:schemeClr val="tx1"/>
                </a:solidFill>
                <a:latin typeface="Times New Roman" panose="02020603050405020304" pitchFamily="18" charset="0"/>
                <a:ea typeface="华文中宋" panose="02010600040101010101" pitchFamily="2" charset="-122"/>
              </a:rPr>
              <a:t>边界值分析法                                       </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buNone/>
            </a:pPr>
            <a:r>
              <a:rPr lang="en-US" altLang="zh-CN" sz="2800" dirty="0">
                <a:solidFill>
                  <a:schemeClr val="tx1"/>
                </a:solidFill>
                <a:latin typeface="Times New Roman" panose="02020603050405020304" pitchFamily="18" charset="0"/>
                <a:ea typeface="华文中宋" panose="02010600040101010101" pitchFamily="2" charset="-122"/>
              </a:rPr>
              <a:t>(B) </a:t>
            </a:r>
            <a:r>
              <a:rPr lang="zh-CN" altLang="en-US" sz="2800" dirty="0">
                <a:solidFill>
                  <a:schemeClr val="tx1"/>
                </a:solidFill>
                <a:latin typeface="Times New Roman" panose="02020603050405020304" pitchFamily="18" charset="0"/>
                <a:ea typeface="华文中宋" panose="02010600040101010101" pitchFamily="2" charset="-122"/>
              </a:rPr>
              <a:t>等价类划分</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buNone/>
            </a:pPr>
            <a:r>
              <a:rPr lang="en-US" altLang="zh-CN" sz="2800" dirty="0">
                <a:solidFill>
                  <a:schemeClr val="tx1"/>
                </a:solidFill>
                <a:latin typeface="Times New Roman" panose="02020603050405020304" pitchFamily="18" charset="0"/>
                <a:ea typeface="华文中宋" panose="02010600040101010101" pitchFamily="2" charset="-122"/>
              </a:rPr>
              <a:t>(C)</a:t>
            </a:r>
            <a:r>
              <a:rPr lang="zh-CN" altLang="en-US" sz="2800" dirty="0">
                <a:solidFill>
                  <a:schemeClr val="tx1"/>
                </a:solidFill>
                <a:latin typeface="Times New Roman" panose="02020603050405020304" pitchFamily="18" charset="0"/>
                <a:ea typeface="华文中宋" panose="02010600040101010101" pitchFamily="2" charset="-122"/>
              </a:rPr>
              <a:t>错误推断法                                          </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buNone/>
            </a:pPr>
            <a:r>
              <a:rPr lang="en-US" altLang="zh-CN" sz="2800" dirty="0">
                <a:solidFill>
                  <a:schemeClr val="tx1"/>
                </a:solidFill>
                <a:latin typeface="Times New Roman" panose="02020603050405020304" pitchFamily="18" charset="0"/>
                <a:ea typeface="华文中宋" panose="02010600040101010101" pitchFamily="2" charset="-122"/>
              </a:rPr>
              <a:t>(D)</a:t>
            </a:r>
            <a:r>
              <a:rPr lang="zh-CN" altLang="en-US" sz="2800" dirty="0">
                <a:solidFill>
                  <a:schemeClr val="tx1"/>
                </a:solidFill>
                <a:latin typeface="Times New Roman" panose="02020603050405020304" pitchFamily="18" charset="0"/>
                <a:ea typeface="华文中宋" panose="02010600040101010101" pitchFamily="2" charset="-122"/>
              </a:rPr>
              <a:t>决策表方法</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文本框 23553"/>
          <p:cNvSpPr txBox="1"/>
          <p:nvPr/>
        </p:nvSpPr>
        <p:spPr>
          <a:xfrm>
            <a:off x="611188" y="1125538"/>
            <a:ext cx="7681912" cy="2355850"/>
          </a:xfrm>
          <a:prstGeom prst="rect">
            <a:avLst/>
          </a:prstGeom>
          <a:noFill/>
          <a:ln w="9525">
            <a:noFill/>
          </a:ln>
        </p:spPr>
        <p:txBody>
          <a:bodyPr wrap="none" anchor="t" anchorCtr="0">
            <a:spAutoFit/>
          </a:bodyPr>
          <a:lstStyle/>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下列</a:t>
            </a:r>
            <a:r>
              <a:rPr lang="en-US" altLang="zh-CN" sz="2800" dirty="0">
                <a:solidFill>
                  <a:schemeClr val="tx1"/>
                </a:solidFill>
                <a:latin typeface="Times New Roman" panose="02020603050405020304" pitchFamily="18" charset="0"/>
                <a:ea typeface="华文中宋" panose="02010600040101010101" pitchFamily="2" charset="-122"/>
              </a:rPr>
              <a:t>___</a:t>
            </a:r>
            <a:r>
              <a:rPr lang="zh-CN" altLang="en-US" sz="2800" dirty="0">
                <a:solidFill>
                  <a:schemeClr val="tx1"/>
                </a:solidFill>
                <a:latin typeface="Times New Roman" panose="02020603050405020304" pitchFamily="18" charset="0"/>
                <a:ea typeface="华文中宋" panose="02010600040101010101" pitchFamily="2" charset="-122"/>
              </a:rPr>
              <a:t>不属于软件缺陷                 （  </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(A)</a:t>
            </a:r>
            <a:r>
              <a:rPr lang="zh-CN" altLang="en-US" sz="2800" dirty="0">
                <a:solidFill>
                  <a:schemeClr val="tx1"/>
                </a:solidFill>
                <a:latin typeface="Times New Roman" panose="02020603050405020304" pitchFamily="18" charset="0"/>
                <a:ea typeface="华文中宋" panose="02010600040101010101" pitchFamily="2" charset="-122"/>
              </a:rPr>
              <a:t>测试人员主观认为不合理的地方</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(B)</a:t>
            </a:r>
            <a:r>
              <a:rPr lang="zh-CN" altLang="en-US" sz="2800" dirty="0">
                <a:solidFill>
                  <a:schemeClr val="tx1"/>
                </a:solidFill>
                <a:latin typeface="Times New Roman" panose="02020603050405020304" pitchFamily="18" charset="0"/>
                <a:ea typeface="华文中宋" panose="02010600040101010101" pitchFamily="2" charset="-122"/>
              </a:rPr>
              <a:t>软件未达到产品说明书标明的功能</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(C)</a:t>
            </a:r>
            <a:r>
              <a:rPr lang="zh-CN" altLang="en-US" sz="2800" dirty="0">
                <a:solidFill>
                  <a:schemeClr val="tx1"/>
                </a:solidFill>
                <a:latin typeface="Times New Roman" panose="02020603050405020304" pitchFamily="18" charset="0"/>
                <a:ea typeface="华文中宋" panose="02010600040101010101" pitchFamily="2" charset="-122"/>
              </a:rPr>
              <a:t>软件出现了产品说明书指明不会出现的错误</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(D)</a:t>
            </a:r>
            <a:r>
              <a:rPr lang="zh-CN" altLang="en-US" sz="2800" dirty="0">
                <a:solidFill>
                  <a:schemeClr val="tx1"/>
                </a:solidFill>
                <a:latin typeface="Times New Roman" panose="02020603050405020304" pitchFamily="18" charset="0"/>
                <a:ea typeface="华文中宋" panose="02010600040101010101" pitchFamily="2" charset="-122"/>
              </a:rPr>
              <a:t>软件功能超出产品说明书指明范围</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这种方法有一定的效果，但缺点很多。首先这种方法的选点代表性很差，如按上述方法进行试验，试验点完全分布在一个角上，而在一个很大的范围内没有选点，因此这种试验法不全面，所选的工艺条件</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A3B2C2</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不一定是</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27</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个组合中最好的。</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其次，用这种方法比较条件好坏时，是把单个的试验数据拿来，进行数值上的简单比较，而试验数据中必然包含着误差成分，所以单个数据的简单比较不能剔除误差，必然造成结论的不稳定。</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简单对比法的最大优点就是试验次数少。</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文本框 27649"/>
          <p:cNvSpPr txBox="1"/>
          <p:nvPr/>
        </p:nvSpPr>
        <p:spPr>
          <a:xfrm>
            <a:off x="611188" y="1125538"/>
            <a:ext cx="4006850" cy="2355850"/>
          </a:xfrm>
          <a:prstGeom prst="rect">
            <a:avLst/>
          </a:prstGeom>
          <a:noFill/>
          <a:ln w="9525">
            <a:noFill/>
          </a:ln>
        </p:spPr>
        <p:txBody>
          <a:bodyPr wrap="none" anchor="t" anchorCtr="0">
            <a:spAutoFit/>
          </a:bodyPr>
          <a:lstStyle/>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软件测试的核心是（）</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(A)</a:t>
            </a:r>
            <a:r>
              <a:rPr lang="zh-CN" altLang="en-US" sz="2800" dirty="0">
                <a:solidFill>
                  <a:schemeClr val="tx1"/>
                </a:solidFill>
                <a:latin typeface="Times New Roman" panose="02020603050405020304" pitchFamily="18" charset="0"/>
                <a:ea typeface="华文中宋" panose="02010600040101010101" pitchFamily="2" charset="-122"/>
              </a:rPr>
              <a:t>测试用例</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(B)</a:t>
            </a:r>
            <a:r>
              <a:rPr lang="zh-CN" altLang="en-US" sz="2800" dirty="0">
                <a:solidFill>
                  <a:schemeClr val="tx1"/>
                </a:solidFill>
                <a:latin typeface="Times New Roman" panose="02020603050405020304" pitchFamily="18" charset="0"/>
                <a:ea typeface="华文中宋" panose="02010600040101010101" pitchFamily="2" charset="-122"/>
              </a:rPr>
              <a:t>测试人员</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(C)</a:t>
            </a:r>
            <a:r>
              <a:rPr lang="zh-CN" altLang="en-US" sz="2800" dirty="0">
                <a:solidFill>
                  <a:schemeClr val="tx1"/>
                </a:solidFill>
                <a:latin typeface="Times New Roman" panose="02020603050405020304" pitchFamily="18" charset="0"/>
                <a:ea typeface="华文中宋" panose="02010600040101010101" pitchFamily="2" charset="-122"/>
              </a:rPr>
              <a:t>编程人员</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(D)</a:t>
            </a:r>
            <a:r>
              <a:rPr lang="zh-CN" altLang="en-US" sz="2800" dirty="0">
                <a:solidFill>
                  <a:schemeClr val="tx1"/>
                </a:solidFill>
                <a:latin typeface="Times New Roman" panose="02020603050405020304" pitchFamily="18" charset="0"/>
                <a:ea typeface="华文中宋" panose="02010600040101010101" pitchFamily="2" charset="-122"/>
              </a:rPr>
              <a:t>测试方法</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文本框 29697"/>
          <p:cNvSpPr txBox="1"/>
          <p:nvPr/>
        </p:nvSpPr>
        <p:spPr>
          <a:xfrm>
            <a:off x="611188" y="1125538"/>
            <a:ext cx="5695950" cy="2355850"/>
          </a:xfrm>
          <a:prstGeom prst="rect">
            <a:avLst/>
          </a:prstGeom>
          <a:noFill/>
          <a:ln w="9525">
            <a:noFill/>
          </a:ln>
        </p:spPr>
        <p:txBody>
          <a:bodyPr wrap="none" anchor="t" anchorCtr="0">
            <a:spAutoFit/>
          </a:bodyPr>
          <a:lstStyle/>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程序的三种基本控制结构是（ </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A </a:t>
            </a:r>
            <a:r>
              <a:rPr lang="zh-CN" altLang="en-US" sz="2800" dirty="0">
                <a:solidFill>
                  <a:schemeClr val="tx1"/>
                </a:solidFill>
                <a:latin typeface="Times New Roman" panose="02020603050405020304" pitchFamily="18" charset="0"/>
                <a:ea typeface="华文中宋" panose="02010600040101010101" pitchFamily="2" charset="-122"/>
              </a:rPr>
              <a:t>过程，子程序，分程序</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B </a:t>
            </a:r>
            <a:r>
              <a:rPr lang="zh-CN" altLang="en-US" sz="2800" dirty="0">
                <a:solidFill>
                  <a:schemeClr val="tx1"/>
                </a:solidFill>
                <a:latin typeface="Times New Roman" panose="02020603050405020304" pitchFamily="18" charset="0"/>
                <a:ea typeface="华文中宋" panose="02010600040101010101" pitchFamily="2" charset="-122"/>
              </a:rPr>
              <a:t>顺序，条件，循环</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C </a:t>
            </a:r>
            <a:r>
              <a:rPr lang="zh-CN" altLang="en-US" sz="2800" dirty="0">
                <a:solidFill>
                  <a:schemeClr val="tx1"/>
                </a:solidFill>
                <a:latin typeface="Times New Roman" panose="02020603050405020304" pitchFamily="18" charset="0"/>
                <a:ea typeface="华文中宋" panose="02010600040101010101" pitchFamily="2" charset="-122"/>
              </a:rPr>
              <a:t>递归，堆栈，队列</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D </a:t>
            </a:r>
            <a:r>
              <a:rPr lang="zh-CN" altLang="en-US" sz="2800" dirty="0">
                <a:solidFill>
                  <a:schemeClr val="tx1"/>
                </a:solidFill>
                <a:latin typeface="Times New Roman" panose="02020603050405020304" pitchFamily="18" charset="0"/>
                <a:ea typeface="华文中宋" panose="02010600040101010101" pitchFamily="2" charset="-122"/>
              </a:rPr>
              <a:t>调用，返回，转移</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文本框 31745"/>
          <p:cNvSpPr txBox="1"/>
          <p:nvPr/>
        </p:nvSpPr>
        <p:spPr>
          <a:xfrm>
            <a:off x="250825" y="765175"/>
            <a:ext cx="8096250" cy="3295650"/>
          </a:xfrm>
          <a:prstGeom prst="rect">
            <a:avLst/>
          </a:prstGeom>
          <a:noFill/>
          <a:ln w="9525">
            <a:noFill/>
          </a:ln>
        </p:spPr>
        <p:txBody>
          <a:bodyPr wrap="none" anchor="t" anchorCtr="0">
            <a:spAutoFit/>
          </a:bodyPr>
          <a:lstStyle/>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测试的基本流程</a:t>
            </a:r>
            <a:r>
              <a:rPr lang="en-US" altLang="zh-CN" sz="2800" b="1" dirty="0">
                <a:solidFill>
                  <a:schemeClr val="tx1"/>
                </a:solidFill>
                <a:latin typeface="Times New Roman" panose="02020603050405020304" pitchFamily="18" charset="0"/>
                <a:ea typeface="华文中宋" panose="02010600040101010101" pitchFamily="2" charset="-122"/>
              </a:rPr>
              <a:t>:</a:t>
            </a:r>
            <a:r>
              <a:rPr lang="zh-CN" altLang="en-US" sz="2800" b="1" dirty="0">
                <a:solidFill>
                  <a:schemeClr val="tx1"/>
                </a:solidFill>
                <a:latin typeface="Times New Roman" panose="02020603050405020304" pitchFamily="18" charset="0"/>
                <a:ea typeface="华文中宋" panose="02010600040101010101" pitchFamily="2" charset="-122"/>
              </a:rPr>
              <a:t>（）</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1</a:t>
            </a:r>
            <a:r>
              <a:rPr lang="zh-CN" altLang="en-US" sz="2800" b="1" dirty="0">
                <a:solidFill>
                  <a:schemeClr val="tx1"/>
                </a:solidFill>
                <a:latin typeface="Times New Roman" panose="02020603050405020304" pitchFamily="18" charset="0"/>
                <a:ea typeface="华文中宋" panose="02010600040101010101" pitchFamily="2" charset="-122"/>
              </a:rPr>
              <a:t>开发人员将开放出来的产品交给测试部门。</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2</a:t>
            </a:r>
            <a:r>
              <a:rPr lang="zh-CN" altLang="en-US" sz="2800" b="1" dirty="0">
                <a:solidFill>
                  <a:schemeClr val="tx1"/>
                </a:solidFill>
                <a:latin typeface="Times New Roman" panose="02020603050405020304" pitchFamily="18" charset="0"/>
                <a:ea typeface="华文中宋" panose="02010600040101010101" pitchFamily="2" charset="-122"/>
              </a:rPr>
              <a:t>测试人员使用某种测试方法测试产品并收集产品</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的缺陷。</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3</a:t>
            </a:r>
            <a:r>
              <a:rPr lang="zh-CN" altLang="en-US" sz="2800" b="1" dirty="0">
                <a:solidFill>
                  <a:schemeClr val="tx1"/>
                </a:solidFill>
                <a:latin typeface="Times New Roman" panose="02020603050405020304" pitchFamily="18" charset="0"/>
                <a:ea typeface="华文中宋" panose="02010600040101010101" pitchFamily="2" charset="-122"/>
              </a:rPr>
              <a:t>与开发人员沟通被发现的缺陷。</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4</a:t>
            </a:r>
            <a:r>
              <a:rPr lang="zh-CN" altLang="en-US" sz="2800" b="1" dirty="0">
                <a:solidFill>
                  <a:schemeClr val="tx1"/>
                </a:solidFill>
                <a:latin typeface="Times New Roman" panose="02020603050405020304" pitchFamily="18" charset="0"/>
                <a:ea typeface="华文中宋" panose="02010600040101010101" pitchFamily="2" charset="-122"/>
              </a:rPr>
              <a:t>开发人员修复缺陷并送回到测试部门重新测试。</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A. 1,2,3,4	 B. 2.3.1.4 	C.1,3,2,4 	D.2,1,3,4</a:t>
            </a:r>
            <a:endParaRPr lang="zh-CN" altLang="en-US" sz="2800" b="1"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文本框 33793"/>
          <p:cNvSpPr txBox="1"/>
          <p:nvPr/>
        </p:nvSpPr>
        <p:spPr>
          <a:xfrm>
            <a:off x="611188" y="1125538"/>
            <a:ext cx="7342187" cy="2952750"/>
          </a:xfrm>
          <a:prstGeom prst="rect">
            <a:avLst/>
          </a:prstGeom>
          <a:noFill/>
          <a:ln w="9525">
            <a:noFill/>
          </a:ln>
        </p:spPr>
        <p:txBody>
          <a:bodyPr wrap="none" anchor="t" anchorCtr="0">
            <a:spAutoFit/>
          </a:bodyPr>
          <a:lstStyle/>
          <a:p>
            <a:pPr marL="609600" indent="-3429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软件测试的目的</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     　　   ）</a:t>
            </a:r>
            <a:br>
              <a:rPr lang="zh-CN" altLang="en-US" sz="2800" dirty="0">
                <a:solidFill>
                  <a:schemeClr val="tx1"/>
                </a:solidFill>
                <a:latin typeface="Times New Roman" panose="02020603050405020304" pitchFamily="18" charset="0"/>
                <a:ea typeface="华文中宋" panose="02010600040101010101" pitchFamily="2" charset="-122"/>
              </a:rPr>
            </a:b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    A.  </a:t>
            </a:r>
            <a:r>
              <a:rPr lang="zh-CN" altLang="en-US" sz="2800" dirty="0">
                <a:solidFill>
                  <a:schemeClr val="tx1"/>
                </a:solidFill>
                <a:latin typeface="Times New Roman" panose="02020603050405020304" pitchFamily="18" charset="0"/>
                <a:ea typeface="华文中宋" panose="02010600040101010101" pitchFamily="2" charset="-122"/>
              </a:rPr>
              <a:t>避免软件开发中出现的错误</a:t>
            </a:r>
            <a:br>
              <a:rPr lang="zh-CN" altLang="en-US" sz="2800" dirty="0">
                <a:solidFill>
                  <a:schemeClr val="tx1"/>
                </a:solidFill>
                <a:latin typeface="Times New Roman" panose="02020603050405020304" pitchFamily="18" charset="0"/>
                <a:ea typeface="华文中宋" panose="02010600040101010101" pitchFamily="2" charset="-122"/>
              </a:rPr>
            </a:br>
            <a:r>
              <a:rPr lang="en-US" altLang="zh-CN" sz="2800" dirty="0">
                <a:solidFill>
                  <a:schemeClr val="tx1"/>
                </a:solidFill>
                <a:latin typeface="Times New Roman" panose="02020603050405020304" pitchFamily="18" charset="0"/>
                <a:ea typeface="华文中宋" panose="02010600040101010101" pitchFamily="2" charset="-122"/>
              </a:rPr>
              <a:t>B.  </a:t>
            </a:r>
            <a:r>
              <a:rPr lang="zh-CN" altLang="en-US" sz="2800" dirty="0">
                <a:solidFill>
                  <a:schemeClr val="tx1"/>
                </a:solidFill>
                <a:latin typeface="Times New Roman" panose="02020603050405020304" pitchFamily="18" charset="0"/>
                <a:ea typeface="华文中宋" panose="02010600040101010101" pitchFamily="2" charset="-122"/>
              </a:rPr>
              <a:t>发现软件开发中出现的错误</a:t>
            </a:r>
            <a:br>
              <a:rPr lang="zh-CN" altLang="en-US" sz="2800" dirty="0">
                <a:solidFill>
                  <a:schemeClr val="tx1"/>
                </a:solidFill>
                <a:latin typeface="Times New Roman" panose="02020603050405020304" pitchFamily="18" charset="0"/>
                <a:ea typeface="华文中宋" panose="02010600040101010101" pitchFamily="2" charset="-122"/>
              </a:rPr>
            </a:br>
            <a:r>
              <a:rPr lang="en-US" altLang="zh-CN" sz="2800" dirty="0">
                <a:solidFill>
                  <a:schemeClr val="tx1"/>
                </a:solidFill>
                <a:latin typeface="Times New Roman" panose="02020603050405020304" pitchFamily="18" charset="0"/>
                <a:ea typeface="华文中宋" panose="02010600040101010101" pitchFamily="2" charset="-122"/>
              </a:rPr>
              <a:t>C.  </a:t>
            </a:r>
            <a:r>
              <a:rPr lang="zh-CN" altLang="en-US" sz="2800" dirty="0">
                <a:solidFill>
                  <a:schemeClr val="tx1"/>
                </a:solidFill>
                <a:latin typeface="Times New Roman" panose="02020603050405020304" pitchFamily="18" charset="0"/>
                <a:ea typeface="华文中宋" panose="02010600040101010101" pitchFamily="2" charset="-122"/>
              </a:rPr>
              <a:t>尽可能发现并排除软件中潜藏的错误，</a:t>
            </a:r>
            <a:endParaRPr lang="zh-CN" altLang="en-US" sz="2800"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提高软件的可靠性</a:t>
            </a:r>
            <a:br>
              <a:rPr lang="zh-CN" altLang="en-US" sz="2800" dirty="0">
                <a:solidFill>
                  <a:schemeClr val="tx1"/>
                </a:solidFill>
                <a:latin typeface="Times New Roman" panose="02020603050405020304" pitchFamily="18" charset="0"/>
                <a:ea typeface="华文中宋" panose="02010600040101010101" pitchFamily="2" charset="-122"/>
              </a:rPr>
            </a:br>
            <a:r>
              <a:rPr lang="en-US" altLang="zh-CN" sz="2800" dirty="0">
                <a:solidFill>
                  <a:schemeClr val="tx1"/>
                </a:solidFill>
                <a:latin typeface="Times New Roman" panose="02020603050405020304" pitchFamily="18" charset="0"/>
                <a:ea typeface="华文中宋" panose="02010600040101010101" pitchFamily="2" charset="-122"/>
              </a:rPr>
              <a:t>D.  </a:t>
            </a:r>
            <a:r>
              <a:rPr lang="zh-CN" altLang="en-US" sz="2800" dirty="0">
                <a:solidFill>
                  <a:schemeClr val="tx1"/>
                </a:solidFill>
                <a:latin typeface="Times New Roman" panose="02020603050405020304" pitchFamily="18" charset="0"/>
                <a:ea typeface="华文中宋" panose="02010600040101010101" pitchFamily="2" charset="-122"/>
              </a:rPr>
              <a:t>修改软件中出现的错误</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文本框 35841"/>
          <p:cNvSpPr txBox="1"/>
          <p:nvPr/>
        </p:nvSpPr>
        <p:spPr>
          <a:xfrm>
            <a:off x="611188" y="1125538"/>
            <a:ext cx="7118350" cy="2355850"/>
          </a:xfrm>
          <a:prstGeom prst="rect">
            <a:avLst/>
          </a:prstGeom>
          <a:noFill/>
          <a:ln w="9525">
            <a:noFill/>
          </a:ln>
        </p:spPr>
        <p:txBody>
          <a:bodyPr wrap="none" anchor="t" anchorCtr="0">
            <a:spAutoFit/>
          </a:bodyPr>
          <a:lstStyle/>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软件测试报告中不包含的内容是：（    </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A</a:t>
            </a:r>
            <a:r>
              <a:rPr lang="zh-CN" altLang="en-US" sz="2800" dirty="0">
                <a:solidFill>
                  <a:schemeClr val="tx1"/>
                </a:solidFill>
                <a:latin typeface="Times New Roman" panose="02020603050405020304" pitchFamily="18" charset="0"/>
                <a:ea typeface="华文中宋" panose="02010600040101010101" pitchFamily="2" charset="-122"/>
              </a:rPr>
              <a:t>．项目背景               </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B</a:t>
            </a:r>
            <a:r>
              <a:rPr lang="zh-CN" altLang="en-US" sz="2800" dirty="0">
                <a:solidFill>
                  <a:schemeClr val="tx1"/>
                </a:solidFill>
                <a:latin typeface="Times New Roman" panose="02020603050405020304" pitchFamily="18" charset="0"/>
                <a:ea typeface="华文中宋" panose="02010600040101010101" pitchFamily="2" charset="-122"/>
              </a:rPr>
              <a:t>．测试版本</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C</a:t>
            </a:r>
            <a:r>
              <a:rPr lang="zh-CN" altLang="en-US" sz="2800" dirty="0">
                <a:solidFill>
                  <a:schemeClr val="tx1"/>
                </a:solidFill>
                <a:latin typeface="Times New Roman" panose="02020603050405020304" pitchFamily="18" charset="0"/>
                <a:ea typeface="华文中宋" panose="02010600040101010101" pitchFamily="2" charset="-122"/>
              </a:rPr>
              <a:t>．投资规模             </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D</a:t>
            </a:r>
            <a:r>
              <a:rPr lang="zh-CN" altLang="en-US" sz="2800" dirty="0">
                <a:solidFill>
                  <a:schemeClr val="tx1"/>
                </a:solidFill>
                <a:latin typeface="Times New Roman" panose="02020603050405020304" pitchFamily="18" charset="0"/>
                <a:ea typeface="华文中宋" panose="02010600040101010101" pitchFamily="2" charset="-122"/>
              </a:rPr>
              <a:t>．结论与建议</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文本框 37889"/>
          <p:cNvSpPr txBox="1"/>
          <p:nvPr/>
        </p:nvSpPr>
        <p:spPr>
          <a:xfrm>
            <a:off x="611188" y="1125538"/>
            <a:ext cx="8274050" cy="2825750"/>
          </a:xfrm>
          <a:prstGeom prst="rect">
            <a:avLst/>
          </a:prstGeom>
          <a:noFill/>
          <a:ln w="9525">
            <a:noFill/>
          </a:ln>
        </p:spPr>
        <p:txBody>
          <a:bodyPr wrap="none" anchor="t" anchorCtr="0">
            <a:spAutoFit/>
          </a:bodyPr>
          <a:lstStyle/>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划分软件测试属于白盒测试还是黑盒测试的依据是</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zh-CN" altLang="en-US" sz="2800" dirty="0">
                <a:solidFill>
                  <a:schemeClr val="tx1"/>
                </a:solidFill>
                <a:latin typeface="Times New Roman" panose="02020603050405020304" pitchFamily="18" charset="0"/>
                <a:ea typeface="华文中宋" panose="02010600040101010101" pitchFamily="2" charset="-122"/>
              </a:rPr>
              <a:t>（    </a:t>
            </a:r>
            <a:r>
              <a:rPr lang="en-US" altLang="zh-CN" sz="2800" dirty="0">
                <a:solidFill>
                  <a:schemeClr val="tx1"/>
                </a:solidFill>
                <a:latin typeface="Times New Roman" panose="02020603050405020304" pitchFamily="18" charset="0"/>
                <a:ea typeface="华文中宋" panose="02010600040101010101" pitchFamily="2" charset="-122"/>
              </a:rPr>
              <a:t>  </a:t>
            </a:r>
            <a:r>
              <a:rPr lang="zh-CN" altLang="en-US" sz="2800" dirty="0">
                <a:solidFill>
                  <a:schemeClr val="tx1"/>
                </a:solidFill>
                <a:latin typeface="Times New Roman" panose="02020603050405020304" pitchFamily="18" charset="0"/>
                <a:ea typeface="华文中宋" panose="02010600040101010101" pitchFamily="2" charset="-122"/>
              </a:rPr>
              <a:t>）</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A</a:t>
            </a:r>
            <a:r>
              <a:rPr lang="zh-CN" altLang="en-US" sz="2800" dirty="0">
                <a:solidFill>
                  <a:schemeClr val="tx1"/>
                </a:solidFill>
                <a:latin typeface="Times New Roman" panose="02020603050405020304" pitchFamily="18" charset="0"/>
                <a:ea typeface="华文中宋" panose="02010600040101010101" pitchFamily="2" charset="-122"/>
              </a:rPr>
              <a:t>是否执行程序代码</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B</a:t>
            </a:r>
            <a:r>
              <a:rPr lang="zh-CN" altLang="en-US" sz="2800" dirty="0">
                <a:solidFill>
                  <a:schemeClr val="tx1"/>
                </a:solidFill>
                <a:latin typeface="Times New Roman" panose="02020603050405020304" pitchFamily="18" charset="0"/>
                <a:ea typeface="华文中宋" panose="02010600040101010101" pitchFamily="2" charset="-122"/>
              </a:rPr>
              <a:t>是否能看到软件设计文档</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C</a:t>
            </a:r>
            <a:r>
              <a:rPr lang="zh-CN" altLang="en-US" sz="2800" dirty="0">
                <a:solidFill>
                  <a:schemeClr val="tx1"/>
                </a:solidFill>
                <a:latin typeface="Times New Roman" panose="02020603050405020304" pitchFamily="18" charset="0"/>
                <a:ea typeface="华文中宋" panose="02010600040101010101" pitchFamily="2" charset="-122"/>
              </a:rPr>
              <a:t>是否能看到被测源程序</a:t>
            </a:r>
            <a:endParaRPr lang="zh-CN" altLang="en-US" sz="2800" dirty="0">
              <a:solidFill>
                <a:schemeClr val="tx1"/>
              </a:solidFill>
              <a:latin typeface="Times New Roman" panose="02020603050405020304" pitchFamily="18" charset="0"/>
              <a:ea typeface="华文中宋" panose="02010600040101010101" pitchFamily="2" charset="-122"/>
            </a:endParaRPr>
          </a:p>
          <a:p>
            <a:pPr marL="342900" indent="-76200" algn="just" latinLnBrk="1">
              <a:lnSpc>
                <a:spcPct val="90000"/>
              </a:lnSpc>
              <a:spcBef>
                <a:spcPct val="20000"/>
              </a:spcBef>
            </a:pPr>
            <a:r>
              <a:rPr lang="en-US" altLang="zh-CN" sz="2800" dirty="0">
                <a:solidFill>
                  <a:schemeClr val="tx1"/>
                </a:solidFill>
                <a:latin typeface="Times New Roman" panose="02020603050405020304" pitchFamily="18" charset="0"/>
                <a:ea typeface="华文中宋" panose="02010600040101010101" pitchFamily="2" charset="-122"/>
              </a:rPr>
              <a:t>D</a:t>
            </a:r>
            <a:r>
              <a:rPr lang="zh-CN" altLang="en-US" sz="2800" dirty="0">
                <a:solidFill>
                  <a:schemeClr val="tx1"/>
                </a:solidFill>
                <a:latin typeface="Times New Roman" panose="02020603050405020304" pitchFamily="18" charset="0"/>
                <a:ea typeface="华文中宋" panose="02010600040101010101" pitchFamily="2" charset="-122"/>
              </a:rPr>
              <a:t>运行结果是否确定</a:t>
            </a:r>
            <a:endParaRPr lang="zh-CN" altLang="en-US" sz="280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文本框 39937"/>
          <p:cNvSpPr txBox="1"/>
          <p:nvPr/>
        </p:nvSpPr>
        <p:spPr>
          <a:xfrm>
            <a:off x="604838" y="765175"/>
            <a:ext cx="8188325" cy="4737100"/>
          </a:xfrm>
          <a:prstGeom prst="rect">
            <a:avLst/>
          </a:prstGeom>
          <a:noFill/>
          <a:ln w="9525">
            <a:noFill/>
          </a:ln>
        </p:spPr>
        <p:txBody>
          <a:bodyPr wrap="none" anchor="t" anchorCtr="0">
            <a:spAutoFit/>
          </a:bodyPr>
          <a:lstStyle/>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为什么要测试</a:t>
            </a:r>
            <a:r>
              <a:rPr lang="en-US" altLang="zh-CN" sz="2800" b="1" dirty="0">
                <a:solidFill>
                  <a:schemeClr val="tx1"/>
                </a:solidFill>
                <a:latin typeface="Times New Roman" panose="02020603050405020304" pitchFamily="18" charset="0"/>
                <a:ea typeface="华文中宋" panose="02010600040101010101" pitchFamily="2" charset="-122"/>
              </a:rPr>
              <a:t>? </a:t>
            </a:r>
            <a:r>
              <a:rPr lang="zh-CN" altLang="en-US" sz="2800" b="1" dirty="0">
                <a:solidFill>
                  <a:schemeClr val="tx1"/>
                </a:solidFill>
                <a:latin typeface="Times New Roman" panose="02020603050405020304" pitchFamily="18" charset="0"/>
                <a:ea typeface="华文中宋" panose="02010600040101010101" pitchFamily="2" charset="-122"/>
              </a:rPr>
              <a:t>（ </a:t>
            </a:r>
            <a:r>
              <a:rPr lang="en-US" altLang="zh-CN" sz="2800" b="1" dirty="0">
                <a:solidFill>
                  <a:schemeClr val="tx1"/>
                </a:solidFill>
                <a:latin typeface="Times New Roman" panose="02020603050405020304" pitchFamily="18" charset="0"/>
                <a:ea typeface="华文中宋" panose="02010600040101010101" pitchFamily="2" charset="-122"/>
              </a:rPr>
              <a:t> </a:t>
            </a:r>
            <a:r>
              <a:rPr lang="zh-CN" altLang="en-US" sz="2800" b="1" dirty="0">
                <a:solidFill>
                  <a:schemeClr val="tx1"/>
                </a:solidFill>
                <a:latin typeface="Times New Roman" panose="02020603050405020304" pitchFamily="18" charset="0"/>
                <a:ea typeface="华文中宋" panose="02010600040101010101" pitchFamily="2" charset="-122"/>
              </a:rPr>
              <a:t>）</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A</a:t>
            </a:r>
            <a:r>
              <a:rPr lang="zh-CN" altLang="en-US" sz="2800" b="1" dirty="0">
                <a:solidFill>
                  <a:schemeClr val="tx1"/>
                </a:solidFill>
                <a:latin typeface="Times New Roman" panose="02020603050405020304" pitchFamily="18" charset="0"/>
                <a:ea typeface="华文中宋" panose="02010600040101010101" pitchFamily="2" charset="-122"/>
              </a:rPr>
              <a:t>以最少的时间和人力，系统地找出软件中潜在的</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各种错误和缺陷</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B</a:t>
            </a:r>
            <a:r>
              <a:rPr lang="zh-CN" altLang="en-US" sz="2800" b="1" dirty="0">
                <a:solidFill>
                  <a:schemeClr val="tx1"/>
                </a:solidFill>
                <a:latin typeface="Times New Roman" panose="02020603050405020304" pitchFamily="18" charset="0"/>
                <a:ea typeface="华文中宋" panose="02010600040101010101" pitchFamily="2" charset="-122"/>
              </a:rPr>
              <a:t>实施测试收集到的测试结果数据为可靠性分析</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提供了依据</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C</a:t>
            </a:r>
            <a:r>
              <a:rPr lang="zh-CN" altLang="en-US" sz="2800" b="1" dirty="0">
                <a:solidFill>
                  <a:schemeClr val="tx1"/>
                </a:solidFill>
                <a:latin typeface="Times New Roman" panose="02020603050405020304" pitchFamily="18" charset="0"/>
                <a:ea typeface="华文中宋" panose="02010600040101010101" pitchFamily="2" charset="-122"/>
              </a:rPr>
              <a:t>它只能说明软件中存在错误</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D</a:t>
            </a:r>
            <a:r>
              <a:rPr lang="zh-CN" altLang="en-US" sz="2800" b="1" dirty="0">
                <a:solidFill>
                  <a:schemeClr val="tx1"/>
                </a:solidFill>
                <a:latin typeface="Times New Roman" panose="02020603050405020304" pitchFamily="18" charset="0"/>
                <a:ea typeface="华文中宋" panose="02010600040101010101" pitchFamily="2" charset="-122"/>
              </a:rPr>
              <a:t>保证软件开发团队的利益</a:t>
            </a:r>
            <a:endParaRPr lang="zh-CN" altLang="en-US" sz="2800" b="1"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文本框 41985"/>
          <p:cNvSpPr txBox="1"/>
          <p:nvPr/>
        </p:nvSpPr>
        <p:spPr>
          <a:xfrm>
            <a:off x="609600" y="1125538"/>
            <a:ext cx="4575175" cy="3790950"/>
          </a:xfrm>
          <a:prstGeom prst="rect">
            <a:avLst/>
          </a:prstGeom>
          <a:noFill/>
          <a:ln w="9525">
            <a:noFill/>
          </a:ln>
        </p:spPr>
        <p:txBody>
          <a:bodyPr wrap="none" anchor="t" anchorCtr="0">
            <a:spAutoFit/>
          </a:bodyPr>
          <a:lstStyle/>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软件质量缺陷的原因</a:t>
            </a:r>
            <a:r>
              <a:rPr lang="en-US" altLang="zh-CN" sz="2800" b="1" dirty="0">
                <a:solidFill>
                  <a:schemeClr val="tx1"/>
                </a:solidFill>
                <a:latin typeface="Times New Roman" panose="02020603050405020304" pitchFamily="18" charset="0"/>
                <a:ea typeface="华文中宋" panose="02010600040101010101" pitchFamily="2" charset="-122"/>
              </a:rPr>
              <a:t>:</a:t>
            </a:r>
            <a:r>
              <a:rPr lang="zh-CN" altLang="en-US" sz="2800" b="1" dirty="0">
                <a:solidFill>
                  <a:schemeClr val="tx1"/>
                </a:solidFill>
                <a:latin typeface="Times New Roman" panose="02020603050405020304" pitchFamily="18" charset="0"/>
                <a:ea typeface="华文中宋" panose="02010600040101010101" pitchFamily="2" charset="-122"/>
              </a:rPr>
              <a:t>（</a:t>
            </a:r>
            <a:r>
              <a:rPr lang="en-US" altLang="zh-CN" sz="2800" b="1" dirty="0">
                <a:solidFill>
                  <a:schemeClr val="tx1"/>
                </a:solidFill>
                <a:latin typeface="Times New Roman" panose="02020603050405020304" pitchFamily="18" charset="0"/>
                <a:ea typeface="华文中宋" panose="02010600040101010101" pitchFamily="2" charset="-122"/>
              </a:rPr>
              <a:t> </a:t>
            </a:r>
            <a:r>
              <a:rPr lang="zh-CN" altLang="en-US" sz="2800" b="1" dirty="0">
                <a:solidFill>
                  <a:schemeClr val="tx1"/>
                </a:solidFill>
                <a:latin typeface="Times New Roman" panose="02020603050405020304" pitchFamily="18" charset="0"/>
                <a:ea typeface="华文中宋" panose="02010600040101010101" pitchFamily="2" charset="-122"/>
              </a:rPr>
              <a:t>）</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A </a:t>
            </a:r>
            <a:r>
              <a:rPr lang="zh-CN" altLang="en-US" sz="2800" b="1" dirty="0">
                <a:solidFill>
                  <a:schemeClr val="tx1"/>
                </a:solidFill>
                <a:latin typeface="Times New Roman" panose="02020603050405020304" pitchFamily="18" charset="0"/>
                <a:ea typeface="华文中宋" panose="02010600040101010101" pitchFamily="2" charset="-122"/>
              </a:rPr>
              <a:t>缺乏或者没有进行沟通</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B. </a:t>
            </a:r>
            <a:r>
              <a:rPr lang="zh-CN" altLang="en-US" sz="2800" b="1" dirty="0">
                <a:solidFill>
                  <a:schemeClr val="tx1"/>
                </a:solidFill>
                <a:latin typeface="Times New Roman" panose="02020603050405020304" pitchFamily="18" charset="0"/>
                <a:ea typeface="华文中宋" panose="02010600040101010101" pitchFamily="2" charset="-122"/>
              </a:rPr>
              <a:t>软件复杂度 </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C. </a:t>
            </a:r>
            <a:r>
              <a:rPr lang="zh-CN" altLang="en-US" sz="2800" b="1" dirty="0">
                <a:solidFill>
                  <a:schemeClr val="tx1"/>
                </a:solidFill>
                <a:latin typeface="Times New Roman" panose="02020603050405020304" pitchFamily="18" charset="0"/>
                <a:ea typeface="华文中宋" panose="02010600040101010101" pitchFamily="2" charset="-122"/>
              </a:rPr>
              <a:t>编程错误 </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D. </a:t>
            </a:r>
            <a:r>
              <a:rPr lang="zh-CN" altLang="en-US" sz="2800" b="1" dirty="0">
                <a:solidFill>
                  <a:schemeClr val="tx1"/>
                </a:solidFill>
                <a:latin typeface="Times New Roman" panose="02020603050405020304" pitchFamily="18" charset="0"/>
                <a:ea typeface="华文中宋" panose="02010600040101010101" pitchFamily="2" charset="-122"/>
              </a:rPr>
              <a:t>客户操作错误</a:t>
            </a:r>
            <a:endParaRPr lang="zh-CN" altLang="en-US" sz="2800" b="1"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文本框 44033"/>
          <p:cNvSpPr txBox="1"/>
          <p:nvPr/>
        </p:nvSpPr>
        <p:spPr>
          <a:xfrm>
            <a:off x="608013" y="765175"/>
            <a:ext cx="5168900" cy="3790950"/>
          </a:xfrm>
          <a:prstGeom prst="rect">
            <a:avLst/>
          </a:prstGeom>
          <a:noFill/>
          <a:ln w="9525">
            <a:noFill/>
          </a:ln>
        </p:spPr>
        <p:txBody>
          <a:bodyPr wrap="none" anchor="t" anchorCtr="0">
            <a:spAutoFit/>
          </a:bodyPr>
          <a:lstStyle/>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白盒测试的方法有哪些？（</a:t>
            </a:r>
            <a:r>
              <a:rPr lang="en-US" altLang="zh-CN" sz="2800" b="1" dirty="0">
                <a:solidFill>
                  <a:schemeClr val="tx1"/>
                </a:solidFill>
                <a:latin typeface="Times New Roman" panose="02020603050405020304" pitchFamily="18" charset="0"/>
                <a:ea typeface="华文中宋" panose="02010600040101010101" pitchFamily="2" charset="-122"/>
              </a:rPr>
              <a:t> </a:t>
            </a:r>
            <a:r>
              <a:rPr lang="zh-CN" altLang="en-US" sz="2800" b="1" dirty="0">
                <a:solidFill>
                  <a:schemeClr val="tx1"/>
                </a:solidFill>
                <a:latin typeface="Times New Roman" panose="02020603050405020304" pitchFamily="18" charset="0"/>
                <a:ea typeface="华文中宋" panose="02010600040101010101" pitchFamily="2" charset="-122"/>
              </a:rPr>
              <a:t>）</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A </a:t>
            </a:r>
            <a:r>
              <a:rPr lang="zh-CN" altLang="en-US" sz="2800" b="1" dirty="0">
                <a:solidFill>
                  <a:schemeClr val="tx1"/>
                </a:solidFill>
                <a:latin typeface="Times New Roman" panose="02020603050405020304" pitchFamily="18" charset="0"/>
                <a:ea typeface="华文中宋" panose="02010600040101010101" pitchFamily="2" charset="-122"/>
              </a:rPr>
              <a:t>语句覆盖方法 </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B. </a:t>
            </a:r>
            <a:r>
              <a:rPr lang="zh-CN" altLang="en-US" sz="2800" b="1" dirty="0">
                <a:solidFill>
                  <a:schemeClr val="tx1"/>
                </a:solidFill>
                <a:latin typeface="Times New Roman" panose="02020603050405020304" pitchFamily="18" charset="0"/>
                <a:ea typeface="华文中宋" panose="02010600040101010101" pitchFamily="2" charset="-122"/>
              </a:rPr>
              <a:t>分支覆盖 </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C. </a:t>
            </a:r>
            <a:r>
              <a:rPr lang="zh-CN" altLang="en-US" sz="2800" b="1" dirty="0">
                <a:solidFill>
                  <a:schemeClr val="tx1"/>
                </a:solidFill>
                <a:latin typeface="Times New Roman" panose="02020603050405020304" pitchFamily="18" charset="0"/>
                <a:ea typeface="华文中宋" panose="02010600040101010101" pitchFamily="2" charset="-122"/>
              </a:rPr>
              <a:t>逻辑覆盖 </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D. </a:t>
            </a:r>
            <a:r>
              <a:rPr lang="zh-CN" altLang="en-US" sz="2800" b="1" dirty="0">
                <a:solidFill>
                  <a:schemeClr val="tx1"/>
                </a:solidFill>
                <a:latin typeface="Times New Roman" panose="02020603050405020304" pitchFamily="18" charset="0"/>
                <a:ea typeface="华文中宋" panose="02010600040101010101" pitchFamily="2" charset="-122"/>
              </a:rPr>
              <a:t>循环测试</a:t>
            </a:r>
            <a:endParaRPr lang="zh-CN" altLang="en-US" sz="2800" b="1"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文本框 46081"/>
          <p:cNvSpPr txBox="1"/>
          <p:nvPr/>
        </p:nvSpPr>
        <p:spPr>
          <a:xfrm>
            <a:off x="609600" y="1125538"/>
            <a:ext cx="4781550" cy="3790950"/>
          </a:xfrm>
          <a:prstGeom prst="rect">
            <a:avLst/>
          </a:prstGeom>
          <a:noFill/>
          <a:ln w="9525">
            <a:noFill/>
          </a:ln>
        </p:spPr>
        <p:txBody>
          <a:bodyPr wrap="none" anchor="t" anchorCtr="0">
            <a:spAutoFit/>
          </a:bodyPr>
          <a:lstStyle/>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下面哪些属于静态分析</a:t>
            </a:r>
            <a:r>
              <a:rPr lang="en-US" altLang="zh-CN" sz="2800" b="1" dirty="0">
                <a:solidFill>
                  <a:schemeClr val="tx1"/>
                </a:solidFill>
                <a:latin typeface="Times New Roman" panose="02020603050405020304" pitchFamily="18" charset="0"/>
                <a:ea typeface="华文中宋" panose="02010600040101010101" pitchFamily="2" charset="-122"/>
              </a:rPr>
              <a:t>(      )</a:t>
            </a:r>
            <a:endParaRPr lang="en-US" altLang="zh-CN"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endParaRPr lang="en-US" altLang="zh-CN"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A</a:t>
            </a:r>
            <a:r>
              <a:rPr lang="zh-CN" altLang="en-US" sz="2800" b="1" dirty="0">
                <a:solidFill>
                  <a:schemeClr val="tx1"/>
                </a:solidFill>
                <a:latin typeface="Times New Roman" panose="02020603050405020304" pitchFamily="18" charset="0"/>
                <a:ea typeface="华文中宋" panose="02010600040101010101" pitchFamily="2" charset="-122"/>
              </a:rPr>
              <a:t>代码规则检查</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B</a:t>
            </a:r>
            <a:r>
              <a:rPr lang="zh-CN" altLang="en-US" sz="2800" b="1" dirty="0">
                <a:solidFill>
                  <a:schemeClr val="tx1"/>
                </a:solidFill>
                <a:latin typeface="Times New Roman" panose="02020603050405020304" pitchFamily="18" charset="0"/>
                <a:ea typeface="华文中宋" panose="02010600040101010101" pitchFamily="2" charset="-122"/>
              </a:rPr>
              <a:t>程序结构分析</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C</a:t>
            </a:r>
            <a:r>
              <a:rPr lang="zh-CN" altLang="en-US" sz="2800" b="1" dirty="0">
                <a:solidFill>
                  <a:schemeClr val="tx1"/>
                </a:solidFill>
                <a:latin typeface="Times New Roman" panose="02020603050405020304" pitchFamily="18" charset="0"/>
                <a:ea typeface="华文中宋" panose="02010600040101010101" pitchFamily="2" charset="-122"/>
              </a:rPr>
              <a:t>程序复杂度分析</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D</a:t>
            </a:r>
            <a:r>
              <a:rPr lang="zh-CN" altLang="en-US" sz="2800" b="1" dirty="0">
                <a:solidFill>
                  <a:schemeClr val="tx1"/>
                </a:solidFill>
                <a:latin typeface="Times New Roman" panose="02020603050405020304" pitchFamily="18" charset="0"/>
                <a:ea typeface="华文中宋" panose="02010600040101010101" pitchFamily="2" charset="-122"/>
              </a:rPr>
              <a:t>内存泄漏</a:t>
            </a:r>
            <a:endParaRPr lang="zh-CN" altLang="en-US" sz="2800" b="1"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838200" marR="0" indent="-838200" algn="l" defTabSz="685800" rtl="0" eaLnBrk="1" fontAlgn="auto" latinLnBrk="0" hangingPunct="1">
              <a:lnSpc>
                <a:spcPct val="100000"/>
              </a:lnSpc>
              <a:spcBef>
                <a:spcPct val="0"/>
              </a:spcBef>
              <a:spcAft>
                <a:spcPct val="0"/>
              </a:spcAft>
              <a:buClrTx/>
              <a:buSzTx/>
              <a:buFontTx/>
              <a:buNone/>
            </a:pPr>
            <a:r>
              <a:rPr kumimoji="0" lang="zh-CN" altLang="en-US" sz="32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正交试验法</a:t>
            </a:r>
            <a:endParaRPr kumimoji="0" lang="zh-CN" altLang="en-US" sz="32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endParaRPr>
          </a:p>
        </p:txBody>
      </p:sp>
      <p:sp>
        <p:nvSpPr>
          <p:cNvPr id="16386" name="Rectangle 3"/>
          <p:cNvSpPr>
            <a:spLocks noGrp="1"/>
          </p:cNvSpPr>
          <p:nvPr>
            <p:ph idx="1"/>
          </p:nvPr>
        </p:nvSpPr>
        <p:spPr>
          <a:xfrm>
            <a:off x="501650" y="1295400"/>
            <a:ext cx="8140700" cy="5041900"/>
          </a:xfrm>
        </p:spPr>
        <p:txBody>
          <a:bodyPr wrap="square" lIns="91440" tIns="45720" rIns="91440" bIns="45720" rtlCol="0" anchor="t">
            <a:noAutofit/>
          </a:bodyPr>
          <a:lstStyle/>
          <a:p>
            <a:pPr marL="609600" marR="0" indent="-609600" algn="l" defTabSz="685800" rtl="0" eaLnBrk="1" fontAlgn="auto" latinLnBrk="0" hangingPunct="1">
              <a:lnSpc>
                <a:spcPct val="80000"/>
              </a:lnSpc>
              <a:spcBef>
                <a:spcPts val="0"/>
              </a:spcBef>
              <a:spcAft>
                <a:spcPts val="1000"/>
              </a:spcAft>
              <a:buClrTx/>
              <a:buSzTx/>
              <a:buFont typeface="Wingdings" panose="05000000000000000000" pitchFamily="2" charset="2"/>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9</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个平面中每个平面上恰好有</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3</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个点，而每个平面的每行每列都有且仅有</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个点，总共</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9</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个点。</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80000"/>
              </a:lnSpc>
              <a:spcBef>
                <a:spcPts val="0"/>
              </a:spcBef>
              <a:spcAft>
                <a:spcPts val="1000"/>
              </a:spcAft>
              <a:buClrTx/>
              <a:buSzTx/>
              <a:buFont typeface="Wingdings" panose="05000000000000000000" pitchFamily="2" charset="2"/>
              <a:buNone/>
            </a:pP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80000"/>
              </a:lnSpc>
              <a:spcBef>
                <a:spcPts val="0"/>
              </a:spcBef>
              <a:spcAft>
                <a:spcPts val="1000"/>
              </a:spcAft>
              <a:buClrTx/>
              <a:buSzTx/>
              <a:buFont typeface="Wingdings" panose="05000000000000000000" pitchFamily="2" charset="2"/>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这样的试验方案，试验点分布均匀，试验次数也不多。</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grpSp>
        <p:nvGrpSpPr>
          <p:cNvPr id="16387" name="Group 4"/>
          <p:cNvGrpSpPr/>
          <p:nvPr/>
        </p:nvGrpSpPr>
        <p:grpSpPr>
          <a:xfrm>
            <a:off x="4284663" y="2565400"/>
            <a:ext cx="4716462" cy="4129088"/>
            <a:chOff x="0" y="0"/>
            <a:chExt cx="3520" cy="3023"/>
          </a:xfrm>
        </p:grpSpPr>
        <p:grpSp>
          <p:nvGrpSpPr>
            <p:cNvPr id="16388" name="Group 5"/>
            <p:cNvGrpSpPr/>
            <p:nvPr/>
          </p:nvGrpSpPr>
          <p:grpSpPr>
            <a:xfrm>
              <a:off x="0" y="384"/>
              <a:ext cx="3520" cy="2639"/>
              <a:chOff x="0" y="0"/>
              <a:chExt cx="3520" cy="2639"/>
            </a:xfrm>
          </p:grpSpPr>
          <p:sp>
            <p:nvSpPr>
              <p:cNvPr id="16389" name="AutoShape 6"/>
              <p:cNvSpPr/>
              <p:nvPr/>
            </p:nvSpPr>
            <p:spPr>
              <a:xfrm>
                <a:off x="384" y="0"/>
                <a:ext cx="2688" cy="2304"/>
              </a:xfrm>
              <a:prstGeom prst="cube">
                <a:avLst>
                  <a:gd name="adj" fmla="val 25000"/>
                </a:avLst>
              </a:prstGeom>
              <a:noFill/>
              <a:ln w="12700" cap="flat" cmpd="sng">
                <a:solidFill>
                  <a:schemeClr val="tx1"/>
                </a:solidFill>
                <a:prstDash val="solid"/>
                <a:miter/>
                <a:headEnd type="none" w="med" len="med"/>
                <a:tailEnd type="none" w="med" len="med"/>
              </a:ln>
            </p:spPr>
            <p:txBody>
              <a:bodyPr wrap="none" anchor="ctr" anchorCtr="0"/>
              <a:lstStyle/>
              <a:p>
                <a:pPr algn="ctr" latinLnBrk="1"/>
                <a:endParaRPr lang="zh-CN" altLang="en-US" dirty="0">
                  <a:latin typeface="Times New Roman" panose="02020603050405020304" pitchFamily="18" charset="0"/>
                  <a:ea typeface="Gulim" panose="020B0600000101010101" pitchFamily="34" charset="-127"/>
                </a:endParaRPr>
              </a:p>
            </p:txBody>
          </p:sp>
          <p:sp>
            <p:nvSpPr>
              <p:cNvPr id="16390" name="Line 7"/>
              <p:cNvSpPr/>
              <p:nvPr/>
            </p:nvSpPr>
            <p:spPr>
              <a:xfrm>
                <a:off x="720" y="240"/>
                <a:ext cx="2112" cy="0"/>
              </a:xfrm>
              <a:prstGeom prst="line">
                <a:avLst/>
              </a:prstGeom>
              <a:ln w="12700" cap="flat" cmpd="sng">
                <a:solidFill>
                  <a:schemeClr val="tx1"/>
                </a:solidFill>
                <a:prstDash val="solid"/>
                <a:round/>
                <a:headEnd type="none" w="med" len="med"/>
                <a:tailEnd type="none" w="med" len="med"/>
              </a:ln>
            </p:spPr>
          </p:sp>
          <p:sp>
            <p:nvSpPr>
              <p:cNvPr id="16391" name="Line 8"/>
              <p:cNvSpPr/>
              <p:nvPr/>
            </p:nvSpPr>
            <p:spPr>
              <a:xfrm>
                <a:off x="1392" y="576"/>
                <a:ext cx="0" cy="1728"/>
              </a:xfrm>
              <a:prstGeom prst="line">
                <a:avLst/>
              </a:prstGeom>
              <a:ln w="12700" cap="flat" cmpd="sng">
                <a:solidFill>
                  <a:schemeClr val="tx1"/>
                </a:solidFill>
                <a:prstDash val="solid"/>
                <a:round/>
                <a:headEnd type="none" w="med" len="med"/>
                <a:tailEnd type="none" w="med" len="med"/>
              </a:ln>
            </p:spPr>
          </p:sp>
          <p:sp>
            <p:nvSpPr>
              <p:cNvPr id="16392" name="Line 9"/>
              <p:cNvSpPr/>
              <p:nvPr/>
            </p:nvSpPr>
            <p:spPr>
              <a:xfrm>
                <a:off x="384" y="1440"/>
                <a:ext cx="2112" cy="0"/>
              </a:xfrm>
              <a:prstGeom prst="line">
                <a:avLst/>
              </a:prstGeom>
              <a:ln w="12700" cap="flat" cmpd="sng">
                <a:solidFill>
                  <a:schemeClr val="tx1"/>
                </a:solidFill>
                <a:prstDash val="solid"/>
                <a:round/>
                <a:headEnd type="none" w="med" len="med"/>
                <a:tailEnd type="none" w="med" len="med"/>
              </a:ln>
            </p:spPr>
          </p:sp>
          <p:sp>
            <p:nvSpPr>
              <p:cNvPr id="16393" name="Line 10"/>
              <p:cNvSpPr/>
              <p:nvPr/>
            </p:nvSpPr>
            <p:spPr>
              <a:xfrm flipV="1">
                <a:off x="2496" y="816"/>
                <a:ext cx="576" cy="624"/>
              </a:xfrm>
              <a:prstGeom prst="line">
                <a:avLst/>
              </a:prstGeom>
              <a:ln w="12700" cap="flat" cmpd="sng">
                <a:solidFill>
                  <a:schemeClr val="tx1"/>
                </a:solidFill>
                <a:prstDash val="solid"/>
                <a:round/>
                <a:headEnd type="none" w="med" len="med"/>
                <a:tailEnd type="none" w="med" len="med"/>
              </a:ln>
            </p:spPr>
          </p:sp>
          <p:sp>
            <p:nvSpPr>
              <p:cNvPr id="16394" name="Line 11"/>
              <p:cNvSpPr/>
              <p:nvPr/>
            </p:nvSpPr>
            <p:spPr>
              <a:xfrm>
                <a:off x="720" y="240"/>
                <a:ext cx="0" cy="1728"/>
              </a:xfrm>
              <a:prstGeom prst="line">
                <a:avLst/>
              </a:prstGeom>
              <a:ln w="12700" cap="flat" cmpd="sng">
                <a:solidFill>
                  <a:schemeClr val="tx1"/>
                </a:solidFill>
                <a:prstDash val="lgDash"/>
                <a:round/>
                <a:headEnd type="none" w="med" len="med"/>
                <a:tailEnd type="none" w="med" len="med"/>
              </a:ln>
            </p:spPr>
          </p:sp>
          <p:sp>
            <p:nvSpPr>
              <p:cNvPr id="16395" name="Line 12"/>
              <p:cNvSpPr/>
              <p:nvPr/>
            </p:nvSpPr>
            <p:spPr>
              <a:xfrm flipV="1">
                <a:off x="384" y="1728"/>
                <a:ext cx="576" cy="576"/>
              </a:xfrm>
              <a:prstGeom prst="line">
                <a:avLst/>
              </a:prstGeom>
              <a:ln w="12700" cap="flat" cmpd="sng">
                <a:solidFill>
                  <a:schemeClr val="tx1"/>
                </a:solidFill>
                <a:prstDash val="lgDash"/>
                <a:round/>
                <a:headEnd type="none" w="med" len="med"/>
                <a:tailEnd type="none" w="med" len="med"/>
              </a:ln>
            </p:spPr>
          </p:sp>
          <p:sp>
            <p:nvSpPr>
              <p:cNvPr id="16396" name="Line 13"/>
              <p:cNvSpPr/>
              <p:nvPr/>
            </p:nvSpPr>
            <p:spPr>
              <a:xfrm>
                <a:off x="960" y="0"/>
                <a:ext cx="0" cy="1728"/>
              </a:xfrm>
              <a:prstGeom prst="line">
                <a:avLst/>
              </a:prstGeom>
              <a:ln w="12700" cap="flat" cmpd="sng">
                <a:solidFill>
                  <a:schemeClr val="tx1"/>
                </a:solidFill>
                <a:prstDash val="lgDash"/>
                <a:round/>
                <a:headEnd type="none" w="med" len="med"/>
                <a:tailEnd type="none" w="med" len="med"/>
              </a:ln>
            </p:spPr>
          </p:sp>
          <p:sp>
            <p:nvSpPr>
              <p:cNvPr id="16397" name="Line 14"/>
              <p:cNvSpPr/>
              <p:nvPr/>
            </p:nvSpPr>
            <p:spPr>
              <a:xfrm flipH="1">
                <a:off x="960" y="1728"/>
                <a:ext cx="2112" cy="0"/>
              </a:xfrm>
              <a:prstGeom prst="line">
                <a:avLst/>
              </a:prstGeom>
              <a:ln w="12700" cap="flat" cmpd="sng">
                <a:solidFill>
                  <a:schemeClr val="tx1"/>
                </a:solidFill>
                <a:prstDash val="lgDash"/>
                <a:round/>
                <a:headEnd type="none" w="med" len="med"/>
                <a:tailEnd type="none" w="med" len="med"/>
              </a:ln>
            </p:spPr>
          </p:sp>
          <p:sp>
            <p:nvSpPr>
              <p:cNvPr id="16398" name="Line 15"/>
              <p:cNvSpPr/>
              <p:nvPr/>
            </p:nvSpPr>
            <p:spPr>
              <a:xfrm flipH="1">
                <a:off x="960" y="816"/>
                <a:ext cx="2112" cy="0"/>
              </a:xfrm>
              <a:prstGeom prst="line">
                <a:avLst/>
              </a:prstGeom>
              <a:ln w="12700" cap="flat" cmpd="sng">
                <a:solidFill>
                  <a:schemeClr val="tx1"/>
                </a:solidFill>
                <a:prstDash val="lgDash"/>
                <a:round/>
                <a:headEnd type="none" w="med" len="med"/>
                <a:tailEnd type="none" w="med" len="med"/>
              </a:ln>
            </p:spPr>
          </p:sp>
          <p:sp>
            <p:nvSpPr>
              <p:cNvPr id="16399" name="Line 16"/>
              <p:cNvSpPr/>
              <p:nvPr/>
            </p:nvSpPr>
            <p:spPr>
              <a:xfrm flipH="1">
                <a:off x="384" y="816"/>
                <a:ext cx="576" cy="624"/>
              </a:xfrm>
              <a:prstGeom prst="line">
                <a:avLst/>
              </a:prstGeom>
              <a:ln w="12700" cap="flat" cmpd="sng">
                <a:solidFill>
                  <a:schemeClr val="tx1"/>
                </a:solidFill>
                <a:prstDash val="lgDash"/>
                <a:round/>
                <a:headEnd type="none" w="med" len="med"/>
                <a:tailEnd type="none" w="med" len="med"/>
              </a:ln>
            </p:spPr>
          </p:sp>
          <p:sp>
            <p:nvSpPr>
              <p:cNvPr id="16400" name="Line 17"/>
              <p:cNvSpPr/>
              <p:nvPr/>
            </p:nvSpPr>
            <p:spPr>
              <a:xfrm>
                <a:off x="2832" y="240"/>
                <a:ext cx="0" cy="1728"/>
              </a:xfrm>
              <a:prstGeom prst="line">
                <a:avLst/>
              </a:prstGeom>
              <a:ln w="12700" cap="flat" cmpd="sng">
                <a:solidFill>
                  <a:schemeClr val="tx1"/>
                </a:solidFill>
                <a:prstDash val="solid"/>
                <a:round/>
                <a:headEnd type="none" w="med" len="med"/>
                <a:tailEnd type="none" w="med" len="med"/>
              </a:ln>
            </p:spPr>
          </p:sp>
          <p:sp>
            <p:nvSpPr>
              <p:cNvPr id="16401" name="Line 18"/>
              <p:cNvSpPr/>
              <p:nvPr/>
            </p:nvSpPr>
            <p:spPr>
              <a:xfrm>
                <a:off x="1968" y="0"/>
                <a:ext cx="0" cy="1728"/>
              </a:xfrm>
              <a:prstGeom prst="line">
                <a:avLst/>
              </a:prstGeom>
              <a:ln w="12700" cap="flat" cmpd="sng">
                <a:solidFill>
                  <a:schemeClr val="tx1"/>
                </a:solidFill>
                <a:prstDash val="lgDash"/>
                <a:round/>
                <a:headEnd type="none" w="med" len="med"/>
                <a:tailEnd type="none" w="med" len="med"/>
              </a:ln>
            </p:spPr>
          </p:sp>
          <p:sp>
            <p:nvSpPr>
              <p:cNvPr id="16402" name="Line 19"/>
              <p:cNvSpPr/>
              <p:nvPr/>
            </p:nvSpPr>
            <p:spPr>
              <a:xfrm flipV="1">
                <a:off x="1392" y="1728"/>
                <a:ext cx="576" cy="576"/>
              </a:xfrm>
              <a:prstGeom prst="line">
                <a:avLst/>
              </a:prstGeom>
              <a:ln w="12700" cap="flat" cmpd="sng">
                <a:solidFill>
                  <a:schemeClr val="tx1"/>
                </a:solidFill>
                <a:prstDash val="lgDash"/>
                <a:round/>
                <a:headEnd type="none" w="med" len="med"/>
                <a:tailEnd type="none" w="med" len="med"/>
              </a:ln>
            </p:spPr>
          </p:sp>
          <p:sp>
            <p:nvSpPr>
              <p:cNvPr id="16403" name="Line 20"/>
              <p:cNvSpPr/>
              <p:nvPr/>
            </p:nvSpPr>
            <p:spPr>
              <a:xfrm flipV="1">
                <a:off x="1392" y="0"/>
                <a:ext cx="576" cy="576"/>
              </a:xfrm>
              <a:prstGeom prst="line">
                <a:avLst/>
              </a:prstGeom>
              <a:ln w="12700" cap="flat" cmpd="sng">
                <a:solidFill>
                  <a:schemeClr val="tx1"/>
                </a:solidFill>
                <a:prstDash val="solid"/>
                <a:round/>
                <a:headEnd type="none" w="med" len="med"/>
                <a:tailEnd type="none" w="med" len="med"/>
              </a:ln>
            </p:spPr>
          </p:sp>
          <p:sp>
            <p:nvSpPr>
              <p:cNvPr id="16404" name="Line 21"/>
              <p:cNvSpPr/>
              <p:nvPr/>
            </p:nvSpPr>
            <p:spPr>
              <a:xfrm>
                <a:off x="720" y="1056"/>
                <a:ext cx="2112" cy="0"/>
              </a:xfrm>
              <a:prstGeom prst="line">
                <a:avLst/>
              </a:prstGeom>
              <a:ln w="12700" cap="flat" cmpd="sng">
                <a:solidFill>
                  <a:schemeClr val="tx1"/>
                </a:solidFill>
                <a:prstDash val="lgDash"/>
                <a:round/>
                <a:headEnd type="none" w="med" len="med"/>
                <a:tailEnd type="none" w="med" len="med"/>
              </a:ln>
            </p:spPr>
          </p:sp>
          <p:sp>
            <p:nvSpPr>
              <p:cNvPr id="16405" name="Line 22"/>
              <p:cNvSpPr/>
              <p:nvPr/>
            </p:nvSpPr>
            <p:spPr>
              <a:xfrm>
                <a:off x="720" y="1968"/>
                <a:ext cx="2112" cy="0"/>
              </a:xfrm>
              <a:prstGeom prst="line">
                <a:avLst/>
              </a:prstGeom>
              <a:ln w="12700" cap="flat" cmpd="sng">
                <a:solidFill>
                  <a:schemeClr val="tx1"/>
                </a:solidFill>
                <a:prstDash val="lgDash"/>
                <a:round/>
                <a:headEnd type="none" w="med" len="med"/>
                <a:tailEnd type="none" w="med" len="med"/>
              </a:ln>
            </p:spPr>
          </p:sp>
          <p:sp>
            <p:nvSpPr>
              <p:cNvPr id="16406" name="Line 23"/>
              <p:cNvSpPr/>
              <p:nvPr/>
            </p:nvSpPr>
            <p:spPr>
              <a:xfrm flipV="1">
                <a:off x="1392" y="816"/>
                <a:ext cx="576" cy="624"/>
              </a:xfrm>
              <a:prstGeom prst="line">
                <a:avLst/>
              </a:prstGeom>
              <a:ln w="12700" cap="flat" cmpd="sng">
                <a:solidFill>
                  <a:schemeClr val="tx1"/>
                </a:solidFill>
                <a:prstDash val="lgDash"/>
                <a:round/>
                <a:headEnd type="none" w="med" len="med"/>
                <a:tailEnd type="none" w="med" len="med"/>
              </a:ln>
            </p:spPr>
          </p:sp>
          <p:sp>
            <p:nvSpPr>
              <p:cNvPr id="16407" name="Text Box 24"/>
              <p:cNvSpPr txBox="1"/>
              <p:nvPr/>
            </p:nvSpPr>
            <p:spPr>
              <a:xfrm>
                <a:off x="288" y="2304"/>
                <a:ext cx="386"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A</a:t>
                </a:r>
                <a:r>
                  <a:rPr lang="en-US" altLang="zh-CN" sz="2400" baseline="-25000" dirty="0">
                    <a:solidFill>
                      <a:schemeClr val="tx1"/>
                    </a:solidFill>
                    <a:latin typeface="华文中宋" panose="02010600040101010101" pitchFamily="2" charset="-122"/>
                    <a:ea typeface="华文中宋" panose="02010600040101010101" pitchFamily="2" charset="-122"/>
                  </a:rPr>
                  <a:t>1</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08" name="Text Box 25"/>
              <p:cNvSpPr txBox="1"/>
              <p:nvPr/>
            </p:nvSpPr>
            <p:spPr>
              <a:xfrm>
                <a:off x="1344" y="2304"/>
                <a:ext cx="386"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A</a:t>
                </a:r>
                <a:r>
                  <a:rPr lang="en-US" altLang="zh-CN" sz="2400" baseline="-25000" dirty="0">
                    <a:solidFill>
                      <a:schemeClr val="tx1"/>
                    </a:solidFill>
                    <a:latin typeface="华文中宋" panose="02010600040101010101" pitchFamily="2" charset="-122"/>
                    <a:ea typeface="华文中宋" panose="02010600040101010101" pitchFamily="2" charset="-122"/>
                  </a:rPr>
                  <a:t>2</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09" name="Text Box 26"/>
              <p:cNvSpPr txBox="1"/>
              <p:nvPr/>
            </p:nvSpPr>
            <p:spPr>
              <a:xfrm>
                <a:off x="2272" y="2304"/>
                <a:ext cx="387" cy="334"/>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A</a:t>
                </a:r>
                <a:r>
                  <a:rPr lang="en-US" altLang="zh-CN" sz="2400" baseline="-25000" dirty="0">
                    <a:solidFill>
                      <a:schemeClr val="tx1"/>
                    </a:solidFill>
                    <a:latin typeface="华文中宋" panose="02010600040101010101" pitchFamily="2" charset="-122"/>
                    <a:ea typeface="华文中宋" panose="02010600040101010101" pitchFamily="2" charset="-122"/>
                  </a:rPr>
                  <a:t>3</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10" name="Text Box 27"/>
              <p:cNvSpPr txBox="1"/>
              <p:nvPr/>
            </p:nvSpPr>
            <p:spPr>
              <a:xfrm>
                <a:off x="0" y="2112"/>
                <a:ext cx="399"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B</a:t>
                </a:r>
                <a:r>
                  <a:rPr lang="en-US" altLang="zh-CN" sz="2400" baseline="-25000" dirty="0">
                    <a:solidFill>
                      <a:schemeClr val="tx1"/>
                    </a:solidFill>
                    <a:latin typeface="华文中宋" panose="02010600040101010101" pitchFamily="2" charset="-122"/>
                    <a:ea typeface="华文中宋" panose="02010600040101010101" pitchFamily="2" charset="-122"/>
                  </a:rPr>
                  <a:t>1</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11" name="Text Box 28"/>
              <p:cNvSpPr txBox="1"/>
              <p:nvPr/>
            </p:nvSpPr>
            <p:spPr>
              <a:xfrm>
                <a:off x="0" y="1296"/>
                <a:ext cx="399"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B</a:t>
                </a:r>
                <a:r>
                  <a:rPr lang="en-US" altLang="zh-CN" sz="2400" baseline="-25000" dirty="0">
                    <a:solidFill>
                      <a:schemeClr val="tx1"/>
                    </a:solidFill>
                    <a:latin typeface="华文中宋" panose="02010600040101010101" pitchFamily="2" charset="-122"/>
                    <a:ea typeface="华文中宋" panose="02010600040101010101" pitchFamily="2" charset="-122"/>
                  </a:rPr>
                  <a:t>2</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12" name="Text Box 29"/>
              <p:cNvSpPr txBox="1"/>
              <p:nvPr/>
            </p:nvSpPr>
            <p:spPr>
              <a:xfrm>
                <a:off x="0" y="480"/>
                <a:ext cx="399"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B</a:t>
                </a:r>
                <a:r>
                  <a:rPr lang="en-US" altLang="zh-CN" sz="2400" baseline="-25000" dirty="0">
                    <a:solidFill>
                      <a:schemeClr val="tx1"/>
                    </a:solidFill>
                    <a:latin typeface="华文中宋" panose="02010600040101010101" pitchFamily="2" charset="-122"/>
                    <a:ea typeface="华文中宋" panose="02010600040101010101" pitchFamily="2" charset="-122"/>
                  </a:rPr>
                  <a:t>3</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13" name="Text Box 30"/>
              <p:cNvSpPr txBox="1"/>
              <p:nvPr/>
            </p:nvSpPr>
            <p:spPr>
              <a:xfrm>
                <a:off x="2592" y="2208"/>
                <a:ext cx="400"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C</a:t>
                </a:r>
                <a:r>
                  <a:rPr lang="en-US" altLang="zh-CN" sz="2400" baseline="-25000" dirty="0">
                    <a:solidFill>
                      <a:schemeClr val="tx1"/>
                    </a:solidFill>
                    <a:latin typeface="华文中宋" panose="02010600040101010101" pitchFamily="2" charset="-122"/>
                    <a:ea typeface="华文中宋" panose="02010600040101010101" pitchFamily="2" charset="-122"/>
                  </a:rPr>
                  <a:t>1</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14" name="Text Box 31"/>
              <p:cNvSpPr txBox="1"/>
              <p:nvPr/>
            </p:nvSpPr>
            <p:spPr>
              <a:xfrm>
                <a:off x="2880" y="1920"/>
                <a:ext cx="399"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C</a:t>
                </a:r>
                <a:r>
                  <a:rPr lang="en-US" altLang="zh-CN" sz="2400" baseline="-25000" dirty="0">
                    <a:solidFill>
                      <a:schemeClr val="tx1"/>
                    </a:solidFill>
                    <a:latin typeface="华文中宋" panose="02010600040101010101" pitchFamily="2" charset="-122"/>
                    <a:ea typeface="华文中宋" panose="02010600040101010101" pitchFamily="2" charset="-122"/>
                  </a:rPr>
                  <a:t>2</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15" name="Text Box 32"/>
              <p:cNvSpPr txBox="1"/>
              <p:nvPr/>
            </p:nvSpPr>
            <p:spPr>
              <a:xfrm>
                <a:off x="3121" y="1632"/>
                <a:ext cx="399"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C</a:t>
                </a:r>
                <a:r>
                  <a:rPr lang="en-US" altLang="zh-CN" sz="2400" baseline="-25000" dirty="0">
                    <a:solidFill>
                      <a:schemeClr val="tx1"/>
                    </a:solidFill>
                    <a:latin typeface="华文中宋" panose="02010600040101010101" pitchFamily="2" charset="-122"/>
                    <a:ea typeface="华文中宋" panose="02010600040101010101" pitchFamily="2" charset="-122"/>
                  </a:rPr>
                  <a:t>3</a:t>
                </a:r>
                <a:endParaRPr lang="en-US" altLang="zh-CN" sz="2400" dirty="0">
                  <a:solidFill>
                    <a:schemeClr val="tx1"/>
                  </a:solidFill>
                  <a:latin typeface="华文中宋" panose="02010600040101010101" pitchFamily="2" charset="-122"/>
                  <a:ea typeface="华文中宋" panose="02010600040101010101" pitchFamily="2" charset="-122"/>
                </a:endParaRPr>
              </a:p>
            </p:txBody>
          </p:sp>
        </p:grpSp>
        <p:sp>
          <p:nvSpPr>
            <p:cNvPr id="16416" name="Oval 33"/>
            <p:cNvSpPr/>
            <p:nvPr/>
          </p:nvSpPr>
          <p:spPr>
            <a:xfrm>
              <a:off x="912" y="288"/>
              <a:ext cx="144" cy="144"/>
            </a:xfrm>
            <a:prstGeom prst="ellipse">
              <a:avLst/>
            </a:prstGeom>
            <a:noFill/>
            <a:ln w="12700" cap="flat" cmpd="sng">
              <a:solidFill>
                <a:schemeClr val="tx1"/>
              </a:solidFill>
              <a:prstDash val="solid"/>
              <a:round/>
              <a:headEnd type="none" w="med" len="med"/>
              <a:tailEnd type="none" w="med" len="med"/>
            </a:ln>
          </p:spPr>
          <p:txBody>
            <a:bodyPr wrap="none" anchor="ctr" anchorCtr="0"/>
            <a:lstStyle/>
            <a:p>
              <a:pPr algn="ctr" latinLnBrk="1"/>
              <a:endParaRPr lang="zh-CN" altLang="en-US" dirty="0">
                <a:latin typeface="Times New Roman" panose="02020603050405020304" pitchFamily="18" charset="0"/>
                <a:ea typeface="Gulim" panose="020B0600000101010101" pitchFamily="34" charset="-127"/>
              </a:endParaRPr>
            </a:p>
          </p:txBody>
        </p:sp>
        <p:sp>
          <p:nvSpPr>
            <p:cNvPr id="16417" name="Oval 34"/>
            <p:cNvSpPr/>
            <p:nvPr/>
          </p:nvSpPr>
          <p:spPr>
            <a:xfrm>
              <a:off x="1344" y="864"/>
              <a:ext cx="144" cy="144"/>
            </a:xfrm>
            <a:prstGeom prst="ellipse">
              <a:avLst/>
            </a:prstGeom>
            <a:noFill/>
            <a:ln w="12700" cap="flat" cmpd="sng">
              <a:solidFill>
                <a:schemeClr val="tx1"/>
              </a:solidFill>
              <a:prstDash val="solid"/>
              <a:round/>
              <a:headEnd type="none" w="med" len="med"/>
              <a:tailEnd type="none" w="med" len="med"/>
            </a:ln>
          </p:spPr>
          <p:txBody>
            <a:bodyPr wrap="none" anchor="ctr" anchorCtr="0"/>
            <a:lstStyle/>
            <a:p>
              <a:pPr algn="ctr" latinLnBrk="1"/>
              <a:endParaRPr lang="zh-CN" altLang="en-US" dirty="0">
                <a:latin typeface="Times New Roman" panose="02020603050405020304" pitchFamily="18" charset="0"/>
                <a:ea typeface="Gulim" panose="020B0600000101010101" pitchFamily="34" charset="-127"/>
              </a:endParaRPr>
            </a:p>
          </p:txBody>
        </p:sp>
        <p:sp>
          <p:nvSpPr>
            <p:cNvPr id="16418" name="Oval 35"/>
            <p:cNvSpPr/>
            <p:nvPr/>
          </p:nvSpPr>
          <p:spPr>
            <a:xfrm>
              <a:off x="2736" y="576"/>
              <a:ext cx="144" cy="144"/>
            </a:xfrm>
            <a:prstGeom prst="ellipse">
              <a:avLst/>
            </a:prstGeom>
            <a:noFill/>
            <a:ln w="12700" cap="flat" cmpd="sng">
              <a:solidFill>
                <a:schemeClr val="tx1"/>
              </a:solidFill>
              <a:prstDash val="solid"/>
              <a:round/>
              <a:headEnd type="none" w="med" len="med"/>
              <a:tailEnd type="none" w="med" len="med"/>
            </a:ln>
          </p:spPr>
          <p:txBody>
            <a:bodyPr wrap="none" anchor="ctr" anchorCtr="0"/>
            <a:lstStyle/>
            <a:p>
              <a:pPr algn="ctr" latinLnBrk="1"/>
              <a:endParaRPr lang="zh-CN" altLang="en-US" dirty="0">
                <a:latin typeface="Times New Roman" panose="02020603050405020304" pitchFamily="18" charset="0"/>
                <a:ea typeface="Gulim" panose="020B0600000101010101" pitchFamily="34" charset="-127"/>
              </a:endParaRPr>
            </a:p>
          </p:txBody>
        </p:sp>
        <p:sp>
          <p:nvSpPr>
            <p:cNvPr id="16419" name="Oval 36"/>
            <p:cNvSpPr/>
            <p:nvPr/>
          </p:nvSpPr>
          <p:spPr>
            <a:xfrm>
              <a:off x="2400" y="1728"/>
              <a:ext cx="144" cy="144"/>
            </a:xfrm>
            <a:prstGeom prst="ellipse">
              <a:avLst/>
            </a:prstGeom>
            <a:noFill/>
            <a:ln w="12700" cap="flat" cmpd="sng">
              <a:solidFill>
                <a:schemeClr val="tx1"/>
              </a:solidFill>
              <a:prstDash val="solid"/>
              <a:round/>
              <a:headEnd type="none" w="med" len="med"/>
              <a:tailEnd type="none" w="med" len="med"/>
            </a:ln>
          </p:spPr>
          <p:txBody>
            <a:bodyPr wrap="none" anchor="ctr" anchorCtr="0"/>
            <a:lstStyle/>
            <a:p>
              <a:pPr algn="ctr" latinLnBrk="1"/>
              <a:endParaRPr lang="zh-CN" altLang="en-US" dirty="0">
                <a:latin typeface="Times New Roman" panose="02020603050405020304" pitchFamily="18" charset="0"/>
                <a:ea typeface="Gulim" panose="020B0600000101010101" pitchFamily="34" charset="-127"/>
              </a:endParaRPr>
            </a:p>
          </p:txBody>
        </p:sp>
        <p:sp>
          <p:nvSpPr>
            <p:cNvPr id="16420" name="Oval 37"/>
            <p:cNvSpPr/>
            <p:nvPr/>
          </p:nvSpPr>
          <p:spPr>
            <a:xfrm>
              <a:off x="672" y="1344"/>
              <a:ext cx="144" cy="144"/>
            </a:xfrm>
            <a:prstGeom prst="ellipse">
              <a:avLst/>
            </a:prstGeom>
            <a:noFill/>
            <a:ln w="12700" cap="flat" cmpd="sng">
              <a:solidFill>
                <a:schemeClr val="tx1"/>
              </a:solidFill>
              <a:prstDash val="solid"/>
              <a:round/>
              <a:headEnd type="none" w="med" len="med"/>
              <a:tailEnd type="none" w="med" len="med"/>
            </a:ln>
          </p:spPr>
          <p:txBody>
            <a:bodyPr wrap="none" anchor="ctr" anchorCtr="0"/>
            <a:lstStyle/>
            <a:p>
              <a:pPr algn="ctr" latinLnBrk="1"/>
              <a:endParaRPr lang="zh-CN" altLang="en-US" dirty="0">
                <a:latin typeface="Times New Roman" panose="02020603050405020304" pitchFamily="18" charset="0"/>
                <a:ea typeface="Gulim" panose="020B0600000101010101" pitchFamily="34" charset="-127"/>
              </a:endParaRPr>
            </a:p>
          </p:txBody>
        </p:sp>
        <p:sp>
          <p:nvSpPr>
            <p:cNvPr id="16421" name="Oval 38"/>
            <p:cNvSpPr/>
            <p:nvPr/>
          </p:nvSpPr>
          <p:spPr>
            <a:xfrm>
              <a:off x="1632" y="2256"/>
              <a:ext cx="144" cy="144"/>
            </a:xfrm>
            <a:prstGeom prst="ellipse">
              <a:avLst/>
            </a:prstGeom>
            <a:noFill/>
            <a:ln w="12700" cap="flat" cmpd="sng">
              <a:solidFill>
                <a:schemeClr val="tx1"/>
              </a:solidFill>
              <a:prstDash val="solid"/>
              <a:round/>
              <a:headEnd type="none" w="med" len="med"/>
              <a:tailEnd type="none" w="med" len="med"/>
            </a:ln>
          </p:spPr>
          <p:txBody>
            <a:bodyPr wrap="none" anchor="ctr" anchorCtr="0"/>
            <a:lstStyle/>
            <a:p>
              <a:pPr algn="ctr" latinLnBrk="1"/>
              <a:endParaRPr lang="zh-CN" altLang="en-US" dirty="0">
                <a:latin typeface="Times New Roman" panose="02020603050405020304" pitchFamily="18" charset="0"/>
                <a:ea typeface="Gulim" panose="020B0600000101010101" pitchFamily="34" charset="-127"/>
              </a:endParaRPr>
            </a:p>
          </p:txBody>
        </p:sp>
        <p:sp>
          <p:nvSpPr>
            <p:cNvPr id="16422" name="Oval 39"/>
            <p:cNvSpPr/>
            <p:nvPr/>
          </p:nvSpPr>
          <p:spPr>
            <a:xfrm>
              <a:off x="336" y="2592"/>
              <a:ext cx="144" cy="144"/>
            </a:xfrm>
            <a:prstGeom prst="ellipse">
              <a:avLst/>
            </a:prstGeom>
            <a:noFill/>
            <a:ln w="12700" cap="flat" cmpd="sng">
              <a:solidFill>
                <a:schemeClr val="tx1"/>
              </a:solidFill>
              <a:prstDash val="solid"/>
              <a:round/>
              <a:headEnd type="none" w="med" len="med"/>
              <a:tailEnd type="none" w="med" len="med"/>
            </a:ln>
          </p:spPr>
          <p:txBody>
            <a:bodyPr wrap="none" anchor="ctr" anchorCtr="0"/>
            <a:lstStyle/>
            <a:p>
              <a:pPr algn="ctr" latinLnBrk="1"/>
              <a:endParaRPr lang="zh-CN" altLang="en-US" dirty="0">
                <a:latin typeface="Times New Roman" panose="02020603050405020304" pitchFamily="18" charset="0"/>
                <a:ea typeface="Gulim" panose="020B0600000101010101" pitchFamily="34" charset="-127"/>
              </a:endParaRPr>
            </a:p>
          </p:txBody>
        </p:sp>
        <p:sp>
          <p:nvSpPr>
            <p:cNvPr id="16423" name="Oval 40"/>
            <p:cNvSpPr/>
            <p:nvPr/>
          </p:nvSpPr>
          <p:spPr>
            <a:xfrm>
              <a:off x="2976" y="2016"/>
              <a:ext cx="144" cy="144"/>
            </a:xfrm>
            <a:prstGeom prst="ellipse">
              <a:avLst/>
            </a:prstGeom>
            <a:noFill/>
            <a:ln w="12700" cap="flat" cmpd="sng">
              <a:solidFill>
                <a:schemeClr val="tx1"/>
              </a:solidFill>
              <a:prstDash val="solid"/>
              <a:round/>
              <a:headEnd type="none" w="med" len="med"/>
              <a:tailEnd type="none" w="med" len="med"/>
            </a:ln>
          </p:spPr>
          <p:txBody>
            <a:bodyPr wrap="none" anchor="ctr" anchorCtr="0"/>
            <a:lstStyle/>
            <a:p>
              <a:pPr algn="ctr" latinLnBrk="1"/>
              <a:endParaRPr lang="zh-CN" altLang="en-US" dirty="0">
                <a:latin typeface="Times New Roman" panose="02020603050405020304" pitchFamily="18" charset="0"/>
                <a:ea typeface="Gulim" panose="020B0600000101010101" pitchFamily="34" charset="-127"/>
              </a:endParaRPr>
            </a:p>
          </p:txBody>
        </p:sp>
        <p:sp>
          <p:nvSpPr>
            <p:cNvPr id="16424" name="Text Box 41"/>
            <p:cNvSpPr txBox="1"/>
            <p:nvPr/>
          </p:nvSpPr>
          <p:spPr>
            <a:xfrm>
              <a:off x="576" y="2448"/>
              <a:ext cx="278"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1</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25" name="Text Box 42"/>
            <p:cNvSpPr txBox="1"/>
            <p:nvPr/>
          </p:nvSpPr>
          <p:spPr>
            <a:xfrm>
              <a:off x="1776" y="2304"/>
              <a:ext cx="278"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4</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26" name="Text Box 43"/>
            <p:cNvSpPr txBox="1"/>
            <p:nvPr/>
          </p:nvSpPr>
          <p:spPr>
            <a:xfrm>
              <a:off x="3072" y="1776"/>
              <a:ext cx="278"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7</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27" name="Text Box 44"/>
            <p:cNvSpPr txBox="1"/>
            <p:nvPr/>
          </p:nvSpPr>
          <p:spPr>
            <a:xfrm>
              <a:off x="2592" y="1680"/>
              <a:ext cx="279"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3</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28" name="Text Box 45"/>
            <p:cNvSpPr txBox="1"/>
            <p:nvPr/>
          </p:nvSpPr>
          <p:spPr>
            <a:xfrm>
              <a:off x="2880" y="575"/>
              <a:ext cx="278"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9</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29" name="Text Box 46"/>
            <p:cNvSpPr txBox="1"/>
            <p:nvPr/>
          </p:nvSpPr>
          <p:spPr>
            <a:xfrm>
              <a:off x="1152" y="672"/>
              <a:ext cx="278"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6</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30" name="Text Box 47"/>
            <p:cNvSpPr txBox="1"/>
            <p:nvPr/>
          </p:nvSpPr>
          <p:spPr>
            <a:xfrm>
              <a:off x="816" y="0"/>
              <a:ext cx="279"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8</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31" name="Text Box 48"/>
            <p:cNvSpPr txBox="1"/>
            <p:nvPr/>
          </p:nvSpPr>
          <p:spPr>
            <a:xfrm>
              <a:off x="480" y="1200"/>
              <a:ext cx="278" cy="335"/>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2</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32" name="Text Box 49"/>
            <p:cNvSpPr txBox="1"/>
            <p:nvPr/>
          </p:nvSpPr>
          <p:spPr>
            <a:xfrm>
              <a:off x="2016" y="913"/>
              <a:ext cx="279" cy="334"/>
            </a:xfrm>
            <a:prstGeom prst="rect">
              <a:avLst/>
            </a:prstGeom>
            <a:noFill/>
            <a:ln w="9525">
              <a:noFill/>
            </a:ln>
          </p:spPr>
          <p:txBody>
            <a:bodyPr wrap="non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5</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6433" name="Oval 50"/>
            <p:cNvSpPr/>
            <p:nvPr/>
          </p:nvSpPr>
          <p:spPr>
            <a:xfrm>
              <a:off x="1872" y="1104"/>
              <a:ext cx="144" cy="144"/>
            </a:xfrm>
            <a:prstGeom prst="ellipse">
              <a:avLst/>
            </a:prstGeom>
            <a:noFill/>
            <a:ln w="12700" cap="flat" cmpd="sng">
              <a:solidFill>
                <a:schemeClr val="tx1"/>
              </a:solidFill>
              <a:prstDash val="solid"/>
              <a:round/>
              <a:headEnd type="none" w="med" len="med"/>
              <a:tailEnd type="none" w="med" len="med"/>
            </a:ln>
          </p:spPr>
          <p:txBody>
            <a:bodyPr wrap="none" anchor="ctr" anchorCtr="0"/>
            <a:lstStyle/>
            <a:p>
              <a:pPr algn="ctr" latinLnBrk="1"/>
              <a:endParaRPr lang="zh-CN" altLang="en-US" dirty="0">
                <a:latin typeface="Times New Roman" panose="02020603050405020304" pitchFamily="18" charset="0"/>
                <a:ea typeface="Gulim" panose="020B0600000101010101" pitchFamily="34" charset="-127"/>
              </a:endParaRPr>
            </a:p>
          </p:txBody>
        </p:sp>
      </p:grpSp>
    </p:spTree>
  </p:cSld>
  <p:clrMapOvr>
    <a:masterClrMapping/>
  </p:clrMapOvr>
  <p:transition>
    <p:check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文本框 48129"/>
          <p:cNvSpPr txBox="1"/>
          <p:nvPr/>
        </p:nvSpPr>
        <p:spPr>
          <a:xfrm>
            <a:off x="654050" y="765175"/>
            <a:ext cx="4432300" cy="4394200"/>
          </a:xfrm>
          <a:prstGeom prst="rect">
            <a:avLst/>
          </a:prstGeom>
          <a:noFill/>
          <a:ln w="9525">
            <a:noFill/>
          </a:ln>
        </p:spPr>
        <p:txBody>
          <a:bodyPr wrap="none" anchor="t" anchorCtr="0">
            <a:spAutoFit/>
          </a:bodyPr>
          <a:lstStyle/>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en-US" sz="2800" b="1" dirty="0">
                <a:solidFill>
                  <a:schemeClr val="tx1"/>
                </a:solidFill>
                <a:latin typeface="Times New Roman" panose="02020603050405020304" pitchFamily="18" charset="0"/>
                <a:ea typeface="PMingLiU" panose="02020500000000000000" pitchFamily="2" charset="-120"/>
              </a:rPr>
              <a:t>测试设计阶段的任务（）</a:t>
            </a:r>
            <a:endParaRPr lang="en-US" altLang="en-US" sz="2800" b="1" dirty="0">
              <a:solidFill>
                <a:schemeClr val="tx1"/>
              </a:solidFill>
              <a:latin typeface="Times New Roman" panose="02020603050405020304" pitchFamily="18" charset="0"/>
              <a:ea typeface="PMingLiU" panose="02020500000000000000" pitchFamily="2" charset="-120"/>
            </a:endParaRPr>
          </a:p>
          <a:p>
            <a:pPr marL="609600" indent="-342900" algn="just" latinLnBrk="1">
              <a:lnSpc>
                <a:spcPct val="90000"/>
              </a:lnSpc>
              <a:spcBef>
                <a:spcPct val="20000"/>
              </a:spcBef>
            </a:pPr>
            <a:br>
              <a:rPr lang="en-US" altLang="en-US" sz="2800" b="1" dirty="0">
                <a:solidFill>
                  <a:schemeClr val="tx1"/>
                </a:solidFill>
                <a:latin typeface="Times New Roman" panose="02020603050405020304" pitchFamily="18" charset="0"/>
                <a:ea typeface="PMingLiU" panose="02020500000000000000" pitchFamily="2" charset="-120"/>
              </a:rPr>
            </a:br>
            <a:r>
              <a:rPr lang="en-US" altLang="zh-CN" sz="2800" b="1" dirty="0">
                <a:solidFill>
                  <a:schemeClr val="tx1"/>
                </a:solidFill>
                <a:latin typeface="Times New Roman" panose="02020603050405020304" pitchFamily="18" charset="0"/>
                <a:ea typeface="PMingLiU" panose="02020500000000000000" pitchFamily="2" charset="-120"/>
              </a:rPr>
              <a:t>A. </a:t>
            </a:r>
            <a:r>
              <a:rPr lang="en-US" altLang="en-US" sz="2800" b="1" dirty="0">
                <a:solidFill>
                  <a:schemeClr val="tx1"/>
                </a:solidFill>
                <a:latin typeface="Times New Roman" panose="02020603050405020304" pitchFamily="18" charset="0"/>
                <a:ea typeface="PMingLiU" panose="02020500000000000000" pitchFamily="2" charset="-120"/>
              </a:rPr>
              <a:t>制定测试计划       </a:t>
            </a:r>
            <a:endParaRPr lang="en-US" altLang="en-US" sz="2800" b="1" dirty="0">
              <a:solidFill>
                <a:schemeClr val="tx1"/>
              </a:solidFill>
              <a:latin typeface="Times New Roman" panose="02020603050405020304" pitchFamily="18" charset="0"/>
              <a:ea typeface="PMingLiU" panose="02020500000000000000" pitchFamily="2" charset="-120"/>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PMingLiU" panose="02020500000000000000" pitchFamily="2" charset="-120"/>
              </a:rPr>
              <a:t>    B. </a:t>
            </a:r>
            <a:r>
              <a:rPr lang="en-US" altLang="en-US" sz="2800" b="1" dirty="0">
                <a:solidFill>
                  <a:schemeClr val="tx1"/>
                </a:solidFill>
                <a:latin typeface="Times New Roman" panose="02020603050405020304" pitchFamily="18" charset="0"/>
                <a:ea typeface="PMingLiU" panose="02020500000000000000" pitchFamily="2" charset="-120"/>
              </a:rPr>
              <a:t>设计测试用例</a:t>
            </a:r>
            <a:br>
              <a:rPr lang="en-US" altLang="en-US" sz="2800" b="1" dirty="0">
                <a:solidFill>
                  <a:schemeClr val="tx1"/>
                </a:solidFill>
                <a:latin typeface="Times New Roman" panose="02020603050405020304" pitchFamily="18" charset="0"/>
                <a:ea typeface="PMingLiU" panose="02020500000000000000" pitchFamily="2" charset="-120"/>
              </a:rPr>
            </a:br>
            <a:r>
              <a:rPr lang="en-US" altLang="zh-CN" sz="2800" b="1" dirty="0">
                <a:solidFill>
                  <a:schemeClr val="tx1"/>
                </a:solidFill>
                <a:latin typeface="Times New Roman" panose="02020603050405020304" pitchFamily="18" charset="0"/>
                <a:ea typeface="PMingLiU" panose="02020500000000000000" pitchFamily="2" charset="-120"/>
              </a:rPr>
              <a:t>C. </a:t>
            </a:r>
            <a:r>
              <a:rPr lang="en-US" altLang="en-US" sz="2800" b="1" dirty="0">
                <a:solidFill>
                  <a:schemeClr val="tx1"/>
                </a:solidFill>
                <a:latin typeface="Times New Roman" panose="02020603050405020304" pitchFamily="18" charset="0"/>
                <a:ea typeface="PMingLiU" panose="02020500000000000000" pitchFamily="2" charset="-120"/>
              </a:rPr>
              <a:t>设计测试过程、脚本 </a:t>
            </a:r>
            <a:endParaRPr lang="en-US" altLang="en-US" sz="2800" b="1" dirty="0">
              <a:solidFill>
                <a:schemeClr val="tx1"/>
              </a:solidFill>
              <a:latin typeface="Times New Roman" panose="02020603050405020304" pitchFamily="18" charset="0"/>
              <a:ea typeface="PMingLiU" panose="02020500000000000000" pitchFamily="2" charset="-120"/>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PMingLiU" panose="02020500000000000000" pitchFamily="2" charset="-120"/>
              </a:rPr>
              <a:t>    D. </a:t>
            </a:r>
            <a:r>
              <a:rPr lang="en-US" altLang="en-US" sz="2800" b="1" dirty="0">
                <a:solidFill>
                  <a:schemeClr val="tx1"/>
                </a:solidFill>
                <a:latin typeface="Times New Roman" panose="02020603050405020304" pitchFamily="18" charset="0"/>
                <a:ea typeface="PMingLiU" panose="02020500000000000000" pitchFamily="2" charset="-120"/>
              </a:rPr>
              <a:t>评估测试活动</a:t>
            </a:r>
            <a:br>
              <a:rPr lang="en-US" altLang="en-US" sz="2800" b="1" dirty="0">
                <a:solidFill>
                  <a:schemeClr val="tx1"/>
                </a:solidFill>
                <a:latin typeface="Times New Roman" panose="02020603050405020304" pitchFamily="18" charset="0"/>
                <a:ea typeface="PMingLiU" panose="02020500000000000000" pitchFamily="2" charset="-120"/>
              </a:rPr>
            </a:br>
            <a:br>
              <a:rPr lang="en-US" altLang="en-US" sz="2800" b="1" dirty="0">
                <a:solidFill>
                  <a:schemeClr val="tx1"/>
                </a:solidFill>
                <a:latin typeface="Times New Roman" panose="02020603050405020304" pitchFamily="18" charset="0"/>
                <a:ea typeface="PMingLiU" panose="02020500000000000000" pitchFamily="2" charset="-120"/>
              </a:rPr>
            </a:br>
            <a:endParaRPr lang="zh-CN" altLang="en-US" sz="2800" b="1" dirty="0">
              <a:solidFill>
                <a:schemeClr val="tx1"/>
              </a:solidFill>
              <a:latin typeface="Times New Roman" panose="02020603050405020304" pitchFamily="18" charset="0"/>
              <a:ea typeface="PMingLiU" panose="02020500000000000000" pitchFamily="2" charset="-120"/>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文本框 50177"/>
          <p:cNvSpPr txBox="1"/>
          <p:nvPr/>
        </p:nvSpPr>
        <p:spPr>
          <a:xfrm>
            <a:off x="-6350" y="1125538"/>
            <a:ext cx="7931150" cy="3790950"/>
          </a:xfrm>
          <a:prstGeom prst="rect">
            <a:avLst/>
          </a:prstGeom>
          <a:noFill/>
          <a:ln w="9525">
            <a:noFill/>
          </a:ln>
        </p:spPr>
        <p:txBody>
          <a:bodyPr wrap="none" anchor="t" anchorCtr="0">
            <a:spAutoFit/>
          </a:bodyPr>
          <a:lstStyle/>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关于软件测试对软件质量的意义，有以下观点，</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其中正确的有（ </a:t>
            </a:r>
            <a:r>
              <a:rPr lang="en-US" altLang="zh-CN" sz="2800" b="1" dirty="0">
                <a:solidFill>
                  <a:schemeClr val="tx1"/>
                </a:solidFill>
                <a:latin typeface="Times New Roman" panose="02020603050405020304" pitchFamily="18" charset="0"/>
                <a:ea typeface="华文中宋" panose="02010600040101010101" pitchFamily="2" charset="-122"/>
              </a:rPr>
              <a:t>        </a:t>
            </a:r>
            <a:r>
              <a:rPr lang="zh-CN" altLang="en-US" sz="2800" b="1" dirty="0">
                <a:solidFill>
                  <a:schemeClr val="tx1"/>
                </a:solidFill>
                <a:latin typeface="Times New Roman" panose="02020603050405020304" pitchFamily="18" charset="0"/>
                <a:ea typeface="华文中宋" panose="02010600040101010101" pitchFamily="2" charset="-122"/>
              </a:rPr>
              <a:t>）</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A</a:t>
            </a:r>
            <a:r>
              <a:rPr lang="zh-CN" altLang="en-US" sz="2800" b="1" dirty="0">
                <a:solidFill>
                  <a:schemeClr val="tx1"/>
                </a:solidFill>
                <a:latin typeface="Times New Roman" panose="02020603050405020304" pitchFamily="18" charset="0"/>
                <a:ea typeface="华文中宋" panose="02010600040101010101" pitchFamily="2" charset="-122"/>
              </a:rPr>
              <a:t>度量与评估软件的质量         </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B</a:t>
            </a:r>
            <a:r>
              <a:rPr lang="zh-CN" altLang="en-US" sz="2800" b="1" dirty="0">
                <a:solidFill>
                  <a:schemeClr val="tx1"/>
                </a:solidFill>
                <a:latin typeface="Times New Roman" panose="02020603050405020304" pitchFamily="18" charset="0"/>
                <a:ea typeface="华文中宋" panose="02010600040101010101" pitchFamily="2" charset="-122"/>
              </a:rPr>
              <a:t>保证软件质量</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C</a:t>
            </a:r>
            <a:r>
              <a:rPr lang="zh-CN" altLang="en-US" sz="2800" b="1" dirty="0">
                <a:solidFill>
                  <a:schemeClr val="tx1"/>
                </a:solidFill>
                <a:latin typeface="Times New Roman" panose="02020603050405020304" pitchFamily="18" charset="0"/>
                <a:ea typeface="华文中宋" panose="02010600040101010101" pitchFamily="2" charset="-122"/>
              </a:rPr>
              <a:t>改进软件开发过程              </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D</a:t>
            </a:r>
            <a:r>
              <a:rPr lang="zh-CN" altLang="en-US" sz="2800" b="1" dirty="0">
                <a:solidFill>
                  <a:schemeClr val="tx1"/>
                </a:solidFill>
                <a:latin typeface="Times New Roman" panose="02020603050405020304" pitchFamily="18" charset="0"/>
                <a:ea typeface="华文中宋" panose="02010600040101010101" pitchFamily="2" charset="-122"/>
              </a:rPr>
              <a:t>发现软件错误</a:t>
            </a:r>
            <a:endParaRPr lang="zh-CN" altLang="en-US" sz="2800" b="1"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文本框 52225"/>
          <p:cNvSpPr txBox="1"/>
          <p:nvPr/>
        </p:nvSpPr>
        <p:spPr>
          <a:xfrm>
            <a:off x="611188" y="765175"/>
            <a:ext cx="7918450" cy="3295650"/>
          </a:xfrm>
          <a:prstGeom prst="rect">
            <a:avLst/>
          </a:prstGeom>
          <a:noFill/>
          <a:ln w="9525">
            <a:noFill/>
          </a:ln>
        </p:spPr>
        <p:txBody>
          <a:bodyPr wrap="none" anchor="t" anchorCtr="0">
            <a:spAutoFit/>
          </a:bodyPr>
          <a:lstStyle/>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多项选择</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下列关于黑盒测试的优点中正确的是：（   </a:t>
            </a:r>
            <a:r>
              <a:rPr lang="en-US" altLang="zh-CN" sz="2800" b="1" dirty="0">
                <a:solidFill>
                  <a:schemeClr val="tx1"/>
                </a:solidFill>
                <a:latin typeface="Times New Roman" panose="02020603050405020304" pitchFamily="18" charset="0"/>
                <a:ea typeface="华文中宋" panose="02010600040101010101" pitchFamily="2" charset="-122"/>
              </a:rPr>
              <a:t>     </a:t>
            </a:r>
            <a:r>
              <a:rPr lang="zh-CN" altLang="en-US" sz="2800" b="1" dirty="0">
                <a:solidFill>
                  <a:schemeClr val="tx1"/>
                </a:solidFill>
                <a:latin typeface="Times New Roman" panose="02020603050405020304" pitchFamily="18" charset="0"/>
                <a:ea typeface="华文中宋" panose="02010600040101010101" pitchFamily="2" charset="-122"/>
              </a:rPr>
              <a:t>）</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A</a:t>
            </a:r>
            <a:r>
              <a:rPr lang="zh-CN" altLang="en-US" sz="2800" b="1" dirty="0">
                <a:solidFill>
                  <a:schemeClr val="tx1"/>
                </a:solidFill>
                <a:latin typeface="Times New Roman" panose="02020603050405020304" pitchFamily="18" charset="0"/>
                <a:ea typeface="华文中宋" panose="02010600040101010101" pitchFamily="2" charset="-122"/>
              </a:rPr>
              <a:t>．适用于各个阶段的测试</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B</a:t>
            </a:r>
            <a:r>
              <a:rPr lang="zh-CN" altLang="en-US" sz="2800" b="1" dirty="0">
                <a:solidFill>
                  <a:schemeClr val="tx1"/>
                </a:solidFill>
                <a:latin typeface="Times New Roman" panose="02020603050405020304" pitchFamily="18" charset="0"/>
                <a:ea typeface="华文中宋" panose="02010600040101010101" pitchFamily="2" charset="-122"/>
              </a:rPr>
              <a:t>．从用户角度进行测试容易被理解和接受</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C</a:t>
            </a:r>
            <a:r>
              <a:rPr lang="zh-CN" altLang="en-US" sz="2800" b="1" dirty="0">
                <a:solidFill>
                  <a:schemeClr val="tx1"/>
                </a:solidFill>
                <a:latin typeface="Times New Roman" panose="02020603050405020304" pitchFamily="18" charset="0"/>
                <a:ea typeface="华文中宋" panose="02010600040101010101" pitchFamily="2" charset="-122"/>
              </a:rPr>
              <a:t>．测试员和程序员可以由不同的人来担任</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D</a:t>
            </a:r>
            <a:r>
              <a:rPr lang="zh-CN" altLang="en-US" sz="2800" b="1" dirty="0">
                <a:solidFill>
                  <a:schemeClr val="tx1"/>
                </a:solidFill>
                <a:latin typeface="Times New Roman" panose="02020603050405020304" pitchFamily="18" charset="0"/>
                <a:ea typeface="华文中宋" panose="02010600040101010101" pitchFamily="2" charset="-122"/>
              </a:rPr>
              <a:t>．可以揭示隐藏在代码中的错误</a:t>
            </a:r>
            <a:endParaRPr lang="zh-CN" altLang="en-US" sz="2800" b="1"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文本框 54273"/>
          <p:cNvSpPr txBox="1"/>
          <p:nvPr/>
        </p:nvSpPr>
        <p:spPr>
          <a:xfrm>
            <a:off x="0" y="1125538"/>
            <a:ext cx="8629650" cy="3765550"/>
          </a:xfrm>
          <a:prstGeom prst="rect">
            <a:avLst/>
          </a:prstGeom>
          <a:noFill/>
          <a:ln w="9525">
            <a:noFill/>
          </a:ln>
        </p:spPr>
        <p:txBody>
          <a:bodyPr wrap="none" anchor="t" anchorCtr="0">
            <a:spAutoFit/>
          </a:bodyPr>
          <a:lstStyle/>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多项选择</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下列方法中不属于白盒测试范畴的用例设计方法是：</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zh-CN" altLang="en-US" sz="2800" b="1" dirty="0">
                <a:solidFill>
                  <a:schemeClr val="tx1"/>
                </a:solidFill>
                <a:latin typeface="Times New Roman" panose="02020603050405020304" pitchFamily="18" charset="0"/>
                <a:ea typeface="华文中宋" panose="02010600040101010101" pitchFamily="2" charset="-122"/>
              </a:rPr>
              <a:t>（   </a:t>
            </a:r>
            <a:r>
              <a:rPr lang="en-US" altLang="zh-CN" sz="2800" b="1" dirty="0">
                <a:solidFill>
                  <a:schemeClr val="tx1"/>
                </a:solidFill>
                <a:latin typeface="Times New Roman" panose="02020603050405020304" pitchFamily="18" charset="0"/>
                <a:ea typeface="华文中宋" panose="02010600040101010101" pitchFamily="2" charset="-122"/>
              </a:rPr>
              <a:t>    </a:t>
            </a:r>
            <a:r>
              <a:rPr lang="zh-CN" altLang="en-US" sz="2800" b="1" dirty="0">
                <a:solidFill>
                  <a:schemeClr val="tx1"/>
                </a:solidFill>
                <a:latin typeface="Times New Roman" panose="02020603050405020304" pitchFamily="18" charset="0"/>
                <a:ea typeface="华文中宋" panose="02010600040101010101" pitchFamily="2" charset="-122"/>
              </a:rPr>
              <a:t>）</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A</a:t>
            </a:r>
            <a:r>
              <a:rPr lang="zh-CN" altLang="en-US" sz="2800" b="1" dirty="0">
                <a:solidFill>
                  <a:schemeClr val="tx1"/>
                </a:solidFill>
                <a:latin typeface="Times New Roman" panose="02020603050405020304" pitchFamily="18" charset="0"/>
                <a:ea typeface="华文中宋" panose="02010600040101010101" pitchFamily="2" charset="-122"/>
              </a:rPr>
              <a:t>．基本路径测试法           </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B</a:t>
            </a:r>
            <a:r>
              <a:rPr lang="zh-CN" altLang="en-US" sz="2800" b="1" dirty="0">
                <a:solidFill>
                  <a:schemeClr val="tx1"/>
                </a:solidFill>
                <a:latin typeface="Times New Roman" panose="02020603050405020304" pitchFamily="18" charset="0"/>
                <a:ea typeface="华文中宋" panose="02010600040101010101" pitchFamily="2" charset="-122"/>
              </a:rPr>
              <a:t>．语句覆盖测试法</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C</a:t>
            </a:r>
            <a:r>
              <a:rPr lang="zh-CN" altLang="en-US" sz="2800" b="1" dirty="0">
                <a:solidFill>
                  <a:schemeClr val="tx1"/>
                </a:solidFill>
                <a:latin typeface="Times New Roman" panose="02020603050405020304" pitchFamily="18" charset="0"/>
                <a:ea typeface="华文中宋" panose="02010600040101010101" pitchFamily="2" charset="-122"/>
              </a:rPr>
              <a:t>．因果图法                 </a:t>
            </a:r>
            <a:endParaRPr lang="zh-CN" altLang="en-US" sz="2800" b="1" dirty="0">
              <a:solidFill>
                <a:schemeClr val="tx1"/>
              </a:solidFill>
              <a:latin typeface="Times New Roman" panose="02020603050405020304" pitchFamily="18" charset="0"/>
              <a:ea typeface="华文中宋" panose="02010600040101010101" pitchFamily="2" charset="-122"/>
            </a:endParaRPr>
          </a:p>
          <a:p>
            <a:pPr marL="609600" indent="-342900" algn="just" latinLnBrk="1">
              <a:lnSpc>
                <a:spcPct val="90000"/>
              </a:lnSpc>
              <a:spcBef>
                <a:spcPct val="20000"/>
              </a:spcBef>
            </a:pPr>
            <a:r>
              <a:rPr lang="en-US" altLang="zh-CN" sz="2800" b="1" dirty="0">
                <a:solidFill>
                  <a:schemeClr val="tx1"/>
                </a:solidFill>
                <a:latin typeface="Times New Roman" panose="02020603050405020304" pitchFamily="18" charset="0"/>
                <a:ea typeface="华文中宋" panose="02010600040101010101" pitchFamily="2" charset="-122"/>
              </a:rPr>
              <a:t>D</a:t>
            </a:r>
            <a:r>
              <a:rPr lang="zh-CN" altLang="en-US" sz="2800" b="1" dirty="0">
                <a:solidFill>
                  <a:schemeClr val="tx1"/>
                </a:solidFill>
                <a:latin typeface="Times New Roman" panose="02020603050405020304" pitchFamily="18" charset="0"/>
                <a:ea typeface="华文中宋" panose="02010600040101010101" pitchFamily="2" charset="-122"/>
              </a:rPr>
              <a:t>．条件覆盖测试法</a:t>
            </a:r>
            <a:endParaRPr lang="zh-CN" altLang="en-US" sz="2800" b="1"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vert="horz" lIns="101600" tIns="38100" rIns="76200" bIns="38100" anchor="ctr" anchorCtr="0"/>
          <a:lstStyle/>
          <a:p>
            <a:endParaRPr lang="zh-CN" altLang="en-US"/>
          </a:p>
        </p:txBody>
      </p:sp>
      <p:graphicFrame>
        <p:nvGraphicFramePr>
          <p:cNvPr id="17410" name="Object 3"/>
          <p:cNvGraphicFramePr/>
          <p:nvPr/>
        </p:nvGraphicFramePr>
        <p:xfrm>
          <a:off x="468313" y="1628775"/>
          <a:ext cx="3024187" cy="4535488"/>
        </p:xfrm>
        <a:graphic>
          <a:graphicData uri="http://schemas.openxmlformats.org/presentationml/2006/ole">
            <mc:AlternateContent xmlns:mc="http://schemas.openxmlformats.org/markup-compatibility/2006">
              <mc:Choice xmlns:v="urn:schemas-microsoft-com:vml" Requires="v">
                <p:oleObj spid="_x0000_s1025" name="" r:id="rId1" imgW="1608455" imgH="1811655" progId="Excel.Sheet.8">
                  <p:embed/>
                </p:oleObj>
              </mc:Choice>
              <mc:Fallback>
                <p:oleObj name="" r:id="rId1" imgW="1608455" imgH="1811655" progId="Excel.Sheet.8">
                  <p:embed/>
                  <p:pic>
                    <p:nvPicPr>
                      <p:cNvPr id="0" name="图片 1024" descr="image1"/>
                      <p:cNvPicPr/>
                      <p:nvPr/>
                    </p:nvPicPr>
                    <p:blipFill>
                      <a:blip r:embed="rId2"/>
                      <a:stretch>
                        <a:fillRect/>
                      </a:stretch>
                    </p:blipFill>
                    <p:spPr>
                      <a:xfrm>
                        <a:off x="468313" y="1628775"/>
                        <a:ext cx="3024187" cy="4535488"/>
                      </a:xfrm>
                      <a:prstGeom prst="rect">
                        <a:avLst/>
                      </a:prstGeom>
                      <a:noFill/>
                      <a:ln w="38100">
                        <a:noFill/>
                      </a:ln>
                    </p:spPr>
                  </p:pic>
                </p:oleObj>
              </mc:Fallback>
            </mc:AlternateContent>
          </a:graphicData>
        </a:graphic>
      </p:graphicFrame>
      <p:graphicFrame>
        <p:nvGraphicFramePr>
          <p:cNvPr id="1028" name="表格占位符 1027"/>
          <p:cNvGraphicFramePr>
            <a:graphicFrameLocks noGrp="1"/>
          </p:cNvGraphicFramePr>
          <p:nvPr>
            <p:ph type="tbl" idx="4294967295"/>
          </p:nvPr>
        </p:nvGraphicFramePr>
        <p:xfrm>
          <a:off x="3886200" y="1773238"/>
          <a:ext cx="5257800" cy="4133850"/>
        </p:xfrm>
        <a:graphic>
          <a:graphicData uri="http://schemas.openxmlformats.org/drawingml/2006/table">
            <a:tbl>
              <a:tblPr/>
              <a:tblGrid>
                <a:gridCol w="1008063"/>
                <a:gridCol w="1223962"/>
                <a:gridCol w="954088"/>
                <a:gridCol w="1036637"/>
                <a:gridCol w="1035050"/>
              </a:tblGrid>
              <a:tr h="396875">
                <a:tc rowSpan="2">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zh-CN" altLang="en-US" sz="2000" dirty="0">
                          <a:solidFill>
                            <a:schemeClr val="tx1"/>
                          </a:solidFill>
                          <a:latin typeface="华文中宋" panose="02010600040101010101" pitchFamily="2" charset="-122"/>
                          <a:ea typeface="华文中宋" panose="02010600040101010101" pitchFamily="2" charset="-122"/>
                        </a:rPr>
                        <a:t>实验号</a:t>
                      </a:r>
                      <a:endParaRPr lang="zh-CN" altLang="en-US" sz="2000" dirty="0">
                        <a:solidFill>
                          <a:schemeClr val="tx1"/>
                        </a:solidFill>
                        <a:latin typeface="华文中宋" panose="02010600040101010101" pitchFamily="2" charset="-122"/>
                        <a:ea typeface="华文中宋" panose="0201060004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zh-CN" altLang="en-US" sz="2000" dirty="0">
                          <a:solidFill>
                            <a:schemeClr val="tx1"/>
                          </a:solidFill>
                          <a:latin typeface="华文中宋" panose="02010600040101010101" pitchFamily="2" charset="-122"/>
                          <a:ea typeface="华文中宋" panose="02010600040101010101" pitchFamily="2" charset="-122"/>
                        </a:rPr>
                        <a:t>水平组合</a:t>
                      </a:r>
                      <a:endParaRPr lang="zh-CN" altLang="en-US" sz="20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zh-CN" altLang="en-US" sz="2000" dirty="0">
                          <a:solidFill>
                            <a:schemeClr val="tx1"/>
                          </a:solidFill>
                          <a:latin typeface="华文中宋" panose="02010600040101010101" pitchFamily="2" charset="-122"/>
                          <a:ea typeface="华文中宋" panose="02010600040101010101" pitchFamily="2" charset="-122"/>
                        </a:rPr>
                        <a:t>实验条件</a:t>
                      </a:r>
                      <a:endParaRPr lang="zh-CN" altLang="en-US" sz="20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414338">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zh-CN" altLang="en-US" sz="2000" dirty="0">
                          <a:solidFill>
                            <a:schemeClr val="tx1"/>
                          </a:solidFill>
                          <a:latin typeface="华文中宋" panose="02010600040101010101" pitchFamily="2" charset="-122"/>
                          <a:ea typeface="华文中宋" panose="02010600040101010101" pitchFamily="2" charset="-122"/>
                        </a:rPr>
                        <a:t>温度</a:t>
                      </a:r>
                      <a:endParaRPr lang="zh-CN" altLang="en-US" sz="20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zh-CN" altLang="en-US" sz="2000" dirty="0">
                          <a:solidFill>
                            <a:schemeClr val="tx1"/>
                          </a:solidFill>
                          <a:latin typeface="华文中宋" panose="02010600040101010101" pitchFamily="2" charset="-122"/>
                          <a:ea typeface="华文中宋" panose="02010600040101010101" pitchFamily="2" charset="-122"/>
                        </a:rPr>
                        <a:t>时间</a:t>
                      </a:r>
                      <a:endParaRPr lang="zh-CN" altLang="en-US" sz="20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zh-CN" altLang="en-US" sz="2000" dirty="0">
                          <a:solidFill>
                            <a:schemeClr val="tx1"/>
                          </a:solidFill>
                          <a:latin typeface="华文中宋" panose="02010600040101010101" pitchFamily="2" charset="-122"/>
                          <a:ea typeface="华文中宋" panose="02010600040101010101" pitchFamily="2" charset="-122"/>
                        </a:rPr>
                        <a:t>加碱量</a:t>
                      </a:r>
                      <a:endParaRPr lang="zh-CN" altLang="en-US" sz="20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22637">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1</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2</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3</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4</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5</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6</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7</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8</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9</a:t>
                      </a:r>
                      <a:endParaRPr lang="en-US" altLang="zh-CN" sz="2000" dirty="0">
                        <a:solidFill>
                          <a:schemeClr val="tx1"/>
                        </a:solidFill>
                        <a:latin typeface="华文中宋" panose="02010600040101010101" pitchFamily="2" charset="-122"/>
                        <a:ea typeface="华文中宋" panose="0201060004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A1B1C1</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A1B2C2</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A1B3C3</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A2B1C2</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A2B2C3</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A2B3C1</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A3B1C3</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A3B2C1</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A3B3C2</a:t>
                      </a:r>
                      <a:endParaRPr lang="en-US" altLang="zh-CN" sz="20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80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80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80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85</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85</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85</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90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90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90</a:t>
                      </a:r>
                      <a:endParaRPr lang="en-US" altLang="zh-CN" sz="20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90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120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150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90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120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150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90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120</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150</a:t>
                      </a:r>
                      <a:endParaRPr lang="en-US" altLang="zh-CN" sz="20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5</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6</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7</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6</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7</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5</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7</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5</a:t>
                      </a:r>
                      <a:endParaRPr lang="en-US" altLang="zh-CN" sz="2000" dirty="0">
                        <a:solidFill>
                          <a:schemeClr val="tx1"/>
                        </a:solidFill>
                        <a:latin typeface="华文中宋" panose="02010600040101010101" pitchFamily="2" charset="-122"/>
                        <a:ea typeface="华文中宋" panose="02010600040101010101" pitchFamily="2" charset="-122"/>
                      </a:endParaRPr>
                    </a:p>
                    <a:p>
                      <a:pPr lvl="0" algn="l" eaLnBrk="1" hangingPunct="1">
                        <a:spcBef>
                          <a:spcPct val="20000"/>
                        </a:spcBef>
                        <a:buFontTx/>
                        <a:buNone/>
                      </a:pPr>
                      <a:r>
                        <a:rPr lang="en-US" altLang="zh-CN" sz="2000" dirty="0">
                          <a:solidFill>
                            <a:schemeClr val="tx1"/>
                          </a:solidFill>
                          <a:latin typeface="华文中宋" panose="02010600040101010101" pitchFamily="2" charset="-122"/>
                          <a:ea typeface="华文中宋" panose="02010600040101010101" pitchFamily="2" charset="-122"/>
                        </a:rPr>
                        <a:t>6</a:t>
                      </a:r>
                      <a:endParaRPr lang="en-US" altLang="zh-CN" sz="20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正交试验法</a:t>
            </a:r>
            <a:endParaRPr kumimoji="0" lang="zh-CN" altLang="en-US" sz="28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endParaRPr>
          </a:p>
        </p:txBody>
      </p:sp>
      <p:sp>
        <p:nvSpPr>
          <p:cNvPr id="18434"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当因子数和水平数都不太大时，可以通过作图的办法来选择分布很均匀的试验点。但是，因子数和水平数多了，作图的方法就不行了。</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按照</a:t>
            </a:r>
            <a:r>
              <a:rPr kumimoji="0" lang="zh-CN" altLang="en-US" sz="2800" b="0" i="0" u="none" strike="noStrike" kern="1200" cap="none" spc="150" normalizeH="0" baseline="0" noProof="1">
                <a:ln w="22225">
                  <a:solidFill>
                    <a:schemeClr val="accent2"/>
                  </a:solidFill>
                  <a:prstDash val="solid"/>
                </a:ln>
                <a:solidFill>
                  <a:schemeClr val="accent2">
                    <a:lumMod val="40000"/>
                    <a:lumOff val="60000"/>
                  </a:schemeClr>
                </a:solidFill>
                <a:effectLst/>
                <a:uFillTx/>
                <a:latin typeface="华文中宋" panose="02010600040101010101" pitchFamily="2" charset="-122"/>
                <a:ea typeface="华文中宋" panose="02010600040101010101" pitchFamily="2" charset="-122"/>
                <a:cs typeface="+mn-cs"/>
                <a:sym typeface="微软雅黑" panose="020B0503020204020204" charset="-122"/>
              </a:rPr>
              <a:t>正交表</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来安排试验，既能使试验点分布得很均匀，又能减少试验次数，而且计算分析简单，能够清晰地阐明试验条件与指标之间的关系。</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501650" y="431800"/>
            <a:ext cx="8140700" cy="647700"/>
          </a:xfrm>
        </p:spPr>
        <p:txBody>
          <a:bodyPr lIns="101600" tIns="38100" rIns="76200" bIns="3810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zh-CN" sz="2100" b="1" i="0" u="none" strike="noStrike" kern="1200" cap="none" spc="200" normalizeH="0" baseline="0" noProof="1">
                <a:solidFill>
                  <a:schemeClr val="tx1"/>
                </a:solidFill>
                <a:uFillTx/>
                <a:latin typeface="+mj-lt"/>
                <a:ea typeface="+mj-ea"/>
                <a:cs typeface="+mj-cs"/>
                <a:sym typeface="微软雅黑" panose="020B0503020204020204" charset="-122"/>
              </a:rPr>
              <a:t>正交拉丁方到田口表</a:t>
            </a:r>
            <a:endParaRPr kumimoji="0" lang="zh-CN" altLang="zh-CN" sz="21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graphicFrame>
        <p:nvGraphicFramePr>
          <p:cNvPr id="19458" name="内容占位符 3"/>
          <p:cNvGraphicFramePr/>
          <p:nvPr>
            <p:ph idx="1"/>
            <p:custDataLst>
              <p:tags r:id="rId1"/>
            </p:custDataLst>
          </p:nvPr>
        </p:nvGraphicFramePr>
        <p:xfrm>
          <a:off x="812800" y="1428750"/>
          <a:ext cx="1928813" cy="2374900"/>
        </p:xfrm>
        <a:graphic>
          <a:graphicData uri="http://schemas.openxmlformats.org/presentationml/2006/ole">
            <mc:AlternateContent xmlns:mc="http://schemas.openxmlformats.org/markup-compatibility/2006">
              <mc:Choice xmlns:v="urn:schemas-microsoft-com:vml" Requires="v">
                <p:oleObj spid="_x0000_s2049" name="" r:id="rId2" imgW="1562100" imgH="1924050" progId="PBrush">
                  <p:embed/>
                </p:oleObj>
              </mc:Choice>
              <mc:Fallback>
                <p:oleObj name="" r:id="rId2" imgW="1562100" imgH="1924050" progId="PBrush">
                  <p:embed/>
                  <p:pic>
                    <p:nvPicPr>
                      <p:cNvPr id="0" name="图片 2048" descr="image2"/>
                      <p:cNvPicPr/>
                      <p:nvPr/>
                    </p:nvPicPr>
                    <p:blipFill>
                      <a:blip r:embed="rId3"/>
                      <a:stretch>
                        <a:fillRect/>
                      </a:stretch>
                    </p:blipFill>
                    <p:spPr>
                      <a:xfrm>
                        <a:off x="812800" y="1428750"/>
                        <a:ext cx="1928813" cy="2374900"/>
                      </a:xfrm>
                      <a:prstGeom prst="rect">
                        <a:avLst/>
                      </a:prstGeom>
                      <a:noFill/>
                      <a:ln w="38100">
                        <a:noFill/>
                      </a:ln>
                    </p:spPr>
                  </p:pic>
                </p:oleObj>
              </mc:Fallback>
            </mc:AlternateContent>
          </a:graphicData>
        </a:graphic>
      </p:graphicFrame>
      <p:graphicFrame>
        <p:nvGraphicFramePr>
          <p:cNvPr id="6" name="表格 5"/>
          <p:cNvGraphicFramePr/>
          <p:nvPr/>
        </p:nvGraphicFramePr>
        <p:xfrm>
          <a:off x="3924300" y="2286000"/>
          <a:ext cx="3844290" cy="3897630"/>
        </p:xfrm>
        <a:graphic>
          <a:graphicData uri="http://schemas.openxmlformats.org/drawingml/2006/table">
            <a:tbl>
              <a:tblPr firstRow="1" bandRow="1">
                <a:tableStyleId>{5C22544A-7EE6-4342-B048-85BDC9FD1C3A}</a:tableStyleId>
              </a:tblPr>
              <a:tblGrid>
                <a:gridCol w="640715"/>
                <a:gridCol w="640715"/>
                <a:gridCol w="640715"/>
                <a:gridCol w="640715"/>
                <a:gridCol w="640715"/>
                <a:gridCol w="640715"/>
              </a:tblGrid>
              <a:tr h="649605">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r>
              <a:tr h="649605">
                <a:tc>
                  <a:txBody>
                    <a:bodyPr/>
                    <a:lstStyle/>
                    <a:p>
                      <a:pPr algn="ctr">
                        <a:buNone/>
                      </a:pPr>
                      <a:endParaRPr lang="zh-CN" altLang="en-US" sz="3600"/>
                    </a:p>
                  </a:txBody>
                  <a:tcPr>
                    <a:solidFill>
                      <a:schemeClr val="bg1">
                        <a:lumMod val="65000"/>
                      </a:schemeClr>
                    </a:solidFill>
                  </a:tcPr>
                </a:tc>
                <a:tc>
                  <a:txBody>
                    <a:bodyPr/>
                    <a:lstStyle/>
                    <a:p>
                      <a:pPr algn="ctr">
                        <a:buNone/>
                      </a:pPr>
                      <a:r>
                        <a:rPr lang="en-US" altLang="zh-CN" sz="3600"/>
                        <a:t>1</a:t>
                      </a:r>
                      <a:endParaRPr lang="en-US" altLang="zh-CN"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r>
                        <a:rPr lang="en-US" altLang="zh-CN" sz="3600"/>
                        <a:t>2</a:t>
                      </a:r>
                      <a:endParaRPr lang="en-US" altLang="zh-CN"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r>
              <a:tr h="649605">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r>
                        <a:rPr lang="en-US" altLang="zh-CN" sz="3600"/>
                        <a:t>3</a:t>
                      </a:r>
                      <a:endParaRPr lang="en-US" altLang="zh-CN"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r>
                        <a:rPr lang="en-US" altLang="zh-CN" sz="3600"/>
                        <a:t>4</a:t>
                      </a:r>
                      <a:endParaRPr lang="en-US" altLang="zh-CN" sz="3600"/>
                    </a:p>
                  </a:txBody>
                  <a:tcPr>
                    <a:solidFill>
                      <a:schemeClr val="bg1">
                        <a:lumMod val="65000"/>
                      </a:schemeClr>
                    </a:solidFill>
                  </a:tcPr>
                </a:tc>
              </a:tr>
              <a:tr h="649605">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r>
                        <a:rPr lang="en-US" altLang="zh-CN" sz="3600"/>
                        <a:t>5</a:t>
                      </a:r>
                      <a:endParaRPr lang="en-US" altLang="zh-CN"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r>
              <a:tr h="649605">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r>
                        <a:rPr lang="en-US" altLang="zh-CN" sz="3600"/>
                        <a:t>6</a:t>
                      </a:r>
                      <a:endParaRPr lang="en-US" altLang="zh-CN"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r>
              <a:tr h="649605">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c>
                  <a:txBody>
                    <a:bodyPr/>
                    <a:lstStyle/>
                    <a:p>
                      <a:pPr algn="ctr">
                        <a:buNone/>
                      </a:pPr>
                      <a:endParaRPr lang="zh-CN" altLang="en-US" sz="3600"/>
                    </a:p>
                  </a:txBody>
                  <a:tcPr>
                    <a:solidFill>
                      <a:schemeClr val="bg1">
                        <a:lumMod val="65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838200" marR="0" indent="-838200" algn="l" defTabSz="685800" rtl="0" eaLnBrk="1" fontAlgn="auto" latinLnBrk="0" hangingPunct="1">
              <a:lnSpc>
                <a:spcPct val="100000"/>
              </a:lnSpc>
              <a:spcBef>
                <a:spcPct val="0"/>
              </a:spcBef>
              <a:spcAft>
                <a:spcPct val="0"/>
              </a:spcAft>
              <a:buClrTx/>
              <a:buSzTx/>
              <a:buFontTx/>
              <a:buNone/>
            </a:pPr>
            <a:r>
              <a:rPr kumimoji="0" lang="zh-CN" altLang="en-US" sz="2100" b="1" i="0" u="none" strike="noStrike" kern="1200" cap="none" spc="200" normalizeH="0" baseline="0" noProof="1">
                <a:solidFill>
                  <a:schemeClr val="tx1"/>
                </a:solidFill>
                <a:uFillTx/>
                <a:latin typeface="Times New Roman" panose="02020603050405020304" pitchFamily="18" charset="0"/>
                <a:ea typeface="华文中宋" panose="02010600040101010101" pitchFamily="2" charset="-122"/>
                <a:cs typeface="+mj-cs"/>
                <a:sym typeface="微软雅黑" panose="020B0503020204020204" charset="-122"/>
              </a:rPr>
              <a:t>正交表（田口表）的构成</a:t>
            </a:r>
            <a:endParaRPr kumimoji="0" lang="zh-CN" altLang="en-US" sz="2100" b="1" i="0" u="none" strike="noStrike" kern="1200" cap="none" spc="200" normalizeH="0" baseline="0" noProof="1">
              <a:solidFill>
                <a:schemeClr val="tx1"/>
              </a:solidFill>
              <a:uFillTx/>
              <a:latin typeface="Times New Roman" panose="02020603050405020304" pitchFamily="18" charset="0"/>
              <a:ea typeface="华文中宋" panose="02010600040101010101" pitchFamily="2" charset="-122"/>
              <a:cs typeface="+mj-cs"/>
              <a:sym typeface="微软雅黑" panose="020B0503020204020204" charset="-122"/>
            </a:endParaRPr>
          </a:p>
        </p:txBody>
      </p:sp>
      <p:sp>
        <p:nvSpPr>
          <p:cNvPr id="19458"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    行数</a:t>
            </a:r>
            <a:r>
              <a:rPr kumimoji="0" lang="en-US" altLang="zh-CN"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(Runs)</a:t>
            </a:r>
            <a:r>
              <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：正交表中的行的个数，即试验的次数，也是我们通过正交实验法设计的测试用例的个数。 </a:t>
            </a:r>
            <a:endPar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endPar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    因素数</a:t>
            </a:r>
            <a:r>
              <a:rPr kumimoji="0" lang="en-US" altLang="zh-CN"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(Factors) </a:t>
            </a:r>
            <a:r>
              <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：正交表中列的个数，即我们要测试的功能点。</a:t>
            </a:r>
            <a:endPar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 </a:t>
            </a:r>
            <a:endPar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    水平数</a:t>
            </a:r>
            <a:r>
              <a:rPr kumimoji="0" lang="en-US" altLang="zh-CN"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(Levels)</a:t>
            </a:r>
            <a:r>
              <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：任何单个因素能够取得的值的最大个数。正交表中的包含的值为从</a:t>
            </a:r>
            <a:r>
              <a:rPr kumimoji="0" lang="en-US" altLang="zh-CN"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0</a:t>
            </a:r>
            <a:r>
              <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到“水平数</a:t>
            </a:r>
            <a:r>
              <a:rPr kumimoji="0" lang="en-US" altLang="zh-CN"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-1”</a:t>
            </a:r>
            <a:r>
              <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或从</a:t>
            </a:r>
            <a:r>
              <a:rPr kumimoji="0" lang="en-US" altLang="zh-CN"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1</a:t>
            </a:r>
            <a:r>
              <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rPr>
              <a:t>到“水平数” 。即要测试功能点的输入条件。</a:t>
            </a:r>
            <a:endParaRPr kumimoji="0" lang="zh-CN" altLang="en-US" sz="2000" b="0" i="0" u="none" strike="noStrike" kern="1200" cap="none" spc="150" normalizeH="0" baseline="0" noProof="1">
              <a:solidFill>
                <a:schemeClr val="tx1"/>
              </a:solidFill>
              <a:uFillTx/>
              <a:latin typeface="宋体" panose="02010600030101010101" pitchFamily="2" charset="-122"/>
              <a:ea typeface="宋体" panose="02010600030101010101" pitchFamily="2" charset="-122"/>
              <a:cs typeface="+mn-cs"/>
              <a:sym typeface="微软雅黑" panose="020B0503020204020204" charset="-122"/>
            </a:endParaRPr>
          </a:p>
        </p:txBody>
      </p:sp>
    </p:spTree>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838200" marR="0" indent="-838200" algn="l" defTabSz="685800" rtl="0" eaLnBrk="1" fontAlgn="auto" latinLnBrk="0" hangingPunct="1">
              <a:lnSpc>
                <a:spcPct val="100000"/>
              </a:lnSpc>
              <a:spcBef>
                <a:spcPct val="0"/>
              </a:spcBef>
              <a:spcAft>
                <a:spcPct val="0"/>
              </a:spcAft>
              <a:buClrTx/>
              <a:buSzTx/>
              <a:buFontTx/>
              <a:buNone/>
            </a:pPr>
            <a:r>
              <a:rPr kumimoji="0" lang="zh-CN" altLang="en-US" sz="2100" b="1" i="0" u="none" strike="noStrike" kern="1200" cap="none" spc="200" normalizeH="0" baseline="0" noProof="1">
                <a:solidFill>
                  <a:schemeClr val="tx1"/>
                </a:solidFill>
                <a:uFillTx/>
                <a:latin typeface="Times New Roman" panose="02020603050405020304" pitchFamily="18" charset="0"/>
                <a:ea typeface="华文中宋" panose="02010600040101010101" pitchFamily="2" charset="-122"/>
                <a:cs typeface="+mj-cs"/>
                <a:sym typeface="微软雅黑" panose="020B0503020204020204" charset="-122"/>
              </a:rPr>
              <a:t>正交表的形式</a:t>
            </a:r>
            <a:endParaRPr kumimoji="0" lang="zh-CN" altLang="en-US" sz="2100" b="1" i="0" u="none" strike="noStrike" kern="1200" cap="none" spc="200" normalizeH="0" baseline="0" noProof="1">
              <a:solidFill>
                <a:schemeClr val="tx1"/>
              </a:solidFill>
              <a:uFillTx/>
              <a:latin typeface="Times New Roman" panose="02020603050405020304" pitchFamily="18" charset="0"/>
              <a:ea typeface="华文中宋" panose="02010600040101010101" pitchFamily="2" charset="-122"/>
              <a:cs typeface="+mj-cs"/>
              <a:sym typeface="微软雅黑" panose="020B0503020204020204" charset="-122"/>
            </a:endParaRPr>
          </a:p>
        </p:txBody>
      </p:sp>
      <p:sp>
        <p:nvSpPr>
          <p:cNvPr id="20482" name="Rectangle 3"/>
          <p:cNvSpPr>
            <a:spLocks noGrp="1"/>
          </p:cNvSpPr>
          <p:nvPr>
            <p:ph idx="1"/>
          </p:nvPr>
        </p:nvSpPr>
        <p:spPr>
          <a:xfrm>
            <a:off x="404813" y="908050"/>
            <a:ext cx="8139113"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L</a:t>
            </a:r>
            <a:r>
              <a:rPr kumimoji="0" lang="zh-CN" altLang="en-US" sz="2800" b="0" i="0" u="none" strike="noStrike" kern="1200" cap="none" spc="150" normalizeH="0" baseline="-2500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行数</a:t>
            </a: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水平数</a:t>
            </a:r>
            <a:r>
              <a:rPr kumimoji="0" lang="zh-CN" altLang="en-US" sz="2800" b="0" i="0" u="none" strike="noStrike" kern="1200" cap="none" spc="150" normalizeH="0" baseline="3000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因素数</a:t>
            </a: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 </a:t>
            </a:r>
            <a:endPar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如：</a:t>
            </a: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L</a:t>
            </a:r>
            <a:r>
              <a:rPr kumimoji="0" lang="en-US" altLang="zh-CN" sz="2800" b="0" i="0" u="none" strike="noStrike" kern="1200" cap="none" spc="150" normalizeH="0" baseline="-2500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8</a:t>
            </a: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(2</a:t>
            </a:r>
            <a:r>
              <a:rPr kumimoji="0" lang="en-US" altLang="zh-CN" sz="2800" b="0" i="0" u="none" strike="noStrike" kern="1200" cap="none" spc="150" normalizeH="0" baseline="3000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7</a:t>
            </a: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a:t>
            </a:r>
            <a:endPar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p:txBody>
      </p:sp>
      <p:sp>
        <p:nvSpPr>
          <p:cNvPr id="21507" name="Rectangle 4"/>
          <p:cNvSpPr/>
          <p:nvPr/>
        </p:nvSpPr>
        <p:spPr>
          <a:xfrm>
            <a:off x="0" y="1762125"/>
            <a:ext cx="9144000" cy="0"/>
          </a:xfrm>
          <a:prstGeom prst="rect">
            <a:avLst/>
          </a:prstGeom>
          <a:noFill/>
          <a:ln w="9525">
            <a:noFill/>
          </a:ln>
        </p:spPr>
        <p:txBody>
          <a:bodyPr wrap="none" anchor="ctr" anchorCtr="0">
            <a:spAutoFit/>
          </a:bodyPr>
          <a:lstStyle/>
          <a:p>
            <a:pPr algn="ctr" latinLnBrk="1"/>
            <a:endParaRPr lang="zh-CN" altLang="en-US" dirty="0">
              <a:latin typeface="Times New Roman" panose="02020603050405020304" pitchFamily="18" charset="0"/>
              <a:ea typeface="Gulim" panose="020B0600000101010101" pitchFamily="34" charset="-127"/>
            </a:endParaRPr>
          </a:p>
        </p:txBody>
      </p:sp>
      <p:grpSp>
        <p:nvGrpSpPr>
          <p:cNvPr id="21508" name="Group 5"/>
          <p:cNvGrpSpPr/>
          <p:nvPr/>
        </p:nvGrpSpPr>
        <p:grpSpPr>
          <a:xfrm>
            <a:off x="755650" y="2276475"/>
            <a:ext cx="8137525" cy="4335463"/>
            <a:chOff x="0" y="0"/>
            <a:chExt cx="5126" cy="2731"/>
          </a:xfrm>
        </p:grpSpPr>
        <p:pic>
          <p:nvPicPr>
            <p:cNvPr id="21509" name="Picture 6" descr="http:/www.uml.org.cn/Test/images/ghdfgert1.JPG"/>
            <p:cNvPicPr>
              <a:picLocks noChangeAspect="1"/>
            </p:cNvPicPr>
            <p:nvPr/>
          </p:nvPicPr>
          <p:blipFill>
            <a:blip r:embed="rId1" r:link="rId2"/>
            <a:stretch>
              <a:fillRect/>
            </a:stretch>
          </p:blipFill>
          <p:spPr>
            <a:xfrm>
              <a:off x="0" y="0"/>
              <a:ext cx="5126" cy="2731"/>
            </a:xfrm>
            <a:prstGeom prst="rect">
              <a:avLst/>
            </a:prstGeom>
            <a:noFill/>
            <a:ln w="9525">
              <a:noFill/>
            </a:ln>
          </p:spPr>
        </p:pic>
        <p:sp>
          <p:nvSpPr>
            <p:cNvPr id="21510" name="Text Box 7"/>
            <p:cNvSpPr txBox="1"/>
            <p:nvPr/>
          </p:nvSpPr>
          <p:spPr>
            <a:xfrm>
              <a:off x="45" y="91"/>
              <a:ext cx="590" cy="231"/>
            </a:xfrm>
            <a:prstGeom prst="rect">
              <a:avLst/>
            </a:prstGeom>
            <a:solidFill>
              <a:srgbClr val="F2F2F2"/>
            </a:solidFill>
            <a:ln w="9525">
              <a:noFill/>
            </a:ln>
          </p:spPr>
          <p:txBody>
            <a:bodyPr anchor="t" anchorCtr="0">
              <a:spAutoFit/>
            </a:bodyPr>
            <a:lstStyle/>
            <a:p>
              <a:pPr algn="ctr" latinLnBrk="1">
                <a:spcBef>
                  <a:spcPct val="50000"/>
                </a:spcBef>
              </a:pPr>
              <a:r>
                <a:rPr lang="zh-CN" altLang="en-US" sz="1800" dirty="0">
                  <a:latin typeface="Times New Roman" panose="02020603050405020304" pitchFamily="18" charset="0"/>
                  <a:ea typeface="Gulim" panose="020B0600000101010101" pitchFamily="34" charset="-127"/>
                </a:rPr>
                <a:t>因素数</a:t>
              </a:r>
              <a:endParaRPr lang="zh-CN" altLang="en-US" sz="1800" dirty="0">
                <a:latin typeface="Times New Roman" panose="02020603050405020304" pitchFamily="18" charset="0"/>
                <a:ea typeface="Gulim" panose="020B0600000101010101" pitchFamily="34" charset="-127"/>
              </a:endParaRPr>
            </a:p>
          </p:txBody>
        </p:sp>
      </p:grpSp>
    </p:spTree>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用</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L</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代表正交表，常用 的有</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L</a:t>
            </a:r>
            <a:r>
              <a:rPr kumimoji="0" lang="en-US" altLang="zh-CN" sz="2800" b="0" i="0" u="none" strike="noStrike" kern="1200" cap="none" spc="150" normalizeH="0" baseline="-30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8</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a:t>
            </a:r>
            <a:r>
              <a:rPr kumimoji="0" lang="en-US" altLang="zh-CN" sz="2800" b="0" i="0" u="none" strike="noStrike" kern="1200" cap="none" spc="150" normalizeH="0" baseline="30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7</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L</a:t>
            </a:r>
            <a:r>
              <a:rPr kumimoji="0" lang="en-US" altLang="zh-CN" sz="2800" b="0" i="0" u="none" strike="noStrike" kern="1200" cap="none" spc="150" normalizeH="0" baseline="-30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9</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(3</a:t>
            </a:r>
            <a:r>
              <a:rPr kumimoji="0" lang="en-US" altLang="zh-CN" sz="2800" b="0" i="0" u="none" strike="noStrike" kern="1200" cap="none" spc="150" normalizeH="0" baseline="30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4</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L</a:t>
            </a:r>
            <a:r>
              <a:rPr kumimoji="0" lang="en-US" altLang="zh-CN" sz="2800" b="0" i="0" u="none" strike="noStrike" kern="1200" cap="none" spc="150" normalizeH="0" baseline="-30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16</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(4</a:t>
            </a:r>
            <a:r>
              <a:rPr kumimoji="0" lang="en-US" altLang="zh-CN" sz="2800" b="0" i="0" u="none" strike="noStrike" kern="1200" cap="none" spc="150" normalizeH="0" baseline="30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5</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L</a:t>
            </a:r>
            <a:r>
              <a:rPr kumimoji="0" lang="en-US" altLang="zh-CN" sz="2800" b="0" i="0" u="none" strike="noStrike" kern="1200" cap="none" spc="150" normalizeH="0" baseline="-30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8</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(4×2</a:t>
            </a:r>
            <a:r>
              <a:rPr kumimoji="0" lang="en-US" altLang="zh-CN" sz="2800" b="0" i="0" u="none" strike="noStrike" kern="1200" cap="none" spc="150" normalizeH="0" baseline="30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4</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等。</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just"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L</a:t>
            </a:r>
            <a:r>
              <a:rPr kumimoji="0" lang="en-US" altLang="zh-CN" sz="2800" b="0" i="0" u="none" strike="noStrike" kern="1200" cap="none" spc="150" normalizeH="0" baseline="-30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16</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(2×3</a:t>
            </a:r>
            <a:r>
              <a:rPr kumimoji="0" lang="en-US" altLang="zh-CN" sz="2800" b="0" i="0" u="none" strike="noStrike" kern="1200" cap="none" spc="150" normalizeH="0" baseline="30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7</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有</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7</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列是</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3</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水平的，有</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列是</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水平的</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做</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16</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个试验最多可以考察</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水平的因子和</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7</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3</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水平的因子。</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just" defTabSz="685800" rtl="0" eaLnBrk="1" fontAlgn="auto" latinLnBrk="0" hangingPunct="1">
              <a:lnSpc>
                <a:spcPct val="130000"/>
              </a:lnSpc>
              <a:spcBef>
                <a:spcPts val="0"/>
              </a:spcBef>
              <a:spcAft>
                <a:spcPts val="1000"/>
              </a:spcAft>
              <a:buClrTx/>
              <a:buSzTx/>
              <a:buFont typeface="Arial" panose="020B0604020202020204" pitchFamily="34" charset="0"/>
              <a:buNone/>
            </a:pP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vert="horz" wrap="square" lIns="91440" tIns="45720" rIns="91440" bIns="45720" anchor="ctr" anchorCtr="0"/>
          <a:lstStyle/>
          <a:p>
            <a:r>
              <a:rPr lang="en-US" altLang="zh-CN" sz="3200" dirty="0">
                <a:latin typeface="宋体" panose="02010600030101010101" pitchFamily="2" charset="-122"/>
                <a:ea typeface="宋体" panose="02010600030101010101" pitchFamily="2" charset="-122"/>
              </a:rPr>
              <a:t>L</a:t>
            </a:r>
            <a:r>
              <a:rPr lang="en-US" altLang="zh-CN" sz="3200" baseline="-25000" dirty="0">
                <a:latin typeface="宋体" panose="02010600030101010101" pitchFamily="2" charset="-122"/>
                <a:ea typeface="宋体" panose="02010600030101010101" pitchFamily="2" charset="-122"/>
              </a:rPr>
              <a:t>4</a:t>
            </a:r>
            <a:r>
              <a:rPr lang="zh-CN" altLang="en-US" sz="3200" dirty="0">
                <a:latin typeface="宋体" panose="02010600030101010101" pitchFamily="2" charset="-122"/>
                <a:ea typeface="宋体" panose="02010600030101010101" pitchFamily="2" charset="-122"/>
              </a:rPr>
              <a:t>（</a:t>
            </a:r>
            <a:r>
              <a:rPr lang="en-US" altLang="zh-CN" sz="3200" dirty="0">
                <a:latin typeface="宋体" panose="02010600030101010101" pitchFamily="2" charset="-122"/>
                <a:ea typeface="宋体" panose="02010600030101010101" pitchFamily="2" charset="-122"/>
              </a:rPr>
              <a:t>2</a:t>
            </a:r>
            <a:r>
              <a:rPr lang="en-US" altLang="zh-CN" sz="3200" baseline="30000" dirty="0">
                <a:latin typeface="宋体" panose="02010600030101010101" pitchFamily="2" charset="-122"/>
                <a:ea typeface="宋体" panose="02010600030101010101" pitchFamily="2" charset="-122"/>
              </a:rPr>
              <a:t>3</a:t>
            </a:r>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a:t>
            </a:r>
            <a:endParaRPr lang="zh-CN" altLang="en-US" sz="3200" dirty="0">
              <a:latin typeface="宋体" panose="02010600030101010101" pitchFamily="2" charset="-122"/>
              <a:ea typeface="宋体" panose="02010600030101010101" pitchFamily="2" charset="-122"/>
            </a:endParaRPr>
          </a:p>
        </p:txBody>
      </p:sp>
      <p:sp>
        <p:nvSpPr>
          <p:cNvPr id="23554" name="Rectangle 3"/>
          <p:cNvSpPr>
            <a:spLocks noGrp="1"/>
          </p:cNvSpPr>
          <p:nvPr>
            <p:ph type="body" sz="half" idx="4294967295"/>
          </p:nvPr>
        </p:nvSpPr>
        <p:spPr>
          <a:xfrm>
            <a:off x="0" y="1295400"/>
            <a:ext cx="4927600" cy="5040313"/>
          </a:xfrm>
        </p:spPr>
        <p:txBody>
          <a:bodyPr wrap="square" lIns="91440" tIns="45720" rIns="91440" bIns="45720" anchor="t" anchorCtr="0"/>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a:buClrTx/>
              <a:buSzTx/>
              <a:buFontTx/>
              <a:buNone/>
            </a:pPr>
            <a:r>
              <a:rPr lang="zh-CN" altLang="en-US" sz="2800" dirty="0">
                <a:latin typeface="华文中宋" panose="02010600040101010101" pitchFamily="2" charset="-122"/>
                <a:ea typeface="华文中宋" panose="02010600040101010101" pitchFamily="2" charset="-122"/>
              </a:rPr>
              <a:t>正交表性质：</a:t>
            </a:r>
            <a:endParaRPr lang="zh-CN" altLang="en-US" sz="2800" dirty="0">
              <a:latin typeface="华文中宋" panose="02010600040101010101" pitchFamily="2" charset="-122"/>
              <a:ea typeface="华文中宋" panose="02010600040101010101" pitchFamily="2" charset="-122"/>
            </a:endParaRPr>
          </a:p>
          <a:p>
            <a:pPr lvl="0">
              <a:buClrTx/>
              <a:buSzTx/>
              <a:buFontTx/>
              <a:buNone/>
            </a:pPr>
            <a:r>
              <a:rPr lang="en-US" altLang="zh-CN" sz="2800" dirty="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）每一列中各数字出现的次数都一样多；</a:t>
            </a:r>
            <a:endParaRPr lang="zh-CN" altLang="en-US" sz="2800" dirty="0">
              <a:latin typeface="华文中宋" panose="02010600040101010101" pitchFamily="2" charset="-122"/>
              <a:ea typeface="华文中宋" panose="02010600040101010101" pitchFamily="2" charset="-122"/>
            </a:endParaRPr>
          </a:p>
          <a:p>
            <a:pPr lvl="0">
              <a:buClrTx/>
              <a:buSzTx/>
              <a:buFontTx/>
              <a:buNone/>
            </a:pPr>
            <a:r>
              <a:rPr lang="en-US" altLang="zh-CN" sz="2800" dirty="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）任何两列所构成的各有序数对出现的次数都一样多。</a:t>
            </a:r>
            <a:endParaRPr lang="zh-CN" altLang="en-US" sz="2800" dirty="0">
              <a:latin typeface="华文中宋" panose="02010600040101010101" pitchFamily="2" charset="-122"/>
              <a:ea typeface="华文中宋" panose="02010600040101010101" pitchFamily="2" charset="-122"/>
            </a:endParaRPr>
          </a:p>
        </p:txBody>
      </p:sp>
      <p:graphicFrame>
        <p:nvGraphicFramePr>
          <p:cNvPr id="20484" name="Group 4"/>
          <p:cNvGraphicFramePr>
            <a:graphicFrameLocks noGrp="1"/>
          </p:cNvGraphicFramePr>
          <p:nvPr>
            <p:ph sz="half" idx="4294967295"/>
          </p:nvPr>
        </p:nvGraphicFramePr>
        <p:xfrm>
          <a:off x="5105400" y="1600200"/>
          <a:ext cx="4038600" cy="4910139"/>
        </p:xfrm>
        <a:graphic>
          <a:graphicData uri="http://schemas.openxmlformats.org/drawingml/2006/table">
            <a:tbl>
              <a:tblPr/>
              <a:tblGrid>
                <a:gridCol w="1211263"/>
                <a:gridCol w="928687"/>
                <a:gridCol w="808038"/>
                <a:gridCol w="1090612"/>
              </a:tblGrid>
              <a:tr h="754063">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列号</a:t>
                      </a:r>
                      <a:endParaRPr kumimoji="0" lang="zh-CN" alt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0064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试验号</a:t>
                      </a:r>
                      <a:endParaRPr kumimoji="0" lang="zh-CN" alt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r>
              <a:tr h="9302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754063">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754063">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30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21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原因举例</a:t>
            </a:r>
            <a:endParaRPr kumimoji="0" lang="zh-CN" altLang="en-US" sz="21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endParaRPr>
          </a:p>
        </p:txBody>
      </p:sp>
      <p:sp>
        <p:nvSpPr>
          <p:cNvPr id="6146"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在测试中</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特别是互联网应用</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我们无法规定用户的环境</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分布在世界各地的用户</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其使用的环境是各种各样的</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例如：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操作系统：</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Windows Vista, Windows XP Home, Windows XP professional, Windows 2000 pro, Windows 2018 server, Windows NT, Windows 98, Linux, Solaris 9, Solaris 10, Mac OS 9, Mac OS X </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浏览器：</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IE 6.0, IE 7.0, FireFox 1.5, FireFox 2.0, </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遨游、腾讯、苹果</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etc</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代理服务器</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防火墙</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ISA 2000, ISA 2004, Blue Coast, Cisco PIX, Linux squid,  Checkpoint, ... </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防火墙验证方式：无口令</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口令，</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Script, ...</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传输协议</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TCP, HTTP, SSL </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vert="horz" wrap="square" lIns="91440" tIns="45720" rIns="91440" bIns="45720" anchor="ctr" anchorCtr="0"/>
          <a:lstStyle/>
          <a:p>
            <a:r>
              <a:rPr lang="en-US" altLang="zh-CN" dirty="0"/>
              <a:t>L</a:t>
            </a:r>
            <a:r>
              <a:rPr lang="en-US" altLang="zh-CN" baseline="-30000" dirty="0"/>
              <a:t>8</a:t>
            </a:r>
            <a:r>
              <a:rPr lang="en-US" altLang="zh-CN" dirty="0"/>
              <a:t>(2</a:t>
            </a:r>
            <a:r>
              <a:rPr lang="en-US" altLang="zh-CN" baseline="30000" dirty="0"/>
              <a:t>7</a:t>
            </a:r>
            <a:r>
              <a:rPr lang="en-US" altLang="zh-CN" dirty="0"/>
              <a:t>) </a:t>
            </a:r>
            <a:endParaRPr lang="en-US" altLang="zh-CN" dirty="0"/>
          </a:p>
        </p:txBody>
      </p:sp>
      <p:graphicFrame>
        <p:nvGraphicFramePr>
          <p:cNvPr id="21507" name="Group 3"/>
          <p:cNvGraphicFramePr>
            <a:graphicFrameLocks noGrp="1"/>
          </p:cNvGraphicFramePr>
          <p:nvPr>
            <p:ph idx="4294967295"/>
          </p:nvPr>
        </p:nvGraphicFramePr>
        <p:xfrm>
          <a:off x="704850" y="1546225"/>
          <a:ext cx="8229600" cy="4526284"/>
        </p:xfrm>
        <a:graphic>
          <a:graphicData uri="http://schemas.openxmlformats.org/drawingml/2006/table">
            <a:tbl>
              <a:tblPr/>
              <a:tblGrid>
                <a:gridCol w="1317625"/>
                <a:gridCol w="987425"/>
                <a:gridCol w="904875"/>
                <a:gridCol w="987425"/>
                <a:gridCol w="987425"/>
                <a:gridCol w="904875"/>
                <a:gridCol w="1069975"/>
                <a:gridCol w="1069975"/>
              </a:tblGrid>
              <a:tr h="45275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列号</a:t>
                      </a:r>
                      <a:endParaRPr kumimoji="0" lang="zh-CN" alt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5</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6</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7</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试验号</a:t>
                      </a:r>
                      <a:endParaRPr kumimoji="0" lang="zh-CN" alt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c vMerge="1">
                  <a:tcPr/>
                </a:tc>
                <a:tc vMerge="1">
                  <a:tcPr/>
                </a:tc>
                <a:tc vMerge="1">
                  <a:tcPr/>
                </a:tc>
                <a:tc vMerge="1">
                  <a:tcPr/>
                </a:tc>
              </a:tr>
              <a:tr h="4524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5</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6</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7</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8</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22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22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vert="horz" wrap="square" lIns="91440" tIns="45720" rIns="91440" bIns="45720" anchor="ctr" anchorCtr="0"/>
          <a:lstStyle/>
          <a:p>
            <a:r>
              <a:rPr lang="en-US" altLang="zh-CN" dirty="0">
                <a:latin typeface="Times New Roman" panose="02020603050405020304" pitchFamily="18" charset="0"/>
              </a:rPr>
              <a:t>L</a:t>
            </a:r>
            <a:r>
              <a:rPr lang="en-US" altLang="zh-CN" baseline="-30000" dirty="0">
                <a:latin typeface="Times New Roman" panose="02020603050405020304" pitchFamily="18" charset="0"/>
              </a:rPr>
              <a:t>8</a:t>
            </a:r>
            <a:r>
              <a:rPr lang="en-US" altLang="zh-CN" dirty="0">
                <a:latin typeface="Times New Roman" panose="02020603050405020304" pitchFamily="18" charset="0"/>
              </a:rPr>
              <a:t>(2</a:t>
            </a:r>
            <a:r>
              <a:rPr lang="en-US" altLang="zh-CN" baseline="30000" dirty="0">
                <a:latin typeface="Times New Roman" panose="02020603050405020304" pitchFamily="18" charset="0"/>
              </a:rPr>
              <a:t>4</a:t>
            </a:r>
            <a:r>
              <a:rPr lang="en-US" altLang="zh-CN" dirty="0">
                <a:latin typeface="Times New Roman" panose="02020603050405020304" pitchFamily="18" charset="0"/>
              </a:rPr>
              <a:t>4</a:t>
            </a:r>
            <a:r>
              <a:rPr lang="en-US" altLang="zh-CN" baseline="30000" dirty="0">
                <a:latin typeface="Times New Roman" panose="02020603050405020304" pitchFamily="18" charset="0"/>
              </a:rPr>
              <a:t>1</a:t>
            </a:r>
            <a:r>
              <a:rPr lang="en-US" altLang="zh-CN" dirty="0">
                <a:latin typeface="Times New Roman" panose="02020603050405020304" pitchFamily="18" charset="0"/>
              </a:rPr>
              <a:t>)</a:t>
            </a:r>
            <a:endParaRPr lang="en-US" altLang="zh-CN" dirty="0">
              <a:latin typeface="Times New Roman" panose="02020603050405020304" pitchFamily="18" charset="0"/>
              <a:ea typeface="Times New Roman" panose="02020603050405020304" pitchFamily="18" charset="0"/>
            </a:endParaRPr>
          </a:p>
        </p:txBody>
      </p:sp>
      <p:graphicFrame>
        <p:nvGraphicFramePr>
          <p:cNvPr id="22531" name="Group 3"/>
          <p:cNvGraphicFramePr>
            <a:graphicFrameLocks noGrp="1"/>
          </p:cNvGraphicFramePr>
          <p:nvPr>
            <p:ph idx="4294967295"/>
          </p:nvPr>
        </p:nvGraphicFramePr>
        <p:xfrm>
          <a:off x="904875" y="1963738"/>
          <a:ext cx="5451475" cy="3905250"/>
        </p:xfrm>
        <a:graphic>
          <a:graphicData uri="http://schemas.openxmlformats.org/drawingml/2006/table">
            <a:tbl>
              <a:tblPr/>
              <a:tblGrid>
                <a:gridCol w="1090613"/>
                <a:gridCol w="1090612"/>
                <a:gridCol w="1089025"/>
                <a:gridCol w="1090613"/>
                <a:gridCol w="1090612"/>
              </a:tblGrid>
              <a:tr h="48768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2</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3</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3</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2</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1</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cs typeface="Times New Roman" panose="02020603050405020304" pitchFamily="18" charset="0"/>
                        </a:rPr>
                        <a:t>0</a:t>
                      </a:r>
                      <a:endParaRPr kumimoji="0" lang="en-US" sz="26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vert="horz" wrap="square" lIns="91440" tIns="45720" rIns="91440" bIns="45720" anchor="ctr" anchorCtr="0"/>
          <a:lstStyle/>
          <a:p>
            <a:r>
              <a:rPr lang="en-US" altLang="zh-CN" dirty="0"/>
              <a:t>L</a:t>
            </a:r>
            <a:r>
              <a:rPr lang="en-US" altLang="zh-CN" baseline="-30000" dirty="0"/>
              <a:t>12</a:t>
            </a:r>
            <a:r>
              <a:rPr lang="en-US" altLang="zh-CN" dirty="0"/>
              <a:t>(2</a:t>
            </a:r>
            <a:r>
              <a:rPr lang="en-US" altLang="zh-CN" baseline="30000" dirty="0"/>
              <a:t>11</a:t>
            </a:r>
            <a:r>
              <a:rPr lang="en-US" altLang="zh-CN" dirty="0"/>
              <a:t>) </a:t>
            </a:r>
            <a:endParaRPr lang="en-US" altLang="zh-CN" dirty="0"/>
          </a:p>
        </p:txBody>
      </p:sp>
      <p:graphicFrame>
        <p:nvGraphicFramePr>
          <p:cNvPr id="23555" name="Group 3"/>
          <p:cNvGraphicFramePr>
            <a:graphicFrameLocks noGrp="1"/>
          </p:cNvGraphicFramePr>
          <p:nvPr>
            <p:ph idx="4294967295"/>
          </p:nvPr>
        </p:nvGraphicFramePr>
        <p:xfrm>
          <a:off x="449263" y="1554163"/>
          <a:ext cx="8243888" cy="5130485"/>
        </p:xfrm>
        <a:graphic>
          <a:graphicData uri="http://schemas.openxmlformats.org/drawingml/2006/table">
            <a:tbl>
              <a:tblPr/>
              <a:tblGrid>
                <a:gridCol w="989013"/>
                <a:gridCol w="741362"/>
                <a:gridCol w="660400"/>
                <a:gridCol w="660400"/>
                <a:gridCol w="574675"/>
                <a:gridCol w="577850"/>
                <a:gridCol w="658813"/>
                <a:gridCol w="661987"/>
                <a:gridCol w="658813"/>
                <a:gridCol w="658812"/>
                <a:gridCol w="660400"/>
                <a:gridCol w="741363"/>
              </a:tblGrid>
              <a:tr h="365760">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列号</a:t>
                      </a:r>
                      <a:endParaRPr kumimoji="0" lang="zh-CN" alt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5</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6</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7</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8</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9</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10</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试验号</a:t>
                      </a:r>
                      <a:endParaRPr kumimoji="0" lang="zh-CN" alt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c vMerge="1">
                  <a:tcPr/>
                </a:tc>
                <a:tc vMerge="1">
                  <a:tcPr/>
                </a:tc>
                <a:tc vMerge="1">
                  <a:tcPr/>
                </a:tc>
                <a:tc vMerge="1">
                  <a:tcPr/>
                </a:tc>
                <a:tc vMerge="1">
                  <a:tcPr/>
                </a:tc>
                <a:tc vMerge="1">
                  <a:tcPr/>
                </a:tc>
                <a:tc vMerge="1">
                  <a:tcPr/>
                </a:tc>
                <a:tc vMerge="1">
                  <a:tcPr/>
                </a:tc>
              </a:tr>
              <a:tr h="36512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5</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6</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7</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8</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9</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10</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en-US" altLang="zh-CN" sz="2100" b="1" i="0" u="none" strike="noStrike" kern="1200" cap="none" spc="200" normalizeH="0" baseline="0" noProof="1">
                <a:solidFill>
                  <a:schemeClr val="tx1"/>
                </a:solidFill>
                <a:uFillTx/>
                <a:latin typeface="+mj-lt"/>
                <a:ea typeface="+mj-ea"/>
                <a:cs typeface="+mj-cs"/>
                <a:sym typeface="微软雅黑" panose="020B0503020204020204" charset="-122"/>
              </a:rPr>
              <a:t>L</a:t>
            </a:r>
            <a:r>
              <a:rPr kumimoji="0" lang="en-US" altLang="zh-CN" sz="2100" b="1" i="0" u="none" strike="noStrike" kern="1200" cap="none" spc="200" normalizeH="0" baseline="-30000" noProof="1">
                <a:solidFill>
                  <a:schemeClr val="tx1"/>
                </a:solidFill>
                <a:uFillTx/>
                <a:latin typeface="+mj-lt"/>
                <a:ea typeface="+mj-ea"/>
                <a:cs typeface="+mj-cs"/>
                <a:sym typeface="微软雅黑" panose="020B0503020204020204" charset="-122"/>
              </a:rPr>
              <a:t>16</a:t>
            </a:r>
            <a:r>
              <a:rPr kumimoji="0" lang="zh-CN" altLang="en-US" sz="2100" b="1" i="0" u="none" strike="noStrike" kern="1200" cap="none" spc="200" normalizeH="0" baseline="0" noProof="1">
                <a:solidFill>
                  <a:schemeClr val="tx1"/>
                </a:solidFill>
                <a:uFillTx/>
                <a:latin typeface="+mj-lt"/>
                <a:ea typeface="+mj-ea"/>
                <a:cs typeface="+mj-cs"/>
                <a:sym typeface="微软雅黑" panose="020B0503020204020204" charset="-122"/>
              </a:rPr>
              <a:t>（</a:t>
            </a:r>
            <a:r>
              <a:rPr kumimoji="0" lang="en-US" altLang="zh-CN" sz="2100" b="1" i="0" u="none" strike="noStrike" kern="1200" cap="none" spc="200" normalizeH="0" baseline="0" noProof="1">
                <a:solidFill>
                  <a:schemeClr val="tx1"/>
                </a:solidFill>
                <a:uFillTx/>
                <a:latin typeface="+mj-lt"/>
                <a:ea typeface="+mj-ea"/>
                <a:cs typeface="+mj-cs"/>
                <a:sym typeface="微软雅黑" panose="020B0503020204020204" charset="-122"/>
              </a:rPr>
              <a:t>4</a:t>
            </a:r>
            <a:r>
              <a:rPr kumimoji="0" lang="en-US" altLang="zh-CN" sz="2100" b="1" i="0" u="none" strike="noStrike" kern="1200" cap="none" spc="200" normalizeH="0" baseline="30000" noProof="1">
                <a:solidFill>
                  <a:schemeClr val="tx1"/>
                </a:solidFill>
                <a:uFillTx/>
                <a:latin typeface="+mj-lt"/>
                <a:ea typeface="+mj-ea"/>
                <a:cs typeface="+mj-cs"/>
                <a:sym typeface="微软雅黑" panose="020B0503020204020204" charset="-122"/>
              </a:rPr>
              <a:t>5</a:t>
            </a:r>
            <a:r>
              <a:rPr kumimoji="0" lang="zh-CN" altLang="en-US" sz="2100" b="1" i="0" u="none" strike="noStrike" kern="1200" cap="none" spc="200" normalizeH="0" baseline="0" noProof="1">
                <a:solidFill>
                  <a:schemeClr val="tx1"/>
                </a:solidFill>
                <a:uFillTx/>
                <a:latin typeface="+mj-lt"/>
                <a:ea typeface="+mj-ea"/>
                <a:cs typeface="+mj-cs"/>
                <a:sym typeface="微软雅黑" panose="020B0503020204020204" charset="-122"/>
              </a:rPr>
              <a:t>） </a:t>
            </a:r>
            <a:endParaRPr kumimoji="0" lang="zh-CN" altLang="en-US" sz="21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graphicFrame>
        <p:nvGraphicFramePr>
          <p:cNvPr id="24579" name="Group 3"/>
          <p:cNvGraphicFramePr>
            <a:graphicFrameLocks noGrp="1"/>
          </p:cNvGraphicFramePr>
          <p:nvPr>
            <p:ph idx="1"/>
          </p:nvPr>
        </p:nvGraphicFramePr>
        <p:xfrm>
          <a:off x="501650" y="1295400"/>
          <a:ext cx="8138795" cy="5583555"/>
        </p:xfrm>
        <a:graphic>
          <a:graphicData uri="http://schemas.openxmlformats.org/drawingml/2006/table">
            <a:tbl>
              <a:tblPr/>
              <a:tblGrid>
                <a:gridCol w="1951990"/>
                <a:gridCol w="1221105"/>
                <a:gridCol w="1220470"/>
                <a:gridCol w="1221105"/>
                <a:gridCol w="1220470"/>
                <a:gridCol w="1303655"/>
              </a:tblGrid>
              <a:tr h="215900">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列号</a:t>
                      </a:r>
                      <a:endParaRPr kumimoji="0" lang="zh-CN" altLang="en-US" sz="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5</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zh-CN" altLang="en-US" sz="8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试验号</a:t>
                      </a:r>
                      <a:endParaRPr kumimoji="0" lang="zh-CN" altLang="en-US" sz="8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c vMerge="1">
                  <a:tcPr/>
                </a:tc>
                <a:tc vMerge="1">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5</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6</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7</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8</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9</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10</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15</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16</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4</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1</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3</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ea typeface="Gulim" panose="020B0600000101010101" pitchFamily="34" charset="-127"/>
                        </a:rPr>
                        <a:t>2</a:t>
                      </a:r>
                      <a:endParaRPr kumimoji="0" lang="en-US" sz="1500" b="1"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2100" b="1" i="0" u="none" strike="noStrike" kern="1200" cap="none" spc="200" normalizeH="0" baseline="0" noProof="1">
                <a:solidFill>
                  <a:schemeClr val="tx1"/>
                </a:solidFill>
                <a:uFillTx/>
                <a:latin typeface="+mj-lt"/>
                <a:ea typeface="宋体" panose="02010600030101010101" pitchFamily="2" charset="-122"/>
                <a:cs typeface="+mj-cs"/>
                <a:sym typeface="微软雅黑" panose="020B0503020204020204" charset="-122"/>
              </a:rPr>
              <a:t>用正交实验法设计测试用例</a:t>
            </a:r>
            <a:r>
              <a:rPr kumimoji="0" lang="zh-CN" altLang="en-US" sz="2100" b="1" i="0" u="none" strike="noStrike" kern="1200" cap="none" spc="200" normalizeH="0" baseline="0" noProof="1">
                <a:solidFill>
                  <a:schemeClr val="tx1"/>
                </a:solidFill>
                <a:uFillTx/>
                <a:latin typeface="+mj-lt"/>
                <a:ea typeface="+mj-ea"/>
                <a:cs typeface="+mj-cs"/>
                <a:sym typeface="微软雅黑" panose="020B0503020204020204" charset="-122"/>
              </a:rPr>
              <a:t> </a:t>
            </a:r>
            <a:endParaRPr kumimoji="0" lang="zh-CN" altLang="en-US" sz="21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sp>
        <p:nvSpPr>
          <p:cNvPr id="27650"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      这是个人信息查询系统中的一个窗口。我们可以看到要测试的控件有</a:t>
            </a:r>
            <a:r>
              <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3</a:t>
            </a: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个：姓名、身份证号码、手机号码，也就是要考虑的因素有三个；而每个因素里的状态有两个：填与不填。</a:t>
            </a:r>
            <a:endParaRPr kumimoji="0" lang="en-US" altLang="zh-CN" sz="2400" b="0" i="0" u="none" strike="noStrike" kern="1200" cap="none" spc="150" normalizeH="0" baseline="0" noProof="1">
              <a:solidFill>
                <a:srgbClr val="404040"/>
              </a:solidFill>
              <a:uFillTx/>
              <a:latin typeface="宋体" panose="02010600030101010101" pitchFamily="2" charset="-122"/>
              <a:ea typeface="华文中宋" panose="02010600040101010101" pitchFamily="2" charset="-122"/>
              <a:cs typeface="+mn-cs"/>
              <a:sym typeface="微软雅黑" panose="020B0503020204020204" charset="-122"/>
            </a:endParaRPr>
          </a:p>
        </p:txBody>
      </p:sp>
      <p:pic>
        <p:nvPicPr>
          <p:cNvPr id="28675" name="Picture 4"/>
          <p:cNvPicPr>
            <a:picLocks noChangeAspect="1"/>
          </p:cNvPicPr>
          <p:nvPr/>
        </p:nvPicPr>
        <p:blipFill>
          <a:blip r:embed="rId1"/>
          <a:stretch>
            <a:fillRect/>
          </a:stretch>
        </p:blipFill>
        <p:spPr>
          <a:xfrm>
            <a:off x="2516188" y="3411538"/>
            <a:ext cx="3889375" cy="2925762"/>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501650" y="431800"/>
            <a:ext cx="8140700" cy="647700"/>
          </a:xfrm>
        </p:spPr>
        <p:txBody>
          <a:bodyPr lIns="101600" tIns="38100" rIns="76200" bIns="38100" rtlCol="0" anchor="ctr" anchorCtr="0">
            <a:noAutofit/>
          </a:bodyPr>
          <a:lstStyle/>
          <a:p>
            <a:pPr indent="0" defTabSz="685800" fontAlgn="auto"/>
            <a:endParaRPr lang="zh-CN" altLang="en-US" strike="noStrike" kern="1200" spc="200" normalizeH="0" baseline="0" noProof="1">
              <a:latin typeface="+mj-lt"/>
              <a:ea typeface="+mj-ea"/>
              <a:cs typeface="+mj-cs"/>
              <a:sym typeface="微软雅黑" panose="020B0503020204020204" charset="-122"/>
            </a:endParaRPr>
          </a:p>
        </p:txBody>
      </p:sp>
      <p:sp>
        <p:nvSpPr>
          <p:cNvPr id="28674" name="Rectangle 2"/>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选择正交表时分析一下：</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、表中的因素数</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&gt;=3</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、表中至少有</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3</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个因素数的水平数</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&gt;=2</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从正交表公式中开始查找，结果为：</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L</a:t>
            </a:r>
            <a:r>
              <a:rPr kumimoji="0" lang="en-US" altLang="zh-CN" sz="2400" b="0" i="0" u="none" strike="noStrike" kern="1200" cap="none" spc="150" normalizeH="0" baseline="-25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4</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a:t>
            </a:r>
            <a:r>
              <a:rPr kumimoji="0" lang="en-US" altLang="zh-CN" sz="2400" b="0" i="0" u="none" strike="noStrike" kern="1200" cap="none" spc="150" normalizeH="0" baseline="30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3</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pic>
        <p:nvPicPr>
          <p:cNvPr id="29699" name="Picture 3"/>
          <p:cNvPicPr>
            <a:picLocks noChangeAspect="1"/>
          </p:cNvPicPr>
          <p:nvPr/>
        </p:nvPicPr>
        <p:blipFill>
          <a:blip r:embed="rId1"/>
          <a:stretch>
            <a:fillRect/>
          </a:stretch>
        </p:blipFill>
        <p:spPr>
          <a:xfrm>
            <a:off x="971550" y="3716338"/>
            <a:ext cx="7488238" cy="2824162"/>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21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正交试验法案例</a:t>
            </a:r>
            <a:endParaRPr kumimoji="0" lang="zh-CN" altLang="en-US" sz="21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endParaRPr>
          </a:p>
        </p:txBody>
      </p:sp>
      <p:sp>
        <p:nvSpPr>
          <p:cNvPr id="29698"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以</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PowerPoint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软件打印功能为例，假设功能描述如下：</a:t>
            </a:r>
            <a:endPar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514350" marR="0" lvl="1"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tabLst>
                <a:tab pos="1207135" algn="l"/>
              </a:tabLst>
            </a:pP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打印范围</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全部</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当前幻灯片</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给定范围，共三种情况</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514350" marR="0" lvl="1"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tabLst>
                <a:tab pos="1207135" algn="l"/>
              </a:tabLst>
            </a:pP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打印内容分</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幻灯片</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讲义</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备注页</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大纲视图，共四种方式</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514350" marR="0" lvl="1"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tabLst>
                <a:tab pos="1207135" algn="l"/>
              </a:tabLst>
            </a:pP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打印颜色</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灰度分</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颜色</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灰度</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黑白，共三种方式</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514350" marR="0" lvl="1"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tabLst>
                <a:tab pos="1207135" algn="l"/>
              </a:tabLst>
            </a:pP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打印效果分</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幻灯片加框和幻灯片不加框，两种方式</a:t>
            </a:r>
            <a:r>
              <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en-US" altLang="zh-CN" sz="2400" b="0" i="0" u="none" strike="noStrike" kern="1200" cap="none" spc="150" normalizeH="0" baseline="0" noProof="1">
              <a:solidFill>
                <a:schemeClr val="tx1"/>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en-US" altLang="zh-CN" sz="21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Step1:</a:t>
            </a:r>
            <a:r>
              <a:rPr kumimoji="0" lang="zh-CN" altLang="en-US" sz="21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构造因子状态表</a:t>
            </a:r>
            <a:endParaRPr kumimoji="0" lang="zh-CN" altLang="en-US" sz="21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endParaRPr>
          </a:p>
        </p:txBody>
      </p:sp>
      <p:graphicFrame>
        <p:nvGraphicFramePr>
          <p:cNvPr id="29699" name="内容占位符 29698"/>
          <p:cNvGraphicFramePr>
            <a:graphicFrameLocks noGrp="1"/>
          </p:cNvGraphicFramePr>
          <p:nvPr>
            <p:ph idx="1"/>
          </p:nvPr>
        </p:nvGraphicFramePr>
        <p:xfrm>
          <a:off x="501650" y="1295400"/>
          <a:ext cx="8138795" cy="4817110"/>
        </p:xfrm>
        <a:graphic>
          <a:graphicData uri="http://schemas.openxmlformats.org/drawingml/2006/table">
            <a:tbl>
              <a:tblPr/>
              <a:tblGrid>
                <a:gridCol w="1002030"/>
                <a:gridCol w="1733550"/>
                <a:gridCol w="1882140"/>
                <a:gridCol w="1538605"/>
                <a:gridCol w="1982470"/>
              </a:tblGrid>
              <a:tr h="884238">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zh-CN" altLang="en-US" sz="2600" dirty="0">
                          <a:solidFill>
                            <a:schemeClr val="tx1"/>
                          </a:solidFill>
                          <a:latin typeface="华文中宋" panose="02010600040101010101" pitchFamily="2" charset="-122"/>
                          <a:ea typeface="华文中宋" panose="02010600040101010101" pitchFamily="2" charset="-122"/>
                        </a:rPr>
                        <a:t>状态</a:t>
                      </a:r>
                      <a:r>
                        <a:rPr lang="en-US" altLang="zh-CN" sz="2600" dirty="0">
                          <a:solidFill>
                            <a:schemeClr val="tx1"/>
                          </a:solidFill>
                          <a:latin typeface="华文中宋" panose="02010600040101010101" pitchFamily="2" charset="-122"/>
                          <a:ea typeface="华文中宋" panose="02010600040101010101" pitchFamily="2" charset="-122"/>
                        </a:rPr>
                        <a:t>/</a:t>
                      </a:r>
                      <a:r>
                        <a:rPr lang="zh-CN" altLang="en-US" sz="2600" dirty="0">
                          <a:solidFill>
                            <a:schemeClr val="tx1"/>
                          </a:solidFill>
                          <a:latin typeface="华文中宋" panose="02010600040101010101" pitchFamily="2" charset="-122"/>
                          <a:ea typeface="华文中宋" panose="02010600040101010101" pitchFamily="2" charset="-122"/>
                        </a:rPr>
                        <a:t>因子</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A</a:t>
                      </a:r>
                      <a:r>
                        <a:rPr lang="zh-CN" altLang="en-US" sz="2600" dirty="0">
                          <a:solidFill>
                            <a:schemeClr val="tx1"/>
                          </a:solidFill>
                          <a:latin typeface="华文中宋" panose="02010600040101010101" pitchFamily="2" charset="-122"/>
                          <a:ea typeface="华文中宋" panose="02010600040101010101" pitchFamily="2" charset="-122"/>
                        </a:rPr>
                        <a:t>打印范围</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B</a:t>
                      </a:r>
                      <a:r>
                        <a:rPr lang="zh-CN" altLang="en-US" sz="2600" dirty="0">
                          <a:solidFill>
                            <a:schemeClr val="tx1"/>
                          </a:solidFill>
                          <a:latin typeface="华文中宋" panose="02010600040101010101" pitchFamily="2" charset="-122"/>
                          <a:ea typeface="华文中宋" panose="02010600040101010101" pitchFamily="2" charset="-122"/>
                        </a:rPr>
                        <a:t>打印内容</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C</a:t>
                      </a:r>
                      <a:r>
                        <a:rPr lang="zh-CN" altLang="en-US" sz="2600" dirty="0">
                          <a:solidFill>
                            <a:schemeClr val="tx1"/>
                          </a:solidFill>
                          <a:latin typeface="华文中宋" panose="02010600040101010101" pitchFamily="2" charset="-122"/>
                          <a:ea typeface="华文中宋" panose="02010600040101010101" pitchFamily="2" charset="-122"/>
                        </a:rPr>
                        <a:t>打印颜色</a:t>
                      </a:r>
                      <a:r>
                        <a:rPr lang="en-US" altLang="zh-CN" sz="2600" dirty="0">
                          <a:solidFill>
                            <a:schemeClr val="tx1"/>
                          </a:solidFill>
                          <a:latin typeface="华文中宋" panose="02010600040101010101" pitchFamily="2" charset="-122"/>
                          <a:ea typeface="华文中宋" panose="02010600040101010101" pitchFamily="2" charset="-122"/>
                        </a:rPr>
                        <a:t>/</a:t>
                      </a:r>
                      <a:r>
                        <a:rPr lang="zh-CN" altLang="en-US" sz="2600" dirty="0">
                          <a:solidFill>
                            <a:schemeClr val="tx1"/>
                          </a:solidFill>
                          <a:latin typeface="华文中宋" panose="02010600040101010101" pitchFamily="2" charset="-122"/>
                          <a:ea typeface="华文中宋" panose="02010600040101010101" pitchFamily="2" charset="-122"/>
                        </a:rPr>
                        <a:t>灰度</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D</a:t>
                      </a:r>
                      <a:r>
                        <a:rPr lang="zh-CN" altLang="en-US" sz="2600" dirty="0">
                          <a:solidFill>
                            <a:schemeClr val="tx1"/>
                          </a:solidFill>
                          <a:latin typeface="华文中宋" panose="02010600040101010101" pitchFamily="2" charset="-122"/>
                          <a:ea typeface="华文中宋" panose="02010600040101010101" pitchFamily="2" charset="-122"/>
                        </a:rPr>
                        <a:t>打印效果</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84237">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1</a:t>
                      </a:r>
                      <a:endParaRPr lang="en-US" altLang="zh-CN" sz="2600" dirty="0">
                        <a:solidFill>
                          <a:schemeClr val="tx1"/>
                        </a:solidFill>
                        <a:latin typeface="华文中宋" panose="02010600040101010101" pitchFamily="2" charset="-122"/>
                        <a:ea typeface="华文中宋" panose="0201060004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A1:</a:t>
                      </a:r>
                      <a:r>
                        <a:rPr lang="zh-CN" altLang="en-US" sz="2600" dirty="0">
                          <a:solidFill>
                            <a:schemeClr val="tx1"/>
                          </a:solidFill>
                          <a:latin typeface="华文中宋" panose="02010600040101010101" pitchFamily="2" charset="-122"/>
                          <a:ea typeface="华文中宋" panose="02010600040101010101" pitchFamily="2" charset="-122"/>
                        </a:rPr>
                        <a:t>全部</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B1:</a:t>
                      </a:r>
                      <a:r>
                        <a:rPr lang="zh-CN" altLang="en-US" sz="2600" dirty="0">
                          <a:solidFill>
                            <a:schemeClr val="tx1"/>
                          </a:solidFill>
                          <a:latin typeface="华文中宋" panose="02010600040101010101" pitchFamily="2" charset="-122"/>
                          <a:ea typeface="华文中宋" panose="02010600040101010101" pitchFamily="2" charset="-122"/>
                        </a:rPr>
                        <a:t>幻灯片</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C1:</a:t>
                      </a:r>
                      <a:r>
                        <a:rPr lang="zh-CN" altLang="en-US" sz="2600" dirty="0">
                          <a:solidFill>
                            <a:schemeClr val="tx1"/>
                          </a:solidFill>
                          <a:latin typeface="华文中宋" panose="02010600040101010101" pitchFamily="2" charset="-122"/>
                          <a:ea typeface="华文中宋" panose="02010600040101010101" pitchFamily="2" charset="-122"/>
                        </a:rPr>
                        <a:t>颜色</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D1:</a:t>
                      </a:r>
                      <a:r>
                        <a:rPr lang="zh-CN" altLang="en-US" sz="2600" dirty="0">
                          <a:solidFill>
                            <a:schemeClr val="tx1"/>
                          </a:solidFill>
                          <a:latin typeface="华文中宋" panose="02010600040101010101" pitchFamily="2" charset="-122"/>
                          <a:ea typeface="华文中宋" panose="02010600040101010101" pitchFamily="2" charset="-122"/>
                        </a:rPr>
                        <a:t>幻灯片加框</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84238">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2</a:t>
                      </a:r>
                      <a:endParaRPr lang="en-US" altLang="zh-CN" sz="2600" dirty="0">
                        <a:solidFill>
                          <a:schemeClr val="tx1"/>
                        </a:solidFill>
                        <a:latin typeface="华文中宋" panose="02010600040101010101" pitchFamily="2" charset="-122"/>
                        <a:ea typeface="华文中宋" panose="0201060004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A2:</a:t>
                      </a:r>
                      <a:r>
                        <a:rPr lang="zh-CN" altLang="en-US" sz="2600" dirty="0">
                          <a:solidFill>
                            <a:schemeClr val="tx1"/>
                          </a:solidFill>
                          <a:latin typeface="华文中宋" panose="02010600040101010101" pitchFamily="2" charset="-122"/>
                          <a:ea typeface="华文中宋" panose="02010600040101010101" pitchFamily="2" charset="-122"/>
                        </a:rPr>
                        <a:t>当前幻灯片</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B2:</a:t>
                      </a:r>
                      <a:r>
                        <a:rPr lang="zh-CN" altLang="en-US" sz="2600" dirty="0">
                          <a:solidFill>
                            <a:schemeClr val="tx1"/>
                          </a:solidFill>
                          <a:latin typeface="华文中宋" panose="02010600040101010101" pitchFamily="2" charset="-122"/>
                          <a:ea typeface="华文中宋" panose="02010600040101010101" pitchFamily="2" charset="-122"/>
                        </a:rPr>
                        <a:t>讲义</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C2:</a:t>
                      </a:r>
                      <a:r>
                        <a:rPr lang="zh-CN" altLang="en-US" sz="2600" dirty="0">
                          <a:solidFill>
                            <a:schemeClr val="tx1"/>
                          </a:solidFill>
                          <a:latin typeface="华文中宋" panose="02010600040101010101" pitchFamily="2" charset="-122"/>
                          <a:ea typeface="华文中宋" panose="02010600040101010101" pitchFamily="2" charset="-122"/>
                        </a:rPr>
                        <a:t>灰度</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D2:</a:t>
                      </a:r>
                      <a:r>
                        <a:rPr lang="zh-CN" altLang="en-US" sz="2600" dirty="0">
                          <a:solidFill>
                            <a:schemeClr val="tx1"/>
                          </a:solidFill>
                          <a:latin typeface="华文中宋" panose="02010600040101010101" pitchFamily="2" charset="-122"/>
                          <a:ea typeface="华文中宋" panose="02010600040101010101" pitchFamily="2" charset="-122"/>
                        </a:rPr>
                        <a:t>幻灯片不加框</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84237">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3</a:t>
                      </a:r>
                      <a:endParaRPr lang="en-US" altLang="zh-CN" sz="2600" dirty="0">
                        <a:solidFill>
                          <a:schemeClr val="tx1"/>
                        </a:solidFill>
                        <a:latin typeface="华文中宋" panose="02010600040101010101" pitchFamily="2" charset="-122"/>
                        <a:ea typeface="华文中宋" panose="0201060004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A3:</a:t>
                      </a:r>
                      <a:r>
                        <a:rPr lang="zh-CN" altLang="en-US" sz="2600" dirty="0">
                          <a:solidFill>
                            <a:schemeClr val="tx1"/>
                          </a:solidFill>
                          <a:latin typeface="华文中宋" panose="02010600040101010101" pitchFamily="2" charset="-122"/>
                          <a:ea typeface="华文中宋" panose="02010600040101010101" pitchFamily="2" charset="-122"/>
                        </a:rPr>
                        <a:t>给定范围</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B3:</a:t>
                      </a:r>
                      <a:r>
                        <a:rPr lang="zh-CN" altLang="en-US" sz="2600" dirty="0">
                          <a:solidFill>
                            <a:schemeClr val="tx1"/>
                          </a:solidFill>
                          <a:latin typeface="华文中宋" panose="02010600040101010101" pitchFamily="2" charset="-122"/>
                          <a:ea typeface="华文中宋" panose="02010600040101010101" pitchFamily="2" charset="-122"/>
                        </a:rPr>
                        <a:t>备注页</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C3:</a:t>
                      </a:r>
                      <a:r>
                        <a:rPr lang="zh-CN" altLang="en-US" sz="2600" dirty="0">
                          <a:solidFill>
                            <a:schemeClr val="tx1"/>
                          </a:solidFill>
                          <a:latin typeface="华文中宋" panose="02010600040101010101" pitchFamily="2" charset="-122"/>
                          <a:ea typeface="华文中宋" panose="02010600040101010101" pitchFamily="2" charset="-122"/>
                        </a:rPr>
                        <a:t>黑白</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84238">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4</a:t>
                      </a:r>
                      <a:endParaRPr lang="en-US" altLang="zh-CN" sz="2600" dirty="0">
                        <a:solidFill>
                          <a:schemeClr val="tx1"/>
                        </a:solidFill>
                        <a:latin typeface="华文中宋" panose="02010600040101010101" pitchFamily="2" charset="-122"/>
                        <a:ea typeface="华文中宋" panose="0201060004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r>
                        <a:rPr lang="en-US" altLang="zh-CN" sz="2600" dirty="0">
                          <a:solidFill>
                            <a:schemeClr val="tx1"/>
                          </a:solidFill>
                          <a:latin typeface="华文中宋" panose="02010600040101010101" pitchFamily="2" charset="-122"/>
                          <a:ea typeface="华文中宋" panose="02010600040101010101" pitchFamily="2" charset="-122"/>
                        </a:rPr>
                        <a:t>B4:</a:t>
                      </a:r>
                      <a:r>
                        <a:rPr lang="zh-CN" altLang="en-US" sz="2600" dirty="0">
                          <a:solidFill>
                            <a:schemeClr val="tx1"/>
                          </a:solidFill>
                          <a:latin typeface="华文中宋" panose="02010600040101010101" pitchFamily="2" charset="-122"/>
                          <a:ea typeface="华文中宋" panose="02010600040101010101" pitchFamily="2" charset="-122"/>
                        </a:rPr>
                        <a:t>大纲视图</a:t>
                      </a: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1" hangingPunct="0">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Gulim" panose="020B0600000101010101" pitchFamily="34" charset="-127"/>
                        </a:defRPr>
                      </a:lvl1pPr>
                      <a:lvl2pPr marL="457200" lvl="1"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2pPr>
                      <a:lvl3pPr marL="914400" lvl="2"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3pPr>
                      <a:lvl4pPr marL="1371600" lvl="3"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4pPr>
                      <a:lvl5pPr marL="1828800" lvl="4" indent="0" algn="ctr" defTabSz="914400" rtl="0" eaLnBrk="1" fontAlgn="base" latinLnBrk="1" hangingPunct="1">
                        <a:lnSpc>
                          <a:spcPct val="100000"/>
                        </a:lnSpc>
                        <a:spcBef>
                          <a:spcPct val="0"/>
                        </a:spcBef>
                        <a:spcAft>
                          <a:spcPct val="0"/>
                        </a:spcAft>
                        <a:buFont typeface="Arial" panose="020B0604020202020204" pitchFamily="34" charset="0"/>
                        <a:buNone/>
                        <a:defRPr sz="4400" b="0" i="0" u="none" kern="1200" baseline="0">
                          <a:solidFill>
                            <a:srgbClr val="000000"/>
                          </a:solidFill>
                          <a:latin typeface="Times New Roman" panose="02020603050405020304" pitchFamily="18" charset="0"/>
                          <a:ea typeface="Times New Roman" panose="02020603050405020304" pitchFamily="18" charset="0"/>
                          <a:cs typeface="+mn-cs"/>
                        </a:defRPr>
                      </a:lvl5pPr>
                    </a:lstStyle>
                    <a:p>
                      <a:pPr lvl="0" algn="l" eaLnBrk="1" hangingPunct="1">
                        <a:spcBef>
                          <a:spcPct val="20000"/>
                        </a:spcBef>
                        <a:buFontTx/>
                        <a:buNone/>
                      </a:pPr>
                      <a:endParaRPr lang="zh-CN" altLang="en-US" sz="2600" dirty="0">
                        <a:solidFill>
                          <a:schemeClr val="tx1"/>
                        </a:solidFill>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vert="horz" wrap="square" lIns="91440" tIns="45720" rIns="91440" bIns="45720" anchor="ctr" anchorCtr="0"/>
          <a:lstStyle/>
          <a:p>
            <a:r>
              <a:rPr lang="en-US" altLang="zh-CN" dirty="0">
                <a:latin typeface="华文中宋" panose="02010600040101010101" pitchFamily="2" charset="-122"/>
                <a:ea typeface="华文中宋" panose="02010600040101010101" pitchFamily="2" charset="-122"/>
              </a:rPr>
              <a:t>Step2:</a:t>
            </a:r>
            <a:r>
              <a:rPr lang="zh-CN" altLang="en-US" dirty="0">
                <a:latin typeface="华文中宋" panose="02010600040101010101" pitchFamily="2" charset="-122"/>
                <a:ea typeface="华文中宋" panose="02010600040101010101" pitchFamily="2" charset="-122"/>
              </a:rPr>
              <a:t>选择正交表</a:t>
            </a:r>
            <a:endParaRPr lang="zh-CN" altLang="en-US" dirty="0">
              <a:latin typeface="华文中宋" panose="02010600040101010101" pitchFamily="2" charset="-122"/>
              <a:ea typeface="华文中宋" panose="02010600040101010101" pitchFamily="2" charset="-122"/>
            </a:endParaRPr>
          </a:p>
        </p:txBody>
      </p:sp>
      <p:sp>
        <p:nvSpPr>
          <p:cNvPr id="30723" name="Rectangle 3"/>
          <p:cNvSpPr/>
          <p:nvPr/>
        </p:nvSpPr>
        <p:spPr>
          <a:xfrm>
            <a:off x="399098" y="1079183"/>
            <a:ext cx="4913312" cy="1187450"/>
          </a:xfrm>
          <a:prstGeom prst="rect">
            <a:avLst/>
          </a:prstGeom>
          <a:noFill/>
          <a:ln w="9525">
            <a:noFill/>
          </a:ln>
        </p:spPr>
        <p:txBody>
          <a:bodyPr wrap="none" anchor="ctr">
            <a:spAutoFit/>
            <a:scene3d>
              <a:camera prst="orthographicFront"/>
              <a:lightRig rig="threePt" dir="t"/>
            </a:scene3d>
          </a:bodyPr>
          <a:lstStyle/>
          <a:p>
            <a:pPr marL="0" marR="0" indent="1524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1</a:t>
            </a:r>
            <a:r>
              <a:rPr kumimoji="0" lang="zh-CN" altLang="en-US"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、表中的因素数</a:t>
            </a:r>
            <a:r>
              <a:rPr kumimoji="0" lang="en-US" altLang="zh-CN"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&gt;=4</a:t>
            </a:r>
            <a:endParaRPr kumimoji="0" lang="en-US" altLang="zh-CN"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L="0" marR="0" indent="1524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、表中至少有</a:t>
            </a:r>
            <a:r>
              <a:rPr kumimoji="0" lang="en-US" altLang="zh-CN"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4</a:t>
            </a:r>
            <a:r>
              <a:rPr kumimoji="0" lang="zh-CN" altLang="en-US"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个因素的水平数</a:t>
            </a:r>
            <a:r>
              <a:rPr kumimoji="0" lang="en-US" altLang="zh-CN"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&gt;=2</a:t>
            </a:r>
            <a:endParaRPr kumimoji="0" lang="en-US" altLang="zh-CN"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L="0" marR="0" indent="1524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最后选中正交表公式：</a:t>
            </a:r>
            <a:r>
              <a:rPr kumimoji="0" lang="en-US" altLang="zh-CN"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L</a:t>
            </a:r>
            <a:r>
              <a:rPr kumimoji="0" lang="en-US" altLang="zh-CN" sz="2400" b="0" i="0" u="none" strike="noStrike" kern="1200" cap="none" spc="0" normalizeH="0" baseline="-2500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16</a:t>
            </a:r>
            <a:r>
              <a:rPr kumimoji="0" lang="en-US" altLang="zh-CN"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(4</a:t>
            </a:r>
            <a:r>
              <a:rPr kumimoji="0" lang="en-US" altLang="zh-CN" sz="2400" b="0" i="0" u="none" strike="noStrike" kern="1200" cap="none" spc="0" normalizeH="0" baseline="3000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5</a:t>
            </a:r>
            <a:r>
              <a:rPr kumimoji="0" lang="en-US" altLang="zh-CN"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a:t>
            </a:r>
            <a:endParaRPr kumimoji="0" lang="en-US" altLang="zh-CN" sz="2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p:txBody>
      </p:sp>
      <p:graphicFrame>
        <p:nvGraphicFramePr>
          <p:cNvPr id="29700" name="Group 4"/>
          <p:cNvGraphicFramePr>
            <a:graphicFrameLocks noGrp="1"/>
          </p:cNvGraphicFramePr>
          <p:nvPr>
            <p:ph idx="4294967295"/>
          </p:nvPr>
        </p:nvGraphicFramePr>
        <p:xfrm>
          <a:off x="4464050" y="2332038"/>
          <a:ext cx="4679950" cy="4525965"/>
        </p:xfrm>
        <a:graphic>
          <a:graphicData uri="http://schemas.openxmlformats.org/drawingml/2006/table">
            <a:tbl>
              <a:tblPr/>
              <a:tblGrid>
                <a:gridCol w="779463"/>
                <a:gridCol w="781050"/>
                <a:gridCol w="779462"/>
                <a:gridCol w="779463"/>
                <a:gridCol w="781050"/>
                <a:gridCol w="779462"/>
              </a:tblGrid>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501650" y="431800"/>
            <a:ext cx="8140700" cy="647700"/>
          </a:xfrm>
        </p:spPr>
        <p:txBody>
          <a:bodyPr lIns="101600" tIns="38100" rIns="76200" bIns="38100" rtlCol="0" anchor="ctr" anchorCtr="0">
            <a:noAutofit/>
          </a:bodyPr>
          <a:lstStyle/>
          <a:p>
            <a:pPr indent="0" defTabSz="685800" fontAlgn="auto"/>
            <a:endParaRPr lang="zh-CN" altLang="en-US" strike="noStrike" kern="1200" spc="200" normalizeH="0" baseline="0" noProof="1">
              <a:latin typeface="+mj-lt"/>
              <a:ea typeface="+mj-ea"/>
              <a:cs typeface="+mj-cs"/>
              <a:sym typeface="微软雅黑" panose="020B0503020204020204" charset="-122"/>
            </a:endParaRPr>
          </a:p>
        </p:txBody>
      </p:sp>
      <p:graphicFrame>
        <p:nvGraphicFramePr>
          <p:cNvPr id="30723" name="Group 3"/>
          <p:cNvGraphicFramePr>
            <a:graphicFrameLocks noGrp="1"/>
          </p:cNvGraphicFramePr>
          <p:nvPr>
            <p:ph sz="half" idx="1"/>
          </p:nvPr>
        </p:nvGraphicFramePr>
        <p:xfrm>
          <a:off x="503238" y="1295400"/>
          <a:ext cx="3962400" cy="4525965"/>
        </p:xfrm>
        <a:graphic>
          <a:graphicData uri="http://schemas.openxmlformats.org/drawingml/2006/table">
            <a:tbl>
              <a:tblPr/>
              <a:tblGrid>
                <a:gridCol w="660400"/>
                <a:gridCol w="660400"/>
                <a:gridCol w="660400"/>
                <a:gridCol w="660400"/>
                <a:gridCol w="660400"/>
                <a:gridCol w="660400"/>
              </a:tblGrid>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0851" name="Group 131"/>
          <p:cNvGraphicFramePr>
            <a:graphicFrameLocks noGrp="1"/>
          </p:cNvGraphicFramePr>
          <p:nvPr>
            <p:ph sz="half" idx="2"/>
          </p:nvPr>
        </p:nvGraphicFramePr>
        <p:xfrm>
          <a:off x="4679950" y="1295400"/>
          <a:ext cx="3962400" cy="4525965"/>
        </p:xfrm>
        <a:graphic>
          <a:graphicData uri="http://schemas.openxmlformats.org/drawingml/2006/table">
            <a:tbl>
              <a:tblPr/>
              <a:tblGrid>
                <a:gridCol w="660400"/>
                <a:gridCol w="660400"/>
                <a:gridCol w="660400"/>
                <a:gridCol w="660400"/>
                <a:gridCol w="660400"/>
                <a:gridCol w="660400"/>
              </a:tblGrid>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如果用一个完全的组合，将是爆炸性的组合，测试工作量将非常大。比如产品的功能测试用例为</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1000</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个，其完全组合数是</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12 x 9 x 6 x 3 x 3 x 3 x 6 x 4 </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419904 </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操作系统 </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12</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浏览器 </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- 9</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代理服务器</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防火墙 </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- 6</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防火墙验证方式 </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- 3</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传输协议 － </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3 </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客户端版本 －</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3 </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第</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3</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方产品集成，</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Lotus Notes </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6 </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本地化语言 － 选 </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4 </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种：英文</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(EL)</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、中文繁体</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(B5)</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、日文（</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JP</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）、德文</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(GE)</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8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419904*1000-----</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Wingdings" panose="05000000000000000000" pitchFamily="2" charset="2"/>
              </a:rPr>
              <a:t>4</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Wingdings" panose="05000000000000000000" pitchFamily="2" charset="2"/>
              </a:rPr>
              <a:t>亿多测试用例</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501650" y="431800"/>
            <a:ext cx="8140700" cy="647700"/>
          </a:xfrm>
        </p:spPr>
        <p:txBody>
          <a:bodyPr lIns="101600" tIns="38100" rIns="76200" bIns="38100" rtlCol="0" anchor="ctr" anchorCtr="0">
            <a:noAutofit/>
          </a:bodyPr>
          <a:lstStyle/>
          <a:p>
            <a:pPr indent="0" defTabSz="685800" fontAlgn="auto"/>
            <a:endParaRPr lang="zh-CN" altLang="en-US" strike="noStrike" kern="1200" spc="200" normalizeH="0" baseline="0" noProof="1">
              <a:latin typeface="+mj-lt"/>
              <a:ea typeface="+mj-ea"/>
              <a:cs typeface="+mj-cs"/>
              <a:sym typeface="微软雅黑" panose="020B0503020204020204" charset="-122"/>
            </a:endParaRPr>
          </a:p>
        </p:txBody>
      </p:sp>
      <p:graphicFrame>
        <p:nvGraphicFramePr>
          <p:cNvPr id="31747" name="Group 3"/>
          <p:cNvGraphicFramePr>
            <a:graphicFrameLocks noGrp="1"/>
          </p:cNvGraphicFramePr>
          <p:nvPr>
            <p:ph sz="half" idx="1"/>
          </p:nvPr>
        </p:nvGraphicFramePr>
        <p:xfrm>
          <a:off x="503238" y="1295400"/>
          <a:ext cx="3962400" cy="4497390"/>
        </p:xfrm>
        <a:graphic>
          <a:graphicData uri="http://schemas.openxmlformats.org/drawingml/2006/table">
            <a:tbl>
              <a:tblPr/>
              <a:tblGrid>
                <a:gridCol w="660400"/>
                <a:gridCol w="660400"/>
                <a:gridCol w="660400"/>
                <a:gridCol w="660400"/>
                <a:gridCol w="660400"/>
                <a:gridCol w="660400"/>
              </a:tblGrid>
              <a:tr h="238125">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B3</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B4</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sz="18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1875" name="Group 131"/>
          <p:cNvGraphicFramePr>
            <a:graphicFrameLocks noGrp="1"/>
          </p:cNvGraphicFramePr>
          <p:nvPr>
            <p:ph sz="half" idx="2"/>
          </p:nvPr>
        </p:nvGraphicFramePr>
        <p:xfrm>
          <a:off x="4679950" y="1295400"/>
          <a:ext cx="3962400" cy="5343843"/>
        </p:xfrm>
        <a:graphic>
          <a:graphicData uri="http://schemas.openxmlformats.org/drawingml/2006/table">
            <a:tbl>
              <a:tblPr/>
              <a:tblGrid>
                <a:gridCol w="836295"/>
                <a:gridCol w="3126105"/>
              </a:tblGrid>
              <a:tr h="517525">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测试用例编号</a:t>
                      </a:r>
                      <a:endParaRPr kumimoji="0" lang="zh-CN" alt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PPT</a:t>
                      </a:r>
                      <a:r>
                        <a:rPr kumimoji="0" 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a:t>
                      </a:r>
                      <a:r>
                        <a:rPr kumimoji="0" 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FUNCTION</a:t>
                      </a:r>
                      <a:r>
                        <a:rPr kumimoji="0" 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PRINT</a:t>
                      </a:r>
                      <a:r>
                        <a:rPr kumimoji="0" 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a:t>
                      </a:r>
                      <a:endParaRPr kumimoji="0" lang="en-US" sz="1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测试项目</a:t>
                      </a:r>
                      <a:endParaRPr kumimoji="0" lang="zh-CN" alt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测试</a:t>
                      </a: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powerpoint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打印功能</a:t>
                      </a:r>
                      <a:endParaRPr kumimoji="0" lang="zh-CN" alt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测试标题</a:t>
                      </a:r>
                      <a:endParaRPr kumimoji="0" lang="zh-CN" alt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打印</a:t>
                      </a: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PowerPoint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a:t>
                      </a: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全部的幻灯片，有颜色，加框</a:t>
                      </a:r>
                      <a:endParaRPr kumimoji="0" lang="zh-CN" alt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重要级别</a:t>
                      </a:r>
                      <a:endParaRPr kumimoji="0" lang="zh-CN" alt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a:t>
                      </a:r>
                      <a:endParaRPr kumimoji="0" lang="zh-CN" alt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预置条件</a:t>
                      </a:r>
                      <a:endParaRPr kumimoji="0" lang="zh-CN" alt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PowerPoint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a:t>
                      </a: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已被打开，电脑主机已连接有效打印机</a:t>
                      </a:r>
                      <a:endParaRPr kumimoji="0" lang="zh-CN" altLang="en-US" sz="1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输入</a:t>
                      </a:r>
                      <a:endParaRPr kumimoji="0" lang="zh-CN" alt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a:t>
                      </a: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系统测试</a:t>
                      </a: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.ppt</a:t>
                      </a:r>
                      <a:endParaRPr kumimoji="0" 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17272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操作步骤</a:t>
                      </a:r>
                      <a:endParaRPr kumimoji="0" lang="zh-CN" alt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、打开打印界面；</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、打印范围选择</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全部</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、打印内容选择</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幻灯片</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灰度选择</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、在</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幻灯片加框</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前打勾；</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、点击</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确定</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Gulim" panose="020B0600000101010101" pitchFamily="34" charset="-127"/>
                        <a:ea typeface="宋体" panose="02010600030101010101"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622300">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预期输出</a:t>
                      </a:r>
                      <a:endParaRPr kumimoji="0" lang="zh-CN" alt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打印出全部幻灯片，有颜色且已加框。</a:t>
                      </a:r>
                      <a:endParaRPr kumimoji="0" lang="zh-CN" altLang="en-US" sz="1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600" y="396875"/>
            <a:ext cx="7593965" cy="819150"/>
          </a:xfrm>
        </p:spPr>
        <p:txBody>
          <a:bodyPr vert="horz" wrap="square" lIns="91440" tIns="45720" rIns="91440" bIns="45720" anchor="b"/>
          <a:lstStyle/>
          <a:p>
            <a:pPr eaLnBrk="1" fontAlgn="base" hangingPunct="1"/>
            <a:r>
              <a:rPr sz="3600">
                <a:latin typeface="华文中宋" panose="02010600040101010101" pitchFamily="2" charset="-122"/>
                <a:ea typeface="华文中宋" panose="02010600040101010101" pitchFamily="2" charset="-122"/>
                <a:sym typeface="微软雅黑" panose="020B0503020204020204" charset="-122"/>
              </a:rPr>
              <a:t>黑盒测试之</a:t>
            </a:r>
            <a:r>
              <a:rPr lang="en-US" altLang="zh-CN" sz="3600">
                <a:latin typeface="华文中宋" panose="02010600040101010101" pitchFamily="2" charset="-122"/>
                <a:ea typeface="华文中宋" panose="02010600040101010101" pitchFamily="2" charset="-122"/>
                <a:sym typeface="微软雅黑" panose="020B0503020204020204" charset="-122"/>
              </a:rPr>
              <a:t>6--</a:t>
            </a:r>
            <a:r>
              <a:rPr lang="zh-CN" altLang="en-US" sz="36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场景法的基本概念</a:t>
            </a:r>
            <a:endParaRPr lang="zh-CN" altLang="en-US" sz="36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3555" name="Rectangle 3"/>
          <p:cNvSpPr>
            <a:spLocks noGrp="1"/>
          </p:cNvSpPr>
          <p:nvPr>
            <p:ph idx="1"/>
          </p:nvPr>
        </p:nvSpPr>
        <p:spPr>
          <a:xfrm>
            <a:off x="108585" y="1062990"/>
            <a:ext cx="8595995" cy="5395595"/>
          </a:xfrm>
        </p:spPr>
        <p:txBody>
          <a:bodyPr vert="horz" wrap="square" lIns="91440" tIns="45720" rIns="91440" bIns="45720" anchor="t"/>
          <a:lstStyle/>
          <a:p>
            <a:pPr marL="0" indent="0" algn="l" eaLnBrk="1" hangingPunct="1">
              <a:lnSpc>
                <a:spcPct val="15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 </a:t>
            </a:r>
            <a:r>
              <a:rPr lang="en-US" sz="2400" dirty="0">
                <a:solidFill>
                  <a:srgbClr val="000000"/>
                </a:solidFill>
                <a:latin typeface="黑体" panose="02010609060101010101" charset="-122"/>
                <a:ea typeface="黑体" panose="02010609060101010101" charset="-122"/>
                <a:cs typeface="黑体" panose="02010609060101010101" charset="-122"/>
              </a:rPr>
              <a:t>   场景法运用场景对系统的功能点或业务流程进行描述，然后设计测试用例，从而提高了对系统主要功能和业务流程的测试效果。</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5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   场景也可以通俗的理解为是由“哪些人、什么时间、什么地点、做什么以及如何做”等要素组成的一系列相关活动，主要表明了用户执行系统的操作序列。通过场景可以描述和模拟出在不同情况下，所有系统功能点和业务流程的执行情况。</a:t>
            </a:r>
            <a:endParaRPr lang="en-US" sz="2400" dirty="0">
              <a:solidFill>
                <a:srgbClr val="000000"/>
              </a:solidFill>
              <a:latin typeface="黑体" panose="02010609060101010101" charset="-122"/>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12291" name="AutoShape 2"/>
          <p:cNvSpPr>
            <a:spLocks noGrp="1"/>
          </p:cNvSpPr>
          <p:nvPr>
            <p:ph type="title"/>
          </p:nvPr>
        </p:nvSpPr>
        <p:spPr>
          <a:xfrm>
            <a:off x="609600" y="243840"/>
            <a:ext cx="7593965" cy="819150"/>
          </a:xfrm>
        </p:spPr>
        <p:txBody>
          <a:bodyPr vert="horz" wrap="square" lIns="91440" tIns="45720" rIns="91440" bIns="45720" anchor="b"/>
          <a:lstStyle/>
          <a:p>
            <a:pPr eaLnBrk="1" fontAlgn="base" hangingPunct="1"/>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场景法的基本概念</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3555" name="Rectangle 3"/>
          <p:cNvSpPr>
            <a:spLocks noGrp="1"/>
          </p:cNvSpPr>
          <p:nvPr>
            <p:ph idx="1"/>
          </p:nvPr>
        </p:nvSpPr>
        <p:spPr>
          <a:xfrm>
            <a:off x="108585" y="986155"/>
            <a:ext cx="8595995" cy="5395595"/>
          </a:xfrm>
        </p:spPr>
        <p:txBody>
          <a:bodyPr vert="horz" wrap="square" lIns="91440" tIns="45720" rIns="91440" bIns="45720" anchor="t"/>
          <a:lstStyle/>
          <a:p>
            <a:pPr marL="0" indent="0" algn="l" eaLnBrk="1" hangingPunct="1">
              <a:lnSpc>
                <a:spcPct val="100000"/>
              </a:lnSpc>
              <a:spcBef>
                <a:spcPct val="0"/>
              </a:spcBef>
              <a:buNone/>
            </a:pPr>
            <a:r>
              <a:rPr lang="en-US" sz="2800" b="1" dirty="0">
                <a:solidFill>
                  <a:srgbClr val="000000"/>
                </a:solidFill>
                <a:latin typeface="黑体" panose="02010609060101010101" charset="-122"/>
                <a:ea typeface="黑体" panose="02010609060101010101" charset="-122"/>
                <a:cs typeface="黑体" panose="02010609060101010101" charset="-122"/>
              </a:rPr>
              <a:t> </a:t>
            </a:r>
            <a:r>
              <a:rPr lang="en-US" sz="2800" dirty="0">
                <a:solidFill>
                  <a:srgbClr val="000000"/>
                </a:solidFill>
                <a:latin typeface="黑体" panose="02010609060101010101" charset="-122"/>
                <a:ea typeface="黑体" panose="02010609060101010101" charset="-122"/>
                <a:cs typeface="黑体" panose="02010609060101010101" charset="-122"/>
              </a:rPr>
              <a:t>   </a:t>
            </a:r>
            <a:r>
              <a:rPr lang="en-US" sz="2400" dirty="0" err="1">
                <a:solidFill>
                  <a:srgbClr val="000000"/>
                </a:solidFill>
                <a:latin typeface="黑体" panose="02010609060101010101" charset="-122"/>
                <a:ea typeface="黑体" panose="02010609060101010101" charset="-122"/>
                <a:cs typeface="黑体" panose="02010609060101010101" charset="-122"/>
              </a:rPr>
              <a:t>场景的概念与描述软件功能的用例模型紧密相关</a:t>
            </a:r>
            <a:r>
              <a:rPr lang="en-US" sz="2400" dirty="0">
                <a:solidFill>
                  <a:srgbClr val="000000"/>
                </a:solidFill>
                <a:latin typeface="黑体" panose="02010609060101010101" charset="-122"/>
                <a:ea typeface="黑体" panose="02010609060101010101" charset="-122"/>
                <a:cs typeface="黑体" panose="02010609060101010101" charset="-122"/>
              </a:rPr>
              <a:t>。</a:t>
            </a:r>
            <a:r>
              <a:rPr lang="en-US" sz="2400" dirty="0" err="1">
                <a:solidFill>
                  <a:srgbClr val="000000"/>
                </a:solidFill>
                <a:latin typeface="黑体" panose="02010609060101010101" charset="-122"/>
                <a:ea typeface="黑体" panose="02010609060101010101" charset="-122"/>
                <a:cs typeface="黑体" panose="02010609060101010101" charset="-122"/>
              </a:rPr>
              <a:t>一个用例模型描述了软件系统的外部行为者（通常是一些典型用户）所理解的系统功能，用例经常被用来捕获系统需求</a:t>
            </a:r>
            <a:r>
              <a:rPr lang="en-US" sz="2400" dirty="0">
                <a:solidFill>
                  <a:srgbClr val="000000"/>
                </a:solidFill>
                <a:latin typeface="黑体" panose="02010609060101010101" charset="-122"/>
                <a:ea typeface="黑体" panose="02010609060101010101" charset="-122"/>
                <a:cs typeface="黑体" panose="02010609060101010101" charset="-122"/>
              </a:rPr>
              <a:t>。</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0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    每个用例提供了一个或多个场景，一个场景是用例的一个实例，是特定用户以特定方式执行该用例的过程，揭示了系统是如何同最终用户或其它系统交互的，反映了系统的业务流程，明确了系统业务功能的主要目标。通过场景，可以生动地描绘出用户使用软件的过程以及主要的业务流程，方便了测试用例的设计，同时也使测试用例易于理解和执行，达到较好的需求覆盖。</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30000"/>
              </a:lnSpc>
              <a:spcBef>
                <a:spcPct val="0"/>
              </a:spcBef>
              <a:buNone/>
            </a:pPr>
            <a:endParaRPr lang="en-US" sz="2800" dirty="0">
              <a:solidFill>
                <a:srgbClr val="000000"/>
              </a:solidFill>
              <a:latin typeface="黑体" panose="02010609060101010101" charset="-122"/>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overrideClrMapping bg1="lt1" tx1="dk1" bg2="lt2" tx2="dk2" accent1="accent1" accent2="accent2" accent3="accent3" accent4="accent4" accent5="accent5" accent6="accent6" hlink="hlink" folHlink="folHlink"/>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noGrp="1"/>
          </p:cNvSpPr>
          <p:nvPr>
            <p:ph type="title"/>
          </p:nvPr>
        </p:nvSpPr>
        <p:spPr>
          <a:xfrm>
            <a:off x="609600" y="396875"/>
            <a:ext cx="7593965" cy="819150"/>
          </a:xfrm>
        </p:spPr>
        <p:txBody>
          <a:bodyPr vert="horz" wrap="square" lIns="91440" tIns="45720" rIns="91440" bIns="45720" anchor="b"/>
          <a:lstStyle/>
          <a:p>
            <a:pPr eaLnBrk="1" fontAlgn="base" hangingPunct="1"/>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场景法的基本概念</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3555" name="Rectangle 3"/>
          <p:cNvSpPr>
            <a:spLocks noGrp="1"/>
          </p:cNvSpPr>
          <p:nvPr>
            <p:ph idx="1"/>
          </p:nvPr>
        </p:nvSpPr>
        <p:spPr>
          <a:xfrm>
            <a:off x="108585" y="1484630"/>
            <a:ext cx="8595995" cy="4681855"/>
          </a:xfrm>
        </p:spPr>
        <p:txBody>
          <a:bodyPr vert="horz" wrap="square" lIns="91440" tIns="45720" rIns="91440" bIns="45720" anchor="t"/>
          <a:lstStyle/>
          <a:p>
            <a:pPr marL="0" indent="0" algn="l" eaLnBrk="1" hangingPunct="1">
              <a:lnSpc>
                <a:spcPct val="120000"/>
              </a:lnSpc>
              <a:spcBef>
                <a:spcPct val="0"/>
              </a:spcBef>
              <a:buNone/>
            </a:pPr>
            <a:r>
              <a:rPr lang="en-US" sz="2800" dirty="0">
                <a:solidFill>
                  <a:srgbClr val="000000"/>
                </a:solidFill>
                <a:latin typeface="黑体" panose="02010609060101010101" charset="-122"/>
                <a:ea typeface="黑体" panose="02010609060101010101" charset="-122"/>
                <a:cs typeface="黑体" panose="02010609060101010101" charset="-122"/>
              </a:rPr>
              <a:t>    场景法适合测试业务流程清晰的系统或功能。最终用户希望软件能够实现其业务需求，而不只是简单的功能组合。</a:t>
            </a:r>
            <a:endParaRPr lang="en-US" sz="2800"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20000"/>
              </a:lnSpc>
              <a:spcBef>
                <a:spcPct val="0"/>
              </a:spcBef>
              <a:buNone/>
            </a:pPr>
            <a:r>
              <a:rPr lang="en-US" sz="2800" dirty="0">
                <a:solidFill>
                  <a:srgbClr val="000000"/>
                </a:solidFill>
                <a:latin typeface="黑体" panose="02010609060101010101" charset="-122"/>
                <a:ea typeface="黑体" panose="02010609060101010101" charset="-122"/>
                <a:cs typeface="黑体" panose="02010609060101010101" charset="-122"/>
              </a:rPr>
              <a:t>    对于单个功能，利用等价类、边界值、判定表等方法能够解决大部分测试问题。但是</a:t>
            </a:r>
            <a:r>
              <a:rPr lang="en-US" sz="2800" dirty="0">
                <a:solidFill>
                  <a:srgbClr val="FF0000"/>
                </a:solidFill>
                <a:latin typeface="黑体" panose="02010609060101010101" charset="-122"/>
                <a:ea typeface="黑体" panose="02010609060101010101" charset="-122"/>
                <a:cs typeface="黑体" panose="02010609060101010101" charset="-122"/>
              </a:rPr>
              <a:t>涉及对业务流程的测试，采用场景法比较合适。一般是在验证单点功能后，再通过场景法对业务流程进行验证。</a:t>
            </a:r>
            <a:endParaRPr lang="en-US" sz="2800" dirty="0">
              <a:solidFill>
                <a:srgbClr val="FF0000"/>
              </a:solidFill>
              <a:latin typeface="黑体" panose="02010609060101010101" charset="-122"/>
              <a:ea typeface="黑体" panose="02010609060101010101" charset="-122"/>
              <a:cs typeface="黑体" panose="02010609060101010101" charset="-122"/>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782653" y="1412776"/>
            <a:ext cx="3761184" cy="4467599"/>
          </a:xfrm>
          <a:prstGeom prst="rect">
            <a:avLst/>
          </a:prstGeom>
        </p:spPr>
      </p:pic>
      <p:sp>
        <p:nvSpPr>
          <p:cNvPr id="23555" name="Rectangle 3"/>
          <p:cNvSpPr>
            <a:spLocks noGrp="1"/>
          </p:cNvSpPr>
          <p:nvPr>
            <p:ph idx="1"/>
          </p:nvPr>
        </p:nvSpPr>
        <p:spPr>
          <a:xfrm>
            <a:off x="395536" y="1117030"/>
            <a:ext cx="4158615" cy="5366385"/>
          </a:xfrm>
        </p:spPr>
        <p:txBody>
          <a:bodyPr vert="horz" wrap="square" lIns="91440" tIns="45720" rIns="91440" bIns="45720" anchor="t"/>
          <a:lstStyle/>
          <a:p>
            <a:pPr marL="0" indent="0" algn="l" eaLnBrk="1" hangingPunct="1">
              <a:lnSpc>
                <a:spcPct val="9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场景法一般包括基本流和备选流。</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90000"/>
              </a:lnSpc>
              <a:spcBef>
                <a:spcPct val="0"/>
              </a:spcBef>
              <a:buNone/>
            </a:pPr>
            <a:r>
              <a:rPr lang="en-US" sz="2400" b="1" dirty="0">
                <a:solidFill>
                  <a:srgbClr val="FF0000"/>
                </a:solidFill>
                <a:latin typeface="黑体" panose="02010609060101010101" charset="-122"/>
                <a:ea typeface="黑体" panose="02010609060101010101" charset="-122"/>
                <a:cs typeface="黑体" panose="02010609060101010101" charset="-122"/>
              </a:rPr>
              <a:t>基本流：</a:t>
            </a:r>
            <a:r>
              <a:rPr lang="en-US" sz="2400" b="1" dirty="0">
                <a:solidFill>
                  <a:srgbClr val="000000"/>
                </a:solidFill>
                <a:latin typeface="黑体" panose="02010609060101010101" charset="-122"/>
                <a:ea typeface="黑体" panose="02010609060101010101" charset="-122"/>
                <a:cs typeface="黑体" panose="02010609060101010101" charset="-122"/>
              </a:rPr>
              <a:t>采用直黑线表示，是经过用例的最简单的路径，即无任何差错，程序从开始直接执行到结束的流程，往往是大多数用户最常使用的操作过程，体现了软件的主要功能与流程。通常，</a:t>
            </a:r>
            <a:r>
              <a:rPr lang="en-US" sz="2400" b="1" dirty="0">
                <a:solidFill>
                  <a:srgbClr val="FF0000"/>
                </a:solidFill>
                <a:latin typeface="黑体" panose="02010609060101010101" charset="-122"/>
                <a:ea typeface="黑体" panose="02010609060101010101" charset="-122"/>
                <a:cs typeface="黑体" panose="02010609060101010101" charset="-122"/>
              </a:rPr>
              <a:t>一项业务仅存在一个基本流，并且基本流仅有一个起点和一个终点。</a:t>
            </a:r>
            <a:endParaRPr lang="en-US" sz="2400" b="1" dirty="0">
              <a:solidFill>
                <a:srgbClr val="FF0000"/>
              </a:solidFill>
              <a:latin typeface="黑体" panose="02010609060101010101" charset="-122"/>
              <a:ea typeface="黑体" panose="02010609060101010101" charset="-122"/>
              <a:cs typeface="黑体" panose="02010609060101010101" charset="-122"/>
            </a:endParaRPr>
          </a:p>
          <a:p>
            <a:pPr marL="0" indent="0" algn="l" eaLnBrk="1" hangingPunct="1">
              <a:lnSpc>
                <a:spcPct val="100000"/>
              </a:lnSpc>
              <a:spcBef>
                <a:spcPct val="0"/>
              </a:spcBef>
              <a:buNone/>
            </a:pPr>
            <a:endParaRPr lang="en-US" sz="2400" b="1" dirty="0">
              <a:solidFill>
                <a:srgbClr val="FF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470217" y="160020"/>
            <a:ext cx="7593965" cy="819150"/>
          </a:xfrm>
        </p:spPr>
        <p:txBody>
          <a:bodyPr vert="horz" wrap="square" lIns="91440" tIns="45720" rIns="91440" bIns="45720" anchor="b"/>
          <a:lstStyle/>
          <a:p>
            <a:pPr eaLnBrk="1" fontAlgn="base" hangingPunct="1"/>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基本流和备选流</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5436096" y="6055360"/>
            <a:ext cx="2934335" cy="398780"/>
          </a:xfrm>
          <a:prstGeom prst="rect">
            <a:avLst/>
          </a:prstGeom>
          <a:noFill/>
        </p:spPr>
        <p:txBody>
          <a:bodyPr wrap="square" rtlCol="0">
            <a:spAutoFit/>
          </a:bodyPr>
          <a:lstStyle/>
          <a:p>
            <a:r>
              <a:rPr lang="zh-CN" altLang="en-US" sz="2000" b="1" dirty="0">
                <a:solidFill>
                  <a:srgbClr val="000000"/>
                </a:solidFill>
              </a:rPr>
              <a:t>基本流和备选流</a:t>
            </a:r>
            <a:endParaRPr lang="zh-CN" altLang="en-US" sz="2000" b="1" dirty="0">
              <a:solidFill>
                <a:srgbClr val="000000"/>
              </a:solidFill>
            </a:endParaRPr>
          </a:p>
        </p:txBody>
      </p:sp>
      <p:sp>
        <p:nvSpPr>
          <p:cNvPr id="4" name="Rectangle 6"/>
          <p:cNvSpPr txBox="1">
            <a:spLocks noGrp="1"/>
          </p:cNvSpPr>
          <p:nvPr/>
        </p:nvSpPr>
        <p:spPr>
          <a:xfrm>
            <a:off x="7910195" y="645414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395536" y="1316990"/>
            <a:ext cx="4284980" cy="5267960"/>
          </a:xfrm>
        </p:spPr>
        <p:txBody>
          <a:bodyPr vert="horz" wrap="square" lIns="91440" tIns="45720" rIns="91440" bIns="45720" anchor="t"/>
          <a:lstStyle/>
          <a:p>
            <a:pPr marL="0" indent="0" algn="l" eaLnBrk="1" hangingPunct="1">
              <a:lnSpc>
                <a:spcPct val="100000"/>
              </a:lnSpc>
              <a:spcBef>
                <a:spcPct val="0"/>
              </a:spcBef>
              <a:buNone/>
            </a:pPr>
            <a:r>
              <a:rPr lang="en-US" sz="2400" b="1" dirty="0">
                <a:solidFill>
                  <a:srgbClr val="FF0000"/>
                </a:solidFill>
                <a:latin typeface="黑体" panose="02010609060101010101" charset="-122"/>
                <a:ea typeface="黑体" panose="02010609060101010101" charset="-122"/>
                <a:cs typeface="黑体" panose="02010609060101010101" charset="-122"/>
              </a:rPr>
              <a:t>备选流：</a:t>
            </a:r>
            <a:r>
              <a:rPr lang="en-US" sz="2400" b="1" dirty="0">
                <a:solidFill>
                  <a:srgbClr val="000000"/>
                </a:solidFill>
                <a:latin typeface="黑体" panose="02010609060101010101" charset="-122"/>
                <a:ea typeface="黑体" panose="02010609060101010101" charset="-122"/>
                <a:cs typeface="黑体" panose="02010609060101010101" charset="-122"/>
              </a:rPr>
              <a:t>除基本流之外的各支流，采用不同颜色表示。一个备选流可能从基本流开始，在某个特定条件下执行，然后重新加入到基本流中（如备选流1和3）；也可以起源于另一个备选流（如备选流2）；也可以终止用例而不再加入到基本流中（如备选流2和4），反映了各种异常和错误情况。</a:t>
            </a:r>
            <a:endParaRPr lang="en-US" sz="2400" b="1" dirty="0">
              <a:solidFill>
                <a:srgbClr val="000000"/>
              </a:solidFill>
              <a:latin typeface="黑体" panose="02010609060101010101" charset="-122"/>
              <a:ea typeface="黑体" panose="02010609060101010101" charset="-122"/>
              <a:cs typeface="黑体" panose="02010609060101010101" charset="-122"/>
            </a:endParaRPr>
          </a:p>
        </p:txBody>
      </p:sp>
      <p:pic>
        <p:nvPicPr>
          <p:cNvPr id="2" name="图片 1"/>
          <p:cNvPicPr>
            <a:picLocks noChangeAspect="1"/>
          </p:cNvPicPr>
          <p:nvPr/>
        </p:nvPicPr>
        <p:blipFill>
          <a:blip r:embed="rId1"/>
          <a:stretch>
            <a:fillRect/>
          </a:stretch>
        </p:blipFill>
        <p:spPr>
          <a:xfrm>
            <a:off x="4858637" y="1501705"/>
            <a:ext cx="3593599" cy="4268539"/>
          </a:xfrm>
          <a:prstGeom prst="rect">
            <a:avLst/>
          </a:prstGeom>
        </p:spPr>
      </p:pic>
      <p:sp>
        <p:nvSpPr>
          <p:cNvPr id="12291" name="AutoShape 2"/>
          <p:cNvSpPr>
            <a:spLocks noGrp="1"/>
          </p:cNvSpPr>
          <p:nvPr>
            <p:ph type="title"/>
          </p:nvPr>
        </p:nvSpPr>
        <p:spPr>
          <a:xfrm>
            <a:off x="609600" y="396875"/>
            <a:ext cx="7593965" cy="819150"/>
          </a:xfrm>
        </p:spPr>
        <p:txBody>
          <a:bodyPr vert="horz" wrap="square" lIns="91440" tIns="45720" rIns="91440" bIns="45720" anchor="b"/>
          <a:lstStyle/>
          <a:p>
            <a:pPr eaLnBrk="1" fontAlgn="base" hangingPunct="1"/>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基本流和备选流</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5269230" y="6055360"/>
            <a:ext cx="2934335" cy="398780"/>
          </a:xfrm>
          <a:prstGeom prst="rect">
            <a:avLst/>
          </a:prstGeom>
          <a:noFill/>
        </p:spPr>
        <p:txBody>
          <a:bodyPr wrap="square" rtlCol="0">
            <a:spAutoFit/>
          </a:bodyPr>
          <a:lstStyle/>
          <a:p>
            <a:r>
              <a:rPr lang="zh-CN" altLang="en-US" sz="2000" b="1">
                <a:solidFill>
                  <a:srgbClr val="000000"/>
                </a:solidFill>
              </a:rPr>
              <a:t>基本流和备选流</a:t>
            </a:r>
            <a:endParaRPr lang="zh-CN" altLang="en-US" sz="2000" b="1">
              <a:solidFill>
                <a:srgbClr val="000000"/>
              </a:solidFill>
            </a:endParaRPr>
          </a:p>
        </p:txBody>
      </p:sp>
      <p:sp>
        <p:nvSpPr>
          <p:cNvPr id="4" name="Rectangle 6"/>
          <p:cNvSpPr txBox="1">
            <a:spLocks noGrp="1"/>
          </p:cNvSpPr>
          <p:nvPr/>
        </p:nvSpPr>
        <p:spPr>
          <a:xfrm>
            <a:off x="7824470" y="635635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5" y="1088390"/>
            <a:ext cx="8094980" cy="5267960"/>
          </a:xfrm>
        </p:spPr>
        <p:txBody>
          <a:bodyPr vert="horz" wrap="square" lIns="91440" tIns="45720" rIns="91440" bIns="45720" anchor="t"/>
          <a:lstStyle/>
          <a:p>
            <a:pPr marL="0" indent="0" algn="l" eaLnBrk="1" hangingPunct="1">
              <a:lnSpc>
                <a:spcPct val="110000"/>
              </a:lnSpc>
              <a:spcBef>
                <a:spcPct val="0"/>
              </a:spcBef>
              <a:buNone/>
            </a:pPr>
            <a:r>
              <a:rPr lang="en-US" sz="2400" b="1" dirty="0">
                <a:solidFill>
                  <a:schemeClr val="accent6">
                    <a:lumMod val="50000"/>
                  </a:schemeClr>
                </a:solidFill>
                <a:latin typeface="黑体" panose="02010609060101010101" charset="-122"/>
                <a:ea typeface="黑体" panose="02010609060101010101" charset="-122"/>
                <a:cs typeface="黑体" panose="02010609060101010101" charset="-122"/>
              </a:rPr>
              <a:t>可以确定以下用例场景：</a:t>
            </a:r>
            <a:endParaRPr lang="en-US" sz="2400"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algn="l" eaLnBrk="1" hangingPunct="1">
              <a:lnSpc>
                <a:spcPct val="110000"/>
              </a:lnSpc>
              <a:spcBef>
                <a:spcPct val="0"/>
              </a:spcBef>
              <a:buFont typeface="Wingdings" panose="05000000000000000000" charset="0"/>
              <a:buChar char="ü"/>
            </a:pPr>
            <a:r>
              <a:rPr lang="en-US" sz="2400" b="1" dirty="0">
                <a:solidFill>
                  <a:srgbClr val="000000"/>
                </a:solidFill>
                <a:latin typeface="黑体" panose="02010609060101010101" charset="-122"/>
                <a:ea typeface="黑体" panose="02010609060101010101" charset="-122"/>
                <a:cs typeface="黑体" panose="02010609060101010101" charset="-122"/>
              </a:rPr>
              <a:t>场景1：基本流</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10000"/>
              </a:lnSpc>
              <a:spcBef>
                <a:spcPct val="0"/>
              </a:spcBef>
              <a:buFont typeface="Wingdings" panose="05000000000000000000" charset="0"/>
              <a:buChar char="ü"/>
            </a:pPr>
            <a:r>
              <a:rPr lang="en-US" sz="2400" b="1" dirty="0">
                <a:solidFill>
                  <a:srgbClr val="000000"/>
                </a:solidFill>
                <a:latin typeface="黑体" panose="02010609060101010101" charset="-122"/>
                <a:ea typeface="黑体" panose="02010609060101010101" charset="-122"/>
                <a:cs typeface="黑体" panose="02010609060101010101" charset="-122"/>
              </a:rPr>
              <a:t>场景2：基本流→备选流1</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10000"/>
              </a:lnSpc>
              <a:spcBef>
                <a:spcPct val="0"/>
              </a:spcBef>
              <a:buFont typeface="Wingdings" panose="05000000000000000000" charset="0"/>
              <a:buChar char="ü"/>
            </a:pPr>
            <a:r>
              <a:rPr lang="en-US" sz="2400" b="1" dirty="0">
                <a:solidFill>
                  <a:srgbClr val="000000"/>
                </a:solidFill>
                <a:latin typeface="黑体" panose="02010609060101010101" charset="-122"/>
                <a:ea typeface="黑体" panose="02010609060101010101" charset="-122"/>
                <a:cs typeface="黑体" panose="02010609060101010101" charset="-122"/>
              </a:rPr>
              <a:t>场景3：基本流→备选流1 →备选流2</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10000"/>
              </a:lnSpc>
              <a:spcBef>
                <a:spcPct val="0"/>
              </a:spcBef>
              <a:buFont typeface="Wingdings" panose="05000000000000000000" charset="0"/>
              <a:buChar char="ü"/>
            </a:pPr>
            <a:r>
              <a:rPr lang="en-US" sz="2400" b="1" dirty="0">
                <a:solidFill>
                  <a:srgbClr val="000000"/>
                </a:solidFill>
                <a:latin typeface="黑体" panose="02010609060101010101" charset="-122"/>
                <a:ea typeface="黑体" panose="02010609060101010101" charset="-122"/>
                <a:cs typeface="黑体" panose="02010609060101010101" charset="-122"/>
              </a:rPr>
              <a:t>场景4：基本流→备选流3</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10000"/>
              </a:lnSpc>
              <a:spcBef>
                <a:spcPct val="0"/>
              </a:spcBef>
              <a:buFont typeface="Wingdings" panose="05000000000000000000" charset="0"/>
              <a:buChar char="ü"/>
            </a:pPr>
            <a:r>
              <a:rPr lang="en-US" sz="2400" b="1" dirty="0">
                <a:solidFill>
                  <a:srgbClr val="000000"/>
                </a:solidFill>
                <a:latin typeface="黑体" panose="02010609060101010101" charset="-122"/>
                <a:ea typeface="黑体" panose="02010609060101010101" charset="-122"/>
                <a:cs typeface="黑体" panose="02010609060101010101" charset="-122"/>
              </a:rPr>
              <a:t>场景5：基本流→备选流3→备选流1</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10000"/>
              </a:lnSpc>
              <a:spcBef>
                <a:spcPct val="0"/>
              </a:spcBef>
              <a:buFont typeface="Wingdings" panose="05000000000000000000" charset="0"/>
              <a:buChar char="ü"/>
            </a:pPr>
            <a:r>
              <a:rPr lang="en-US" sz="2400" b="1" dirty="0">
                <a:solidFill>
                  <a:srgbClr val="000000"/>
                </a:solidFill>
                <a:latin typeface="黑体" panose="02010609060101010101" charset="-122"/>
                <a:ea typeface="黑体" panose="02010609060101010101" charset="-122"/>
                <a:cs typeface="黑体" panose="02010609060101010101" charset="-122"/>
              </a:rPr>
              <a:t>场景6：基本流→备选流3→备选流1→备选流 2</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10000"/>
              </a:lnSpc>
              <a:spcBef>
                <a:spcPct val="0"/>
              </a:spcBef>
              <a:buFont typeface="Wingdings" panose="05000000000000000000" charset="0"/>
              <a:buChar char="ü"/>
            </a:pPr>
            <a:r>
              <a:rPr lang="en-US" sz="2400" b="1" dirty="0">
                <a:solidFill>
                  <a:srgbClr val="000000"/>
                </a:solidFill>
                <a:latin typeface="黑体" panose="02010609060101010101" charset="-122"/>
                <a:ea typeface="黑体" panose="02010609060101010101" charset="-122"/>
                <a:cs typeface="黑体" panose="02010609060101010101" charset="-122"/>
              </a:rPr>
              <a:t>场景7：基本流→备选流4</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10000"/>
              </a:lnSpc>
              <a:spcBef>
                <a:spcPct val="0"/>
              </a:spcBef>
              <a:buFont typeface="Wingdings" panose="05000000000000000000" charset="0"/>
              <a:buChar char="ü"/>
            </a:pPr>
            <a:r>
              <a:rPr lang="en-US" sz="2400" b="1" dirty="0">
                <a:solidFill>
                  <a:srgbClr val="000000"/>
                </a:solidFill>
                <a:latin typeface="黑体" panose="02010609060101010101" charset="-122"/>
                <a:ea typeface="黑体" panose="02010609060101010101" charset="-122"/>
                <a:cs typeface="黑体" panose="02010609060101010101" charset="-122"/>
              </a:rPr>
              <a:t>场景8：基本流→备选流3→备选流4</a:t>
            </a:r>
            <a:endParaRPr lang="en-US" sz="2400" b="1"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467544" y="188640"/>
            <a:ext cx="7593965" cy="819150"/>
          </a:xfrm>
        </p:spPr>
        <p:txBody>
          <a:bodyPr vert="horz" wrap="square" lIns="91440" tIns="45720" rIns="91440" bIns="45720" anchor="b"/>
          <a:lstStyle/>
          <a:p>
            <a:pPr eaLnBrk="1" fontAlgn="base" hangingPunct="1"/>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基本流和备选流</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pic>
        <p:nvPicPr>
          <p:cNvPr id="3" name="图片 2"/>
          <p:cNvPicPr>
            <a:picLocks noChangeAspect="1"/>
          </p:cNvPicPr>
          <p:nvPr>
            <p:custDataLst>
              <p:tags r:id="rId1"/>
            </p:custDataLst>
          </p:nvPr>
        </p:nvPicPr>
        <p:blipFill>
          <a:blip r:embed="rId2"/>
          <a:stretch>
            <a:fillRect/>
          </a:stretch>
        </p:blipFill>
        <p:spPr>
          <a:xfrm>
            <a:off x="5767705" y="44450"/>
            <a:ext cx="3333750" cy="3961130"/>
          </a:xfrm>
          <a:prstGeom prst="rect">
            <a:avLst/>
          </a:prstGeo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4" y="1130300"/>
            <a:ext cx="8447405" cy="5267960"/>
          </a:xfrm>
        </p:spPr>
        <p:txBody>
          <a:bodyPr vert="horz" wrap="square" lIns="91440" tIns="45720" rIns="91440" bIns="45720" anchor="t"/>
          <a:lstStyle/>
          <a:p>
            <a:pPr marL="0" indent="0" algn="l" eaLnBrk="1" hangingPunct="1">
              <a:lnSpc>
                <a:spcPct val="100000"/>
              </a:lnSpc>
              <a:spcBef>
                <a:spcPct val="0"/>
              </a:spcBef>
              <a:buNone/>
            </a:pPr>
            <a:r>
              <a:rPr lang="en-US" dirty="0">
                <a:solidFill>
                  <a:srgbClr val="000000"/>
                </a:solidFill>
                <a:latin typeface="黑体" panose="02010609060101010101" charset="-122"/>
                <a:ea typeface="黑体" panose="02010609060101010101" charset="-122"/>
                <a:cs typeface="黑体" panose="02010609060101010101" charset="-122"/>
              </a:rPr>
              <a:t>    </a:t>
            </a:r>
            <a:r>
              <a:rPr lang="en-US" sz="2400" dirty="0">
                <a:solidFill>
                  <a:srgbClr val="000000"/>
                </a:solidFill>
                <a:latin typeface="黑体" panose="02010609060101010101" charset="-122"/>
                <a:ea typeface="黑体" panose="02010609060101010101" charset="-122"/>
                <a:cs typeface="黑体" panose="02010609060101010101" charset="-122"/>
              </a:rPr>
              <a:t>为了简化对问题的分析，上述场景中只考虑了备选流3循环执行一次的情况。</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0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基本流和备选流的区别如表所示</a:t>
            </a:r>
            <a:r>
              <a:rPr lang="en-US" sz="2400" dirty="0" smtClean="0">
                <a:solidFill>
                  <a:srgbClr val="000000"/>
                </a:solidFill>
                <a:latin typeface="黑体" panose="02010609060101010101" charset="-122"/>
                <a:ea typeface="黑体" panose="02010609060101010101" charset="-122"/>
                <a:cs typeface="黑体" panose="02010609060101010101" charset="-122"/>
              </a:rPr>
              <a:t>。</a:t>
            </a:r>
            <a:endParaRPr lang="en-US" sz="2400" dirty="0" smtClean="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10000"/>
              </a:lnSpc>
              <a:spcBef>
                <a:spcPct val="0"/>
              </a:spcBef>
              <a:buNone/>
            </a:pPr>
            <a:r>
              <a:rPr lang="en-US" sz="2000" b="1" dirty="0">
                <a:solidFill>
                  <a:srgbClr val="000000"/>
                </a:solidFill>
                <a:latin typeface="黑体" panose="02010609060101010101" charset="-122"/>
                <a:ea typeface="黑体" panose="02010609060101010101" charset="-122"/>
                <a:cs typeface="黑体" panose="02010609060101010101" charset="-122"/>
              </a:rPr>
              <a:t>基本流和备选流的区别</a:t>
            </a:r>
            <a:endParaRPr lang="en-US" sz="2000" b="1"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467544" y="260648"/>
            <a:ext cx="7593965" cy="819150"/>
          </a:xfrm>
        </p:spPr>
        <p:txBody>
          <a:bodyPr vert="horz" wrap="square" lIns="91440" tIns="45720" rIns="91440" bIns="45720" anchor="b"/>
          <a:lstStyle/>
          <a:p>
            <a:pPr eaLnBrk="1" fontAlgn="base" hangingPunct="1"/>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基本流和备选流</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graphicFrame>
        <p:nvGraphicFramePr>
          <p:cNvPr id="3" name="表格 2"/>
          <p:cNvGraphicFramePr/>
          <p:nvPr>
            <p:custDataLst>
              <p:tags r:id="rId1"/>
            </p:custDataLst>
          </p:nvPr>
        </p:nvGraphicFramePr>
        <p:xfrm>
          <a:off x="122555" y="2875280"/>
          <a:ext cx="8347710" cy="3522980"/>
        </p:xfrm>
        <a:graphic>
          <a:graphicData uri="http://schemas.openxmlformats.org/drawingml/2006/table">
            <a:tbl>
              <a:tblPr firstRow="1" bandRow="1">
                <a:tableStyleId>{5940675A-B579-460E-94D1-54222C63F5DA}</a:tableStyleId>
              </a:tblPr>
              <a:tblGrid>
                <a:gridCol w="2699385"/>
                <a:gridCol w="2682875"/>
                <a:gridCol w="2965450"/>
              </a:tblGrid>
              <a:tr h="423545">
                <a:tc>
                  <a:txBody>
                    <a:bodyPr/>
                    <a:lstStyle/>
                    <a:p>
                      <a:pPr indent="127000">
                        <a:buNone/>
                      </a:pPr>
                      <a:endParaRPr lang="en-US" altLang="en-US" sz="2000" b="1">
                        <a:latin typeface="黑体" panose="02010609060101010101" charset="-122"/>
                        <a:ea typeface="黑体" panose="02010609060101010101" charset="-122"/>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基本流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备选流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3545">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测试重要性</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重要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次要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3545">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数量</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一个</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一个或多个</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3545">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初始节点位置</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系统初始状态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基本流或其它备选流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3545">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终止结点位置</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系统终止状态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基本流或系统它终止状态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3545">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是否构成完整的业务流程</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是</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否，仅为业务流程的执行片段</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3545">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能否构成场景</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能</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2000" b="1">
                          <a:latin typeface="黑体" panose="02010609060101010101" charset="-122"/>
                          <a:ea typeface="黑体" panose="02010609060101010101" charset="-122"/>
                          <a:cs typeface="宋体" panose="02010600030101010101" pitchFamily="2" charset="-122"/>
                        </a:rPr>
                        <a:t>否，需要和基本流共同构成场景</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Rectangle 6"/>
          <p:cNvSpPr txBox="1">
            <a:spLocks noGrp="1"/>
          </p:cNvSpPr>
          <p:nvPr/>
        </p:nvSpPr>
        <p:spPr>
          <a:xfrm>
            <a:off x="7946390" y="65354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7315" y="1052830"/>
            <a:ext cx="8094980" cy="5267960"/>
          </a:xfrm>
        </p:spPr>
        <p:txBody>
          <a:bodyPr vert="horz" wrap="square" lIns="91440" tIns="45720" rIns="91440" bIns="45720" anchor="t"/>
          <a:lstStyle/>
          <a:p>
            <a:pPr marL="0" indent="0" algn="l" eaLnBrk="1" hangingPunct="1">
              <a:lnSpc>
                <a:spcPct val="11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    基于场景法设计测试用例时，需要重点设计出用户使用被测软件过程中的重要操作，一般包括以下两类：</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457200" lvl="1" indent="0" algn="l" eaLnBrk="1" hangingPunct="1">
              <a:lnSpc>
                <a:spcPct val="11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（1）模拟用户完成正常功能和核心业务逻辑的操作，以验证软件功能的正确性；</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457200" lvl="1" indent="0" algn="l" eaLnBrk="1" hangingPunct="1">
              <a:lnSpc>
                <a:spcPct val="11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（2）模拟用户操作中出现的主要错误，以验证软件的异常错误处理能力。</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1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    因此，场景法的使用要求用例设计者对被测软件的业务逻辑和主要功能非常熟悉。执行用例时，不仅要留意基本操作场景和异常操作场景的系统功能执行情况，还要关注场景各个操作环节所涉及的界面易用性、安全等非功能特性。</a:t>
            </a:r>
            <a:endParaRPr lang="en-US" sz="2400"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395536" y="188640"/>
            <a:ext cx="7593965" cy="819150"/>
          </a:xfrm>
        </p:spPr>
        <p:txBody>
          <a:bodyPr vert="horz" wrap="square" lIns="91440" tIns="45720" rIns="91440" bIns="45720" anchor="b"/>
          <a:lstStyle/>
          <a:p>
            <a:pPr eaLnBrk="1" fontAlgn="base" hangingPunct="1"/>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场景法的设计步骤与实例</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4" y="1088390"/>
            <a:ext cx="8711887" cy="5267960"/>
          </a:xfrm>
        </p:spPr>
        <p:txBody>
          <a:bodyPr vert="horz" wrap="square" lIns="91440" tIns="45720" rIns="91440" bIns="45720" anchor="t"/>
          <a:lstStyle/>
          <a:p>
            <a:pPr marL="0" indent="0" algn="l" eaLnBrk="1" hangingPunct="1">
              <a:lnSpc>
                <a:spcPct val="110000"/>
              </a:lnSpc>
              <a:spcBef>
                <a:spcPct val="0"/>
              </a:spcBef>
              <a:buNone/>
            </a:pPr>
            <a:r>
              <a:rPr lang="en-US" sz="2400" dirty="0">
                <a:solidFill>
                  <a:schemeClr val="accent6">
                    <a:lumMod val="50000"/>
                  </a:schemeClr>
                </a:solidFill>
                <a:latin typeface="黑体" panose="02010609060101010101" charset="-122"/>
                <a:ea typeface="黑体" panose="02010609060101010101" charset="-122"/>
                <a:cs typeface="黑体" panose="02010609060101010101" charset="-122"/>
              </a:rPr>
              <a:t>基于场景法测试的难点在于：</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457200" lvl="1" indent="0" algn="l" eaLnBrk="1" hangingPunct="1">
              <a:lnSpc>
                <a:spcPct val="9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（1）如何根据被测软件的业务来构建基本流和备选流；</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457200" lvl="1" indent="0" algn="l" eaLnBrk="1" hangingPunct="1">
              <a:lnSpc>
                <a:spcPct val="9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（2）如何根据事件流来构建场景以满足测试完备和无冗余的要求；</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457200" lvl="1" indent="0" algn="l" eaLnBrk="1" hangingPunct="1">
              <a:lnSpc>
                <a:spcPct val="9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（3）如何根据场景设计测试用例。</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1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    当备选流很多时，场景的构建实际上等同于业务执行路径的构建。备选流越多，则执行路径越多，与程序执行路径类似，将导致场景爆炸。这种情况下，需要选取典型场景进行测试，基本原则如下：</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457200" lvl="1" indent="0" algn="l" eaLnBrk="1" hangingPunct="1">
              <a:lnSpc>
                <a:spcPct val="11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（1）有且仅有一个场景包含基本流；</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457200" lvl="1" indent="0" algn="l" eaLnBrk="1" hangingPunct="1">
              <a:lnSpc>
                <a:spcPct val="11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（2）最少场景数等于基本流和备选流的总数；</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457200" lvl="1" indent="0" algn="l" eaLnBrk="1" hangingPunct="1">
              <a:lnSpc>
                <a:spcPct val="11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（3）对于某个备选流，至少应当有一个场景覆盖它，并且该场景应当尽量避免覆盖其它的备选流。</a:t>
            </a:r>
            <a:endParaRPr lang="en-US" sz="2400" b="1"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467544" y="188640"/>
            <a:ext cx="7593965" cy="819150"/>
          </a:xfrm>
        </p:spPr>
        <p:txBody>
          <a:bodyPr vert="horz" wrap="square" lIns="91440" tIns="45720" rIns="91440" bIns="45720" anchor="b"/>
          <a:lstStyle/>
          <a:p>
            <a:pPr eaLnBrk="1" fontAlgn="base" hangingPunct="1"/>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场景法的设计步骤与实例</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3"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32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正交试验设计方法</a:t>
            </a:r>
            <a:endParaRPr kumimoji="0" lang="zh-CN" altLang="en-US" sz="32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endParaRPr>
          </a:p>
        </p:txBody>
      </p:sp>
      <p:sp>
        <p:nvSpPr>
          <p:cNvPr id="8194"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3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正交试验设计方法是从大量的试验数据中挑选适量的、有代表性的点，从而合理地安排测试的一种科学的试验设计方法</a:t>
            </a:r>
            <a:endParaRPr kumimoji="0" lang="zh-CN" altLang="en-US" sz="3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3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使用已经造好了的表格</a:t>
            </a:r>
            <a:r>
              <a:rPr kumimoji="0" lang="en-US" altLang="zh-CN" sz="3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3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正交表来安排试验并进行数据分析。</a:t>
            </a:r>
            <a:endParaRPr kumimoji="0" lang="zh-CN" altLang="en-US" sz="3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4" y="1309370"/>
            <a:ext cx="8678257" cy="4492625"/>
          </a:xfrm>
        </p:spPr>
        <p:txBody>
          <a:bodyPr vert="horz" wrap="square" lIns="91440" tIns="45720" rIns="91440" bIns="45720" anchor="t"/>
          <a:lstStyle/>
          <a:p>
            <a:pPr marL="0" indent="0" algn="l" eaLnBrk="1" hangingPunct="1">
              <a:lnSpc>
                <a:spcPct val="160000"/>
              </a:lnSpc>
              <a:spcBef>
                <a:spcPct val="0"/>
              </a:spcBef>
              <a:buNone/>
            </a:pPr>
            <a:r>
              <a:rPr lang="en-US" sz="2400" dirty="0">
                <a:solidFill>
                  <a:schemeClr val="accent6">
                    <a:lumMod val="50000"/>
                  </a:schemeClr>
                </a:solidFill>
                <a:latin typeface="黑体" panose="02010609060101010101" charset="-122"/>
                <a:ea typeface="黑体" panose="02010609060101010101" charset="-122"/>
                <a:cs typeface="黑体" panose="02010609060101010101" charset="-122"/>
              </a:rPr>
              <a:t>根据场景法设计测试用例的步骤如下：</a:t>
            </a:r>
            <a:endParaRPr lang="en-US" sz="2400"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457200" lvl="1" indent="0" algn="l" eaLnBrk="1" hangingPunct="1">
              <a:lnSpc>
                <a:spcPct val="13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（1）根据说明，描述出程序的基本流及各项备选流。</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457200" lvl="1" indent="0" algn="l" eaLnBrk="1" hangingPunct="1">
              <a:lnSpc>
                <a:spcPct val="13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（2）根据基本流和各项备选流生成不同的场景。</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457200" lvl="1" indent="0" algn="l" eaLnBrk="1" hangingPunct="1">
              <a:lnSpc>
                <a:spcPct val="13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（3）对每一个场景生成相应的测试用例。</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457200" lvl="1" indent="0" algn="l" eaLnBrk="1" hangingPunct="1">
              <a:lnSpc>
                <a:spcPct val="13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（4）对生成的所有测试用例重新审查，去掉多余的测试用例。测试用例确定后，对每一个测试用例确定测试数据值。</a:t>
            </a:r>
            <a:endParaRPr lang="en-US" sz="2400"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609600" y="396875"/>
            <a:ext cx="7593965" cy="819150"/>
          </a:xfrm>
        </p:spPr>
        <p:txBody>
          <a:bodyPr vert="horz" wrap="square" lIns="91440" tIns="45720" rIns="91440" bIns="45720" anchor="b"/>
          <a:lstStyle/>
          <a:p>
            <a:pPr eaLnBrk="1" fontAlgn="base" hangingPunct="1"/>
            <a:r>
              <a:rPr lang="zh-CN" altLang="en-US" sz="3200" dirty="0" smtClean="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a:t>
            </a:r>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法的设计步骤与实例</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4" y="1182370"/>
            <a:ext cx="8678258" cy="4492625"/>
          </a:xfrm>
        </p:spPr>
        <p:txBody>
          <a:bodyPr vert="horz" wrap="square" lIns="91440" tIns="45720" rIns="91440" bIns="45720" anchor="t"/>
          <a:lstStyle/>
          <a:p>
            <a:pPr marL="0" indent="0" algn="l" eaLnBrk="1" hangingPunct="1">
              <a:lnSpc>
                <a:spcPct val="140000"/>
              </a:lnSpc>
              <a:spcBef>
                <a:spcPct val="0"/>
              </a:spcBef>
              <a:buNone/>
            </a:pPr>
            <a:r>
              <a:rPr lang="en-US" sz="2800" dirty="0">
                <a:solidFill>
                  <a:srgbClr val="000000"/>
                </a:solidFill>
                <a:latin typeface="黑体" panose="02010609060101010101" charset="-122"/>
                <a:ea typeface="黑体" panose="02010609060101010101" charset="-122"/>
                <a:cs typeface="黑体" panose="02010609060101010101" charset="-122"/>
              </a:rPr>
              <a:t>通过实例来说明基于场景法的测试用例设计方法。</a:t>
            </a:r>
            <a:endParaRPr lang="en-US" sz="2800"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40000"/>
              </a:lnSpc>
              <a:spcBef>
                <a:spcPct val="0"/>
              </a:spcBef>
              <a:buNone/>
            </a:pPr>
            <a:r>
              <a:rPr lang="en-US" sz="2800" dirty="0">
                <a:solidFill>
                  <a:srgbClr val="000000"/>
                </a:solidFill>
                <a:latin typeface="黑体" panose="02010609060101010101" charset="-122"/>
                <a:ea typeface="黑体" panose="02010609060101010101" charset="-122"/>
                <a:cs typeface="黑体" panose="02010609060101010101" charset="-122"/>
              </a:rPr>
              <a:t>    某旅馆住宿系统支持网上预定业务。游客访问网站进行房间预定操作，选择预订日期、合适的房间后，进行在线预定。此时，需要使用个人账号登录系统，待登录成功后，进行定金支付。定金支付成功后，生成房间预订单，完成整个房间预定流程。系统允许的预订期限为30天，定金金额为400元。</a:t>
            </a:r>
            <a:endParaRPr lang="en-US" sz="2800"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609600" y="396875"/>
            <a:ext cx="7593965" cy="819150"/>
          </a:xfrm>
        </p:spPr>
        <p:txBody>
          <a:bodyPr vert="horz" wrap="square" lIns="91440" tIns="45720" rIns="91440" bIns="45720" anchor="b"/>
          <a:lstStyle/>
          <a:p>
            <a:pPr eaLnBrk="1" fontAlgn="base" hangingPunct="1"/>
            <a:r>
              <a:rPr lang="zh-CN" altLang="en-US" sz="3200" dirty="0" smtClean="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a:t>
            </a:r>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法的设计步骤与实例</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5" y="1084580"/>
            <a:ext cx="8094980" cy="4492625"/>
          </a:xfrm>
        </p:spPr>
        <p:txBody>
          <a:bodyPr vert="horz" wrap="square" lIns="91440" tIns="45720" rIns="91440" bIns="45720" anchor="t"/>
          <a:lstStyle/>
          <a:p>
            <a:pPr marL="0" indent="0" algn="l" eaLnBrk="1" hangingPunct="1">
              <a:lnSpc>
                <a:spcPct val="140000"/>
              </a:lnSpc>
              <a:spcBef>
                <a:spcPct val="0"/>
              </a:spcBef>
              <a:buNone/>
            </a:pPr>
            <a:r>
              <a:rPr lang="en-US" sz="2400" b="1" dirty="0">
                <a:solidFill>
                  <a:schemeClr val="accent6">
                    <a:lumMod val="50000"/>
                  </a:schemeClr>
                </a:solidFill>
                <a:latin typeface="黑体" panose="02010609060101010101" charset="-122"/>
                <a:ea typeface="黑体" panose="02010609060101010101" charset="-122"/>
                <a:cs typeface="黑体" panose="02010609060101010101" charset="-122"/>
              </a:rPr>
              <a:t>（1）确定基本流和备选流</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1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	根据实例的说明，确定基本流和备选流。</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1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基本流和备选流表</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10000"/>
              </a:lnSpc>
              <a:spcBef>
                <a:spcPct val="0"/>
              </a:spcBef>
              <a:buNone/>
            </a:pPr>
            <a:endParaRPr lang="en-US" sz="2400" b="1"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609600" y="396875"/>
            <a:ext cx="7593965" cy="819150"/>
          </a:xfrm>
        </p:spPr>
        <p:txBody>
          <a:bodyPr vert="horz" wrap="square" lIns="91440" tIns="45720" rIns="91440" bIns="45720" anchor="b"/>
          <a:lstStyle/>
          <a:p>
            <a:pPr eaLnBrk="1" fontAlgn="base" hangingPunct="1"/>
            <a:r>
              <a:rPr lang="zh-CN" altLang="en-US" sz="3200" dirty="0" smtClean="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a:t>
            </a:r>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法的设计步骤与实例</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graphicFrame>
        <p:nvGraphicFramePr>
          <p:cNvPr id="3" name="表格 2"/>
          <p:cNvGraphicFramePr/>
          <p:nvPr>
            <p:custDataLst>
              <p:tags r:id="rId1"/>
            </p:custDataLst>
          </p:nvPr>
        </p:nvGraphicFramePr>
        <p:xfrm>
          <a:off x="108585" y="3027680"/>
          <a:ext cx="8251190" cy="3243580"/>
        </p:xfrm>
        <a:graphic>
          <a:graphicData uri="http://schemas.openxmlformats.org/drawingml/2006/table">
            <a:tbl>
              <a:tblPr firstRow="1" bandRow="1">
                <a:tableStyleId>{5940675A-B579-460E-94D1-54222C63F5DA}</a:tableStyleId>
              </a:tblPr>
              <a:tblGrid>
                <a:gridCol w="1525905"/>
                <a:gridCol w="2629535"/>
                <a:gridCol w="1752600"/>
                <a:gridCol w="2343150"/>
              </a:tblGrid>
              <a:tr h="694055">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类型</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描述</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类型</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描述</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rowSpan="5">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基本流</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选择预订日期</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备选流1</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预订日期超限</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vMerge="1">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选择房间</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备选流2</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无空余房间</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vMerge="1">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登录账户</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备选流3</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账户不存在</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vMerge="1">
                  <a:tcPr>
                    <a:lnR w="12700" cap="flat" cmpd="sng">
                      <a:solidFill>
                        <a:srgbClr val="080000"/>
                      </a:solidFill>
                      <a:prstDash val="solid"/>
                      <a:headEnd type="none" w="med" len="med"/>
                      <a:tailEnd type="none" w="med" len="med"/>
                    </a:lnR>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定金支付</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备选流4</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密码错误</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产生预订订单</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黑体" panose="02010609060101010101" charset="-122"/>
                        </a:rPr>
                        <a:t>备选流5</a:t>
                      </a:r>
                      <a:endParaRPr lang="en-US" altLang="en-US" sz="20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latin typeface="黑体" panose="02010609060101010101" charset="-122"/>
                          <a:ea typeface="黑体" panose="02010609060101010101" charset="-122"/>
                          <a:cs typeface="宋体" panose="02010600030101010101" pitchFamily="2" charset="-122"/>
                        </a:rPr>
                        <a:t>用户账号余额不足</a:t>
                      </a:r>
                      <a:endParaRPr lang="en-US" altLang="en-US" sz="20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Rectangle 6"/>
          <p:cNvSpPr txBox="1">
            <a:spLocks noGrp="1"/>
          </p:cNvSpPr>
          <p:nvPr/>
        </p:nvSpPr>
        <p:spPr>
          <a:xfrm>
            <a:off x="7971155" y="65227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8585" y="1182370"/>
            <a:ext cx="8094980" cy="4492625"/>
          </a:xfrm>
        </p:spPr>
        <p:txBody>
          <a:bodyPr vert="horz" wrap="square" lIns="91440" tIns="45720" rIns="91440" bIns="45720" anchor="t"/>
          <a:lstStyle/>
          <a:p>
            <a:pPr marL="0" indent="0" algn="l" eaLnBrk="1" hangingPunct="1">
              <a:lnSpc>
                <a:spcPct val="170000"/>
              </a:lnSpc>
              <a:spcBef>
                <a:spcPct val="0"/>
              </a:spcBef>
              <a:buNone/>
            </a:pPr>
            <a:r>
              <a:rPr lang="en-US" sz="2400" b="1" dirty="0">
                <a:solidFill>
                  <a:schemeClr val="accent6">
                    <a:lumMod val="50000"/>
                  </a:schemeClr>
                </a:solidFill>
                <a:latin typeface="黑体" panose="02010609060101010101" charset="-122"/>
                <a:ea typeface="黑体" panose="02010609060101010101" charset="-122"/>
                <a:cs typeface="黑体" panose="02010609060101010101" charset="-122"/>
              </a:rPr>
              <a:t>（2）根据基本流和备选流生成不同的场景</a:t>
            </a:r>
            <a:endParaRPr lang="en-US" sz="2400"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lvl="1" algn="l" eaLnBrk="1" hangingPunct="1">
              <a:lnSpc>
                <a:spcPct val="150000"/>
              </a:lnSpc>
              <a:spcBef>
                <a:spcPct val="0"/>
              </a:spcBef>
              <a:buFont typeface="Wingdings" panose="05000000000000000000" charset="0"/>
              <a:buChar char="Ø"/>
            </a:pPr>
            <a:r>
              <a:rPr lang="en-US" sz="2400" b="1" dirty="0">
                <a:solidFill>
                  <a:srgbClr val="000000"/>
                </a:solidFill>
                <a:latin typeface="黑体" panose="02010609060101010101" charset="-122"/>
                <a:ea typeface="黑体" panose="02010609060101010101" charset="-122"/>
                <a:cs typeface="黑体" panose="02010609060101010101" charset="-122"/>
              </a:rPr>
              <a:t>场景1（成功预订房间）：基本流。</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lvl="1" algn="l" eaLnBrk="1" hangingPunct="1">
              <a:lnSpc>
                <a:spcPct val="150000"/>
              </a:lnSpc>
              <a:spcBef>
                <a:spcPct val="0"/>
              </a:spcBef>
              <a:buFont typeface="Wingdings" panose="05000000000000000000" charset="0"/>
              <a:buChar char="Ø"/>
            </a:pPr>
            <a:r>
              <a:rPr lang="en-US" sz="2400" b="1" dirty="0">
                <a:solidFill>
                  <a:srgbClr val="000000"/>
                </a:solidFill>
                <a:latin typeface="黑体" panose="02010609060101010101" charset="-122"/>
                <a:ea typeface="黑体" panose="02010609060101010101" charset="-122"/>
                <a:cs typeface="黑体" panose="02010609060101010101" charset="-122"/>
              </a:rPr>
              <a:t>场景2（预订日期超限）：基本流、备选流1。</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lvl="1" algn="l" eaLnBrk="1" hangingPunct="1">
              <a:lnSpc>
                <a:spcPct val="150000"/>
              </a:lnSpc>
              <a:spcBef>
                <a:spcPct val="0"/>
              </a:spcBef>
              <a:buFont typeface="Wingdings" panose="05000000000000000000" charset="0"/>
              <a:buChar char="Ø"/>
            </a:pPr>
            <a:r>
              <a:rPr lang="en-US" sz="2400" b="1" dirty="0">
                <a:solidFill>
                  <a:srgbClr val="000000"/>
                </a:solidFill>
                <a:latin typeface="黑体" panose="02010609060101010101" charset="-122"/>
                <a:ea typeface="黑体" panose="02010609060101010101" charset="-122"/>
                <a:cs typeface="黑体" panose="02010609060101010101" charset="-122"/>
              </a:rPr>
              <a:t>场景3（无空余房间）：基本流、备选流2。</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lvl="1" algn="l" eaLnBrk="1" hangingPunct="1">
              <a:lnSpc>
                <a:spcPct val="150000"/>
              </a:lnSpc>
              <a:spcBef>
                <a:spcPct val="0"/>
              </a:spcBef>
              <a:buFont typeface="Wingdings" panose="05000000000000000000" charset="0"/>
              <a:buChar char="Ø"/>
            </a:pPr>
            <a:r>
              <a:rPr lang="en-US" sz="2400" b="1" dirty="0">
                <a:solidFill>
                  <a:srgbClr val="000000"/>
                </a:solidFill>
                <a:latin typeface="黑体" panose="02010609060101010101" charset="-122"/>
                <a:ea typeface="黑体" panose="02010609060101010101" charset="-122"/>
                <a:cs typeface="黑体" panose="02010609060101010101" charset="-122"/>
              </a:rPr>
              <a:t>场景4（账户不存在）：基本流、备选流3。</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lvl="1" algn="l" eaLnBrk="1" hangingPunct="1">
              <a:lnSpc>
                <a:spcPct val="150000"/>
              </a:lnSpc>
              <a:spcBef>
                <a:spcPct val="0"/>
              </a:spcBef>
              <a:buFont typeface="Wingdings" panose="05000000000000000000" charset="0"/>
              <a:buChar char="Ø"/>
            </a:pPr>
            <a:r>
              <a:rPr lang="en-US" sz="2400" b="1" dirty="0">
                <a:solidFill>
                  <a:srgbClr val="000000"/>
                </a:solidFill>
                <a:latin typeface="黑体" panose="02010609060101010101" charset="-122"/>
                <a:ea typeface="黑体" panose="02010609060101010101" charset="-122"/>
                <a:cs typeface="黑体" panose="02010609060101010101" charset="-122"/>
              </a:rPr>
              <a:t>场景5（密码错误）：基本流、备选流4。</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lvl="1" algn="l" eaLnBrk="1" hangingPunct="1">
              <a:lnSpc>
                <a:spcPct val="150000"/>
              </a:lnSpc>
              <a:spcBef>
                <a:spcPct val="0"/>
              </a:spcBef>
              <a:buFont typeface="Wingdings" panose="05000000000000000000" charset="0"/>
              <a:buChar char="Ø"/>
            </a:pPr>
            <a:r>
              <a:rPr lang="en-US" sz="2400" b="1" dirty="0">
                <a:solidFill>
                  <a:srgbClr val="000000"/>
                </a:solidFill>
                <a:latin typeface="黑体" panose="02010609060101010101" charset="-122"/>
                <a:ea typeface="黑体" panose="02010609060101010101" charset="-122"/>
                <a:cs typeface="黑体" panose="02010609060101010101" charset="-122"/>
              </a:rPr>
              <a:t>场景6（用户账号余额不足）：基本流、备选流5。</a:t>
            </a:r>
            <a:endParaRPr lang="en-US" sz="2400" b="1"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609600" y="396875"/>
            <a:ext cx="7593965" cy="819150"/>
          </a:xfrm>
        </p:spPr>
        <p:txBody>
          <a:bodyPr vert="horz" wrap="square" lIns="91440" tIns="45720" rIns="91440" bIns="45720" anchor="b"/>
          <a:lstStyle/>
          <a:p>
            <a:pPr eaLnBrk="1" fontAlgn="base" hangingPunct="1"/>
            <a:r>
              <a:rPr lang="zh-CN" altLang="en-US" sz="3200" dirty="0" smtClean="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a:t>
            </a:r>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法的设计步骤与实例</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59690" y="1008380"/>
            <a:ext cx="8389620" cy="4492625"/>
          </a:xfrm>
        </p:spPr>
        <p:txBody>
          <a:bodyPr vert="horz" wrap="square" lIns="91440" tIns="45720" rIns="91440" bIns="45720" anchor="t"/>
          <a:lstStyle/>
          <a:p>
            <a:pPr marL="0" indent="0" algn="l" eaLnBrk="1" hangingPunct="1">
              <a:lnSpc>
                <a:spcPct val="170000"/>
              </a:lnSpc>
              <a:spcBef>
                <a:spcPct val="0"/>
              </a:spcBef>
              <a:buNone/>
            </a:pPr>
            <a:r>
              <a:rPr lang="en-US" sz="2400" b="1" dirty="0">
                <a:solidFill>
                  <a:schemeClr val="accent6">
                    <a:lumMod val="50000"/>
                  </a:schemeClr>
                </a:solidFill>
                <a:latin typeface="黑体" panose="02010609060101010101" charset="-122"/>
                <a:ea typeface="黑体" panose="02010609060101010101" charset="-122"/>
                <a:cs typeface="黑体" panose="02010609060101010101" charset="-122"/>
              </a:rPr>
              <a:t>（3）测试用例设计</a:t>
            </a:r>
            <a:endParaRPr lang="en-US" sz="2400"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algn="l" eaLnBrk="1" hangingPunct="1">
              <a:lnSpc>
                <a:spcPct val="14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    对于每一个场景都需要确定测试用例，</a:t>
            </a:r>
            <a:r>
              <a:rPr lang="en-US" sz="2400" dirty="0" smtClean="0">
                <a:solidFill>
                  <a:srgbClr val="000000"/>
                </a:solidFill>
                <a:latin typeface="黑体" panose="02010609060101010101" charset="-122"/>
                <a:ea typeface="黑体" panose="02010609060101010101" charset="-122"/>
                <a:cs typeface="黑体" panose="02010609060101010101" charset="-122"/>
              </a:rPr>
              <a:t>可以采用决策表来确定和管理测试用例</a:t>
            </a:r>
            <a:r>
              <a:rPr lang="en-US" sz="2400" dirty="0">
                <a:solidFill>
                  <a:srgbClr val="000000"/>
                </a:solidFill>
                <a:latin typeface="黑体" panose="02010609060101010101" charset="-122"/>
                <a:ea typeface="黑体" panose="02010609060101010101" charset="-122"/>
                <a:cs typeface="黑体" panose="02010609060101010101" charset="-122"/>
              </a:rPr>
              <a:t>，表3-26是结合场景确定的基本测试用例。表中显示了一种通用格式，表中各行代表各个测试用例，各列代表测试用例的信息。每个测试用例包括用例ID、场景/条件（或说明）、测试用例中涉及的所有数据元素（作为输入或已经存在于数据库中）以及预期结果。</a:t>
            </a:r>
            <a:endParaRPr lang="en-US" sz="2400"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2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   </a:t>
            </a:r>
            <a:endParaRPr lang="en-US" sz="2400"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609600" y="396875"/>
            <a:ext cx="7593965" cy="819150"/>
          </a:xfrm>
        </p:spPr>
        <p:txBody>
          <a:bodyPr vert="horz" wrap="square" lIns="91440" tIns="45720" rIns="91440" bIns="45720" anchor="b"/>
          <a:lstStyle/>
          <a:p>
            <a:pPr eaLnBrk="1" fontAlgn="base" hangingPunct="1"/>
            <a:r>
              <a:rPr lang="zh-CN" altLang="en-US" sz="3200" dirty="0" smtClean="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a:t>
            </a:r>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法的设计步骤与实例</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59690" y="1008380"/>
            <a:ext cx="8389620" cy="4492625"/>
          </a:xfrm>
        </p:spPr>
        <p:txBody>
          <a:bodyPr vert="horz" wrap="square" lIns="91440" tIns="45720" rIns="91440" bIns="45720" anchor="t"/>
          <a:lstStyle/>
          <a:p>
            <a:pPr marL="0" indent="0" algn="l" eaLnBrk="1" hangingPunct="1">
              <a:lnSpc>
                <a:spcPct val="170000"/>
              </a:lnSpc>
              <a:spcBef>
                <a:spcPct val="0"/>
              </a:spcBef>
              <a:buNone/>
            </a:pPr>
            <a:r>
              <a:rPr lang="en-US" sz="2400" b="1" dirty="0">
                <a:solidFill>
                  <a:schemeClr val="accent6">
                    <a:lumMod val="50000"/>
                  </a:schemeClr>
                </a:solidFill>
                <a:latin typeface="黑体" panose="02010609060101010101" charset="-122"/>
                <a:ea typeface="黑体" panose="02010609060101010101" charset="-122"/>
                <a:cs typeface="黑体" panose="02010609060101010101" charset="-122"/>
              </a:rPr>
              <a:t>（3）测试用例设计</a:t>
            </a:r>
            <a:endParaRPr lang="en-US" sz="2400" b="1" dirty="0">
              <a:solidFill>
                <a:schemeClr val="accent6">
                  <a:lumMod val="50000"/>
                </a:schemeClr>
              </a:solidFill>
              <a:latin typeface="黑体" panose="02010609060101010101" charset="-122"/>
              <a:ea typeface="黑体" panose="02010609060101010101" charset="-122"/>
              <a:cs typeface="黑体" panose="02010609060101010101" charset="-122"/>
            </a:endParaRPr>
          </a:p>
          <a:p>
            <a:pPr marL="0" indent="0" algn="l" eaLnBrk="1" hangingPunct="1">
              <a:lnSpc>
                <a:spcPct val="15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    一般从确定执行用例场景所需的数据元素入手构建矩阵。然后，对于每个场景，至少要确定包含执行场景所需的测试用例的条件情况。例如，在表3-26的矩阵中，“V”表明这个条件必须是有效的（Valid）才可执行基本流，而 “I”表明在这种条件无效的（Invalid）情况下将激活所需备选流，“n/a”（不适用）表示这个条件不适用于测试用例。</a:t>
            </a:r>
            <a:endParaRPr lang="en-US" sz="2400"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609600" y="396875"/>
            <a:ext cx="7593965" cy="819150"/>
          </a:xfrm>
        </p:spPr>
        <p:txBody>
          <a:bodyPr vert="horz" wrap="square" lIns="91440" tIns="45720" rIns="91440" bIns="45720" anchor="b"/>
          <a:lstStyle/>
          <a:p>
            <a:pPr eaLnBrk="1" fontAlgn="base" hangingPunct="1"/>
            <a:r>
              <a:rPr lang="zh-CN" altLang="en-US" sz="3200" dirty="0" smtClean="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a:t>
            </a:r>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法的设计步骤与实例</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65405" y="980440"/>
            <a:ext cx="8544560" cy="4641215"/>
          </a:xfrm>
        </p:spPr>
        <p:txBody>
          <a:bodyPr vert="horz" wrap="square" lIns="91440" tIns="45720" rIns="91440" bIns="45720" anchor="t"/>
          <a:lstStyle/>
          <a:p>
            <a:pPr marL="0" indent="0" algn="ctr" eaLnBrk="1" hangingPunct="1">
              <a:lnSpc>
                <a:spcPct val="170000"/>
              </a:lnSpc>
              <a:spcBef>
                <a:spcPct val="0"/>
              </a:spcBef>
              <a:buNone/>
            </a:pPr>
            <a:r>
              <a:rPr lang="en-US" sz="2000" b="1" dirty="0">
                <a:solidFill>
                  <a:srgbClr val="000000"/>
                </a:solidFill>
                <a:latin typeface="黑体" panose="02010609060101010101" charset="-122"/>
                <a:ea typeface="黑体" panose="02010609060101010101" charset="-122"/>
                <a:cs typeface="黑体" panose="02010609060101010101" charset="-122"/>
              </a:rPr>
              <a:t>测试用例表</a:t>
            </a: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70000"/>
              </a:lnSpc>
              <a:spcBef>
                <a:spcPct val="0"/>
              </a:spcBef>
              <a:buNone/>
            </a:pPr>
            <a:endParaRPr lang="en-US" sz="2000" b="1" dirty="0">
              <a:solidFill>
                <a:srgbClr val="000000"/>
              </a:solidFill>
              <a:latin typeface="黑体" panose="02010609060101010101" charset="-122"/>
              <a:ea typeface="黑体" panose="02010609060101010101" charset="-122"/>
              <a:cs typeface="黑体" panose="02010609060101010101" charset="-122"/>
            </a:endParaRPr>
          </a:p>
          <a:p>
            <a:pPr marL="0" indent="0" algn="ctr" eaLnBrk="1" hangingPunct="1">
              <a:lnSpc>
                <a:spcPct val="110000"/>
              </a:lnSpc>
              <a:spcBef>
                <a:spcPct val="0"/>
              </a:spcBef>
              <a:buNone/>
            </a:pPr>
            <a:r>
              <a:rPr lang="en-US" sz="2000" b="1">
                <a:solidFill>
                  <a:srgbClr val="000000"/>
                </a:solidFill>
                <a:latin typeface="黑体" panose="02010609060101010101" charset="-122"/>
                <a:ea typeface="黑体" panose="02010609060101010101" charset="-122"/>
                <a:cs typeface="黑体" panose="02010609060101010101" charset="-122"/>
                <a:sym typeface="+mn-ea"/>
              </a:rPr>
              <a:t>在上面的矩阵中，无需为条件输入任何实际的数值，这样做的优点是只需要查看各条件 “V”和“I” 的设定情况，如果某个条件不具备“I”的取值情况，则说明还未测试该条件无效的情况，提示测试用例还不够充足</a:t>
            </a:r>
            <a:r>
              <a:rPr sz="2000" b="1">
                <a:solidFill>
                  <a:srgbClr val="000000"/>
                </a:solidFill>
                <a:latin typeface="黑体" panose="02010609060101010101" charset="-122"/>
                <a:ea typeface="黑体" panose="02010609060101010101" charset="-122"/>
                <a:cs typeface="黑体" panose="02010609060101010101" charset="-122"/>
                <a:sym typeface="+mn-ea"/>
              </a:rPr>
              <a:t>。</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10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    </a:t>
            </a:r>
            <a:endParaRPr lang="en-US" sz="2400" b="1"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540385" y="236220"/>
            <a:ext cx="7593965" cy="819150"/>
          </a:xfrm>
        </p:spPr>
        <p:txBody>
          <a:bodyPr vert="horz" wrap="square" lIns="91440" tIns="45720" rIns="91440" bIns="45720" anchor="b"/>
          <a:lstStyle/>
          <a:p>
            <a:pPr eaLnBrk="1" fontAlgn="base" hangingPunct="1"/>
            <a:r>
              <a:rPr lang="zh-CN" altLang="en-US" sz="3200" dirty="0" smtClean="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a:t>
            </a:r>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法的设计步骤与实例</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graphicFrame>
        <p:nvGraphicFramePr>
          <p:cNvPr id="3" name="表格 2"/>
          <p:cNvGraphicFramePr/>
          <p:nvPr>
            <p:custDataLst>
              <p:tags r:id="rId1"/>
            </p:custDataLst>
          </p:nvPr>
        </p:nvGraphicFramePr>
        <p:xfrm>
          <a:off x="35496" y="1556792"/>
          <a:ext cx="8651875" cy="4051300"/>
        </p:xfrm>
        <a:graphic>
          <a:graphicData uri="http://schemas.openxmlformats.org/drawingml/2006/table">
            <a:tbl>
              <a:tblPr firstRow="1" bandRow="1">
                <a:tableStyleId>{5940675A-B579-460E-94D1-54222C63F5DA}</a:tableStyleId>
              </a:tblPr>
              <a:tblGrid>
                <a:gridCol w="795020"/>
                <a:gridCol w="1403985"/>
                <a:gridCol w="814705"/>
                <a:gridCol w="558165"/>
                <a:gridCol w="846455"/>
                <a:gridCol w="706120"/>
                <a:gridCol w="921385"/>
                <a:gridCol w="2606040"/>
              </a:tblGrid>
              <a:tr h="630555">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用例</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黑体" panose="02010609060101010101" charset="-122"/>
                        </a:rPr>
                        <a:t>场景/条件</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预订日期</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房间</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账号</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密码</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账号余额</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预期结果</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3885">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1</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800" b="1">
                          <a:latin typeface="黑体" panose="02010609060101010101" charset="-122"/>
                          <a:ea typeface="黑体" panose="02010609060101010101" charset="-122"/>
                          <a:cs typeface="黑体" panose="02010609060101010101" charset="-122"/>
                        </a:rPr>
                        <a:t>场景1：成功预订房间</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800" b="1">
                          <a:latin typeface="黑体" panose="02010609060101010101" charset="-122"/>
                          <a:ea typeface="黑体" panose="02010609060101010101" charset="-122"/>
                          <a:cs typeface="黑体" panose="02010609060101010101" charset="-122"/>
                        </a:rPr>
                        <a:t>成功预订，提示“预订成功”，账号余额减少</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1490">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2</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800" b="1">
                          <a:latin typeface="黑体" panose="02010609060101010101" charset="-122"/>
                          <a:ea typeface="黑体" panose="02010609060101010101" charset="-122"/>
                          <a:cs typeface="黑体" panose="02010609060101010101" charset="-122"/>
                        </a:rPr>
                        <a:t>场景2：预订日期超限</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I</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800" b="1">
                          <a:latin typeface="黑体" panose="02010609060101010101" charset="-122"/>
                          <a:ea typeface="黑体" panose="02010609060101010101" charset="-122"/>
                          <a:cs typeface="黑体" panose="02010609060101010101" charset="-122"/>
                        </a:rPr>
                        <a:t>提示“预订日期无效”，重选预订日期</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2300">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3</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800" b="1">
                          <a:latin typeface="黑体" panose="02010609060101010101" charset="-122"/>
                          <a:ea typeface="黑体" panose="02010609060101010101" charset="-122"/>
                          <a:cs typeface="黑体" panose="02010609060101010101" charset="-122"/>
                        </a:rPr>
                        <a:t>场景3：无空余房间</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I</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800" b="1">
                          <a:latin typeface="黑体" panose="02010609060101010101" charset="-122"/>
                          <a:ea typeface="黑体" panose="02010609060101010101" charset="-122"/>
                          <a:cs typeface="黑体" panose="02010609060101010101" charset="-122"/>
                        </a:rPr>
                        <a:t>提示“预订日期房间已满”，重选预订日期</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1490">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4</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800" b="1">
                          <a:latin typeface="黑体" panose="02010609060101010101" charset="-122"/>
                          <a:ea typeface="黑体" panose="02010609060101010101" charset="-122"/>
                          <a:cs typeface="黑体" panose="02010609060101010101" charset="-122"/>
                        </a:rPr>
                        <a:t>场景4：账户不存在</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I</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800" b="1">
                          <a:latin typeface="黑体" panose="02010609060101010101" charset="-122"/>
                          <a:ea typeface="黑体" panose="02010609060101010101" charset="-122"/>
                          <a:cs typeface="黑体" panose="02010609060101010101" charset="-122"/>
                        </a:rPr>
                        <a:t>提示“账号不存在”，重新输入账号</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1490">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5</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800" b="1">
                          <a:latin typeface="黑体" panose="02010609060101010101" charset="-122"/>
                          <a:ea typeface="黑体" panose="02010609060101010101" charset="-122"/>
                          <a:cs typeface="黑体" panose="02010609060101010101" charset="-122"/>
                        </a:rPr>
                        <a:t>场景5：密码错误</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I</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800" b="1">
                          <a:latin typeface="黑体" panose="02010609060101010101" charset="-122"/>
                          <a:ea typeface="黑体" panose="02010609060101010101" charset="-122"/>
                          <a:cs typeface="黑体" panose="02010609060101010101" charset="-122"/>
                        </a:rPr>
                        <a:t>提示“密码错误”，重新输入密码</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1490">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6</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800" b="1">
                          <a:latin typeface="黑体" panose="02010609060101010101" charset="-122"/>
                          <a:ea typeface="黑体" panose="02010609060101010101" charset="-122"/>
                          <a:cs typeface="黑体" panose="02010609060101010101" charset="-122"/>
                        </a:rPr>
                        <a:t>场景6：账号余额不足</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V</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I</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buNone/>
                      </a:pPr>
                      <a:r>
                        <a:rPr lang="en-US" sz="1800" b="1" dirty="0" err="1">
                          <a:latin typeface="黑体" panose="02010609060101010101" charset="-122"/>
                          <a:ea typeface="黑体" panose="02010609060101010101" charset="-122"/>
                          <a:cs typeface="黑体" panose="02010609060101010101" charset="-122"/>
                        </a:rPr>
                        <a:t>提示“账号余额不足请充值</a:t>
                      </a:r>
                      <a:r>
                        <a:rPr lang="en-US" sz="1800" b="1" dirty="0">
                          <a:latin typeface="黑体" panose="02010609060101010101" charset="-122"/>
                          <a:ea typeface="黑体" panose="02010609060101010101" charset="-122"/>
                          <a:cs typeface="黑体" panose="02010609060101010101" charset="-122"/>
                        </a:rPr>
                        <a:t>”</a:t>
                      </a:r>
                      <a:endParaRPr lang="en-US" altLang="en-US" sz="1800" b="1" dirty="0">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107315" y="692696"/>
            <a:ext cx="8611686" cy="5904656"/>
          </a:xfrm>
        </p:spPr>
        <p:txBody>
          <a:bodyPr vert="horz" wrap="square" lIns="91440" tIns="45720" rIns="91440" bIns="45720" anchor="t"/>
          <a:lstStyle/>
          <a:p>
            <a:pPr marL="0" indent="0" algn="l" eaLnBrk="1" hangingPunct="1">
              <a:lnSpc>
                <a:spcPct val="170000"/>
              </a:lnSpc>
              <a:spcBef>
                <a:spcPct val="0"/>
              </a:spcBef>
              <a:buNone/>
            </a:pPr>
            <a:r>
              <a:rPr lang="en-US" sz="2400" b="1" dirty="0">
                <a:solidFill>
                  <a:schemeClr val="accent6">
                    <a:lumMod val="50000"/>
                  </a:schemeClr>
                </a:solidFill>
                <a:latin typeface="黑体" panose="02010609060101010101" charset="-122"/>
                <a:ea typeface="黑体" panose="02010609060101010101" charset="-122"/>
                <a:cs typeface="黑体" panose="02010609060101010101" charset="-122"/>
              </a:rPr>
              <a:t>（4）确定测试用例数据值</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80000"/>
              </a:lnSpc>
              <a:spcBef>
                <a:spcPct val="0"/>
              </a:spcBef>
              <a:buNone/>
            </a:pPr>
            <a:r>
              <a:rPr lang="en-US" sz="2400" dirty="0">
                <a:solidFill>
                  <a:srgbClr val="000000"/>
                </a:solidFill>
                <a:latin typeface="黑体" panose="02010609060101010101" charset="-122"/>
                <a:ea typeface="黑体" panose="02010609060101010101" charset="-122"/>
                <a:cs typeface="黑体" panose="02010609060101010101" charset="-122"/>
              </a:rPr>
              <a:t> </a:t>
            </a:r>
            <a:r>
              <a:rPr lang="en-US" sz="2400" b="1" dirty="0">
                <a:solidFill>
                  <a:srgbClr val="000000"/>
                </a:solidFill>
                <a:latin typeface="黑体" panose="02010609060101010101" charset="-122"/>
                <a:ea typeface="黑体" panose="02010609060101010101" charset="-122"/>
                <a:cs typeface="黑体" panose="02010609060101010101" charset="-122"/>
              </a:rPr>
              <a:t>   假定UserOne为已注册用户，密码为MyPass；UserTwo是未注册的用户。</a:t>
            </a:r>
            <a:endParaRPr lang="en-US" sz="2400" b="1" dirty="0">
              <a:solidFill>
                <a:srgbClr val="000000"/>
              </a:solidFill>
              <a:latin typeface="黑体" panose="02010609060101010101" charset="-122"/>
              <a:ea typeface="黑体" panose="02010609060101010101" charset="-122"/>
              <a:cs typeface="黑体" panose="02010609060101010101" charset="-122"/>
            </a:endParaRPr>
          </a:p>
          <a:p>
            <a:pPr marL="0" indent="0" algn="l" eaLnBrk="1" hangingPunct="1">
              <a:lnSpc>
                <a:spcPct val="80000"/>
              </a:lnSpc>
              <a:spcBef>
                <a:spcPct val="0"/>
              </a:spcBef>
              <a:buNone/>
            </a:pPr>
            <a:r>
              <a:rPr lang="en-US" sz="2400" b="1" dirty="0">
                <a:solidFill>
                  <a:srgbClr val="000000"/>
                </a:solidFill>
                <a:latin typeface="黑体" panose="02010609060101010101" charset="-122"/>
                <a:ea typeface="黑体" panose="02010609060101010101" charset="-122"/>
                <a:cs typeface="黑体" panose="02010609060101010101" charset="-122"/>
              </a:rPr>
              <a:t>测试用例表</a:t>
            </a:r>
            <a:endParaRPr lang="en-US" sz="2400" b="1" dirty="0">
              <a:solidFill>
                <a:srgbClr val="000000"/>
              </a:solidFill>
              <a:latin typeface="黑体" panose="02010609060101010101" charset="-122"/>
              <a:ea typeface="黑体" panose="02010609060101010101" charset="-122"/>
              <a:cs typeface="黑体" panose="02010609060101010101" charset="-122"/>
            </a:endParaRPr>
          </a:p>
        </p:txBody>
      </p:sp>
      <p:sp>
        <p:nvSpPr>
          <p:cNvPr id="12291" name="AutoShape 2"/>
          <p:cNvSpPr>
            <a:spLocks noGrp="1"/>
          </p:cNvSpPr>
          <p:nvPr>
            <p:ph type="title"/>
          </p:nvPr>
        </p:nvSpPr>
        <p:spPr>
          <a:xfrm>
            <a:off x="539750" y="116840"/>
            <a:ext cx="7593965" cy="819150"/>
          </a:xfrm>
        </p:spPr>
        <p:txBody>
          <a:bodyPr vert="horz" wrap="square" lIns="91440" tIns="45720" rIns="91440" bIns="45720" anchor="b"/>
          <a:lstStyle/>
          <a:p>
            <a:pPr eaLnBrk="1" fontAlgn="base" hangingPunct="1"/>
            <a:r>
              <a:rPr lang="zh-CN" altLang="en-US" sz="3200" dirty="0" smtClean="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场景</a:t>
            </a:r>
            <a:r>
              <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rPr>
              <a:t>法的设计步骤与实例</a:t>
            </a:r>
            <a:endParaRPr lang="zh-CN" altLang="en-US" sz="3200" dirty="0">
              <a:solidFill>
                <a:schemeClr val="tx1">
                  <a:lumMod val="60000"/>
                  <a:lumOff val="40000"/>
                </a:schemeClr>
              </a:solidFill>
              <a:latin typeface="黑体" panose="02010609060101010101" charset="-122"/>
              <a:ea typeface="黑体" panose="02010609060101010101" charset="-122"/>
              <a:cs typeface="黑体" panose="02010609060101010101" charset="-122"/>
              <a:sym typeface="+mn-ea"/>
            </a:endParaRPr>
          </a:p>
        </p:txBody>
      </p:sp>
      <p:graphicFrame>
        <p:nvGraphicFramePr>
          <p:cNvPr id="4" name="表格 3"/>
          <p:cNvGraphicFramePr/>
          <p:nvPr>
            <p:custDataLst>
              <p:tags r:id="rId1"/>
            </p:custDataLst>
          </p:nvPr>
        </p:nvGraphicFramePr>
        <p:xfrm>
          <a:off x="107504" y="2460625"/>
          <a:ext cx="8226425" cy="3939540"/>
        </p:xfrm>
        <a:graphic>
          <a:graphicData uri="http://schemas.openxmlformats.org/drawingml/2006/table">
            <a:tbl>
              <a:tblPr firstRow="1" bandRow="1">
                <a:tableStyleId>{5940675A-B579-460E-94D1-54222C63F5DA}</a:tableStyleId>
              </a:tblPr>
              <a:tblGrid>
                <a:gridCol w="601980"/>
                <a:gridCol w="1212215"/>
                <a:gridCol w="1701800"/>
                <a:gridCol w="629920"/>
                <a:gridCol w="1017905"/>
                <a:gridCol w="873760"/>
                <a:gridCol w="1020445"/>
                <a:gridCol w="1168400"/>
              </a:tblGrid>
              <a:tr h="609600">
                <a:tc>
                  <a:txBody>
                    <a:bodyPr/>
                    <a:lstStyle/>
                    <a:p>
                      <a:pPr indent="127000" algn="ctr">
                        <a:buNone/>
                      </a:pPr>
                      <a:r>
                        <a:rPr lang="en-US" sz="1800" b="1" dirty="0" err="1">
                          <a:latin typeface="黑体" panose="02010609060101010101" charset="-122"/>
                          <a:ea typeface="黑体" panose="02010609060101010101" charset="-122"/>
                          <a:cs typeface="宋体" panose="02010600030101010101" pitchFamily="2" charset="-122"/>
                        </a:rPr>
                        <a:t>用例</a:t>
                      </a:r>
                      <a:endParaRPr lang="en-US" altLang="en-US" sz="1800" b="1" dirty="0">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黑体" panose="02010609060101010101" charset="-122"/>
                        </a:rPr>
                        <a:t>场景/条件</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err="1">
                          <a:latin typeface="黑体" panose="02010609060101010101" charset="-122"/>
                          <a:ea typeface="黑体" panose="02010609060101010101" charset="-122"/>
                          <a:cs typeface="宋体" panose="02010600030101010101" pitchFamily="2" charset="-122"/>
                        </a:rPr>
                        <a:t>预订日期</a:t>
                      </a:r>
                      <a:endParaRPr lang="en-US" altLang="en-US" sz="18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房间</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账号</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密码</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账号余额</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预期结果</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990">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1</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黑体" panose="02010609060101010101" charset="-122"/>
                        </a:rPr>
                        <a:t>场景1</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一个有效日期</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未满</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UserOne</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MyPass</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800</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成功预订</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990">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2</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黑体" panose="02010609060101010101" charset="-122"/>
                        </a:rPr>
                        <a:t>场景2</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一个超出预订期限的日期</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日期超限</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990">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3</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黑体" panose="02010609060101010101" charset="-122"/>
                        </a:rPr>
                        <a:t>场景3</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一个有效日期</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已满</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无空房间</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990">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4</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黑体" panose="02010609060101010101" charset="-122"/>
                        </a:rPr>
                        <a:t>场景4</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一个有效日期</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未满</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UserTwo</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账户错误</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990">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5</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黑体" panose="02010609060101010101" charset="-122"/>
                        </a:rPr>
                        <a:t>场景5</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一个有效日期</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未满</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UserOne</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NoPass</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n/a</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密码错误</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990">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6</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黑体" panose="02010609060101010101" charset="-122"/>
                        </a:rPr>
                        <a:t>场景6</a:t>
                      </a:r>
                      <a:endParaRPr lang="en-US" altLang="en-US" sz="1800" b="1">
                        <a:latin typeface="黑体" panose="02010609060101010101" charset="-122"/>
                        <a:ea typeface="黑体" panose="02010609060101010101"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一个有效日期</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未满</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UserOne</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MyPass</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a:latin typeface="黑体" panose="02010609060101010101" charset="-122"/>
                          <a:ea typeface="黑体" panose="02010609060101010101" charset="-122"/>
                          <a:cs typeface="宋体" panose="02010600030101010101" pitchFamily="2" charset="-122"/>
                        </a:rPr>
                        <a:t>200</a:t>
                      </a:r>
                      <a:endParaRPr lang="en-US" altLang="en-US" sz="1800" b="1">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1800" b="1" dirty="0" err="1">
                          <a:latin typeface="黑体" panose="02010609060101010101" charset="-122"/>
                          <a:ea typeface="黑体" panose="02010609060101010101" charset="-122"/>
                          <a:cs typeface="宋体" panose="02010600030101010101" pitchFamily="2" charset="-122"/>
                        </a:rPr>
                        <a:t>余额不足</a:t>
                      </a:r>
                      <a:endParaRPr lang="en-US" altLang="en-US" sz="1800" b="1" dirty="0">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Rectangle 6"/>
          <p:cNvSpPr txBox="1">
            <a:spLocks noGrp="1"/>
          </p:cNvSpPr>
          <p:nvPr/>
        </p:nvSpPr>
        <p:spPr>
          <a:xfrm>
            <a:off x="7934960" y="640016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fld>
            <a:r>
              <a:rPr lang="en-US" altLang="zh-CN" b="1" dirty="0">
                <a:solidFill>
                  <a:schemeClr val="accent4"/>
                </a:solidFill>
              </a:rPr>
              <a:t>/116</a:t>
            </a:r>
            <a:endParaRPr lang="en-US" altLang="zh-CN" b="1" dirty="0">
              <a:solidFill>
                <a:schemeClr val="accent4"/>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场景法练习</a:t>
            </a:r>
            <a:endParaRPr lang="zh-CN" altLang="en-US" dirty="0"/>
          </a:p>
        </p:txBody>
      </p:sp>
      <p:sp>
        <p:nvSpPr>
          <p:cNvPr id="3" name="内容占位符 2"/>
          <p:cNvSpPr>
            <a:spLocks noGrp="1"/>
          </p:cNvSpPr>
          <p:nvPr>
            <p:ph idx="1"/>
          </p:nvPr>
        </p:nvSpPr>
        <p:spPr/>
        <p:txBody>
          <a:bodyPr/>
          <a:lstStyle/>
          <a:p>
            <a:r>
              <a:rPr lang="en-US" altLang="zh-CN" sz="1800" dirty="0" smtClean="0"/>
              <a:t>ATM</a:t>
            </a:r>
            <a:r>
              <a:rPr sz="1800" dirty="0" smtClean="0"/>
              <a:t>取款  由用例描述可知</a:t>
            </a:r>
            <a:endParaRPr lang="en-US" sz="1800" dirty="0" smtClean="0"/>
          </a:p>
          <a:p>
            <a:pPr>
              <a:buNone/>
            </a:pPr>
            <a:r>
              <a:rPr altLang="en-US" sz="1800" dirty="0" smtClean="0"/>
              <a:t>基本流：验证卡</a:t>
            </a:r>
            <a:r>
              <a:rPr lang="en-US" altLang="en-US" sz="1800" dirty="0" smtClean="0"/>
              <a:t>—&gt;</a:t>
            </a:r>
            <a:r>
              <a:rPr altLang="en-US" sz="1800" dirty="0" smtClean="0"/>
              <a:t>输入密码</a:t>
            </a:r>
            <a:r>
              <a:rPr lang="en-US" altLang="en-US" sz="1800" dirty="0" smtClean="0"/>
              <a:t>—&gt;</a:t>
            </a:r>
            <a:r>
              <a:rPr altLang="en-US" sz="1800" dirty="0" smtClean="0"/>
              <a:t>点击取款</a:t>
            </a:r>
            <a:r>
              <a:rPr lang="en-US" altLang="en-US" sz="1800" dirty="0" smtClean="0"/>
              <a:t>—&gt;</a:t>
            </a:r>
            <a:r>
              <a:rPr altLang="en-US" sz="1800" dirty="0" smtClean="0"/>
              <a:t>输入取款金额</a:t>
            </a:r>
            <a:endParaRPr lang="en-US" altLang="en-US" sz="1800" dirty="0" smtClean="0"/>
          </a:p>
          <a:p>
            <a:pPr>
              <a:buNone/>
            </a:pPr>
            <a:r>
              <a:rPr lang="en-US" altLang="zh-CN" sz="1800" dirty="0" smtClean="0"/>
              <a:t>              </a:t>
            </a:r>
            <a:r>
              <a:rPr lang="en-US" altLang="zh-CN" sz="1800" dirty="0" smtClean="0">
                <a:sym typeface="Wingdings" panose="05000000000000000000" pitchFamily="2" charset="2"/>
              </a:rPr>
              <a:t></a:t>
            </a:r>
            <a:r>
              <a:rPr sz="1800" dirty="0" smtClean="0"/>
              <a:t>确认</a:t>
            </a:r>
            <a:r>
              <a:rPr lang="en-US" sz="1800" dirty="0" smtClean="0"/>
              <a:t>—&gt;</a:t>
            </a:r>
            <a:r>
              <a:rPr sz="1800" dirty="0" smtClean="0"/>
              <a:t>取钞</a:t>
            </a:r>
            <a:r>
              <a:rPr lang="en-US" sz="1800" dirty="0" smtClean="0"/>
              <a:t>—&gt;</a:t>
            </a:r>
            <a:r>
              <a:rPr sz="1800" dirty="0" smtClean="0"/>
              <a:t>修改余额。</a:t>
            </a:r>
            <a:endParaRPr lang="en-US" sz="1800" dirty="0" smtClean="0"/>
          </a:p>
          <a:p>
            <a:pPr>
              <a:buNone/>
            </a:pPr>
            <a:r>
              <a:rPr altLang="en-US" sz="1800" dirty="0" smtClean="0"/>
              <a:t>备选流：</a:t>
            </a:r>
            <a:r>
              <a:rPr lang="en-US" altLang="en-US" sz="1800" dirty="0" smtClean="0"/>
              <a:t>1</a:t>
            </a:r>
            <a:r>
              <a:rPr altLang="en-US" sz="1800" dirty="0" smtClean="0"/>
              <a:t>验证卡失败</a:t>
            </a:r>
            <a:endParaRPr lang="en-US" altLang="en-US" sz="1800" dirty="0" smtClean="0"/>
          </a:p>
          <a:p>
            <a:pPr>
              <a:buNone/>
            </a:pPr>
            <a:r>
              <a:rPr lang="en-US" altLang="zh-CN" sz="1800" dirty="0" smtClean="0"/>
              <a:t>             2</a:t>
            </a:r>
            <a:r>
              <a:rPr sz="1800" dirty="0" smtClean="0"/>
              <a:t>密码输入错误（三次以下提示重新输入密码）</a:t>
            </a:r>
            <a:endParaRPr lang="en-US" sz="1800" dirty="0" smtClean="0"/>
          </a:p>
          <a:p>
            <a:pPr>
              <a:buNone/>
            </a:pPr>
            <a:r>
              <a:rPr lang="en-US" altLang="zh-CN" sz="1800" dirty="0" smtClean="0"/>
              <a:t>             3 </a:t>
            </a:r>
            <a:r>
              <a:rPr sz="1800" dirty="0" smtClean="0"/>
              <a:t>吞卡（密码错误四次）</a:t>
            </a:r>
            <a:endParaRPr lang="en-US" sz="1800" dirty="0" smtClean="0"/>
          </a:p>
          <a:p>
            <a:pPr>
              <a:buNone/>
            </a:pPr>
            <a:r>
              <a:rPr lang="en-US" altLang="zh-CN" sz="1800" dirty="0" smtClean="0"/>
              <a:t>             4</a:t>
            </a:r>
            <a:r>
              <a:rPr sz="1800" dirty="0" smtClean="0"/>
              <a:t>账户余额不足</a:t>
            </a:r>
            <a:endParaRPr lang="en-US" sz="1800" dirty="0" smtClean="0"/>
          </a:p>
          <a:p>
            <a:pPr>
              <a:buNone/>
            </a:pPr>
            <a:r>
              <a:rPr lang="en-US" altLang="zh-CN" sz="1800" dirty="0" smtClean="0"/>
              <a:t>             5</a:t>
            </a:r>
            <a:r>
              <a:rPr sz="1800" dirty="0" smtClean="0"/>
              <a:t>超过当日取款上限。</a:t>
            </a:r>
            <a:endParaRPr lang="en-US" sz="1800" dirty="0" smtClean="0"/>
          </a:p>
          <a:p>
            <a:pPr>
              <a:buNone/>
            </a:pPr>
            <a:r>
              <a:rPr lang="en-US" altLang="zh-CN" sz="1800" dirty="0" smtClean="0"/>
              <a:t>             6</a:t>
            </a:r>
            <a:r>
              <a:rPr sz="1800" dirty="0" smtClean="0"/>
              <a:t>提醒取款钞（</a:t>
            </a:r>
            <a:r>
              <a:rPr lang="en-US" sz="1800" dirty="0" smtClean="0"/>
              <a:t>15</a:t>
            </a:r>
            <a:r>
              <a:rPr sz="1800" dirty="0" smtClean="0"/>
              <a:t>秒后语音提醒，两次后关闭取超口，退卡）</a:t>
            </a:r>
            <a:endParaRPr lang="en-US" sz="1800" dirty="0" smtClean="0"/>
          </a:p>
          <a:p>
            <a:pPr>
              <a:buNone/>
            </a:pPr>
            <a:r>
              <a:rPr lang="en-US" altLang="zh-CN" sz="1800" dirty="0" smtClean="0"/>
              <a:t>             7ATM</a:t>
            </a:r>
            <a:r>
              <a:rPr sz="1800" dirty="0" smtClean="0"/>
              <a:t>余额不足</a:t>
            </a:r>
            <a:r>
              <a:rPr lang="en-US" altLang="zh-CN" sz="1800" dirty="0" smtClean="0"/>
              <a:t> </a:t>
            </a:r>
            <a:r>
              <a:rPr sz="1800" dirty="0" smtClean="0"/>
              <a:t>，提醒余额不足信息，退卡。</a:t>
            </a:r>
            <a:endParaRPr lang="zh-CN" altLang="en-US" sz="1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139178" cy="648000"/>
          </a:xfrm>
        </p:spPr>
        <p:txBody>
          <a:bodyPr/>
          <a:lstStyle/>
          <a:p>
            <a:r>
              <a:rPr altLang="en-US" dirty="0" smtClean="0"/>
              <a:t>填写场景表</a:t>
            </a:r>
            <a:endParaRPr lang="zh-CN" altLang="en-US" dirty="0"/>
          </a:p>
        </p:txBody>
      </p:sp>
      <p:graphicFrame>
        <p:nvGraphicFramePr>
          <p:cNvPr id="4" name="表格 3"/>
          <p:cNvGraphicFramePr>
            <a:graphicFrameLocks noGrp="1"/>
          </p:cNvGraphicFramePr>
          <p:nvPr/>
        </p:nvGraphicFramePr>
        <p:xfrm>
          <a:off x="500034" y="2071678"/>
          <a:ext cx="8143900" cy="4403450"/>
        </p:xfrm>
        <a:graphic>
          <a:graphicData uri="http://schemas.openxmlformats.org/drawingml/2006/table">
            <a:tbl>
              <a:tblPr firstRow="1" bandRow="1">
                <a:tableStyleId>{5C22544A-7EE6-4342-B048-85BDC9FD1C3A}</a:tableStyleId>
              </a:tblPr>
              <a:tblGrid>
                <a:gridCol w="928694"/>
                <a:gridCol w="2350311"/>
                <a:gridCol w="642942"/>
                <a:gridCol w="642942"/>
                <a:gridCol w="578648"/>
                <a:gridCol w="578648"/>
                <a:gridCol w="578648"/>
                <a:gridCol w="614365"/>
                <a:gridCol w="585760"/>
                <a:gridCol w="642942"/>
              </a:tblGrid>
              <a:tr h="137156">
                <a:tc>
                  <a:txBody>
                    <a:bodyPr/>
                    <a:lstStyle/>
                    <a:p>
                      <a:r>
                        <a:rPr lang="zh-CN" altLang="en-US" dirty="0" smtClean="0"/>
                        <a:t>场景</a:t>
                      </a:r>
                      <a:endParaRPr lang="zh-CN" altLang="en-US" dirty="0"/>
                    </a:p>
                  </a:txBody>
                  <a:tcPr/>
                </a:tc>
                <a:tc>
                  <a:txBody>
                    <a:bodyPr/>
                    <a:lstStyle/>
                    <a:p>
                      <a:r>
                        <a:rPr lang="zh-CN" altLang="en-US" dirty="0" smtClean="0"/>
                        <a:t>场景描述</a:t>
                      </a:r>
                      <a:endParaRPr lang="zh-CN" altLang="en-US" dirty="0"/>
                    </a:p>
                  </a:txBody>
                  <a:tcPr/>
                </a:tc>
                <a:tc>
                  <a:txBody>
                    <a:bodyPr/>
                    <a:lstStyle/>
                    <a:p>
                      <a:r>
                        <a:rPr lang="zh-CN" altLang="en-US" dirty="0" smtClean="0"/>
                        <a:t>验证卡成功</a:t>
                      </a:r>
                      <a:endParaRPr lang="zh-CN" altLang="en-US" dirty="0"/>
                    </a:p>
                  </a:txBody>
                  <a:tcPr/>
                </a:tc>
                <a:tc>
                  <a:txBody>
                    <a:bodyPr/>
                    <a:lstStyle/>
                    <a:p>
                      <a:r>
                        <a:rPr lang="zh-CN" altLang="en-US" dirty="0" smtClean="0"/>
                        <a:t>验证密码正确</a:t>
                      </a:r>
                      <a:endParaRPr lang="zh-CN" altLang="en-US" dirty="0"/>
                    </a:p>
                  </a:txBody>
                  <a:tcPr/>
                </a:tc>
                <a:tc>
                  <a:txBody>
                    <a:bodyPr/>
                    <a:lstStyle/>
                    <a:p>
                      <a:r>
                        <a:rPr lang="zh-CN" altLang="en-US" dirty="0" smtClean="0"/>
                        <a:t>账户余额充足</a:t>
                      </a:r>
                      <a:endParaRPr lang="zh-CN" altLang="en-US" dirty="0"/>
                    </a:p>
                  </a:txBody>
                  <a:tcPr/>
                </a:tc>
                <a:tc>
                  <a:txBody>
                    <a:bodyPr/>
                    <a:lstStyle/>
                    <a:p>
                      <a:r>
                        <a:rPr lang="zh-CN" altLang="en-US" dirty="0" smtClean="0"/>
                        <a:t>低于取款上限</a:t>
                      </a:r>
                      <a:endParaRPr lang="zh-CN" altLang="en-US" dirty="0"/>
                    </a:p>
                  </a:txBody>
                  <a:tcPr/>
                </a:tc>
                <a:tc>
                  <a:txBody>
                    <a:bodyPr/>
                    <a:lstStyle/>
                    <a:p>
                      <a:r>
                        <a:rPr lang="zh-CN" altLang="en-US" dirty="0" smtClean="0"/>
                        <a:t>提醒取钞</a:t>
                      </a:r>
                      <a:endParaRPr lang="zh-CN" altLang="en-US" dirty="0"/>
                    </a:p>
                  </a:txBody>
                  <a:tcPr/>
                </a:tc>
                <a:tc>
                  <a:txBody>
                    <a:bodyPr/>
                    <a:lstStyle/>
                    <a:p>
                      <a:r>
                        <a:rPr lang="en-US" altLang="zh-CN" dirty="0" smtClean="0"/>
                        <a:t>ATM</a:t>
                      </a:r>
                      <a:r>
                        <a:rPr lang="zh-CN" altLang="en-US" dirty="0" smtClean="0"/>
                        <a:t>余额充足</a:t>
                      </a:r>
                      <a:endParaRPr lang="zh-CN" altLang="en-US" dirty="0"/>
                    </a:p>
                  </a:txBody>
                  <a:tcPr/>
                </a:tc>
                <a:tc>
                  <a:txBody>
                    <a:bodyPr/>
                    <a:lstStyle/>
                    <a:p>
                      <a:r>
                        <a:rPr lang="zh-CN" altLang="en-US" dirty="0" smtClean="0"/>
                        <a:t>退卡</a:t>
                      </a:r>
                      <a:endParaRPr lang="zh-CN" altLang="en-US" dirty="0"/>
                    </a:p>
                  </a:txBody>
                  <a:tcPr/>
                </a:tc>
                <a:tc>
                  <a:txBody>
                    <a:bodyPr/>
                    <a:lstStyle/>
                    <a:p>
                      <a:r>
                        <a:rPr lang="zh-CN" altLang="en-US" dirty="0" smtClean="0"/>
                        <a:t>用例</a:t>
                      </a:r>
                      <a:endParaRPr lang="zh-CN" altLang="en-US" dirty="0"/>
                    </a:p>
                  </a:txBody>
                  <a:tcPr/>
                </a:tc>
              </a:tr>
              <a:tr h="476514">
                <a:tc>
                  <a:txBody>
                    <a:bodyPr/>
                    <a:lstStyle/>
                    <a:p>
                      <a:r>
                        <a:rPr lang="zh-CN" altLang="en-US" dirty="0" smtClean="0"/>
                        <a:t>场景</a:t>
                      </a:r>
                      <a:r>
                        <a:rPr lang="en-US" altLang="zh-CN" dirty="0" smtClean="0"/>
                        <a:t>1</a:t>
                      </a:r>
                      <a:endParaRPr lang="zh-CN" altLang="en-US" dirty="0"/>
                    </a:p>
                  </a:txBody>
                  <a:tcPr/>
                </a:tc>
                <a:tc>
                  <a:txBody>
                    <a:bodyPr/>
                    <a:lstStyle/>
                    <a:p>
                      <a:r>
                        <a:rPr lang="zh-CN" altLang="en-US" sz="1200" dirty="0" smtClean="0"/>
                        <a:t>操作正常，成功取款</a:t>
                      </a:r>
                      <a:endParaRPr lang="zh-CN" altLang="en-US" sz="12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r>
                        <a:rPr lang="en-US" altLang="zh-CN" sz="1800" dirty="0" smtClean="0"/>
                        <a:t>1</a:t>
                      </a:r>
                      <a:endParaRPr lang="zh-CN" altLang="en-US" sz="1800" dirty="0"/>
                    </a:p>
                  </a:txBody>
                  <a:tcPr/>
                </a:tc>
              </a:tr>
              <a:tr h="428628">
                <a:tc>
                  <a:txBody>
                    <a:bodyPr/>
                    <a:lstStyle/>
                    <a:p>
                      <a:r>
                        <a:rPr lang="zh-CN" altLang="en-US" dirty="0" smtClean="0"/>
                        <a:t>场景</a:t>
                      </a:r>
                      <a:r>
                        <a:rPr lang="en-US" altLang="zh-CN" dirty="0" smtClean="0"/>
                        <a:t>2</a:t>
                      </a:r>
                      <a:endParaRPr lang="zh-CN" altLang="en-US" dirty="0"/>
                    </a:p>
                  </a:txBody>
                  <a:tcPr/>
                </a:tc>
                <a:tc>
                  <a:txBody>
                    <a:bodyPr/>
                    <a:lstStyle/>
                    <a:p>
                      <a:r>
                        <a:rPr lang="zh-CN" altLang="en-US" sz="1200" dirty="0" smtClean="0"/>
                        <a:t>验证卡失败，提示退卡</a:t>
                      </a:r>
                      <a:endParaRPr lang="zh-CN" altLang="en-US" sz="12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r>
                        <a:rPr lang="en-US" altLang="zh-CN" sz="1800" dirty="0" smtClean="0"/>
                        <a:t>2</a:t>
                      </a:r>
                      <a:endParaRPr lang="zh-CN" altLang="en-US" sz="1800" dirty="0"/>
                    </a:p>
                  </a:txBody>
                  <a:tcPr/>
                </a:tc>
              </a:tr>
              <a:tr h="428628">
                <a:tc>
                  <a:txBody>
                    <a:bodyPr/>
                    <a:lstStyle/>
                    <a:p>
                      <a:r>
                        <a:rPr lang="zh-CN" altLang="en-US" dirty="0" smtClean="0"/>
                        <a:t>场景</a:t>
                      </a:r>
                      <a:r>
                        <a:rPr lang="en-US" altLang="zh-CN" dirty="0" smtClean="0"/>
                        <a:t>3</a:t>
                      </a:r>
                      <a:endParaRPr lang="zh-CN" altLang="en-US" dirty="0"/>
                    </a:p>
                  </a:txBody>
                  <a:tcPr/>
                </a:tc>
                <a:tc>
                  <a:txBody>
                    <a:bodyPr/>
                    <a:lstStyle/>
                    <a:p>
                      <a:r>
                        <a:rPr lang="zh-CN" altLang="en-US" sz="1200" dirty="0" smtClean="0"/>
                        <a:t>密码验证失败，提示重新输入</a:t>
                      </a:r>
                      <a:endParaRPr lang="zh-CN" altLang="en-US" sz="12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r>
                        <a:rPr lang="en-US" altLang="zh-CN" sz="1800" dirty="0" smtClean="0"/>
                        <a:t>3</a:t>
                      </a:r>
                      <a:endParaRPr lang="zh-CN" altLang="en-US" sz="1800" dirty="0"/>
                    </a:p>
                  </a:txBody>
                  <a:tcPr/>
                </a:tc>
              </a:tr>
              <a:tr h="357190">
                <a:tc>
                  <a:txBody>
                    <a:bodyPr/>
                    <a:lstStyle/>
                    <a:p>
                      <a:r>
                        <a:rPr lang="zh-CN" altLang="en-US" dirty="0" smtClean="0"/>
                        <a:t>场景</a:t>
                      </a:r>
                      <a:r>
                        <a:rPr lang="en-US" altLang="zh-CN" dirty="0" smtClean="0"/>
                        <a:t>4</a:t>
                      </a:r>
                      <a:endParaRPr lang="zh-CN" altLang="en-US" dirty="0"/>
                    </a:p>
                  </a:txBody>
                  <a:tcPr/>
                </a:tc>
                <a:tc>
                  <a:txBody>
                    <a:bodyPr/>
                    <a:lstStyle/>
                    <a:p>
                      <a:r>
                        <a:rPr lang="zh-CN" altLang="en-US" sz="1200" dirty="0" smtClean="0"/>
                        <a:t>第四次密码验证失败，吞卡</a:t>
                      </a:r>
                      <a:endParaRPr lang="zh-CN" altLang="en-US" sz="12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r>
                        <a:rPr lang="en-US" altLang="zh-CN" sz="1800" dirty="0" smtClean="0"/>
                        <a:t>4</a:t>
                      </a:r>
                      <a:endParaRPr lang="zh-CN" altLang="en-US" sz="1800" dirty="0"/>
                    </a:p>
                  </a:txBody>
                  <a:tcPr/>
                </a:tc>
              </a:tr>
              <a:tr h="420058">
                <a:tc>
                  <a:txBody>
                    <a:bodyPr/>
                    <a:lstStyle/>
                    <a:p>
                      <a:r>
                        <a:rPr lang="zh-CN" altLang="en-US" dirty="0" smtClean="0"/>
                        <a:t>场景</a:t>
                      </a:r>
                      <a:r>
                        <a:rPr lang="en-US" altLang="zh-CN" dirty="0" smtClean="0"/>
                        <a:t>5</a:t>
                      </a:r>
                      <a:endParaRPr lang="zh-CN" altLang="en-US" dirty="0"/>
                    </a:p>
                  </a:txBody>
                  <a:tcPr/>
                </a:tc>
                <a:tc>
                  <a:txBody>
                    <a:bodyPr/>
                    <a:lstStyle/>
                    <a:p>
                      <a:r>
                        <a:rPr lang="zh-CN" altLang="en-US" sz="1200" dirty="0" smtClean="0"/>
                        <a:t>账户余额不足，提示重新输入。</a:t>
                      </a:r>
                      <a:endParaRPr lang="zh-CN" altLang="en-US" sz="12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r>
                        <a:rPr lang="en-US" altLang="zh-CN" sz="1800" dirty="0" smtClean="0"/>
                        <a:t>5</a:t>
                      </a:r>
                      <a:endParaRPr lang="zh-CN" altLang="en-US" sz="1800" dirty="0"/>
                    </a:p>
                  </a:txBody>
                  <a:tcPr/>
                </a:tc>
              </a:tr>
              <a:tr h="428628">
                <a:tc>
                  <a:txBody>
                    <a:bodyPr/>
                    <a:lstStyle/>
                    <a:p>
                      <a:r>
                        <a:rPr lang="zh-CN" altLang="en-US" dirty="0" smtClean="0"/>
                        <a:t>场景</a:t>
                      </a:r>
                      <a:r>
                        <a:rPr lang="en-US" altLang="zh-CN" dirty="0" smtClean="0"/>
                        <a:t>6</a:t>
                      </a:r>
                      <a:endParaRPr lang="zh-CN" altLang="en-US" dirty="0"/>
                    </a:p>
                  </a:txBody>
                  <a:tcPr/>
                </a:tc>
                <a:tc>
                  <a:txBody>
                    <a:bodyPr/>
                    <a:lstStyle/>
                    <a:p>
                      <a:r>
                        <a:rPr lang="zh-CN" altLang="en-US" sz="1200" dirty="0" smtClean="0"/>
                        <a:t>取款金额超当日取款上限，提示重新输入取款额</a:t>
                      </a:r>
                      <a:endParaRPr lang="zh-CN" altLang="en-US" sz="12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r>
                        <a:rPr lang="en-US" altLang="zh-CN" sz="1800" dirty="0" smtClean="0"/>
                        <a:t>6</a:t>
                      </a:r>
                      <a:endParaRPr lang="zh-CN" altLang="en-US" sz="1800" dirty="0"/>
                    </a:p>
                  </a:txBody>
                  <a:tcPr/>
                </a:tc>
              </a:tr>
              <a:tr h="369354">
                <a:tc>
                  <a:txBody>
                    <a:bodyPr/>
                    <a:lstStyle/>
                    <a:p>
                      <a:r>
                        <a:rPr lang="zh-CN" altLang="en-US" dirty="0" smtClean="0"/>
                        <a:t>场景</a:t>
                      </a:r>
                      <a:r>
                        <a:rPr lang="en-US" altLang="zh-CN" dirty="0" smtClean="0"/>
                        <a:t>7</a:t>
                      </a:r>
                      <a:endParaRPr lang="zh-CN" altLang="en-US" dirty="0"/>
                    </a:p>
                  </a:txBody>
                  <a:tcPr/>
                </a:tc>
                <a:tc>
                  <a:txBody>
                    <a:bodyPr/>
                    <a:lstStyle/>
                    <a:p>
                      <a:r>
                        <a:rPr lang="zh-CN" altLang="en-US" sz="1200" dirty="0" smtClean="0"/>
                        <a:t>出钞后</a:t>
                      </a:r>
                      <a:r>
                        <a:rPr lang="en-US" altLang="zh-CN" sz="1200" dirty="0" smtClean="0"/>
                        <a:t>15</a:t>
                      </a:r>
                      <a:r>
                        <a:rPr lang="zh-CN" altLang="en-US" sz="1200" dirty="0" smtClean="0"/>
                        <a:t>秒未取钞，语音提示。两次后关闭取超口，退卡。</a:t>
                      </a:r>
                      <a:endParaRPr lang="zh-CN" altLang="en-US" sz="12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r>
                        <a:rPr lang="en-US" altLang="zh-CN" sz="1800" dirty="0" smtClean="0"/>
                        <a:t>7</a:t>
                      </a:r>
                      <a:endParaRPr lang="zh-CN" altLang="en-US" sz="1800" dirty="0"/>
                    </a:p>
                  </a:txBody>
                  <a:tcPr/>
                </a:tc>
              </a:tr>
              <a:tr h="660802">
                <a:tc>
                  <a:txBody>
                    <a:bodyPr/>
                    <a:lstStyle/>
                    <a:p>
                      <a:r>
                        <a:rPr lang="zh-CN" altLang="en-US" dirty="0" smtClean="0"/>
                        <a:t>场景</a:t>
                      </a:r>
                      <a:r>
                        <a:rPr lang="en-US" altLang="zh-CN" dirty="0" smtClean="0"/>
                        <a:t>8</a:t>
                      </a:r>
                      <a:endParaRPr lang="zh-CN" altLang="en-US" dirty="0"/>
                    </a:p>
                  </a:txBody>
                  <a:tcPr/>
                </a:tc>
                <a:tc>
                  <a:txBody>
                    <a:bodyPr/>
                    <a:lstStyle/>
                    <a:p>
                      <a:r>
                        <a:rPr lang="en-US" altLang="zh-CN" sz="1200" dirty="0" smtClean="0"/>
                        <a:t>ATM</a:t>
                      </a:r>
                      <a:r>
                        <a:rPr lang="zh-CN" altLang="en-US" sz="1200" dirty="0" smtClean="0"/>
                        <a:t>余额不足，提醒余额不足信息，退卡。</a:t>
                      </a:r>
                      <a:endParaRPr lang="zh-CN" altLang="en-US" sz="12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r>
                        <a:rPr lang="en-US" altLang="zh-CN" sz="1800" dirty="0" smtClean="0"/>
                        <a:t>8</a:t>
                      </a:r>
                      <a:endParaRPr lang="zh-CN" altLang="en-US" sz="1800" dirty="0"/>
                    </a:p>
                  </a:txBody>
                  <a:tcPr/>
                </a:tc>
              </a:tr>
            </a:tbl>
          </a:graphicData>
        </a:graphic>
      </p:graphicFrame>
      <p:sp>
        <p:nvSpPr>
          <p:cNvPr id="5" name="矩形 4"/>
          <p:cNvSpPr/>
          <p:nvPr/>
        </p:nvSpPr>
        <p:spPr>
          <a:xfrm>
            <a:off x="500034" y="785794"/>
            <a:ext cx="8001056" cy="923330"/>
          </a:xfrm>
          <a:prstGeom prst="rect">
            <a:avLst/>
          </a:prstGeom>
        </p:spPr>
        <p:txBody>
          <a:bodyPr wrap="square">
            <a:spAutoFit/>
          </a:bodyPr>
          <a:lstStyle/>
          <a:p>
            <a:r>
              <a:rPr lang="zh-CN" altLang="en-US" sz="1800" dirty="0" smtClean="0">
                <a:latin typeface="黑体" panose="02010609060101010101" charset="-122"/>
                <a:ea typeface="黑体" panose="02010609060101010101" charset="-122"/>
                <a:cs typeface="黑体" panose="02010609060101010101" charset="-122"/>
              </a:rPr>
              <a:t>请在表格中填入：</a:t>
            </a:r>
            <a:r>
              <a:rPr lang="en-US" sz="1800" dirty="0" smtClean="0">
                <a:latin typeface="黑体" panose="02010609060101010101" charset="-122"/>
                <a:ea typeface="黑体" panose="02010609060101010101" charset="-122"/>
                <a:cs typeface="黑体" panose="02010609060101010101" charset="-122"/>
              </a:rPr>
              <a:t>“</a:t>
            </a:r>
            <a:r>
              <a:rPr lang="en-US" sz="1800" dirty="0" err="1" smtClean="0">
                <a:latin typeface="黑体" panose="02010609060101010101" charset="-122"/>
                <a:ea typeface="黑体" panose="02010609060101010101" charset="-122"/>
                <a:cs typeface="黑体" panose="02010609060101010101" charset="-122"/>
              </a:rPr>
              <a:t>V”表明这个条件必须是有效的（Valid）才可执行基本流</a:t>
            </a:r>
            <a:r>
              <a:rPr lang="en-US" sz="1800" dirty="0" smtClean="0">
                <a:latin typeface="黑体" panose="02010609060101010101" charset="-122"/>
                <a:ea typeface="黑体" panose="02010609060101010101" charset="-122"/>
                <a:cs typeface="黑体" panose="02010609060101010101" charset="-122"/>
              </a:rPr>
              <a:t>， “</a:t>
            </a:r>
            <a:r>
              <a:rPr lang="en-US" sz="1800" dirty="0" err="1" smtClean="0">
                <a:latin typeface="黑体" panose="02010609060101010101" charset="-122"/>
                <a:ea typeface="黑体" panose="02010609060101010101" charset="-122"/>
                <a:cs typeface="黑体" panose="02010609060101010101" charset="-122"/>
              </a:rPr>
              <a:t>I”表明在这种条件无效的（Invalid）情况下将激活所需备选流</a:t>
            </a:r>
            <a:r>
              <a:rPr lang="en-US" sz="1800" dirty="0" smtClean="0">
                <a:latin typeface="黑体" panose="02010609060101010101" charset="-122"/>
                <a:ea typeface="黑体" panose="02010609060101010101" charset="-122"/>
                <a:cs typeface="黑体" panose="02010609060101010101" charset="-122"/>
              </a:rPr>
              <a:t>，“n/a”（</a:t>
            </a:r>
            <a:r>
              <a:rPr lang="en-US" sz="1800" dirty="0" err="1" smtClean="0">
                <a:latin typeface="黑体" panose="02010609060101010101" charset="-122"/>
                <a:ea typeface="黑体" panose="02010609060101010101" charset="-122"/>
                <a:cs typeface="黑体" panose="02010609060101010101" charset="-122"/>
              </a:rPr>
              <a:t>不适用）表示这个条件不适用于测试用例</a:t>
            </a:r>
            <a:r>
              <a:rPr lang="en-US" sz="1800" dirty="0" smtClean="0">
                <a:latin typeface="黑体" panose="02010609060101010101" charset="-122"/>
                <a:ea typeface="黑体" panose="02010609060101010101" charset="-122"/>
                <a:cs typeface="黑体" panose="02010609060101010101" charset="-122"/>
              </a:rPr>
              <a:t>。</a:t>
            </a:r>
            <a:endParaRPr lang="zh-CN" alt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838200" marR="0" indent="-838200" algn="l" defTabSz="685800" rtl="0" eaLnBrk="1" fontAlgn="auto" latinLnBrk="0" hangingPunct="1">
              <a:lnSpc>
                <a:spcPct val="100000"/>
              </a:lnSpc>
              <a:spcBef>
                <a:spcPct val="0"/>
              </a:spcBef>
              <a:spcAft>
                <a:spcPct val="0"/>
              </a:spcAft>
              <a:buClrTx/>
              <a:buSzTx/>
              <a:buFontTx/>
              <a:buNone/>
            </a:pPr>
            <a:r>
              <a:rPr kumimoji="0" lang="zh-CN" altLang="en-US" sz="21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案例分析</a:t>
            </a:r>
            <a:endParaRPr kumimoji="0" lang="zh-CN" altLang="en-US" sz="21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endParaRPr>
          </a:p>
        </p:txBody>
      </p:sp>
      <p:sp>
        <p:nvSpPr>
          <p:cNvPr id="9218" name="Rectangle 3"/>
          <p:cNvSpPr>
            <a:spLocks noGrp="1"/>
          </p:cNvSpPr>
          <p:nvPr>
            <p:ph idx="1"/>
          </p:nvPr>
        </p:nvSpPr>
        <p:spPr>
          <a:xfrm>
            <a:off x="501650" y="1295400"/>
            <a:ext cx="8140700" cy="5041900"/>
          </a:xfrm>
        </p:spPr>
        <p:txBody>
          <a:bodyPr wrap="square" lIns="91440" tIns="45720" rIns="91440" bIns="45720" rtlCol="0" anchor="t">
            <a:noAutofit/>
          </a:bodyPr>
          <a:lstStyle/>
          <a:p>
            <a:pPr marL="609600" marR="0" indent="-609600" algn="l" defTabSz="685800" rtl="0" eaLnBrk="1" fontAlgn="auto" latinLnBrk="0" hangingPunct="1">
              <a:lnSpc>
                <a:spcPct val="130000"/>
              </a:lnSpc>
              <a:spcBef>
                <a:spcPts val="0"/>
              </a:spcBef>
              <a:spcAft>
                <a:spcPts val="1000"/>
              </a:spcAft>
              <a:buClrTx/>
              <a:buSzTx/>
              <a:buFont typeface="Wingdings" panose="05000000000000000000" pitchFamily="2" charset="2"/>
              <a:buNone/>
            </a:pP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           为提高某化工产品的转化率，选择了三个有关因素进行条件试验，反应温度（</a:t>
            </a:r>
            <a:r>
              <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A</a:t>
            </a: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），反应时间（</a:t>
            </a:r>
            <a:r>
              <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B</a:t>
            </a: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），用碱量（</a:t>
            </a:r>
            <a:r>
              <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C</a:t>
            </a: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），并确定了它们的试验范围如下：</a:t>
            </a:r>
            <a:endPar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Wingdings" panose="05000000000000000000" pitchFamily="2" charset="2"/>
              <a:buNone/>
            </a:pPr>
            <a:endPar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990600" marR="0" lvl="1" indent="-533400" algn="l" defTabSz="685800" rtl="0" eaLnBrk="1" fontAlgn="auto" latinLnBrk="0" hangingPunct="1">
              <a:lnSpc>
                <a:spcPct val="130000"/>
              </a:lnSpc>
              <a:spcBef>
                <a:spcPts val="0"/>
              </a:spcBef>
              <a:spcAft>
                <a:spcPts val="1000"/>
              </a:spcAft>
              <a:buClrTx/>
              <a:buSzTx/>
              <a:buFont typeface="Arial" panose="020B0604020202020204" pitchFamily="34" charset="0"/>
              <a:buNone/>
              <a:tabLst>
                <a:tab pos="1207135" algn="l"/>
              </a:tabLst>
            </a:pPr>
            <a:r>
              <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A</a:t>
            </a: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80℃ ~90℃</a:t>
            </a:r>
            <a:endPar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990600" marR="0" lvl="1" indent="-533400" algn="l" defTabSz="685800" rtl="0" eaLnBrk="1" fontAlgn="auto" latinLnBrk="0" hangingPunct="1">
              <a:lnSpc>
                <a:spcPct val="130000"/>
              </a:lnSpc>
              <a:spcBef>
                <a:spcPts val="0"/>
              </a:spcBef>
              <a:spcAft>
                <a:spcPts val="1000"/>
              </a:spcAft>
              <a:buClrTx/>
              <a:buSzTx/>
              <a:buFont typeface="Arial" panose="020B0604020202020204" pitchFamily="34" charset="0"/>
              <a:buNone/>
              <a:tabLst>
                <a:tab pos="1207135" algn="l"/>
              </a:tabLst>
            </a:pPr>
            <a:r>
              <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B</a:t>
            </a: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90</a:t>
            </a: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分钟</a:t>
            </a:r>
            <a:r>
              <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~150</a:t>
            </a: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分钟</a:t>
            </a:r>
            <a:endPar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990600" marR="0" lvl="1" indent="-533400" algn="l" defTabSz="685800" rtl="0" eaLnBrk="1" fontAlgn="auto" latinLnBrk="0" hangingPunct="1">
              <a:lnSpc>
                <a:spcPct val="130000"/>
              </a:lnSpc>
              <a:spcBef>
                <a:spcPts val="0"/>
              </a:spcBef>
              <a:spcAft>
                <a:spcPts val="1000"/>
              </a:spcAft>
              <a:buClrTx/>
              <a:buSzTx/>
              <a:buFont typeface="Arial" panose="020B0604020202020204" pitchFamily="34" charset="0"/>
              <a:buNone/>
              <a:tabLst>
                <a:tab pos="1207135" algn="l"/>
              </a:tabLst>
            </a:pPr>
            <a:r>
              <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C</a:t>
            </a: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5%~7%</a:t>
            </a:r>
            <a:endParaRPr kumimoji="0" lang="en-US" altLang="zh-CN"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p:txBody>
      </p:sp>
    </p:spTree>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idx="1"/>
          </p:nvPr>
        </p:nvSpPr>
        <p:spPr>
          <a:xfrm>
            <a:off x="501650" y="127000"/>
            <a:ext cx="8140700" cy="5041900"/>
          </a:xfrm>
        </p:spPr>
        <p:txBody>
          <a:bodyPr wrap="square" lIns="91440" tIns="45720" rIns="91440" bIns="45720" rtlCol="0" anchor="t">
            <a:noAutofit/>
          </a:bodyPr>
          <a:lstStyle/>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zh-CN" altLang="en-US" sz="36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黑盒测试举例</a:t>
            </a:r>
            <a:endParaRPr kumimoji="0" lang="en-US" altLang="zh-CN" sz="36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40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pic>
        <p:nvPicPr>
          <p:cNvPr id="35842" name="Picture 3"/>
          <p:cNvPicPr>
            <a:picLocks noChangeAspect="1"/>
          </p:cNvPicPr>
          <p:nvPr/>
        </p:nvPicPr>
        <p:blipFill>
          <a:blip r:embed="rId1"/>
          <a:stretch>
            <a:fillRect/>
          </a:stretch>
        </p:blipFill>
        <p:spPr>
          <a:xfrm>
            <a:off x="1979613" y="4508500"/>
            <a:ext cx="4608512" cy="1846263"/>
          </a:xfrm>
          <a:prstGeom prst="rect">
            <a:avLst/>
          </a:prstGeom>
          <a:noFill/>
          <a:ln w="9525">
            <a:noFill/>
          </a:ln>
        </p:spPr>
      </p:pic>
      <p:sp>
        <p:nvSpPr>
          <p:cNvPr id="33796" name="Text Box 4"/>
          <p:cNvSpPr txBox="1"/>
          <p:nvPr/>
        </p:nvSpPr>
        <p:spPr>
          <a:xfrm>
            <a:off x="647383" y="1050605"/>
            <a:ext cx="7848600" cy="3230245"/>
          </a:xfrm>
          <a:prstGeom prst="rect">
            <a:avLst/>
          </a:prstGeom>
          <a:noFill/>
          <a:ln w="9525">
            <a:noFill/>
          </a:ln>
        </p:spPr>
        <p:txBody>
          <a:bodyPr>
            <a:spAutoFit/>
            <a:scene3d>
              <a:camera prst="orthographicFront"/>
              <a:lightRig rig="threePt" dir="t"/>
            </a:scene3d>
          </a:bodyPr>
          <a:lstStyle/>
          <a:p>
            <a:pPr marR="0" defTabSz="914400">
              <a:spcBef>
                <a:spcPct val="50000"/>
              </a:spcBef>
              <a:buClrTx/>
              <a:buSzTx/>
            </a:pPr>
            <a:r>
              <a:rPr kumimoji="0" lang="zh-CN" altLang="en-US" sz="24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操作票子系统的登录窗口</a:t>
            </a:r>
            <a:endParaRPr kumimoji="0" lang="zh-CN" altLang="en-US" sz="24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R="0" defTabSz="914400">
              <a:spcBef>
                <a:spcPct val="50000"/>
              </a:spcBef>
              <a:buClrTx/>
              <a:buSzTx/>
            </a:pPr>
            <a:r>
              <a:rPr kumimoji="0" lang="zh-CN" altLang="en-US" sz="24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         规格说明：登录界面应包括三个下拉列表，分别用于显示通辽电厂的分厂名称，系统图名称和工作人员姓名。只有选择了某一分厂后，系统图下拉列表中才显示该分厂所对应的系统图名称；同样，只有选择了分厂又选择了系统图以后，显示选择人员的下拉列表中才显示相应的工作人员名称。当三个选项都已经选择后，弹出一个身份验证对话框。</a:t>
            </a:r>
            <a:r>
              <a:rPr kumimoji="0" lang="zh-CN" altLang="en-US" sz="2400" kern="1200" cap="none" spc="0" normalizeH="0" baseline="0" noProof="1">
                <a:solidFill>
                  <a:srgbClr val="FF0000"/>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请问此问题适用那种黑盒测试方法？</a:t>
            </a:r>
            <a:endParaRPr kumimoji="0" lang="zh-CN" altLang="en-US" sz="2400" kern="1200" cap="none" spc="0" normalizeH="0" baseline="0" noProof="1">
              <a:solidFill>
                <a:srgbClr val="FF0000"/>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idx="1"/>
          </p:nvPr>
        </p:nvSpPr>
        <p:spPr>
          <a:xfrm>
            <a:off x="609600" y="141288"/>
            <a:ext cx="8140700" cy="5041900"/>
          </a:xfrm>
        </p:spPr>
        <p:txBody>
          <a:bodyPr wrap="square" lIns="91440" tIns="45720" rIns="91440" bIns="45720" rtlCol="0" anchor="t">
            <a:noAutofit/>
          </a:bodyPr>
          <a:lstStyle/>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zh-CN" altLang="en-US" sz="36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黑盒测试举例</a:t>
            </a:r>
            <a:endParaRPr kumimoji="0" lang="zh-CN" altLang="en-US" sz="36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40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
        <p:nvSpPr>
          <p:cNvPr id="34819" name="Text Box 3"/>
          <p:cNvSpPr txBox="1"/>
          <p:nvPr/>
        </p:nvSpPr>
        <p:spPr>
          <a:xfrm>
            <a:off x="755650" y="1196975"/>
            <a:ext cx="7848600" cy="4906962"/>
          </a:xfrm>
          <a:prstGeom prst="rect">
            <a:avLst/>
          </a:prstGeom>
          <a:noFill/>
          <a:ln w="9525">
            <a:noFill/>
          </a:ln>
        </p:spPr>
        <p:txBody>
          <a:bodyPr>
            <a:spAutoFit/>
            <a:scene3d>
              <a:camera prst="orthographicFront"/>
              <a:lightRig rig="threePt" dir="t"/>
            </a:scene3d>
          </a:bodyPr>
          <a:lstStyle/>
          <a:p>
            <a:pPr marR="0" defTabSz="914400">
              <a:spcBef>
                <a:spcPct val="50000"/>
              </a:spcBef>
              <a:buClrTx/>
              <a:buSzTx/>
            </a:pPr>
            <a:r>
              <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基本输入事件：</a:t>
            </a:r>
            <a:endPar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R="0" defTabSz="914400">
              <a:spcBef>
                <a:spcPct val="50000"/>
              </a:spcBef>
              <a:buClrTx/>
              <a:buSzTx/>
            </a:pPr>
            <a:r>
              <a:rPr kumimoji="0" lang="en-US" altLang="zh-CN"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                    c1:   </a:t>
            </a:r>
            <a:r>
              <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选择了分厂</a:t>
            </a:r>
            <a:endPar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R="0" defTabSz="914400">
              <a:spcBef>
                <a:spcPct val="50000"/>
              </a:spcBef>
              <a:buClrTx/>
              <a:buSzTx/>
            </a:pPr>
            <a:r>
              <a:rPr kumimoji="0" lang="en-US" altLang="zh-CN"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                    c2</a:t>
            </a:r>
            <a:r>
              <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：选择了系统图</a:t>
            </a:r>
            <a:endPar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R="0" defTabSz="914400">
              <a:spcBef>
                <a:spcPct val="50000"/>
              </a:spcBef>
              <a:buClrTx/>
              <a:buSzTx/>
            </a:pPr>
            <a:r>
              <a:rPr kumimoji="0" lang="en-US" altLang="zh-CN"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                    c3</a:t>
            </a:r>
            <a:r>
              <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：选择了用户</a:t>
            </a:r>
            <a:endPar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R="0" defTabSz="914400">
              <a:spcBef>
                <a:spcPct val="50000"/>
              </a:spcBef>
              <a:buClrTx/>
              <a:buSzTx/>
            </a:pPr>
            <a:r>
              <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基本输出事件：</a:t>
            </a:r>
            <a:endPar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R="0" defTabSz="914400">
              <a:spcBef>
                <a:spcPct val="50000"/>
              </a:spcBef>
              <a:buClrTx/>
              <a:buSzTx/>
            </a:pPr>
            <a:r>
              <a:rPr kumimoji="0" lang="en-US" altLang="zh-CN"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                   a1</a:t>
            </a:r>
            <a:r>
              <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：弹出身份验证窗口；</a:t>
            </a:r>
            <a:endPar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R="0" defTabSz="914400">
              <a:spcBef>
                <a:spcPct val="50000"/>
              </a:spcBef>
              <a:buClrTx/>
              <a:buSzTx/>
            </a:pPr>
            <a:r>
              <a:rPr kumimoji="0" lang="en-US" altLang="zh-CN"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                   a2</a:t>
            </a:r>
            <a:r>
              <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：不能显示具体选项；</a:t>
            </a:r>
            <a:endPar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R="0" defTabSz="914400">
              <a:spcBef>
                <a:spcPct val="50000"/>
              </a:spcBef>
              <a:buClrTx/>
              <a:buSzTx/>
            </a:pPr>
            <a:r>
              <a:rPr kumimoji="0" lang="en-US" altLang="zh-CN"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                   a3</a:t>
            </a:r>
            <a:r>
              <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：显示分厂名；</a:t>
            </a:r>
            <a:endPar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R="0" defTabSz="914400">
              <a:spcBef>
                <a:spcPct val="50000"/>
              </a:spcBef>
              <a:buClrTx/>
              <a:buSzTx/>
            </a:pPr>
            <a:r>
              <a:rPr kumimoji="0" lang="en-US" altLang="zh-CN"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                   a4</a:t>
            </a:r>
            <a:r>
              <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：显示系统图名；</a:t>
            </a:r>
            <a:endPar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R="0" defTabSz="914400">
              <a:spcBef>
                <a:spcPct val="50000"/>
              </a:spcBef>
              <a:buClrTx/>
              <a:buSzTx/>
            </a:pPr>
            <a:r>
              <a:rPr kumimoji="0" lang="en-US" altLang="zh-CN"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                   a5</a:t>
            </a:r>
            <a:r>
              <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：分厂下拉列表可用；</a:t>
            </a:r>
            <a:endPar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R="0" defTabSz="914400">
              <a:spcBef>
                <a:spcPct val="50000"/>
              </a:spcBef>
              <a:buClrTx/>
              <a:buSzTx/>
            </a:pPr>
            <a:r>
              <a:rPr kumimoji="0" lang="en-US" altLang="zh-CN"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                   a6</a:t>
            </a:r>
            <a:r>
              <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：系统图下拉列表可用；</a:t>
            </a:r>
            <a:endPar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a:p>
            <a:pPr marR="0" defTabSz="914400">
              <a:spcBef>
                <a:spcPct val="50000"/>
              </a:spcBef>
              <a:buClrTx/>
              <a:buSzTx/>
            </a:pPr>
            <a:r>
              <a:rPr kumimoji="0" lang="en-US" altLang="zh-CN"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                   a7</a:t>
            </a:r>
            <a:r>
              <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：用户名下拉列表可用；</a:t>
            </a:r>
            <a:endParaRPr kumimoji="0" lang="zh-CN" altLang="en-US" sz="1800" kern="1200" cap="none" spc="0" normalizeH="0" baseline="0"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2"/>
          <p:cNvPicPr>
            <a:picLocks noChangeAspect="1"/>
          </p:cNvPicPr>
          <p:nvPr/>
        </p:nvPicPr>
        <p:blipFill>
          <a:blip r:embed="rId1"/>
          <a:stretch>
            <a:fillRect/>
          </a:stretch>
        </p:blipFill>
        <p:spPr>
          <a:xfrm>
            <a:off x="990600" y="1033463"/>
            <a:ext cx="7164388" cy="4791075"/>
          </a:xfrm>
          <a:prstGeom prst="rect">
            <a:avLst/>
          </a:prstGeom>
          <a:noFill/>
          <a:ln w="9525">
            <a:noFill/>
          </a:ln>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2"/>
          <p:cNvPicPr>
            <a:picLocks noChangeAspect="1"/>
          </p:cNvPicPr>
          <p:nvPr/>
        </p:nvPicPr>
        <p:blipFill>
          <a:blip r:embed="rId1"/>
          <a:stretch>
            <a:fillRect/>
          </a:stretch>
        </p:blipFill>
        <p:spPr>
          <a:xfrm>
            <a:off x="250825" y="620713"/>
            <a:ext cx="8748713" cy="5183187"/>
          </a:xfrm>
          <a:prstGeom prst="rect">
            <a:avLst/>
          </a:prstGeom>
          <a:noFill/>
          <a:ln w="9525">
            <a:noFill/>
          </a:ln>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2"/>
          <p:cNvPicPr>
            <a:picLocks noChangeAspect="1"/>
          </p:cNvPicPr>
          <p:nvPr/>
        </p:nvPicPr>
        <p:blipFill>
          <a:blip r:embed="rId1"/>
          <a:stretch>
            <a:fillRect/>
          </a:stretch>
        </p:blipFill>
        <p:spPr>
          <a:xfrm>
            <a:off x="490538" y="177800"/>
            <a:ext cx="8164512" cy="6503988"/>
          </a:xfrm>
          <a:prstGeom prst="rect">
            <a:avLst/>
          </a:prstGeom>
          <a:noFill/>
          <a:ln w="9525">
            <a:noFill/>
          </a:ln>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idx="1"/>
          </p:nvPr>
        </p:nvSpPr>
        <p:spPr>
          <a:xfrm>
            <a:off x="501650" y="406400"/>
            <a:ext cx="8140700" cy="5040313"/>
          </a:xfrm>
        </p:spPr>
        <p:txBody>
          <a:bodyPr wrap="square" lIns="91440" tIns="45720" rIns="91440" bIns="45720" rtlCol="0" anchor="t">
            <a:noAutofit/>
          </a:bodyPr>
          <a:lstStyle/>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40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白盒测试和黑盒测试的比较</a:t>
            </a:r>
            <a:endParaRPr kumimoji="0" lang="zh-CN" altLang="en-US" sz="4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1、白盒测试只关注软件产品的测试，不能够确保产品已经实现了规格说明中的所有功能。黑盒测试则只关注规格说明中的功能测试，不能够保证已经实现的各个部分都被测试到。</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2、与黑盒测试相比，白盒测试的成本要高一些。</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501650" y="431800"/>
            <a:ext cx="8140700" cy="647700"/>
          </a:xfrm>
        </p:spPr>
        <p:txBody>
          <a:bodyPr lIns="101600" tIns="38100" rIns="76200" bIns="38100" rtlCol="0" anchor="ctr" anchorCtr="0">
            <a:noAutofit/>
          </a:bodyPr>
          <a:lstStyle/>
          <a:p>
            <a:pPr indent="0" defTabSz="685800" fontAlgn="auto"/>
            <a:endParaRPr lang="zh-CN" altLang="en-US" strike="noStrike" kern="1200" spc="200" normalizeH="0" baseline="0" noProof="1">
              <a:latin typeface="+mj-lt"/>
              <a:ea typeface="+mj-ea"/>
              <a:cs typeface="+mj-cs"/>
              <a:sym typeface="微软雅黑" panose="020B0503020204020204" charset="-122"/>
            </a:endParaRPr>
          </a:p>
        </p:txBody>
      </p:sp>
      <p:sp>
        <p:nvSpPr>
          <p:cNvPr id="40962" name="Rectangle 2"/>
          <p:cNvSpPr>
            <a:spLocks noGrp="1"/>
          </p:cNvSpPr>
          <p:nvPr>
            <p:ph idx="1"/>
          </p:nvPr>
        </p:nvSpPr>
        <p:spPr>
          <a:xfrm>
            <a:off x="501650" y="1282700"/>
            <a:ext cx="8140700" cy="5041900"/>
          </a:xfrm>
        </p:spPr>
        <p:txBody>
          <a:bodyPr wrap="square" lIns="91440" tIns="45720" rIns="91440" bIns="45720" rtlCol="0" anchor="t">
            <a:noAutofit/>
          </a:bodyPr>
          <a:lstStyle/>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3、黑盒测试故意不考虑控制结构，而只注意信息域。白盒测试只考虑测试软件产品，它不保证完整的需求规格是否被满足。黑盒测试是一种确认技术，回答“我们在构造一个正确的系统吗？白盒测试是一种验证技术，回答“我们在正确地构造一个系统吗？”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测试人员在进行测试的过程中，可以考虑先使用黑盒测试，然后统计相应的覆盖率，再设计适当的白盒测试用例作为补充以保证测试的完整性。</a:t>
            </a:r>
            <a:endParaRPr kumimoji="0" lang="zh-CN" altLang="en-US" sz="24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4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idx="1"/>
          </p:nvPr>
        </p:nvSpPr>
        <p:spPr>
          <a:xfrm>
            <a:off x="501650" y="1295400"/>
            <a:ext cx="8140700" cy="5041900"/>
          </a:xfrm>
        </p:spPr>
        <p:txBody>
          <a:bodyPr wrap="square" lIns="91440" tIns="45720" rIns="91440" bIns="45720" rtlCol="0" anchor="t">
            <a:noAutofit/>
          </a:bodyPr>
          <a:lstStyle/>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36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白盒测试的优缺点</a:t>
            </a:r>
            <a:endParaRPr kumimoji="0" lang="zh-CN" altLang="en-US" sz="36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1）优点</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可构成测试数据对特定程序部分测试，可以检测代码中的每条分支和路径；</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揭示隐藏在代码中的错误；</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对代码的测试比较彻底；</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有较多工具支持；</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有一定的充分性度量手段。</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en-US" altLang="zh-CN"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endPar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idx="1"/>
          </p:nvPr>
        </p:nvSpPr>
        <p:spPr>
          <a:xfrm>
            <a:off x="501650" y="1295400"/>
            <a:ext cx="8140700" cy="5041900"/>
          </a:xfrm>
        </p:spPr>
        <p:txBody>
          <a:bodyPr wrap="square" lIns="91440" tIns="45720" rIns="91440" bIns="45720" rtlCol="0" anchor="t">
            <a:noAutofit/>
          </a:bodyPr>
          <a:lstStyle/>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36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白盒测试的优缺点</a:t>
            </a:r>
            <a:endParaRPr kumimoji="0" lang="zh-CN" altLang="en-US" sz="36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None/>
            </a:pPr>
            <a:endPar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2）缺点</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工作量大</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成本高。通常只用于单元测试，有应用局限；</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无法检测代码中遗漏的路径和数据敏感性错误；</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不能验证规格说明的正确性；</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无法对规格说明中未实现的部分进行测试；</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不易生成测试数据</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通常</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idx="1"/>
          </p:nvPr>
        </p:nvSpPr>
        <p:spPr>
          <a:xfrm>
            <a:off x="501650" y="293688"/>
            <a:ext cx="8140700" cy="5041900"/>
          </a:xfrm>
        </p:spPr>
        <p:txBody>
          <a:bodyPr wrap="square" lIns="91440" tIns="45720" rIns="91440" bIns="45720" rtlCol="0" anchor="t">
            <a:noAutofit/>
          </a:bodyPr>
          <a:lstStyle/>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32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黑盒测试的优缺点</a:t>
            </a:r>
            <a:endPar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Tx/>
              <a:buAutoNum type="arabicPeriod"/>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优点</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对于较大的代码单元来说，效率高；</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测试人员不需要了解实现的细节，包括具体的编程语言；</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测试员和程序员可以由不同的人员来担任；</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从用户的角度进行测试，容易被理解和接受；</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有助于暴露任何规格不一致或有歧义的问题；</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测试用例的设计可以在规格说明完成之后马上进行；</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容易入手生成测试数据；</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适用于各阶段测试。</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p:cNvSpPr>
          <p:nvPr>
            <p:ph idx="1"/>
          </p:nvPr>
        </p:nvSpPr>
        <p:spPr>
          <a:xfrm>
            <a:off x="501650" y="1295400"/>
            <a:ext cx="8140700" cy="5041900"/>
          </a:xfrm>
        </p:spPr>
        <p:txBody>
          <a:bodyPr wrap="square" lIns="91440" tIns="45720" rIns="91440" bIns="45720" rtlCol="0" anchor="t">
            <a:noAutofit/>
          </a:bodyPr>
          <a:lstStyle/>
          <a:p>
            <a:pPr marL="609600" marR="0" indent="-609600" algn="l" defTabSz="685800" rtl="0" eaLnBrk="1" fontAlgn="auto" latinLnBrk="0" hangingPunct="1">
              <a:lnSpc>
                <a:spcPct val="130000"/>
              </a:lnSpc>
              <a:spcBef>
                <a:spcPts val="0"/>
              </a:spcBef>
              <a:spcAft>
                <a:spcPts val="1000"/>
              </a:spcAft>
              <a:buClrTx/>
              <a:buSzTx/>
              <a:buFont typeface="Wingdings" panose="05000000000000000000" pitchFamily="2" charset="2"/>
              <a:buChar char="l"/>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试验的目的是搞清楚因子</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B</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C</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对转化率有什么影响，哪些是主要的，哪些是次要的，从而确定最适生产条件，即温度、时间及用碱量各为多少才能使转化率最高。</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check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idx="1"/>
          </p:nvPr>
        </p:nvSpPr>
        <p:spPr>
          <a:xfrm>
            <a:off x="501650" y="419100"/>
            <a:ext cx="8140700" cy="5041900"/>
          </a:xfrm>
        </p:spPr>
        <p:txBody>
          <a:bodyPr wrap="square" lIns="91440" tIns="45720" rIns="91440" bIns="45720" rtlCol="0" anchor="t">
            <a:noAutofit/>
          </a:bodyPr>
          <a:lstStyle/>
          <a:p>
            <a:pPr marL="609600" marR="0" indent="-609600" algn="l" defTabSz="685800" rtl="0" eaLnBrk="1" fontAlgn="auto" latinLnBrk="0" hangingPunct="1">
              <a:lnSpc>
                <a:spcPct val="90000"/>
              </a:lnSpc>
              <a:spcBef>
                <a:spcPts val="0"/>
              </a:spcBef>
              <a:spcAft>
                <a:spcPts val="1000"/>
              </a:spcAft>
              <a:buClrTx/>
              <a:buSzTx/>
              <a:buFontTx/>
              <a:buAutoNum type="arabicPeriod" startAt="2"/>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缺点	</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实际上，只有一小部分可能的输入被测试到，某些代码得不到测试；</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如果没有清晰、简洁的规格说明，难以设计测试用例；</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如果测试人员不知道开发人员已经执行过该测试用例，会存在不必要的重复测试；</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会有很多程序路径没有被测试到；</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不能直接针对可能隐蔽了许多问题的特定程序段进行测试，；</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如果规格说明有误，则无法发现；</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不易进行充分性测试。</a:t>
            </a:r>
            <a:endParaRPr kumimoji="0" lang="zh-CN" altLang="en-US" sz="28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idx="1"/>
          </p:nvPr>
        </p:nvSpPr>
        <p:spPr>
          <a:xfrm>
            <a:off x="501650" y="295275"/>
            <a:ext cx="8140700" cy="5040313"/>
          </a:xfrm>
        </p:spPr>
        <p:txBody>
          <a:bodyPr wrap="square" lIns="91440" tIns="45720" rIns="91440" bIns="45720" rtlCol="0" anchor="t">
            <a:noAutofit/>
          </a:bodyPr>
          <a:lstStyle/>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36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测试方法的选择</a:t>
            </a:r>
            <a:endParaRPr kumimoji="0" lang="zh-CN" altLang="en-US" sz="36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mn-lt"/>
                <a:ea typeface="华文中宋" panose="02010600040101010101" pitchFamily="2" charset="-122"/>
                <a:cs typeface="+mn-cs"/>
                <a:sym typeface="微软雅黑" panose="020B0503020204020204" charset="-122"/>
              </a:rPr>
              <a:t>  一、单元测试</a:t>
            </a:r>
            <a:endParaRPr kumimoji="0" lang="zh-CN" altLang="en-US" sz="2800" b="0" i="0" u="none" strike="noStrike" kern="1200" cap="none" spc="150" normalizeH="0" baseline="0" noProof="1">
              <a:solidFill>
                <a:srgbClr val="404040"/>
              </a:solidFill>
              <a:uFillTx/>
              <a:latin typeface="+mn-lt"/>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mn-lt"/>
                <a:ea typeface="华文中宋" panose="02010600040101010101" pitchFamily="2" charset="-122"/>
                <a:cs typeface="+mn-cs"/>
                <a:sym typeface="微软雅黑" panose="020B0503020204020204" charset="-122"/>
              </a:rPr>
              <a:t>        测试方法：白盒测试</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参考规范：详细设计说明和代码结构</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二、集成测试</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测试方法：黑盒和白盒测试</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参考规范：详细设计说明和概要设计说明</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三、系统测试</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测试方法：黑盒测试</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参考规范：概要设计和需求规格说明书</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idx="1"/>
          </p:nvPr>
        </p:nvSpPr>
        <p:spPr>
          <a:xfrm>
            <a:off x="391286" y="293970"/>
            <a:ext cx="8139178" cy="5041355"/>
          </a:xfrm>
        </p:spPr>
        <p:txBody>
          <a:bodyPr wrap="square" lIns="91440" tIns="45720" rIns="91440" bIns="45720" rtlCol="0" anchor="t">
            <a:noAutofit/>
            <a:scene3d>
              <a:camera prst="orthographicFront"/>
              <a:lightRig rig="threePt" dir="t"/>
            </a:scene3d>
          </a:bodyPr>
          <a:lstStyle/>
          <a:p>
            <a:pPr marL="609600" indent="-609600" eaLnBrk="1" fontAlgn="auto" hangingPunct="1">
              <a:buNone/>
            </a:pPr>
            <a:r>
              <a:rPr lang="en-US" altLang="zh-CN" sz="3600" b="1"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a:t>
            </a:r>
            <a:r>
              <a:rPr lang="zh-CN" altLang="en-US" sz="3600" b="1"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测试计划与测试文档</a:t>
            </a:r>
            <a:endParaRPr lang="zh-CN" altLang="en-US" sz="36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609600" indent="-609600" eaLnBrk="1" fontAlgn="auto" hangingPunct="1">
              <a:buNone/>
            </a:pPr>
            <a:r>
              <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最常见的测试文档包括</a:t>
            </a:r>
            <a:r>
              <a:rPr lang="zh-CN" altLang="en-US" sz="2800" strike="noStrike" noProof="1">
                <a:solidFill>
                  <a:srgbClr val="FF0000"/>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测试计划</a:t>
            </a:r>
            <a:r>
              <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zh-CN" altLang="en-US" sz="2800" strike="noStrike" noProof="1">
                <a:solidFill>
                  <a:srgbClr val="FF0000"/>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测试规范</a:t>
            </a:r>
            <a:r>
              <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zh-CN" altLang="en-US" sz="2800" strike="noStrike" noProof="1">
                <a:solidFill>
                  <a:srgbClr val="FF0000"/>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测试用例</a:t>
            </a:r>
            <a:r>
              <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和测试时发现缺陷后要写的‘</a:t>
            </a:r>
            <a:r>
              <a:rPr lang="zh-CN" altLang="en-US" sz="2800" strike="noStrike" noProof="1">
                <a:solidFill>
                  <a:srgbClr val="FF0000"/>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缺陷报告</a:t>
            </a:r>
            <a:r>
              <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’等。</a:t>
            </a:r>
            <a:endPar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609600" indent="-609600" eaLnBrk="1" fontAlgn="auto" hangingPunct="1">
              <a:buNone/>
            </a:pPr>
            <a:r>
              <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测试文档在测试过程中能够发挥什么样的作用呢？ </a:t>
            </a:r>
            <a:endPar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609600" indent="-609600" eaLnBrk="1" fontAlgn="auto" hangingPunct="1">
              <a:buNone/>
            </a:pPr>
            <a:r>
              <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1、测试文档有助于测试任务的完成。</a:t>
            </a:r>
            <a:endPar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609600" indent="-609600" eaLnBrk="1" fontAlgn="auto" hangingPunct="1">
              <a:buNone/>
            </a:pPr>
            <a:r>
              <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2、使用测试文档可以更好的协调测试任务与测试过程。</a:t>
            </a:r>
            <a:endPar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609600" indent="-609600" eaLnBrk="1" fontAlgn="auto" hangingPunct="1">
              <a:buNone/>
            </a:pPr>
            <a:r>
              <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       3、测试文档为测试项目的组织、规划与管理提供了一个架构。</a:t>
            </a:r>
            <a:endParaRPr lang="zh-CN" altLang="en-US" sz="2800" strike="noStrike"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just"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1200" b="0" i="0" u="none" strike="noStrike" kern="1200" cap="none" spc="150" normalizeH="0" baseline="0" noProof="1">
                <a:solidFill>
                  <a:srgbClr val="404040"/>
                </a:solidFill>
                <a:uFillTx/>
                <a:latin typeface="+mn-lt"/>
                <a:ea typeface="+mn-ea"/>
                <a:cs typeface="+mn-cs"/>
                <a:sym typeface="微软雅黑" panose="020B0503020204020204" charset="-122"/>
              </a:rPr>
              <a:t>   </a:t>
            </a:r>
            <a:endParaRPr kumimoji="0" lang="zh-CN" altLang="en-US" sz="12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
        <p:nvSpPr>
          <p:cNvPr id="50178" name="Rectangle 3"/>
          <p:cNvSpPr/>
          <p:nvPr/>
        </p:nvSpPr>
        <p:spPr>
          <a:xfrm>
            <a:off x="0" y="1438275"/>
            <a:ext cx="9144000" cy="0"/>
          </a:xfrm>
          <a:prstGeom prst="rect">
            <a:avLst/>
          </a:prstGeom>
          <a:noFill/>
          <a:ln w="9525">
            <a:noFill/>
          </a:ln>
        </p:spPr>
        <p:txBody>
          <a:bodyPr wrap="none" anchor="ctr" anchorCtr="0">
            <a:spAutoFit/>
          </a:bodyPr>
          <a:lstStyle/>
          <a:p>
            <a:pPr algn="ctr" latinLnBrk="1"/>
            <a:endParaRPr lang="zh-CN" altLang="en-US" dirty="0">
              <a:latin typeface="Times New Roman" panose="02020603050405020304" pitchFamily="18" charset="0"/>
              <a:ea typeface="Gulim" panose="020B0600000101010101" pitchFamily="34" charset="-127"/>
            </a:endParaRPr>
          </a:p>
        </p:txBody>
      </p:sp>
      <p:graphicFrame>
        <p:nvGraphicFramePr>
          <p:cNvPr id="47108" name="Object 4"/>
          <p:cNvGraphicFramePr/>
          <p:nvPr/>
        </p:nvGraphicFramePr>
        <p:xfrm>
          <a:off x="0" y="731838"/>
          <a:ext cx="8710613" cy="6126162"/>
        </p:xfrm>
        <a:graphic>
          <a:graphicData uri="http://schemas.openxmlformats.org/presentationml/2006/ole">
            <mc:AlternateContent xmlns:mc="http://schemas.openxmlformats.org/markup-compatibility/2006">
              <mc:Choice xmlns:v="urn:schemas-microsoft-com:vml" Requires="v">
                <p:oleObj spid="_x0000_s3073" name="" r:id="rId1" imgW="55959375" imgH="37823775" progId="">
                  <p:embed/>
                </p:oleObj>
              </mc:Choice>
              <mc:Fallback>
                <p:oleObj name="" r:id="rId1" imgW="55959375" imgH="37823775" progId="">
                  <p:embed/>
                  <p:pic>
                    <p:nvPicPr>
                      <p:cNvPr id="0" name="图片 3072" descr="image11"/>
                      <p:cNvPicPr/>
                      <p:nvPr/>
                    </p:nvPicPr>
                    <p:blipFill>
                      <a:blip r:embed="rId2"/>
                      <a:stretch>
                        <a:fillRect/>
                      </a:stretch>
                    </p:blipFill>
                    <p:spPr>
                      <a:xfrm>
                        <a:off x="0" y="731838"/>
                        <a:ext cx="8710613" cy="6126162"/>
                      </a:xfrm>
                      <a:prstGeom prst="rect">
                        <a:avLst/>
                      </a:prstGeom>
                      <a:noFill/>
                      <a:ln w="38100">
                        <a:noFill/>
                      </a:ln>
                    </p:spPr>
                  </p:pic>
                </p:oleObj>
              </mc:Fallback>
            </mc:AlternateContent>
          </a:graphicData>
        </a:graphic>
      </p:graphicFrame>
      <p:sp>
        <p:nvSpPr>
          <p:cNvPr id="47109" name="Text Box 5"/>
          <p:cNvSpPr txBox="1"/>
          <p:nvPr/>
        </p:nvSpPr>
        <p:spPr>
          <a:xfrm>
            <a:off x="4716463" y="1295400"/>
            <a:ext cx="3589337" cy="420688"/>
          </a:xfrm>
          <a:prstGeom prst="rect">
            <a:avLst/>
          </a:prstGeom>
          <a:noFill/>
          <a:ln w="9525">
            <a:noFill/>
          </a:ln>
        </p:spPr>
        <p:txBody>
          <a:bodyPr anchor="t" anchorCtr="0">
            <a:spAutoFit/>
          </a:bodyPr>
          <a:lstStyle/>
          <a:p>
            <a:pPr marL="342900" indent="-76200" algn="ctr" latinLnBrk="1">
              <a:lnSpc>
                <a:spcPct val="90000"/>
              </a:lnSpc>
              <a:spcBef>
                <a:spcPct val="50000"/>
              </a:spcBef>
            </a:pPr>
            <a:r>
              <a:rPr lang="zh-CN" altLang="en-US" sz="2400" dirty="0">
                <a:solidFill>
                  <a:schemeClr val="bg1"/>
                </a:solidFill>
                <a:latin typeface="华文中宋" panose="02010600040101010101" pitchFamily="2" charset="-122"/>
                <a:ea typeface="华文中宋" panose="02010600040101010101" pitchFamily="2" charset="-122"/>
              </a:rPr>
              <a:t>图</a:t>
            </a:r>
            <a:r>
              <a:rPr lang="en-US" altLang="zh-CN" sz="2400" dirty="0">
                <a:solidFill>
                  <a:schemeClr val="bg1"/>
                </a:solidFill>
                <a:latin typeface="华文中宋" panose="02010600040101010101" pitchFamily="2" charset="-122"/>
                <a:ea typeface="华文中宋" panose="02010600040101010101" pitchFamily="2" charset="-122"/>
              </a:rPr>
              <a:t>2-18 </a:t>
            </a:r>
            <a:r>
              <a:rPr lang="zh-CN" altLang="en-US" sz="2400" dirty="0">
                <a:solidFill>
                  <a:schemeClr val="bg1"/>
                </a:solidFill>
                <a:latin typeface="华文中宋" panose="02010600040101010101" pitchFamily="2" charset="-122"/>
                <a:ea typeface="华文中宋" panose="02010600040101010101" pitchFamily="2" charset="-122"/>
              </a:rPr>
              <a:t>测试计划活动</a:t>
            </a:r>
            <a:endParaRPr lang="en-US" altLang="zh-CN" sz="2400" dirty="0">
              <a:solidFill>
                <a:schemeClr val="bg1"/>
              </a:solidFill>
              <a:latin typeface="华文中宋" panose="02010600040101010101" pitchFamily="2" charset="-122"/>
              <a:ea typeface="华文中宋" panose="02010600040101010101" pitchFamily="2" charset="-122"/>
            </a:endParaRPr>
          </a:p>
        </p:txBody>
      </p:sp>
      <p:sp>
        <p:nvSpPr>
          <p:cNvPr id="50181" name="Rectangle 6"/>
          <p:cNvSpPr/>
          <p:nvPr/>
        </p:nvSpPr>
        <p:spPr>
          <a:xfrm>
            <a:off x="323850" y="188913"/>
            <a:ext cx="8305800" cy="5715000"/>
          </a:xfrm>
          <a:prstGeom prst="rect">
            <a:avLst/>
          </a:prstGeom>
          <a:noFill/>
          <a:ln w="9525">
            <a:noFill/>
          </a:ln>
        </p:spPr>
        <p:txBody>
          <a:bodyPr anchor="t" anchorCtr="0"/>
          <a:lstStyle/>
          <a:p>
            <a:pPr marL="342900" indent="-342900" latinLnBrk="1">
              <a:lnSpc>
                <a:spcPct val="90000"/>
              </a:lnSpc>
              <a:spcBef>
                <a:spcPct val="20000"/>
              </a:spcBef>
              <a:buFontTx/>
            </a:pPr>
            <a:r>
              <a:rPr lang="en-US" altLang="zh-CN" sz="3600" b="1" dirty="0">
                <a:solidFill>
                  <a:schemeClr val="tx1"/>
                </a:solidFill>
                <a:latin typeface="华文中宋" panose="02010600040101010101" pitchFamily="2" charset="-122"/>
                <a:ea typeface="华文中宋" panose="02010600040101010101" pitchFamily="2" charset="-122"/>
              </a:rPr>
              <a:t>  </a:t>
            </a:r>
            <a:r>
              <a:rPr lang="zh-CN" altLang="en-US" sz="3600" b="1" dirty="0">
                <a:solidFill>
                  <a:schemeClr val="tx1"/>
                </a:solidFill>
                <a:latin typeface="华文中宋" panose="02010600040101010101" pitchFamily="2" charset="-122"/>
                <a:ea typeface="华文中宋" panose="02010600040101010101" pitchFamily="2" charset="-122"/>
              </a:rPr>
              <a:t>测试计划的制定</a:t>
            </a:r>
            <a:endParaRPr lang="zh-CN" altLang="en-US" sz="3600" b="1" dirty="0">
              <a:solidFill>
                <a:schemeClr val="tx1"/>
              </a:solidFill>
              <a:latin typeface="华文中宋" panose="02010600040101010101" pitchFamily="2" charset="-122"/>
              <a:ea typeface="华文中宋" panose="02010600040101010101" pitchFamily="2" charset="-122"/>
            </a:endParaRPr>
          </a:p>
          <a:p>
            <a:pPr marL="342900" indent="-342900" latinLnBrk="1">
              <a:lnSpc>
                <a:spcPct val="90000"/>
              </a:lnSpc>
              <a:spcBef>
                <a:spcPct val="20000"/>
              </a:spcBef>
              <a:buFontTx/>
            </a:pPr>
            <a:r>
              <a:rPr lang="zh-CN" altLang="en-US" sz="3200" dirty="0">
                <a:solidFill>
                  <a:schemeClr val="tx1"/>
                </a:solidFill>
                <a:latin typeface="华文中宋" panose="02010600040101010101" pitchFamily="2" charset="-122"/>
                <a:ea typeface="华文中宋" panose="02010600040101010101" pitchFamily="2" charset="-122"/>
              </a:rPr>
              <a:t>   </a:t>
            </a:r>
            <a:endParaRPr lang="zh-CN" altLang="en-US" sz="3200" dirty="0">
              <a:solidFill>
                <a:schemeClr val="tx1"/>
              </a:solidFill>
              <a:latin typeface="华文中宋" panose="02010600040101010101" pitchFamily="2" charset="-122"/>
              <a:ea typeface="华文中宋" panose="02010600040101010101" pitchFamily="2" charset="-122"/>
            </a:endParaRPr>
          </a:p>
          <a:p>
            <a:pPr marL="342900" indent="-342900" latinLnBrk="1">
              <a:lnSpc>
                <a:spcPct val="90000"/>
              </a:lnSpc>
              <a:spcBef>
                <a:spcPct val="20000"/>
              </a:spcBef>
              <a:buFontTx/>
            </a:pPr>
            <a:r>
              <a:rPr lang="zh-CN" altLang="en-US" sz="3200" dirty="0">
                <a:solidFill>
                  <a:schemeClr val="tx1"/>
                </a:solidFill>
                <a:latin typeface="华文中宋" panose="02010600040101010101" pitchFamily="2" charset="-122"/>
                <a:ea typeface="华文中宋" panose="02010600040101010101" pitchFamily="2" charset="-122"/>
              </a:rPr>
              <a:t>   </a:t>
            </a:r>
            <a:endParaRPr lang="zh-CN" altLang="en-US" sz="32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7108"/>
                                        </p:tgtEl>
                                        <p:attrNameLst>
                                          <p:attrName>style.visibility</p:attrName>
                                        </p:attrNameLst>
                                      </p:cBhvr>
                                      <p:to>
                                        <p:strVal val="visible"/>
                                      </p:to>
                                    </p:set>
                                    <p:anim calcmode="lin" valueType="num">
                                      <p:cBhvr additive="base">
                                        <p:cTn id="7" dur="1000" fill="hold"/>
                                        <p:tgtEl>
                                          <p:spTgt spid="47108"/>
                                        </p:tgtEl>
                                        <p:attrNameLst>
                                          <p:attrName>ppt_x</p:attrName>
                                        </p:attrNameLst>
                                      </p:cBhvr>
                                      <p:tavLst>
                                        <p:tav tm="0">
                                          <p:val>
                                            <p:strVal val="#ppt_x"/>
                                          </p:val>
                                        </p:tav>
                                        <p:tav tm="100000">
                                          <p:val>
                                            <p:strVal val="#ppt_x"/>
                                          </p:val>
                                        </p:tav>
                                      </p:tavLst>
                                    </p:anim>
                                    <p:anim calcmode="lin" valueType="num">
                                      <p:cBhvr additive="base">
                                        <p:cTn id="8" dur="1000" fill="hold"/>
                                        <p:tgtEl>
                                          <p:spTgt spid="4710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47109"/>
                                        </p:tgtEl>
                                        <p:attrNameLst>
                                          <p:attrName>style.visibility</p:attrName>
                                        </p:attrNameLst>
                                      </p:cBhvr>
                                      <p:to>
                                        <p:strVal val="visible"/>
                                      </p:to>
                                    </p:set>
                                    <p:anim calcmode="lin" valueType="num">
                                      <p:cBhvr additive="base">
                                        <p:cTn id="12" dur="1000" fill="hold"/>
                                        <p:tgtEl>
                                          <p:spTgt spid="47109"/>
                                        </p:tgtEl>
                                        <p:attrNameLst>
                                          <p:attrName>ppt_x</p:attrName>
                                        </p:attrNameLst>
                                      </p:cBhvr>
                                      <p:tavLst>
                                        <p:tav tm="0">
                                          <p:val>
                                            <p:strVal val="#ppt_x"/>
                                          </p:val>
                                        </p:tav>
                                        <p:tav tm="100000">
                                          <p:val>
                                            <p:strVal val="#ppt_x"/>
                                          </p:val>
                                        </p:tav>
                                      </p:tavLst>
                                    </p:anim>
                                    <p:anim calcmode="lin" valueType="num">
                                      <p:cBhvr additive="base">
                                        <p:cTn id="13" dur="1000" fill="hold"/>
                                        <p:tgtEl>
                                          <p:spTgt spid="47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在制定测试计划过程中，核心活动就是：</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一、确定测试策略</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二、确定测试系统（硬件和软件）</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三、预估测试工作量（资源和时间进度计划）</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四、准备并复查测试计划文档。</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endPar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一、确定测试策略</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通常，可以采用以下几个方法来制定测试策略：</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1</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、确定测试的范围</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2</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、确定测试的方法</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3</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、确定测试标准和质量检查点</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4</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、确定自动化测试策略</a:t>
            </a:r>
            <a:endPar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endParaRPr kumimoji="0" lang="zh-CN" altLang="en-US" sz="12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idx="1"/>
          </p:nvPr>
        </p:nvSpPr>
        <p:spPr>
          <a:xfrm>
            <a:off x="501650" y="-9525"/>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二、确定测试系统（硬件和软件）</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1</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、测试架构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测试架构指的就是测试用例的组织结构。</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2、测试工具</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3、测试环境</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测试环境的组成包括物理测试设施，产品运行的操作系统、产品运行的计算平台等。</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4、测试配置情况</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需要排列配置的优先级，然后决定哪些配置需要全面测试，哪些可以进行部分测试</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idx="1"/>
          </p:nvPr>
        </p:nvSpPr>
        <p:spPr>
          <a:xfrm>
            <a:off x="501650" y="1295400"/>
            <a:ext cx="8140700" cy="5041900"/>
          </a:xfrm>
        </p:spPr>
        <p:txBody>
          <a:bodyPr wrap="square" lIns="91440" tIns="45720" rIns="91440" bIns="45720" rtlCol="0" anchor="t">
            <a:noAutofit/>
          </a:bodyPr>
          <a:lstStyle/>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三、预估测试工作量（资源和时间进度计划）</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对项目进行预估有</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5</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个准备步骤：</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1、确定要完成的任务。</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2、确定每项任务所需的工作量和整个测试生命周期的工作量。</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3、确定完成每项任务以及整个测试生命周期所需的时间。</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4、为测试工作建立详细的时间进度计划和里程碑表。</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5、评估时间进度风险并准备缓解风险计划。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idx="1"/>
          </p:nvPr>
        </p:nvSpPr>
        <p:spPr>
          <a:xfrm>
            <a:off x="501650" y="184150"/>
            <a:ext cx="8140700" cy="5040313"/>
          </a:xfrm>
        </p:spPr>
        <p:txBody>
          <a:bodyPr wrap="square" lIns="91440" tIns="45720" rIns="91440" bIns="45720" rtlCol="0" anchor="t">
            <a:noAutofit/>
          </a:bodyPr>
          <a:lstStyle/>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None/>
            </a:pP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四、准备并复查测试计划文档。</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1</a:t>
            </a: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、测试计划格式</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2</a:t>
            </a: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、测试计划复查</a:t>
            </a:r>
            <a:endParaRPr kumimoji="0" lang="zh-CN" altLang="en-US" sz="20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en-US" altLang="zh-CN" sz="20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测试报告</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测试报告是测试阶段最后的文档产出物，一份详细的测试报告包含足够的信息，包括产品质量和测试过程的评价，测试报告基于测试中的数据采集以及对最终测试结果的分析。</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idx="1"/>
          </p:nvPr>
        </p:nvSpPr>
        <p:spPr>
          <a:xfrm>
            <a:off x="501650" y="211138"/>
            <a:ext cx="8140700" cy="5041900"/>
          </a:xfrm>
        </p:spPr>
        <p:txBody>
          <a:bodyPr wrap="square" lIns="91440" tIns="45720" rIns="91440" bIns="45720" rtlCol="0" anchor="t">
            <a:noAutofit/>
          </a:bodyPr>
          <a:lstStyle/>
          <a:p>
            <a:pPr marL="609600" marR="0" indent="-60960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en-US" altLang="zh-CN" sz="24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zh-CN" altLang="en-US" sz="24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测试用例的编制</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测试用例相关的几个问题</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一、为什么做测试用例</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主要原因有如下几点：①完全测试是不可能的；②输入量太大；③输出结果太多；④软件实现途径太多；⑤软件说明书没有客观标准。从不同角度看，软件缺陷的标准不同。</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二、什么是测试用例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比较通常的说法是：</a:t>
            </a:r>
            <a:r>
              <a:rPr kumimoji="0" lang="zh-CN" altLang="en-US" sz="2400" b="0" i="0" u="none" strike="noStrike" kern="1200" cap="none" spc="150" normalizeH="0" baseline="0" noProof="1">
                <a:solidFill>
                  <a:srgbClr val="FF0000"/>
                </a:solidFill>
                <a:uFillTx/>
                <a:latin typeface="华文中宋" panose="02010600040101010101" pitchFamily="2" charset="-122"/>
                <a:ea typeface="华文中宋" panose="02010600040101010101" pitchFamily="2" charset="-122"/>
                <a:cs typeface="+mn-cs"/>
                <a:sym typeface="微软雅黑" panose="020B0503020204020204" charset="-122"/>
              </a:rPr>
              <a:t>为达到最佳的测试效果或高效的揭露隐藏的错误而精心设计的少量测试数据，称之为测试用例。</a:t>
            </a:r>
            <a:endParaRPr kumimoji="0" lang="zh-CN" altLang="en-US" sz="2400" b="0" i="0" u="none" strike="noStrike" kern="1200" cap="none" spc="150" normalizeH="0" baseline="0" noProof="1">
              <a:solidFill>
                <a:srgbClr val="FF000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FF000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zh-CN" altLang="en-US" sz="2400" b="0" i="0" u="none" strike="noStrike" kern="1200" cap="none" spc="150" normalizeH="0" baseline="0" noProof="1">
              <a:solidFill>
                <a:srgbClr val="FF000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p:cNvSpPr>
          <p:nvPr>
            <p:ph idx="1"/>
          </p:nvPr>
        </p:nvSpPr>
        <p:spPr>
          <a:xfrm>
            <a:off x="501650" y="1295400"/>
            <a:ext cx="8140700" cy="5041900"/>
          </a:xfrm>
        </p:spPr>
        <p:txBody>
          <a:bodyPr wrap="square" lIns="91440" tIns="45720" rIns="91440" bIns="45720" rtlCol="0" anchor="t">
            <a:noAutofit/>
          </a:bodyPr>
          <a:lstStyle/>
          <a:p>
            <a:pPr marL="609600" marR="0" indent="-609600" algn="l" defTabSz="685800" rtl="0" eaLnBrk="1" fontAlgn="auto" latinLnBrk="0" hangingPunct="1">
              <a:lnSpc>
                <a:spcPct val="130000"/>
              </a:lnSpc>
              <a:spcBef>
                <a:spcPts val="0"/>
              </a:spcBef>
              <a:spcAft>
                <a:spcPts val="1000"/>
              </a:spcAft>
              <a:buClrTx/>
              <a:buSzTx/>
              <a:buFont typeface="Wingdings" panose="05000000000000000000" pitchFamily="2" charset="2"/>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在试验范围内都选了三个水平（即各因素的不同状态），如下所示：</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A1=80℃ </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A2=85℃ </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A3=90℃</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B</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B1=90</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分钟，</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B2= 120</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分钟，</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B3= 150</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分钟；</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C</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C1=5%</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C2=6%</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C3=7%</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check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idx="1"/>
          </p:nvPr>
        </p:nvSpPr>
        <p:spPr>
          <a:xfrm>
            <a:off x="501650" y="517525"/>
            <a:ext cx="8140700" cy="5040313"/>
          </a:xfrm>
        </p:spPr>
        <p:txBody>
          <a:bodyPr wrap="square" lIns="91440" tIns="45720" rIns="91440" bIns="45720" rtlCol="0" anchor="t">
            <a:noAutofit/>
          </a:bodyPr>
          <a:lstStyle/>
          <a:p>
            <a:pPr marL="171450" marR="0" indent="-17145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三、使用测试用例的好处</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①</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在开始实施测试之前设计好测试用例，可以避免盲目测试并提高测试效率。</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②测试用例的使用令软件测试的实施重点突出、目的明确。</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③在软件版本更新后只需修正少部分的测试用例便可展开测试工作，降低工作强度、缩短项目周期。</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④功能模块的通用化和复用化使软件易于开发，而用于功能模块测试的测试用例的通用化和复用化则会使软件测试易于开展，并随着测试用例的不断精化其效率也不断攀升。</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idx="1"/>
          </p:nvPr>
        </p:nvSpPr>
        <p:spPr>
          <a:xfrm>
            <a:off x="501650" y="476250"/>
            <a:ext cx="8140700" cy="5040313"/>
          </a:xfrm>
        </p:spPr>
        <p:txBody>
          <a:bodyPr wrap="square" lIns="91440" tIns="45720" rIns="91440" bIns="45720" rtlCol="0" anchor="t">
            <a:noAutofit/>
          </a:bodyPr>
          <a:lstStyle/>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四、测试用例在软件测试中的作用</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①指导测试的实施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②规划测试数据的准备</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③</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评估测试结果的度量基准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④分析缺陷的标准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⑤编写测试脚本的</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设计规格说明书</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57200" marR="0" indent="-4572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idx="1"/>
          </p:nvPr>
        </p:nvSpPr>
        <p:spPr>
          <a:xfrm>
            <a:off x="501650" y="739775"/>
            <a:ext cx="8140700" cy="5041900"/>
          </a:xfrm>
        </p:spPr>
        <p:txBody>
          <a:bodyPr wrap="square" lIns="91440" tIns="45720" rIns="91440" bIns="45720" rtlCol="0" anchor="t">
            <a:noAutofit/>
          </a:bodyPr>
          <a:lstStyle/>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五、测试用例文档的编制 </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首先，在编写测试用例之前需要准备以下几个编写的依据：</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Tx/>
              <a:buAutoNum type="circleNumDbPlain"/>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需求说明以及相关文档；</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Tx/>
              <a:buAutoNum type="circleNumDbPlain"/>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相关的设计说明（概要设计，详细设计等）；</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Tx/>
              <a:buAutoNum type="circleNumDbPlain"/>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与开发组交流对需求理解的记录（可以是开发人员的一个解释）；</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l" defTabSz="685800" rtl="0" eaLnBrk="1" fontAlgn="auto" latinLnBrk="0" hangingPunct="1">
              <a:lnSpc>
                <a:spcPct val="130000"/>
              </a:lnSpc>
              <a:spcBef>
                <a:spcPts val="0"/>
              </a:spcBef>
              <a:spcAft>
                <a:spcPts val="1000"/>
              </a:spcAft>
              <a:buClrTx/>
              <a:buSzTx/>
              <a:buFontTx/>
              <a:buAutoNum type="circleNumDbPlain"/>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已经基本成型的</a:t>
            </a:r>
            <a:r>
              <a:rPr kumimoji="0" lang="en-US" altLang="zh-CN"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UI</a:t>
            </a: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（可以有针对性地补充一些用例）。</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533400" marR="0" indent="-5334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其次，编写测试用例文档应有文档模板，须符合内部的规范要求。</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533400" marR="0" indent="-53340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最后一点就是，测试用例文档应该由简介和测试用例两部分组成。</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测试用例文档的编制问题：</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5000"/>
              </a:lnSpc>
              <a:spcBef>
                <a:spcPts val="0"/>
              </a:spcBef>
              <a:spcAft>
                <a:spcPts val="1000"/>
              </a:spcAft>
              <a:buClrTx/>
              <a:buSzTx/>
              <a:buFont typeface="Arial" panose="020B0604020202020204" pitchFamily="34" charset="0"/>
              <a:buNone/>
            </a:pP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、测试用例的设置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2</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、测试用例的设计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3</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、测试用例的评审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4</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、测试用例的修改更新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5</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、测试用例的管理</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36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本章小结</a:t>
            </a:r>
            <a:endParaRPr kumimoji="0" lang="zh-CN" altLang="en-US" sz="36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5000"/>
              </a:lnSpc>
              <a:spcBef>
                <a:spcPts val="0"/>
              </a:spcBef>
              <a:spcAft>
                <a:spcPts val="1000"/>
              </a:spcAft>
              <a:buClrTx/>
              <a:buSzTx/>
              <a:buFont typeface="Arial" panose="020B0604020202020204" pitchFamily="34" charset="0"/>
              <a:buNone/>
            </a:pPr>
            <a:endParaRPr kumimoji="0" lang="zh-CN" altLang="en-US" sz="3600" b="1"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5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白盒测试与黑盒测试是软件测试工作中设计测试用例的两个主要的方法。在实际测试过程中，如果黑盒测试是足够充分的，那么白盒测试就没有必要，但是“足够充分”只是一种理想状态，例如：真的是所有功能点都测试了吗？程序的功能点是人为的定义，常常是不全面的；</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501650" y="431800"/>
            <a:ext cx="8140700" cy="647700"/>
          </a:xfrm>
        </p:spPr>
        <p:txBody>
          <a:bodyPr lIns="101600" tIns="38100" rIns="76200" bIns="38100" rtlCol="0" anchor="ctr" anchorCtr="0">
            <a:noAutofit/>
          </a:bodyPr>
          <a:lstStyle/>
          <a:p>
            <a:pPr indent="0" defTabSz="685800" fontAlgn="auto"/>
            <a:endParaRPr lang="zh-CN" altLang="en-US" strike="noStrike" kern="1200" spc="200" normalizeH="0" baseline="0" noProof="1">
              <a:latin typeface="+mj-lt"/>
              <a:ea typeface="+mj-ea"/>
              <a:cs typeface="+mj-cs"/>
              <a:sym typeface="微软雅黑" panose="020B0503020204020204" charset="-122"/>
            </a:endParaRPr>
          </a:p>
        </p:txBody>
      </p:sp>
      <p:sp>
        <p:nvSpPr>
          <p:cNvPr id="62466" name="Rectangle 2"/>
          <p:cNvSpPr>
            <a:spLocks noGrp="1"/>
          </p:cNvSpPr>
          <p:nvPr>
            <p:ph idx="1"/>
          </p:nvPr>
        </p:nvSpPr>
        <p:spPr>
          <a:xfrm>
            <a:off x="501650" y="1295400"/>
            <a:ext cx="8140700" cy="5041900"/>
          </a:xfrm>
        </p:spPr>
        <p:txBody>
          <a:bodyPr wrap="square" lIns="91440" tIns="45720" rIns="91440" bIns="45720" rtlCol="0" anchor="t">
            <a:noAutofit/>
          </a:bodyPr>
          <a:lstStyle/>
          <a:p>
            <a:pPr marL="609600" marR="0" indent="-609600" algn="just"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各个输入数据之间，有些组合可能会产生问题，怎样保证这些组合都经过了测试？难于衡量测试的完整性是黑盒测试的主要缺陷，而白盒测试恰恰具有易于衡量测试完整性的优点，两者之间具有极好的互补性。 </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609600" marR="0" indent="-609600" algn="just"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白盒测试主要是针对程序的逻辑结构设计测试用例，用逻辑覆盖率来衡量测试的完整性。</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a:xfrm>
            <a:off x="501650" y="431800"/>
            <a:ext cx="8140700" cy="647700"/>
          </a:xfrm>
        </p:spPr>
        <p:txBody>
          <a:bodyPr lIns="101600" tIns="38100" rIns="76200" bIns="38100" rtlCol="0" anchor="ctr" anchorCtr="0">
            <a:noAutofit/>
          </a:bodyPr>
          <a:lstStyle/>
          <a:p>
            <a:pPr indent="0" defTabSz="685800" fontAlgn="auto"/>
            <a:endParaRPr lang="zh-CN" altLang="en-US" strike="noStrike" kern="1200" spc="200" normalizeH="0" baseline="0" noProof="1">
              <a:latin typeface="+mj-lt"/>
              <a:ea typeface="+mj-ea"/>
              <a:cs typeface="+mj-cs"/>
              <a:sym typeface="微软雅黑" panose="020B0503020204020204" charset="-122"/>
            </a:endParaRPr>
          </a:p>
        </p:txBody>
      </p:sp>
      <p:sp>
        <p:nvSpPr>
          <p:cNvPr id="63490" name="Rectangle 2"/>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效率比较高且完整性也足够的测试要求一般是这样的：完成功能测试，完成语句覆盖、条件覆盖、分支覆盖、路径覆盖。</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精心的测试计划是做好软件测试的关键步骤，因</a:t>
            </a:r>
            <a:r>
              <a:rPr kumimoji="0" lang="zh-CN" altLang="en-US" sz="2800" b="0" i="0" u="none" strike="noStrike" kern="1200" cap="none" spc="150" normalizeH="0" baseline="0" noProof="1">
                <a:solidFill>
                  <a:srgbClr val="404040"/>
                </a:solidFill>
                <a:uFillTx/>
                <a:latin typeface="+mn-lt"/>
                <a:ea typeface="华文中宋" panose="02010600040101010101" pitchFamily="2" charset="-122"/>
                <a:cs typeface="+mn-cs"/>
                <a:sym typeface="微软雅黑" panose="020B0503020204020204" charset="-122"/>
              </a:rPr>
              <a:t>此应该根据需求的变更随时修改测试计划。全面地测试文档，能够为测试工作提供更好的支持，因此在测试的过程中应该给测试计划的制定和测试文档的编写工作以足够的重视。</a:t>
            </a:r>
            <a:endParaRPr kumimoji="0" lang="zh-CN" altLang="en-US" sz="2800" b="1" i="0" u="none" strike="noStrike" kern="1200" cap="none" spc="150" normalizeH="0" baseline="0" noProof="1">
              <a:solidFill>
                <a:srgbClr val="404040"/>
              </a:solidFill>
              <a:uFillTx/>
              <a:latin typeface="+mn-lt"/>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endParaRPr kumimoji="0" lang="zh-CN" altLang="en-US" sz="28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2100" b="1" i="0" u="none" strike="noStrike" kern="1200" cap="none" spc="200" normalizeH="0" baseline="0" noProof="1">
                <a:solidFill>
                  <a:schemeClr val="tx1"/>
                </a:solidFill>
                <a:uFillTx/>
                <a:latin typeface="宋体" panose="02010600030101010101" pitchFamily="2" charset="-122"/>
                <a:ea typeface="宋体" panose="02010600030101010101" pitchFamily="2" charset="-122"/>
                <a:cs typeface="+mj-cs"/>
                <a:sym typeface="微软雅黑" panose="020B0503020204020204" charset="-122"/>
              </a:rPr>
              <a:t>基本测试技术</a:t>
            </a:r>
            <a:endParaRPr kumimoji="0" lang="zh-CN" altLang="en-US" sz="2100" b="1" i="0" u="none" strike="noStrike" kern="1200" cap="none" spc="200" normalizeH="0" baseline="0" noProof="1">
              <a:solidFill>
                <a:schemeClr val="tx1"/>
              </a:solidFill>
              <a:uFillTx/>
              <a:latin typeface="宋体" panose="02010600030101010101" pitchFamily="2" charset="-122"/>
              <a:ea typeface="宋体" panose="02010600030101010101" pitchFamily="2" charset="-122"/>
              <a:cs typeface="+mj-cs"/>
              <a:sym typeface="微软雅黑" panose="020B0503020204020204" charset="-122"/>
            </a:endParaRPr>
          </a:p>
        </p:txBody>
      </p:sp>
      <p:sp>
        <p:nvSpPr>
          <p:cNvPr id="64514"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白盒测试：</a:t>
            </a:r>
            <a:endPar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      基本路径法</a:t>
            </a:r>
            <a:endPar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      控制流覆盖标准</a:t>
            </a:r>
            <a:endPar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      循环测试</a:t>
            </a:r>
            <a:endPar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黑盒测试：</a:t>
            </a:r>
            <a:endPar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      等价类划分法</a:t>
            </a:r>
            <a:endPar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      边界值法</a:t>
            </a:r>
            <a:endPar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      决策表法</a:t>
            </a:r>
            <a:endPar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      因果图法</a:t>
            </a:r>
            <a:endParaRPr kumimoji="0" lang="zh-CN" altLang="en-US" sz="24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40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基本路径测试</a:t>
            </a:r>
            <a:endParaRPr kumimoji="0" lang="zh-CN" altLang="en-US" sz="40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endParaRPr>
          </a:p>
        </p:txBody>
      </p:sp>
      <p:sp>
        <p:nvSpPr>
          <p:cNvPr id="65538" name="Rectangle 3"/>
          <p:cNvSpPr>
            <a:spLocks noGrp="1"/>
          </p:cNvSpPr>
          <p:nvPr>
            <p:ph idx="1"/>
          </p:nvPr>
        </p:nvSpPr>
        <p:spPr>
          <a:xfrm>
            <a:off x="501650" y="1295400"/>
            <a:ext cx="8140700" cy="5041900"/>
          </a:xfrm>
        </p:spPr>
        <p:txBody>
          <a:bodyPr wrap="square" lIns="91440" tIns="45720" rIns="91440" bIns="45720" rtlCol="0" anchor="t">
            <a:noAutofit/>
          </a:bodyPr>
          <a:lstStyle/>
          <a:p>
            <a:pPr marL="571500" marR="0" indent="-571500" algn="l" defTabSz="685800" rtl="0" eaLnBrk="1" fontAlgn="auto" latinLnBrk="0" hangingPunct="1">
              <a:lnSpc>
                <a:spcPct val="8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包括以下</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5</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个步骤：</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0" marR="0" indent="0" algn="l" defTabSz="685800" rtl="0" eaLnBrk="1" fontAlgn="auto" latinLnBrk="0" hangingPunct="1">
              <a:lnSpc>
                <a:spcPct val="8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1. </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绘制程序流程图。</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71805" marR="0" lvl="1" indent="0" algn="l" defTabSz="685800" rtl="0" eaLnBrk="1" fontAlgn="auto" latinLnBrk="0" hangingPunct="1">
              <a:lnSpc>
                <a:spcPct val="80000"/>
              </a:lnSpc>
              <a:spcBef>
                <a:spcPts val="0"/>
              </a:spcBef>
              <a:spcAft>
                <a:spcPts val="1000"/>
              </a:spcAft>
              <a:buClrTx/>
              <a:buSzTx/>
              <a:buFont typeface="Wingdings" panose="05000000000000000000" pitchFamily="2" charset="2"/>
              <a:buNone/>
              <a:tabLst>
                <a:tab pos="1207135" algn="l"/>
              </a:tabLst>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 </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绘制程序的控制流图，注意复合条件判断框的拆分。</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71805" marR="0" lvl="1" indent="0" algn="l" defTabSz="685800" rtl="0" eaLnBrk="1" fontAlgn="auto" latinLnBrk="0" hangingPunct="1">
              <a:lnSpc>
                <a:spcPct val="80000"/>
              </a:lnSpc>
              <a:spcBef>
                <a:spcPts val="0"/>
              </a:spcBef>
              <a:spcAft>
                <a:spcPts val="1000"/>
              </a:spcAft>
              <a:buClrTx/>
              <a:buSzTx/>
              <a:buFont typeface="Wingdings" panose="05000000000000000000" pitchFamily="2" charset="2"/>
              <a:buNone/>
              <a:tabLst>
                <a:tab pos="1207135" algn="l"/>
              </a:tabLst>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3.</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程序圈复杂度：从程序的环路复杂性可导出程序基本路径集合中的独立路径条数，这是确定程序中每个可执行语句至少执行一次所必须的测试用例数目的上界。</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71805" marR="0" lvl="1" indent="0" algn="l" defTabSz="685800" rtl="0" eaLnBrk="1" fontAlgn="auto" latinLnBrk="0" hangingPunct="1">
              <a:lnSpc>
                <a:spcPct val="80000"/>
              </a:lnSpc>
              <a:spcBef>
                <a:spcPts val="0"/>
              </a:spcBef>
              <a:spcAft>
                <a:spcPts val="1000"/>
              </a:spcAft>
              <a:buClrTx/>
              <a:buSzTx/>
              <a:buFont typeface="Wingdings" panose="05000000000000000000" pitchFamily="2" charset="2"/>
              <a:buNone/>
              <a:tabLst>
                <a:tab pos="1207135" algn="l"/>
              </a:tabLst>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4.</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导出独立执行路径：根据圈复杂度和程序结构设计路径。</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471805" marR="0" lvl="1" indent="0" algn="l" defTabSz="685800" rtl="0" eaLnBrk="1" fontAlgn="auto" latinLnBrk="0" hangingPunct="1">
              <a:lnSpc>
                <a:spcPct val="80000"/>
              </a:lnSpc>
              <a:spcBef>
                <a:spcPts val="0"/>
              </a:spcBef>
              <a:spcAft>
                <a:spcPts val="1000"/>
              </a:spcAft>
              <a:buClrTx/>
              <a:buSzTx/>
              <a:buFont typeface="Wingdings" panose="05000000000000000000" pitchFamily="2" charset="2"/>
              <a:buNone/>
              <a:tabLst>
                <a:tab pos="1207135" algn="l"/>
              </a:tabLst>
            </a:pP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5.</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准备测试用例：确保基本路径集中的每一条路径的执行。</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571500" marR="0" indent="-571500" algn="l" defTabSz="685800" rtl="0" eaLnBrk="1" fontAlgn="auto" latinLnBrk="0" hangingPunct="1">
              <a:lnSpc>
                <a:spcPct val="80000"/>
              </a:lnSpc>
              <a:spcBef>
                <a:spcPts val="0"/>
              </a:spcBef>
              <a:spcAft>
                <a:spcPts val="1000"/>
              </a:spcAft>
              <a:buClrTx/>
              <a:buSzTx/>
              <a:buFont typeface="Wingdings" panose="05000000000000000000" pitchFamily="2" charset="2"/>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Box 7"/>
          <p:cNvSpPr txBox="1"/>
          <p:nvPr/>
        </p:nvSpPr>
        <p:spPr>
          <a:xfrm>
            <a:off x="684213" y="1341438"/>
            <a:ext cx="2879725" cy="1739900"/>
          </a:xfrm>
          <a:prstGeom prst="rect">
            <a:avLst/>
          </a:prstGeom>
          <a:noFill/>
          <a:ln w="9525">
            <a:noFill/>
          </a:ln>
        </p:spPr>
        <p:txBody>
          <a:bodyPr anchor="t" anchorCtr="0">
            <a:spAutoFit/>
          </a:bodyPr>
          <a:lstStyle/>
          <a:p>
            <a:r>
              <a:rPr lang="zh-CN" altLang="en-US" sz="3600" dirty="0">
                <a:solidFill>
                  <a:schemeClr val="tx1"/>
                </a:solidFill>
                <a:latin typeface="Calibri" panose="020F0502020204030204" pitchFamily="34" charset="0"/>
                <a:ea typeface="宋体" panose="02010600030101010101" pitchFamily="2" charset="-122"/>
              </a:rPr>
              <a:t>执行看得到的语句</a:t>
            </a:r>
            <a:endParaRPr lang="en-US" altLang="zh-CN" sz="3600" dirty="0">
              <a:solidFill>
                <a:schemeClr val="tx1"/>
              </a:solidFill>
              <a:latin typeface="Calibri" panose="020F0502020204030204" pitchFamily="34" charset="0"/>
              <a:ea typeface="宋体" panose="02010600030101010101" pitchFamily="2" charset="-122"/>
            </a:endParaRPr>
          </a:p>
          <a:p>
            <a:r>
              <a:rPr lang="en-US" altLang="zh-CN" sz="3600" dirty="0">
                <a:solidFill>
                  <a:schemeClr val="tx1"/>
                </a:solidFill>
                <a:latin typeface="Calibri" panose="020F0502020204030204" pitchFamily="34" charset="0"/>
                <a:ea typeface="宋体" panose="02010600030101010101" pitchFamily="2" charset="-122"/>
              </a:rPr>
              <a:t>A &gt; 5</a:t>
            </a:r>
            <a:endParaRPr lang="zh-CN" altLang="en-US" sz="3600" dirty="0">
              <a:solidFill>
                <a:schemeClr val="tx1"/>
              </a:solidFill>
              <a:latin typeface="Calibri" panose="020F0502020204030204" pitchFamily="34" charset="0"/>
              <a:ea typeface="宋体" panose="02010600030101010101" pitchFamily="2" charset="-122"/>
            </a:endParaRPr>
          </a:p>
        </p:txBody>
      </p:sp>
      <p:grpSp>
        <p:nvGrpSpPr>
          <p:cNvPr id="67586" name="Group 3"/>
          <p:cNvGrpSpPr/>
          <p:nvPr/>
        </p:nvGrpSpPr>
        <p:grpSpPr>
          <a:xfrm>
            <a:off x="3714750" y="1214438"/>
            <a:ext cx="1928813" cy="2414587"/>
            <a:chOff x="0" y="0"/>
            <a:chExt cx="1215" cy="1521"/>
          </a:xfrm>
        </p:grpSpPr>
        <p:sp>
          <p:nvSpPr>
            <p:cNvPr id="67587" name="流程图: 决策 3"/>
            <p:cNvSpPr/>
            <p:nvPr/>
          </p:nvSpPr>
          <p:spPr>
            <a:xfrm>
              <a:off x="0" y="0"/>
              <a:ext cx="1215" cy="386"/>
            </a:xfrm>
            <a:prstGeom prst="flowChartDecision">
              <a:avLst/>
            </a:prstGeom>
            <a:noFill/>
            <a:ln w="25400" cap="flat" cmpd="sng">
              <a:solidFill>
                <a:schemeClr val="tx2"/>
              </a:solidFill>
              <a:prstDash val="solid"/>
              <a:miter/>
              <a:headEnd type="none" w="med" len="med"/>
              <a:tailEnd type="none" w="med" len="med"/>
            </a:ln>
          </p:spPr>
          <p:txBody>
            <a:bodyPr anchor="ctr">
              <a:scene3d>
                <a:camera prst="orthographicFront"/>
                <a:lightRig rig="threePt" dir="t"/>
              </a:scene3d>
            </a:bodyPr>
            <a:lstStyle/>
            <a:p>
              <a:pPr algn="ctr" fontAlgn="base"/>
              <a:r>
                <a:rPr lang="en-US" altLang="zh-CN" sz="1800" strike="noStrike"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a &gt; 5</a:t>
              </a:r>
              <a:endParaRPr lang="en-US" altLang="zh-CN" sz="1800" strike="noStrike"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endParaRPr>
            </a:p>
          </p:txBody>
        </p:sp>
        <p:sp>
          <p:nvSpPr>
            <p:cNvPr id="67588" name="矩形 4"/>
            <p:cNvSpPr/>
            <p:nvPr/>
          </p:nvSpPr>
          <p:spPr>
            <a:xfrm>
              <a:off x="315" y="945"/>
              <a:ext cx="576" cy="576"/>
            </a:xfrm>
            <a:prstGeom prst="rect">
              <a:avLst/>
            </a:prstGeom>
            <a:noFill/>
            <a:ln w="25400" cap="flat" cmpd="sng">
              <a:solidFill>
                <a:schemeClr val="tx2"/>
              </a:solidFill>
              <a:prstDash val="solid"/>
              <a:miter/>
              <a:headEnd type="none" w="med" len="med"/>
              <a:tailEnd type="none" w="med" len="med"/>
            </a:ln>
          </p:spPr>
          <p:txBody>
            <a:bodyPr anchor="ctr">
              <a:scene3d>
                <a:camera prst="orthographicFront"/>
                <a:lightRig rig="threePt" dir="t"/>
              </a:scene3d>
            </a:bodyPr>
            <a:lstStyle/>
            <a:p>
              <a:pPr algn="ctr" fontAlgn="base"/>
              <a:r>
                <a:rPr lang="en-US" altLang="zh-CN" sz="1800" strike="noStrike"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No</a:t>
              </a:r>
              <a:endParaRPr lang="en-US" altLang="zh-CN" sz="1800" strike="noStrike"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endParaRPr>
            </a:p>
          </p:txBody>
        </p:sp>
        <p:cxnSp>
          <p:nvCxnSpPr>
            <p:cNvPr id="67589" name="直接箭头连接符 9"/>
            <p:cNvCxnSpPr>
              <a:stCxn id="67587" idx="2"/>
              <a:endCxn id="67588" idx="0"/>
            </p:cNvCxnSpPr>
            <p:nvPr/>
          </p:nvCxnSpPr>
          <p:spPr>
            <a:xfrm rot="5400000">
              <a:off x="314" y="651"/>
              <a:ext cx="559" cy="5"/>
            </a:xfrm>
            <a:prstGeom prst="straightConnector1">
              <a:avLst/>
            </a:prstGeom>
            <a:ln w="9525" cap="flat" cmpd="sng">
              <a:solidFill>
                <a:schemeClr val="tx2"/>
              </a:solidFill>
              <a:prstDash val="solid"/>
              <a:round/>
              <a:headEnd type="none" w="med" len="med"/>
              <a:tailEnd type="arrow" w="med" len="med"/>
            </a:ln>
          </p:spPr>
        </p:cxnSp>
      </p:grpSp>
      <p:sp>
        <p:nvSpPr>
          <p:cNvPr id="67590" name="标题 1"/>
          <p:cNvSpPr txBox="1"/>
          <p:nvPr/>
        </p:nvSpPr>
        <p:spPr>
          <a:xfrm>
            <a:off x="457200" y="71438"/>
            <a:ext cx="8229600" cy="1143000"/>
          </a:xfrm>
          <a:prstGeom prst="rect">
            <a:avLst/>
          </a:prstGeom>
          <a:noFill/>
          <a:ln w="9525">
            <a:noFill/>
          </a:ln>
        </p:spPr>
        <p:txBody>
          <a:bodyPr anchor="ctr" anchorCtr="0"/>
          <a:lstStyle/>
          <a:p>
            <a:pPr algn="ctr"/>
            <a:r>
              <a:rPr lang="zh-CN" altLang="en-US" dirty="0">
                <a:solidFill>
                  <a:schemeClr val="tx1"/>
                </a:solidFill>
                <a:latin typeface="Calibri" panose="020F0502020204030204" pitchFamily="34" charset="0"/>
                <a:ea typeface="华文中宋" panose="02010600040101010101" pitchFamily="2" charset="-122"/>
              </a:rPr>
              <a:t>语句覆盖</a:t>
            </a:r>
            <a:endParaRPr lang="zh-CN" altLang="en-US" dirty="0">
              <a:solidFill>
                <a:schemeClr val="tx1"/>
              </a:solidFill>
              <a:latin typeface="Calibri" panose="020F0502020204030204" pitchFamily="34" charset="0"/>
              <a:ea typeface="华文中宋"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vert="horz" wrap="square" lIns="91440" tIns="45720" rIns="91440" bIns="45720" anchor="ctr" anchorCtr="0"/>
          <a:lstStyle/>
          <a:p>
            <a:r>
              <a:rPr lang="zh-CN" altLang="en-US" sz="4800" dirty="0">
                <a:latin typeface="华文中宋" panose="02010600040101010101" pitchFamily="2" charset="-122"/>
                <a:ea typeface="华文中宋" panose="02010600040101010101" pitchFamily="2" charset="-122"/>
              </a:rPr>
              <a:t>全面试验法：</a:t>
            </a:r>
            <a:endParaRPr lang="zh-CN" altLang="en-US" sz="4800" dirty="0">
              <a:latin typeface="华文中宋" panose="02010600040101010101" pitchFamily="2" charset="-122"/>
              <a:ea typeface="华文中宋" panose="02010600040101010101" pitchFamily="2" charset="-122"/>
            </a:endParaRPr>
          </a:p>
        </p:txBody>
      </p:sp>
      <p:sp>
        <p:nvSpPr>
          <p:cNvPr id="12290" name="Rectangle 3"/>
          <p:cNvSpPr>
            <a:spLocks noGrp="1"/>
          </p:cNvSpPr>
          <p:nvPr>
            <p:ph type="body" sz="half" idx="4294967295"/>
          </p:nvPr>
        </p:nvSpPr>
        <p:spPr>
          <a:xfrm>
            <a:off x="139700" y="1295400"/>
            <a:ext cx="4556125" cy="4267200"/>
          </a:xfrm>
        </p:spPr>
        <p:txBody>
          <a:bodyPr wrap="square" lIns="91440" tIns="45720" rIns="91440" bIns="45720" anchor="t" anchorCtr="0"/>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609600" lvl="0" indent="-609600">
              <a:lnSpc>
                <a:spcPct val="80000"/>
              </a:lnSpc>
              <a:buClrTx/>
              <a:buSzTx/>
              <a:buFont typeface="Wingdings" panose="05000000000000000000" pitchFamily="2" charset="2"/>
              <a:buNone/>
            </a:pPr>
            <a:r>
              <a:rPr lang="zh-CN" altLang="en-US" sz="2800" b="1" dirty="0">
                <a:latin typeface="华文中宋" panose="02010600040101010101" pitchFamily="2" charset="-122"/>
                <a:ea typeface="华文中宋" panose="02010600040101010101" pitchFamily="2" charset="-122"/>
              </a:rPr>
              <a:t>取三因子所有水平之间的组合，即</a:t>
            </a:r>
            <a:r>
              <a:rPr lang="en-US" altLang="zh-CN" sz="2800" b="1" dirty="0">
                <a:latin typeface="华文中宋" panose="02010600040101010101" pitchFamily="2" charset="-122"/>
                <a:ea typeface="华文中宋" panose="02010600040101010101" pitchFamily="2" charset="-122"/>
              </a:rPr>
              <a:t>A1B1C1</a:t>
            </a:r>
            <a:r>
              <a:rPr lang="zh-CN" altLang="en-US" sz="2800" b="1" dirty="0">
                <a:latin typeface="华文中宋" panose="02010600040101010101" pitchFamily="2" charset="-122"/>
                <a:ea typeface="华文中宋" panose="02010600040101010101" pitchFamily="2" charset="-122"/>
              </a:rPr>
              <a:t>、</a:t>
            </a:r>
            <a:r>
              <a:rPr lang="en-US" altLang="zh-CN" sz="2800" b="1" dirty="0">
                <a:latin typeface="华文中宋" panose="02010600040101010101" pitchFamily="2" charset="-122"/>
                <a:ea typeface="华文中宋" panose="02010600040101010101" pitchFamily="2" charset="-122"/>
              </a:rPr>
              <a:t>A1B1C2</a:t>
            </a:r>
            <a:r>
              <a:rPr lang="zh-CN" altLang="en-US" sz="2800" b="1" dirty="0">
                <a:latin typeface="华文中宋" panose="02010600040101010101" pitchFamily="2" charset="-122"/>
                <a:ea typeface="华文中宋" panose="02010600040101010101" pitchFamily="2" charset="-122"/>
              </a:rPr>
              <a:t>、</a:t>
            </a:r>
            <a:r>
              <a:rPr lang="en-US" altLang="zh-CN" sz="2800" b="1" dirty="0">
                <a:latin typeface="华文中宋" panose="02010600040101010101" pitchFamily="2" charset="-122"/>
                <a:ea typeface="华文中宋" panose="02010600040101010101" pitchFamily="2" charset="-122"/>
              </a:rPr>
              <a:t>A1B1C3</a:t>
            </a:r>
            <a:r>
              <a:rPr lang="zh-CN" altLang="en-US" sz="2800" b="1" dirty="0">
                <a:latin typeface="华文中宋" panose="02010600040101010101" pitchFamily="2" charset="-122"/>
                <a:ea typeface="华文中宋" panose="02010600040101010101" pitchFamily="2" charset="-122"/>
              </a:rPr>
              <a:t>、</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a:t>
            </a:r>
            <a:r>
              <a:rPr lang="en-US" altLang="zh-CN" sz="2800" b="1" dirty="0">
                <a:latin typeface="华文中宋" panose="02010600040101010101" pitchFamily="2" charset="-122"/>
                <a:ea typeface="华文中宋" panose="02010600040101010101" pitchFamily="2" charset="-122"/>
              </a:rPr>
              <a:t>A3B3C3</a:t>
            </a:r>
            <a:r>
              <a:rPr lang="zh-CN" altLang="en-US" sz="2800" b="1" dirty="0">
                <a:latin typeface="华文中宋" panose="02010600040101010101" pitchFamily="2" charset="-122"/>
                <a:ea typeface="华文中宋" panose="02010600040101010101" pitchFamily="2" charset="-122"/>
              </a:rPr>
              <a:t>，</a:t>
            </a:r>
            <a:endParaRPr lang="zh-CN" altLang="en-US" sz="2800" b="1" dirty="0">
              <a:latin typeface="华文中宋" panose="02010600040101010101" pitchFamily="2" charset="-122"/>
              <a:ea typeface="华文中宋" panose="02010600040101010101" pitchFamily="2" charset="-122"/>
            </a:endParaRPr>
          </a:p>
          <a:p>
            <a:pPr marL="609600" lvl="0" indent="-609600">
              <a:lnSpc>
                <a:spcPct val="80000"/>
              </a:lnSpc>
              <a:buClrTx/>
              <a:buSzTx/>
              <a:buFont typeface="Wingdings" panose="05000000000000000000" pitchFamily="2" charset="2"/>
              <a:buNone/>
            </a:pPr>
            <a:r>
              <a:rPr lang="zh-CN" altLang="en-US" sz="2800" b="1" dirty="0">
                <a:latin typeface="华文中宋" panose="02010600040101010101" pitchFamily="2" charset="-122"/>
                <a:ea typeface="华文中宋" panose="02010600040101010101" pitchFamily="2" charset="-122"/>
              </a:rPr>
              <a:t>共有</a:t>
            </a:r>
            <a:r>
              <a:rPr lang="en-US" altLang="zh-CN" sz="2800" b="1" dirty="0">
                <a:solidFill>
                  <a:srgbClr val="000000"/>
                </a:solidFill>
                <a:latin typeface="华文中宋" panose="02010600040101010101" pitchFamily="2" charset="-122"/>
                <a:ea typeface="华文中宋" panose="02010600040101010101" pitchFamily="2" charset="-122"/>
              </a:rPr>
              <a:t>3</a:t>
            </a:r>
            <a:r>
              <a:rPr lang="en-US" altLang="zh-CN" sz="2800" b="1" baseline="30000" dirty="0">
                <a:solidFill>
                  <a:srgbClr val="000000"/>
                </a:solidFill>
                <a:latin typeface="华文中宋" panose="02010600040101010101" pitchFamily="2" charset="-122"/>
                <a:ea typeface="华文中宋" panose="02010600040101010101" pitchFamily="2" charset="-122"/>
              </a:rPr>
              <a:t>3</a:t>
            </a:r>
            <a:r>
              <a:rPr lang="en-US" altLang="zh-CN" sz="2800" b="1" dirty="0">
                <a:latin typeface="华文中宋" panose="02010600040101010101" pitchFamily="2" charset="-122"/>
                <a:ea typeface="华文中宋" panose="02010600040101010101" pitchFamily="2" charset="-122"/>
              </a:rPr>
              <a:t> </a:t>
            </a:r>
            <a:r>
              <a:rPr lang="zh-CN" altLang="en-US" sz="2800" b="1" dirty="0">
                <a:latin typeface="华文中宋" panose="02010600040101010101" pitchFamily="2" charset="-122"/>
                <a:ea typeface="华文中宋" panose="02010600040101010101" pitchFamily="2" charset="-122"/>
              </a:rPr>
              <a:t>＝</a:t>
            </a:r>
            <a:r>
              <a:rPr lang="en-US" altLang="zh-CN" sz="2800" b="1" dirty="0">
                <a:latin typeface="华文中宋" panose="02010600040101010101" pitchFamily="2" charset="-122"/>
                <a:ea typeface="华文中宋" panose="02010600040101010101" pitchFamily="2" charset="-122"/>
              </a:rPr>
              <a:t>27</a:t>
            </a:r>
            <a:r>
              <a:rPr lang="zh-CN" altLang="en-US" sz="2800" b="1" dirty="0">
                <a:latin typeface="华文中宋" panose="02010600040101010101" pitchFamily="2" charset="-122"/>
                <a:ea typeface="华文中宋" panose="02010600040101010101" pitchFamily="2" charset="-122"/>
              </a:rPr>
              <a:t>次试验。用左图表示立方体的</a:t>
            </a:r>
            <a:r>
              <a:rPr lang="en-US" altLang="zh-CN" sz="2800" b="1" dirty="0">
                <a:latin typeface="华文中宋" panose="02010600040101010101" pitchFamily="2" charset="-122"/>
                <a:ea typeface="华文中宋" panose="02010600040101010101" pitchFamily="2" charset="-122"/>
              </a:rPr>
              <a:t>27</a:t>
            </a:r>
            <a:r>
              <a:rPr lang="zh-CN" altLang="en-US" sz="2800" b="1" dirty="0">
                <a:latin typeface="华文中宋" panose="02010600040101010101" pitchFamily="2" charset="-122"/>
                <a:ea typeface="华文中宋" panose="02010600040101010101" pitchFamily="2" charset="-122"/>
              </a:rPr>
              <a:t>个节点。</a:t>
            </a:r>
            <a:r>
              <a:rPr lang="zh-CN" altLang="en-US" sz="2400" dirty="0">
                <a:latin typeface="华文中宋" panose="02010600040101010101" pitchFamily="2" charset="-122"/>
                <a:ea typeface="华文中宋" panose="02010600040101010101" pitchFamily="2" charset="-122"/>
              </a:rPr>
              <a:t>	</a:t>
            </a:r>
            <a:endParaRPr lang="zh-CN" altLang="en-US" sz="2400" dirty="0">
              <a:latin typeface="华文中宋" panose="02010600040101010101" pitchFamily="2" charset="-122"/>
              <a:ea typeface="华文中宋" panose="02010600040101010101" pitchFamily="2" charset="-122"/>
            </a:endParaRPr>
          </a:p>
        </p:txBody>
      </p:sp>
      <p:grpSp>
        <p:nvGrpSpPr>
          <p:cNvPr id="12291" name="Group 4"/>
          <p:cNvGrpSpPr/>
          <p:nvPr/>
        </p:nvGrpSpPr>
        <p:grpSpPr>
          <a:xfrm>
            <a:off x="4379913" y="2533650"/>
            <a:ext cx="4724400" cy="4224338"/>
            <a:chOff x="0" y="0"/>
            <a:chExt cx="3457" cy="2762"/>
          </a:xfrm>
        </p:grpSpPr>
        <p:sp>
          <p:nvSpPr>
            <p:cNvPr id="12292" name="AutoShape 5"/>
            <p:cNvSpPr/>
            <p:nvPr/>
          </p:nvSpPr>
          <p:spPr>
            <a:xfrm>
              <a:off x="384" y="0"/>
              <a:ext cx="2688" cy="2304"/>
            </a:xfrm>
            <a:prstGeom prst="cube">
              <a:avLst>
                <a:gd name="adj" fmla="val 25000"/>
              </a:avLst>
            </a:prstGeom>
            <a:noFill/>
            <a:ln w="12700" cap="flat" cmpd="sng">
              <a:solidFill>
                <a:schemeClr val="tx1"/>
              </a:solidFill>
              <a:prstDash val="solid"/>
              <a:miter/>
              <a:headEnd type="none" w="med" len="med"/>
              <a:tailEnd type="none" w="med" len="med"/>
            </a:ln>
          </p:spPr>
          <p:txBody>
            <a:bodyPr wrap="none" anchor="ctr" anchorCtr="0"/>
            <a:lstStyle/>
            <a:p>
              <a:pPr algn="ctr" latinLnBrk="1"/>
              <a:endParaRPr lang="zh-CN" altLang="en-US" dirty="0">
                <a:latin typeface="Times New Roman" panose="02020603050405020304" pitchFamily="18" charset="0"/>
                <a:ea typeface="Gulim" panose="020B0600000101010101" pitchFamily="34" charset="-127"/>
              </a:endParaRPr>
            </a:p>
          </p:txBody>
        </p:sp>
        <p:sp>
          <p:nvSpPr>
            <p:cNvPr id="12293" name="Line 6"/>
            <p:cNvSpPr/>
            <p:nvPr/>
          </p:nvSpPr>
          <p:spPr>
            <a:xfrm>
              <a:off x="720" y="240"/>
              <a:ext cx="2112" cy="0"/>
            </a:xfrm>
            <a:prstGeom prst="line">
              <a:avLst/>
            </a:prstGeom>
            <a:ln w="12700" cap="flat" cmpd="sng">
              <a:solidFill>
                <a:schemeClr val="tx1"/>
              </a:solidFill>
              <a:prstDash val="solid"/>
              <a:round/>
              <a:headEnd type="none" w="med" len="med"/>
              <a:tailEnd type="none" w="med" len="med"/>
            </a:ln>
          </p:spPr>
        </p:sp>
        <p:sp>
          <p:nvSpPr>
            <p:cNvPr id="12294" name="Line 7"/>
            <p:cNvSpPr/>
            <p:nvPr/>
          </p:nvSpPr>
          <p:spPr>
            <a:xfrm>
              <a:off x="1392" y="576"/>
              <a:ext cx="0" cy="1728"/>
            </a:xfrm>
            <a:prstGeom prst="line">
              <a:avLst/>
            </a:prstGeom>
            <a:ln w="12700" cap="flat" cmpd="sng">
              <a:solidFill>
                <a:schemeClr val="tx1"/>
              </a:solidFill>
              <a:prstDash val="solid"/>
              <a:round/>
              <a:headEnd type="none" w="med" len="med"/>
              <a:tailEnd type="none" w="med" len="med"/>
            </a:ln>
          </p:spPr>
        </p:sp>
        <p:sp>
          <p:nvSpPr>
            <p:cNvPr id="12295" name="Line 8"/>
            <p:cNvSpPr/>
            <p:nvPr/>
          </p:nvSpPr>
          <p:spPr>
            <a:xfrm>
              <a:off x="384" y="1440"/>
              <a:ext cx="2112" cy="0"/>
            </a:xfrm>
            <a:prstGeom prst="line">
              <a:avLst/>
            </a:prstGeom>
            <a:ln w="12700" cap="flat" cmpd="sng">
              <a:solidFill>
                <a:schemeClr val="tx1"/>
              </a:solidFill>
              <a:prstDash val="solid"/>
              <a:round/>
              <a:headEnd type="none" w="med" len="med"/>
              <a:tailEnd type="none" w="med" len="med"/>
            </a:ln>
          </p:spPr>
        </p:sp>
        <p:sp>
          <p:nvSpPr>
            <p:cNvPr id="12296" name="Line 9"/>
            <p:cNvSpPr/>
            <p:nvPr/>
          </p:nvSpPr>
          <p:spPr>
            <a:xfrm flipV="1">
              <a:off x="2496" y="816"/>
              <a:ext cx="576" cy="624"/>
            </a:xfrm>
            <a:prstGeom prst="line">
              <a:avLst/>
            </a:prstGeom>
            <a:ln w="12700" cap="flat" cmpd="sng">
              <a:solidFill>
                <a:schemeClr val="tx1"/>
              </a:solidFill>
              <a:prstDash val="solid"/>
              <a:round/>
              <a:headEnd type="none" w="med" len="med"/>
              <a:tailEnd type="none" w="med" len="med"/>
            </a:ln>
          </p:spPr>
        </p:sp>
        <p:sp>
          <p:nvSpPr>
            <p:cNvPr id="12297" name="Line 10"/>
            <p:cNvSpPr/>
            <p:nvPr/>
          </p:nvSpPr>
          <p:spPr>
            <a:xfrm>
              <a:off x="720" y="240"/>
              <a:ext cx="0" cy="1728"/>
            </a:xfrm>
            <a:prstGeom prst="line">
              <a:avLst/>
            </a:prstGeom>
            <a:ln w="12700" cap="flat" cmpd="sng">
              <a:solidFill>
                <a:schemeClr val="tx1"/>
              </a:solidFill>
              <a:prstDash val="lgDash"/>
              <a:round/>
              <a:headEnd type="none" w="med" len="med"/>
              <a:tailEnd type="none" w="med" len="med"/>
            </a:ln>
          </p:spPr>
        </p:sp>
        <p:sp>
          <p:nvSpPr>
            <p:cNvPr id="12298" name="Line 11"/>
            <p:cNvSpPr/>
            <p:nvPr/>
          </p:nvSpPr>
          <p:spPr>
            <a:xfrm flipV="1">
              <a:off x="384" y="1728"/>
              <a:ext cx="576" cy="576"/>
            </a:xfrm>
            <a:prstGeom prst="line">
              <a:avLst/>
            </a:prstGeom>
            <a:ln w="12700" cap="flat" cmpd="sng">
              <a:solidFill>
                <a:schemeClr val="tx1"/>
              </a:solidFill>
              <a:prstDash val="lgDash"/>
              <a:round/>
              <a:headEnd type="none" w="med" len="med"/>
              <a:tailEnd type="none" w="med" len="med"/>
            </a:ln>
          </p:spPr>
        </p:sp>
        <p:sp>
          <p:nvSpPr>
            <p:cNvPr id="12299" name="Line 12"/>
            <p:cNvSpPr/>
            <p:nvPr/>
          </p:nvSpPr>
          <p:spPr>
            <a:xfrm>
              <a:off x="960" y="0"/>
              <a:ext cx="0" cy="1728"/>
            </a:xfrm>
            <a:prstGeom prst="line">
              <a:avLst/>
            </a:prstGeom>
            <a:ln w="12700" cap="flat" cmpd="sng">
              <a:solidFill>
                <a:schemeClr val="tx1"/>
              </a:solidFill>
              <a:prstDash val="lgDash"/>
              <a:round/>
              <a:headEnd type="none" w="med" len="med"/>
              <a:tailEnd type="none" w="med" len="med"/>
            </a:ln>
          </p:spPr>
        </p:sp>
        <p:sp>
          <p:nvSpPr>
            <p:cNvPr id="12300" name="Line 13"/>
            <p:cNvSpPr/>
            <p:nvPr/>
          </p:nvSpPr>
          <p:spPr>
            <a:xfrm flipH="1">
              <a:off x="960" y="1728"/>
              <a:ext cx="2112" cy="0"/>
            </a:xfrm>
            <a:prstGeom prst="line">
              <a:avLst/>
            </a:prstGeom>
            <a:ln w="12700" cap="flat" cmpd="sng">
              <a:solidFill>
                <a:schemeClr val="tx1"/>
              </a:solidFill>
              <a:prstDash val="lgDash"/>
              <a:round/>
              <a:headEnd type="none" w="med" len="med"/>
              <a:tailEnd type="none" w="med" len="med"/>
            </a:ln>
          </p:spPr>
        </p:sp>
        <p:sp>
          <p:nvSpPr>
            <p:cNvPr id="12301" name="Line 14"/>
            <p:cNvSpPr/>
            <p:nvPr/>
          </p:nvSpPr>
          <p:spPr>
            <a:xfrm flipH="1">
              <a:off x="960" y="816"/>
              <a:ext cx="2112" cy="0"/>
            </a:xfrm>
            <a:prstGeom prst="line">
              <a:avLst/>
            </a:prstGeom>
            <a:ln w="12700" cap="flat" cmpd="sng">
              <a:solidFill>
                <a:schemeClr val="tx1"/>
              </a:solidFill>
              <a:prstDash val="lgDash"/>
              <a:round/>
              <a:headEnd type="none" w="med" len="med"/>
              <a:tailEnd type="none" w="med" len="med"/>
            </a:ln>
          </p:spPr>
        </p:sp>
        <p:sp>
          <p:nvSpPr>
            <p:cNvPr id="12302" name="Line 15"/>
            <p:cNvSpPr/>
            <p:nvPr/>
          </p:nvSpPr>
          <p:spPr>
            <a:xfrm flipH="1">
              <a:off x="384" y="816"/>
              <a:ext cx="576" cy="624"/>
            </a:xfrm>
            <a:prstGeom prst="line">
              <a:avLst/>
            </a:prstGeom>
            <a:ln w="12700" cap="flat" cmpd="sng">
              <a:solidFill>
                <a:schemeClr val="tx1"/>
              </a:solidFill>
              <a:prstDash val="lgDash"/>
              <a:round/>
              <a:headEnd type="none" w="med" len="med"/>
              <a:tailEnd type="none" w="med" len="med"/>
            </a:ln>
          </p:spPr>
        </p:sp>
        <p:sp>
          <p:nvSpPr>
            <p:cNvPr id="12303" name="Line 16"/>
            <p:cNvSpPr/>
            <p:nvPr/>
          </p:nvSpPr>
          <p:spPr>
            <a:xfrm>
              <a:off x="2832" y="240"/>
              <a:ext cx="0" cy="1728"/>
            </a:xfrm>
            <a:prstGeom prst="line">
              <a:avLst/>
            </a:prstGeom>
            <a:ln w="12700" cap="flat" cmpd="sng">
              <a:solidFill>
                <a:schemeClr val="tx1"/>
              </a:solidFill>
              <a:prstDash val="solid"/>
              <a:round/>
              <a:headEnd type="none" w="med" len="med"/>
              <a:tailEnd type="none" w="med" len="med"/>
            </a:ln>
          </p:spPr>
        </p:sp>
        <p:sp>
          <p:nvSpPr>
            <p:cNvPr id="12304" name="Line 17"/>
            <p:cNvSpPr/>
            <p:nvPr/>
          </p:nvSpPr>
          <p:spPr>
            <a:xfrm>
              <a:off x="1968" y="0"/>
              <a:ext cx="0" cy="1728"/>
            </a:xfrm>
            <a:prstGeom prst="line">
              <a:avLst/>
            </a:prstGeom>
            <a:ln w="12700" cap="flat" cmpd="sng">
              <a:solidFill>
                <a:schemeClr val="tx1"/>
              </a:solidFill>
              <a:prstDash val="lgDash"/>
              <a:round/>
              <a:headEnd type="none" w="med" len="med"/>
              <a:tailEnd type="none" w="med" len="med"/>
            </a:ln>
          </p:spPr>
        </p:sp>
        <p:sp>
          <p:nvSpPr>
            <p:cNvPr id="12305" name="Line 18"/>
            <p:cNvSpPr/>
            <p:nvPr/>
          </p:nvSpPr>
          <p:spPr>
            <a:xfrm flipV="1">
              <a:off x="1392" y="1728"/>
              <a:ext cx="576" cy="576"/>
            </a:xfrm>
            <a:prstGeom prst="line">
              <a:avLst/>
            </a:prstGeom>
            <a:ln w="12700" cap="flat" cmpd="sng">
              <a:solidFill>
                <a:schemeClr val="tx1"/>
              </a:solidFill>
              <a:prstDash val="lgDash"/>
              <a:round/>
              <a:headEnd type="none" w="med" len="med"/>
              <a:tailEnd type="none" w="med" len="med"/>
            </a:ln>
          </p:spPr>
        </p:sp>
        <p:sp>
          <p:nvSpPr>
            <p:cNvPr id="12306" name="Line 19"/>
            <p:cNvSpPr/>
            <p:nvPr/>
          </p:nvSpPr>
          <p:spPr>
            <a:xfrm flipV="1">
              <a:off x="1392" y="0"/>
              <a:ext cx="576" cy="576"/>
            </a:xfrm>
            <a:prstGeom prst="line">
              <a:avLst/>
            </a:prstGeom>
            <a:ln w="12700" cap="flat" cmpd="sng">
              <a:solidFill>
                <a:schemeClr val="tx1"/>
              </a:solidFill>
              <a:prstDash val="solid"/>
              <a:round/>
              <a:headEnd type="none" w="med" len="med"/>
              <a:tailEnd type="none" w="med" len="med"/>
            </a:ln>
          </p:spPr>
        </p:sp>
        <p:sp>
          <p:nvSpPr>
            <p:cNvPr id="12307" name="Line 20"/>
            <p:cNvSpPr/>
            <p:nvPr/>
          </p:nvSpPr>
          <p:spPr>
            <a:xfrm>
              <a:off x="720" y="1056"/>
              <a:ext cx="2112" cy="0"/>
            </a:xfrm>
            <a:prstGeom prst="line">
              <a:avLst/>
            </a:prstGeom>
            <a:ln w="12700" cap="flat" cmpd="sng">
              <a:solidFill>
                <a:schemeClr val="tx1"/>
              </a:solidFill>
              <a:prstDash val="lgDash"/>
              <a:round/>
              <a:headEnd type="none" w="med" len="med"/>
              <a:tailEnd type="none" w="med" len="med"/>
            </a:ln>
          </p:spPr>
        </p:sp>
        <p:sp>
          <p:nvSpPr>
            <p:cNvPr id="12308" name="Line 21"/>
            <p:cNvSpPr/>
            <p:nvPr/>
          </p:nvSpPr>
          <p:spPr>
            <a:xfrm>
              <a:off x="720" y="1968"/>
              <a:ext cx="2112" cy="0"/>
            </a:xfrm>
            <a:prstGeom prst="line">
              <a:avLst/>
            </a:prstGeom>
            <a:ln w="12700" cap="flat" cmpd="sng">
              <a:solidFill>
                <a:schemeClr val="tx1"/>
              </a:solidFill>
              <a:prstDash val="lgDash"/>
              <a:round/>
              <a:headEnd type="none" w="med" len="med"/>
              <a:tailEnd type="none" w="med" len="med"/>
            </a:ln>
          </p:spPr>
        </p:sp>
        <p:sp>
          <p:nvSpPr>
            <p:cNvPr id="12309" name="Line 22"/>
            <p:cNvSpPr/>
            <p:nvPr/>
          </p:nvSpPr>
          <p:spPr>
            <a:xfrm flipV="1">
              <a:off x="1392" y="816"/>
              <a:ext cx="576" cy="624"/>
            </a:xfrm>
            <a:prstGeom prst="line">
              <a:avLst/>
            </a:prstGeom>
            <a:ln w="12700" cap="flat" cmpd="sng">
              <a:solidFill>
                <a:schemeClr val="tx1"/>
              </a:solidFill>
              <a:prstDash val="lgDash"/>
              <a:round/>
              <a:headEnd type="none" w="med" len="med"/>
              <a:tailEnd type="none" w="med" len="med"/>
            </a:ln>
          </p:spPr>
        </p:sp>
        <p:sp>
          <p:nvSpPr>
            <p:cNvPr id="12310" name="Text Box 23"/>
            <p:cNvSpPr txBox="1"/>
            <p:nvPr/>
          </p:nvSpPr>
          <p:spPr>
            <a:xfrm>
              <a:off x="288" y="2304"/>
              <a:ext cx="326" cy="458"/>
            </a:xfrm>
            <a:prstGeom prst="rect">
              <a:avLst/>
            </a:prstGeom>
            <a:noFill/>
            <a:ln w="9525">
              <a:noFill/>
            </a:ln>
          </p:spPr>
          <p:txBody>
            <a:bodyPr wrap="squar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A</a:t>
              </a:r>
              <a:r>
                <a:rPr lang="en-US" altLang="zh-CN" sz="2400" baseline="-25000" dirty="0">
                  <a:solidFill>
                    <a:schemeClr val="tx1"/>
                  </a:solidFill>
                  <a:latin typeface="华文中宋" panose="02010600040101010101" pitchFamily="2" charset="-122"/>
                  <a:ea typeface="华文中宋" panose="02010600040101010101" pitchFamily="2" charset="-122"/>
                </a:rPr>
                <a:t>1</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2311" name="Text Box 24"/>
            <p:cNvSpPr txBox="1"/>
            <p:nvPr/>
          </p:nvSpPr>
          <p:spPr>
            <a:xfrm>
              <a:off x="1344" y="2304"/>
              <a:ext cx="326" cy="458"/>
            </a:xfrm>
            <a:prstGeom prst="rect">
              <a:avLst/>
            </a:prstGeom>
            <a:noFill/>
            <a:ln w="9525">
              <a:noFill/>
            </a:ln>
          </p:spPr>
          <p:txBody>
            <a:bodyPr wrap="squar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A</a:t>
              </a:r>
              <a:r>
                <a:rPr lang="en-US" altLang="zh-CN" sz="2400" baseline="-25000" dirty="0">
                  <a:solidFill>
                    <a:schemeClr val="tx1"/>
                  </a:solidFill>
                  <a:latin typeface="华文中宋" panose="02010600040101010101" pitchFamily="2" charset="-122"/>
                  <a:ea typeface="华文中宋" panose="02010600040101010101" pitchFamily="2" charset="-122"/>
                </a:rPr>
                <a:t>2</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2312" name="Text Box 25"/>
            <p:cNvSpPr txBox="1"/>
            <p:nvPr/>
          </p:nvSpPr>
          <p:spPr>
            <a:xfrm>
              <a:off x="2273" y="2304"/>
              <a:ext cx="326" cy="458"/>
            </a:xfrm>
            <a:prstGeom prst="rect">
              <a:avLst/>
            </a:prstGeom>
            <a:noFill/>
            <a:ln w="9525">
              <a:noFill/>
            </a:ln>
          </p:spPr>
          <p:txBody>
            <a:bodyPr wrap="squar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A</a:t>
              </a:r>
              <a:r>
                <a:rPr lang="en-US" altLang="zh-CN" sz="2400" baseline="-25000" dirty="0">
                  <a:solidFill>
                    <a:schemeClr val="tx1"/>
                  </a:solidFill>
                  <a:latin typeface="华文中宋" panose="02010600040101010101" pitchFamily="2" charset="-122"/>
                  <a:ea typeface="华文中宋" panose="02010600040101010101" pitchFamily="2" charset="-122"/>
                </a:rPr>
                <a:t>3</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2313" name="Text Box 26"/>
            <p:cNvSpPr txBox="1"/>
            <p:nvPr/>
          </p:nvSpPr>
          <p:spPr>
            <a:xfrm>
              <a:off x="0" y="2112"/>
              <a:ext cx="337" cy="458"/>
            </a:xfrm>
            <a:prstGeom prst="rect">
              <a:avLst/>
            </a:prstGeom>
            <a:noFill/>
            <a:ln w="9525">
              <a:noFill/>
            </a:ln>
          </p:spPr>
          <p:txBody>
            <a:bodyPr wrap="squar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B</a:t>
              </a:r>
              <a:r>
                <a:rPr lang="en-US" altLang="zh-CN" sz="2400" baseline="-25000" dirty="0">
                  <a:solidFill>
                    <a:schemeClr val="tx1"/>
                  </a:solidFill>
                  <a:latin typeface="华文中宋" panose="02010600040101010101" pitchFamily="2" charset="-122"/>
                  <a:ea typeface="华文中宋" panose="02010600040101010101" pitchFamily="2" charset="-122"/>
                </a:rPr>
                <a:t>1</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2314" name="Text Box 27"/>
            <p:cNvSpPr txBox="1"/>
            <p:nvPr/>
          </p:nvSpPr>
          <p:spPr>
            <a:xfrm>
              <a:off x="0" y="1296"/>
              <a:ext cx="337" cy="458"/>
            </a:xfrm>
            <a:prstGeom prst="rect">
              <a:avLst/>
            </a:prstGeom>
            <a:noFill/>
            <a:ln w="9525">
              <a:noFill/>
            </a:ln>
          </p:spPr>
          <p:txBody>
            <a:bodyPr wrap="squar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B</a:t>
              </a:r>
              <a:r>
                <a:rPr lang="en-US" altLang="zh-CN" sz="2400" baseline="-25000" dirty="0">
                  <a:solidFill>
                    <a:schemeClr val="tx1"/>
                  </a:solidFill>
                  <a:latin typeface="华文中宋" panose="02010600040101010101" pitchFamily="2" charset="-122"/>
                  <a:ea typeface="华文中宋" panose="02010600040101010101" pitchFamily="2" charset="-122"/>
                </a:rPr>
                <a:t>2</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2315" name="Text Box 28"/>
            <p:cNvSpPr txBox="1"/>
            <p:nvPr/>
          </p:nvSpPr>
          <p:spPr>
            <a:xfrm>
              <a:off x="0" y="480"/>
              <a:ext cx="337" cy="458"/>
            </a:xfrm>
            <a:prstGeom prst="rect">
              <a:avLst/>
            </a:prstGeom>
            <a:noFill/>
            <a:ln w="9525">
              <a:noFill/>
            </a:ln>
          </p:spPr>
          <p:txBody>
            <a:bodyPr wrap="squar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B</a:t>
              </a:r>
              <a:r>
                <a:rPr lang="en-US" altLang="zh-CN" sz="2400" baseline="-25000" dirty="0">
                  <a:solidFill>
                    <a:schemeClr val="tx1"/>
                  </a:solidFill>
                  <a:latin typeface="华文中宋" panose="02010600040101010101" pitchFamily="2" charset="-122"/>
                  <a:ea typeface="华文中宋" panose="02010600040101010101" pitchFamily="2" charset="-122"/>
                </a:rPr>
                <a:t>3</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2316" name="Text Box 29"/>
            <p:cNvSpPr txBox="1"/>
            <p:nvPr/>
          </p:nvSpPr>
          <p:spPr>
            <a:xfrm>
              <a:off x="2592" y="2208"/>
              <a:ext cx="337" cy="458"/>
            </a:xfrm>
            <a:prstGeom prst="rect">
              <a:avLst/>
            </a:prstGeom>
            <a:noFill/>
            <a:ln w="9525">
              <a:noFill/>
            </a:ln>
          </p:spPr>
          <p:txBody>
            <a:bodyPr wrap="squar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C</a:t>
              </a:r>
              <a:r>
                <a:rPr lang="en-US" altLang="zh-CN" sz="2400" baseline="-25000" dirty="0">
                  <a:solidFill>
                    <a:schemeClr val="tx1"/>
                  </a:solidFill>
                  <a:latin typeface="华文中宋" panose="02010600040101010101" pitchFamily="2" charset="-122"/>
                  <a:ea typeface="华文中宋" panose="02010600040101010101" pitchFamily="2" charset="-122"/>
                </a:rPr>
                <a:t>1</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2317" name="Text Box 30"/>
            <p:cNvSpPr txBox="1"/>
            <p:nvPr/>
          </p:nvSpPr>
          <p:spPr>
            <a:xfrm>
              <a:off x="2880" y="1920"/>
              <a:ext cx="337" cy="458"/>
            </a:xfrm>
            <a:prstGeom prst="rect">
              <a:avLst/>
            </a:prstGeom>
            <a:noFill/>
            <a:ln w="9525">
              <a:noFill/>
            </a:ln>
          </p:spPr>
          <p:txBody>
            <a:bodyPr wrap="squar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C</a:t>
              </a:r>
              <a:r>
                <a:rPr lang="en-US" altLang="zh-CN" sz="2400" baseline="-25000" dirty="0">
                  <a:solidFill>
                    <a:schemeClr val="tx1"/>
                  </a:solidFill>
                  <a:latin typeface="华文中宋" panose="02010600040101010101" pitchFamily="2" charset="-122"/>
                  <a:ea typeface="华文中宋" panose="02010600040101010101" pitchFamily="2" charset="-122"/>
                </a:rPr>
                <a:t>2</a:t>
              </a:r>
              <a:endParaRPr lang="en-US" altLang="zh-CN" sz="2400" dirty="0">
                <a:solidFill>
                  <a:schemeClr val="tx1"/>
                </a:solidFill>
                <a:latin typeface="华文中宋" panose="02010600040101010101" pitchFamily="2" charset="-122"/>
                <a:ea typeface="华文中宋" panose="02010600040101010101" pitchFamily="2" charset="-122"/>
              </a:endParaRPr>
            </a:p>
          </p:txBody>
        </p:sp>
        <p:sp>
          <p:nvSpPr>
            <p:cNvPr id="12318" name="Text Box 31"/>
            <p:cNvSpPr txBox="1"/>
            <p:nvPr/>
          </p:nvSpPr>
          <p:spPr>
            <a:xfrm>
              <a:off x="3120" y="1632"/>
              <a:ext cx="337" cy="458"/>
            </a:xfrm>
            <a:prstGeom prst="rect">
              <a:avLst/>
            </a:prstGeom>
            <a:noFill/>
            <a:ln w="9525">
              <a:noFill/>
            </a:ln>
          </p:spPr>
          <p:txBody>
            <a:bodyPr wrap="square" anchor="t" anchorCtr="0">
              <a:spAutoFit/>
            </a:bodyPr>
            <a:lstStyle/>
            <a:p>
              <a:r>
                <a:rPr lang="en-US" altLang="zh-CN" sz="2400" dirty="0">
                  <a:solidFill>
                    <a:schemeClr val="tx1"/>
                  </a:solidFill>
                  <a:latin typeface="华文中宋" panose="02010600040101010101" pitchFamily="2" charset="-122"/>
                  <a:ea typeface="华文中宋" panose="02010600040101010101" pitchFamily="2" charset="-122"/>
                </a:rPr>
                <a:t>C</a:t>
              </a:r>
              <a:r>
                <a:rPr lang="en-US" altLang="zh-CN" sz="2400" baseline="-25000" dirty="0">
                  <a:solidFill>
                    <a:schemeClr val="tx1"/>
                  </a:solidFill>
                  <a:latin typeface="华文中宋" panose="02010600040101010101" pitchFamily="2" charset="-122"/>
                  <a:ea typeface="华文中宋" panose="02010600040101010101" pitchFamily="2" charset="-122"/>
                </a:rPr>
                <a:t>3</a:t>
              </a:r>
              <a:endParaRPr lang="en-US" altLang="zh-CN" sz="2400" dirty="0">
                <a:solidFill>
                  <a:schemeClr val="tx1"/>
                </a:solidFill>
                <a:latin typeface="华文中宋" panose="02010600040101010101" pitchFamily="2" charset="-122"/>
                <a:ea typeface="华文中宋" panose="02010600040101010101" pitchFamily="2" charset="-122"/>
              </a:endParaRPr>
            </a:p>
          </p:txBody>
        </p:sp>
      </p:grpSp>
    </p:spTree>
  </p:cSld>
  <p:clrMapOvr>
    <a:masterClrMapping/>
  </p:clrMapOvr>
  <p:transition>
    <p:check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idx="4294967295"/>
          </p:nvPr>
        </p:nvSpPr>
        <p:spPr>
          <a:xfrm>
            <a:off x="0" y="431800"/>
            <a:ext cx="8139113" cy="647700"/>
          </a:xfrm>
        </p:spPr>
        <p:txBody>
          <a:bodyPr wrap="square" lIns="91440" tIns="45720" rIns="91440" bIns="45720" anchor="ctr" anchorCtr="0"/>
          <a:lstStyle/>
          <a:p>
            <a:r>
              <a:rPr lang="zh-CN" altLang="en-US" dirty="0">
                <a:latin typeface="华文中宋" panose="02010600040101010101" pitchFamily="2" charset="-122"/>
                <a:ea typeface="华文中宋" panose="02010600040101010101" pitchFamily="2" charset="-122"/>
              </a:rPr>
              <a:t>判定覆盖</a:t>
            </a:r>
            <a:endParaRPr lang="zh-CN" altLang="en-US" dirty="0">
              <a:latin typeface="华文中宋" panose="02010600040101010101" pitchFamily="2" charset="-122"/>
              <a:ea typeface="华文中宋" panose="02010600040101010101" pitchFamily="2" charset="-122"/>
            </a:endParaRPr>
          </a:p>
        </p:txBody>
      </p:sp>
      <p:sp>
        <p:nvSpPr>
          <p:cNvPr id="68610" name="流程图: 决策 3"/>
          <p:cNvSpPr/>
          <p:nvPr/>
        </p:nvSpPr>
        <p:spPr>
          <a:xfrm>
            <a:off x="3563938" y="2205038"/>
            <a:ext cx="2357437" cy="612775"/>
          </a:xfrm>
          <a:prstGeom prst="flowChartDecision">
            <a:avLst/>
          </a:prstGeom>
          <a:noFill/>
          <a:ln w="25400" cap="flat" cmpd="sng">
            <a:solidFill>
              <a:schemeClr val="tx2"/>
            </a:solidFill>
            <a:prstDash val="solid"/>
            <a:miter/>
            <a:headEnd type="none" w="med" len="med"/>
            <a:tailEnd type="none" w="med" len="med"/>
          </a:ln>
        </p:spPr>
        <p:txBody>
          <a:bodyPr anchor="ctr">
            <a:scene3d>
              <a:camera prst="orthographicFront"/>
              <a:lightRig rig="threePt" dir="t"/>
            </a:scene3d>
          </a:bodyPr>
          <a:lstStyle/>
          <a:p>
            <a:pPr algn="ctr" fontAlgn="base"/>
            <a:r>
              <a:rPr lang="en-US" altLang="zh-CN" sz="1800" strike="noStrike"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A &gt; 5</a:t>
            </a:r>
            <a:endParaRPr lang="en-US" altLang="zh-CN" sz="1800" strike="noStrike"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endParaRPr>
          </a:p>
        </p:txBody>
      </p:sp>
      <p:sp>
        <p:nvSpPr>
          <p:cNvPr id="68611" name="矩形 4"/>
          <p:cNvSpPr/>
          <p:nvPr/>
        </p:nvSpPr>
        <p:spPr>
          <a:xfrm>
            <a:off x="6643684" y="4143375"/>
            <a:ext cx="914400" cy="914400"/>
          </a:xfrm>
          <a:prstGeom prst="rect">
            <a:avLst/>
          </a:prstGeom>
          <a:noFill/>
          <a:ln w="25400" cap="flat" cmpd="sng">
            <a:solidFill>
              <a:schemeClr val="tx2"/>
            </a:solidFill>
            <a:prstDash val="solid"/>
            <a:miter/>
            <a:headEnd type="none" w="med" len="med"/>
            <a:tailEnd type="none" w="med" len="med"/>
          </a:ln>
        </p:spPr>
        <p:txBody>
          <a:bodyPr anchor="ctr">
            <a:scene3d>
              <a:camera prst="orthographicFront"/>
              <a:lightRig rig="threePt" dir="t"/>
            </a:scene3d>
          </a:bodyPr>
          <a:lstStyle/>
          <a:p>
            <a:pPr algn="ctr" fontAlgn="base"/>
            <a:r>
              <a:rPr lang="en-US" altLang="zh-CN" sz="1800" strike="noStrike"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No</a:t>
            </a:r>
            <a:endParaRPr lang="en-US" altLang="zh-CN" sz="1800" strike="noStrike"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endParaRPr>
          </a:p>
        </p:txBody>
      </p:sp>
      <p:sp>
        <p:nvSpPr>
          <p:cNvPr id="68612" name="矩形 5"/>
          <p:cNvSpPr/>
          <p:nvPr/>
        </p:nvSpPr>
        <p:spPr>
          <a:xfrm>
            <a:off x="4286250" y="4143375"/>
            <a:ext cx="914400" cy="914400"/>
          </a:xfrm>
          <a:prstGeom prst="rect">
            <a:avLst/>
          </a:prstGeom>
          <a:noFill/>
          <a:ln w="25400" cap="flat" cmpd="sng">
            <a:solidFill>
              <a:schemeClr val="tx2"/>
            </a:solidFill>
            <a:prstDash val="solid"/>
            <a:miter/>
            <a:headEnd type="none" w="med" len="med"/>
            <a:tailEnd type="none" w="med" len="med"/>
          </a:ln>
        </p:spPr>
        <p:txBody>
          <a:bodyPr anchor="ctr">
            <a:scene3d>
              <a:camera prst="orthographicFront"/>
              <a:lightRig rig="threePt" dir="t"/>
            </a:scene3d>
          </a:bodyPr>
          <a:lstStyle/>
          <a:p>
            <a:pPr algn="ctr" fontAlgn="base"/>
            <a:r>
              <a:rPr lang="en-US" altLang="zh-CN" sz="1800" strike="noStrike"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cs typeface="+mn-cs"/>
              </a:rPr>
              <a:t>Yes</a:t>
            </a:r>
            <a:endParaRPr lang="en-US" altLang="zh-CN" sz="1800" strike="noStrike" noProof="1">
              <a:solidFill>
                <a:schemeClr val="tx1"/>
              </a:solidFill>
              <a:effectLst>
                <a:outerShdw blurRad="38100" dist="19050" dir="2700000" algn="tl" rotWithShape="0">
                  <a:schemeClr val="dk1">
                    <a:alpha val="40000"/>
                  </a:schemeClr>
                </a:outerShdw>
              </a:effectLst>
              <a:latin typeface="Calibri" panose="020F0502020204030204" pitchFamily="34" charset="0"/>
              <a:ea typeface="宋体" panose="02010600030101010101" pitchFamily="2" charset="-122"/>
            </a:endParaRPr>
          </a:p>
        </p:txBody>
      </p:sp>
      <p:cxnSp>
        <p:nvCxnSpPr>
          <p:cNvPr id="68613" name="形状 7"/>
          <p:cNvCxnSpPr>
            <a:stCxn id="68610" idx="3"/>
            <a:endCxn id="68611" idx="0"/>
          </p:cNvCxnSpPr>
          <p:nvPr/>
        </p:nvCxnSpPr>
        <p:spPr>
          <a:xfrm>
            <a:off x="5934075" y="2511425"/>
            <a:ext cx="1166813" cy="1619250"/>
          </a:xfrm>
          <a:prstGeom prst="bentConnector2">
            <a:avLst/>
          </a:prstGeom>
          <a:ln w="9525" cap="flat" cmpd="sng">
            <a:solidFill>
              <a:schemeClr val="tx2"/>
            </a:solidFill>
            <a:prstDash val="solid"/>
            <a:miter/>
            <a:headEnd type="none" w="med" len="med"/>
            <a:tailEnd type="arrow" w="med" len="med"/>
          </a:ln>
        </p:spPr>
      </p:cxnSp>
      <p:cxnSp>
        <p:nvCxnSpPr>
          <p:cNvPr id="68614" name="直接箭头连接符 9"/>
          <p:cNvCxnSpPr>
            <a:stCxn id="68610" idx="2"/>
            <a:endCxn id="68612" idx="0"/>
          </p:cNvCxnSpPr>
          <p:nvPr/>
        </p:nvCxnSpPr>
        <p:spPr>
          <a:xfrm>
            <a:off x="4743450" y="2830513"/>
            <a:ext cx="0" cy="1300162"/>
          </a:xfrm>
          <a:prstGeom prst="straightConnector1">
            <a:avLst/>
          </a:prstGeom>
          <a:ln w="9525" cap="flat" cmpd="sng">
            <a:solidFill>
              <a:schemeClr val="tx2"/>
            </a:solidFill>
            <a:prstDash val="solid"/>
            <a:round/>
            <a:headEnd type="none" w="med" len="med"/>
            <a:tailEnd type="arrow" w="med" len="med"/>
          </a:ln>
        </p:spPr>
      </p:cxnSp>
      <p:sp>
        <p:nvSpPr>
          <p:cNvPr id="68615" name="TextBox 10"/>
          <p:cNvSpPr txBox="1"/>
          <p:nvPr/>
        </p:nvSpPr>
        <p:spPr>
          <a:xfrm>
            <a:off x="179388" y="1428750"/>
            <a:ext cx="2820987" cy="2838450"/>
          </a:xfrm>
          <a:prstGeom prst="rect">
            <a:avLst/>
          </a:prstGeom>
          <a:noFill/>
          <a:ln w="9525">
            <a:noFill/>
          </a:ln>
        </p:spPr>
        <p:txBody>
          <a:bodyPr anchor="t" anchorCtr="0">
            <a:spAutoFit/>
          </a:bodyPr>
          <a:lstStyle/>
          <a:p>
            <a:r>
              <a:rPr lang="zh-CN" altLang="en-US" sz="3600" dirty="0">
                <a:solidFill>
                  <a:schemeClr val="tx1"/>
                </a:solidFill>
                <a:latin typeface="Calibri" panose="020F0502020204030204" pitchFamily="34" charset="0"/>
                <a:ea typeface="宋体" panose="02010600030101010101" pitchFamily="2" charset="-122"/>
              </a:rPr>
              <a:t>每个判定真假各一次</a:t>
            </a:r>
            <a:endParaRPr lang="en-US" altLang="zh-CN" sz="3600" dirty="0">
              <a:solidFill>
                <a:schemeClr val="tx1"/>
              </a:solidFill>
              <a:latin typeface="Calibri" panose="020F0502020204030204" pitchFamily="34" charset="0"/>
              <a:ea typeface="宋体" panose="02010600030101010101" pitchFamily="2" charset="-122"/>
            </a:endParaRPr>
          </a:p>
          <a:p>
            <a:r>
              <a:rPr lang="en-US" altLang="zh-CN" sz="3600" dirty="0">
                <a:solidFill>
                  <a:schemeClr val="tx1"/>
                </a:solidFill>
                <a:latin typeface="Calibri" panose="020F0502020204030204" pitchFamily="34" charset="0"/>
                <a:ea typeface="宋体" panose="02010600030101010101" pitchFamily="2" charset="-122"/>
              </a:rPr>
              <a:t>A &gt; 5   yes</a:t>
            </a:r>
            <a:endParaRPr lang="en-US" altLang="zh-CN" sz="3600" dirty="0">
              <a:solidFill>
                <a:schemeClr val="tx1"/>
              </a:solidFill>
              <a:latin typeface="Calibri" panose="020F0502020204030204" pitchFamily="34" charset="0"/>
              <a:ea typeface="宋体" panose="02010600030101010101" pitchFamily="2" charset="-122"/>
            </a:endParaRPr>
          </a:p>
          <a:p>
            <a:r>
              <a:rPr lang="en-US" altLang="zh-CN" sz="3600" dirty="0">
                <a:solidFill>
                  <a:schemeClr val="tx1"/>
                </a:solidFill>
                <a:latin typeface="Calibri" panose="020F0502020204030204" pitchFamily="34" charset="0"/>
                <a:ea typeface="宋体" panose="02010600030101010101" pitchFamily="2" charset="-122"/>
              </a:rPr>
              <a:t>A &lt;= 5 no</a:t>
            </a:r>
            <a:endParaRPr lang="en-US" altLang="zh-CN" sz="3600" dirty="0">
              <a:solidFill>
                <a:schemeClr val="tx1"/>
              </a:solidFill>
              <a:latin typeface="Calibri" panose="020F0502020204030204" pitchFamily="34" charset="0"/>
              <a:ea typeface="宋体" panose="02010600030101010101" pitchFamily="2" charset="-122"/>
            </a:endParaRPr>
          </a:p>
          <a:p>
            <a:endParaRPr lang="en-US" altLang="zh-CN" sz="3600" dirty="0">
              <a:solidFill>
                <a:schemeClr val="tx1"/>
              </a:solidFill>
              <a:latin typeface="Calibri" panose="020F0502020204030204" pitchFamily="34"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idx="4294967295"/>
          </p:nvPr>
        </p:nvSpPr>
        <p:spPr>
          <a:xfrm>
            <a:off x="0" y="431800"/>
            <a:ext cx="8139113" cy="647700"/>
          </a:xfrm>
        </p:spPr>
        <p:txBody>
          <a:bodyPr wrap="square" lIns="91440" tIns="45720" rIns="91440" bIns="45720" anchor="ctr" anchorCtr="0"/>
          <a:lstStyle/>
          <a:p>
            <a:r>
              <a:rPr lang="zh-CN" altLang="en-US" dirty="0">
                <a:latin typeface="宋体" panose="02010600030101010101" pitchFamily="2" charset="-122"/>
                <a:ea typeface="宋体" panose="02010600030101010101" pitchFamily="2" charset="-122"/>
              </a:rPr>
              <a:t>条件覆盖</a:t>
            </a:r>
            <a:endParaRPr lang="zh-CN" altLang="en-US" dirty="0">
              <a:latin typeface="宋体" panose="02010600030101010101" pitchFamily="2" charset="-122"/>
              <a:ea typeface="宋体" panose="02010600030101010101" pitchFamily="2" charset="-122"/>
            </a:endParaRPr>
          </a:p>
        </p:txBody>
      </p:sp>
      <p:sp>
        <p:nvSpPr>
          <p:cNvPr id="69634" name="流程图: 决策 3"/>
          <p:cNvSpPr/>
          <p:nvPr/>
        </p:nvSpPr>
        <p:spPr>
          <a:xfrm>
            <a:off x="3500438" y="1785938"/>
            <a:ext cx="3143250" cy="898525"/>
          </a:xfrm>
          <a:prstGeom prst="flowChartDecisio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fontAlgn="base"/>
            <a:r>
              <a:rPr lang="en-US" altLang="zh-CN" sz="1800" strike="noStrike" noProof="1">
                <a:solidFill>
                  <a:schemeClr val="tx1"/>
                </a:solidFill>
                <a:latin typeface="Calibri" panose="020F0502020204030204" pitchFamily="34" charset="0"/>
                <a:ea typeface="宋体" panose="02010600030101010101" pitchFamily="2" charset="-122"/>
              </a:rPr>
              <a:t>a &gt; 5 &amp;&amp; b &lt; 0</a:t>
            </a:r>
            <a:endParaRPr lang="en-US" altLang="zh-CN" sz="1800" strike="noStrike" noProof="1">
              <a:solidFill>
                <a:schemeClr val="tx1"/>
              </a:solidFill>
              <a:latin typeface="Calibri" panose="020F0502020204030204" pitchFamily="34" charset="0"/>
              <a:ea typeface="宋体" panose="02010600030101010101" pitchFamily="2" charset="-122"/>
            </a:endParaRPr>
          </a:p>
        </p:txBody>
      </p:sp>
      <p:sp>
        <p:nvSpPr>
          <p:cNvPr id="69635" name="矩形 4"/>
          <p:cNvSpPr/>
          <p:nvPr/>
        </p:nvSpPr>
        <p:spPr>
          <a:xfrm>
            <a:off x="7715250" y="4286250"/>
            <a:ext cx="914400" cy="914400"/>
          </a:xfrm>
          <a:prstGeom prst="rect">
            <a:avLst/>
          </a:prstGeom>
          <a:noFill/>
          <a:ln w="25400" cap="flat" cmpd="sng">
            <a:solidFill>
              <a:schemeClr val="tx2"/>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No</a:t>
            </a:r>
            <a:endParaRPr lang="en-US" altLang="zh-CN" sz="1800" dirty="0">
              <a:solidFill>
                <a:schemeClr val="tx1"/>
              </a:solidFill>
              <a:latin typeface="Calibri" panose="020F0502020204030204" pitchFamily="34" charset="0"/>
              <a:ea typeface="宋体" panose="02010600030101010101" pitchFamily="2" charset="-122"/>
            </a:endParaRPr>
          </a:p>
        </p:txBody>
      </p:sp>
      <p:cxnSp>
        <p:nvCxnSpPr>
          <p:cNvPr id="69636" name="形状 9"/>
          <p:cNvCxnSpPr>
            <a:stCxn id="69634" idx="3"/>
            <a:endCxn id="69635" idx="0"/>
          </p:cNvCxnSpPr>
          <p:nvPr/>
        </p:nvCxnSpPr>
        <p:spPr>
          <a:xfrm>
            <a:off x="6643688" y="2235200"/>
            <a:ext cx="1528762" cy="2051050"/>
          </a:xfrm>
          <a:prstGeom prst="bentConnector2">
            <a:avLst/>
          </a:prstGeom>
          <a:ln w="9525" cap="flat" cmpd="sng">
            <a:solidFill>
              <a:schemeClr val="tx2"/>
            </a:solidFill>
            <a:prstDash val="solid"/>
            <a:miter/>
            <a:headEnd type="none" w="med" len="med"/>
            <a:tailEnd type="arrow" w="med" len="med"/>
          </a:ln>
        </p:spPr>
      </p:cxnSp>
      <p:sp>
        <p:nvSpPr>
          <p:cNvPr id="69637" name="TextBox 10"/>
          <p:cNvSpPr txBox="1"/>
          <p:nvPr/>
        </p:nvSpPr>
        <p:spPr>
          <a:xfrm>
            <a:off x="179388" y="2852738"/>
            <a:ext cx="3887787" cy="3387725"/>
          </a:xfrm>
          <a:prstGeom prst="rect">
            <a:avLst/>
          </a:prstGeom>
          <a:noFill/>
          <a:ln w="9525">
            <a:noFill/>
          </a:ln>
        </p:spPr>
        <p:txBody>
          <a:bodyPr anchor="t" anchorCtr="0">
            <a:spAutoFit/>
          </a:bodyPr>
          <a:lstStyle/>
          <a:p>
            <a:r>
              <a:rPr lang="zh-CN" altLang="en-US" sz="3600" dirty="0">
                <a:solidFill>
                  <a:schemeClr val="tx1"/>
                </a:solidFill>
                <a:latin typeface="Calibri" panose="020F0502020204030204" pitchFamily="34" charset="0"/>
                <a:ea typeface="宋体" panose="02010600030101010101" pitchFamily="2" charset="-122"/>
              </a:rPr>
              <a:t>每个条件的可能取值一次</a:t>
            </a:r>
            <a:endParaRPr lang="en-US" altLang="zh-CN" sz="3600" dirty="0">
              <a:solidFill>
                <a:schemeClr val="tx1"/>
              </a:solidFill>
              <a:latin typeface="Calibri" panose="020F0502020204030204" pitchFamily="34" charset="0"/>
              <a:ea typeface="宋体" panose="02010600030101010101" pitchFamily="2" charset="-122"/>
            </a:endParaRPr>
          </a:p>
          <a:p>
            <a:r>
              <a:rPr lang="en-US" altLang="zh-CN" sz="3600" dirty="0">
                <a:solidFill>
                  <a:schemeClr val="tx1"/>
                </a:solidFill>
                <a:latin typeface="Calibri" panose="020F0502020204030204" pitchFamily="34" charset="0"/>
                <a:ea typeface="宋体" panose="02010600030101010101" pitchFamily="2" charset="-122"/>
              </a:rPr>
              <a:t>a &gt; 5 &amp;&amp; b &gt;= 0 no</a:t>
            </a:r>
            <a:endParaRPr lang="en-US" altLang="zh-CN" sz="3600" dirty="0">
              <a:solidFill>
                <a:schemeClr val="tx1"/>
              </a:solidFill>
              <a:latin typeface="Calibri" panose="020F0502020204030204" pitchFamily="34" charset="0"/>
              <a:ea typeface="宋体" panose="02010600030101010101" pitchFamily="2" charset="-122"/>
            </a:endParaRPr>
          </a:p>
          <a:p>
            <a:r>
              <a:rPr lang="en-US" altLang="zh-CN" sz="3600" dirty="0">
                <a:solidFill>
                  <a:schemeClr val="tx1"/>
                </a:solidFill>
                <a:latin typeface="Calibri" panose="020F0502020204030204" pitchFamily="34" charset="0"/>
                <a:ea typeface="宋体" panose="02010600030101010101" pitchFamily="2" charset="-122"/>
              </a:rPr>
              <a:t>a &lt;= 5 &amp;&amp; b &lt; 0 no</a:t>
            </a:r>
            <a:endParaRPr lang="en-US" altLang="zh-CN" sz="3600" dirty="0">
              <a:solidFill>
                <a:schemeClr val="tx1"/>
              </a:solidFill>
              <a:latin typeface="Calibri" panose="020F0502020204030204" pitchFamily="34" charset="0"/>
              <a:ea typeface="宋体" panose="02010600030101010101" pitchFamily="2" charset="-122"/>
            </a:endParaRPr>
          </a:p>
        </p:txBody>
      </p:sp>
      <p:sp>
        <p:nvSpPr>
          <p:cNvPr id="69638" name="矩形 11"/>
          <p:cNvSpPr/>
          <p:nvPr/>
        </p:nvSpPr>
        <p:spPr>
          <a:xfrm>
            <a:off x="4643438" y="4214813"/>
            <a:ext cx="914400" cy="914400"/>
          </a:xfrm>
          <a:prstGeom prst="rect">
            <a:avLst/>
          </a:prstGeom>
          <a:noFill/>
          <a:ln w="25400" cap="flat" cmpd="sng">
            <a:solidFill>
              <a:schemeClr val="tx2"/>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Yes</a:t>
            </a:r>
            <a:endParaRPr lang="en-US" altLang="zh-CN" sz="1800" dirty="0">
              <a:solidFill>
                <a:schemeClr val="tx1"/>
              </a:solidFill>
              <a:latin typeface="Calibri" panose="020F0502020204030204" pitchFamily="34" charset="0"/>
              <a:ea typeface="宋体" panose="02010600030101010101" pitchFamily="2" charset="-122"/>
            </a:endParaRPr>
          </a:p>
        </p:txBody>
      </p:sp>
      <p:cxnSp>
        <p:nvCxnSpPr>
          <p:cNvPr id="69639" name="直接箭头连接符 13"/>
          <p:cNvCxnSpPr>
            <a:stCxn id="69634" idx="2"/>
            <a:endCxn id="69638" idx="0"/>
          </p:cNvCxnSpPr>
          <p:nvPr/>
        </p:nvCxnSpPr>
        <p:spPr>
          <a:xfrm rot="-5400000" flipH="1">
            <a:off x="4321175" y="3435350"/>
            <a:ext cx="1530350" cy="28575"/>
          </a:xfrm>
          <a:prstGeom prst="straightConnector1">
            <a:avLst/>
          </a:prstGeom>
          <a:ln w="9525" cap="flat" cmpd="sng">
            <a:solidFill>
              <a:schemeClr val="tx2"/>
            </a:solidFill>
            <a:prstDash val="solid"/>
            <a:round/>
            <a:headEnd type="none" w="med" len="med"/>
            <a:tailEnd type="arrow" w="med" len="med"/>
          </a:ln>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idx="4294967295"/>
          </p:nvPr>
        </p:nvSpPr>
        <p:spPr>
          <a:xfrm>
            <a:off x="0" y="431800"/>
            <a:ext cx="8139113" cy="647700"/>
          </a:xfrm>
        </p:spPr>
        <p:txBody>
          <a:bodyPr wrap="square" lIns="91440" tIns="45720" rIns="91440" bIns="45720" anchor="ctr" anchorCtr="0"/>
          <a:lstStyle/>
          <a:p>
            <a:r>
              <a:rPr lang="zh-CN" altLang="en-US" dirty="0">
                <a:latin typeface="宋体" panose="02010600030101010101" pitchFamily="2" charset="-122"/>
                <a:ea typeface="宋体" panose="02010600030101010101" pitchFamily="2" charset="-122"/>
              </a:rPr>
              <a:t>判定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条件覆盖</a:t>
            </a:r>
            <a:endParaRPr lang="zh-CN" altLang="en-US" dirty="0">
              <a:latin typeface="宋体" panose="02010600030101010101" pitchFamily="2" charset="-122"/>
              <a:ea typeface="宋体" panose="02010600030101010101" pitchFamily="2" charset="-122"/>
            </a:endParaRPr>
          </a:p>
        </p:txBody>
      </p:sp>
      <p:sp>
        <p:nvSpPr>
          <p:cNvPr id="70658" name="流程图: 决策 2"/>
          <p:cNvSpPr/>
          <p:nvPr/>
        </p:nvSpPr>
        <p:spPr>
          <a:xfrm>
            <a:off x="3929063" y="2357438"/>
            <a:ext cx="3071813" cy="857250"/>
          </a:xfrm>
          <a:prstGeom prst="flowChartDecisio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fontAlgn="base"/>
            <a:r>
              <a:rPr lang="en-US" altLang="zh-CN" sz="1800" strike="noStrike" noProof="1">
                <a:solidFill>
                  <a:schemeClr val="tx1"/>
                </a:solidFill>
                <a:latin typeface="Calibri" panose="020F0502020204030204" pitchFamily="34" charset="0"/>
                <a:ea typeface="宋体" panose="02010600030101010101" pitchFamily="2" charset="-122"/>
              </a:rPr>
              <a:t>a &gt; 5 &amp;&amp; b &lt; 0</a:t>
            </a:r>
            <a:endParaRPr lang="en-US" altLang="zh-CN" sz="1800" strike="noStrike" noProof="1">
              <a:solidFill>
                <a:schemeClr val="tx1"/>
              </a:solidFill>
              <a:latin typeface="Calibri" panose="020F0502020204030204" pitchFamily="34" charset="0"/>
              <a:ea typeface="宋体" panose="02010600030101010101" pitchFamily="2" charset="-122"/>
            </a:endParaRPr>
          </a:p>
        </p:txBody>
      </p:sp>
      <p:sp>
        <p:nvSpPr>
          <p:cNvPr id="70659" name="流程图: 过程 3"/>
          <p:cNvSpPr/>
          <p:nvPr/>
        </p:nvSpPr>
        <p:spPr>
          <a:xfrm>
            <a:off x="5014913" y="4786313"/>
            <a:ext cx="914400" cy="612775"/>
          </a:xfrm>
          <a:prstGeom prst="flowChartProcess">
            <a:avLst/>
          </a:prstGeom>
          <a:noFill/>
          <a:ln w="25400" cap="flat" cmpd="sng">
            <a:solidFill>
              <a:schemeClr val="tx1"/>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Yes</a:t>
            </a:r>
            <a:endParaRPr lang="en-US" altLang="zh-CN" sz="1800" dirty="0">
              <a:solidFill>
                <a:schemeClr val="tx1"/>
              </a:solidFill>
              <a:latin typeface="Calibri" panose="020F0502020204030204" pitchFamily="34" charset="0"/>
              <a:ea typeface="宋体" panose="02010600030101010101" pitchFamily="2" charset="-122"/>
            </a:endParaRPr>
          </a:p>
        </p:txBody>
      </p:sp>
      <p:sp>
        <p:nvSpPr>
          <p:cNvPr id="70660" name="流程图: 过程 4"/>
          <p:cNvSpPr/>
          <p:nvPr/>
        </p:nvSpPr>
        <p:spPr>
          <a:xfrm>
            <a:off x="7500938" y="4786313"/>
            <a:ext cx="914400" cy="612775"/>
          </a:xfrm>
          <a:prstGeom prst="flowChartProcess">
            <a:avLst/>
          </a:prstGeom>
          <a:noFill/>
          <a:ln w="25400" cap="flat" cmpd="sng">
            <a:solidFill>
              <a:schemeClr val="tx1"/>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No</a:t>
            </a:r>
            <a:endParaRPr lang="en-US" altLang="zh-CN" sz="1800" dirty="0">
              <a:solidFill>
                <a:schemeClr val="tx1"/>
              </a:solidFill>
              <a:latin typeface="Calibri" panose="020F0502020204030204" pitchFamily="34" charset="0"/>
              <a:ea typeface="宋体" panose="02010600030101010101" pitchFamily="2" charset="-122"/>
            </a:endParaRPr>
          </a:p>
        </p:txBody>
      </p:sp>
      <p:sp>
        <p:nvSpPr>
          <p:cNvPr id="70661" name="TextBox 5"/>
          <p:cNvSpPr txBox="1"/>
          <p:nvPr/>
        </p:nvSpPr>
        <p:spPr>
          <a:xfrm>
            <a:off x="395288" y="1412875"/>
            <a:ext cx="3816350" cy="4486275"/>
          </a:xfrm>
          <a:prstGeom prst="rect">
            <a:avLst/>
          </a:prstGeom>
          <a:noFill/>
          <a:ln w="9525">
            <a:noFill/>
          </a:ln>
        </p:spPr>
        <p:txBody>
          <a:bodyPr anchor="t" anchorCtr="0">
            <a:spAutoFit/>
          </a:bodyPr>
          <a:lstStyle/>
          <a:p>
            <a:r>
              <a:rPr lang="zh-CN" altLang="en-US" sz="3600" dirty="0">
                <a:solidFill>
                  <a:schemeClr val="tx1"/>
                </a:solidFill>
                <a:latin typeface="Calibri" panose="020F0502020204030204" pitchFamily="34" charset="0"/>
                <a:ea typeface="宋体" panose="02010600030101010101" pitchFamily="2" charset="-122"/>
              </a:rPr>
              <a:t>每个判定真假各一次</a:t>
            </a:r>
            <a:endParaRPr lang="en-US" altLang="zh-CN" sz="3600" dirty="0">
              <a:solidFill>
                <a:schemeClr val="tx1"/>
              </a:solidFill>
              <a:latin typeface="Calibri" panose="020F0502020204030204" pitchFamily="34" charset="0"/>
              <a:ea typeface="宋体" panose="02010600030101010101" pitchFamily="2" charset="-122"/>
            </a:endParaRPr>
          </a:p>
          <a:p>
            <a:r>
              <a:rPr lang="zh-CN" altLang="en-US" sz="3600" dirty="0">
                <a:solidFill>
                  <a:schemeClr val="tx1"/>
                </a:solidFill>
                <a:latin typeface="Calibri" panose="020F0502020204030204" pitchFamily="34" charset="0"/>
                <a:ea typeface="宋体" panose="02010600030101010101" pitchFamily="2" charset="-122"/>
              </a:rPr>
              <a:t>每个判定中的条件各取一次</a:t>
            </a:r>
            <a:endParaRPr lang="en-US" altLang="zh-CN" sz="3600" dirty="0">
              <a:solidFill>
                <a:schemeClr val="tx1"/>
              </a:solidFill>
              <a:latin typeface="Calibri" panose="020F0502020204030204" pitchFamily="34" charset="0"/>
              <a:ea typeface="宋体" panose="02010600030101010101" pitchFamily="2" charset="-122"/>
            </a:endParaRPr>
          </a:p>
          <a:p>
            <a:r>
              <a:rPr lang="en-US" altLang="zh-CN" sz="3600" dirty="0">
                <a:solidFill>
                  <a:schemeClr val="tx1"/>
                </a:solidFill>
                <a:latin typeface="Calibri" panose="020F0502020204030204" pitchFamily="34" charset="0"/>
                <a:ea typeface="宋体" panose="02010600030101010101" pitchFamily="2" charset="-122"/>
              </a:rPr>
              <a:t>a &gt; 5 &amp;&amp; b &lt; 0  yes</a:t>
            </a:r>
            <a:endParaRPr lang="en-US" altLang="zh-CN" sz="3600" dirty="0">
              <a:solidFill>
                <a:schemeClr val="tx1"/>
              </a:solidFill>
              <a:latin typeface="Calibri" panose="020F0502020204030204" pitchFamily="34" charset="0"/>
              <a:ea typeface="宋体" panose="02010600030101010101" pitchFamily="2" charset="-122"/>
            </a:endParaRPr>
          </a:p>
          <a:p>
            <a:r>
              <a:rPr lang="en-US" altLang="zh-CN" sz="3600" dirty="0">
                <a:solidFill>
                  <a:schemeClr val="tx1"/>
                </a:solidFill>
                <a:latin typeface="Calibri" panose="020F0502020204030204" pitchFamily="34" charset="0"/>
                <a:ea typeface="宋体" panose="02010600030101010101" pitchFamily="2" charset="-122"/>
              </a:rPr>
              <a:t>a &lt;= 5 &amp;&amp; b &gt;= 0  no</a:t>
            </a:r>
            <a:endParaRPr lang="zh-CN" altLang="en-US" sz="3600" dirty="0">
              <a:solidFill>
                <a:schemeClr val="tx1"/>
              </a:solidFill>
              <a:latin typeface="Calibri" panose="020F0502020204030204" pitchFamily="34" charset="0"/>
              <a:ea typeface="宋体" panose="02010600030101010101" pitchFamily="2" charset="-122"/>
            </a:endParaRPr>
          </a:p>
        </p:txBody>
      </p:sp>
      <p:cxnSp>
        <p:nvCxnSpPr>
          <p:cNvPr id="70662" name="直接箭头连接符 7"/>
          <p:cNvCxnSpPr>
            <a:stCxn id="70658" idx="2"/>
            <a:endCxn id="70659" idx="0"/>
          </p:cNvCxnSpPr>
          <p:nvPr/>
        </p:nvCxnSpPr>
        <p:spPr>
          <a:xfrm rot="-5400000" flipH="1">
            <a:off x="4683125" y="3997325"/>
            <a:ext cx="1571625" cy="6350"/>
          </a:xfrm>
          <a:prstGeom prst="straightConnector1">
            <a:avLst/>
          </a:prstGeom>
          <a:ln w="9525" cap="flat" cmpd="sng">
            <a:solidFill>
              <a:schemeClr val="tx1"/>
            </a:solidFill>
            <a:prstDash val="solid"/>
            <a:round/>
            <a:headEnd type="none" w="med" len="med"/>
            <a:tailEnd type="arrow" w="med" len="med"/>
          </a:ln>
        </p:spPr>
      </p:cxnSp>
      <p:cxnSp>
        <p:nvCxnSpPr>
          <p:cNvPr id="70663" name="形状 9"/>
          <p:cNvCxnSpPr>
            <a:stCxn id="70658" idx="3"/>
            <a:endCxn id="70660" idx="0"/>
          </p:cNvCxnSpPr>
          <p:nvPr/>
        </p:nvCxnSpPr>
        <p:spPr>
          <a:xfrm>
            <a:off x="7000875" y="2786063"/>
            <a:ext cx="957263" cy="2000250"/>
          </a:xfrm>
          <a:prstGeom prst="bentConnector2">
            <a:avLst/>
          </a:prstGeom>
          <a:ln w="9525" cap="flat" cmpd="sng">
            <a:solidFill>
              <a:schemeClr val="tx1"/>
            </a:solidFill>
            <a:prstDash val="solid"/>
            <a:miter/>
            <a:headEnd type="none" w="med" len="med"/>
            <a:tailEnd type="arrow" w="med" len="med"/>
          </a:ln>
        </p:spPr>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idx="4294967295"/>
          </p:nvPr>
        </p:nvSpPr>
        <p:spPr>
          <a:xfrm>
            <a:off x="0" y="431800"/>
            <a:ext cx="8139113" cy="647700"/>
          </a:xfrm>
        </p:spPr>
        <p:txBody>
          <a:bodyPr wrap="square" lIns="91440" tIns="45720" rIns="91440" bIns="45720" anchor="ctr" anchorCtr="0"/>
          <a:lstStyle/>
          <a:p>
            <a:r>
              <a:rPr lang="zh-CN" altLang="en-US" dirty="0">
                <a:latin typeface="华文中宋" panose="02010600040101010101" pitchFamily="2" charset="-122"/>
                <a:ea typeface="华文中宋" panose="02010600040101010101" pitchFamily="2" charset="-122"/>
              </a:rPr>
              <a:t>条件组合覆盖</a:t>
            </a:r>
            <a:endParaRPr lang="zh-CN" altLang="en-US" dirty="0">
              <a:latin typeface="华文中宋" panose="02010600040101010101" pitchFamily="2" charset="-122"/>
              <a:ea typeface="华文中宋" panose="02010600040101010101" pitchFamily="2" charset="-122"/>
            </a:endParaRPr>
          </a:p>
        </p:txBody>
      </p:sp>
      <p:sp>
        <p:nvSpPr>
          <p:cNvPr id="71682" name="流程图: 决策 2"/>
          <p:cNvSpPr/>
          <p:nvPr/>
        </p:nvSpPr>
        <p:spPr>
          <a:xfrm>
            <a:off x="3571875" y="2786063"/>
            <a:ext cx="3429000" cy="928687"/>
          </a:xfrm>
          <a:prstGeom prst="flowChartDecision">
            <a:avLst/>
          </a:prstGeom>
          <a:noFill/>
          <a:ln w="25400" cap="flat" cmpd="sng">
            <a:solidFill>
              <a:schemeClr val="tx1"/>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a &gt; 5 &amp;&amp; b &lt; 0</a:t>
            </a:r>
            <a:endParaRPr lang="en-US" altLang="zh-CN" sz="1800" dirty="0">
              <a:solidFill>
                <a:schemeClr val="tx1"/>
              </a:solidFill>
              <a:latin typeface="Calibri" panose="020F0502020204030204" pitchFamily="34" charset="0"/>
              <a:ea typeface="宋体" panose="02010600030101010101" pitchFamily="2" charset="-122"/>
            </a:endParaRPr>
          </a:p>
        </p:txBody>
      </p:sp>
      <p:sp>
        <p:nvSpPr>
          <p:cNvPr id="71683" name="流程图: 过程 3"/>
          <p:cNvSpPr/>
          <p:nvPr/>
        </p:nvSpPr>
        <p:spPr>
          <a:xfrm>
            <a:off x="4835525" y="5062538"/>
            <a:ext cx="914400" cy="612775"/>
          </a:xfrm>
          <a:prstGeom prst="flowChartProcess">
            <a:avLst/>
          </a:prstGeom>
          <a:noFill/>
          <a:ln w="25400" cap="flat" cmpd="sng">
            <a:solidFill>
              <a:schemeClr val="tx1"/>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Yes</a:t>
            </a:r>
            <a:endParaRPr lang="en-US" altLang="zh-CN" sz="1800" dirty="0">
              <a:solidFill>
                <a:schemeClr val="tx1"/>
              </a:solidFill>
              <a:latin typeface="Calibri" panose="020F0502020204030204" pitchFamily="34" charset="0"/>
              <a:ea typeface="宋体" panose="02010600030101010101" pitchFamily="2" charset="-122"/>
            </a:endParaRPr>
          </a:p>
        </p:txBody>
      </p:sp>
      <p:sp>
        <p:nvSpPr>
          <p:cNvPr id="71684" name="流程图: 过程 4"/>
          <p:cNvSpPr/>
          <p:nvPr/>
        </p:nvSpPr>
        <p:spPr>
          <a:xfrm>
            <a:off x="7429500" y="5072063"/>
            <a:ext cx="914400" cy="612775"/>
          </a:xfrm>
          <a:prstGeom prst="flowChartProcess">
            <a:avLst/>
          </a:prstGeom>
          <a:noFill/>
          <a:ln w="25400" cap="flat" cmpd="sng">
            <a:solidFill>
              <a:schemeClr val="tx1"/>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No</a:t>
            </a:r>
            <a:endParaRPr lang="en-US" altLang="zh-CN" sz="1800" dirty="0">
              <a:solidFill>
                <a:schemeClr val="tx1"/>
              </a:solidFill>
              <a:latin typeface="Calibri" panose="020F0502020204030204" pitchFamily="34" charset="0"/>
              <a:ea typeface="宋体" panose="02010600030101010101" pitchFamily="2" charset="-122"/>
            </a:endParaRPr>
          </a:p>
        </p:txBody>
      </p:sp>
      <p:cxnSp>
        <p:nvCxnSpPr>
          <p:cNvPr id="71685" name="直接箭头连接符 6"/>
          <p:cNvCxnSpPr>
            <a:stCxn id="71682" idx="2"/>
            <a:endCxn id="71683" idx="0"/>
          </p:cNvCxnSpPr>
          <p:nvPr/>
        </p:nvCxnSpPr>
        <p:spPr>
          <a:xfrm>
            <a:off x="5286375" y="3714750"/>
            <a:ext cx="6350" cy="1349375"/>
          </a:xfrm>
          <a:prstGeom prst="straightConnector1">
            <a:avLst/>
          </a:prstGeom>
          <a:ln w="9525" cap="flat" cmpd="sng">
            <a:solidFill>
              <a:schemeClr val="tx1"/>
            </a:solidFill>
            <a:prstDash val="solid"/>
            <a:round/>
            <a:headEnd type="none" w="med" len="med"/>
            <a:tailEnd type="arrow" w="med" len="med"/>
          </a:ln>
        </p:spPr>
      </p:cxnSp>
      <p:cxnSp>
        <p:nvCxnSpPr>
          <p:cNvPr id="71686" name="形状 8"/>
          <p:cNvCxnSpPr>
            <a:stCxn id="71682" idx="3"/>
            <a:endCxn id="71684" idx="0"/>
          </p:cNvCxnSpPr>
          <p:nvPr/>
        </p:nvCxnSpPr>
        <p:spPr>
          <a:xfrm>
            <a:off x="7000875" y="3249613"/>
            <a:ext cx="885825" cy="1822450"/>
          </a:xfrm>
          <a:prstGeom prst="bentConnector2">
            <a:avLst/>
          </a:prstGeom>
          <a:ln w="9525" cap="flat" cmpd="sng">
            <a:solidFill>
              <a:schemeClr val="tx1"/>
            </a:solidFill>
            <a:prstDash val="solid"/>
            <a:miter/>
            <a:headEnd type="none" w="med" len="med"/>
            <a:tailEnd type="arrow" w="med" len="med"/>
          </a:ln>
        </p:spPr>
      </p:cxnSp>
      <p:sp>
        <p:nvSpPr>
          <p:cNvPr id="71687" name="TextBox 9"/>
          <p:cNvSpPr txBox="1"/>
          <p:nvPr/>
        </p:nvSpPr>
        <p:spPr>
          <a:xfrm>
            <a:off x="179388" y="1341438"/>
            <a:ext cx="5060950" cy="4478337"/>
          </a:xfrm>
          <a:prstGeom prst="rect">
            <a:avLst/>
          </a:prstGeom>
          <a:noFill/>
          <a:ln w="9525">
            <a:noFill/>
          </a:ln>
        </p:spPr>
        <p:txBody>
          <a:bodyPr wrap="none" anchor="t" anchorCtr="0">
            <a:spAutoFit/>
          </a:bodyPr>
          <a:lstStyle/>
          <a:p>
            <a:r>
              <a:rPr lang="zh-CN" altLang="en-US" sz="3200" dirty="0">
                <a:solidFill>
                  <a:schemeClr val="tx1"/>
                </a:solidFill>
                <a:latin typeface="Calibri" panose="020F0502020204030204" pitchFamily="34" charset="0"/>
                <a:ea typeface="宋体" panose="02010600030101010101" pitchFamily="2" charset="-122"/>
              </a:rPr>
              <a:t>判定中所有可能的条件组合</a:t>
            </a:r>
            <a:endParaRPr lang="en-US" altLang="zh-CN" sz="3200" dirty="0">
              <a:solidFill>
                <a:schemeClr val="tx1"/>
              </a:solidFill>
              <a:latin typeface="Calibri" panose="020F0502020204030204" pitchFamily="34" charset="0"/>
              <a:ea typeface="宋体" panose="02010600030101010101" pitchFamily="2" charset="-122"/>
            </a:endParaRPr>
          </a:p>
          <a:p>
            <a:r>
              <a:rPr lang="en-US" altLang="zh-CN" sz="3200" dirty="0">
                <a:solidFill>
                  <a:schemeClr val="tx1"/>
                </a:solidFill>
                <a:latin typeface="Calibri" panose="020F0502020204030204" pitchFamily="34" charset="0"/>
                <a:ea typeface="宋体" panose="02010600030101010101" pitchFamily="2" charset="-122"/>
              </a:rPr>
              <a:t>a &gt; 5 </a:t>
            </a:r>
            <a:r>
              <a:rPr lang="zh-CN" altLang="en-US" sz="3200" dirty="0">
                <a:solidFill>
                  <a:schemeClr val="tx1"/>
                </a:solidFill>
                <a:latin typeface="Calibri" panose="020F0502020204030204" pitchFamily="34" charset="0"/>
                <a:ea typeface="宋体" panose="02010600030101010101" pitchFamily="2" charset="-122"/>
              </a:rPr>
              <a:t>和 </a:t>
            </a:r>
            <a:r>
              <a:rPr lang="en-US" altLang="zh-CN" sz="3200" dirty="0">
                <a:solidFill>
                  <a:schemeClr val="tx1"/>
                </a:solidFill>
                <a:latin typeface="Calibri" panose="020F0502020204030204" pitchFamily="34" charset="0"/>
                <a:ea typeface="宋体" panose="02010600030101010101" pitchFamily="2" charset="-122"/>
              </a:rPr>
              <a:t>a &lt;= 5 </a:t>
            </a:r>
            <a:r>
              <a:rPr lang="zh-CN" altLang="en-US" sz="3200" dirty="0">
                <a:solidFill>
                  <a:schemeClr val="tx1"/>
                </a:solidFill>
                <a:latin typeface="Calibri" panose="020F0502020204030204" pitchFamily="34" charset="0"/>
                <a:ea typeface="宋体" panose="02010600030101010101" pitchFamily="2" charset="-122"/>
              </a:rPr>
              <a:t>有两种</a:t>
            </a:r>
            <a:endParaRPr lang="en-US" altLang="zh-CN" sz="3200" dirty="0">
              <a:solidFill>
                <a:schemeClr val="tx1"/>
              </a:solidFill>
              <a:latin typeface="Calibri" panose="020F0502020204030204" pitchFamily="34" charset="0"/>
              <a:ea typeface="宋体" panose="02010600030101010101" pitchFamily="2" charset="-122"/>
            </a:endParaRPr>
          </a:p>
          <a:p>
            <a:r>
              <a:rPr lang="en-US" altLang="zh-CN" sz="3200" dirty="0">
                <a:solidFill>
                  <a:schemeClr val="tx1"/>
                </a:solidFill>
                <a:latin typeface="Calibri" panose="020F0502020204030204" pitchFamily="34" charset="0"/>
                <a:ea typeface="宋体" panose="02010600030101010101" pitchFamily="2" charset="-122"/>
              </a:rPr>
              <a:t>b &lt; 0 </a:t>
            </a:r>
            <a:r>
              <a:rPr lang="zh-CN" altLang="en-US" sz="3200" dirty="0">
                <a:solidFill>
                  <a:schemeClr val="tx1"/>
                </a:solidFill>
                <a:latin typeface="Calibri" panose="020F0502020204030204" pitchFamily="34" charset="0"/>
                <a:ea typeface="宋体" panose="02010600030101010101" pitchFamily="2" charset="-122"/>
              </a:rPr>
              <a:t>和 </a:t>
            </a:r>
            <a:r>
              <a:rPr lang="en-US" altLang="zh-CN" sz="3200" dirty="0">
                <a:solidFill>
                  <a:schemeClr val="tx1"/>
                </a:solidFill>
                <a:latin typeface="Calibri" panose="020F0502020204030204" pitchFamily="34" charset="0"/>
                <a:ea typeface="宋体" panose="02010600030101010101" pitchFamily="2" charset="-122"/>
              </a:rPr>
              <a:t>b &gt;= 0 </a:t>
            </a:r>
            <a:r>
              <a:rPr lang="zh-CN" altLang="en-US" sz="3200" dirty="0">
                <a:solidFill>
                  <a:schemeClr val="tx1"/>
                </a:solidFill>
                <a:latin typeface="Calibri" panose="020F0502020204030204" pitchFamily="34" charset="0"/>
                <a:ea typeface="宋体" panose="02010600030101010101" pitchFamily="2" charset="-122"/>
              </a:rPr>
              <a:t>有两种</a:t>
            </a:r>
            <a:endParaRPr lang="en-US" altLang="zh-CN" sz="3200" dirty="0">
              <a:solidFill>
                <a:schemeClr val="tx1"/>
              </a:solidFill>
              <a:latin typeface="Calibri" panose="020F0502020204030204" pitchFamily="34" charset="0"/>
              <a:ea typeface="宋体" panose="02010600030101010101" pitchFamily="2" charset="-122"/>
            </a:endParaRPr>
          </a:p>
          <a:p>
            <a:r>
              <a:rPr lang="zh-CN" altLang="en-US" sz="3200" dirty="0">
                <a:solidFill>
                  <a:schemeClr val="tx1"/>
                </a:solidFill>
                <a:latin typeface="Calibri" panose="020F0502020204030204" pitchFamily="34" charset="0"/>
                <a:ea typeface="宋体" panose="02010600030101010101" pitchFamily="2" charset="-122"/>
              </a:rPr>
              <a:t>共有</a:t>
            </a:r>
            <a:r>
              <a:rPr lang="en-US" altLang="zh-CN" sz="3200" dirty="0">
                <a:solidFill>
                  <a:schemeClr val="tx1"/>
                </a:solidFill>
                <a:latin typeface="Calibri" panose="020F0502020204030204" pitchFamily="34" charset="0"/>
                <a:ea typeface="宋体" panose="02010600030101010101" pitchFamily="2" charset="-122"/>
              </a:rPr>
              <a:t>2 * 2 = 4</a:t>
            </a:r>
            <a:r>
              <a:rPr lang="zh-CN" altLang="en-US" sz="3200" dirty="0">
                <a:solidFill>
                  <a:schemeClr val="tx1"/>
                </a:solidFill>
                <a:latin typeface="Calibri" panose="020F0502020204030204" pitchFamily="34" charset="0"/>
                <a:ea typeface="宋体" panose="02010600030101010101" pitchFamily="2" charset="-122"/>
              </a:rPr>
              <a:t>种</a:t>
            </a:r>
            <a:endParaRPr lang="en-US" altLang="zh-CN" sz="3200" dirty="0">
              <a:solidFill>
                <a:schemeClr val="tx1"/>
              </a:solidFill>
              <a:latin typeface="Calibri" panose="020F0502020204030204" pitchFamily="34" charset="0"/>
              <a:ea typeface="宋体" panose="02010600030101010101" pitchFamily="2" charset="-122"/>
            </a:endParaRPr>
          </a:p>
          <a:p>
            <a:endParaRPr lang="en-US" altLang="zh-CN" sz="3200" dirty="0">
              <a:solidFill>
                <a:schemeClr val="tx1"/>
              </a:solidFill>
              <a:latin typeface="Calibri" panose="020F0502020204030204" pitchFamily="34" charset="0"/>
              <a:ea typeface="宋体" panose="02010600030101010101" pitchFamily="2" charset="-122"/>
            </a:endParaRPr>
          </a:p>
          <a:p>
            <a:r>
              <a:rPr lang="en-US" altLang="zh-CN" sz="3200" dirty="0">
                <a:solidFill>
                  <a:schemeClr val="tx1"/>
                </a:solidFill>
                <a:latin typeface="Calibri" panose="020F0502020204030204" pitchFamily="34" charset="0"/>
                <a:ea typeface="宋体" panose="02010600030101010101" pitchFamily="2" charset="-122"/>
              </a:rPr>
              <a:t>a &gt; 5 &amp;&amp; b &lt; 0</a:t>
            </a:r>
            <a:endParaRPr lang="en-US" altLang="zh-CN" sz="3200" dirty="0">
              <a:solidFill>
                <a:schemeClr val="tx1"/>
              </a:solidFill>
              <a:latin typeface="Calibri" panose="020F0502020204030204" pitchFamily="34" charset="0"/>
              <a:ea typeface="宋体" panose="02010600030101010101" pitchFamily="2" charset="-122"/>
            </a:endParaRPr>
          </a:p>
          <a:p>
            <a:r>
              <a:rPr lang="en-US" altLang="zh-CN" sz="3200" dirty="0">
                <a:solidFill>
                  <a:schemeClr val="tx1"/>
                </a:solidFill>
                <a:latin typeface="Calibri" panose="020F0502020204030204" pitchFamily="34" charset="0"/>
                <a:ea typeface="宋体" panose="02010600030101010101" pitchFamily="2" charset="-122"/>
              </a:rPr>
              <a:t>a &gt; 5 &amp;&amp; b &gt;= 0</a:t>
            </a:r>
            <a:endParaRPr lang="en-US" altLang="zh-CN" sz="3200" dirty="0">
              <a:solidFill>
                <a:schemeClr val="tx1"/>
              </a:solidFill>
              <a:latin typeface="Calibri" panose="020F0502020204030204" pitchFamily="34" charset="0"/>
              <a:ea typeface="宋体" panose="02010600030101010101" pitchFamily="2" charset="-122"/>
            </a:endParaRPr>
          </a:p>
          <a:p>
            <a:r>
              <a:rPr lang="en-US" altLang="zh-CN" sz="3200" dirty="0">
                <a:solidFill>
                  <a:schemeClr val="tx1"/>
                </a:solidFill>
                <a:latin typeface="Calibri" panose="020F0502020204030204" pitchFamily="34" charset="0"/>
                <a:ea typeface="宋体" panose="02010600030101010101" pitchFamily="2" charset="-122"/>
              </a:rPr>
              <a:t>a &lt;= 5 &amp;&amp; b &lt; 0</a:t>
            </a:r>
            <a:endParaRPr lang="en-US" altLang="zh-CN" sz="3200" dirty="0">
              <a:solidFill>
                <a:schemeClr val="tx1"/>
              </a:solidFill>
              <a:latin typeface="Calibri" panose="020F0502020204030204" pitchFamily="34" charset="0"/>
              <a:ea typeface="宋体" panose="02010600030101010101" pitchFamily="2" charset="-122"/>
            </a:endParaRPr>
          </a:p>
          <a:p>
            <a:r>
              <a:rPr lang="en-US" altLang="zh-CN" sz="3200" dirty="0">
                <a:solidFill>
                  <a:schemeClr val="tx1"/>
                </a:solidFill>
                <a:latin typeface="Calibri" panose="020F0502020204030204" pitchFamily="34" charset="0"/>
                <a:ea typeface="宋体" panose="02010600030101010101" pitchFamily="2" charset="-122"/>
              </a:rPr>
              <a:t>a &lt;= 5 &amp;&amp;  b &gt;= 0</a:t>
            </a:r>
            <a:endParaRPr lang="en-US" altLang="zh-CN" sz="3200" dirty="0">
              <a:solidFill>
                <a:schemeClr val="tx1"/>
              </a:solidFill>
              <a:latin typeface="Calibri" panose="020F0502020204030204" pitchFamily="34" charset="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idx="4294967295"/>
          </p:nvPr>
        </p:nvSpPr>
        <p:spPr>
          <a:xfrm>
            <a:off x="0" y="188913"/>
            <a:ext cx="8229600" cy="1143000"/>
          </a:xfrm>
        </p:spPr>
        <p:txBody>
          <a:bodyPr wrap="square" lIns="91440" tIns="45720" rIns="91440" bIns="45720" anchor="ctr" anchorCtr="0"/>
          <a:lstStyle/>
          <a:p>
            <a:r>
              <a:rPr lang="zh-CN" altLang="en-US" dirty="0">
                <a:latin typeface="华文中宋" panose="02010600040101010101" pitchFamily="2" charset="-122"/>
                <a:ea typeface="华文中宋" panose="02010600040101010101" pitchFamily="2" charset="-122"/>
              </a:rPr>
              <a:t>路径覆盖</a:t>
            </a:r>
            <a:endParaRPr lang="zh-CN" altLang="en-US" dirty="0">
              <a:latin typeface="华文中宋" panose="02010600040101010101" pitchFamily="2" charset="-122"/>
              <a:ea typeface="华文中宋" panose="02010600040101010101" pitchFamily="2" charset="-122"/>
            </a:endParaRPr>
          </a:p>
        </p:txBody>
      </p:sp>
      <p:sp>
        <p:nvSpPr>
          <p:cNvPr id="72706" name="流程图: 决策 2"/>
          <p:cNvSpPr/>
          <p:nvPr/>
        </p:nvSpPr>
        <p:spPr>
          <a:xfrm>
            <a:off x="3071813" y="1143000"/>
            <a:ext cx="1714500" cy="1071563"/>
          </a:xfrm>
          <a:prstGeom prst="flowChartDecision">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d &gt; 5</a:t>
            </a:r>
            <a:endParaRPr lang="en-US" altLang="zh-CN" sz="1800" dirty="0">
              <a:solidFill>
                <a:schemeClr val="tx1"/>
              </a:solidFill>
              <a:latin typeface="Calibri" panose="020F0502020204030204" pitchFamily="34" charset="0"/>
              <a:ea typeface="宋体" panose="02010600030101010101" pitchFamily="2" charset="-122"/>
            </a:endParaRPr>
          </a:p>
        </p:txBody>
      </p:sp>
      <p:sp>
        <p:nvSpPr>
          <p:cNvPr id="72707" name="流程图: 决策 14"/>
          <p:cNvSpPr/>
          <p:nvPr/>
        </p:nvSpPr>
        <p:spPr>
          <a:xfrm>
            <a:off x="5000625" y="4357688"/>
            <a:ext cx="1714500" cy="1071562"/>
          </a:xfrm>
          <a:prstGeom prst="flowChartDecision">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c &gt; 0</a:t>
            </a:r>
            <a:endParaRPr lang="en-US" altLang="zh-CN" sz="1800" dirty="0">
              <a:solidFill>
                <a:schemeClr val="tx1"/>
              </a:solidFill>
              <a:latin typeface="Calibri" panose="020F0502020204030204" pitchFamily="34" charset="0"/>
              <a:ea typeface="宋体" panose="02010600030101010101" pitchFamily="2" charset="-122"/>
            </a:endParaRPr>
          </a:p>
        </p:txBody>
      </p:sp>
      <p:cxnSp>
        <p:nvCxnSpPr>
          <p:cNvPr id="72708" name="直接箭头连接符 16"/>
          <p:cNvCxnSpPr>
            <a:endCxn id="72707" idx="0"/>
          </p:cNvCxnSpPr>
          <p:nvPr/>
        </p:nvCxnSpPr>
        <p:spPr>
          <a:xfrm rot="-5400000" flipH="1">
            <a:off x="5126038" y="3625850"/>
            <a:ext cx="1387475" cy="42863"/>
          </a:xfrm>
          <a:prstGeom prst="straightConnector1">
            <a:avLst/>
          </a:prstGeom>
          <a:ln w="12700" cap="flat" cmpd="sng">
            <a:solidFill>
              <a:schemeClr val="tx2"/>
            </a:solidFill>
            <a:prstDash val="solid"/>
            <a:round/>
            <a:headEnd type="none" w="med" len="med"/>
            <a:tailEnd type="arrow" w="med" len="med"/>
          </a:ln>
        </p:spPr>
      </p:cxnSp>
      <p:sp>
        <p:nvSpPr>
          <p:cNvPr id="72709" name="矩形 17"/>
          <p:cNvSpPr/>
          <p:nvPr/>
        </p:nvSpPr>
        <p:spPr>
          <a:xfrm>
            <a:off x="5429250" y="5786438"/>
            <a:ext cx="914400" cy="914400"/>
          </a:xfrm>
          <a:prstGeom prst="rect">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Yes</a:t>
            </a:r>
            <a:endParaRPr lang="en-US" altLang="zh-CN" sz="1800" dirty="0">
              <a:solidFill>
                <a:schemeClr val="tx1"/>
              </a:solidFill>
              <a:latin typeface="Calibri" panose="020F0502020204030204" pitchFamily="34" charset="0"/>
              <a:ea typeface="宋体" panose="02010600030101010101" pitchFamily="2" charset="-122"/>
            </a:endParaRPr>
          </a:p>
        </p:txBody>
      </p:sp>
      <p:sp>
        <p:nvSpPr>
          <p:cNvPr id="72710" name="矩形 18"/>
          <p:cNvSpPr/>
          <p:nvPr/>
        </p:nvSpPr>
        <p:spPr>
          <a:xfrm>
            <a:off x="6929438" y="5800725"/>
            <a:ext cx="914400" cy="914400"/>
          </a:xfrm>
          <a:prstGeom prst="rect">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No</a:t>
            </a:r>
            <a:endParaRPr lang="en-US" altLang="zh-CN" sz="1800" dirty="0">
              <a:solidFill>
                <a:schemeClr val="tx1"/>
              </a:solidFill>
              <a:latin typeface="Calibri" panose="020F0502020204030204" pitchFamily="34" charset="0"/>
              <a:ea typeface="宋体" panose="02010600030101010101" pitchFamily="2" charset="-122"/>
            </a:endParaRPr>
          </a:p>
        </p:txBody>
      </p:sp>
      <p:cxnSp>
        <p:nvCxnSpPr>
          <p:cNvPr id="72711" name="直接箭头连接符 20"/>
          <p:cNvCxnSpPr>
            <a:stCxn id="72707" idx="2"/>
            <a:endCxn id="72709" idx="0"/>
          </p:cNvCxnSpPr>
          <p:nvPr/>
        </p:nvCxnSpPr>
        <p:spPr>
          <a:xfrm>
            <a:off x="5857875" y="5429250"/>
            <a:ext cx="28575" cy="357188"/>
          </a:xfrm>
          <a:prstGeom prst="straightConnector1">
            <a:avLst/>
          </a:prstGeom>
          <a:ln w="12700" cap="flat" cmpd="sng">
            <a:solidFill>
              <a:schemeClr val="tx2"/>
            </a:solidFill>
            <a:prstDash val="solid"/>
            <a:round/>
            <a:headEnd type="none" w="med" len="med"/>
            <a:tailEnd type="arrow" w="med" len="med"/>
          </a:ln>
        </p:spPr>
      </p:cxnSp>
      <p:cxnSp>
        <p:nvCxnSpPr>
          <p:cNvPr id="72712" name="形状 22"/>
          <p:cNvCxnSpPr>
            <a:stCxn id="72707" idx="3"/>
            <a:endCxn id="72710" idx="0"/>
          </p:cNvCxnSpPr>
          <p:nvPr/>
        </p:nvCxnSpPr>
        <p:spPr>
          <a:xfrm>
            <a:off x="6715125" y="4894263"/>
            <a:ext cx="671513" cy="906462"/>
          </a:xfrm>
          <a:prstGeom prst="bentConnector2">
            <a:avLst/>
          </a:prstGeom>
          <a:ln w="12700" cap="flat" cmpd="sng">
            <a:solidFill>
              <a:schemeClr val="tx2"/>
            </a:solidFill>
            <a:prstDash val="solid"/>
            <a:miter/>
            <a:headEnd type="none" w="med" len="med"/>
            <a:tailEnd type="arrow" w="med" len="med"/>
          </a:ln>
        </p:spPr>
      </p:cxnSp>
      <p:sp>
        <p:nvSpPr>
          <p:cNvPr id="72713" name="TextBox 23"/>
          <p:cNvSpPr txBox="1"/>
          <p:nvPr/>
        </p:nvSpPr>
        <p:spPr>
          <a:xfrm>
            <a:off x="5254625" y="1285875"/>
            <a:ext cx="336550" cy="366713"/>
          </a:xfrm>
          <a:prstGeom prst="rect">
            <a:avLst/>
          </a:prstGeom>
          <a:noFill/>
          <a:ln w="9525">
            <a:noFill/>
          </a:ln>
        </p:spPr>
        <p:txBody>
          <a:bodyPr wrap="none" anchor="t" anchorCtr="0">
            <a:spAutoFit/>
          </a:bodyPr>
          <a:lstStyle/>
          <a:p>
            <a:r>
              <a:rPr lang="en-US" altLang="zh-CN" sz="1800" dirty="0">
                <a:solidFill>
                  <a:schemeClr val="tx1"/>
                </a:solidFill>
                <a:latin typeface="Calibri" panose="020F0502020204030204" pitchFamily="34" charset="0"/>
                <a:ea typeface="宋体" panose="02010600030101010101" pitchFamily="2" charset="-122"/>
              </a:rPr>
              <a:t>A</a:t>
            </a:r>
            <a:endParaRPr lang="zh-CN" altLang="en-US" sz="1800" dirty="0">
              <a:solidFill>
                <a:schemeClr val="tx1"/>
              </a:solidFill>
              <a:latin typeface="Calibri" panose="020F0502020204030204" pitchFamily="34" charset="0"/>
              <a:ea typeface="宋体" panose="02010600030101010101" pitchFamily="2" charset="-122"/>
            </a:endParaRPr>
          </a:p>
        </p:txBody>
      </p:sp>
      <p:sp>
        <p:nvSpPr>
          <p:cNvPr id="72714" name="TextBox 24"/>
          <p:cNvSpPr txBox="1"/>
          <p:nvPr/>
        </p:nvSpPr>
        <p:spPr>
          <a:xfrm>
            <a:off x="3214688" y="2714625"/>
            <a:ext cx="336550" cy="366713"/>
          </a:xfrm>
          <a:prstGeom prst="rect">
            <a:avLst/>
          </a:prstGeom>
          <a:noFill/>
          <a:ln w="9525">
            <a:noFill/>
          </a:ln>
        </p:spPr>
        <p:txBody>
          <a:bodyPr wrap="none" anchor="t" anchorCtr="0">
            <a:spAutoFit/>
          </a:bodyPr>
          <a:lstStyle/>
          <a:p>
            <a:r>
              <a:rPr lang="en-US" altLang="zh-CN" sz="1800" dirty="0">
                <a:solidFill>
                  <a:schemeClr val="tx1"/>
                </a:solidFill>
                <a:latin typeface="Calibri" panose="020F0502020204030204" pitchFamily="34" charset="0"/>
                <a:ea typeface="宋体" panose="02010600030101010101" pitchFamily="2" charset="-122"/>
              </a:rPr>
              <a:t>B</a:t>
            </a:r>
            <a:endParaRPr lang="zh-CN" altLang="en-US" sz="1800" dirty="0">
              <a:solidFill>
                <a:schemeClr val="tx1"/>
              </a:solidFill>
              <a:latin typeface="Calibri" panose="020F0502020204030204" pitchFamily="34" charset="0"/>
              <a:ea typeface="宋体" panose="02010600030101010101" pitchFamily="2" charset="-122"/>
            </a:endParaRPr>
          </a:p>
        </p:txBody>
      </p:sp>
      <p:sp>
        <p:nvSpPr>
          <p:cNvPr id="72715" name="TextBox 25"/>
          <p:cNvSpPr txBox="1"/>
          <p:nvPr/>
        </p:nvSpPr>
        <p:spPr>
          <a:xfrm>
            <a:off x="6000750" y="3571875"/>
            <a:ext cx="336550" cy="366713"/>
          </a:xfrm>
          <a:prstGeom prst="rect">
            <a:avLst/>
          </a:prstGeom>
          <a:noFill/>
          <a:ln w="9525">
            <a:noFill/>
          </a:ln>
        </p:spPr>
        <p:txBody>
          <a:bodyPr wrap="none" anchor="t" anchorCtr="0">
            <a:spAutoFit/>
          </a:bodyPr>
          <a:lstStyle/>
          <a:p>
            <a:r>
              <a:rPr lang="en-US" altLang="zh-CN" sz="1800" dirty="0">
                <a:solidFill>
                  <a:schemeClr val="tx1"/>
                </a:solidFill>
                <a:latin typeface="Calibri" panose="020F0502020204030204" pitchFamily="34" charset="0"/>
                <a:ea typeface="宋体" panose="02010600030101010101" pitchFamily="2" charset="-122"/>
              </a:rPr>
              <a:t>E</a:t>
            </a:r>
            <a:endParaRPr lang="zh-CN" altLang="en-US" sz="1800" dirty="0">
              <a:solidFill>
                <a:schemeClr val="tx1"/>
              </a:solidFill>
              <a:latin typeface="Calibri" panose="020F0502020204030204" pitchFamily="34" charset="0"/>
              <a:ea typeface="宋体" panose="02010600030101010101" pitchFamily="2" charset="-122"/>
            </a:endParaRPr>
          </a:p>
        </p:txBody>
      </p:sp>
      <p:sp>
        <p:nvSpPr>
          <p:cNvPr id="72716" name="TextBox 27"/>
          <p:cNvSpPr txBox="1"/>
          <p:nvPr/>
        </p:nvSpPr>
        <p:spPr>
          <a:xfrm>
            <a:off x="6000750" y="5357813"/>
            <a:ext cx="323850" cy="366712"/>
          </a:xfrm>
          <a:prstGeom prst="rect">
            <a:avLst/>
          </a:prstGeom>
          <a:noFill/>
          <a:ln w="9525">
            <a:noFill/>
          </a:ln>
        </p:spPr>
        <p:txBody>
          <a:bodyPr wrap="none" anchor="t" anchorCtr="0">
            <a:spAutoFit/>
          </a:bodyPr>
          <a:lstStyle/>
          <a:p>
            <a:r>
              <a:rPr lang="en-US" altLang="zh-CN" sz="1800" dirty="0">
                <a:solidFill>
                  <a:schemeClr val="tx1"/>
                </a:solidFill>
                <a:latin typeface="Calibri" panose="020F0502020204030204" pitchFamily="34" charset="0"/>
                <a:ea typeface="宋体" panose="02010600030101010101" pitchFamily="2" charset="-122"/>
              </a:rPr>
              <a:t>F</a:t>
            </a:r>
            <a:endParaRPr lang="zh-CN" altLang="en-US" sz="1800" dirty="0">
              <a:solidFill>
                <a:schemeClr val="tx1"/>
              </a:solidFill>
              <a:latin typeface="Calibri" panose="020F0502020204030204" pitchFamily="34" charset="0"/>
              <a:ea typeface="宋体" panose="02010600030101010101" pitchFamily="2" charset="-122"/>
            </a:endParaRPr>
          </a:p>
        </p:txBody>
      </p:sp>
      <p:cxnSp>
        <p:nvCxnSpPr>
          <p:cNvPr id="72717" name="形状 32"/>
          <p:cNvCxnSpPr>
            <a:stCxn id="72706" idx="3"/>
            <a:endCxn id="72710" idx="0"/>
          </p:cNvCxnSpPr>
          <p:nvPr/>
        </p:nvCxnSpPr>
        <p:spPr>
          <a:xfrm>
            <a:off x="4786313" y="1679575"/>
            <a:ext cx="1028700" cy="679450"/>
          </a:xfrm>
          <a:prstGeom prst="bentConnector2">
            <a:avLst/>
          </a:prstGeom>
          <a:ln w="12700" cap="flat" cmpd="sng">
            <a:solidFill>
              <a:schemeClr val="tx2"/>
            </a:solidFill>
            <a:prstDash val="solid"/>
            <a:miter/>
            <a:headEnd type="none" w="med" len="med"/>
            <a:tailEnd type="arrow" w="med" len="med"/>
          </a:ln>
        </p:spPr>
      </p:cxnSp>
      <p:sp>
        <p:nvSpPr>
          <p:cNvPr id="72718" name="TextBox 33"/>
          <p:cNvSpPr txBox="1"/>
          <p:nvPr/>
        </p:nvSpPr>
        <p:spPr>
          <a:xfrm>
            <a:off x="395288" y="1268413"/>
            <a:ext cx="2622550" cy="2528887"/>
          </a:xfrm>
          <a:prstGeom prst="rect">
            <a:avLst/>
          </a:prstGeom>
          <a:noFill/>
          <a:ln w="9525">
            <a:noFill/>
          </a:ln>
        </p:spPr>
        <p:txBody>
          <a:bodyPr wrap="none" anchor="t" anchorCtr="0">
            <a:spAutoFit/>
          </a:bodyPr>
          <a:lstStyle/>
          <a:p>
            <a:r>
              <a:rPr lang="zh-CN" altLang="en-US" sz="3200" dirty="0">
                <a:solidFill>
                  <a:schemeClr val="tx1"/>
                </a:solidFill>
                <a:latin typeface="Calibri" panose="020F0502020204030204" pitchFamily="34" charset="0"/>
                <a:ea typeface="宋体" panose="02010600030101010101" pitchFamily="2" charset="-122"/>
              </a:rPr>
              <a:t>走完所有路径</a:t>
            </a:r>
            <a:endParaRPr lang="en-US" altLang="zh-CN" sz="3200" dirty="0">
              <a:solidFill>
                <a:schemeClr val="tx1"/>
              </a:solidFill>
              <a:latin typeface="Calibri" panose="020F0502020204030204" pitchFamily="34" charset="0"/>
              <a:ea typeface="宋体" panose="02010600030101010101" pitchFamily="2" charset="-122"/>
            </a:endParaRPr>
          </a:p>
          <a:p>
            <a:r>
              <a:rPr lang="en-US" altLang="zh-CN" sz="3200" dirty="0">
                <a:solidFill>
                  <a:schemeClr val="tx1"/>
                </a:solidFill>
                <a:latin typeface="Calibri" panose="020F0502020204030204" pitchFamily="34" charset="0"/>
                <a:ea typeface="宋体" panose="02010600030101010101" pitchFamily="2" charset="-122"/>
              </a:rPr>
              <a:t>A -&gt; B -&gt; C</a:t>
            </a:r>
            <a:endParaRPr lang="en-US" altLang="zh-CN" sz="3200" dirty="0">
              <a:solidFill>
                <a:schemeClr val="tx1"/>
              </a:solidFill>
              <a:latin typeface="Calibri" panose="020F0502020204030204" pitchFamily="34" charset="0"/>
              <a:ea typeface="宋体" panose="02010600030101010101" pitchFamily="2" charset="-122"/>
            </a:endParaRPr>
          </a:p>
          <a:p>
            <a:r>
              <a:rPr lang="en-US" altLang="zh-CN" sz="3200" dirty="0">
                <a:solidFill>
                  <a:schemeClr val="tx1"/>
                </a:solidFill>
                <a:latin typeface="Calibri" panose="020F0502020204030204" pitchFamily="34" charset="0"/>
                <a:ea typeface="宋体" panose="02010600030101010101" pitchFamily="2" charset="-122"/>
              </a:rPr>
              <a:t>A -&gt; B -&gt; D</a:t>
            </a:r>
            <a:endParaRPr lang="en-US" altLang="zh-CN" sz="3200" dirty="0">
              <a:solidFill>
                <a:schemeClr val="tx1"/>
              </a:solidFill>
              <a:latin typeface="Calibri" panose="020F0502020204030204" pitchFamily="34" charset="0"/>
              <a:ea typeface="宋体" panose="02010600030101010101" pitchFamily="2" charset="-122"/>
            </a:endParaRPr>
          </a:p>
          <a:p>
            <a:r>
              <a:rPr lang="en-US" altLang="zh-CN" sz="3200" dirty="0">
                <a:solidFill>
                  <a:schemeClr val="tx1"/>
                </a:solidFill>
                <a:latin typeface="Calibri" panose="020F0502020204030204" pitchFamily="34" charset="0"/>
                <a:ea typeface="宋体" panose="02010600030101010101" pitchFamily="2" charset="-122"/>
              </a:rPr>
              <a:t>A -&gt; E -&gt; F</a:t>
            </a:r>
            <a:endParaRPr lang="en-US" altLang="zh-CN" sz="3200" dirty="0">
              <a:solidFill>
                <a:schemeClr val="tx1"/>
              </a:solidFill>
              <a:latin typeface="Calibri" panose="020F0502020204030204" pitchFamily="34" charset="0"/>
              <a:ea typeface="宋体" panose="02010600030101010101" pitchFamily="2" charset="-122"/>
            </a:endParaRPr>
          </a:p>
          <a:p>
            <a:r>
              <a:rPr lang="en-US" altLang="zh-CN" sz="3200" dirty="0">
                <a:solidFill>
                  <a:schemeClr val="tx1"/>
                </a:solidFill>
                <a:latin typeface="Calibri" panose="020F0502020204030204" pitchFamily="34" charset="0"/>
                <a:ea typeface="宋体" panose="02010600030101010101" pitchFamily="2" charset="-122"/>
              </a:rPr>
              <a:t>A -&gt; E -&gt; G</a:t>
            </a:r>
            <a:endParaRPr lang="zh-CN" altLang="en-US" sz="3200" dirty="0">
              <a:solidFill>
                <a:schemeClr val="tx1"/>
              </a:solidFill>
              <a:latin typeface="Calibri" panose="020F0502020204030204" pitchFamily="34" charset="0"/>
              <a:ea typeface="宋体" panose="02010600030101010101" pitchFamily="2" charset="-122"/>
            </a:endParaRPr>
          </a:p>
        </p:txBody>
      </p:sp>
      <p:sp>
        <p:nvSpPr>
          <p:cNvPr id="72719" name="流程图: 决策 34"/>
          <p:cNvSpPr/>
          <p:nvPr/>
        </p:nvSpPr>
        <p:spPr>
          <a:xfrm>
            <a:off x="4572000" y="2357438"/>
            <a:ext cx="2500313" cy="612775"/>
          </a:xfrm>
          <a:prstGeom prst="flowChartDecision">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b &lt; 0</a:t>
            </a:r>
            <a:endParaRPr lang="en-US" altLang="zh-CN" sz="1800" dirty="0">
              <a:solidFill>
                <a:schemeClr val="tx1"/>
              </a:solidFill>
              <a:latin typeface="Calibri" panose="020F0502020204030204" pitchFamily="34" charset="0"/>
              <a:ea typeface="宋体" panose="02010600030101010101" pitchFamily="2" charset="-122"/>
            </a:endParaRPr>
          </a:p>
        </p:txBody>
      </p:sp>
      <p:cxnSp>
        <p:nvCxnSpPr>
          <p:cNvPr id="72720" name="形状 37"/>
          <p:cNvCxnSpPr>
            <a:stCxn id="72719" idx="1"/>
            <a:endCxn id="72710" idx="0"/>
          </p:cNvCxnSpPr>
          <p:nvPr/>
        </p:nvCxnSpPr>
        <p:spPr>
          <a:xfrm rot="-10800000" flipV="1">
            <a:off x="3671888" y="2663825"/>
            <a:ext cx="900112" cy="836613"/>
          </a:xfrm>
          <a:prstGeom prst="bentConnector2">
            <a:avLst/>
          </a:prstGeom>
          <a:ln w="12700" cap="flat" cmpd="sng">
            <a:solidFill>
              <a:schemeClr val="tx2"/>
            </a:solidFill>
            <a:prstDash val="solid"/>
            <a:miter/>
            <a:headEnd type="none" w="med" len="med"/>
            <a:tailEnd type="arrow" w="med" len="med"/>
          </a:ln>
        </p:spPr>
      </p:cxnSp>
      <p:sp>
        <p:nvSpPr>
          <p:cNvPr id="72721" name="流程图: 决策 39"/>
          <p:cNvSpPr/>
          <p:nvPr/>
        </p:nvSpPr>
        <p:spPr>
          <a:xfrm>
            <a:off x="2857500" y="3500438"/>
            <a:ext cx="1714500" cy="1071562"/>
          </a:xfrm>
          <a:prstGeom prst="flowChartDecision">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d &gt; 0</a:t>
            </a:r>
            <a:endParaRPr lang="en-US" altLang="zh-CN" sz="1800" dirty="0">
              <a:solidFill>
                <a:schemeClr val="tx1"/>
              </a:solidFill>
              <a:latin typeface="Calibri" panose="020F0502020204030204" pitchFamily="34" charset="0"/>
              <a:ea typeface="宋体" panose="02010600030101010101" pitchFamily="2" charset="-122"/>
            </a:endParaRPr>
          </a:p>
        </p:txBody>
      </p:sp>
      <p:sp>
        <p:nvSpPr>
          <p:cNvPr id="72722" name="矩形 40"/>
          <p:cNvSpPr/>
          <p:nvPr/>
        </p:nvSpPr>
        <p:spPr>
          <a:xfrm>
            <a:off x="3286125" y="5572125"/>
            <a:ext cx="914400" cy="914400"/>
          </a:xfrm>
          <a:prstGeom prst="rect">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Yes</a:t>
            </a:r>
            <a:endParaRPr lang="en-US" altLang="zh-CN" sz="1800" dirty="0">
              <a:solidFill>
                <a:schemeClr val="tx1"/>
              </a:solidFill>
              <a:latin typeface="Calibri" panose="020F0502020204030204" pitchFamily="34" charset="0"/>
              <a:ea typeface="宋体" panose="02010600030101010101" pitchFamily="2" charset="-122"/>
            </a:endParaRPr>
          </a:p>
        </p:txBody>
      </p:sp>
      <p:sp>
        <p:nvSpPr>
          <p:cNvPr id="72723" name="矩形 41"/>
          <p:cNvSpPr/>
          <p:nvPr/>
        </p:nvSpPr>
        <p:spPr>
          <a:xfrm>
            <a:off x="1571625" y="5572125"/>
            <a:ext cx="914400" cy="914400"/>
          </a:xfrm>
          <a:prstGeom prst="rect">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sz="1800" dirty="0">
                <a:solidFill>
                  <a:schemeClr val="tx1"/>
                </a:solidFill>
                <a:latin typeface="Calibri" panose="020F0502020204030204" pitchFamily="34" charset="0"/>
                <a:ea typeface="宋体" panose="02010600030101010101" pitchFamily="2" charset="-122"/>
              </a:rPr>
              <a:t>No</a:t>
            </a:r>
            <a:endParaRPr lang="en-US" altLang="zh-CN" sz="1800" dirty="0">
              <a:solidFill>
                <a:schemeClr val="tx1"/>
              </a:solidFill>
              <a:latin typeface="Calibri" panose="020F0502020204030204" pitchFamily="34" charset="0"/>
              <a:ea typeface="宋体" panose="02010600030101010101" pitchFamily="2" charset="-122"/>
            </a:endParaRPr>
          </a:p>
        </p:txBody>
      </p:sp>
      <p:cxnSp>
        <p:nvCxnSpPr>
          <p:cNvPr id="72724" name="直接箭头连接符 42"/>
          <p:cNvCxnSpPr>
            <a:stCxn id="72721" idx="2"/>
            <a:endCxn id="72722" idx="0"/>
          </p:cNvCxnSpPr>
          <p:nvPr/>
        </p:nvCxnSpPr>
        <p:spPr>
          <a:xfrm>
            <a:off x="3714750" y="4572000"/>
            <a:ext cx="28575" cy="1000125"/>
          </a:xfrm>
          <a:prstGeom prst="straightConnector1">
            <a:avLst/>
          </a:prstGeom>
          <a:ln w="12700" cap="flat" cmpd="sng">
            <a:solidFill>
              <a:schemeClr val="tx2"/>
            </a:solidFill>
            <a:prstDash val="solid"/>
            <a:round/>
            <a:headEnd type="none" w="med" len="med"/>
            <a:tailEnd type="arrow" w="med" len="med"/>
          </a:ln>
        </p:spPr>
      </p:cxnSp>
      <p:sp>
        <p:nvSpPr>
          <p:cNvPr id="72725" name="TextBox 44"/>
          <p:cNvSpPr txBox="1"/>
          <p:nvPr/>
        </p:nvSpPr>
        <p:spPr>
          <a:xfrm>
            <a:off x="3286125" y="4857750"/>
            <a:ext cx="349250" cy="366713"/>
          </a:xfrm>
          <a:prstGeom prst="rect">
            <a:avLst/>
          </a:prstGeom>
          <a:noFill/>
          <a:ln w="9525">
            <a:noFill/>
          </a:ln>
        </p:spPr>
        <p:txBody>
          <a:bodyPr wrap="none" anchor="t" anchorCtr="0">
            <a:spAutoFit/>
          </a:bodyPr>
          <a:lstStyle/>
          <a:p>
            <a:r>
              <a:rPr lang="en-US" altLang="zh-CN" sz="1800" dirty="0">
                <a:solidFill>
                  <a:schemeClr val="tx1"/>
                </a:solidFill>
                <a:latin typeface="Calibri" panose="020F0502020204030204" pitchFamily="34" charset="0"/>
                <a:ea typeface="宋体" panose="02010600030101010101" pitchFamily="2" charset="-122"/>
              </a:rPr>
              <a:t>D</a:t>
            </a:r>
            <a:endParaRPr lang="zh-CN" altLang="en-US" sz="1800" dirty="0">
              <a:solidFill>
                <a:schemeClr val="tx1"/>
              </a:solidFill>
              <a:latin typeface="Calibri" panose="020F0502020204030204" pitchFamily="34" charset="0"/>
              <a:ea typeface="宋体" panose="02010600030101010101" pitchFamily="2" charset="-122"/>
            </a:endParaRPr>
          </a:p>
        </p:txBody>
      </p:sp>
      <p:sp>
        <p:nvSpPr>
          <p:cNvPr id="72726" name="TextBox 45"/>
          <p:cNvSpPr txBox="1"/>
          <p:nvPr/>
        </p:nvSpPr>
        <p:spPr>
          <a:xfrm>
            <a:off x="1714500" y="4714875"/>
            <a:ext cx="349250" cy="366713"/>
          </a:xfrm>
          <a:prstGeom prst="rect">
            <a:avLst/>
          </a:prstGeom>
          <a:noFill/>
          <a:ln w="9525">
            <a:noFill/>
          </a:ln>
        </p:spPr>
        <p:txBody>
          <a:bodyPr wrap="none" anchor="t" anchorCtr="0">
            <a:spAutoFit/>
          </a:bodyPr>
          <a:lstStyle/>
          <a:p>
            <a:r>
              <a:rPr lang="en-US" altLang="zh-CN" sz="1800" dirty="0">
                <a:solidFill>
                  <a:schemeClr val="tx1"/>
                </a:solidFill>
                <a:latin typeface="Calibri" panose="020F0502020204030204" pitchFamily="34" charset="0"/>
                <a:ea typeface="宋体" panose="02010600030101010101" pitchFamily="2" charset="-122"/>
              </a:rPr>
              <a:t>C</a:t>
            </a:r>
            <a:endParaRPr lang="zh-CN" altLang="en-US" sz="1800" dirty="0">
              <a:solidFill>
                <a:schemeClr val="tx1"/>
              </a:solidFill>
              <a:latin typeface="Calibri" panose="020F0502020204030204" pitchFamily="34" charset="0"/>
              <a:ea typeface="宋体" panose="02010600030101010101" pitchFamily="2" charset="-122"/>
            </a:endParaRPr>
          </a:p>
        </p:txBody>
      </p:sp>
      <p:cxnSp>
        <p:nvCxnSpPr>
          <p:cNvPr id="72727" name="形状 52"/>
          <p:cNvCxnSpPr>
            <a:stCxn id="72721" idx="1"/>
            <a:endCxn id="72723" idx="0"/>
          </p:cNvCxnSpPr>
          <p:nvPr/>
        </p:nvCxnSpPr>
        <p:spPr>
          <a:xfrm rot="-10800000" flipV="1">
            <a:off x="2028825" y="4037013"/>
            <a:ext cx="828675" cy="1535112"/>
          </a:xfrm>
          <a:prstGeom prst="bentConnector2">
            <a:avLst/>
          </a:prstGeom>
          <a:ln w="12700" cap="flat" cmpd="sng">
            <a:solidFill>
              <a:schemeClr val="tx2"/>
            </a:solidFill>
            <a:prstDash val="solid"/>
            <a:miter/>
            <a:headEnd type="none" w="med" len="med"/>
            <a:tailEnd type="arrow" w="med" len="med"/>
          </a:ln>
        </p:spPr>
      </p:cxnSp>
      <p:sp>
        <p:nvSpPr>
          <p:cNvPr id="72728" name="TextBox 53"/>
          <p:cNvSpPr txBox="1"/>
          <p:nvPr/>
        </p:nvSpPr>
        <p:spPr>
          <a:xfrm>
            <a:off x="7500938" y="5214938"/>
            <a:ext cx="361950" cy="366712"/>
          </a:xfrm>
          <a:prstGeom prst="rect">
            <a:avLst/>
          </a:prstGeom>
          <a:noFill/>
          <a:ln w="9525">
            <a:noFill/>
          </a:ln>
        </p:spPr>
        <p:txBody>
          <a:bodyPr wrap="none" anchor="t" anchorCtr="0">
            <a:spAutoFit/>
          </a:bodyPr>
          <a:lstStyle/>
          <a:p>
            <a:r>
              <a:rPr lang="en-US" altLang="zh-CN" sz="1800" dirty="0">
                <a:solidFill>
                  <a:schemeClr val="tx1"/>
                </a:solidFill>
                <a:latin typeface="Calibri" panose="020F0502020204030204" pitchFamily="34" charset="0"/>
                <a:ea typeface="宋体" panose="02010600030101010101" pitchFamily="2" charset="-122"/>
              </a:rPr>
              <a:t>G</a:t>
            </a:r>
            <a:endParaRPr lang="zh-CN" altLang="en-US" sz="1800" dirty="0">
              <a:solidFill>
                <a:schemeClr val="tx1"/>
              </a:solidFill>
              <a:latin typeface="Calibri" panose="020F0502020204030204" pitchFamily="34" charset="0"/>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en-US" altLang="zh-CN" sz="4000" b="1" i="0" u="none" strike="noStrike" kern="1200" cap="none" spc="200" normalizeH="0" baseline="0" noProof="1">
                <a:solidFill>
                  <a:schemeClr val="tx1"/>
                </a:solidFill>
                <a:uFillTx/>
                <a:latin typeface="宋体" panose="02010600030101010101" pitchFamily="2" charset="-122"/>
                <a:ea typeface="宋体" panose="02010600030101010101" pitchFamily="2" charset="-122"/>
                <a:cs typeface="+mj-cs"/>
                <a:sym typeface="微软雅黑" panose="020B0503020204020204" charset="-122"/>
              </a:rPr>
              <a:t> </a:t>
            </a:r>
            <a:r>
              <a:rPr kumimoji="0" lang="zh-CN" altLang="en-US" sz="4000" b="1" i="0" u="none" strike="noStrike" kern="1200" cap="none" spc="200" normalizeH="0" baseline="0" noProof="1">
                <a:solidFill>
                  <a:schemeClr val="tx1"/>
                </a:solidFill>
                <a:uFillTx/>
                <a:latin typeface="宋体" panose="02010600030101010101" pitchFamily="2" charset="-122"/>
                <a:ea typeface="宋体" panose="02010600030101010101" pitchFamily="2" charset="-122"/>
                <a:cs typeface="+mj-cs"/>
                <a:sym typeface="微软雅黑" panose="020B0503020204020204" charset="-122"/>
              </a:rPr>
              <a:t>循环测试方法</a:t>
            </a:r>
            <a:endParaRPr kumimoji="0" lang="zh-CN" altLang="en-US" sz="4000" b="1" i="0" u="none" strike="noStrike" kern="1200" cap="none" spc="200" normalizeH="0" baseline="0" noProof="1">
              <a:solidFill>
                <a:schemeClr val="tx1"/>
              </a:solidFill>
              <a:uFillTx/>
              <a:latin typeface="宋体" panose="02010600030101010101" pitchFamily="2" charset="-122"/>
              <a:ea typeface="宋体" panose="02010600030101010101" pitchFamily="2" charset="-122"/>
              <a:cs typeface="+mj-cs"/>
              <a:sym typeface="微软雅黑" panose="020B0503020204020204" charset="-122"/>
            </a:endParaRPr>
          </a:p>
        </p:txBody>
      </p:sp>
      <p:sp>
        <p:nvSpPr>
          <p:cNvPr id="123907" name="Rectangle 3"/>
          <p:cNvSpPr>
            <a:spLocks noGrp="1"/>
          </p:cNvSpPr>
          <p:nvPr>
            <p:ph idx="1"/>
          </p:nvPr>
        </p:nvSpPr>
        <p:spPr>
          <a:xfrm>
            <a:off x="501650" y="1295400"/>
            <a:ext cx="8140700" cy="5041900"/>
          </a:xfrm>
        </p:spPr>
        <p:txBody>
          <a:bodyPr wrap="square" lIns="91440" tIns="45720" rIns="72000" bIns="45720" rtlCol="0" anchor="t">
            <a:noAutofit/>
          </a:bodyPr>
          <a:lstStyle/>
          <a:p>
            <a:pPr marL="171450" marR="0" indent="-171450" algn="l" defTabSz="685800" rtl="0" eaLnBrk="1" fontAlgn="auto" latinLnBrk="0" hangingPunct="1">
              <a:lnSpc>
                <a:spcPct val="105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从本质上说，循环测试的目的就是检查循环结构的有效性。</a:t>
            </a:r>
            <a:endPar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05000"/>
              </a:lnSpc>
              <a:spcBef>
                <a:spcPts val="0"/>
              </a:spcBef>
              <a:spcAft>
                <a:spcPts val="1000"/>
              </a:spcAft>
              <a:buClrTx/>
              <a:buSzTx/>
              <a:buFont typeface="Arial" panose="020B0604020202020204" pitchFamily="34" charset="0"/>
              <a:buNone/>
            </a:pP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a:t>
            </a: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1</a:t>
            </a: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）测试简单循环。设其循环的最大次数为</a:t>
            </a: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n </a:t>
            </a: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，可采用以下测试集：</a:t>
            </a:r>
            <a:endPar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05000"/>
              </a:lnSpc>
              <a:spcBef>
                <a:spcPts val="0"/>
              </a:spcBef>
              <a:spcAft>
                <a:spcPts val="1000"/>
              </a:spcAft>
              <a:buClrTx/>
              <a:buSzTx/>
              <a:buFont typeface="Wingdings" panose="05000000000000000000" pitchFamily="2" charset="2"/>
              <a:buChar char="Ø"/>
            </a:pP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跳过整个循环；</a:t>
            </a:r>
            <a:endPar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05000"/>
              </a:lnSpc>
              <a:spcBef>
                <a:spcPts val="0"/>
              </a:spcBef>
              <a:spcAft>
                <a:spcPts val="1000"/>
              </a:spcAft>
              <a:buClrTx/>
              <a:buSzTx/>
              <a:buFont typeface="Wingdings" panose="05000000000000000000" pitchFamily="2" charset="2"/>
              <a:buChar char="Ø"/>
            </a:pP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只循环一次；</a:t>
            </a:r>
            <a:endPar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05000"/>
              </a:lnSpc>
              <a:spcBef>
                <a:spcPts val="0"/>
              </a:spcBef>
              <a:spcAft>
                <a:spcPts val="1000"/>
              </a:spcAft>
              <a:buClrTx/>
              <a:buSzTx/>
              <a:buFont typeface="Wingdings" panose="05000000000000000000" pitchFamily="2" charset="2"/>
              <a:buChar char="Ø"/>
            </a:pP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只循环两次；</a:t>
            </a:r>
            <a:endPar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05000"/>
              </a:lnSpc>
              <a:spcBef>
                <a:spcPts val="0"/>
              </a:spcBef>
              <a:spcAft>
                <a:spcPts val="1000"/>
              </a:spcAft>
              <a:buClrTx/>
              <a:buSzTx/>
              <a:buFont typeface="Wingdings" panose="05000000000000000000" pitchFamily="2" charset="2"/>
              <a:buChar char="Ø"/>
            </a:pP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循环 </a:t>
            </a: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m </a:t>
            </a: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次，其中</a:t>
            </a: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m&lt;n</a:t>
            </a: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a:t>
            </a:r>
            <a:endPar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05000"/>
              </a:lnSpc>
              <a:spcBef>
                <a:spcPts val="0"/>
              </a:spcBef>
              <a:spcAft>
                <a:spcPts val="1000"/>
              </a:spcAft>
              <a:buClrTx/>
              <a:buSzTx/>
              <a:buFont typeface="Wingdings" panose="05000000000000000000" pitchFamily="2" charset="2"/>
              <a:buChar char="Ø"/>
            </a:pP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分别循环 </a:t>
            </a: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n-1</a:t>
            </a: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a:t>
            </a: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n </a:t>
            </a: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和 </a:t>
            </a:r>
            <a:r>
              <a:rPr kumimoji="0" lang="en-US" altLang="zh-CN"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n+1 </a:t>
            </a:r>
            <a:r>
              <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次。</a:t>
            </a:r>
            <a:endParaRPr kumimoji="0" lang="zh-CN" altLang="en-US" sz="28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p:txBody>
      </p:sp>
      <p:pic>
        <p:nvPicPr>
          <p:cNvPr id="123908" name="Picture 4" descr="xunhuan"/>
          <p:cNvPicPr>
            <a:picLocks noChangeAspect="1"/>
          </p:cNvPicPr>
          <p:nvPr/>
        </p:nvPicPr>
        <p:blipFill>
          <a:blip r:embed="rId1"/>
          <a:stretch>
            <a:fillRect/>
          </a:stretch>
        </p:blipFill>
        <p:spPr>
          <a:xfrm>
            <a:off x="5580063" y="3141663"/>
            <a:ext cx="3314700" cy="2663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arn(outVertical)">
                                      <p:cBhvr>
                                        <p:cTn id="7" dur="500"/>
                                        <p:tgtEl>
                                          <p:spTgt spid="1239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wipe(left)">
                                      <p:cBhvr>
                                        <p:cTn id="12" dur="500"/>
                                        <p:tgtEl>
                                          <p:spTgt spid="1239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907">
                                            <p:txEl>
                                              <p:pRg st="1" end="1"/>
                                            </p:txEl>
                                          </p:spTgt>
                                        </p:tgtEl>
                                        <p:attrNameLst>
                                          <p:attrName>style.visibility</p:attrName>
                                        </p:attrNameLst>
                                      </p:cBhvr>
                                      <p:to>
                                        <p:strVal val="visible"/>
                                      </p:to>
                                    </p:set>
                                    <p:animEffect transition="in" filter="wipe(left)">
                                      <p:cBhvr>
                                        <p:cTn id="17" dur="500"/>
                                        <p:tgtEl>
                                          <p:spTgt spid="1239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907">
                                            <p:txEl>
                                              <p:pRg st="2" end="2"/>
                                            </p:txEl>
                                          </p:spTgt>
                                        </p:tgtEl>
                                        <p:attrNameLst>
                                          <p:attrName>style.visibility</p:attrName>
                                        </p:attrNameLst>
                                      </p:cBhvr>
                                      <p:to>
                                        <p:strVal val="visible"/>
                                      </p:to>
                                    </p:set>
                                    <p:animEffect transition="in" filter="wipe(left)">
                                      <p:cBhvr>
                                        <p:cTn id="22" dur="500"/>
                                        <p:tgtEl>
                                          <p:spTgt spid="12390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907">
                                            <p:txEl>
                                              <p:pRg st="3" end="3"/>
                                            </p:txEl>
                                          </p:spTgt>
                                        </p:tgtEl>
                                        <p:attrNameLst>
                                          <p:attrName>style.visibility</p:attrName>
                                        </p:attrNameLst>
                                      </p:cBhvr>
                                      <p:to>
                                        <p:strVal val="visible"/>
                                      </p:to>
                                    </p:set>
                                    <p:animEffect transition="in" filter="wipe(left)">
                                      <p:cBhvr>
                                        <p:cTn id="27" dur="500"/>
                                        <p:tgtEl>
                                          <p:spTgt spid="12390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3907">
                                            <p:txEl>
                                              <p:pRg st="4" end="4"/>
                                            </p:txEl>
                                          </p:spTgt>
                                        </p:tgtEl>
                                        <p:attrNameLst>
                                          <p:attrName>style.visibility</p:attrName>
                                        </p:attrNameLst>
                                      </p:cBhvr>
                                      <p:to>
                                        <p:strVal val="visible"/>
                                      </p:to>
                                    </p:set>
                                    <p:animEffect transition="in" filter="wipe(left)">
                                      <p:cBhvr>
                                        <p:cTn id="32" dur="500"/>
                                        <p:tgtEl>
                                          <p:spTgt spid="12390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3907">
                                            <p:txEl>
                                              <p:pRg st="5" end="5"/>
                                            </p:txEl>
                                          </p:spTgt>
                                        </p:tgtEl>
                                        <p:attrNameLst>
                                          <p:attrName>style.visibility</p:attrName>
                                        </p:attrNameLst>
                                      </p:cBhvr>
                                      <p:to>
                                        <p:strVal val="visible"/>
                                      </p:to>
                                    </p:set>
                                    <p:animEffect transition="in" filter="wipe(left)">
                                      <p:cBhvr>
                                        <p:cTn id="37" dur="500"/>
                                        <p:tgtEl>
                                          <p:spTgt spid="12390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3907">
                                            <p:txEl>
                                              <p:pRg st="6" end="6"/>
                                            </p:txEl>
                                          </p:spTgt>
                                        </p:tgtEl>
                                        <p:attrNameLst>
                                          <p:attrName>style.visibility</p:attrName>
                                        </p:attrNameLst>
                                      </p:cBhvr>
                                      <p:to>
                                        <p:strVal val="visible"/>
                                      </p:to>
                                    </p:set>
                                    <p:animEffect transition="in" filter="wipe(left)">
                                      <p:cBhvr>
                                        <p:cTn id="42" dur="500"/>
                                        <p:tgtEl>
                                          <p:spTgt spid="123907">
                                            <p:txEl>
                                              <p:pRg st="6" end="6"/>
                                            </p:txEl>
                                          </p:spTgt>
                                        </p:tgtEl>
                                      </p:cBhvr>
                                    </p:animEffect>
                                  </p:childTnLst>
                                </p:cTn>
                              </p:par>
                            </p:childTnLst>
                          </p:cTn>
                        </p:par>
                        <p:par>
                          <p:cTn id="43" fill="hold">
                            <p:stCondLst>
                              <p:cond delay="500"/>
                            </p:stCondLst>
                            <p:childTnLst>
                              <p:par>
                                <p:cTn id="44" presetID="12" presetClass="entr" presetSubtype="4" fill="hold" nodeType="afterEffect">
                                  <p:stCondLst>
                                    <p:cond delay="0"/>
                                  </p:stCondLst>
                                  <p:childTnLst>
                                    <p:set>
                                      <p:cBhvr>
                                        <p:cTn id="45" dur="1" fill="hold">
                                          <p:stCondLst>
                                            <p:cond delay="0"/>
                                          </p:stCondLst>
                                        </p:cTn>
                                        <p:tgtEl>
                                          <p:spTgt spid="123908"/>
                                        </p:tgtEl>
                                        <p:attrNameLst>
                                          <p:attrName>style.visibility</p:attrName>
                                        </p:attrNameLst>
                                      </p:cBhvr>
                                      <p:to>
                                        <p:strVal val="visible"/>
                                      </p:to>
                                    </p:set>
                                    <p:animEffect transition="in" filter="slide(fromBottom)">
                                      <p:cBhvr>
                                        <p:cTn id="46"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P spid="12390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40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rPr>
              <a:t>循环测试方法</a:t>
            </a:r>
            <a:endParaRPr kumimoji="0" lang="zh-CN" altLang="en-US" sz="3200" b="1" i="0" u="none" strike="noStrike" kern="1200" cap="none" spc="200" normalizeH="0" baseline="0" noProof="1">
              <a:solidFill>
                <a:schemeClr val="tx1"/>
              </a:solidFill>
              <a:uFillTx/>
              <a:latin typeface="华文中宋" panose="02010600040101010101" pitchFamily="2" charset="-122"/>
              <a:ea typeface="华文中宋" panose="02010600040101010101" pitchFamily="2" charset="-122"/>
              <a:cs typeface="+mj-cs"/>
              <a:sym typeface="微软雅黑" panose="020B0503020204020204" charset="-122"/>
            </a:endParaRPr>
          </a:p>
        </p:txBody>
      </p:sp>
      <p:sp>
        <p:nvSpPr>
          <p:cNvPr id="73730" name="Rectangle 3"/>
          <p:cNvSpPr>
            <a:spLocks noGrp="1"/>
          </p:cNvSpPr>
          <p:nvPr>
            <p:ph idx="1"/>
          </p:nvPr>
        </p:nvSpPr>
        <p:spPr>
          <a:xfrm>
            <a:off x="501650" y="1295400"/>
            <a:ext cx="8140700" cy="5041900"/>
          </a:xfrm>
        </p:spPr>
        <p:txBody>
          <a:bodyPr wrap="square" lIns="91440" tIns="45720" rIns="7200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）测试嵌套循环。如果将简单循环的测试方法用于嵌套循环，可能的测试次数会随嵌套层数成几何级数增加。 此时可采用以下办法减少测试次数：</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ct val="10000"/>
              </a:spcBef>
              <a:spcAft>
                <a:spcPts val="1000"/>
              </a:spcAft>
              <a:buClrTx/>
              <a:buSzTx/>
              <a:buFont typeface="Wingdings" panose="05000000000000000000" pitchFamily="2" charset="2"/>
              <a:buChar char="Ø"/>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测试从最内层循环开始，所有外层循环次数设置为最小值；</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ct val="10000"/>
              </a:spcBef>
              <a:spcAft>
                <a:spcPts val="1000"/>
              </a:spcAft>
              <a:buClrTx/>
              <a:buSzTx/>
              <a:buFont typeface="Wingdings" panose="05000000000000000000" pitchFamily="2" charset="2"/>
              <a:buChar char="Ø"/>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对最内层循环按照简单循环的测试方法进行；</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ct val="10000"/>
              </a:spcBef>
              <a:spcAft>
                <a:spcPts val="1000"/>
              </a:spcAft>
              <a:buClrTx/>
              <a:buSzTx/>
              <a:buFont typeface="Wingdings" panose="05000000000000000000" pitchFamily="2" charset="2"/>
              <a:buChar char="Ø"/>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由内向外进行下一个循环的测试，本层循环的所有外层循环仍取最小值，而由本层循环嵌套的循环取某些</a:t>
            </a:r>
            <a:r>
              <a:rPr kumimoji="0" lang="zh-CN" altLang="en-US" sz="2400" b="0" i="0" u="none" strike="noStrike" kern="1200" cap="none" spc="150" normalizeH="0" baseline="0" noProof="1">
                <a:solidFill>
                  <a:srgbClr val="404040"/>
                </a:solidFill>
                <a:uFillTx/>
                <a:latin typeface="+mn-lt"/>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典型</a:t>
            </a:r>
            <a:r>
              <a:rPr kumimoji="0" lang="zh-CN" altLang="en-US" sz="2400" b="0" i="0" u="none" strike="noStrike" kern="1200" cap="none" spc="150" normalizeH="0" baseline="0" noProof="1">
                <a:solidFill>
                  <a:srgbClr val="404040"/>
                </a:solidFill>
                <a:uFillTx/>
                <a:latin typeface="+mn-lt"/>
                <a:ea typeface="华文中宋" panose="02010600040101010101" pitchFamily="2" charset="-122"/>
                <a:cs typeface="+mn-cs"/>
                <a:sym typeface="微软雅黑" panose="020B0503020204020204" charset="-122"/>
              </a:rPr>
              <a:t>”</a:t>
            </a: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值；</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ct val="10000"/>
              </a:spcBef>
              <a:spcAft>
                <a:spcPts val="1000"/>
              </a:spcAft>
              <a:buClrTx/>
              <a:buSzTx/>
              <a:buFont typeface="Wingdings" panose="05000000000000000000" pitchFamily="2" charset="2"/>
              <a:buChar char="Ø"/>
            </a:pPr>
            <a:r>
              <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重复上一步的过程，直到测试完所有循环。</a:t>
            </a:r>
            <a:endParaRPr kumimoji="0" lang="zh-CN" altLang="en-US" sz="24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p:txBody>
          <a:bodyPr vert="horz" wrap="square" lIns="91440" tIns="45720" rIns="91440" bIns="45720" anchor="ctr" anchorCtr="0"/>
          <a:lstStyle/>
          <a:p>
            <a:r>
              <a:rPr lang="zh-CN" altLang="en-US" sz="4000" dirty="0">
                <a:latin typeface="华文中宋" panose="02010600040101010101" pitchFamily="2" charset="-122"/>
                <a:ea typeface="华文中宋" panose="02010600040101010101" pitchFamily="2" charset="-122"/>
              </a:rPr>
              <a:t>最少测试用例数计算</a:t>
            </a:r>
            <a:endParaRPr lang="zh-CN" altLang="en-US" sz="3200" dirty="0">
              <a:latin typeface="华文中宋" panose="02010600040101010101" pitchFamily="2" charset="-122"/>
              <a:ea typeface="华文中宋" panose="02010600040101010101" pitchFamily="2" charset="-122"/>
            </a:endParaRPr>
          </a:p>
        </p:txBody>
      </p:sp>
      <p:sp>
        <p:nvSpPr>
          <p:cNvPr id="126979" name="Rectangle 3"/>
          <p:cNvSpPr>
            <a:spLocks noGrp="1"/>
          </p:cNvSpPr>
          <p:nvPr>
            <p:ph type="body" sz="half" idx="4294967295"/>
          </p:nvPr>
        </p:nvSpPr>
        <p:spPr>
          <a:xfrm>
            <a:off x="3887788" y="2205038"/>
            <a:ext cx="5256212" cy="3889375"/>
          </a:xfrm>
        </p:spPr>
        <p:txBody>
          <a:bodyPr wrap="square" lIns="54000" tIns="45720" rIns="54000" bIns="45720" anchor="t" anchorCtr="0"/>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a:lnSpc>
                <a:spcPct val="105000"/>
              </a:lnSpc>
              <a:buClrTx/>
              <a:buSzTx/>
              <a:buFontTx/>
              <a:buNone/>
            </a:pPr>
            <a:r>
              <a:rPr lang="zh-CN" altLang="en-US" sz="2000" dirty="0">
                <a:latin typeface="华文中宋" panose="02010600040101010101" pitchFamily="2" charset="-122"/>
                <a:ea typeface="华文中宋" panose="02010600040101010101" pitchFamily="2" charset="-122"/>
              </a:rPr>
              <a:t>          显然，要测试这个小程序，需要至少提供</a:t>
            </a:r>
            <a:r>
              <a:rPr lang="en-US" altLang="zh-CN" sz="2000" dirty="0">
                <a:latin typeface="华文中宋" panose="02010600040101010101" pitchFamily="2" charset="-122"/>
                <a:ea typeface="华文中宋" panose="02010600040101010101" pitchFamily="2" charset="-122"/>
              </a:rPr>
              <a:t>4</a:t>
            </a:r>
            <a:r>
              <a:rPr lang="zh-CN" altLang="en-US" sz="2000" dirty="0">
                <a:latin typeface="华文中宋" panose="02010600040101010101" pitchFamily="2" charset="-122"/>
                <a:ea typeface="华文中宋" panose="02010600040101010101" pitchFamily="2" charset="-122"/>
              </a:rPr>
              <a:t>个测试用例才能作到逻辑覆盖，使得</a:t>
            </a:r>
            <a:r>
              <a:rPr lang="en-US" altLang="zh-CN" sz="2000" dirty="0">
                <a:latin typeface="华文中宋" panose="02010600040101010101" pitchFamily="2" charset="-122"/>
                <a:ea typeface="华文中宋" panose="02010600040101010101" pitchFamily="2" charset="-122"/>
              </a:rPr>
              <a:t>ac</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ad</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bc</a:t>
            </a:r>
            <a:r>
              <a:rPr lang="zh-CN" altLang="en-US" sz="2000" dirty="0">
                <a:latin typeface="华文中宋" panose="02010600040101010101" pitchFamily="2" charset="-122"/>
                <a:ea typeface="华文中宋" panose="02010600040101010101" pitchFamily="2" charset="-122"/>
              </a:rPr>
              <a:t>及</a:t>
            </a:r>
            <a:r>
              <a:rPr lang="en-US" altLang="zh-CN" sz="2000" dirty="0">
                <a:latin typeface="华文中宋" panose="02010600040101010101" pitchFamily="2" charset="-122"/>
                <a:ea typeface="华文中宋" panose="02010600040101010101" pitchFamily="2" charset="-122"/>
              </a:rPr>
              <a:t>bd</a:t>
            </a:r>
            <a:r>
              <a:rPr lang="zh-CN" altLang="en-US" sz="2000" dirty="0">
                <a:latin typeface="华文中宋" panose="02010600040101010101" pitchFamily="2" charset="-122"/>
                <a:ea typeface="华文中宋" panose="02010600040101010101" pitchFamily="2" charset="-122"/>
              </a:rPr>
              <a:t>操作均得到检验。其实，这里的</a:t>
            </a:r>
            <a:r>
              <a:rPr lang="en-US" altLang="zh-CN" sz="2000" dirty="0">
                <a:latin typeface="华文中宋" panose="02010600040101010101" pitchFamily="2" charset="-122"/>
                <a:ea typeface="华文中宋" panose="02010600040101010101" pitchFamily="2" charset="-122"/>
              </a:rPr>
              <a:t>4</a:t>
            </a:r>
            <a:r>
              <a:rPr lang="zh-CN" altLang="en-US" sz="2000" dirty="0">
                <a:latin typeface="华文中宋" panose="02010600040101010101" pitchFamily="2" charset="-122"/>
                <a:ea typeface="华文中宋" panose="02010600040101010101" pitchFamily="2" charset="-122"/>
              </a:rPr>
              <a:t>是图中的第</a:t>
            </a:r>
            <a:r>
              <a:rPr lang="en-US" altLang="zh-CN" sz="2000" dirty="0">
                <a:latin typeface="华文中宋" panose="02010600040101010101" pitchFamily="2" charset="-122"/>
                <a:ea typeface="华文中宋" panose="02010600040101010101" pitchFamily="2" charset="-122"/>
              </a:rPr>
              <a:t>1</a:t>
            </a:r>
            <a:r>
              <a:rPr lang="zh-CN" altLang="en-US" sz="2000" dirty="0">
                <a:latin typeface="华文中宋" panose="02010600040101010101" pitchFamily="2" charset="-122"/>
                <a:ea typeface="华文中宋" panose="02010600040101010101" pitchFamily="2" charset="-122"/>
              </a:rPr>
              <a:t>个分支谓词引出的两个操作，及第</a:t>
            </a:r>
            <a:r>
              <a:rPr lang="en-US" altLang="zh-CN" sz="2000" dirty="0">
                <a:latin typeface="华文中宋" panose="02010600040101010101" pitchFamily="2" charset="-122"/>
                <a:ea typeface="华文中宋" panose="02010600040101010101" pitchFamily="2" charset="-122"/>
              </a:rPr>
              <a:t>2</a:t>
            </a:r>
            <a:r>
              <a:rPr lang="zh-CN" altLang="en-US" sz="2000" dirty="0">
                <a:latin typeface="华文中宋" panose="02010600040101010101" pitchFamily="2" charset="-122"/>
                <a:ea typeface="华文中宋" panose="02010600040101010101" pitchFamily="2" charset="-122"/>
              </a:rPr>
              <a:t>个分支谓词引出的两个操作组合起来而得到的，即 </a:t>
            </a:r>
            <a:r>
              <a:rPr lang="en-US" altLang="zh-CN" sz="2000" dirty="0">
                <a:latin typeface="华文中宋" panose="02010600040101010101" pitchFamily="2" charset="-122"/>
                <a:ea typeface="华文中宋" panose="02010600040101010101" pitchFamily="2" charset="-122"/>
              </a:rPr>
              <a:t>2×2=4</a:t>
            </a:r>
            <a:r>
              <a:rPr lang="zh-CN" altLang="en-US" sz="2000" dirty="0">
                <a:latin typeface="华文中宋" panose="02010600040101010101" pitchFamily="2" charset="-122"/>
                <a:ea typeface="华文中宋" panose="02010600040101010101" pitchFamily="2" charset="-122"/>
              </a:rPr>
              <a:t>。并且，这里的</a:t>
            </a:r>
            <a:r>
              <a:rPr lang="en-US" altLang="zh-CN" sz="2000" dirty="0">
                <a:latin typeface="华文中宋" panose="02010600040101010101" pitchFamily="2" charset="-122"/>
                <a:ea typeface="华文中宋" panose="02010600040101010101" pitchFamily="2" charset="-122"/>
              </a:rPr>
              <a:t>2</a:t>
            </a:r>
            <a:r>
              <a:rPr lang="zh-CN" altLang="en-US" sz="2000" dirty="0">
                <a:latin typeface="华文中宋" panose="02010600040101010101" pitchFamily="2" charset="-122"/>
                <a:ea typeface="华文中宋" panose="02010600040101010101" pitchFamily="2" charset="-122"/>
              </a:rPr>
              <a:t>是由于两个并列的操作，即</a:t>
            </a:r>
            <a:r>
              <a:rPr lang="en-US" altLang="zh-CN" sz="2000" dirty="0">
                <a:latin typeface="华文中宋" panose="02010600040101010101" pitchFamily="2" charset="-122"/>
                <a:ea typeface="华文中宋" panose="02010600040101010101" pitchFamily="2" charset="-122"/>
              </a:rPr>
              <a:t>1+1=2 </a:t>
            </a:r>
            <a:r>
              <a:rPr lang="zh-CN" altLang="en-US" sz="2000" dirty="0">
                <a:latin typeface="华文中宋" panose="02010600040101010101" pitchFamily="2" charset="-122"/>
                <a:ea typeface="华文中宋" panose="02010600040101010101" pitchFamily="2" charset="-122"/>
              </a:rPr>
              <a:t>而得到的。</a:t>
            </a:r>
            <a:endParaRPr lang="zh-CN" altLang="en-US" sz="2000" dirty="0">
              <a:latin typeface="华文中宋" panose="02010600040101010101" pitchFamily="2" charset="-122"/>
              <a:ea typeface="华文中宋" panose="02010600040101010101" pitchFamily="2" charset="-122"/>
            </a:endParaRPr>
          </a:p>
        </p:txBody>
      </p:sp>
      <p:graphicFrame>
        <p:nvGraphicFramePr>
          <p:cNvPr id="126980" name="Object 4"/>
          <p:cNvGraphicFramePr/>
          <p:nvPr>
            <p:ph sz="half" idx="4294967295"/>
          </p:nvPr>
        </p:nvGraphicFramePr>
        <p:xfrm>
          <a:off x="0" y="2924175"/>
          <a:ext cx="3095625" cy="3652838"/>
        </p:xfrm>
        <a:graphic>
          <a:graphicData uri="http://schemas.openxmlformats.org/presentationml/2006/ole">
            <mc:AlternateContent xmlns:mc="http://schemas.openxmlformats.org/markup-compatibility/2006">
              <mc:Choice xmlns:v="urn:schemas-microsoft-com:vml" Requires="v">
                <p:oleObj spid="_x0000_s4097" name="" r:id="rId1" imgW="2870200" imgH="3581400" progId="">
                  <p:embed/>
                </p:oleObj>
              </mc:Choice>
              <mc:Fallback>
                <p:oleObj name="" r:id="rId1" imgW="2870200" imgH="3581400" progId="">
                  <p:embed/>
                  <p:pic>
                    <p:nvPicPr>
                      <p:cNvPr id="0" name="图片 4096" descr="image13"/>
                      <p:cNvPicPr/>
                      <p:nvPr/>
                    </p:nvPicPr>
                    <p:blipFill>
                      <a:blip r:embed="rId2"/>
                      <a:stretch>
                        <a:fillRect/>
                      </a:stretch>
                    </p:blipFill>
                    <p:spPr>
                      <a:xfrm>
                        <a:off x="0" y="2924175"/>
                        <a:ext cx="3095625" cy="3652838"/>
                      </a:xfrm>
                      <a:prstGeom prst="rect">
                        <a:avLst/>
                      </a:prstGeom>
                      <a:noFill/>
                      <a:ln w="38100">
                        <a:noFill/>
                      </a:ln>
                    </p:spPr>
                  </p:pic>
                </p:oleObj>
              </mc:Fallback>
            </mc:AlternateContent>
          </a:graphicData>
        </a:graphic>
      </p:graphicFrame>
      <p:sp>
        <p:nvSpPr>
          <p:cNvPr id="126981" name="Rectangle 5"/>
          <p:cNvSpPr/>
          <p:nvPr/>
        </p:nvSpPr>
        <p:spPr>
          <a:xfrm>
            <a:off x="468313" y="1125538"/>
            <a:ext cx="8424862" cy="4679950"/>
          </a:xfrm>
          <a:prstGeom prst="rect">
            <a:avLst/>
          </a:prstGeom>
          <a:noFill/>
          <a:ln w="9525">
            <a:noFill/>
          </a:ln>
        </p:spPr>
        <p:txBody>
          <a:bodyPr rIns="72000" anchor="t" anchorCtr="0"/>
          <a:lstStyle/>
          <a:p>
            <a:pPr marL="342900" indent="-342900" latinLnBrk="1">
              <a:lnSpc>
                <a:spcPct val="105000"/>
              </a:lnSpc>
              <a:spcBef>
                <a:spcPct val="20000"/>
              </a:spcBef>
              <a:buFontTx/>
              <a:buChar char="•"/>
            </a:pPr>
            <a:r>
              <a:rPr lang="zh-CN" altLang="en-US" sz="2800" dirty="0">
                <a:solidFill>
                  <a:schemeClr val="tx1"/>
                </a:solidFill>
                <a:latin typeface="华文中宋" panose="02010600040101010101" pitchFamily="2" charset="-122"/>
                <a:ea typeface="华文中宋" panose="02010600040101010101" pitchFamily="2" charset="-122"/>
              </a:rPr>
              <a:t>例如，下图表达了两个顺序执行的分支结构。当两个分支谓词</a:t>
            </a:r>
            <a:r>
              <a:rPr lang="en-US" altLang="zh-CN" sz="2800" dirty="0">
                <a:solidFill>
                  <a:schemeClr val="tx1"/>
                </a:solidFill>
                <a:latin typeface="华文中宋" panose="02010600040101010101" pitchFamily="2" charset="-122"/>
                <a:ea typeface="华文中宋" panose="02010600040101010101" pitchFamily="2" charset="-122"/>
              </a:rPr>
              <a:t>P1</a:t>
            </a:r>
            <a:r>
              <a:rPr lang="zh-CN" altLang="en-US" sz="2800" dirty="0">
                <a:solidFill>
                  <a:schemeClr val="tx1"/>
                </a:solidFill>
                <a:latin typeface="华文中宋" panose="02010600040101010101" pitchFamily="2" charset="-122"/>
                <a:ea typeface="华文中宋" panose="02010600040101010101" pitchFamily="2" charset="-122"/>
              </a:rPr>
              <a:t>和</a:t>
            </a:r>
            <a:r>
              <a:rPr lang="en-US" altLang="zh-CN" sz="2800" dirty="0">
                <a:solidFill>
                  <a:schemeClr val="tx1"/>
                </a:solidFill>
                <a:latin typeface="华文中宋" panose="02010600040101010101" pitchFamily="2" charset="-122"/>
                <a:ea typeface="华文中宋" panose="02010600040101010101" pitchFamily="2" charset="-122"/>
              </a:rPr>
              <a:t>P2</a:t>
            </a:r>
            <a:r>
              <a:rPr lang="zh-CN" altLang="en-US" sz="2800" dirty="0">
                <a:solidFill>
                  <a:schemeClr val="tx1"/>
                </a:solidFill>
                <a:latin typeface="华文中宋" panose="02010600040101010101" pitchFamily="2" charset="-122"/>
                <a:ea typeface="华文中宋" panose="02010600040101010101" pitchFamily="2" charset="-122"/>
              </a:rPr>
              <a:t>取不同值时，将分别执行</a:t>
            </a:r>
            <a:r>
              <a:rPr lang="en-US" altLang="zh-CN" sz="2800" dirty="0">
                <a:solidFill>
                  <a:schemeClr val="tx1"/>
                </a:solidFill>
                <a:latin typeface="华文中宋" panose="02010600040101010101" pitchFamily="2" charset="-122"/>
                <a:ea typeface="华文中宋" panose="02010600040101010101" pitchFamily="2" charset="-122"/>
              </a:rPr>
              <a:t>a</a:t>
            </a:r>
            <a:r>
              <a:rPr lang="zh-CN" altLang="en-US" sz="2800" dirty="0">
                <a:solidFill>
                  <a:schemeClr val="tx1"/>
                </a:solidFill>
                <a:latin typeface="华文中宋" panose="02010600040101010101" pitchFamily="2" charset="-122"/>
                <a:ea typeface="华文中宋" panose="02010600040101010101" pitchFamily="2" charset="-122"/>
              </a:rPr>
              <a:t>或</a:t>
            </a:r>
            <a:r>
              <a:rPr lang="en-US" altLang="zh-CN" sz="2800" dirty="0">
                <a:solidFill>
                  <a:schemeClr val="tx1"/>
                </a:solidFill>
                <a:latin typeface="华文中宋" panose="02010600040101010101" pitchFamily="2" charset="-122"/>
                <a:ea typeface="华文中宋" panose="02010600040101010101" pitchFamily="2" charset="-122"/>
              </a:rPr>
              <a:t>b</a:t>
            </a:r>
            <a:r>
              <a:rPr lang="zh-CN" altLang="en-US" sz="2800" dirty="0">
                <a:solidFill>
                  <a:schemeClr val="tx1"/>
                </a:solidFill>
                <a:latin typeface="华文中宋" panose="02010600040101010101" pitchFamily="2" charset="-122"/>
                <a:ea typeface="华文中宋" panose="02010600040101010101" pitchFamily="2" charset="-122"/>
              </a:rPr>
              <a:t>及</a:t>
            </a:r>
            <a:r>
              <a:rPr lang="en-US" altLang="zh-CN" sz="2800" dirty="0">
                <a:solidFill>
                  <a:schemeClr val="tx1"/>
                </a:solidFill>
                <a:latin typeface="华文中宋" panose="02010600040101010101" pitchFamily="2" charset="-122"/>
                <a:ea typeface="华文中宋" panose="02010600040101010101" pitchFamily="2" charset="-122"/>
              </a:rPr>
              <a:t>c</a:t>
            </a:r>
            <a:r>
              <a:rPr lang="zh-CN" altLang="en-US" sz="2800" dirty="0">
                <a:solidFill>
                  <a:schemeClr val="tx1"/>
                </a:solidFill>
                <a:latin typeface="华文中宋" panose="02010600040101010101" pitchFamily="2" charset="-122"/>
                <a:ea typeface="华文中宋" panose="02010600040101010101" pitchFamily="2" charset="-122"/>
              </a:rPr>
              <a:t>或</a:t>
            </a:r>
            <a:r>
              <a:rPr lang="en-US" altLang="zh-CN" sz="2800" dirty="0">
                <a:solidFill>
                  <a:schemeClr val="tx1"/>
                </a:solidFill>
                <a:latin typeface="华文中宋" panose="02010600040101010101" pitchFamily="2" charset="-122"/>
                <a:ea typeface="华文中宋" panose="02010600040101010101" pitchFamily="2" charset="-122"/>
              </a:rPr>
              <a:t>d</a:t>
            </a:r>
            <a:r>
              <a:rPr lang="zh-CN" altLang="en-US" sz="2800" dirty="0">
                <a:solidFill>
                  <a:schemeClr val="tx1"/>
                </a:solidFill>
                <a:latin typeface="华文中宋" panose="02010600040101010101" pitchFamily="2" charset="-122"/>
                <a:ea typeface="华文中宋" panose="02010600040101010101" pitchFamily="2" charset="-122"/>
              </a:rPr>
              <a:t>操作。</a:t>
            </a:r>
            <a:endParaRPr lang="zh-CN" altLang="en-US" sz="28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barn(outVertical)">
                                      <p:cBhvr>
                                        <p:cTn id="7" dur="500"/>
                                        <p:tgtEl>
                                          <p:spTgt spid="12697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981">
                                            <p:txEl>
                                              <p:pRg st="0" end="0"/>
                                            </p:txEl>
                                          </p:spTgt>
                                        </p:tgtEl>
                                        <p:attrNameLst>
                                          <p:attrName>style.visibility</p:attrName>
                                        </p:attrNameLst>
                                      </p:cBhvr>
                                      <p:to>
                                        <p:strVal val="visible"/>
                                      </p:to>
                                    </p:set>
                                    <p:animEffect transition="in" filter="wipe(left)">
                                      <p:cBhvr>
                                        <p:cTn id="11" dur="500"/>
                                        <p:tgtEl>
                                          <p:spTgt spid="126981">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6980"/>
                                        </p:tgtEl>
                                        <p:attrNameLst>
                                          <p:attrName>style.visibility</p:attrName>
                                        </p:attrNameLst>
                                      </p:cBhvr>
                                      <p:to>
                                        <p:strVal val="visible"/>
                                      </p:to>
                                    </p:set>
                                    <p:animEffect transition="in" filter="wipe(left)">
                                      <p:cBhvr>
                                        <p:cTn id="15" dur="500"/>
                                        <p:tgtEl>
                                          <p:spTgt spid="12698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6979">
                                            <p:txEl>
                                              <p:pRg st="0" end="0"/>
                                            </p:txEl>
                                          </p:spTgt>
                                        </p:tgtEl>
                                        <p:attrNameLst>
                                          <p:attrName>style.visibility</p:attrName>
                                        </p:attrNameLst>
                                      </p:cBhvr>
                                      <p:to>
                                        <p:strVal val="visible"/>
                                      </p:to>
                                    </p:set>
                                    <p:animEffect transition="in" filter="wipe(left)">
                                      <p:cBhvr>
                                        <p:cTn id="20" dur="500"/>
                                        <p:tgtEl>
                                          <p:spTgt spid="1269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79" grpId="0" build="p"/>
      <p:bldP spid="126981" grpId="0" advAuto="100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p:nvPr/>
        </p:nvSpPr>
        <p:spPr>
          <a:xfrm>
            <a:off x="468313" y="260350"/>
            <a:ext cx="5472112" cy="6408738"/>
          </a:xfrm>
          <a:prstGeom prst="rect">
            <a:avLst/>
          </a:prstGeom>
          <a:noFill/>
          <a:ln w="9525">
            <a:noFill/>
          </a:ln>
        </p:spPr>
        <p:txBody>
          <a:bodyPr rIns="72000" anchor="t" anchorCtr="0"/>
          <a:lstStyle/>
          <a:p>
            <a:pPr marL="342900" indent="-342900" latinLnBrk="1">
              <a:lnSpc>
                <a:spcPct val="110000"/>
              </a:lnSpc>
              <a:spcBef>
                <a:spcPct val="25000"/>
              </a:spcBef>
              <a:buFontTx/>
            </a:pPr>
            <a:r>
              <a:rPr lang="zh-CN" altLang="en-US" sz="2800" dirty="0">
                <a:solidFill>
                  <a:schemeClr val="tx1"/>
                </a:solidFill>
                <a:latin typeface="华文中宋" panose="02010600040101010101" pitchFamily="2" charset="-122"/>
                <a:ea typeface="华文中宋" panose="02010600040101010101" pitchFamily="2" charset="-122"/>
              </a:rPr>
              <a:t>     利用</a:t>
            </a:r>
            <a:r>
              <a:rPr lang="en-US" altLang="zh-CN" sz="2800" dirty="0">
                <a:solidFill>
                  <a:schemeClr val="tx1"/>
                </a:solidFill>
                <a:latin typeface="华文中宋" panose="02010600040101010101" pitchFamily="2" charset="-122"/>
                <a:ea typeface="华文中宋" panose="02010600040101010101" pitchFamily="2" charset="-122"/>
              </a:rPr>
              <a:t>N-S</a:t>
            </a:r>
            <a:r>
              <a:rPr lang="zh-CN" altLang="en-US" sz="2800" dirty="0">
                <a:solidFill>
                  <a:schemeClr val="tx1"/>
                </a:solidFill>
                <a:latin typeface="华文中宋" panose="02010600040101010101" pitchFamily="2" charset="-122"/>
                <a:ea typeface="华文中宋" panose="02010600040101010101" pitchFamily="2" charset="-122"/>
              </a:rPr>
              <a:t>图估算最少测试用例个数：</a:t>
            </a:r>
            <a:endParaRPr lang="zh-CN" altLang="en-US" sz="2800" dirty="0">
              <a:solidFill>
                <a:schemeClr val="tx1"/>
              </a:solidFill>
              <a:latin typeface="华文中宋" panose="02010600040101010101" pitchFamily="2" charset="-122"/>
              <a:ea typeface="华文中宋" panose="02010600040101010101" pitchFamily="2" charset="-122"/>
            </a:endParaRPr>
          </a:p>
          <a:p>
            <a:pPr marL="342900" indent="-342900" latinLnBrk="1">
              <a:lnSpc>
                <a:spcPct val="110000"/>
              </a:lnSpc>
              <a:spcBef>
                <a:spcPct val="25000"/>
              </a:spcBef>
              <a:buFont typeface="Wingdings" panose="05000000000000000000" pitchFamily="2" charset="2"/>
              <a:buChar char="Ø"/>
            </a:pPr>
            <a:r>
              <a:rPr lang="zh-CN" altLang="en-US" sz="2800" dirty="0">
                <a:solidFill>
                  <a:schemeClr val="tx1"/>
                </a:solidFill>
                <a:latin typeface="华文中宋" panose="02010600040101010101" pitchFamily="2" charset="-122"/>
                <a:ea typeface="华文中宋" panose="02010600040101010101" pitchFamily="2" charset="-122"/>
              </a:rPr>
              <a:t>如果在</a:t>
            </a:r>
            <a:r>
              <a:rPr lang="en-US" altLang="zh-CN" sz="2800" dirty="0">
                <a:solidFill>
                  <a:schemeClr val="tx1"/>
                </a:solidFill>
                <a:latin typeface="华文中宋" panose="02010600040101010101" pitchFamily="2" charset="-122"/>
                <a:ea typeface="华文中宋" panose="02010600040101010101" pitchFamily="2" charset="-122"/>
              </a:rPr>
              <a:t>N-S</a:t>
            </a:r>
            <a:r>
              <a:rPr lang="zh-CN" altLang="en-US" sz="2800" dirty="0">
                <a:solidFill>
                  <a:schemeClr val="tx1"/>
                </a:solidFill>
                <a:latin typeface="华文中宋" panose="02010600040101010101" pitchFamily="2" charset="-122"/>
                <a:ea typeface="华文中宋" panose="02010600040101010101" pitchFamily="2" charset="-122"/>
              </a:rPr>
              <a:t>图中存在有并列的层次</a:t>
            </a:r>
            <a:r>
              <a:rPr lang="en-US" altLang="zh-CN" sz="2800" dirty="0">
                <a:solidFill>
                  <a:schemeClr val="tx1"/>
                </a:solidFill>
                <a:latin typeface="华文中宋" panose="02010600040101010101" pitchFamily="2" charset="-122"/>
                <a:ea typeface="华文中宋" panose="02010600040101010101" pitchFamily="2" charset="-122"/>
              </a:rPr>
              <a:t>A1</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A2</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A1</a:t>
            </a:r>
            <a:r>
              <a:rPr lang="zh-CN" altLang="en-US" sz="2800" dirty="0">
                <a:solidFill>
                  <a:schemeClr val="tx1"/>
                </a:solidFill>
                <a:latin typeface="华文中宋" panose="02010600040101010101" pitchFamily="2" charset="-122"/>
                <a:ea typeface="华文中宋" panose="02010600040101010101" pitchFamily="2" charset="-122"/>
              </a:rPr>
              <a:t>和</a:t>
            </a:r>
            <a:r>
              <a:rPr lang="en-US" altLang="zh-CN" sz="2800" dirty="0">
                <a:solidFill>
                  <a:schemeClr val="tx1"/>
                </a:solidFill>
                <a:latin typeface="华文中宋" panose="02010600040101010101" pitchFamily="2" charset="-122"/>
                <a:ea typeface="华文中宋" panose="02010600040101010101" pitchFamily="2" charset="-122"/>
              </a:rPr>
              <a:t>A2</a:t>
            </a:r>
            <a:r>
              <a:rPr lang="zh-CN" altLang="en-US" sz="2800" dirty="0">
                <a:solidFill>
                  <a:schemeClr val="tx1"/>
                </a:solidFill>
                <a:latin typeface="华文中宋" panose="02010600040101010101" pitchFamily="2" charset="-122"/>
                <a:ea typeface="华文中宋" panose="02010600040101010101" pitchFamily="2" charset="-122"/>
              </a:rPr>
              <a:t>的最少测试用例个数分别为</a:t>
            </a:r>
            <a:r>
              <a:rPr lang="en-US" altLang="zh-CN" sz="2800" dirty="0">
                <a:solidFill>
                  <a:schemeClr val="tx1"/>
                </a:solidFill>
                <a:latin typeface="华文中宋" panose="02010600040101010101" pitchFamily="2" charset="-122"/>
                <a:ea typeface="华文中宋" panose="02010600040101010101" pitchFamily="2" charset="-122"/>
              </a:rPr>
              <a:t>a1</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a2</a:t>
            </a:r>
            <a:r>
              <a:rPr lang="zh-CN" altLang="en-US" sz="2800" dirty="0">
                <a:solidFill>
                  <a:schemeClr val="tx1"/>
                </a:solidFill>
                <a:latin typeface="华文中宋" panose="02010600040101010101" pitchFamily="2" charset="-122"/>
                <a:ea typeface="华文中宋" panose="02010600040101010101" pitchFamily="2" charset="-122"/>
              </a:rPr>
              <a:t>，则由 </a:t>
            </a:r>
            <a:r>
              <a:rPr lang="en-US" altLang="zh-CN" sz="2800" dirty="0">
                <a:solidFill>
                  <a:schemeClr val="tx1"/>
                </a:solidFill>
                <a:latin typeface="华文中宋" panose="02010600040101010101" pitchFamily="2" charset="-122"/>
                <a:ea typeface="华文中宋" panose="02010600040101010101" pitchFamily="2" charset="-122"/>
              </a:rPr>
              <a:t>A1</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A2 </a:t>
            </a:r>
            <a:r>
              <a:rPr lang="zh-CN" altLang="en-US" sz="2800" dirty="0">
                <a:solidFill>
                  <a:schemeClr val="tx1"/>
                </a:solidFill>
                <a:latin typeface="华文中宋" panose="02010600040101010101" pitchFamily="2" charset="-122"/>
                <a:ea typeface="华文中宋" panose="02010600040101010101" pitchFamily="2" charset="-122"/>
              </a:rPr>
              <a:t>两层所组合的 </a:t>
            </a:r>
            <a:r>
              <a:rPr lang="en-US" altLang="zh-CN" sz="2800" dirty="0">
                <a:solidFill>
                  <a:schemeClr val="tx1"/>
                </a:solidFill>
                <a:latin typeface="华文中宋" panose="02010600040101010101" pitchFamily="2" charset="-122"/>
                <a:ea typeface="华文中宋" panose="02010600040101010101" pitchFamily="2" charset="-122"/>
              </a:rPr>
              <a:t>N-S</a:t>
            </a:r>
            <a:r>
              <a:rPr lang="zh-CN" altLang="en-US" sz="2800" dirty="0">
                <a:solidFill>
                  <a:schemeClr val="tx1"/>
                </a:solidFill>
                <a:latin typeface="华文中宋" panose="02010600040101010101" pitchFamily="2" charset="-122"/>
                <a:ea typeface="华文中宋" panose="02010600040101010101" pitchFamily="2" charset="-122"/>
              </a:rPr>
              <a:t>图对应的最少测试用例数为</a:t>
            </a:r>
            <a:r>
              <a:rPr lang="en-US" altLang="zh-CN" sz="2800" dirty="0">
                <a:solidFill>
                  <a:schemeClr val="tx1"/>
                </a:solidFill>
                <a:latin typeface="华文中宋" panose="02010600040101010101" pitchFamily="2" charset="-122"/>
                <a:ea typeface="华文中宋" panose="02010600040101010101" pitchFamily="2" charset="-122"/>
              </a:rPr>
              <a:t>a1×a2</a:t>
            </a:r>
            <a:r>
              <a:rPr lang="zh-CN" altLang="en-US" sz="2800" dirty="0">
                <a:solidFill>
                  <a:schemeClr val="tx1"/>
                </a:solidFill>
                <a:latin typeface="华文中宋" panose="02010600040101010101" pitchFamily="2" charset="-122"/>
                <a:ea typeface="华文中宋" panose="02010600040101010101" pitchFamily="2" charset="-122"/>
              </a:rPr>
              <a:t>。</a:t>
            </a:r>
            <a:endParaRPr lang="zh-CN" altLang="en-US" sz="2800" dirty="0">
              <a:solidFill>
                <a:schemeClr val="tx1"/>
              </a:solidFill>
              <a:latin typeface="华文中宋" panose="02010600040101010101" pitchFamily="2" charset="-122"/>
              <a:ea typeface="华文中宋" panose="02010600040101010101" pitchFamily="2" charset="-122"/>
            </a:endParaRPr>
          </a:p>
          <a:p>
            <a:pPr marL="342900" indent="-342900" latinLnBrk="1">
              <a:lnSpc>
                <a:spcPct val="110000"/>
              </a:lnSpc>
              <a:spcBef>
                <a:spcPct val="25000"/>
              </a:spcBef>
              <a:buFont typeface="Wingdings" panose="05000000000000000000" pitchFamily="2" charset="2"/>
              <a:buChar char="Ø"/>
            </a:pPr>
            <a:r>
              <a:rPr lang="zh-CN" altLang="en-US" sz="2800" dirty="0">
                <a:solidFill>
                  <a:schemeClr val="tx1"/>
                </a:solidFill>
                <a:latin typeface="华文中宋" panose="02010600040101010101" pitchFamily="2" charset="-122"/>
                <a:ea typeface="华文中宋" panose="02010600040101010101" pitchFamily="2" charset="-122"/>
              </a:rPr>
              <a:t>如果在</a:t>
            </a:r>
            <a:r>
              <a:rPr lang="en-US" altLang="zh-CN" sz="2800" dirty="0">
                <a:solidFill>
                  <a:schemeClr val="tx1"/>
                </a:solidFill>
                <a:latin typeface="华文中宋" panose="02010600040101010101" pitchFamily="2" charset="-122"/>
                <a:ea typeface="华文中宋" panose="02010600040101010101" pitchFamily="2" charset="-122"/>
              </a:rPr>
              <a:t>N-S</a:t>
            </a:r>
            <a:r>
              <a:rPr lang="zh-CN" altLang="en-US" sz="2800" dirty="0">
                <a:solidFill>
                  <a:schemeClr val="tx1"/>
                </a:solidFill>
                <a:latin typeface="华文中宋" panose="02010600040101010101" pitchFamily="2" charset="-122"/>
                <a:ea typeface="华文中宋" panose="02010600040101010101" pitchFamily="2" charset="-122"/>
              </a:rPr>
              <a:t>图中不存在有并列的层次，则对应的最少测试用例数由并排的操作数决定，即</a:t>
            </a:r>
            <a:r>
              <a:rPr lang="en-US" altLang="zh-CN" sz="2800" dirty="0">
                <a:solidFill>
                  <a:schemeClr val="tx1"/>
                </a:solidFill>
                <a:latin typeface="华文中宋" panose="02010600040101010101" pitchFamily="2" charset="-122"/>
                <a:ea typeface="华文中宋" panose="02010600040101010101" pitchFamily="2" charset="-122"/>
              </a:rPr>
              <a:t>N-S</a:t>
            </a:r>
            <a:r>
              <a:rPr lang="zh-CN" altLang="en-US" sz="2800" dirty="0">
                <a:solidFill>
                  <a:schemeClr val="tx1"/>
                </a:solidFill>
                <a:latin typeface="华文中宋" panose="02010600040101010101" pitchFamily="2" charset="-122"/>
                <a:ea typeface="华文中宋" panose="02010600040101010101" pitchFamily="2" charset="-122"/>
              </a:rPr>
              <a:t>图中除谓词之外的操作框的个数。</a:t>
            </a:r>
            <a:endParaRPr lang="zh-CN" altLang="en-US" sz="2800" dirty="0">
              <a:solidFill>
                <a:schemeClr val="tx1"/>
              </a:solidFill>
              <a:latin typeface="华文中宋" panose="02010600040101010101" pitchFamily="2" charset="-122"/>
              <a:ea typeface="华文中宋" panose="02010600040101010101" pitchFamily="2" charset="-122"/>
            </a:endParaRPr>
          </a:p>
          <a:p>
            <a:pPr marL="342900" indent="-342900" latinLnBrk="1">
              <a:lnSpc>
                <a:spcPct val="105000"/>
              </a:lnSpc>
              <a:spcBef>
                <a:spcPct val="20000"/>
              </a:spcBef>
              <a:buFontTx/>
              <a:buChar char="•"/>
            </a:pPr>
            <a:endParaRPr lang="zh-CN" altLang="en-US" sz="2800" dirty="0">
              <a:solidFill>
                <a:schemeClr val="tx1"/>
              </a:solidFill>
              <a:latin typeface="华文中宋" panose="02010600040101010101" pitchFamily="2" charset="-122"/>
              <a:ea typeface="华文中宋" panose="02010600040101010101" pitchFamily="2" charset="-122"/>
            </a:endParaRPr>
          </a:p>
        </p:txBody>
      </p:sp>
      <p:pic>
        <p:nvPicPr>
          <p:cNvPr id="76802" name="Picture 3"/>
          <p:cNvPicPr>
            <a:picLocks noChangeAspect="1"/>
          </p:cNvPicPr>
          <p:nvPr/>
        </p:nvPicPr>
        <p:blipFill>
          <a:blip r:embed="rId1"/>
          <a:stretch>
            <a:fillRect/>
          </a:stretch>
        </p:blipFill>
        <p:spPr>
          <a:xfrm>
            <a:off x="6048375" y="3068638"/>
            <a:ext cx="3095625" cy="36528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8002">
                                            <p:txEl>
                                              <p:pRg st="0" end="0"/>
                                            </p:txEl>
                                          </p:spTgt>
                                        </p:tgtEl>
                                        <p:attrNameLst>
                                          <p:attrName>style.visibility</p:attrName>
                                        </p:attrNameLst>
                                      </p:cBhvr>
                                      <p:to>
                                        <p:strVal val="visible"/>
                                      </p:to>
                                    </p:set>
                                    <p:animEffect transition="in" filter="wipe(left)">
                                      <p:cBhvr>
                                        <p:cTn id="7" dur="500"/>
                                        <p:tgtEl>
                                          <p:spTgt spid="12800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8002">
                                            <p:txEl>
                                              <p:pRg st="1" end="1"/>
                                            </p:txEl>
                                          </p:spTgt>
                                        </p:tgtEl>
                                        <p:attrNameLst>
                                          <p:attrName>style.visibility</p:attrName>
                                        </p:attrNameLst>
                                      </p:cBhvr>
                                      <p:to>
                                        <p:strVal val="visible"/>
                                      </p:to>
                                    </p:set>
                                    <p:animEffect transition="in" filter="wipe(left)">
                                      <p:cBhvr>
                                        <p:cTn id="11" dur="500"/>
                                        <p:tgtEl>
                                          <p:spTgt spid="12800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8002">
                                            <p:txEl>
                                              <p:pRg st="2" end="2"/>
                                            </p:txEl>
                                          </p:spTgt>
                                        </p:tgtEl>
                                        <p:attrNameLst>
                                          <p:attrName>style.visibility</p:attrName>
                                        </p:attrNameLst>
                                      </p:cBhvr>
                                      <p:to>
                                        <p:strVal val="visible"/>
                                      </p:to>
                                    </p:set>
                                    <p:animEffect transition="in" filter="wipe(left)">
                                      <p:cBhvr>
                                        <p:cTn id="15" dur="500"/>
                                        <p:tgtEl>
                                          <p:spTgt spid="1280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dvAuto="100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4000" b="1" i="0" u="none" strike="noStrike" kern="1200" cap="none" spc="200" normalizeH="0" baseline="0" noProof="1">
                <a:solidFill>
                  <a:schemeClr val="tx1"/>
                </a:solidFill>
                <a:uFillTx/>
                <a:latin typeface="+mj-lt"/>
                <a:ea typeface="宋体" panose="02010600030101010101" pitchFamily="2" charset="-122"/>
                <a:cs typeface="+mj-cs"/>
                <a:sym typeface="微软雅黑" panose="020B0503020204020204" charset="-122"/>
              </a:rPr>
              <a:t>等价类划分法的测试用例设计</a:t>
            </a:r>
            <a:endParaRPr kumimoji="0" lang="en-US" altLang="zh-CN" sz="4000" b="1" i="0" u="none" strike="noStrike" kern="1200" cap="none" spc="200" normalizeH="0" baseline="0" noProof="1">
              <a:solidFill>
                <a:schemeClr val="tx1"/>
              </a:solidFill>
              <a:uFillTx/>
              <a:latin typeface="+mj-lt"/>
              <a:ea typeface="宋体" panose="02010600030101010101" pitchFamily="2" charset="-122"/>
              <a:cs typeface="+mj-cs"/>
              <a:sym typeface="微软雅黑" panose="020B0503020204020204" charset="-122"/>
            </a:endParaRPr>
          </a:p>
        </p:txBody>
      </p:sp>
      <p:sp>
        <p:nvSpPr>
          <p:cNvPr id="77826"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在设计测试用例时，应同时考虑有效等价类和无效等价类测试用例的设计。</a:t>
            </a:r>
            <a:endParaRPr kumimoji="0" lang="zh-CN" altLang="en-US" sz="20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rPr>
              <a:t>根据已列出的等价类表可确定测试用例，具体过程如下：</a:t>
            </a:r>
            <a:endParaRPr kumimoji="0" lang="zh-CN" altLang="en-US" sz="2000" b="0" i="0" u="none" strike="noStrike" kern="1200" cap="none" spc="150" normalizeH="0" baseline="0" noProof="1">
              <a:solidFill>
                <a:srgbClr val="404040"/>
              </a:solidFill>
              <a:uFillTx/>
              <a:latin typeface="宋体" panose="02010600030101010101" pitchFamily="2" charset="-122"/>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（1）首先为等价类表中的每一个等价类分别规定一个唯一的编号。</a:t>
            </a:r>
            <a:endPar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（2）设计一个新的测试用例，使它能够尽量覆盖尚未覆盖的有效等价类。重复这个步骤，直到所有的有效等价类均被测试用例所覆盖。</a:t>
            </a:r>
            <a:endPar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（3）设计一个新的测试用例，使它仅覆盖一个尚未覆盖的无效等价类。重复这一步骤，直到所有的无效等价类均被测试用例所覆盖。</a:t>
            </a:r>
            <a:endPar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全面试验法对各因子与指标间的关系剖析的比较清楚。但试验次数太多。特别是当因子数目多，每个因子的水平数目也很多时，试验量非常大。</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如选</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6</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个因子，每个因子取</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5</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个水平时，全面试验法需</a:t>
            </a:r>
            <a:r>
              <a:rPr kumimoji="0" lang="en-US" altLang="zh-CN" sz="2800" b="0" i="0" u="none" strike="noStrike" kern="1200" cap="none" spc="150" normalizeH="0" baseline="0" noProof="1">
                <a:solidFill>
                  <a:srgbClr val="000000"/>
                </a:solidFill>
                <a:uFillTx/>
                <a:latin typeface="华文中宋" panose="02010600040101010101" pitchFamily="2" charset="-122"/>
                <a:ea typeface="华文中宋" panose="02010600040101010101" pitchFamily="2" charset="-122"/>
                <a:cs typeface="+mn-cs"/>
                <a:sym typeface="微软雅黑" panose="020B0503020204020204" charset="-122"/>
              </a:rPr>
              <a:t>5</a:t>
            </a:r>
            <a:r>
              <a:rPr kumimoji="0" lang="en-US" altLang="zh-CN" sz="2800" b="0" i="0" u="none" strike="noStrike" kern="1200" cap="none" spc="150" normalizeH="0" baseline="30000" noProof="1">
                <a:solidFill>
                  <a:srgbClr val="000000"/>
                </a:solidFill>
                <a:uFillTx/>
                <a:latin typeface="华文中宋" panose="02010600040101010101" pitchFamily="2" charset="-122"/>
                <a:ea typeface="华文中宋" panose="02010600040101010101" pitchFamily="2" charset="-122"/>
                <a:cs typeface="+mn-cs"/>
                <a:sym typeface="微软雅黑" panose="020B0503020204020204" charset="-122"/>
              </a:rPr>
              <a:t>6</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15625</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次试验，这实际上是不可能实现的。</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Char char="•"/>
            </a:pP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如果应用</a:t>
            </a:r>
            <a:r>
              <a:rPr kumimoji="0" lang="zh-CN" altLang="en-US" sz="2800" b="0" i="0" u="none" strike="noStrike" kern="1200" cap="none" spc="150" normalizeH="0" baseline="0" noProof="1">
                <a:solidFill>
                  <a:srgbClr val="FF0000"/>
                </a:solidFill>
                <a:uFillTx/>
                <a:latin typeface="华文中宋" panose="02010600040101010101" pitchFamily="2" charset="-122"/>
                <a:ea typeface="华文中宋" panose="02010600040101010101" pitchFamily="2" charset="-122"/>
                <a:cs typeface="+mn-cs"/>
                <a:sym typeface="微软雅黑" panose="020B0503020204020204" charset="-122"/>
              </a:rPr>
              <a:t>正交实验法</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，则只需做</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25</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次试验就行了。而且在某种意义上讲，这</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25</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次试验就代表了</a:t>
            </a:r>
            <a:r>
              <a:rPr kumimoji="0" lang="en-US" altLang="zh-CN"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15625</a:t>
            </a:r>
            <a:r>
              <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次试验。</a:t>
            </a:r>
            <a:endParaRPr kumimoji="0" lang="zh-CN" altLang="en-US" sz="28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4000" b="1" i="0" u="none" strike="noStrike" kern="1200" cap="none" spc="200" normalizeH="0" baseline="0" noProof="1">
                <a:solidFill>
                  <a:schemeClr val="tx1"/>
                </a:solidFill>
                <a:uFillTx/>
                <a:latin typeface="宋体" panose="02010600030101010101" pitchFamily="2" charset="-122"/>
                <a:ea typeface="宋体" panose="02010600030101010101" pitchFamily="2" charset="-122"/>
                <a:cs typeface="+mj-cs"/>
                <a:sym typeface="微软雅黑" panose="020B0503020204020204" charset="-122"/>
              </a:rPr>
              <a:t>决策表的生成</a:t>
            </a:r>
            <a:endParaRPr kumimoji="0" lang="zh-CN" altLang="en-US" sz="4000" b="1" i="0" u="none" strike="noStrike" kern="1200" cap="none" spc="200" normalizeH="0" baseline="0" noProof="1">
              <a:solidFill>
                <a:schemeClr val="tx1"/>
              </a:solidFill>
              <a:uFillTx/>
              <a:latin typeface="宋体" panose="02010600030101010101" pitchFamily="2" charset="-122"/>
              <a:ea typeface="宋体" panose="02010600030101010101" pitchFamily="2" charset="-122"/>
              <a:cs typeface="+mj-cs"/>
              <a:sym typeface="微软雅黑" panose="020B0503020204020204" charset="-122"/>
            </a:endParaRPr>
          </a:p>
        </p:txBody>
      </p:sp>
      <p:sp>
        <p:nvSpPr>
          <p:cNvPr id="78850"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90000"/>
              </a:lnSpc>
              <a:spcBef>
                <a:spcPct val="1500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构造决策表的</a:t>
            </a:r>
            <a:r>
              <a:rPr kumimoji="0" lang="en-US" altLang="zh-CN"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5</a:t>
            </a: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个步骤：</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1</a:t>
            </a: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确定规则的个数。</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ct val="10000"/>
              </a:spcBef>
              <a:spcAft>
                <a:spcPts val="1000"/>
              </a:spcAft>
              <a:buClrTx/>
              <a:buSzTx/>
              <a:buFont typeface="Wingdings" panose="05000000000000000000" pitchFamily="2" charset="2"/>
              <a:buChar char="Ø"/>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有</a:t>
            </a:r>
            <a:r>
              <a:rPr kumimoji="0" lang="en-US" altLang="zh-CN"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n</a:t>
            </a: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个条件的决策表有</a:t>
            </a:r>
            <a:r>
              <a:rPr kumimoji="0" lang="en-US" altLang="zh-CN"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a:t>
            </a:r>
            <a:r>
              <a:rPr kumimoji="0" lang="en-US" altLang="zh-CN" sz="2000" b="0" i="0" u="none" strike="noStrike" kern="1200" cap="none" spc="150" normalizeH="0" baseline="4000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n</a:t>
            </a: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个规则（每个条件取真、假值）。</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ct val="1500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2</a:t>
            </a: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列出所有的条件桩和动作桩。</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ct val="1500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3</a:t>
            </a: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填入条件项。</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ct val="1500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4</a:t>
            </a: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填入动作项，得到初始决策表。</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ct val="1500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5</a:t>
            </a: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 简化决策表，合并相似规则。</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ct val="10000"/>
              </a:spcBef>
              <a:spcAft>
                <a:spcPts val="1000"/>
              </a:spcAft>
              <a:buClrTx/>
              <a:buSzTx/>
              <a:buFont typeface="Wingdings" panose="05000000000000000000" pitchFamily="2" charset="2"/>
              <a:buChar char="Ø"/>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若表中有两条以上规则具有相同的动作，并且在条件项之间存在极为相似的关系，便可以合并。</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a:p>
            <a:pPr marL="171450" marR="0" indent="-171450" algn="l" defTabSz="685800" rtl="0" eaLnBrk="1" fontAlgn="auto" latinLnBrk="0" hangingPunct="1">
              <a:lnSpc>
                <a:spcPct val="90000"/>
              </a:lnSpc>
              <a:spcBef>
                <a:spcPct val="10000"/>
              </a:spcBef>
              <a:spcAft>
                <a:spcPts val="1000"/>
              </a:spcAft>
              <a:buClrTx/>
              <a:buSzTx/>
              <a:buFont typeface="Wingdings" panose="05000000000000000000" pitchFamily="2" charset="2"/>
              <a:buChar char="Ø"/>
            </a:pP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合并后的条件项用符号</a:t>
            </a:r>
            <a:r>
              <a:rPr kumimoji="0" lang="zh-CN" altLang="en-US" sz="2000" b="0" i="0" u="none" strike="noStrike" kern="1200" cap="none" spc="150" normalizeH="0" baseline="0" noProof="1">
                <a:solidFill>
                  <a:srgbClr val="404040"/>
                </a:solidFill>
                <a:uFillTx/>
                <a:latin typeface="+mn-lt"/>
                <a:ea typeface="华文中宋" panose="02010600040101010101" pitchFamily="2" charset="-122"/>
                <a:cs typeface="+mn-cs"/>
                <a:sym typeface="微软雅黑" panose="020B0503020204020204" charset="-122"/>
              </a:rPr>
              <a:t>“</a:t>
            </a:r>
            <a:r>
              <a:rPr kumimoji="0" lang="en-US" altLang="zh-CN"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a:t>
            </a:r>
            <a:r>
              <a:rPr kumimoji="0" lang="en-US" altLang="zh-CN" sz="2000" b="0" i="0" u="none" strike="noStrike" kern="1200" cap="none" spc="150" normalizeH="0" baseline="0" noProof="1">
                <a:solidFill>
                  <a:srgbClr val="404040"/>
                </a:solidFill>
                <a:uFillTx/>
                <a:latin typeface="+mn-lt"/>
                <a:ea typeface="华文中宋" panose="02010600040101010101" pitchFamily="2" charset="-122"/>
                <a:cs typeface="+mn-cs"/>
                <a:sym typeface="微软雅黑" panose="020B0503020204020204" charset="-122"/>
              </a:rPr>
              <a:t>”</a:t>
            </a:r>
            <a:r>
              <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rPr>
              <a:t>表示，说明执行的动作与该条件的取值无关，称为无关条件。</a:t>
            </a:r>
            <a:endParaRPr kumimoji="0" lang="zh-CN" altLang="en-US" sz="2000" b="0" i="0" u="none" strike="noStrike" kern="1200" cap="none" spc="150" normalizeH="0" baseline="0" noProof="1">
              <a:solidFill>
                <a:srgbClr val="404040"/>
              </a:solidFill>
              <a:uFillTx/>
              <a:latin typeface="华文中宋" panose="02010600040101010101" pitchFamily="2" charset="-122"/>
              <a:ea typeface="华文中宋" panose="02010600040101010101" pitchFamily="2" charset="-122"/>
              <a:cs typeface="+mn-cs"/>
              <a:sym typeface="微软雅黑" panose="020B0503020204020204"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a:xfrm>
            <a:off x="501650" y="431800"/>
            <a:ext cx="8140700" cy="647700"/>
          </a:xfrm>
        </p:spPr>
        <p:txBody>
          <a:bodyPr wrap="square" lIns="91440" tIns="45720" rIns="91440" bIns="4572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4000" b="1" i="0" u="none" strike="noStrike" kern="1200" cap="none" spc="200" normalizeH="0" baseline="0" noProof="1">
                <a:solidFill>
                  <a:schemeClr val="tx1"/>
                </a:solidFill>
                <a:uFillTx/>
                <a:latin typeface="+mj-lt"/>
                <a:ea typeface="宋体" panose="02010600030101010101" pitchFamily="2" charset="-122"/>
                <a:cs typeface="+mj-cs"/>
                <a:sym typeface="微软雅黑" panose="020B0503020204020204" charset="-122"/>
              </a:rPr>
              <a:t>因果图</a:t>
            </a:r>
            <a:endParaRPr kumimoji="0" lang="zh-CN" altLang="en-US" sz="3200" b="1" i="0" u="none" strike="noStrike" kern="1200" cap="none" spc="200" normalizeH="0" baseline="0" noProof="1">
              <a:solidFill>
                <a:schemeClr val="tx1"/>
              </a:solidFill>
              <a:uFillTx/>
              <a:latin typeface="+mj-lt"/>
              <a:ea typeface="宋体" panose="02010600030101010101" pitchFamily="2" charset="-122"/>
              <a:cs typeface="+mj-cs"/>
              <a:sym typeface="微软雅黑" panose="020B0503020204020204" charset="-122"/>
            </a:endParaRPr>
          </a:p>
        </p:txBody>
      </p:sp>
      <p:sp>
        <p:nvSpPr>
          <p:cNvPr id="131075" name="Rectangle 3"/>
          <p:cNvSpPr>
            <a:spLocks noGrp="1"/>
          </p:cNvSpPr>
          <p:nvPr>
            <p:ph idx="1"/>
          </p:nvPr>
        </p:nvSpPr>
        <p:spPr>
          <a:xfrm>
            <a:off x="501650" y="1295400"/>
            <a:ext cx="8140700" cy="5041900"/>
          </a:xfrm>
        </p:spPr>
        <p:txBody>
          <a:bodyPr wrap="square" lIns="91440" tIns="45720" rIns="91440" bIns="4572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因果图法最终生成的是决策表。利用因果图生成测试用例的基本步骤如下：</a:t>
            </a:r>
            <a:endPar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a:t>
            </a:r>
            <a:r>
              <a:rPr kumimoji="0" lang="en-US" altLang="zh-CN"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1</a:t>
            </a: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）分析软件规格说明中哪些是原因（即输入条件或输入条件的等价类），哪些是结果（即输出条件），并给每个原因和结果赋予一个标识符。</a:t>
            </a:r>
            <a:endPar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a:t>
            </a:r>
            <a:r>
              <a:rPr kumimoji="0" lang="en-US" altLang="zh-CN"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2</a:t>
            </a: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）分析软件规格说明中的语义，找出原因与结果之间、原因与原因之间对应的关系， 根据这些关系画出因果图。</a:t>
            </a:r>
            <a:endPar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a:t>
            </a:r>
            <a:r>
              <a:rPr kumimoji="0" lang="en-US" altLang="zh-CN"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3</a:t>
            </a: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）由于语法或环境的限制，有些原因与原因之间、原因与结果之间的组合情况不可能出现。为表明这些特殊情况，在因果图上用一些记号表明约束或限制条件。</a:t>
            </a:r>
            <a:endPar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a:t>
            </a:r>
            <a:r>
              <a:rPr kumimoji="0" lang="en-US" altLang="zh-CN"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4</a:t>
            </a: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）把因果图转换为决策表。</a:t>
            </a:r>
            <a:endPar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None/>
            </a:pP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a:t>
            </a:r>
            <a:r>
              <a:rPr kumimoji="0" lang="en-US" altLang="zh-CN"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5</a:t>
            </a:r>
            <a:r>
              <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rPr>
              <a:t>）根据决策表中的每一列设计测试用例。</a:t>
            </a:r>
            <a:endParaRPr kumimoji="0" lang="zh-CN" altLang="en-US" sz="2000" b="0" i="0" u="none" strike="noStrike" kern="1200" cap="none" spc="150" normalizeH="0" baseline="0" noProof="1">
              <a:solidFill>
                <a:srgbClr val="404040"/>
              </a:solidFill>
              <a:uFillTx/>
              <a:latin typeface="+mn-lt"/>
              <a:ea typeface="宋体" panose="02010600030101010101" pitchFamily="2" charset="-122"/>
              <a:cs typeface="+mn-cs"/>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barn(outVertical)">
                                      <p:cBhvr>
                                        <p:cTn id="7" dur="500"/>
                                        <p:tgtEl>
                                          <p:spTgt spid="131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5">
                                            <p:txEl>
                                              <p:pRg st="0" end="0"/>
                                            </p:txEl>
                                          </p:spTgt>
                                        </p:tgtEl>
                                        <p:attrNameLst>
                                          <p:attrName>style.visibility</p:attrName>
                                        </p:attrNameLst>
                                      </p:cBhvr>
                                      <p:to>
                                        <p:strVal val="visible"/>
                                      </p:to>
                                    </p:set>
                                    <p:animEffect transition="in" filter="wipe(left)">
                                      <p:cBhvr>
                                        <p:cTn id="12" dur="500"/>
                                        <p:tgtEl>
                                          <p:spTgt spid="1310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75">
                                            <p:txEl>
                                              <p:pRg st="1" end="1"/>
                                            </p:txEl>
                                          </p:spTgt>
                                        </p:tgtEl>
                                        <p:attrNameLst>
                                          <p:attrName>style.visibility</p:attrName>
                                        </p:attrNameLst>
                                      </p:cBhvr>
                                      <p:to>
                                        <p:strVal val="visible"/>
                                      </p:to>
                                    </p:set>
                                    <p:animEffect transition="in" filter="wipe(left)">
                                      <p:cBhvr>
                                        <p:cTn id="17" dur="500"/>
                                        <p:tgtEl>
                                          <p:spTgt spid="13107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1075">
                                            <p:txEl>
                                              <p:pRg st="2" end="2"/>
                                            </p:txEl>
                                          </p:spTgt>
                                        </p:tgtEl>
                                        <p:attrNameLst>
                                          <p:attrName>style.visibility</p:attrName>
                                        </p:attrNameLst>
                                      </p:cBhvr>
                                      <p:to>
                                        <p:strVal val="visible"/>
                                      </p:to>
                                    </p:set>
                                    <p:animEffect transition="in" filter="wipe(left)">
                                      <p:cBhvr>
                                        <p:cTn id="22" dur="500"/>
                                        <p:tgtEl>
                                          <p:spTgt spid="13107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1075">
                                            <p:txEl>
                                              <p:pRg st="3" end="3"/>
                                            </p:txEl>
                                          </p:spTgt>
                                        </p:tgtEl>
                                        <p:attrNameLst>
                                          <p:attrName>style.visibility</p:attrName>
                                        </p:attrNameLst>
                                      </p:cBhvr>
                                      <p:to>
                                        <p:strVal val="visible"/>
                                      </p:to>
                                    </p:set>
                                    <p:animEffect transition="in" filter="wipe(left)">
                                      <p:cBhvr>
                                        <p:cTn id="27" dur="500"/>
                                        <p:tgtEl>
                                          <p:spTgt spid="13107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1075">
                                            <p:txEl>
                                              <p:pRg st="4" end="4"/>
                                            </p:txEl>
                                          </p:spTgt>
                                        </p:tgtEl>
                                        <p:attrNameLst>
                                          <p:attrName>style.visibility</p:attrName>
                                        </p:attrNameLst>
                                      </p:cBhvr>
                                      <p:to>
                                        <p:strVal val="visible"/>
                                      </p:to>
                                    </p:set>
                                    <p:animEffect transition="in" filter="wipe(left)">
                                      <p:cBhvr>
                                        <p:cTn id="32" dur="500"/>
                                        <p:tgtEl>
                                          <p:spTgt spid="13107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1075">
                                            <p:txEl>
                                              <p:pRg st="5" end="5"/>
                                            </p:txEl>
                                          </p:spTgt>
                                        </p:tgtEl>
                                        <p:attrNameLst>
                                          <p:attrName>style.visibility</p:attrName>
                                        </p:attrNameLst>
                                      </p:cBhvr>
                                      <p:to>
                                        <p:strVal val="visible"/>
                                      </p:to>
                                    </p:set>
                                    <p:animEffect transition="in" filter="wipe(left)">
                                      <p:cBhvr>
                                        <p:cTn id="37" dur="500"/>
                                        <p:tgtEl>
                                          <p:spTgt spid="131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p:bldP spid="13107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501650" y="701675"/>
            <a:ext cx="8140700" cy="5041900"/>
          </a:xfrm>
        </p:spPr>
        <p:txBody>
          <a:bodyPr lIns="101600" tIns="0" rIns="82550" bIns="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rPr>
              <a:t>1. 下面不属于白盒测试能保证的是。</a:t>
            </a:r>
            <a:endPar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rPr>
              <a:t>A.模块中所有独立途径至少测试一次</a:t>
            </a:r>
            <a:endPar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rPr>
              <a:t>B.测试所有逻辑决策真和假两个方面</a:t>
            </a:r>
            <a:endPar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rPr>
              <a:t>C.在所有循环的边界内部和边界上执行循环体</a:t>
            </a:r>
            <a:endPar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rPr>
              <a:t>D.不正确或漏掉的功能</a:t>
            </a:r>
            <a:endPar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501650" y="908050"/>
            <a:ext cx="8140700" cy="5041900"/>
          </a:xfrm>
        </p:spPr>
        <p:txBody>
          <a:bodyPr lIns="101600" tIns="0" rIns="82550" bIns="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200" b="0" i="0" u="none" strike="noStrike" kern="1200" cap="none" spc="150" normalizeH="0" baseline="0" noProof="1">
                <a:solidFill>
                  <a:srgbClr val="404040"/>
                </a:solidFill>
                <a:uFillTx/>
                <a:latin typeface="+mn-lt"/>
                <a:ea typeface="+mn-ea"/>
                <a:cs typeface="+mn-cs"/>
                <a:sym typeface="微软雅黑" panose="020B0503020204020204" charset="-122"/>
              </a:rPr>
              <a:t>.</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因果图方法是根据（）之间的因果关系来设计测试用例的。</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A.输入与输出</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B.设计与实现</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C.条件与结果</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D.主程序与子程序</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a:xfrm>
            <a:off x="614363" y="674688"/>
            <a:ext cx="8140700" cy="5041900"/>
          </a:xfrm>
        </p:spPr>
        <p:txBody>
          <a:bodyPr lIns="101600" tIns="0" rIns="82550" bIns="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使用白盒测试方法时，确定测试数据应根据（）和指定的覆盖标准。</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A.程序的内部逻辑</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B.程序的复杂程度</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C.使用说明书</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D.程序的功能</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a:xfrm>
            <a:off x="501650" y="908050"/>
            <a:ext cx="8140700" cy="5041900"/>
          </a:xfrm>
        </p:spPr>
        <p:txBody>
          <a:bodyPr lIns="101600" tIns="0" rIns="82550" bIns="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在下面所列举的逻辑测试覆盖中，测试覆盖程度最强的是（）</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A.条件覆盖</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B.条件组合覆盖</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C.语句覆盖</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D.条件及判定覆盖</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501650" y="431800"/>
            <a:ext cx="8140700" cy="647700"/>
          </a:xfrm>
        </p:spPr>
        <p:txBody>
          <a:bodyPr lIns="101600" tIns="38100" rIns="76200" bIns="38100" rtlCol="0" anchor="ctr" anchorCtr="0">
            <a:noAutofit/>
          </a:bodyPr>
          <a:lstStyle/>
          <a:p>
            <a:pPr indent="0" defTabSz="685800" fontAlgn="auto"/>
            <a:endParaRPr lang="zh-CN" altLang="en-US" strike="noStrike" kern="1200" spc="200" normalizeH="0" baseline="0" noProof="1">
              <a:latin typeface="+mj-lt"/>
              <a:ea typeface="+mj-ea"/>
              <a:cs typeface="+mj-cs"/>
              <a:sym typeface="微软雅黑" panose="020B0503020204020204" charset="-122"/>
            </a:endParaRPr>
          </a:p>
        </p:txBody>
      </p:sp>
      <p:sp>
        <p:nvSpPr>
          <p:cNvPr id="84994" name="内容占位符 2"/>
          <p:cNvSpPr>
            <a:spLocks noGrp="1"/>
          </p:cNvSpPr>
          <p:nvPr>
            <p:ph idx="1"/>
          </p:nvPr>
        </p:nvSpPr>
        <p:spPr>
          <a:xfrm>
            <a:off x="501650" y="1295400"/>
            <a:ext cx="8140700" cy="5041900"/>
          </a:xfrm>
        </p:spPr>
        <p:txBody>
          <a:bodyPr lIns="101600" tIns="0" rIns="82550" bIns="0" rtlCol="0" anchor="t">
            <a:noAutofit/>
          </a:bodyPr>
          <a:lstStyle/>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对下面的个人所得税程序中满足语句覆盖测试用例的是（）</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If(income &lt; 800) taxrate = 0;</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else if(income &lt;= 1500) taxrate = 0.05;</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else if(income &lt; 2000) taxrate = 0.08;</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else taxrate = 0.1;</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A.income = (800,1500,2000,2001)</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B.income = (800,801,1999,2000)</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C.income = (799,1499,2000,2001)</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6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D.income = (799,1500,1999,2000)</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内容占位符 2"/>
          <p:cNvSpPr>
            <a:spLocks noGrp="1"/>
          </p:cNvSpPr>
          <p:nvPr>
            <p:ph idx="1"/>
          </p:nvPr>
        </p:nvSpPr>
        <p:spPr>
          <a:xfrm>
            <a:off x="714375" y="660400"/>
            <a:ext cx="8139113" cy="5041900"/>
          </a:xfrm>
        </p:spPr>
        <p:txBody>
          <a:bodyPr lIns="101600" tIns="0" rIns="82550" bIns="0" rtlCol="0" anchor="t">
            <a:noAutofit/>
          </a:bodyPr>
          <a:lstStyle/>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对下面的个人所得税程序中满足判定覆盖测试用例的是（）</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rPr>
              <a:t>If(income &lt; 800) taxrate = 0;</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rPr>
              <a:t>else if(income &lt;= 1500) taxrate = 0.05;</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rPr>
              <a:t>else if(income &lt; 2000) taxrate = 0.08;</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rPr>
              <a:t>else taxrate = 0.1;</a:t>
            </a:r>
            <a:endParaRPr kumimoji="0" lang="zh-CN" altLang="en-US" sz="2000" b="0" i="0" u="none" strike="noStrike" kern="1200" cap="none" spc="150" normalizeH="0" baseline="0" noProof="1">
              <a:solidFill>
                <a:srgbClr val="404040"/>
              </a:solidFill>
              <a:uFillTx/>
              <a:latin typeface="+mn-lt"/>
              <a:ea typeface="+mn-ea"/>
              <a:cs typeface="+mn-cs"/>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rPr>
              <a:t>A.income = (799,1500,1999,2001)</a:t>
            </a:r>
            <a:endParaRPr kumimoji="0" lang="zh-CN" altLang="en-US" sz="2000" b="0" i="0" u="none" strike="noStrike" kern="1200" cap="none" spc="150" normalizeH="0" baseline="0" noProof="1">
              <a:solidFill>
                <a:srgbClr val="404040"/>
              </a:solidFill>
              <a:uFillTx/>
              <a:latin typeface="+mn-lt"/>
              <a:ea typeface="+mn-ea"/>
              <a:cs typeface="+mn-cs"/>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rPr>
              <a:t>B.income = (799,1501,2000,200</a:t>
            </a:r>
            <a:r>
              <a:rPr kumimoji="0" lang="en-US" altLang="zh-CN" sz="2000" b="0" i="0" u="none" strike="noStrike" kern="1200" cap="none" spc="150" normalizeH="0" baseline="0" noProof="1">
                <a:solidFill>
                  <a:srgbClr val="404040"/>
                </a:solidFill>
                <a:uFillTx/>
                <a:latin typeface="+mn-lt"/>
                <a:ea typeface="+mn-ea"/>
                <a:cs typeface="+mn-cs"/>
              </a:rPr>
              <a:t>1</a:t>
            </a:r>
            <a:r>
              <a:rPr kumimoji="0" lang="zh-CN" altLang="en-US" sz="2000" b="0" i="0" u="none" strike="noStrike" kern="1200" cap="none" spc="150" normalizeH="0" baseline="0" noProof="1">
                <a:solidFill>
                  <a:srgbClr val="404040"/>
                </a:solidFill>
                <a:uFillTx/>
                <a:latin typeface="+mn-lt"/>
                <a:ea typeface="+mn-ea"/>
                <a:cs typeface="+mn-cs"/>
              </a:rPr>
              <a:t>)</a:t>
            </a:r>
            <a:endParaRPr kumimoji="0" lang="zh-CN" altLang="en-US" sz="2000" b="0" i="0" u="none" strike="noStrike" kern="1200" cap="none" spc="150" normalizeH="0" baseline="0" noProof="1">
              <a:solidFill>
                <a:srgbClr val="404040"/>
              </a:solidFill>
              <a:uFillTx/>
              <a:latin typeface="+mn-lt"/>
              <a:ea typeface="+mn-ea"/>
              <a:cs typeface="+mn-cs"/>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rPr>
              <a:t>C.income = (800,1500,2000,2001)</a:t>
            </a:r>
            <a:endParaRPr kumimoji="0" lang="zh-CN" altLang="en-US" sz="2000" b="0" i="0" u="none" strike="noStrike" kern="1200" cap="none" spc="150" normalizeH="0" baseline="0" noProof="1">
              <a:solidFill>
                <a:srgbClr val="404040"/>
              </a:solidFill>
              <a:uFillTx/>
              <a:latin typeface="+mn-lt"/>
              <a:ea typeface="+mn-ea"/>
              <a:cs typeface="+mn-cs"/>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endParaRPr>
          </a:p>
          <a:p>
            <a:pPr marL="171450" marR="0" indent="-171450" algn="l" defTabSz="6858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rPr>
              <a:t>D.income = (800,1499,2000,2001)</a:t>
            </a:r>
            <a:endParaRPr kumimoji="0" lang="zh-CN" altLang="en-US" sz="2000" b="0" i="0" u="none" strike="noStrike" kern="1200" cap="none" spc="150" normalizeH="0" baseline="0" noProof="1">
              <a:solidFill>
                <a:srgbClr val="404040"/>
              </a:solidFill>
              <a:uFillTx/>
              <a:latin typeface="+mn-lt"/>
              <a:ea typeface="+mn-ea"/>
              <a:cs typeface="+mn-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内容占位符 2"/>
          <p:cNvSpPr>
            <a:spLocks noGrp="1"/>
          </p:cNvSpPr>
          <p:nvPr>
            <p:ph idx="1"/>
          </p:nvPr>
        </p:nvSpPr>
        <p:spPr>
          <a:xfrm>
            <a:off x="501650" y="377825"/>
            <a:ext cx="8140700" cy="5041900"/>
          </a:xfrm>
        </p:spPr>
        <p:txBody>
          <a:bodyPr lIns="101600" tIns="0" rIns="82550" bIns="0" rtlCol="0" anchor="t">
            <a:noAutofit/>
          </a:bodyPr>
          <a:lstStyle/>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计算环路复杂度方法有哪三种？</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（1）V(G)=判定节点数+ 1 ;</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（2）V(G) = E-N+2 ;</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（3）V(G)=区域数</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白盒测试方法分为两大类：静态测试方法和动态测试方法。</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静态测试方法：检查软件的表示和描述是否一致,没有冲突或者没</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有歧义。</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动态测试方法：语句覆盖、判定覆盖、条件覆盖、判定/条件覆盖、</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条件组合覆盖、路径覆盖。</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比较白盒测试和黑盒测试？</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使用白盒测试方法时，测试根据程序的内部逻辑和指定的覆</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盖标准；</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171450" marR="0" indent="-171450" algn="l" defTabSz="685800" rtl="0" eaLnBrk="1" fontAlgn="auto" latinLnBrk="0" hangingPunct="1">
              <a:lnSpc>
                <a:spcPct val="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黑盒测试法是通过分析程序的功能设计测试用例的。</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a:xfrm>
            <a:off x="501650" y="431800"/>
            <a:ext cx="8140700" cy="647700"/>
          </a:xfrm>
        </p:spPr>
        <p:txBody>
          <a:bodyPr lIns="101600" tIns="38100" rIns="76200" bIns="38100" rtlCol="0" anchor="ctr" anchorCtr="0">
            <a:noAutofit/>
          </a:bodyPr>
          <a:lstStyle/>
          <a:p>
            <a:pPr marL="0" marR="0" indent="0" algn="l" defTabSz="685800" rtl="0" eaLnBrk="1" fontAlgn="auto" latinLnBrk="0" hangingPunct="1">
              <a:lnSpc>
                <a:spcPct val="100000"/>
              </a:lnSpc>
              <a:spcBef>
                <a:spcPct val="0"/>
              </a:spcBef>
              <a:spcAft>
                <a:spcPct val="0"/>
              </a:spcAft>
              <a:buClrTx/>
              <a:buSzTx/>
              <a:buFontTx/>
              <a:buNone/>
            </a:pPr>
            <a:r>
              <a:rPr kumimoji="0" lang="zh-CN" altLang="en-US" sz="2100" b="1" i="0" u="none" strike="noStrike" kern="1200" cap="none" spc="200" normalizeH="0" baseline="0" noProof="1">
                <a:solidFill>
                  <a:schemeClr val="tx1"/>
                </a:solidFill>
                <a:uFillTx/>
                <a:latin typeface="+mj-lt"/>
                <a:ea typeface="+mj-ea"/>
                <a:cs typeface="+mj-cs"/>
              </a:rPr>
              <a:t>测试用例：A=3，B=0；A=2，B=20；满足那种覆盖标准？</a:t>
            </a:r>
            <a:endParaRPr kumimoji="0" lang="en-US" altLang="zh-CN" sz="2100" b="1" i="0" u="none" strike="noStrike" kern="1200" cap="none" spc="200" normalizeH="0" baseline="0" noProof="1">
              <a:solidFill>
                <a:schemeClr val="tx1"/>
              </a:solidFill>
              <a:uFillTx/>
              <a:latin typeface="+mj-lt"/>
              <a:ea typeface="+mj-ea"/>
              <a:cs typeface="+mj-cs"/>
            </a:endParaRPr>
          </a:p>
        </p:txBody>
      </p:sp>
      <p:sp>
        <p:nvSpPr>
          <p:cNvPr id="3" name="内容占位符 2"/>
          <p:cNvSpPr>
            <a:spLocks noGrp="1"/>
          </p:cNvSpPr>
          <p:nvPr>
            <p:ph idx="1"/>
          </p:nvPr>
        </p:nvSpPr>
        <p:spPr>
          <a:xfrm>
            <a:off x="501650" y="1282700"/>
            <a:ext cx="8140700" cy="5040313"/>
          </a:xfrm>
        </p:spPr>
        <p:txBody>
          <a:bodyPr lIns="101600" tIns="0" rIns="82550" bIns="0" rtlCol="0">
            <a:noAutofit/>
          </a:bodyPr>
          <a:lstStyle/>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int test(int A,int B)</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a:t>
            </a:r>
            <a:r>
              <a:rPr kumimoji="0" lang="en-US" altLang="zh-CN" sz="2000" b="0" i="0" u="none" strike="noStrike" kern="1200" cap="none" spc="150" normalizeH="0" baseline="0" noProof="1">
                <a:solidFill>
                  <a:schemeClr val="tx1">
                    <a:lumMod val="75000"/>
                    <a:lumOff val="25000"/>
                  </a:schemeClr>
                </a:solidFill>
                <a:uFillTx/>
                <a:latin typeface="+mn-lt"/>
                <a:ea typeface="+mn-ea"/>
                <a:cs typeface="+mn-cs"/>
              </a:rPr>
              <a:t>x=0;</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if((A&gt;1) AND (B&lt;10)) then</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X=A-B;</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if((A=2) OR (</a:t>
            </a:r>
            <a:r>
              <a:rPr kumimoji="0" lang="en-US" altLang="zh-CN" sz="2000" b="0" i="0" u="none" strike="noStrike" kern="1200" cap="none" spc="150" normalizeH="0" baseline="0" noProof="1">
                <a:solidFill>
                  <a:schemeClr val="tx1">
                    <a:lumMod val="75000"/>
                    <a:lumOff val="25000"/>
                  </a:schemeClr>
                </a:solidFill>
                <a:uFillTx/>
                <a:latin typeface="+mn-lt"/>
                <a:ea typeface="+mn-ea"/>
                <a:cs typeface="+mn-cs"/>
              </a:rPr>
              <a:t>X</a:t>
            </a: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&gt;20)) then</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X=A+B;</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return </a:t>
            </a:r>
            <a:r>
              <a:rPr kumimoji="0" lang="en-US" altLang="zh-CN" sz="2000" b="0" i="0" u="none" strike="noStrike" kern="1200" cap="none" spc="150" normalizeH="0" baseline="0" noProof="1">
                <a:solidFill>
                  <a:schemeClr val="tx1">
                    <a:lumMod val="75000"/>
                    <a:lumOff val="25000"/>
                  </a:schemeClr>
                </a:solidFill>
                <a:uFillTx/>
                <a:latin typeface="+mn-lt"/>
                <a:ea typeface="+mn-ea"/>
                <a:cs typeface="+mn-cs"/>
              </a:rPr>
              <a:t>X</a:t>
            </a: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71450" marR="0" indent="-171450" algn="l" defTabSz="914400" rtl="0" eaLnBrk="1" fontAlgn="auto" latinLnBrk="0" hangingPunct="1">
              <a:lnSpc>
                <a:spcPct val="4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0" marR="0" indent="0" algn="l" defTabSz="914400" rtl="0" eaLnBrk="1" fontAlgn="auto" latinLnBrk="0" hangingPunct="1">
              <a:lnSpc>
                <a:spcPct val="40000"/>
              </a:lnSpc>
              <a:spcBef>
                <a:spcPts val="0"/>
              </a:spcBef>
              <a:spcAft>
                <a:spcPts val="1000"/>
              </a:spcAft>
              <a:buClrTx/>
              <a:buSzTx/>
              <a:buFont typeface="Arial" panose="020B0604020202020204" pitchFamily="34" charset="0"/>
              <a:buNone/>
            </a:pP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3.xml><?xml version="1.0" encoding="utf-8"?>
<p:tagLst xmlns:p="http://schemas.openxmlformats.org/presentationml/2006/main">
  <p:tag name="KSO_WM_UNIT_PLACING_PICTURE_USER_VIEWPORT" val="{&quot;height&quot;:3030,&quot;width&quot;:2460}"/>
</p:tagLst>
</file>

<file path=ppt/tags/tag14.xml><?xml version="1.0" encoding="utf-8"?>
<p:tagLst xmlns:p="http://schemas.openxmlformats.org/presentationml/2006/main">
  <p:tag name="KSO_WM_UNIT_PLACING_PICTURE_USER_VIEWPORT" val="{&quot;height&quot;:6722.108661417323,&quot;width&quot;:5659.211023622047}"/>
</p:tagLst>
</file>

<file path=ppt/tags/tag15.xml><?xml version="1.0" encoding="utf-8"?>
<p:tagLst xmlns:p="http://schemas.openxmlformats.org/presentationml/2006/main">
  <p:tag name="KSO_WM_UNIT_TABLE_BEAUTIFY" val="smartTable{ed67a5cc-952c-4a9b-80c1-7b8dca08c133}"/>
</p:tagLst>
</file>

<file path=ppt/tags/tag16.xml><?xml version="1.0" encoding="utf-8"?>
<p:tagLst xmlns:p="http://schemas.openxmlformats.org/presentationml/2006/main">
  <p:tag name="KSO_WM_UNIT_TABLE_BEAUTIFY" val="smartTable{1a601b11-e93e-4d6a-a7c7-a728295e57db}"/>
</p:tagLst>
</file>

<file path=ppt/tags/tag17.xml><?xml version="1.0" encoding="utf-8"?>
<p:tagLst xmlns:p="http://schemas.openxmlformats.org/presentationml/2006/main">
  <p:tag name="KSO_WM_UNIT_TABLE_BEAUTIFY" val="smartTable{ee7a7704-cc65-4522-80c9-f46b77ca9e47}"/>
</p:tagLst>
</file>

<file path=ppt/tags/tag18.xml><?xml version="1.0" encoding="utf-8"?>
<p:tagLst xmlns:p="http://schemas.openxmlformats.org/presentationml/2006/main">
  <p:tag name="KSO_WM_UNIT_TABLE_BEAUTIFY" val="smartTable{696004ee-2a04-48cf-af47-802673f1c289}"/>
</p:tagLst>
</file>

<file path=ppt/tags/tag19.xml><?xml version="1.0" encoding="utf-8"?>
<p:tagLst xmlns:p="http://schemas.openxmlformats.org/presentationml/2006/main">
  <p:tag name="KSO_WPP_MARK_KEY" val="af58dbb4-8739-4f0f-bc03-942f684dabe1"/>
  <p:tag name="COMMONDATA" val="eyJoZGlkIjoiMTMyYmYwNTBkMTc3ODRjODdhNzFlODRiMWE4NWM2ZmE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1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17773</Words>
  <Application>WPS 演示</Application>
  <PresentationFormat>全屏显示(4:3)</PresentationFormat>
  <Paragraphs>3258</Paragraphs>
  <Slides>123</Slides>
  <Notes>18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123</vt:i4>
      </vt:variant>
    </vt:vector>
  </HeadingPairs>
  <TitlesOfParts>
    <vt:vector size="139" baseType="lpstr">
      <vt:lpstr>Arial</vt:lpstr>
      <vt:lpstr>宋体</vt:lpstr>
      <vt:lpstr>Wingdings</vt:lpstr>
      <vt:lpstr>Times New Roman</vt:lpstr>
      <vt:lpstr>Gulim</vt:lpstr>
      <vt:lpstr>华文中宋</vt:lpstr>
      <vt:lpstr>微软雅黑</vt:lpstr>
      <vt:lpstr>Arial Unicode MS</vt:lpstr>
      <vt:lpstr>Calibri</vt:lpstr>
      <vt:lpstr>Arial</vt:lpstr>
      <vt:lpstr>黑体</vt:lpstr>
      <vt:lpstr>Wingdings</vt:lpstr>
      <vt:lpstr>PMingLiU</vt:lpstr>
      <vt:lpstr>1_空白设计模板</vt:lpstr>
      <vt:lpstr>Excel.Sheet.8</vt:lpstr>
      <vt:lpstr>PBrush</vt:lpstr>
      <vt:lpstr>黑盒测试之5--正交试验法</vt:lpstr>
      <vt:lpstr>原因举例</vt:lpstr>
      <vt:lpstr>PowerPoint 演示文稿</vt:lpstr>
      <vt:lpstr>正交试验设计方法</vt:lpstr>
      <vt:lpstr>案例分析</vt:lpstr>
      <vt:lpstr>PowerPoint 演示文稿</vt:lpstr>
      <vt:lpstr>PowerPoint 演示文稿</vt:lpstr>
      <vt:lpstr>全面试验法：</vt:lpstr>
      <vt:lpstr>PowerPoint 演示文稿</vt:lpstr>
      <vt:lpstr>简单对比法</vt:lpstr>
      <vt:lpstr>PowerPoint 演示文稿</vt:lpstr>
      <vt:lpstr>正交试验法</vt:lpstr>
      <vt:lpstr>PowerPoint 演示文稿</vt:lpstr>
      <vt:lpstr>正交试验法</vt:lpstr>
      <vt:lpstr>正交拉丁方到田口表</vt:lpstr>
      <vt:lpstr>正交表（田口表）的构成</vt:lpstr>
      <vt:lpstr>正交表的形式</vt:lpstr>
      <vt:lpstr>PowerPoint 演示文稿</vt:lpstr>
      <vt:lpstr>L4（23 ）</vt:lpstr>
      <vt:lpstr>L8(27) </vt:lpstr>
      <vt:lpstr>L8(2441)</vt:lpstr>
      <vt:lpstr>L12(211) </vt:lpstr>
      <vt:lpstr>L16（45） </vt:lpstr>
      <vt:lpstr>用正交实验法设计测试用例 </vt:lpstr>
      <vt:lpstr>PowerPoint 演示文稿</vt:lpstr>
      <vt:lpstr>正交试验法案例</vt:lpstr>
      <vt:lpstr>Step1:构造因子状态表</vt:lpstr>
      <vt:lpstr>Step2:选择正交表</vt:lpstr>
      <vt:lpstr>PowerPoint 演示文稿</vt:lpstr>
      <vt:lpstr>PowerPoint 演示文稿</vt:lpstr>
      <vt:lpstr>黑盒测试之6--场景法的基本概念</vt:lpstr>
      <vt:lpstr>场景法的基本概念</vt:lpstr>
      <vt:lpstr>场景法的基本概念</vt:lpstr>
      <vt:lpstr>基本流和备选流</vt:lpstr>
      <vt:lpstr>基本流和备选流</vt:lpstr>
      <vt:lpstr>基本流和备选流</vt:lpstr>
      <vt:lpstr>基本流和备选流</vt:lpstr>
      <vt:lpstr>场景法的设计步骤与实例</vt:lpstr>
      <vt:lpstr>场景法的设计步骤与实例</vt:lpstr>
      <vt:lpstr>场景法的设计步骤与实例</vt:lpstr>
      <vt:lpstr>场景法的设计步骤与实例</vt:lpstr>
      <vt:lpstr>场景法的设计步骤与实例</vt:lpstr>
      <vt:lpstr>场景法的设计步骤与实例</vt:lpstr>
      <vt:lpstr>场景法的设计步骤与实例</vt:lpstr>
      <vt:lpstr>场景法的设计步骤与实例</vt:lpstr>
      <vt:lpstr>场景法的设计步骤与实例</vt:lpstr>
      <vt:lpstr>场景法的设计步骤与实例</vt:lpstr>
      <vt:lpstr>场景法练习</vt:lpstr>
      <vt:lpstr>填写场景表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基本测试技术</vt:lpstr>
      <vt:lpstr>基本路径测试</vt:lpstr>
      <vt:lpstr>PowerPoint 演示文稿</vt:lpstr>
      <vt:lpstr>判定覆盖</vt:lpstr>
      <vt:lpstr>条件覆盖</vt:lpstr>
      <vt:lpstr>判定-条件覆盖</vt:lpstr>
      <vt:lpstr>条件组合覆盖</vt:lpstr>
      <vt:lpstr>路径覆盖</vt:lpstr>
      <vt:lpstr> 循环测试方法</vt:lpstr>
      <vt:lpstr>循环测试方法</vt:lpstr>
      <vt:lpstr>最少测试用例数计算</vt:lpstr>
      <vt:lpstr>PowerPoint 演示文稿</vt:lpstr>
      <vt:lpstr>等价类划分法的测试用例设计</vt:lpstr>
      <vt:lpstr>决策表的生成</vt:lpstr>
      <vt:lpstr>因果图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测试用例：A=3，B=0；A=2，B=20；满足那种覆盖标准？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黑盒测试之5--正交试验法</dc:title>
  <dc:creator/>
  <cp:lastModifiedBy>于海洋</cp:lastModifiedBy>
  <cp:revision>28</cp:revision>
  <dcterms:created xsi:type="dcterms:W3CDTF">2004-08-27T05:46:00Z</dcterms:created>
  <dcterms:modified xsi:type="dcterms:W3CDTF">2023-04-26T00:39:27Z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7DE9CDB3B68346D288B846E98679A575</vt:lpwstr>
  </property>
</Properties>
</file>