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4"/>
  </p:notesMasterIdLst>
  <p:sldIdLst>
    <p:sldId id="430" r:id="rId4"/>
    <p:sldId id="431" r:id="rId5"/>
    <p:sldId id="414" r:id="rId6"/>
    <p:sldId id="589" r:id="rId7"/>
    <p:sldId id="591" r:id="rId8"/>
    <p:sldId id="590" r:id="rId9"/>
    <p:sldId id="592" r:id="rId10"/>
    <p:sldId id="417" r:id="rId11"/>
    <p:sldId id="593" r:id="rId12"/>
    <p:sldId id="420" r:id="rId13"/>
    <p:sldId id="421" r:id="rId14"/>
    <p:sldId id="422" r:id="rId15"/>
    <p:sldId id="423" r:id="rId16"/>
    <p:sldId id="425" r:id="rId17"/>
    <p:sldId id="661" r:id="rId18"/>
    <p:sldId id="662" r:id="rId19"/>
    <p:sldId id="663" r:id="rId20"/>
    <p:sldId id="664" r:id="rId21"/>
    <p:sldId id="665" r:id="rId22"/>
    <p:sldId id="767" r:id="rId23"/>
  </p:sldIdLst>
  <p:sldSz cx="9144000" cy="6858000" type="screen4x3"/>
  <p:notesSz cx="6858000" cy="9144000"/>
  <p:custDataLst>
    <p:tags r:id="rId25"/>
  </p:custDataLst>
  <p:defaultTextStyle>
    <a:defPPr>
      <a:defRPr lang="ko-KR"/>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18" charset="0"/>
        <a:ea typeface="华文中宋"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33CC"/>
    <a:srgbClr val="000000"/>
    <a:srgbClr val="3399FF"/>
    <a:srgbClr val="0066FF"/>
    <a:srgbClr val="A3D5D9"/>
    <a:srgbClr val="FF00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734" y="108"/>
      </p:cViewPr>
      <p:guideLst>
        <p:guide orient="horz" pos="2160"/>
        <p:guide pos="28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latinLnBrk="1">
              <a:buFont typeface="Arial" panose="020B0604020202020204" pitchFamily="34" charset="0"/>
              <a:buNone/>
              <a:defRPr sz="1200">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buFont typeface="Arial" panose="020B0604020202020204" pitchFamily="34" charset="0"/>
              <a:buNone/>
              <a:defRPr sz="1200">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87044"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ln>
          <a:effectLst/>
        </p:spPr>
        <p:txBody>
          <a:bodyPr vert="horz" wrap="square" lIns="91440" tIns="45720" rIns="91440" bIns="45720"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rPr>
              <a:t>第二级</a:t>
            </a: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rPr>
              <a:t>第三级</a:t>
            </a: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rPr>
              <a:t>第四级</a:t>
            </a: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latinLnBrk="1">
              <a:buFont typeface="Arial" panose="020B0604020202020204" pitchFamily="34" charset="0"/>
              <a:buNone/>
              <a:defRPr sz="1200">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Gulim" panose="020B0600000101010101" pitchFamily="34" charset="-127"/>
                <a:ea typeface="Gulim" panose="020B0600000101010101" pitchFamily="34" charset="-127"/>
                <a:cs typeface="+mn-cs"/>
              </a:rPr>
              <a:t>‹#›</a:t>
            </a:fld>
            <a:endParaRPr lang="zh-CN" altLang="en-US" sz="1200" strike="noStrike" noProof="1">
              <a:latin typeface="Gulim" panose="020B0600000101010101" pitchFamily="34" charset="-127"/>
              <a:ea typeface="Gulim" panose="020B0600000101010101" pitchFamily="34" charset="-127"/>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2412" y="2588281"/>
            <a:ext cx="8139178" cy="899167"/>
          </a:xfrm>
        </p:spPr>
        <p:txBody>
          <a:bodyPr rIns="25400" anchor="t">
            <a:noAutofit/>
          </a:bodyPr>
          <a:lstStyle>
            <a:lvl1pPr algn="ctr">
              <a:defRPr sz="4050" b="0" spc="600">
                <a:effectLst>
                  <a:outerShdw blurRad="38100" dist="38100" dir="2700000" algn="tl">
                    <a:srgbClr val="000000">
                      <a:alpha val="43137"/>
                    </a:srgbClr>
                  </a:outerShdw>
                </a:effectLst>
              </a:defRPr>
            </a:lvl1pPr>
          </a:lstStyle>
          <a:p>
            <a:pPr fontAlgn="base"/>
            <a:r>
              <a:rPr lang="zh-CN" altLang="en-US" sz="4050" strike="noStrike" noProof="1"/>
              <a:t>单击此处编辑母版标题样式</a:t>
            </a:r>
            <a:endParaRPr lang="zh-CN" altLang="en-US" strike="noStrike" noProof="1"/>
          </a:p>
        </p:txBody>
      </p:sp>
      <p:sp>
        <p:nvSpPr>
          <p:cNvPr id="3" name="副标题 2"/>
          <p:cNvSpPr>
            <a:spLocks noGrp="1"/>
          </p:cNvSpPr>
          <p:nvPr>
            <p:ph type="subTitle" idx="1"/>
          </p:nvPr>
        </p:nvSpPr>
        <p:spPr>
          <a:xfrm>
            <a:off x="502412" y="3566160"/>
            <a:ext cx="8139178" cy="950984"/>
          </a:xfrm>
        </p:spPr>
        <p:txBody>
          <a:bodyPr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9" name="日期占位符 15"/>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16"/>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17"/>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2588281"/>
            <a:ext cx="8139178" cy="899167"/>
          </a:xfrm>
        </p:spPr>
        <p:txBody>
          <a:bodyPr rIns="25400" rtlCol="0" anchor="t">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fontAlgn="auto"/>
            <a:r>
              <a:rPr lang="zh-CN" altLang="en-US" sz="4050" strike="noStrike" noProof="1">
                <a:sym typeface="+mn-ea"/>
              </a:rPr>
              <a:t>单击此处编辑母版标题样式</a:t>
            </a:r>
            <a:endParaRPr strike="noStrike" noProof="1">
              <a:sym typeface="+mn-ea"/>
            </a:endParaRP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2412" y="2588281"/>
            <a:ext cx="8139178" cy="899167"/>
          </a:xfrm>
        </p:spPr>
        <p:txBody>
          <a:bodyPr rIns="25400" anchor="t">
            <a:noAutofit/>
          </a:bodyPr>
          <a:lstStyle>
            <a:lvl1pPr algn="ctr">
              <a:defRPr sz="4050" b="0" spc="600">
                <a:effectLst>
                  <a:outerShdw blurRad="38100" dist="38100" dir="2700000" algn="tl">
                    <a:srgbClr val="000000">
                      <a:alpha val="43137"/>
                    </a:srgbClr>
                  </a:outerShdw>
                </a:effectLst>
              </a:defRPr>
            </a:lvl1pPr>
          </a:lstStyle>
          <a:p>
            <a:pPr fontAlgn="base"/>
            <a:r>
              <a:rPr lang="zh-CN" altLang="en-US" sz="4050" strike="noStrike" noProof="1"/>
              <a:t>单击此处编辑母版标题样式</a:t>
            </a:r>
            <a:endParaRPr lang="zh-CN" altLang="en-US" strike="noStrike" noProof="1"/>
          </a:p>
        </p:txBody>
      </p:sp>
      <p:sp>
        <p:nvSpPr>
          <p:cNvPr id="3" name="副标题 2"/>
          <p:cNvSpPr>
            <a:spLocks noGrp="1"/>
          </p:cNvSpPr>
          <p:nvPr>
            <p:ph type="subTitle" idx="1"/>
          </p:nvPr>
        </p:nvSpPr>
        <p:spPr>
          <a:xfrm>
            <a:off x="502412" y="3566160"/>
            <a:ext cx="8139178" cy="950984"/>
          </a:xfrm>
        </p:spPr>
        <p:txBody>
          <a:bodyPr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9" name="日期占位符 15"/>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16"/>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17"/>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502412" y="1296000"/>
            <a:ext cx="8139178" cy="504135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3808730"/>
            <a:ext cx="8139178" cy="624845"/>
          </a:xfrm>
        </p:spPr>
        <p:txBody>
          <a:bodyPr rIns="63500" anchor="t">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502444" y="4511675"/>
            <a:ext cx="8139178" cy="1077985"/>
          </a:xfrm>
        </p:spPr>
        <p:txBody>
          <a:bodyPr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单击此处编辑母版文本样式</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502448" y="1296000"/>
            <a:ext cx="3962432" cy="5040000"/>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p:nvPr>
        </p:nvSpPr>
        <p:spPr>
          <a:xfrm>
            <a:off x="502448" y="1296000"/>
            <a:ext cx="3962432" cy="381003"/>
          </a:xfrm>
        </p:spPr>
        <p:txBody>
          <a:bodyPr tIns="38100" rIns="76200" bIns="3810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502444" y="1789043"/>
            <a:ext cx="3962400"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p:nvPr>
        </p:nvSpPr>
        <p:spPr>
          <a:xfrm>
            <a:off x="4676813" y="1296000"/>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p>
        </p:txBody>
      </p:sp>
      <p:sp>
        <p:nvSpPr>
          <p:cNvPr id="6" name="内容占位符 5"/>
          <p:cNvSpPr>
            <a:spLocks noGrp="1"/>
          </p:cNvSpPr>
          <p:nvPr>
            <p:ph sz="quarter" idx="4"/>
          </p:nvPr>
        </p:nvSpPr>
        <p:spPr>
          <a:xfrm>
            <a:off x="4676813" y="1789043"/>
            <a:ext cx="3962432"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6"/>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7"/>
          <p:cNvSpPr>
            <a:spLocks noGrp="1"/>
          </p:cNvSpPr>
          <p:nvPr>
            <p:ph type="ftr" sz="quarter" idx="1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8"/>
          <p:cNvSpPr>
            <a:spLocks noGrp="1"/>
          </p:cNvSpPr>
          <p:nvPr>
            <p:ph type="sldNum" sz="quarter" idx="1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2"/>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3"/>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02448" y="1296000"/>
            <a:ext cx="3962432" cy="5040000"/>
          </a:xfrm>
        </p:spPr>
        <p:txBody>
          <a:bodyPr vert="horz" wrap="square" lIns="101600" tIns="0" rIns="82550" bIns="0" numCol="1" rtlCol="0" anchor="t" anchorCtr="0" compatLnSpc="1">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lumMod val="75000"/>
                  <a:lumOff val="25000"/>
                </a:schemeClr>
              </a:solidFill>
              <a:effectLst/>
              <a:uLnTx/>
              <a:uFillTx/>
              <a:latin typeface="+mn-lt"/>
              <a:ea typeface="+mn-ea"/>
              <a:cs typeface="+mn-cs"/>
              <a:sym typeface="+mn-ea"/>
            </a:endParaRPr>
          </a:p>
        </p:txBody>
      </p:sp>
      <p:sp>
        <p:nvSpPr>
          <p:cNvPr id="4" name="文本占位符 3"/>
          <p:cNvSpPr>
            <a:spLocks noGrp="1"/>
          </p:cNvSpPr>
          <p:nvPr>
            <p:ph type="body" sz="half" idx="2"/>
          </p:nvPr>
        </p:nvSpPr>
        <p:spPr>
          <a:xfrm>
            <a:off x="4679194" y="1296000"/>
            <a:ext cx="3962432" cy="50400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base"/>
            <a:r>
              <a:rPr lang="zh-CN" altLang="en-US" strike="noStrike" noProof="1"/>
              <a:t>单击此处编辑母版标题样式</a:t>
            </a:r>
          </a:p>
        </p:txBody>
      </p:sp>
      <p:sp>
        <p:nvSpPr>
          <p:cNvPr id="2"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502412" y="1296000"/>
            <a:ext cx="8139178" cy="504135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2588281"/>
            <a:ext cx="8139178" cy="899167"/>
          </a:xfrm>
        </p:spPr>
        <p:txBody>
          <a:bodyPr rIns="25400" rtlCol="0" anchor="t">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fontAlgn="auto"/>
            <a:r>
              <a:rPr lang="zh-CN" altLang="en-US" sz="4050" strike="noStrike" noProof="1">
                <a:sym typeface="+mn-ea"/>
              </a:rPr>
              <a:t>单击此处编辑母版标题样式</a:t>
            </a:r>
            <a:endParaRPr strike="noStrike" noProof="1">
              <a:sym typeface="+mn-ea"/>
            </a:endParaRP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2412" y="2588281"/>
            <a:ext cx="8139178" cy="899167"/>
          </a:xfrm>
        </p:spPr>
        <p:txBody>
          <a:bodyPr rIns="25400" anchor="t">
            <a:noAutofit/>
          </a:bodyPr>
          <a:lstStyle>
            <a:lvl1pPr algn="ctr">
              <a:defRPr sz="4050" b="0" spc="600">
                <a:effectLst>
                  <a:outerShdw blurRad="38100" dist="38100" dir="2700000" algn="tl">
                    <a:srgbClr val="000000">
                      <a:alpha val="43137"/>
                    </a:srgbClr>
                  </a:outerShdw>
                </a:effectLst>
              </a:defRPr>
            </a:lvl1pPr>
          </a:lstStyle>
          <a:p>
            <a:pPr fontAlgn="base"/>
            <a:r>
              <a:rPr lang="zh-CN" altLang="en-US" sz="4050" strike="noStrike" noProof="1"/>
              <a:t>单击此处编辑母版标题样式</a:t>
            </a:r>
            <a:endParaRPr lang="zh-CN" altLang="en-US" strike="noStrike" noProof="1"/>
          </a:p>
        </p:txBody>
      </p:sp>
      <p:sp>
        <p:nvSpPr>
          <p:cNvPr id="3" name="副标题 2"/>
          <p:cNvSpPr>
            <a:spLocks noGrp="1"/>
          </p:cNvSpPr>
          <p:nvPr>
            <p:ph type="subTitle" idx="1"/>
          </p:nvPr>
        </p:nvSpPr>
        <p:spPr>
          <a:xfrm>
            <a:off x="502412" y="3566160"/>
            <a:ext cx="8139178" cy="950984"/>
          </a:xfrm>
        </p:spPr>
        <p:txBody>
          <a:bodyPr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9" name="日期占位符 15"/>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16"/>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17"/>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502412" y="1296000"/>
            <a:ext cx="8139178" cy="5041355"/>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3808730"/>
            <a:ext cx="8139178" cy="624845"/>
          </a:xfrm>
        </p:spPr>
        <p:txBody>
          <a:bodyPr rIns="63500" anchor="t">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502444" y="4511675"/>
            <a:ext cx="8139178" cy="1077985"/>
          </a:xfrm>
        </p:spPr>
        <p:txBody>
          <a:bodyPr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单击此处编辑母版文本样式</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502448" y="1296000"/>
            <a:ext cx="3962432" cy="5040000"/>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p:nvPr>
        </p:nvSpPr>
        <p:spPr>
          <a:xfrm>
            <a:off x="502448" y="1296000"/>
            <a:ext cx="3962432" cy="381003"/>
          </a:xfrm>
        </p:spPr>
        <p:txBody>
          <a:bodyPr tIns="38100" rIns="76200" bIns="3810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502444" y="1789043"/>
            <a:ext cx="3962400"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p:nvPr>
        </p:nvSpPr>
        <p:spPr>
          <a:xfrm>
            <a:off x="4676813" y="1296000"/>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p>
        </p:txBody>
      </p:sp>
      <p:sp>
        <p:nvSpPr>
          <p:cNvPr id="6" name="内容占位符 5"/>
          <p:cNvSpPr>
            <a:spLocks noGrp="1"/>
          </p:cNvSpPr>
          <p:nvPr>
            <p:ph sz="quarter" idx="4"/>
          </p:nvPr>
        </p:nvSpPr>
        <p:spPr>
          <a:xfrm>
            <a:off x="4676813" y="1789043"/>
            <a:ext cx="3962432"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6"/>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7"/>
          <p:cNvSpPr>
            <a:spLocks noGrp="1"/>
          </p:cNvSpPr>
          <p:nvPr>
            <p:ph type="ftr" sz="quarter" idx="1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8"/>
          <p:cNvSpPr>
            <a:spLocks noGrp="1"/>
          </p:cNvSpPr>
          <p:nvPr>
            <p:ph type="sldNum" sz="quarter" idx="1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2"/>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3"/>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48" y="3808730"/>
            <a:ext cx="8139178" cy="624845"/>
          </a:xfrm>
        </p:spPr>
        <p:txBody>
          <a:bodyPr rIns="63500" anchor="t">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502444" y="4511675"/>
            <a:ext cx="8139178" cy="1077985"/>
          </a:xfrm>
        </p:spPr>
        <p:txBody>
          <a:bodyPr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单击此处编辑母版文本样式</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02448" y="1296000"/>
            <a:ext cx="3962432" cy="5040000"/>
          </a:xfrm>
        </p:spPr>
        <p:txBody>
          <a:bodyPr vert="horz" wrap="square" lIns="101600" tIns="0" rIns="82550" bIns="0" numCol="1" rtlCol="0" anchor="t" anchorCtr="0" compatLnSpc="1">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lumMod val="75000"/>
                  <a:lumOff val="25000"/>
                </a:schemeClr>
              </a:solidFill>
              <a:effectLst/>
              <a:uLnTx/>
              <a:uFillTx/>
              <a:latin typeface="+mn-lt"/>
              <a:ea typeface="+mn-ea"/>
              <a:cs typeface="+mn-cs"/>
              <a:sym typeface="+mn-ea"/>
            </a:endParaRPr>
          </a:p>
        </p:txBody>
      </p:sp>
      <p:sp>
        <p:nvSpPr>
          <p:cNvPr id="4" name="文本占位符 3"/>
          <p:cNvSpPr>
            <a:spLocks noGrp="1"/>
          </p:cNvSpPr>
          <p:nvPr>
            <p:ph type="body" sz="half" idx="2"/>
          </p:nvPr>
        </p:nvSpPr>
        <p:spPr>
          <a:xfrm>
            <a:off x="4679194" y="1296000"/>
            <a:ext cx="3962432" cy="50400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base"/>
            <a:r>
              <a:rPr lang="zh-CN" altLang="en-US" strike="noStrike" noProof="1"/>
              <a:t>单击此处编辑母版标题样式</a:t>
            </a:r>
          </a:p>
        </p:txBody>
      </p:sp>
      <p:sp>
        <p:nvSpPr>
          <p:cNvPr id="2"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2588281"/>
            <a:ext cx="8139178" cy="899167"/>
          </a:xfrm>
        </p:spPr>
        <p:txBody>
          <a:bodyPr rIns="25400" rtlCol="0" anchor="t">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fontAlgn="auto"/>
            <a:r>
              <a:rPr lang="zh-CN" altLang="en-US" sz="4050" strike="noStrike" noProof="1">
                <a:sym typeface="+mn-ea"/>
              </a:rPr>
              <a:t>单击此处编辑母版标题样式</a:t>
            </a:r>
            <a:endParaRPr strike="noStrike" noProof="1">
              <a:sym typeface="+mn-ea"/>
            </a:endParaRP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502448" y="1296000"/>
            <a:ext cx="3962432" cy="5040000"/>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p:nvPr>
        </p:nvSpPr>
        <p:spPr>
          <a:xfrm>
            <a:off x="502448" y="1296000"/>
            <a:ext cx="3962432" cy="381003"/>
          </a:xfrm>
        </p:spPr>
        <p:txBody>
          <a:bodyPr tIns="38100" rIns="76200" bIns="3810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502444" y="1789043"/>
            <a:ext cx="3962400"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p:nvPr>
        </p:nvSpPr>
        <p:spPr>
          <a:xfrm>
            <a:off x="4676813" y="1296000"/>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sym typeface="+mn-ea"/>
              </a:rPr>
              <a:t>单击此处编辑母版文本样式</a:t>
            </a:r>
          </a:p>
        </p:txBody>
      </p:sp>
      <p:sp>
        <p:nvSpPr>
          <p:cNvPr id="6" name="内容占位符 5"/>
          <p:cNvSpPr>
            <a:spLocks noGrp="1"/>
          </p:cNvSpPr>
          <p:nvPr>
            <p:ph sz="quarter" idx="4"/>
          </p:nvPr>
        </p:nvSpPr>
        <p:spPr>
          <a:xfrm>
            <a:off x="4676813" y="1789043"/>
            <a:ext cx="3962432" cy="4552234"/>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9" name="日期占位符 6"/>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7"/>
          <p:cNvSpPr>
            <a:spLocks noGrp="1"/>
          </p:cNvSpPr>
          <p:nvPr>
            <p:ph type="ftr" sz="quarter" idx="1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8"/>
          <p:cNvSpPr>
            <a:spLocks noGrp="1"/>
          </p:cNvSpPr>
          <p:nvPr>
            <p:ph type="sldNum" sz="quarter" idx="1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9" name="日期占位符 2"/>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3"/>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4"/>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2"/>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3"/>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02448" y="1296000"/>
            <a:ext cx="3962432" cy="5040000"/>
          </a:xfrm>
        </p:spPr>
        <p:txBody>
          <a:bodyPr vert="horz" wrap="square" lIns="101600" tIns="0" rIns="82550" bIns="0" numCol="1" rtlCol="0" anchor="t" anchorCtr="0" compatLnSpc="1">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lumMod val="75000"/>
                  <a:lumOff val="25000"/>
                </a:schemeClr>
              </a:solidFill>
              <a:effectLst/>
              <a:uLnTx/>
              <a:uFillTx/>
              <a:latin typeface="+mn-lt"/>
              <a:ea typeface="+mn-ea"/>
              <a:cs typeface="+mn-cs"/>
              <a:sym typeface="+mn-ea"/>
            </a:endParaRPr>
          </a:p>
        </p:txBody>
      </p:sp>
      <p:sp>
        <p:nvSpPr>
          <p:cNvPr id="4" name="文本占位符 3"/>
          <p:cNvSpPr>
            <a:spLocks noGrp="1"/>
          </p:cNvSpPr>
          <p:nvPr>
            <p:ph type="body" sz="half" idx="2"/>
          </p:nvPr>
        </p:nvSpPr>
        <p:spPr>
          <a:xfrm>
            <a:off x="4679194" y="1296000"/>
            <a:ext cx="3962432" cy="504000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base"/>
            <a:r>
              <a:rPr lang="zh-CN" altLang="en-US" strike="noStrike" noProof="1"/>
              <a:t>单击此处编辑母版标题样式</a:t>
            </a:r>
          </a:p>
        </p:txBody>
      </p:sp>
      <p:sp>
        <p:nvSpPr>
          <p:cNvPr id="2" name="日期占位符 4"/>
          <p:cNvSpPr>
            <a:spLocks noGrp="1"/>
          </p:cNvSpPr>
          <p:nvPr>
            <p:ph type="dt" sz="half" idx="1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5"/>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6"/>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日期占位符 3"/>
          <p:cNvSpPr>
            <a:spLocks noGrp="1"/>
          </p:cNvSpPr>
          <p:nvPr>
            <p:ph type="dt" sz="half" idx="2"/>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3"/>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4"/>
            <p:custDataLst>
              <p:tags r:id="rId3"/>
            </p:custDataLst>
          </p:nvPr>
        </p:nvSpPr>
        <p:spPr>
          <a:xfrm>
            <a:off x="6457950" y="6350000"/>
            <a:ext cx="2025650" cy="315913"/>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1.xml"/><Relationship Id="rId18" Type="http://schemas.openxmlformats.org/officeDocument/2006/relationships/tags" Target="../tags/tag4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45.xml"/><Relationship Id="rId2" Type="http://schemas.openxmlformats.org/officeDocument/2006/relationships/slideLayout" Target="../slideLayouts/slideLayout13.xml"/><Relationship Id="rId16" Type="http://schemas.openxmlformats.org/officeDocument/2006/relationships/tags" Target="../tags/tag4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43.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19"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a:xfrm>
            <a:off x="501650" y="431800"/>
            <a:ext cx="8140700" cy="647700"/>
          </a:xfrm>
          <a:prstGeom prst="rect">
            <a:avLst/>
          </a:prstGeom>
          <a:noFill/>
          <a:ln w="9525">
            <a:noFill/>
          </a:ln>
        </p:spPr>
        <p:txBody>
          <a:bodyPr vert="horz" wrap="square" lIns="101600" tIns="38100" rIns="76200" bIns="38100" anchor="ctr" anchorCtr="0"/>
          <a:lstStyle/>
          <a:p>
            <a:pPr lvl="0"/>
            <a:r>
              <a:rPr lang="zh-CN" altLang="en-US"/>
              <a:t>单击此处编辑母版标题样式</a:t>
            </a:r>
          </a:p>
        </p:txBody>
      </p:sp>
      <p:sp>
        <p:nvSpPr>
          <p:cNvPr id="1027" name="文本占位符 2"/>
          <p:cNvSpPr>
            <a:spLocks noGrp="1"/>
          </p:cNvSpPr>
          <p:nvPr>
            <p:ph type="body"/>
            <p:custDataLst>
              <p:tags r:id="rId14"/>
            </p:custDataLst>
          </p:nvPr>
        </p:nvSpPr>
        <p:spPr>
          <a:xfrm>
            <a:off x="501650" y="1295400"/>
            <a:ext cx="8140700" cy="5040313"/>
          </a:xfrm>
          <a:prstGeom prst="rect">
            <a:avLst/>
          </a:prstGeom>
          <a:noFill/>
          <a:ln w="9525">
            <a:noFill/>
          </a:ln>
        </p:spPr>
        <p:txBody>
          <a:bodyPr vert="horz" wrap="square" lIns="101600" tIns="0" rIns="82550" bIns="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60400" y="6350000"/>
            <a:ext cx="2024063" cy="315913"/>
          </a:xfrm>
          <a:prstGeom prst="rect">
            <a:avLst/>
          </a:prstGeom>
        </p:spPr>
        <p:txBody>
          <a:bodyPr vert="horz" lIns="91440" tIns="45720" rIns="91440" bIns="45720" rtlCol="0" anchor="ctr">
            <a:normAutofit/>
          </a:bodyPr>
          <a:lstStyle>
            <a:lvl1pPr algn="l" latinLnBrk="1">
              <a:defRPr sz="1400">
                <a:solidFill>
                  <a:schemeClr val="tx1"/>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6"/>
            </p:custDataLst>
          </p:nvPr>
        </p:nvSpPr>
        <p:spPr>
          <a:xfrm>
            <a:off x="3087688" y="6350000"/>
            <a:ext cx="2968625" cy="315913"/>
          </a:xfrm>
          <a:prstGeom prst="rect">
            <a:avLst/>
          </a:prstGeom>
        </p:spPr>
        <p:txBody>
          <a:bodyPr vert="horz" lIns="91440" tIns="45720" rIns="91440" bIns="45720" rtlCol="0" anchor="ctr">
            <a:normAutofit/>
          </a:bodyPr>
          <a:lstStyle>
            <a:lvl1pPr algn="ctr" latinLnBrk="1">
              <a:defRPr sz="1400">
                <a:solidFill>
                  <a:schemeClr val="tx1"/>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7"/>
            </p:custDataLst>
          </p:nvPr>
        </p:nvSpPr>
        <p:spPr>
          <a:xfrm>
            <a:off x="6457950" y="6350000"/>
            <a:ext cx="2025650" cy="315913"/>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latin typeface="Times New Roman" panose="02020603050405020304" pitchFamily="18"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00" b="0" i="0" u="none" strike="noStrike" kern="1200" cap="none" spc="0" normalizeH="0" baseline="0" noProof="1">
              <a:ln>
                <a:noFill/>
              </a:ln>
              <a:solidFill>
                <a:schemeClr val="lt1"/>
              </a:solidFill>
              <a:effectLst/>
              <a:uLnTx/>
              <a:uFillTx/>
              <a:latin typeface="+mn-lt"/>
              <a:ea typeface="+mn-ea"/>
              <a:cs typeface="+mn-cs"/>
            </a:endParaRPr>
          </a:p>
        </p:txBody>
      </p:sp>
      <p:pic>
        <p:nvPicPr>
          <p:cNvPr id="1032" name="Picture 7" descr="blue"/>
          <p:cNvPicPr>
            <a:picLocks noChangeAspect="1"/>
          </p:cNvPicPr>
          <p:nvPr userDrawn="1"/>
        </p:nvPicPr>
        <p:blipFill>
          <a:blip r:embed="rId19"/>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spcBef>
          <a:spcPct val="0"/>
        </a:spcBef>
        <a:spcAft>
          <a:spcPct val="0"/>
        </a:spcAft>
        <a:defRPr sz="2100" b="1" kern="1200" spc="200">
          <a:solidFill>
            <a:schemeClr val="tx1"/>
          </a:solidFill>
          <a:latin typeface="+mj-lt"/>
          <a:ea typeface="+mj-ea"/>
          <a:cs typeface="+mj-cs"/>
        </a:defRPr>
      </a:lvl1pPr>
      <a:lvl2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2pPr>
      <a:lvl3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3pPr>
      <a:lvl4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4pPr>
      <a:lvl5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mn-lt"/>
          <a:ea typeface="+mn-ea"/>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13"/>
            </p:custDataLst>
          </p:nvPr>
        </p:nvSpPr>
        <p:spPr>
          <a:xfrm>
            <a:off x="501650" y="431800"/>
            <a:ext cx="8140700" cy="647700"/>
          </a:xfrm>
          <a:prstGeom prst="rect">
            <a:avLst/>
          </a:prstGeom>
          <a:noFill/>
          <a:ln w="9525">
            <a:noFill/>
          </a:ln>
        </p:spPr>
        <p:txBody>
          <a:bodyPr vert="horz" wrap="square" lIns="101600" tIns="38100" rIns="76200" bIns="38100" anchor="ctr" anchorCtr="0"/>
          <a:lstStyle/>
          <a:p>
            <a:pPr lvl="0"/>
            <a:r>
              <a:rPr lang="zh-CN" altLang="en-US"/>
              <a:t>单击此处编辑母版标题样式</a:t>
            </a:r>
          </a:p>
        </p:txBody>
      </p:sp>
      <p:sp>
        <p:nvSpPr>
          <p:cNvPr id="2051" name="文本占位符 2"/>
          <p:cNvSpPr>
            <a:spLocks noGrp="1"/>
          </p:cNvSpPr>
          <p:nvPr>
            <p:ph type="body"/>
            <p:custDataLst>
              <p:tags r:id="rId14"/>
            </p:custDataLst>
          </p:nvPr>
        </p:nvSpPr>
        <p:spPr>
          <a:xfrm>
            <a:off x="501650" y="1295400"/>
            <a:ext cx="8140700" cy="5040313"/>
          </a:xfrm>
          <a:prstGeom prst="rect">
            <a:avLst/>
          </a:prstGeom>
          <a:noFill/>
          <a:ln w="9525">
            <a:noFill/>
          </a:ln>
        </p:spPr>
        <p:txBody>
          <a:bodyPr vert="horz" wrap="square" lIns="101600" tIns="0" rIns="82550" bIns="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60400" y="6350000"/>
            <a:ext cx="2024063" cy="315913"/>
          </a:xfrm>
          <a:prstGeom prst="rect">
            <a:avLst/>
          </a:prstGeom>
        </p:spPr>
        <p:txBody>
          <a:bodyPr vert="horz" lIns="91440" tIns="45720" rIns="91440" bIns="45720" rtlCol="0" anchor="ctr">
            <a:normAutofit/>
          </a:bodyPr>
          <a:lstStyle>
            <a:lvl1pPr algn="l" latinLnBrk="1">
              <a:defRPr sz="1400">
                <a:solidFill>
                  <a:schemeClr val="tx1"/>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6"/>
            </p:custDataLst>
          </p:nvPr>
        </p:nvSpPr>
        <p:spPr>
          <a:xfrm>
            <a:off x="3087688" y="6350000"/>
            <a:ext cx="2968625" cy="315913"/>
          </a:xfrm>
          <a:prstGeom prst="rect">
            <a:avLst/>
          </a:prstGeom>
        </p:spPr>
        <p:txBody>
          <a:bodyPr vert="horz" lIns="91440" tIns="45720" rIns="91440" bIns="45720" rtlCol="0" anchor="ctr">
            <a:normAutofit/>
          </a:bodyPr>
          <a:lstStyle>
            <a:lvl1pPr algn="ctr" latinLnBrk="1">
              <a:defRPr sz="1400">
                <a:solidFill>
                  <a:schemeClr val="tx1"/>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7"/>
            </p:custDataLst>
          </p:nvPr>
        </p:nvSpPr>
        <p:spPr>
          <a:xfrm>
            <a:off x="6457950" y="6350000"/>
            <a:ext cx="2025650" cy="315913"/>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latin typeface="Times New Roman" panose="02020603050405020304" pitchFamily="18"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00" b="0" i="0" u="none" strike="noStrike" kern="1200" cap="none" spc="0" normalizeH="0" baseline="0" noProof="1">
              <a:ln>
                <a:noFill/>
              </a:ln>
              <a:solidFill>
                <a:schemeClr val="lt1"/>
              </a:solidFill>
              <a:effectLst/>
              <a:uLnTx/>
              <a:uFillTx/>
              <a:latin typeface="+mn-lt"/>
              <a:ea typeface="+mn-ea"/>
              <a:cs typeface="+mn-cs"/>
            </a:endParaRPr>
          </a:p>
        </p:txBody>
      </p:sp>
      <p:pic>
        <p:nvPicPr>
          <p:cNvPr id="2056" name="Picture 7" descr="blue"/>
          <p:cNvPicPr>
            <a:picLocks noChangeAspect="1"/>
          </p:cNvPicPr>
          <p:nvPr userDrawn="1"/>
        </p:nvPicPr>
        <p:blipFill>
          <a:blip r:embed="rId19"/>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0" fontAlgn="base" hangingPunct="0">
        <a:spcBef>
          <a:spcPct val="0"/>
        </a:spcBef>
        <a:spcAft>
          <a:spcPct val="0"/>
        </a:spcAft>
        <a:defRPr sz="2100" b="1" kern="1200" spc="200">
          <a:solidFill>
            <a:schemeClr val="tx1"/>
          </a:solidFill>
          <a:latin typeface="+mj-lt"/>
          <a:ea typeface="+mj-ea"/>
          <a:cs typeface="+mj-cs"/>
        </a:defRPr>
      </a:lvl1pPr>
      <a:lvl2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2pPr>
      <a:lvl3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3pPr>
      <a:lvl4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4pPr>
      <a:lvl5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mn-lt"/>
          <a:ea typeface="+mn-ea"/>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13"/>
            </p:custDataLst>
          </p:nvPr>
        </p:nvSpPr>
        <p:spPr>
          <a:xfrm>
            <a:off x="501650" y="431800"/>
            <a:ext cx="8140700" cy="647700"/>
          </a:xfrm>
          <a:prstGeom prst="rect">
            <a:avLst/>
          </a:prstGeom>
          <a:noFill/>
          <a:ln w="9525">
            <a:noFill/>
          </a:ln>
        </p:spPr>
        <p:txBody>
          <a:bodyPr vert="horz" wrap="square" lIns="101600" tIns="38100" rIns="76200" bIns="38100" anchor="ctr" anchorCtr="0"/>
          <a:lstStyle/>
          <a:p>
            <a:pPr lvl="0"/>
            <a:r>
              <a:rPr lang="zh-CN" altLang="en-US"/>
              <a:t>单击此处编辑母版标题样式</a:t>
            </a:r>
          </a:p>
        </p:txBody>
      </p:sp>
      <p:sp>
        <p:nvSpPr>
          <p:cNvPr id="2051" name="文本占位符 2"/>
          <p:cNvSpPr>
            <a:spLocks noGrp="1"/>
          </p:cNvSpPr>
          <p:nvPr>
            <p:ph type="body"/>
            <p:custDataLst>
              <p:tags r:id="rId14"/>
            </p:custDataLst>
          </p:nvPr>
        </p:nvSpPr>
        <p:spPr>
          <a:xfrm>
            <a:off x="501650" y="1295400"/>
            <a:ext cx="8140700" cy="5040313"/>
          </a:xfrm>
          <a:prstGeom prst="rect">
            <a:avLst/>
          </a:prstGeom>
          <a:noFill/>
          <a:ln w="9525">
            <a:noFill/>
          </a:ln>
        </p:spPr>
        <p:txBody>
          <a:bodyPr vert="horz" wrap="square" lIns="101600" tIns="0" rIns="82550" bIns="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60400" y="6350000"/>
            <a:ext cx="2024063" cy="315913"/>
          </a:xfrm>
          <a:prstGeom prst="rect">
            <a:avLst/>
          </a:prstGeom>
        </p:spPr>
        <p:txBody>
          <a:bodyPr vert="horz" lIns="91440" tIns="45720" rIns="91440" bIns="45720" rtlCol="0" anchor="ctr">
            <a:normAutofit/>
          </a:bodyPr>
          <a:lstStyle>
            <a:lvl1pPr algn="l" latinLnBrk="1">
              <a:defRPr sz="1400">
                <a:solidFill>
                  <a:schemeClr val="tx1"/>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6"/>
            </p:custDataLst>
          </p:nvPr>
        </p:nvSpPr>
        <p:spPr>
          <a:xfrm>
            <a:off x="3087688" y="6350000"/>
            <a:ext cx="2968625" cy="315913"/>
          </a:xfrm>
          <a:prstGeom prst="rect">
            <a:avLst/>
          </a:prstGeom>
        </p:spPr>
        <p:txBody>
          <a:bodyPr vert="horz" lIns="91440" tIns="45720" rIns="91440" bIns="45720" rtlCol="0" anchor="ctr">
            <a:normAutofit/>
          </a:bodyPr>
          <a:lstStyle>
            <a:lvl1pPr algn="ctr" latinLnBrk="1">
              <a:defRPr sz="1400">
                <a:solidFill>
                  <a:schemeClr val="tx1"/>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7"/>
            </p:custDataLst>
          </p:nvPr>
        </p:nvSpPr>
        <p:spPr>
          <a:xfrm>
            <a:off x="6457950" y="6350000"/>
            <a:ext cx="2025650" cy="315913"/>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buNone/>
            </a:pPr>
            <a:fld id="{9A0DB2DC-4C9A-4742-B13C-FB6460FD3503}" type="slidenum">
              <a:rPr lang="zh-CN" altLang="ko-KR" strike="noStrike" noProof="1" dirty="0">
                <a:latin typeface="Times New Roman" panose="02020603050405020304" pitchFamily="18" charset="0"/>
                <a:ea typeface="华文中宋" pitchFamily="2" charset="-122"/>
                <a:cs typeface="+mn-cs"/>
              </a:rPr>
              <a:t>‹#›</a:t>
            </a:fld>
            <a:endParaRPr lang="zh-CN" altLang="ko-KR" strike="noStrike" noProof="1">
              <a:latin typeface="Times New Roman" panose="02020603050405020304" pitchFamily="18"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00" b="0" i="0" u="none" strike="noStrike" kern="1200" cap="none" spc="0" normalizeH="0" baseline="0" noProof="1">
              <a:ln>
                <a:noFill/>
              </a:ln>
              <a:solidFill>
                <a:schemeClr val="lt1"/>
              </a:solidFill>
              <a:effectLst/>
              <a:uLnTx/>
              <a:uFillTx/>
              <a:latin typeface="+mn-lt"/>
              <a:ea typeface="+mn-ea"/>
              <a:cs typeface="+mn-cs"/>
            </a:endParaRPr>
          </a:p>
        </p:txBody>
      </p:sp>
      <p:pic>
        <p:nvPicPr>
          <p:cNvPr id="2056" name="Picture 7" descr="blue"/>
          <p:cNvPicPr>
            <a:picLocks noChangeAspect="1"/>
          </p:cNvPicPr>
          <p:nvPr userDrawn="1"/>
        </p:nvPicPr>
        <p:blipFill>
          <a:blip r:embed="rId19"/>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0" fontAlgn="base" hangingPunct="0">
        <a:spcBef>
          <a:spcPct val="0"/>
        </a:spcBef>
        <a:spcAft>
          <a:spcPct val="0"/>
        </a:spcAft>
        <a:defRPr sz="2100" b="1" kern="1200" spc="200">
          <a:solidFill>
            <a:schemeClr val="tx1"/>
          </a:solidFill>
          <a:latin typeface="+mj-lt"/>
          <a:ea typeface="+mj-ea"/>
          <a:cs typeface="+mj-cs"/>
        </a:defRPr>
      </a:lvl1pPr>
      <a:lvl2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2pPr>
      <a:lvl3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3pPr>
      <a:lvl4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4pPr>
      <a:lvl5pPr algn="l" defTabSz="685800" rtl="0" eaLnBrk="0" fontAlgn="base" hangingPunct="0">
        <a:spcBef>
          <a:spcPct val="0"/>
        </a:spcBef>
        <a:spcAft>
          <a:spcPct val="0"/>
        </a:spcAft>
        <a:defRPr sz="2100" b="1">
          <a:solidFill>
            <a:schemeClr val="tx1"/>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sz="2100"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mn-lt"/>
          <a:ea typeface="+mn-ea"/>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p:cNvSpPr>
            <a:spLocks noGrp="1"/>
          </p:cNvSpPr>
          <p:nvPr>
            <p:ph idx="1"/>
          </p:nvPr>
        </p:nvSpPr>
        <p:spPr>
          <a:xfrm>
            <a:off x="501650" y="503238"/>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Test</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测试是一项采用测试用例执行软件的活动，在这项活动中某个系统或组成的部分将在特定的条件下运行，然后要观察并记录结果，以便对系统或组成部分进行评价。 </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a:t>
            </a:r>
            <a:endPar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501650" y="431800"/>
            <a:ext cx="8140700" cy="647700"/>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zh-CN" altLang="en-US" sz="2100" b="1" i="0" u="none" strike="noStrike" kern="1200" cap="none" spc="200" normalizeH="0" baseline="0" noProof="1">
                <a:ln>
                  <a:noFill/>
                </a:ln>
                <a:solidFill>
                  <a:schemeClr val="tx1"/>
                </a:solidFill>
                <a:effectLst/>
                <a:uLnTx/>
                <a:uFillTx/>
                <a:latin typeface="+mj-lt"/>
                <a:ea typeface="宋体" panose="02010600030101010101" pitchFamily="2" charset="-122"/>
                <a:cs typeface="+mj-cs"/>
                <a:sym typeface="微软雅黑" panose="020B0503020204020204" pitchFamily="34" charset="-122"/>
              </a:rPr>
              <a:t>简述黑盒测试的优缺点？</a:t>
            </a:r>
            <a:r>
              <a:rPr kumimoji="0" lang="zh-CN" altLang="en-US" sz="2100" b="1" i="0" u="none" strike="noStrike" kern="1200" cap="none" spc="200" normalizeH="0" baseline="0" noProof="1">
                <a:ln>
                  <a:noFill/>
                </a:ln>
                <a:solidFill>
                  <a:schemeClr val="tx1"/>
                </a:solidFill>
                <a:effectLst/>
                <a:uLnTx/>
                <a:uFillTx/>
                <a:latin typeface="+mj-lt"/>
                <a:ea typeface="+mj-ea"/>
                <a:cs typeface="+mj-cs"/>
                <a:sym typeface="微软雅黑" panose="020B0503020204020204" pitchFamily="34" charset="-122"/>
              </a:rPr>
              <a:t> </a:t>
            </a:r>
          </a:p>
        </p:txBody>
      </p:sp>
      <p:sp>
        <p:nvSpPr>
          <p:cNvPr id="23554" name="Rectangle 3"/>
          <p:cNvSpPr>
            <a:spLocks noGrp="1"/>
          </p:cNvSpPr>
          <p:nvPr>
            <p:ph idx="1"/>
          </p:nvPr>
        </p:nvSpPr>
        <p:spPr>
          <a:xfrm>
            <a:off x="501650" y="1295400"/>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优点</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对于较大的代码单元来说，效率高；</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测试人员不需要了解实现的细节，包括具体的编程语言；</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测试员和程序员可以由不同的人员来担任；</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从用户的角度进行测试，容易被理解和接受；</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有助于暴露任何规格不一致或有歧义的问题；</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测试用例的设计可以在规格说明完成之后马上进行；</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容易入手生成测试数据；</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适用于各阶段测试。</a:t>
            </a:r>
          </a:p>
          <a:p>
            <a:pPr marL="171450" marR="0" lvl="0" indent="-171450" algn="l" defTabSz="685800" rtl="0" eaLnBrk="1" fontAlgn="auto" latinLnBrk="0" hangingPunct="1">
              <a:lnSpc>
                <a:spcPct val="80000"/>
              </a:lnSpc>
              <a:spcBef>
                <a:spcPts val="0"/>
              </a:spcBef>
              <a:spcAft>
                <a:spcPts val="1000"/>
              </a:spcAft>
              <a:buClrTx/>
              <a:buSzTx/>
              <a:buFont typeface="Arial" panose="020B0604020202020204" pitchFamily="34" charset="0"/>
              <a:buNone/>
              <a:defRPr/>
            </a:pPr>
            <a:endPar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标题 4"/>
          <p:cNvSpPr>
            <a:spLocks noGrp="1"/>
          </p:cNvSpPr>
          <p:nvPr>
            <p:ph type="title"/>
          </p:nvPr>
        </p:nvSpPr>
        <p:spPr>
          <a:xfrm>
            <a:off x="501650" y="431800"/>
            <a:ext cx="8140700" cy="647700"/>
          </a:xfrm>
        </p:spPr>
        <p:txBody>
          <a:bodyPr vert="horz" wrap="square" lIns="101600" tIns="38100" rIns="76200" bIns="3810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2100" b="1" i="0" u="none" strike="noStrike" kern="1200" cap="none" spc="200" normalizeH="0" baseline="0" noProof="1">
              <a:ln>
                <a:noFill/>
              </a:ln>
              <a:solidFill>
                <a:schemeClr val="tx1"/>
              </a:solidFill>
              <a:effectLst/>
              <a:uLnTx/>
              <a:uFillTx/>
              <a:latin typeface="+mj-lt"/>
              <a:ea typeface="+mj-ea"/>
              <a:cs typeface="+mj-cs"/>
              <a:sym typeface="微软雅黑" panose="020B0503020204020204" pitchFamily="34" charset="-122"/>
            </a:endParaRPr>
          </a:p>
        </p:txBody>
      </p:sp>
      <p:sp>
        <p:nvSpPr>
          <p:cNvPr id="24578" name="Rectangle 2"/>
          <p:cNvSpPr>
            <a:spLocks noGrp="1"/>
          </p:cNvSpPr>
          <p:nvPr>
            <p:ph idx="1"/>
          </p:nvPr>
        </p:nvSpPr>
        <p:spPr>
          <a:xfrm>
            <a:off x="501650" y="1295400"/>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缺点	</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只有一小部分可能的输入被测试到，某些代码得不到测试；</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如果没有清晰、简洁的规格说明，难以设计测试用例；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如果测试人员不知道开发人员已经执行过该测试用例，会存在不必要的重复测试；</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会有很多程序路径没有被测试到；</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不能直接针对可能隐蔽了许多问题的特定程序段进行测试；</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如果规格说明有误，则无法发现；</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不易进行充分性测试。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501650" y="431800"/>
            <a:ext cx="8140700" cy="647700"/>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en-US" altLang="zh-CN" sz="4000" b="1" i="0" u="none" strike="noStrike" kern="1200" cap="none" spc="200" normalizeH="0" baseline="0" noProof="1">
                <a:ln>
                  <a:noFill/>
                </a:ln>
                <a:solidFill>
                  <a:schemeClr val="tx1"/>
                </a:solidFill>
                <a:effectLst/>
                <a:uLnTx/>
                <a:uFillTx/>
                <a:latin typeface="宋体" panose="02010600030101010101" pitchFamily="2" charset="-122"/>
                <a:ea typeface="宋体" panose="02010600030101010101" pitchFamily="2" charset="-122"/>
                <a:cs typeface="+mj-cs"/>
                <a:sym typeface="微软雅黑" panose="020B0503020204020204" pitchFamily="34" charset="-122"/>
              </a:rPr>
              <a:t> </a:t>
            </a:r>
            <a:r>
              <a:rPr kumimoji="0" lang="zh-CN" altLang="en-US" sz="4000" b="1" i="0" u="none" strike="noStrike" kern="1200" cap="none" spc="200" normalizeH="0" baseline="0" noProof="1">
                <a:ln>
                  <a:noFill/>
                </a:ln>
                <a:solidFill>
                  <a:schemeClr val="tx1"/>
                </a:solidFill>
                <a:effectLst/>
                <a:uLnTx/>
                <a:uFillTx/>
                <a:latin typeface="宋体" panose="02010600030101010101" pitchFamily="2" charset="-122"/>
                <a:ea typeface="宋体" panose="02010600030101010101" pitchFamily="2" charset="-122"/>
                <a:cs typeface="+mj-cs"/>
                <a:sym typeface="微软雅黑" panose="020B0503020204020204" pitchFamily="34" charset="-122"/>
              </a:rPr>
              <a:t>循环测试方法</a:t>
            </a:r>
          </a:p>
        </p:txBody>
      </p:sp>
      <p:sp>
        <p:nvSpPr>
          <p:cNvPr id="11267" name="Rectangle 3"/>
          <p:cNvSpPr>
            <a:spLocks noGrp="1"/>
          </p:cNvSpPr>
          <p:nvPr>
            <p:ph idx="1"/>
          </p:nvPr>
        </p:nvSpPr>
        <p:spPr>
          <a:xfrm>
            <a:off x="501650" y="1295400"/>
            <a:ext cx="8140700" cy="5041900"/>
          </a:xfrm>
        </p:spPr>
        <p:txBody>
          <a:bodyPr vert="horz" wrap="square" lIns="91440" tIns="45720" rIns="72000" bIns="45720" numCol="1" rtlCol="0" anchor="t" anchorCtr="0" compatLnSpc="1">
            <a:noAutofit/>
          </a:bodyPr>
          <a:lstStyle/>
          <a:p>
            <a:pPr marL="0" marR="0" lvl="0" indent="0" algn="l" defTabSz="685800" rtl="0" eaLnBrk="1" fontAlgn="auto" latinLnBrk="0" hangingPunct="1">
              <a:lnSpc>
                <a:spcPct val="105000"/>
              </a:lnSpc>
              <a:spcBef>
                <a:spcPts val="0"/>
              </a:spcBef>
              <a:spcAft>
                <a:spcPts val="1000"/>
              </a:spcAft>
              <a:buClrTx/>
              <a:buSzTx/>
              <a:buFont typeface="Arial" panose="020B0604020202020204" pitchFamily="34" charset="0"/>
              <a:buNone/>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1</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）测试简单循环。设其循环的最大次数为</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 </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，可采用以下测试集：</a:t>
            </a:r>
          </a:p>
          <a:p>
            <a:pPr marL="171450" marR="0" lvl="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跳过整个循环；</a:t>
            </a:r>
          </a:p>
          <a:p>
            <a:pPr marL="171450" marR="0" lvl="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只循环一次；</a:t>
            </a:r>
          </a:p>
          <a:p>
            <a:pPr marL="171450" marR="0" lvl="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只循环两次；</a:t>
            </a:r>
          </a:p>
          <a:p>
            <a:pPr marL="171450" marR="0" lvl="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循环 </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m </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次，其中</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m&lt;n</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p>
          <a:p>
            <a:pPr marL="171450" marR="0" lvl="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分别循环 </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n-1</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 </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和 </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n+1 </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outVertic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wipe(left)">
                                      <p:cBhvr>
                                        <p:cTn id="12" dur="5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wipe(left)">
                                      <p:cBhvr>
                                        <p:cTn id="17" dur="5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wipe(left)">
                                      <p:cBhvr>
                                        <p:cTn id="22" dur="500"/>
                                        <p:tgtEl>
                                          <p:spTgt spid="1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wipe(left)">
                                      <p:cBhvr>
                                        <p:cTn id="27" dur="500"/>
                                        <p:tgtEl>
                                          <p:spTgt spid="112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wipe(left)">
                                      <p:cBhvr>
                                        <p:cTn id="32" dur="500"/>
                                        <p:tgtEl>
                                          <p:spTgt spid="11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Effect transition="in" filter="wipe(left)">
                                      <p:cBhvr>
                                        <p:cTn id="37"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p:cNvSpPr>
          <p:nvPr>
            <p:ph idx="1"/>
          </p:nvPr>
        </p:nvSpPr>
        <p:spPr>
          <a:xfrm>
            <a:off x="501650" y="1295400"/>
            <a:ext cx="8140700" cy="5041900"/>
          </a:xfrm>
        </p:spPr>
        <p:txBody>
          <a:bodyPr vert="horz" wrap="square" lIns="91440" tIns="45720" rIns="72000" bIns="4572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2</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）测试嵌套循环。如果将简单循环的测试方法用于嵌套循环，可能的测试次数会随嵌套层数成几何级数增加。 此时可采用以下办法减少测试次数：</a:t>
            </a:r>
          </a:p>
          <a:p>
            <a:pPr marL="171450" marR="0" lvl="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测试从最内层循环开始，所有外层循环次数设置为最小值；</a:t>
            </a:r>
          </a:p>
          <a:p>
            <a:pPr marL="171450" marR="0" lvl="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对最内层循环按照简单循环的测试方法进行；</a:t>
            </a:r>
          </a:p>
          <a:p>
            <a:pPr marL="171450" marR="0" lvl="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由内向外进行下一个循环的测试，本层循环的所有外层循环仍取最小值，而由本层循环嵌套的循环取某些“典型”值；</a:t>
            </a:r>
          </a:p>
          <a:p>
            <a:pPr marL="171450" marR="0" lvl="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重复上一步的过程，直到测试完所有循环。</a:t>
            </a:r>
          </a:p>
        </p:txBody>
      </p:sp>
      <p:sp>
        <p:nvSpPr>
          <p:cNvPr id="11266" name="Rectangle 2"/>
          <p:cNvSpPr>
            <a:spLocks noGrp="1"/>
          </p:cNvSpPr>
          <p:nvPr>
            <p:ph type="title"/>
          </p:nvPr>
        </p:nvSpPr>
        <p:spPr>
          <a:xfrm>
            <a:off x="501650" y="431800"/>
            <a:ext cx="8140700" cy="647700"/>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en-US" altLang="zh-CN" sz="4000" b="1" i="0" u="none" strike="noStrike" kern="1200" cap="none" spc="200" normalizeH="0" baseline="0" noProof="1">
                <a:ln>
                  <a:noFill/>
                </a:ln>
                <a:solidFill>
                  <a:schemeClr val="tx1"/>
                </a:solidFill>
                <a:effectLst/>
                <a:uLnTx/>
                <a:uFillTx/>
                <a:latin typeface="宋体" panose="02010600030101010101" pitchFamily="2" charset="-122"/>
                <a:ea typeface="宋体" panose="02010600030101010101" pitchFamily="2" charset="-122"/>
                <a:cs typeface="+mj-cs"/>
                <a:sym typeface="微软雅黑" panose="020B0503020204020204" pitchFamily="34" charset="-122"/>
              </a:rPr>
              <a:t> </a:t>
            </a:r>
            <a:r>
              <a:rPr kumimoji="0" lang="zh-CN" altLang="en-US" sz="4000" b="1" i="0" u="none" strike="noStrike" kern="1200" cap="none" spc="200" normalizeH="0" baseline="0" noProof="1">
                <a:ln>
                  <a:noFill/>
                </a:ln>
                <a:solidFill>
                  <a:schemeClr val="tx1"/>
                </a:solidFill>
                <a:effectLst/>
                <a:uLnTx/>
                <a:uFillTx/>
                <a:latin typeface="宋体" panose="02010600030101010101" pitchFamily="2" charset="-122"/>
                <a:ea typeface="宋体" panose="02010600030101010101" pitchFamily="2" charset="-122"/>
                <a:cs typeface="+mj-cs"/>
                <a:sym typeface="微软雅黑" panose="020B0503020204020204" pitchFamily="34" charset="-122"/>
              </a:rPr>
              <a:t>循环测试方法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outVertical)">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p:nvPr/>
        </p:nvSpPr>
        <p:spPr>
          <a:xfrm>
            <a:off x="0" y="225425"/>
            <a:ext cx="5940425" cy="6408738"/>
          </a:xfrm>
          <a:prstGeom prst="rect">
            <a:avLst/>
          </a:prstGeom>
          <a:noFill/>
          <a:ln w="9525">
            <a:noFill/>
          </a:ln>
        </p:spPr>
        <p:txBody>
          <a:bodyPr rIns="72000" anchor="t" anchorCtr="0"/>
          <a:lstStyle/>
          <a:p>
            <a:pPr marL="342900" indent="-342900" latinLnBrk="1">
              <a:lnSpc>
                <a:spcPct val="110000"/>
              </a:lnSpc>
              <a:spcBef>
                <a:spcPct val="25000"/>
              </a:spcBef>
              <a:buFontTx/>
              <a:buChar char="•"/>
            </a:pPr>
            <a:r>
              <a:rPr lang="zh-CN" altLang="en-US" sz="2400" dirty="0">
                <a:latin typeface="宋体" panose="02010600030101010101" pitchFamily="2" charset="-122"/>
                <a:ea typeface="宋体" panose="02010600030101010101" pitchFamily="2" charset="-122"/>
              </a:rPr>
              <a:t>估算最少测试用例个数的原则是：</a:t>
            </a:r>
          </a:p>
          <a:p>
            <a:pPr marL="342900" indent="-342900" latinLnBrk="1">
              <a:lnSpc>
                <a:spcPct val="110000"/>
              </a:lnSpc>
              <a:spcBef>
                <a:spcPct val="25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如果在</a:t>
            </a:r>
            <a:r>
              <a:rPr lang="en-US" altLang="zh-CN" sz="2400" dirty="0">
                <a:latin typeface="宋体" panose="02010600030101010101" pitchFamily="2" charset="-122"/>
                <a:ea typeface="宋体" panose="02010600030101010101" pitchFamily="2" charset="-122"/>
              </a:rPr>
              <a:t>N-S</a:t>
            </a:r>
            <a:r>
              <a:rPr lang="zh-CN" altLang="en-US" sz="2400" dirty="0">
                <a:latin typeface="宋体" panose="02010600030101010101" pitchFamily="2" charset="-122"/>
                <a:ea typeface="宋体" panose="02010600030101010101" pitchFamily="2" charset="-122"/>
              </a:rPr>
              <a:t>图中存在有上下并列的层次</a:t>
            </a:r>
            <a:r>
              <a:rPr lang="en-US" altLang="zh-CN" sz="2400" dirty="0">
                <a:latin typeface="宋体" panose="02010600030101010101" pitchFamily="2" charset="-122"/>
                <a:ea typeface="宋体" panose="02010600030101010101" pitchFamily="2" charset="-122"/>
              </a:rPr>
              <a:t>A1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A2</a:t>
            </a:r>
            <a:r>
              <a:rPr lang="zh-CN" altLang="en-US" sz="2400" dirty="0">
                <a:latin typeface="宋体" panose="02010600030101010101" pitchFamily="2" charset="-122"/>
                <a:ea typeface="宋体" panose="02010600030101010101" pitchFamily="2" charset="-122"/>
              </a:rPr>
              <a:t>的最少测试用例个数分别为</a:t>
            </a:r>
            <a:r>
              <a:rPr lang="en-US" altLang="zh-CN" sz="2400" dirty="0">
                <a:latin typeface="宋体" panose="02010600030101010101" pitchFamily="2" charset="-122"/>
                <a:ea typeface="宋体" panose="02010600030101010101" pitchFamily="2" charset="-122"/>
              </a:rPr>
              <a:t>a1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a2</a:t>
            </a:r>
            <a:r>
              <a:rPr lang="zh-CN" altLang="en-US" sz="2400" dirty="0">
                <a:latin typeface="宋体" panose="02010600030101010101" pitchFamily="2" charset="-122"/>
                <a:ea typeface="宋体" panose="02010600030101010101" pitchFamily="2" charset="-122"/>
              </a:rPr>
              <a:t>，则由 </a:t>
            </a:r>
            <a:r>
              <a:rPr lang="en-US" altLang="zh-CN" sz="2400" dirty="0">
                <a:latin typeface="宋体" panose="02010600030101010101" pitchFamily="2" charset="-122"/>
                <a:ea typeface="宋体" panose="02010600030101010101" pitchFamily="2" charset="-122"/>
              </a:rPr>
              <a:t>A1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A2 </a:t>
            </a:r>
            <a:r>
              <a:rPr lang="zh-CN" altLang="en-US" sz="2400" dirty="0">
                <a:latin typeface="宋体" panose="02010600030101010101" pitchFamily="2" charset="-122"/>
                <a:ea typeface="宋体" panose="02010600030101010101" pitchFamily="2" charset="-122"/>
              </a:rPr>
              <a:t>两层所组合的 </a:t>
            </a:r>
            <a:r>
              <a:rPr lang="en-US" altLang="zh-CN" sz="2400" dirty="0">
                <a:latin typeface="宋体" panose="02010600030101010101" pitchFamily="2" charset="-122"/>
                <a:ea typeface="宋体" panose="02010600030101010101" pitchFamily="2" charset="-122"/>
              </a:rPr>
              <a:t>N-S</a:t>
            </a:r>
            <a:r>
              <a:rPr lang="zh-CN" altLang="en-US" sz="2400" dirty="0">
                <a:latin typeface="宋体" panose="02010600030101010101" pitchFamily="2" charset="-122"/>
                <a:ea typeface="宋体" panose="02010600030101010101" pitchFamily="2" charset="-122"/>
              </a:rPr>
              <a:t>图对应的最少测试用例数为</a:t>
            </a:r>
            <a:r>
              <a:rPr lang="en-US" altLang="zh-CN" sz="2400" dirty="0">
                <a:latin typeface="宋体" panose="02010600030101010101" pitchFamily="2" charset="-122"/>
                <a:ea typeface="宋体" panose="02010600030101010101" pitchFamily="2" charset="-122"/>
              </a:rPr>
              <a:t>a1×a2</a:t>
            </a:r>
            <a:r>
              <a:rPr lang="zh-CN" altLang="en-US" sz="2400" dirty="0">
                <a:latin typeface="宋体" panose="02010600030101010101" pitchFamily="2" charset="-122"/>
                <a:ea typeface="宋体" panose="02010600030101010101" pitchFamily="2" charset="-122"/>
              </a:rPr>
              <a:t>。</a:t>
            </a:r>
          </a:p>
          <a:p>
            <a:pPr marL="342900" indent="-342900" latinLnBrk="1">
              <a:lnSpc>
                <a:spcPct val="110000"/>
              </a:lnSpc>
              <a:spcBef>
                <a:spcPct val="25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如果在</a:t>
            </a:r>
            <a:r>
              <a:rPr lang="en-US" altLang="zh-CN" sz="2400" dirty="0">
                <a:latin typeface="宋体" panose="02010600030101010101" pitchFamily="2" charset="-122"/>
                <a:ea typeface="宋体" panose="02010600030101010101" pitchFamily="2" charset="-122"/>
              </a:rPr>
              <a:t>N-S</a:t>
            </a:r>
            <a:r>
              <a:rPr lang="zh-CN" altLang="en-US" sz="2400" dirty="0">
                <a:latin typeface="宋体" panose="02010600030101010101" pitchFamily="2" charset="-122"/>
                <a:ea typeface="宋体" panose="02010600030101010101" pitchFamily="2" charset="-122"/>
              </a:rPr>
              <a:t>图中不存在有并排的层次，则对应的最少测试用例数由并排的操作数决定，即</a:t>
            </a:r>
            <a:r>
              <a:rPr lang="en-US" altLang="zh-CN" sz="2400" dirty="0">
                <a:latin typeface="宋体" panose="02010600030101010101" pitchFamily="2" charset="-122"/>
                <a:ea typeface="宋体" panose="02010600030101010101" pitchFamily="2" charset="-122"/>
              </a:rPr>
              <a:t>N-S</a:t>
            </a:r>
            <a:r>
              <a:rPr lang="zh-CN" altLang="en-US" sz="2400" dirty="0">
                <a:latin typeface="宋体" panose="02010600030101010101" pitchFamily="2" charset="-122"/>
                <a:ea typeface="宋体" panose="02010600030101010101" pitchFamily="2" charset="-122"/>
              </a:rPr>
              <a:t>图中除谓词之外的操作框的个数。</a:t>
            </a:r>
          </a:p>
          <a:p>
            <a:pPr marL="342900" indent="-342900" latinLnBrk="1">
              <a:lnSpc>
                <a:spcPct val="105000"/>
              </a:lnSpc>
              <a:spcBef>
                <a:spcPct val="20000"/>
              </a:spcBef>
              <a:buFontTx/>
              <a:buChar char="•"/>
            </a:pPr>
            <a:endParaRPr lang="zh-CN" altLang="en-US" sz="2400" dirty="0">
              <a:latin typeface="宋体" panose="02010600030101010101" pitchFamily="2" charset="-122"/>
              <a:ea typeface="宋体" panose="02010600030101010101" pitchFamily="2" charset="-122"/>
            </a:endParaRPr>
          </a:p>
        </p:txBody>
      </p:sp>
      <p:pic>
        <p:nvPicPr>
          <p:cNvPr id="101378" name="Picture 3"/>
          <p:cNvPicPr>
            <a:picLocks noChangeAspect="1"/>
          </p:cNvPicPr>
          <p:nvPr/>
        </p:nvPicPr>
        <p:blipFill>
          <a:blip r:embed="rId2"/>
          <a:stretch>
            <a:fillRect/>
          </a:stretch>
        </p:blipFill>
        <p:spPr>
          <a:xfrm>
            <a:off x="6048375" y="3068638"/>
            <a:ext cx="3095625" cy="36528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animEffect transition="in" filter="wipe(left)">
                                      <p:cBhvr>
                                        <p:cTn id="11" dur="500"/>
                                        <p:tgtEl>
                                          <p:spTgt spid="1433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animEffect transition="in" filter="wipe(left)">
                                      <p:cBhvr>
                                        <p:cTn id="15"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dvAuto="1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软件测试的目的是尽可能多地发现程序中的错误</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白盒测试是根据程序的内部逻辑来设计测试用例。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黑盒测试是根据软件的规格说明来设计测试用例。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为了提高测试的效率，应该选择发现错误的可能性大的数据作为测试数据</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测试用例设计基本原则：测试用例能够发现至今没有发现的错误；测试用例应由测试输入数据和与之对应的预期输出结果这两部分组成；在测试用例设计时，应当包含合理的输入条件和不合理的输入条件。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一个程序中所含有的路径数与程序的复杂程度有着直接的关系。 </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动态黑盒测试测试的是软件在使用过程中的实际行为</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一个测试计划所应包含的内容有测试资源、进度安排；测试范围；测试策略等。</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软件测试的核心是测试用例。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侧重于观察资源耗尽情况下的软件表现的系统测试被称为压力测试。</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必须要求用户参与的测试阶段是验收测试。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是否能看到被测源程序是划分软件测试属于白盒测试还是黑盒测试的依据</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为什么要测试? 以最少的时间和人力，系统地找出软件中潜在的各种错误和缺陷；实施测试收集到的测试结果数据为可靠性分析提供了依据。</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Beta 测试是验收测试的一种。</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项目立项前测试人员不需要提交任何工件。</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单元测试能发现约80%的软件缺陷。</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众多黑盒测试方法中首先应选择等价类划分法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代码评审是检查源代码是否达到模块设计的要求。</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不可能人为的使得软件不存在配置问题。 </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白盒测试的条件覆盖标准不强于判定覆盖，也不一定满足语句覆盖。</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好的测试员不应该追求完美。</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软件测试工具可以提高测试速度但不能代替软件测试员。</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最重要的用户界面要素是软件符合现行标准和规范。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程序员兼任测试员并不一定能提高工作效率。</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产品说明书（需求文档）的变更应当受到控制。</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找出的软件缺陷越多，不能说明剩下的软件缺陷越少。</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不存在质量很高但可靠性很差的产品。</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静态白盒测试可以找出部分遗漏之处和问题</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静态分析通常包括规则检查，程序结构与复杂度分析等。</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测试人员在立项后，需求分析开始后入场。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2"/>
          <p:cNvSpPr>
            <a:spLocks noGrp="1"/>
          </p:cNvSpPr>
          <p:nvPr>
            <p:ph idx="1"/>
          </p:nvPr>
        </p:nvSpPr>
        <p:spPr>
          <a:xfrm>
            <a:off x="501650" y="739775"/>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en-US" altLang="zh-CN"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 </a:t>
            </a: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测试用例</a:t>
            </a:r>
            <a:r>
              <a:rPr kumimoji="0" lang="en-US" altLang="zh-CN"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(Test Case)</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         测试用例是为特定的目的而设计的一组测试输入、执行条件和预期的结果。</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endParaRP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en-US" altLang="zh-CN"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  </a:t>
            </a: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回归测试（</a:t>
            </a:r>
            <a:r>
              <a:rPr kumimoji="0" lang="en-US" altLang="zh-CN"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Regression testing</a:t>
            </a: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800" b="0"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         回归测试的目的是为了测试由于修正缺陷而更新的应用程序，以确保彻底修正了上一个版本的缺陷，并且没有引入新的软件缺陷。</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800" b="1" i="0" u="none" strike="noStrike" kern="1200" cap="none" spc="150" normalizeH="0" baseline="0" noProof="1">
                <a:ln>
                  <a:noFill/>
                </a:ln>
                <a:solidFill>
                  <a:srgbClr val="404040"/>
                </a:solidFill>
                <a:effectLst/>
                <a:uLnTx/>
                <a:uFillTx/>
                <a:latin typeface="华文中宋" pitchFamily="2" charset="-122"/>
                <a:ea typeface="华文中宋" pitchFamily="2" charset="-122"/>
                <a:cs typeface="+mn-cs"/>
                <a:sym typeface="微软雅黑" panose="020B0503020204020204" pitchFamily="34" charset="-122"/>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182563" y="307975"/>
            <a:ext cx="8486775" cy="5918200"/>
          </a:xfrm>
        </p:spPr>
        <p:txBody>
          <a:bodyPr vert="horz" wrap="square" lIns="101600" tIns="0" rIns="82550" bIns="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测试周期短的方法不一定是好方法。</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界面和局部数据结构以及路径都是单元测试的重点。</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可行性分析和投资规模不是测试所关心的。</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对于传统软件来说，MM-路径一定在主程序中开始。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程序的环形复杂度决定了独立路径的上限。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p:nvPr/>
        </p:nvSpPr>
        <p:spPr>
          <a:xfrm>
            <a:off x="323850" y="1069975"/>
            <a:ext cx="8424863" cy="420688"/>
          </a:xfrm>
          <a:prstGeom prst="rect">
            <a:avLst/>
          </a:prstGeom>
          <a:noFill/>
          <a:ln w="9525">
            <a:noFill/>
          </a:ln>
        </p:spPr>
        <p:txBody>
          <a:bodyPr anchor="t" anchorCtr="0">
            <a:spAutoFit/>
          </a:bodyPr>
          <a:lstStyle/>
          <a:p>
            <a:pPr marL="342900" indent="-76200" algn="just" latinLnBrk="1">
              <a:lnSpc>
                <a:spcPct val="90000"/>
              </a:lnSpc>
              <a:spcBef>
                <a:spcPct val="50000"/>
              </a:spcBef>
            </a:pPr>
            <a:endParaRPr lang="zh-CN" altLang="en-US" sz="2400" dirty="0">
              <a:latin typeface="Times New Roman" panose="02020603050405020304" pitchFamily="18" charset="0"/>
              <a:ea typeface="华文中宋" pitchFamily="2" charset="-122"/>
            </a:endParaRPr>
          </a:p>
        </p:txBody>
      </p:sp>
      <p:sp>
        <p:nvSpPr>
          <p:cNvPr id="90115" name="Rectangle 3"/>
          <p:cNvSpPr/>
          <p:nvPr/>
        </p:nvSpPr>
        <p:spPr>
          <a:xfrm>
            <a:off x="0" y="0"/>
            <a:ext cx="8840788" cy="865188"/>
          </a:xfrm>
          <a:prstGeom prst="rect">
            <a:avLst/>
          </a:prstGeom>
          <a:noFill/>
          <a:ln w="9525">
            <a:noFill/>
          </a:ln>
        </p:spPr>
        <p:txBody>
          <a:bodyPr anchor="t" anchorCtr="0"/>
          <a:lstStyle/>
          <a:p>
            <a:pPr marL="609600" indent="-609600" algn="ctr" latinLnBrk="1">
              <a:spcBef>
                <a:spcPct val="20000"/>
              </a:spcBef>
              <a:buFontTx/>
            </a:pPr>
            <a:r>
              <a:rPr lang="zh-CN" altLang="en-US" sz="3600" b="1" dirty="0">
                <a:latin typeface="华文中宋" pitchFamily="2" charset="-122"/>
                <a:ea typeface="华文中宋" pitchFamily="2" charset="-122"/>
              </a:rPr>
              <a:t>划分等价类的原则</a:t>
            </a:r>
          </a:p>
        </p:txBody>
      </p:sp>
      <p:sp>
        <p:nvSpPr>
          <p:cNvPr id="90116" name="Text Box 4"/>
          <p:cNvSpPr txBox="1"/>
          <p:nvPr/>
        </p:nvSpPr>
        <p:spPr>
          <a:xfrm>
            <a:off x="179388" y="611188"/>
            <a:ext cx="8640762" cy="5083175"/>
          </a:xfrm>
          <a:prstGeom prst="rect">
            <a:avLst/>
          </a:prstGeom>
          <a:noFill/>
          <a:ln w="9525">
            <a:noFill/>
          </a:ln>
        </p:spPr>
        <p:txBody>
          <a:bodyPr anchor="t" anchorCtr="0">
            <a:spAutoFit/>
          </a:bodyPr>
          <a:lstStyle/>
          <a:p>
            <a:pPr marL="342900" indent="-76200" algn="just" latinLnBrk="1">
              <a:lnSpc>
                <a:spcPct val="90000"/>
              </a:lnSpc>
              <a:spcBef>
                <a:spcPct val="50000"/>
              </a:spcBef>
            </a:pPr>
            <a:r>
              <a:rPr lang="zh-CN" altLang="en-US" dirty="0">
                <a:latin typeface="宋体" panose="02010600030101010101" pitchFamily="2" charset="-122"/>
                <a:ea typeface="宋体" panose="02010600030101010101" pitchFamily="2" charset="-122"/>
              </a:rPr>
              <a:t>①在输入条件规定了取值范围或值的个数的情况下，则可以确立一个有效等价类和两个无效等价类。</a:t>
            </a:r>
          </a:p>
          <a:p>
            <a:pPr marL="342900" indent="-76200" algn="just" latinLnBrk="1">
              <a:lnSpc>
                <a:spcPct val="90000"/>
              </a:lnSpc>
              <a:spcBef>
                <a:spcPct val="20000"/>
              </a:spcBef>
            </a:pPr>
            <a:r>
              <a:rPr lang="zh-CN" altLang="en-US" dirty="0">
                <a:latin typeface="宋体" panose="02010600030101010101" pitchFamily="2" charset="-122"/>
                <a:ea typeface="宋体" panose="02010600030101010101" pitchFamily="2" charset="-122"/>
              </a:rPr>
              <a:t>②在输入条件规定了输入值的集合或者规定了“必须如何”的条件的情况下，可确立一个有效等价类和一个无效等价类。</a:t>
            </a:r>
          </a:p>
          <a:p>
            <a:pPr marL="342900" indent="-76200" algn="just" latinLnBrk="1">
              <a:lnSpc>
                <a:spcPct val="90000"/>
              </a:lnSpc>
              <a:spcBef>
                <a:spcPct val="20000"/>
              </a:spcBef>
            </a:pPr>
            <a:r>
              <a:rPr lang="zh-CN" altLang="en-US" dirty="0">
                <a:latin typeface="宋体" panose="02010600030101010101" pitchFamily="2" charset="-122"/>
                <a:ea typeface="宋体" panose="02010600030101010101" pitchFamily="2" charset="-122"/>
              </a:rPr>
              <a:t>③在规定了输入数据的一组值（假定</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个），并且程序要对每一个输入值分别处理的情况下，可确立</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个有效等价类和一个无效等价类。</a:t>
            </a:r>
          </a:p>
          <a:p>
            <a:pPr marL="342900" indent="-76200" algn="just" latinLnBrk="1">
              <a:lnSpc>
                <a:spcPct val="90000"/>
              </a:lnSpc>
              <a:spcBef>
                <a:spcPct val="20000"/>
              </a:spcBef>
            </a:pPr>
            <a:r>
              <a:rPr lang="zh-CN" altLang="en-US" dirty="0">
                <a:latin typeface="宋体" panose="02010600030101010101" pitchFamily="2" charset="-122"/>
                <a:ea typeface="宋体" panose="02010600030101010101" pitchFamily="2" charset="-122"/>
              </a:rPr>
              <a:t>④在规定了输入数据必须遵守的规则的情况下，可确立一个有效等价类（符合规则）和若干个无效等价类（从不同角度违反规则）。</a:t>
            </a:r>
          </a:p>
          <a:p>
            <a:pPr marL="342900" indent="-76200" algn="just" latinLnBrk="1">
              <a:lnSpc>
                <a:spcPct val="90000"/>
              </a:lnSpc>
              <a:spcBef>
                <a:spcPct val="20000"/>
              </a:spcBef>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501650" y="417513"/>
            <a:ext cx="8140700" cy="649288"/>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zh-CN" altLang="en-US" sz="4000" b="1" i="0" u="none" strike="noStrike" kern="1200" cap="none" spc="200" normalizeH="0" baseline="0" noProof="1">
                <a:ln>
                  <a:noFill/>
                </a:ln>
                <a:solidFill>
                  <a:schemeClr val="tx1"/>
                </a:solidFill>
                <a:effectLst/>
                <a:uLnTx/>
                <a:uFillTx/>
                <a:latin typeface="+mj-lt"/>
                <a:ea typeface="宋体" panose="02010600030101010101" pitchFamily="2" charset="-122"/>
                <a:cs typeface="+mj-cs"/>
                <a:sym typeface="微软雅黑" panose="020B0503020204020204" pitchFamily="34" charset="-122"/>
              </a:rPr>
              <a:t>等价类划分法的测试用例设计</a:t>
            </a:r>
            <a:endParaRPr kumimoji="0" lang="en-US" altLang="zh-CN" sz="4000" b="1" i="0" u="none" strike="noStrike" kern="1200" cap="none" spc="200" normalizeH="0" baseline="0" noProof="1">
              <a:ln>
                <a:noFill/>
              </a:ln>
              <a:solidFill>
                <a:schemeClr val="tx1"/>
              </a:solidFill>
              <a:effectLst/>
              <a:uLnTx/>
              <a:uFillTx/>
              <a:latin typeface="+mj-lt"/>
              <a:ea typeface="宋体" panose="02010600030101010101" pitchFamily="2" charset="-122"/>
              <a:cs typeface="+mj-cs"/>
              <a:sym typeface="微软雅黑" panose="020B0503020204020204" pitchFamily="34" charset="-122"/>
            </a:endParaRPr>
          </a:p>
        </p:txBody>
      </p:sp>
      <p:sp>
        <p:nvSpPr>
          <p:cNvPr id="17410" name="Rectangle 3"/>
          <p:cNvSpPr>
            <a:spLocks noGrp="1"/>
          </p:cNvSpPr>
          <p:nvPr>
            <p:ph idx="1"/>
          </p:nvPr>
        </p:nvSpPr>
        <p:spPr>
          <a:xfrm>
            <a:off x="501650" y="1282700"/>
            <a:ext cx="8140700" cy="5040313"/>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在设计测试用例时，应同时考虑有效等价类和无效等价类测试用例的设计。</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defRPr/>
            </a:pPr>
            <a:r>
              <a:rPr kumimoji="0" lang="zh-CN" altLang="en-US" sz="20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根据已列出的等价类表可确定测试用例，具体过程如下：</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0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（1）首先为等价类表中的每一个等价类（有效和无效）分别规定一个唯一的编号。</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0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（2）设计一个新的测试用例，</a:t>
            </a:r>
            <a:r>
              <a:rPr kumimoji="0" lang="zh-CN" altLang="en-US" sz="2000" b="0" i="0" u="none" strike="noStrike" kern="1200" cap="none" spc="150" normalizeH="0" baseline="0" noProof="1">
                <a:ln>
                  <a:noFill/>
                </a:ln>
                <a:solidFill>
                  <a:srgbClr val="FF0000"/>
                </a:solidFill>
                <a:effectLst/>
                <a:uLnTx/>
                <a:uFillTx/>
                <a:latin typeface="+mn-lt"/>
                <a:ea typeface="宋体" panose="02010600030101010101" pitchFamily="2" charset="-122"/>
                <a:cs typeface="+mn-cs"/>
                <a:sym typeface="微软雅黑" panose="020B0503020204020204" pitchFamily="34" charset="-122"/>
              </a:rPr>
              <a:t>使它能够尽量覆盖尚未覆盖的有效等价类。</a:t>
            </a:r>
            <a:r>
              <a:rPr kumimoji="0" lang="zh-CN" altLang="en-US" sz="20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重复这个步骤，直到所有的有效等价类均被测试用例所覆盖。</a:t>
            </a:r>
          </a:p>
          <a:p>
            <a:pPr marL="171450" marR="0" lvl="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20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（3）设计一个新的测试用例，</a:t>
            </a:r>
            <a:r>
              <a:rPr kumimoji="0" lang="zh-CN" altLang="en-US" sz="2000" b="0" i="0" u="none" strike="noStrike" kern="1200" cap="none" spc="150" normalizeH="0" baseline="0" noProof="1">
                <a:ln>
                  <a:noFill/>
                </a:ln>
                <a:solidFill>
                  <a:srgbClr val="FF0000"/>
                </a:solidFill>
                <a:effectLst/>
                <a:uLnTx/>
                <a:uFillTx/>
                <a:latin typeface="+mn-lt"/>
                <a:ea typeface="宋体" panose="02010600030101010101" pitchFamily="2" charset="-122"/>
                <a:cs typeface="+mn-cs"/>
                <a:sym typeface="微软雅黑" panose="020B0503020204020204" pitchFamily="34" charset="-122"/>
              </a:rPr>
              <a:t>使它仅覆盖一个尚未覆盖的无效等价类。</a:t>
            </a:r>
            <a:r>
              <a:rPr kumimoji="0" lang="zh-CN" altLang="en-US" sz="20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重复这一步骤，直到所有的无效等价类均被测试用例所覆盖。</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501650" y="431800"/>
            <a:ext cx="8140700" cy="647700"/>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zh-CN" altLang="en-US" sz="4000" b="1" i="0" u="none" strike="noStrike" kern="1200" cap="none" spc="200" normalizeH="0" baseline="0" noProof="1">
                <a:ln>
                  <a:noFill/>
                </a:ln>
                <a:solidFill>
                  <a:schemeClr val="tx1"/>
                </a:solidFill>
                <a:effectLst/>
                <a:uLnTx/>
                <a:uFillTx/>
                <a:latin typeface="宋体" panose="02010600030101010101" pitchFamily="2" charset="-122"/>
                <a:ea typeface="宋体" panose="02010600030101010101" pitchFamily="2" charset="-122"/>
                <a:cs typeface="+mj-cs"/>
                <a:sym typeface="微软雅黑" panose="020B0503020204020204" pitchFamily="34" charset="-122"/>
              </a:rPr>
              <a:t>决策表的生成</a:t>
            </a:r>
          </a:p>
        </p:txBody>
      </p:sp>
      <p:sp>
        <p:nvSpPr>
          <p:cNvPr id="18434" name="Rectangle 3"/>
          <p:cNvSpPr>
            <a:spLocks noGrp="1"/>
          </p:cNvSpPr>
          <p:nvPr>
            <p:ph idx="1"/>
          </p:nvPr>
        </p:nvSpPr>
        <p:spPr>
          <a:xfrm>
            <a:off x="501650" y="1079500"/>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90000"/>
              </a:lnSpc>
              <a:spcBef>
                <a:spcPct val="1500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构造决策表的</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5</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个步骤：</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1</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确定规则的个数。</a:t>
            </a:r>
          </a:p>
          <a:p>
            <a:pPr marL="171450" marR="0" lvl="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有</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个条件的决策表有</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2</a:t>
            </a:r>
            <a:r>
              <a:rPr kumimoji="0" lang="en-US" altLang="zh-CN" sz="2400" b="0" i="0" u="none" strike="noStrike" kern="1200" cap="none" spc="150" normalizeH="0" baseline="4000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n</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个规则（每个条件取真、假值）。</a:t>
            </a:r>
          </a:p>
          <a:p>
            <a:pPr marL="171450" marR="0" lvl="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2</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列出所有的条件桩和动作桩。</a:t>
            </a:r>
          </a:p>
          <a:p>
            <a:pPr marL="171450" marR="0" lvl="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3</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填入条件项。</a:t>
            </a:r>
          </a:p>
          <a:p>
            <a:pPr marL="171450" marR="0" lvl="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4</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填入动作项，得到初始决策表。</a:t>
            </a:r>
          </a:p>
          <a:p>
            <a:pPr marL="171450" marR="0" lvl="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5</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简化决策表，合并相似规则。</a:t>
            </a:r>
          </a:p>
          <a:p>
            <a:pPr marL="171450" marR="0" lvl="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若表中有两条以上规则具有相同的动作，并且在条件项之间存在极为相似的关系，便可以合并。</a:t>
            </a:r>
          </a:p>
          <a:p>
            <a:pPr marL="171450" marR="0" lvl="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defRPr/>
            </a:pP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合并后的条件项用符号“</a:t>
            </a:r>
            <a:r>
              <a:rPr kumimoji="0" lang="en-US" altLang="zh-CN"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a:t>
            </a:r>
            <a:r>
              <a:rPr kumimoji="0" lang="zh-CN" altLang="en-US" sz="24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表示，说明执行的动作与该条件的取值无关，称为无关条件。</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01650" y="2587625"/>
            <a:ext cx="8140700" cy="900113"/>
          </a:xfrm>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4000" b="0" i="0" u="none" strike="noStrike" kern="1200" cap="none" spc="600" normalizeH="0" baseline="0" noProof="1">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j-cs"/>
                <a:sym typeface="+mn-ea"/>
              </a:rPr>
              <a:t>决策表的简化	</a:t>
            </a:r>
          </a:p>
        </p:txBody>
      </p:sp>
      <p:sp>
        <p:nvSpPr>
          <p:cNvPr id="31746" name="Rectangle 3"/>
          <p:cNvSpPr>
            <a:spLocks noGrp="1" noChangeArrowheads="1"/>
          </p:cNvSpPr>
          <p:nvPr>
            <p:ph type="body" sz="half" idx="9"/>
          </p:nvPr>
        </p:nvSpPr>
        <p:spPr>
          <a:xfrm>
            <a:off x="641350" y="601663"/>
            <a:ext cx="8181975" cy="1604963"/>
          </a:xfrm>
        </p:spPr>
        <p:txBody>
          <a:bodyPr wrap="square" lIns="91440" tIns="45720" rIns="91440" bIns="45720" numCol="1" anchor="t" anchorCtr="0" compatLnSpc="1"/>
          <a:lstStyle/>
          <a:p>
            <a:pPr marL="171450" marR="0" lvl="0" indent="-171450" algn="l" defTabSz="685800" rtl="0" eaLnBrk="1" fontAlgn="base" latinLnBrk="0" hangingPunct="1">
              <a:lnSpc>
                <a:spcPct val="130000"/>
              </a:lnSpc>
              <a:spcBef>
                <a:spcPct val="0"/>
              </a:spcBef>
              <a:spcAft>
                <a:spcPts val="1000"/>
              </a:spcAft>
              <a:buClrTx/>
              <a:buSzTx/>
              <a:buFontTx/>
              <a:buChar char="•"/>
              <a:defRPr/>
            </a:pPr>
            <a:r>
              <a:rPr kumimoji="0" lang="zh-CN" altLang="en-US" sz="2000" b="1" i="0" u="none" strike="noStrike" kern="1200" cap="none" spc="15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简化是以合并相似规则为目标；</a:t>
            </a:r>
          </a:p>
          <a:p>
            <a:pPr marL="171450" marR="0" lvl="0" indent="-171450" algn="l" defTabSz="685800" rtl="0" eaLnBrk="1" fontAlgn="base" latinLnBrk="0" hangingPunct="1">
              <a:lnSpc>
                <a:spcPct val="130000"/>
              </a:lnSpc>
              <a:spcBef>
                <a:spcPct val="0"/>
              </a:spcBef>
              <a:spcAft>
                <a:spcPts val="1000"/>
              </a:spcAft>
              <a:buClrTx/>
              <a:buSzTx/>
              <a:buFontTx/>
              <a:buChar char="•"/>
              <a:defRPr/>
            </a:pPr>
            <a:r>
              <a:rPr kumimoji="0" lang="zh-CN" altLang="en-US" sz="2000" b="1" i="0" u="none" strike="noStrike" kern="1200" cap="none" spc="15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若表中有两条以上规则具有相同的动作，并且在条件项之间存在极为相似的关系，便可以合并。</a:t>
            </a:r>
          </a:p>
        </p:txBody>
      </p:sp>
      <p:grpSp>
        <p:nvGrpSpPr>
          <p:cNvPr id="93187" name="Group 4"/>
          <p:cNvGrpSpPr/>
          <p:nvPr/>
        </p:nvGrpSpPr>
        <p:grpSpPr>
          <a:xfrm>
            <a:off x="1331913" y="3429000"/>
            <a:ext cx="2376487" cy="2630488"/>
            <a:chOff x="0" y="0"/>
            <a:chExt cx="1497" cy="1657"/>
          </a:xfrm>
        </p:grpSpPr>
        <p:sp>
          <p:nvSpPr>
            <p:cNvPr id="93188" name="Rectangle 5"/>
            <p:cNvSpPr/>
            <p:nvPr/>
          </p:nvSpPr>
          <p:spPr>
            <a:xfrm>
              <a:off x="363" y="614"/>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189" name="Rectangle 6"/>
            <p:cNvSpPr/>
            <p:nvPr/>
          </p:nvSpPr>
          <p:spPr>
            <a:xfrm>
              <a:off x="0" y="614"/>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190" name="Rectangle 7"/>
            <p:cNvSpPr/>
            <p:nvPr/>
          </p:nvSpPr>
          <p:spPr>
            <a:xfrm>
              <a:off x="363" y="307"/>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191" name="Rectangle 8"/>
            <p:cNvSpPr/>
            <p:nvPr/>
          </p:nvSpPr>
          <p:spPr>
            <a:xfrm>
              <a:off x="0" y="307"/>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192" name="Rectangle 9"/>
            <p:cNvSpPr/>
            <p:nvPr/>
          </p:nvSpPr>
          <p:spPr>
            <a:xfrm>
              <a:off x="363" y="0"/>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193" name="Rectangle 10"/>
            <p:cNvSpPr/>
            <p:nvPr/>
          </p:nvSpPr>
          <p:spPr>
            <a:xfrm>
              <a:off x="0" y="0"/>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194" name="Line 11"/>
            <p:cNvSpPr/>
            <p:nvPr/>
          </p:nvSpPr>
          <p:spPr>
            <a:xfrm>
              <a:off x="0" y="0"/>
              <a:ext cx="726" cy="0"/>
            </a:xfrm>
            <a:prstGeom prst="line">
              <a:avLst/>
            </a:prstGeom>
            <a:ln w="28575" cap="sq" cmpd="sng">
              <a:solidFill>
                <a:schemeClr val="tx1"/>
              </a:solidFill>
              <a:prstDash val="solid"/>
              <a:round/>
              <a:headEnd type="none" w="med" len="med"/>
              <a:tailEnd type="none" w="med" len="med"/>
            </a:ln>
          </p:spPr>
        </p:sp>
        <p:sp>
          <p:nvSpPr>
            <p:cNvPr id="93195" name="Line 12"/>
            <p:cNvSpPr/>
            <p:nvPr/>
          </p:nvSpPr>
          <p:spPr>
            <a:xfrm>
              <a:off x="0" y="307"/>
              <a:ext cx="726" cy="0"/>
            </a:xfrm>
            <a:prstGeom prst="line">
              <a:avLst/>
            </a:prstGeom>
            <a:ln w="12700" cap="flat" cmpd="sng">
              <a:solidFill>
                <a:schemeClr val="tx1"/>
              </a:solidFill>
              <a:prstDash val="solid"/>
              <a:round/>
              <a:headEnd type="none" w="med" len="med"/>
              <a:tailEnd type="none" w="med" len="med"/>
            </a:ln>
          </p:spPr>
        </p:sp>
        <p:sp>
          <p:nvSpPr>
            <p:cNvPr id="93196" name="Line 13"/>
            <p:cNvSpPr/>
            <p:nvPr/>
          </p:nvSpPr>
          <p:spPr>
            <a:xfrm>
              <a:off x="0" y="614"/>
              <a:ext cx="726" cy="0"/>
            </a:xfrm>
            <a:prstGeom prst="line">
              <a:avLst/>
            </a:prstGeom>
            <a:ln w="12700" cap="flat" cmpd="sng">
              <a:solidFill>
                <a:schemeClr val="tx1"/>
              </a:solidFill>
              <a:prstDash val="solid"/>
              <a:round/>
              <a:headEnd type="none" w="med" len="med"/>
              <a:tailEnd type="none" w="med" len="med"/>
            </a:ln>
          </p:spPr>
        </p:sp>
        <p:sp>
          <p:nvSpPr>
            <p:cNvPr id="93197" name="Line 14"/>
            <p:cNvSpPr/>
            <p:nvPr/>
          </p:nvSpPr>
          <p:spPr>
            <a:xfrm>
              <a:off x="0" y="921"/>
              <a:ext cx="726" cy="0"/>
            </a:xfrm>
            <a:prstGeom prst="line">
              <a:avLst/>
            </a:prstGeom>
            <a:ln w="28575" cap="sq" cmpd="sng">
              <a:solidFill>
                <a:schemeClr val="tx1"/>
              </a:solidFill>
              <a:prstDash val="solid"/>
              <a:round/>
              <a:headEnd type="none" w="med" len="med"/>
              <a:tailEnd type="none" w="med" len="med"/>
            </a:ln>
          </p:spPr>
        </p:sp>
        <p:sp>
          <p:nvSpPr>
            <p:cNvPr id="93198" name="Line 15"/>
            <p:cNvSpPr/>
            <p:nvPr/>
          </p:nvSpPr>
          <p:spPr>
            <a:xfrm>
              <a:off x="0" y="0"/>
              <a:ext cx="0" cy="921"/>
            </a:xfrm>
            <a:prstGeom prst="line">
              <a:avLst/>
            </a:prstGeom>
            <a:ln w="28575" cap="sq" cmpd="sng">
              <a:solidFill>
                <a:schemeClr val="tx1"/>
              </a:solidFill>
              <a:prstDash val="solid"/>
              <a:round/>
              <a:headEnd type="none" w="med" len="med"/>
              <a:tailEnd type="none" w="med" len="med"/>
            </a:ln>
          </p:spPr>
        </p:sp>
        <p:sp>
          <p:nvSpPr>
            <p:cNvPr id="93199" name="Line 16"/>
            <p:cNvSpPr/>
            <p:nvPr/>
          </p:nvSpPr>
          <p:spPr>
            <a:xfrm>
              <a:off x="363" y="0"/>
              <a:ext cx="0" cy="921"/>
            </a:xfrm>
            <a:prstGeom prst="line">
              <a:avLst/>
            </a:prstGeom>
            <a:ln w="12700" cap="flat" cmpd="sng">
              <a:solidFill>
                <a:schemeClr val="tx1"/>
              </a:solidFill>
              <a:prstDash val="solid"/>
              <a:round/>
              <a:headEnd type="none" w="med" len="med"/>
              <a:tailEnd type="none" w="med" len="med"/>
            </a:ln>
          </p:spPr>
        </p:sp>
        <p:sp>
          <p:nvSpPr>
            <p:cNvPr id="93200" name="Line 17"/>
            <p:cNvSpPr/>
            <p:nvPr/>
          </p:nvSpPr>
          <p:spPr>
            <a:xfrm>
              <a:off x="726" y="0"/>
              <a:ext cx="0" cy="921"/>
            </a:xfrm>
            <a:prstGeom prst="line">
              <a:avLst/>
            </a:prstGeom>
            <a:ln w="28575" cap="sq" cmpd="sng">
              <a:solidFill>
                <a:schemeClr val="tx1"/>
              </a:solidFill>
              <a:prstDash val="solid"/>
              <a:round/>
              <a:headEnd type="none" w="med" len="med"/>
              <a:tailEnd type="none" w="med" len="med"/>
            </a:ln>
          </p:spPr>
        </p:sp>
        <p:sp>
          <p:nvSpPr>
            <p:cNvPr id="93201" name="Rectangle 18"/>
            <p:cNvSpPr/>
            <p:nvPr/>
          </p:nvSpPr>
          <p:spPr>
            <a:xfrm>
              <a:off x="363" y="1350"/>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02" name="Rectangle 19"/>
            <p:cNvSpPr/>
            <p:nvPr/>
          </p:nvSpPr>
          <p:spPr>
            <a:xfrm>
              <a:off x="0" y="1350"/>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03" name="Rectangle 20"/>
            <p:cNvSpPr/>
            <p:nvPr/>
          </p:nvSpPr>
          <p:spPr>
            <a:xfrm>
              <a:off x="363" y="1043"/>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04" name="Rectangle 21"/>
            <p:cNvSpPr/>
            <p:nvPr/>
          </p:nvSpPr>
          <p:spPr>
            <a:xfrm>
              <a:off x="0" y="1043"/>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05" name="Line 22"/>
            <p:cNvSpPr/>
            <p:nvPr/>
          </p:nvSpPr>
          <p:spPr>
            <a:xfrm>
              <a:off x="0" y="1043"/>
              <a:ext cx="726" cy="0"/>
            </a:xfrm>
            <a:prstGeom prst="line">
              <a:avLst/>
            </a:prstGeom>
            <a:ln w="28575" cap="sq" cmpd="sng">
              <a:solidFill>
                <a:schemeClr val="tx1"/>
              </a:solidFill>
              <a:prstDash val="solid"/>
              <a:round/>
              <a:headEnd type="none" w="med" len="med"/>
              <a:tailEnd type="none" w="med" len="med"/>
            </a:ln>
          </p:spPr>
        </p:sp>
        <p:sp>
          <p:nvSpPr>
            <p:cNvPr id="93206" name="Line 23"/>
            <p:cNvSpPr/>
            <p:nvPr/>
          </p:nvSpPr>
          <p:spPr>
            <a:xfrm>
              <a:off x="0" y="1350"/>
              <a:ext cx="726" cy="0"/>
            </a:xfrm>
            <a:prstGeom prst="line">
              <a:avLst/>
            </a:prstGeom>
            <a:ln w="12700" cap="flat" cmpd="sng">
              <a:solidFill>
                <a:schemeClr val="tx1"/>
              </a:solidFill>
              <a:prstDash val="solid"/>
              <a:round/>
              <a:headEnd type="none" w="med" len="med"/>
              <a:tailEnd type="none" w="med" len="med"/>
            </a:ln>
          </p:spPr>
        </p:sp>
        <p:sp>
          <p:nvSpPr>
            <p:cNvPr id="93207" name="Line 24"/>
            <p:cNvSpPr/>
            <p:nvPr/>
          </p:nvSpPr>
          <p:spPr>
            <a:xfrm>
              <a:off x="0" y="1657"/>
              <a:ext cx="726" cy="0"/>
            </a:xfrm>
            <a:prstGeom prst="line">
              <a:avLst/>
            </a:prstGeom>
            <a:ln w="28575" cap="sq" cmpd="sng">
              <a:solidFill>
                <a:schemeClr val="tx1"/>
              </a:solidFill>
              <a:prstDash val="solid"/>
              <a:round/>
              <a:headEnd type="none" w="med" len="med"/>
              <a:tailEnd type="none" w="med" len="med"/>
            </a:ln>
          </p:spPr>
        </p:sp>
        <p:sp>
          <p:nvSpPr>
            <p:cNvPr id="93208" name="Line 25"/>
            <p:cNvSpPr/>
            <p:nvPr/>
          </p:nvSpPr>
          <p:spPr>
            <a:xfrm>
              <a:off x="0" y="1043"/>
              <a:ext cx="0" cy="614"/>
            </a:xfrm>
            <a:prstGeom prst="line">
              <a:avLst/>
            </a:prstGeom>
            <a:ln w="28575" cap="sq" cmpd="sng">
              <a:solidFill>
                <a:schemeClr val="tx1"/>
              </a:solidFill>
              <a:prstDash val="solid"/>
              <a:round/>
              <a:headEnd type="none" w="med" len="med"/>
              <a:tailEnd type="none" w="med" len="med"/>
            </a:ln>
          </p:spPr>
        </p:sp>
        <p:sp>
          <p:nvSpPr>
            <p:cNvPr id="93209" name="Line 26"/>
            <p:cNvSpPr/>
            <p:nvPr/>
          </p:nvSpPr>
          <p:spPr>
            <a:xfrm>
              <a:off x="363" y="1043"/>
              <a:ext cx="0" cy="614"/>
            </a:xfrm>
            <a:prstGeom prst="line">
              <a:avLst/>
            </a:prstGeom>
            <a:ln w="12700" cap="flat" cmpd="sng">
              <a:solidFill>
                <a:schemeClr val="tx1"/>
              </a:solidFill>
              <a:prstDash val="solid"/>
              <a:round/>
              <a:headEnd type="none" w="med" len="med"/>
              <a:tailEnd type="none" w="med" len="med"/>
            </a:ln>
          </p:spPr>
        </p:sp>
        <p:sp>
          <p:nvSpPr>
            <p:cNvPr id="93210" name="Line 27"/>
            <p:cNvSpPr/>
            <p:nvPr/>
          </p:nvSpPr>
          <p:spPr>
            <a:xfrm>
              <a:off x="726" y="1043"/>
              <a:ext cx="0" cy="614"/>
            </a:xfrm>
            <a:prstGeom prst="line">
              <a:avLst/>
            </a:prstGeom>
            <a:ln w="28575" cap="sq" cmpd="sng">
              <a:solidFill>
                <a:schemeClr val="tx1"/>
              </a:solidFill>
              <a:prstDash val="solid"/>
              <a:round/>
              <a:headEnd type="none" w="med" len="med"/>
              <a:tailEnd type="none" w="med" len="med"/>
            </a:ln>
          </p:spPr>
        </p:sp>
        <p:sp>
          <p:nvSpPr>
            <p:cNvPr id="93211" name="Rectangle 28"/>
            <p:cNvSpPr/>
            <p:nvPr/>
          </p:nvSpPr>
          <p:spPr>
            <a:xfrm>
              <a:off x="1134" y="625"/>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12" name="Rectangle 29"/>
            <p:cNvSpPr/>
            <p:nvPr/>
          </p:nvSpPr>
          <p:spPr>
            <a:xfrm>
              <a:off x="1134" y="318"/>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213" name="Rectangle 30"/>
            <p:cNvSpPr/>
            <p:nvPr/>
          </p:nvSpPr>
          <p:spPr>
            <a:xfrm>
              <a:off x="1134" y="0"/>
              <a:ext cx="363" cy="318"/>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214" name="Line 31"/>
            <p:cNvSpPr/>
            <p:nvPr/>
          </p:nvSpPr>
          <p:spPr>
            <a:xfrm>
              <a:off x="1134" y="0"/>
              <a:ext cx="363" cy="0"/>
            </a:xfrm>
            <a:prstGeom prst="line">
              <a:avLst/>
            </a:prstGeom>
            <a:ln w="28575" cap="sq" cmpd="sng">
              <a:solidFill>
                <a:schemeClr val="tx1"/>
              </a:solidFill>
              <a:prstDash val="solid"/>
              <a:round/>
              <a:headEnd type="none" w="med" len="med"/>
              <a:tailEnd type="none" w="med" len="med"/>
            </a:ln>
          </p:spPr>
        </p:sp>
        <p:sp>
          <p:nvSpPr>
            <p:cNvPr id="93215" name="Line 32"/>
            <p:cNvSpPr/>
            <p:nvPr/>
          </p:nvSpPr>
          <p:spPr>
            <a:xfrm>
              <a:off x="1134" y="318"/>
              <a:ext cx="363" cy="0"/>
            </a:xfrm>
            <a:prstGeom prst="line">
              <a:avLst/>
            </a:prstGeom>
            <a:ln w="12700" cap="flat" cmpd="sng">
              <a:solidFill>
                <a:schemeClr val="tx1"/>
              </a:solidFill>
              <a:prstDash val="solid"/>
              <a:round/>
              <a:headEnd type="none" w="med" len="med"/>
              <a:tailEnd type="none" w="med" len="med"/>
            </a:ln>
          </p:spPr>
        </p:sp>
        <p:sp>
          <p:nvSpPr>
            <p:cNvPr id="93216" name="Line 33"/>
            <p:cNvSpPr/>
            <p:nvPr/>
          </p:nvSpPr>
          <p:spPr>
            <a:xfrm>
              <a:off x="1134" y="625"/>
              <a:ext cx="363" cy="0"/>
            </a:xfrm>
            <a:prstGeom prst="line">
              <a:avLst/>
            </a:prstGeom>
            <a:ln w="12700" cap="flat" cmpd="sng">
              <a:solidFill>
                <a:schemeClr val="tx1"/>
              </a:solidFill>
              <a:prstDash val="solid"/>
              <a:round/>
              <a:headEnd type="none" w="med" len="med"/>
              <a:tailEnd type="none" w="med" len="med"/>
            </a:ln>
          </p:spPr>
        </p:sp>
        <p:sp>
          <p:nvSpPr>
            <p:cNvPr id="93217" name="Line 34"/>
            <p:cNvSpPr/>
            <p:nvPr/>
          </p:nvSpPr>
          <p:spPr>
            <a:xfrm>
              <a:off x="1134" y="932"/>
              <a:ext cx="363" cy="0"/>
            </a:xfrm>
            <a:prstGeom prst="line">
              <a:avLst/>
            </a:prstGeom>
            <a:ln w="28575" cap="sq" cmpd="sng">
              <a:solidFill>
                <a:schemeClr val="tx1"/>
              </a:solidFill>
              <a:prstDash val="solid"/>
              <a:round/>
              <a:headEnd type="none" w="med" len="med"/>
              <a:tailEnd type="none" w="med" len="med"/>
            </a:ln>
          </p:spPr>
        </p:sp>
        <p:sp>
          <p:nvSpPr>
            <p:cNvPr id="93218" name="Line 35"/>
            <p:cNvSpPr/>
            <p:nvPr/>
          </p:nvSpPr>
          <p:spPr>
            <a:xfrm>
              <a:off x="1134" y="0"/>
              <a:ext cx="0" cy="932"/>
            </a:xfrm>
            <a:prstGeom prst="line">
              <a:avLst/>
            </a:prstGeom>
            <a:ln w="28575" cap="sq" cmpd="sng">
              <a:solidFill>
                <a:schemeClr val="tx1"/>
              </a:solidFill>
              <a:prstDash val="solid"/>
              <a:round/>
              <a:headEnd type="none" w="med" len="med"/>
              <a:tailEnd type="none" w="med" len="med"/>
            </a:ln>
          </p:spPr>
        </p:sp>
        <p:sp>
          <p:nvSpPr>
            <p:cNvPr id="93219" name="Line 36"/>
            <p:cNvSpPr/>
            <p:nvPr/>
          </p:nvSpPr>
          <p:spPr>
            <a:xfrm>
              <a:off x="1497" y="0"/>
              <a:ext cx="0" cy="932"/>
            </a:xfrm>
            <a:prstGeom prst="line">
              <a:avLst/>
            </a:prstGeom>
            <a:ln w="28575" cap="sq" cmpd="sng">
              <a:solidFill>
                <a:schemeClr val="tx1"/>
              </a:solidFill>
              <a:prstDash val="solid"/>
              <a:round/>
              <a:headEnd type="none" w="med" len="med"/>
              <a:tailEnd type="none" w="med" len="med"/>
            </a:ln>
          </p:spPr>
        </p:sp>
        <p:sp>
          <p:nvSpPr>
            <p:cNvPr id="93220" name="Rectangle 37"/>
            <p:cNvSpPr/>
            <p:nvPr/>
          </p:nvSpPr>
          <p:spPr>
            <a:xfrm>
              <a:off x="1134" y="1350"/>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21" name="Rectangle 38"/>
            <p:cNvSpPr/>
            <p:nvPr/>
          </p:nvSpPr>
          <p:spPr>
            <a:xfrm>
              <a:off x="1134" y="1043"/>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22" name="Line 39"/>
            <p:cNvSpPr/>
            <p:nvPr/>
          </p:nvSpPr>
          <p:spPr>
            <a:xfrm>
              <a:off x="1134" y="1043"/>
              <a:ext cx="363" cy="0"/>
            </a:xfrm>
            <a:prstGeom prst="line">
              <a:avLst/>
            </a:prstGeom>
            <a:ln w="28575" cap="sq" cmpd="sng">
              <a:solidFill>
                <a:schemeClr val="tx1"/>
              </a:solidFill>
              <a:prstDash val="solid"/>
              <a:round/>
              <a:headEnd type="none" w="med" len="med"/>
              <a:tailEnd type="none" w="med" len="med"/>
            </a:ln>
          </p:spPr>
        </p:sp>
        <p:sp>
          <p:nvSpPr>
            <p:cNvPr id="93223" name="Line 40"/>
            <p:cNvSpPr/>
            <p:nvPr/>
          </p:nvSpPr>
          <p:spPr>
            <a:xfrm>
              <a:off x="1134" y="1350"/>
              <a:ext cx="363" cy="0"/>
            </a:xfrm>
            <a:prstGeom prst="line">
              <a:avLst/>
            </a:prstGeom>
            <a:ln w="12700" cap="flat" cmpd="sng">
              <a:solidFill>
                <a:schemeClr val="tx1"/>
              </a:solidFill>
              <a:prstDash val="solid"/>
              <a:round/>
              <a:headEnd type="none" w="med" len="med"/>
              <a:tailEnd type="none" w="med" len="med"/>
            </a:ln>
          </p:spPr>
        </p:sp>
        <p:sp>
          <p:nvSpPr>
            <p:cNvPr id="93224" name="Line 41"/>
            <p:cNvSpPr/>
            <p:nvPr/>
          </p:nvSpPr>
          <p:spPr>
            <a:xfrm>
              <a:off x="1134" y="1657"/>
              <a:ext cx="363" cy="0"/>
            </a:xfrm>
            <a:prstGeom prst="line">
              <a:avLst/>
            </a:prstGeom>
            <a:ln w="28575" cap="sq" cmpd="sng">
              <a:solidFill>
                <a:schemeClr val="tx1"/>
              </a:solidFill>
              <a:prstDash val="solid"/>
              <a:round/>
              <a:headEnd type="none" w="med" len="med"/>
              <a:tailEnd type="none" w="med" len="med"/>
            </a:ln>
          </p:spPr>
        </p:sp>
        <p:sp>
          <p:nvSpPr>
            <p:cNvPr id="93225" name="Line 42"/>
            <p:cNvSpPr/>
            <p:nvPr/>
          </p:nvSpPr>
          <p:spPr>
            <a:xfrm>
              <a:off x="1134" y="1043"/>
              <a:ext cx="0" cy="614"/>
            </a:xfrm>
            <a:prstGeom prst="line">
              <a:avLst/>
            </a:prstGeom>
            <a:ln w="28575" cap="sq" cmpd="sng">
              <a:solidFill>
                <a:schemeClr val="tx1"/>
              </a:solidFill>
              <a:prstDash val="solid"/>
              <a:round/>
              <a:headEnd type="none" w="med" len="med"/>
              <a:tailEnd type="none" w="med" len="med"/>
            </a:ln>
          </p:spPr>
        </p:sp>
        <p:sp>
          <p:nvSpPr>
            <p:cNvPr id="93226" name="Line 43"/>
            <p:cNvSpPr/>
            <p:nvPr/>
          </p:nvSpPr>
          <p:spPr>
            <a:xfrm>
              <a:off x="1497" y="1043"/>
              <a:ext cx="0" cy="614"/>
            </a:xfrm>
            <a:prstGeom prst="line">
              <a:avLst/>
            </a:prstGeom>
            <a:ln w="28575" cap="sq" cmpd="sng">
              <a:solidFill>
                <a:schemeClr val="tx1"/>
              </a:solidFill>
              <a:prstDash val="solid"/>
              <a:round/>
              <a:headEnd type="none" w="med" len="med"/>
              <a:tailEnd type="none" w="med" len="med"/>
            </a:ln>
          </p:spPr>
        </p:sp>
        <p:sp>
          <p:nvSpPr>
            <p:cNvPr id="93227" name="AutoShape 44"/>
            <p:cNvSpPr/>
            <p:nvPr/>
          </p:nvSpPr>
          <p:spPr>
            <a:xfrm>
              <a:off x="771" y="907"/>
              <a:ext cx="317" cy="91"/>
            </a:xfrm>
            <a:prstGeom prst="rightArrow">
              <a:avLst>
                <a:gd name="adj1" fmla="val 50000"/>
                <a:gd name="adj2" fmla="val 8687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just" latinLnBrk="1"/>
              <a:endParaRPr lang="zh-CN" altLang="en-US" dirty="0">
                <a:latin typeface="Times New Roman" panose="02020603050405020304" pitchFamily="18" charset="0"/>
                <a:ea typeface="华文中宋" pitchFamily="2" charset="-122"/>
              </a:endParaRPr>
            </a:p>
          </p:txBody>
        </p:sp>
      </p:grpSp>
      <p:grpSp>
        <p:nvGrpSpPr>
          <p:cNvPr id="93228" name="Group 45"/>
          <p:cNvGrpSpPr/>
          <p:nvPr/>
        </p:nvGrpSpPr>
        <p:grpSpPr>
          <a:xfrm>
            <a:off x="4859338" y="3429000"/>
            <a:ext cx="2376487" cy="2630488"/>
            <a:chOff x="0" y="0"/>
            <a:chExt cx="1497" cy="1657"/>
          </a:xfrm>
        </p:grpSpPr>
        <p:sp>
          <p:nvSpPr>
            <p:cNvPr id="93229" name="Rectangle 46"/>
            <p:cNvSpPr/>
            <p:nvPr/>
          </p:nvSpPr>
          <p:spPr>
            <a:xfrm>
              <a:off x="363" y="614"/>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230" name="Rectangle 47"/>
            <p:cNvSpPr/>
            <p:nvPr/>
          </p:nvSpPr>
          <p:spPr>
            <a:xfrm>
              <a:off x="0" y="614"/>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231" name="Rectangle 48"/>
            <p:cNvSpPr/>
            <p:nvPr/>
          </p:nvSpPr>
          <p:spPr>
            <a:xfrm>
              <a:off x="363" y="307"/>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232" name="Rectangle 49"/>
            <p:cNvSpPr/>
            <p:nvPr/>
          </p:nvSpPr>
          <p:spPr>
            <a:xfrm>
              <a:off x="0" y="307"/>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33" name="Rectangle 50"/>
            <p:cNvSpPr/>
            <p:nvPr/>
          </p:nvSpPr>
          <p:spPr>
            <a:xfrm>
              <a:off x="363" y="0"/>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234" name="Rectangle 51"/>
            <p:cNvSpPr/>
            <p:nvPr/>
          </p:nvSpPr>
          <p:spPr>
            <a:xfrm>
              <a:off x="0" y="0"/>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235" name="Line 52"/>
            <p:cNvSpPr/>
            <p:nvPr/>
          </p:nvSpPr>
          <p:spPr>
            <a:xfrm>
              <a:off x="0" y="0"/>
              <a:ext cx="726" cy="0"/>
            </a:xfrm>
            <a:prstGeom prst="line">
              <a:avLst/>
            </a:prstGeom>
            <a:ln w="28575" cap="sq" cmpd="sng">
              <a:solidFill>
                <a:schemeClr val="tx1"/>
              </a:solidFill>
              <a:prstDash val="solid"/>
              <a:round/>
              <a:headEnd type="none" w="med" len="med"/>
              <a:tailEnd type="none" w="med" len="med"/>
            </a:ln>
          </p:spPr>
        </p:sp>
        <p:sp>
          <p:nvSpPr>
            <p:cNvPr id="93236" name="Line 53"/>
            <p:cNvSpPr/>
            <p:nvPr/>
          </p:nvSpPr>
          <p:spPr>
            <a:xfrm>
              <a:off x="0" y="307"/>
              <a:ext cx="726" cy="0"/>
            </a:xfrm>
            <a:prstGeom prst="line">
              <a:avLst/>
            </a:prstGeom>
            <a:ln w="12700" cap="flat" cmpd="sng">
              <a:solidFill>
                <a:schemeClr val="tx1"/>
              </a:solidFill>
              <a:prstDash val="solid"/>
              <a:round/>
              <a:headEnd type="none" w="med" len="med"/>
              <a:tailEnd type="none" w="med" len="med"/>
            </a:ln>
          </p:spPr>
        </p:sp>
        <p:sp>
          <p:nvSpPr>
            <p:cNvPr id="93237" name="Line 54"/>
            <p:cNvSpPr/>
            <p:nvPr/>
          </p:nvSpPr>
          <p:spPr>
            <a:xfrm>
              <a:off x="0" y="614"/>
              <a:ext cx="726" cy="0"/>
            </a:xfrm>
            <a:prstGeom prst="line">
              <a:avLst/>
            </a:prstGeom>
            <a:ln w="12700" cap="flat" cmpd="sng">
              <a:solidFill>
                <a:schemeClr val="tx1"/>
              </a:solidFill>
              <a:prstDash val="solid"/>
              <a:round/>
              <a:headEnd type="none" w="med" len="med"/>
              <a:tailEnd type="none" w="med" len="med"/>
            </a:ln>
          </p:spPr>
        </p:sp>
        <p:sp>
          <p:nvSpPr>
            <p:cNvPr id="93238" name="Line 55"/>
            <p:cNvSpPr/>
            <p:nvPr/>
          </p:nvSpPr>
          <p:spPr>
            <a:xfrm>
              <a:off x="0" y="921"/>
              <a:ext cx="726" cy="0"/>
            </a:xfrm>
            <a:prstGeom prst="line">
              <a:avLst/>
            </a:prstGeom>
            <a:ln w="28575" cap="sq" cmpd="sng">
              <a:solidFill>
                <a:schemeClr val="tx1"/>
              </a:solidFill>
              <a:prstDash val="solid"/>
              <a:round/>
              <a:headEnd type="none" w="med" len="med"/>
              <a:tailEnd type="none" w="med" len="med"/>
            </a:ln>
          </p:spPr>
        </p:sp>
        <p:sp>
          <p:nvSpPr>
            <p:cNvPr id="93239" name="Line 56"/>
            <p:cNvSpPr/>
            <p:nvPr/>
          </p:nvSpPr>
          <p:spPr>
            <a:xfrm>
              <a:off x="0" y="0"/>
              <a:ext cx="0" cy="921"/>
            </a:xfrm>
            <a:prstGeom prst="line">
              <a:avLst/>
            </a:prstGeom>
            <a:ln w="28575" cap="sq" cmpd="sng">
              <a:solidFill>
                <a:schemeClr val="tx1"/>
              </a:solidFill>
              <a:prstDash val="solid"/>
              <a:round/>
              <a:headEnd type="none" w="med" len="med"/>
              <a:tailEnd type="none" w="med" len="med"/>
            </a:ln>
          </p:spPr>
        </p:sp>
        <p:sp>
          <p:nvSpPr>
            <p:cNvPr id="93240" name="Line 57"/>
            <p:cNvSpPr/>
            <p:nvPr/>
          </p:nvSpPr>
          <p:spPr>
            <a:xfrm>
              <a:off x="363" y="0"/>
              <a:ext cx="0" cy="921"/>
            </a:xfrm>
            <a:prstGeom prst="line">
              <a:avLst/>
            </a:prstGeom>
            <a:ln w="12700" cap="flat" cmpd="sng">
              <a:solidFill>
                <a:schemeClr val="tx1"/>
              </a:solidFill>
              <a:prstDash val="solid"/>
              <a:round/>
              <a:headEnd type="none" w="med" len="med"/>
              <a:tailEnd type="none" w="med" len="med"/>
            </a:ln>
          </p:spPr>
        </p:sp>
        <p:sp>
          <p:nvSpPr>
            <p:cNvPr id="93241" name="Line 58"/>
            <p:cNvSpPr/>
            <p:nvPr/>
          </p:nvSpPr>
          <p:spPr>
            <a:xfrm>
              <a:off x="726" y="0"/>
              <a:ext cx="0" cy="921"/>
            </a:xfrm>
            <a:prstGeom prst="line">
              <a:avLst/>
            </a:prstGeom>
            <a:ln w="28575" cap="sq" cmpd="sng">
              <a:solidFill>
                <a:schemeClr val="tx1"/>
              </a:solidFill>
              <a:prstDash val="solid"/>
              <a:round/>
              <a:headEnd type="none" w="med" len="med"/>
              <a:tailEnd type="none" w="med" len="med"/>
            </a:ln>
          </p:spPr>
        </p:sp>
        <p:sp>
          <p:nvSpPr>
            <p:cNvPr id="93242" name="Rectangle 59"/>
            <p:cNvSpPr/>
            <p:nvPr/>
          </p:nvSpPr>
          <p:spPr>
            <a:xfrm>
              <a:off x="363" y="1350"/>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43" name="Rectangle 60"/>
            <p:cNvSpPr/>
            <p:nvPr/>
          </p:nvSpPr>
          <p:spPr>
            <a:xfrm>
              <a:off x="0" y="1350"/>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44" name="Rectangle 61"/>
            <p:cNvSpPr/>
            <p:nvPr/>
          </p:nvSpPr>
          <p:spPr>
            <a:xfrm>
              <a:off x="363" y="1043"/>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45" name="Rectangle 62"/>
            <p:cNvSpPr/>
            <p:nvPr/>
          </p:nvSpPr>
          <p:spPr>
            <a:xfrm>
              <a:off x="0" y="1043"/>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46" name="Line 63"/>
            <p:cNvSpPr/>
            <p:nvPr/>
          </p:nvSpPr>
          <p:spPr>
            <a:xfrm>
              <a:off x="0" y="1043"/>
              <a:ext cx="726" cy="0"/>
            </a:xfrm>
            <a:prstGeom prst="line">
              <a:avLst/>
            </a:prstGeom>
            <a:ln w="28575" cap="sq" cmpd="sng">
              <a:solidFill>
                <a:schemeClr val="tx1"/>
              </a:solidFill>
              <a:prstDash val="solid"/>
              <a:round/>
              <a:headEnd type="none" w="med" len="med"/>
              <a:tailEnd type="none" w="med" len="med"/>
            </a:ln>
          </p:spPr>
        </p:sp>
        <p:sp>
          <p:nvSpPr>
            <p:cNvPr id="93247" name="Line 64"/>
            <p:cNvSpPr/>
            <p:nvPr/>
          </p:nvSpPr>
          <p:spPr>
            <a:xfrm>
              <a:off x="0" y="1350"/>
              <a:ext cx="726" cy="0"/>
            </a:xfrm>
            <a:prstGeom prst="line">
              <a:avLst/>
            </a:prstGeom>
            <a:ln w="12700" cap="flat" cmpd="sng">
              <a:solidFill>
                <a:schemeClr val="tx1"/>
              </a:solidFill>
              <a:prstDash val="solid"/>
              <a:round/>
              <a:headEnd type="none" w="med" len="med"/>
              <a:tailEnd type="none" w="med" len="med"/>
            </a:ln>
          </p:spPr>
        </p:sp>
        <p:sp>
          <p:nvSpPr>
            <p:cNvPr id="93248" name="Line 65"/>
            <p:cNvSpPr/>
            <p:nvPr/>
          </p:nvSpPr>
          <p:spPr>
            <a:xfrm>
              <a:off x="0" y="1657"/>
              <a:ext cx="726" cy="0"/>
            </a:xfrm>
            <a:prstGeom prst="line">
              <a:avLst/>
            </a:prstGeom>
            <a:ln w="28575" cap="sq" cmpd="sng">
              <a:solidFill>
                <a:schemeClr val="tx1"/>
              </a:solidFill>
              <a:prstDash val="solid"/>
              <a:round/>
              <a:headEnd type="none" w="med" len="med"/>
              <a:tailEnd type="none" w="med" len="med"/>
            </a:ln>
          </p:spPr>
        </p:sp>
        <p:sp>
          <p:nvSpPr>
            <p:cNvPr id="93249" name="Line 66"/>
            <p:cNvSpPr/>
            <p:nvPr/>
          </p:nvSpPr>
          <p:spPr>
            <a:xfrm>
              <a:off x="0" y="1043"/>
              <a:ext cx="0" cy="614"/>
            </a:xfrm>
            <a:prstGeom prst="line">
              <a:avLst/>
            </a:prstGeom>
            <a:ln w="28575" cap="sq" cmpd="sng">
              <a:solidFill>
                <a:schemeClr val="tx1"/>
              </a:solidFill>
              <a:prstDash val="solid"/>
              <a:round/>
              <a:headEnd type="none" w="med" len="med"/>
              <a:tailEnd type="none" w="med" len="med"/>
            </a:ln>
          </p:spPr>
        </p:sp>
        <p:sp>
          <p:nvSpPr>
            <p:cNvPr id="93250" name="Line 67"/>
            <p:cNvSpPr/>
            <p:nvPr/>
          </p:nvSpPr>
          <p:spPr>
            <a:xfrm>
              <a:off x="363" y="1043"/>
              <a:ext cx="0" cy="614"/>
            </a:xfrm>
            <a:prstGeom prst="line">
              <a:avLst/>
            </a:prstGeom>
            <a:ln w="12700" cap="flat" cmpd="sng">
              <a:solidFill>
                <a:schemeClr val="tx1"/>
              </a:solidFill>
              <a:prstDash val="solid"/>
              <a:round/>
              <a:headEnd type="none" w="med" len="med"/>
              <a:tailEnd type="none" w="med" len="med"/>
            </a:ln>
          </p:spPr>
        </p:sp>
        <p:sp>
          <p:nvSpPr>
            <p:cNvPr id="93251" name="Line 68"/>
            <p:cNvSpPr/>
            <p:nvPr/>
          </p:nvSpPr>
          <p:spPr>
            <a:xfrm>
              <a:off x="726" y="1043"/>
              <a:ext cx="0" cy="614"/>
            </a:xfrm>
            <a:prstGeom prst="line">
              <a:avLst/>
            </a:prstGeom>
            <a:ln w="28575" cap="sq" cmpd="sng">
              <a:solidFill>
                <a:schemeClr val="tx1"/>
              </a:solidFill>
              <a:prstDash val="solid"/>
              <a:round/>
              <a:headEnd type="none" w="med" len="med"/>
              <a:tailEnd type="none" w="med" len="med"/>
            </a:ln>
          </p:spPr>
        </p:sp>
        <p:sp>
          <p:nvSpPr>
            <p:cNvPr id="93252" name="Rectangle 69"/>
            <p:cNvSpPr/>
            <p:nvPr/>
          </p:nvSpPr>
          <p:spPr>
            <a:xfrm>
              <a:off x="1134" y="625"/>
              <a:ext cx="363" cy="307"/>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N</a:t>
              </a:r>
            </a:p>
          </p:txBody>
        </p:sp>
        <p:sp>
          <p:nvSpPr>
            <p:cNvPr id="93253" name="Rectangle 70"/>
            <p:cNvSpPr/>
            <p:nvPr/>
          </p:nvSpPr>
          <p:spPr>
            <a:xfrm>
              <a:off x="1134" y="318"/>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54" name="Rectangle 71"/>
            <p:cNvSpPr/>
            <p:nvPr/>
          </p:nvSpPr>
          <p:spPr>
            <a:xfrm>
              <a:off x="1134" y="0"/>
              <a:ext cx="363" cy="318"/>
            </a:xfrm>
            <a:prstGeom prst="rect">
              <a:avLst/>
            </a:prstGeom>
            <a:noFill/>
            <a:ln w="9525">
              <a:noFill/>
            </a:ln>
          </p:spPr>
          <p:txBody>
            <a:bodyPr anchor="t" anchorCtr="0"/>
            <a:lstStyle/>
            <a:p>
              <a:pPr latinLnBrk="1">
                <a:spcBef>
                  <a:spcPct val="20000"/>
                </a:spcBef>
                <a:buFontTx/>
              </a:pPr>
              <a:r>
                <a:rPr lang="en-US" altLang="zh-CN" dirty="0">
                  <a:latin typeface="Gulim" panose="020B0600000101010101" pitchFamily="34" charset="-127"/>
                  <a:ea typeface="Gulim" panose="020B0600000101010101" pitchFamily="34" charset="-127"/>
                </a:rPr>
                <a:t>Y</a:t>
              </a:r>
            </a:p>
          </p:txBody>
        </p:sp>
        <p:sp>
          <p:nvSpPr>
            <p:cNvPr id="93255" name="Line 72"/>
            <p:cNvSpPr/>
            <p:nvPr/>
          </p:nvSpPr>
          <p:spPr>
            <a:xfrm>
              <a:off x="1134" y="0"/>
              <a:ext cx="363" cy="0"/>
            </a:xfrm>
            <a:prstGeom prst="line">
              <a:avLst/>
            </a:prstGeom>
            <a:ln w="28575" cap="sq" cmpd="sng">
              <a:solidFill>
                <a:schemeClr val="tx1"/>
              </a:solidFill>
              <a:prstDash val="solid"/>
              <a:round/>
              <a:headEnd type="none" w="med" len="med"/>
              <a:tailEnd type="none" w="med" len="med"/>
            </a:ln>
          </p:spPr>
        </p:sp>
        <p:sp>
          <p:nvSpPr>
            <p:cNvPr id="93256" name="Line 73"/>
            <p:cNvSpPr/>
            <p:nvPr/>
          </p:nvSpPr>
          <p:spPr>
            <a:xfrm>
              <a:off x="1134" y="318"/>
              <a:ext cx="363" cy="0"/>
            </a:xfrm>
            <a:prstGeom prst="line">
              <a:avLst/>
            </a:prstGeom>
            <a:ln w="12700" cap="flat" cmpd="sng">
              <a:solidFill>
                <a:schemeClr val="tx1"/>
              </a:solidFill>
              <a:prstDash val="solid"/>
              <a:round/>
              <a:headEnd type="none" w="med" len="med"/>
              <a:tailEnd type="none" w="med" len="med"/>
            </a:ln>
          </p:spPr>
        </p:sp>
        <p:sp>
          <p:nvSpPr>
            <p:cNvPr id="93257" name="Line 74"/>
            <p:cNvSpPr/>
            <p:nvPr/>
          </p:nvSpPr>
          <p:spPr>
            <a:xfrm>
              <a:off x="1134" y="625"/>
              <a:ext cx="363" cy="0"/>
            </a:xfrm>
            <a:prstGeom prst="line">
              <a:avLst/>
            </a:prstGeom>
            <a:ln w="12700" cap="flat" cmpd="sng">
              <a:solidFill>
                <a:schemeClr val="tx1"/>
              </a:solidFill>
              <a:prstDash val="solid"/>
              <a:round/>
              <a:headEnd type="none" w="med" len="med"/>
              <a:tailEnd type="none" w="med" len="med"/>
            </a:ln>
          </p:spPr>
        </p:sp>
        <p:sp>
          <p:nvSpPr>
            <p:cNvPr id="93258" name="Line 75"/>
            <p:cNvSpPr/>
            <p:nvPr/>
          </p:nvSpPr>
          <p:spPr>
            <a:xfrm>
              <a:off x="1134" y="932"/>
              <a:ext cx="363" cy="0"/>
            </a:xfrm>
            <a:prstGeom prst="line">
              <a:avLst/>
            </a:prstGeom>
            <a:ln w="28575" cap="sq" cmpd="sng">
              <a:solidFill>
                <a:schemeClr val="tx1"/>
              </a:solidFill>
              <a:prstDash val="solid"/>
              <a:round/>
              <a:headEnd type="none" w="med" len="med"/>
              <a:tailEnd type="none" w="med" len="med"/>
            </a:ln>
          </p:spPr>
        </p:sp>
        <p:sp>
          <p:nvSpPr>
            <p:cNvPr id="93259" name="Line 76"/>
            <p:cNvSpPr/>
            <p:nvPr/>
          </p:nvSpPr>
          <p:spPr>
            <a:xfrm>
              <a:off x="1134" y="0"/>
              <a:ext cx="0" cy="932"/>
            </a:xfrm>
            <a:prstGeom prst="line">
              <a:avLst/>
            </a:prstGeom>
            <a:ln w="28575" cap="sq" cmpd="sng">
              <a:solidFill>
                <a:schemeClr val="tx1"/>
              </a:solidFill>
              <a:prstDash val="solid"/>
              <a:round/>
              <a:headEnd type="none" w="med" len="med"/>
              <a:tailEnd type="none" w="med" len="med"/>
            </a:ln>
          </p:spPr>
        </p:sp>
        <p:sp>
          <p:nvSpPr>
            <p:cNvPr id="93260" name="Line 77"/>
            <p:cNvSpPr/>
            <p:nvPr/>
          </p:nvSpPr>
          <p:spPr>
            <a:xfrm>
              <a:off x="1497" y="0"/>
              <a:ext cx="0" cy="932"/>
            </a:xfrm>
            <a:prstGeom prst="line">
              <a:avLst/>
            </a:prstGeom>
            <a:ln w="28575" cap="sq" cmpd="sng">
              <a:solidFill>
                <a:schemeClr val="tx1"/>
              </a:solidFill>
              <a:prstDash val="solid"/>
              <a:round/>
              <a:headEnd type="none" w="med" len="med"/>
              <a:tailEnd type="none" w="med" len="med"/>
            </a:ln>
          </p:spPr>
        </p:sp>
        <p:sp>
          <p:nvSpPr>
            <p:cNvPr id="93261" name="Rectangle 78"/>
            <p:cNvSpPr/>
            <p:nvPr/>
          </p:nvSpPr>
          <p:spPr>
            <a:xfrm>
              <a:off x="1134" y="1350"/>
              <a:ext cx="363" cy="307"/>
            </a:xfrm>
            <a:prstGeom prst="rect">
              <a:avLst/>
            </a:prstGeom>
            <a:noFill/>
            <a:ln w="9525">
              <a:noFill/>
            </a:ln>
          </p:spPr>
          <p:txBody>
            <a:bodyPr anchor="t" anchorCtr="0"/>
            <a:lstStyle/>
            <a:p>
              <a:pPr latinLnBrk="1">
                <a:spcBef>
                  <a:spcPct val="20000"/>
                </a:spcBef>
                <a:buFontTx/>
              </a:pPr>
              <a:r>
                <a:rPr lang="zh-CN" altLang="en-US" dirty="0">
                  <a:latin typeface="Gulim" panose="020B0600000101010101" pitchFamily="34" charset="-127"/>
                  <a:ea typeface="Gulim" panose="020B0600000101010101" pitchFamily="34" charset="-127"/>
                </a:rPr>
                <a:t>√</a:t>
              </a:r>
            </a:p>
          </p:txBody>
        </p:sp>
        <p:sp>
          <p:nvSpPr>
            <p:cNvPr id="93262" name="Rectangle 79"/>
            <p:cNvSpPr/>
            <p:nvPr/>
          </p:nvSpPr>
          <p:spPr>
            <a:xfrm>
              <a:off x="1134" y="1043"/>
              <a:ext cx="363" cy="307"/>
            </a:xfrm>
            <a:prstGeom prst="rect">
              <a:avLst/>
            </a:prstGeom>
            <a:noFill/>
            <a:ln w="9525">
              <a:noFill/>
            </a:ln>
          </p:spPr>
          <p:txBody>
            <a:bodyPr anchor="t" anchorCtr="0"/>
            <a:lstStyle/>
            <a:p>
              <a:pPr latinLnBrk="1">
                <a:spcBef>
                  <a:spcPct val="20000"/>
                </a:spcBef>
                <a:buFontTx/>
              </a:pPr>
              <a:endParaRPr lang="zh-CN" altLang="en-US" dirty="0">
                <a:latin typeface="Gulim" panose="020B0600000101010101" pitchFamily="34" charset="-127"/>
                <a:ea typeface="Gulim" panose="020B0600000101010101" pitchFamily="34" charset="-127"/>
              </a:endParaRPr>
            </a:p>
          </p:txBody>
        </p:sp>
        <p:sp>
          <p:nvSpPr>
            <p:cNvPr id="93263" name="Line 80"/>
            <p:cNvSpPr/>
            <p:nvPr/>
          </p:nvSpPr>
          <p:spPr>
            <a:xfrm>
              <a:off x="1134" y="1043"/>
              <a:ext cx="363" cy="0"/>
            </a:xfrm>
            <a:prstGeom prst="line">
              <a:avLst/>
            </a:prstGeom>
            <a:ln w="28575" cap="sq" cmpd="sng">
              <a:solidFill>
                <a:schemeClr val="tx1"/>
              </a:solidFill>
              <a:prstDash val="solid"/>
              <a:round/>
              <a:headEnd type="none" w="med" len="med"/>
              <a:tailEnd type="none" w="med" len="med"/>
            </a:ln>
          </p:spPr>
        </p:sp>
        <p:sp>
          <p:nvSpPr>
            <p:cNvPr id="93264" name="Line 81"/>
            <p:cNvSpPr/>
            <p:nvPr/>
          </p:nvSpPr>
          <p:spPr>
            <a:xfrm>
              <a:off x="1134" y="1350"/>
              <a:ext cx="363" cy="0"/>
            </a:xfrm>
            <a:prstGeom prst="line">
              <a:avLst/>
            </a:prstGeom>
            <a:ln w="12700" cap="flat" cmpd="sng">
              <a:solidFill>
                <a:schemeClr val="tx1"/>
              </a:solidFill>
              <a:prstDash val="solid"/>
              <a:round/>
              <a:headEnd type="none" w="med" len="med"/>
              <a:tailEnd type="none" w="med" len="med"/>
            </a:ln>
          </p:spPr>
        </p:sp>
        <p:sp>
          <p:nvSpPr>
            <p:cNvPr id="93265" name="Line 82"/>
            <p:cNvSpPr/>
            <p:nvPr/>
          </p:nvSpPr>
          <p:spPr>
            <a:xfrm>
              <a:off x="1134" y="1657"/>
              <a:ext cx="363" cy="0"/>
            </a:xfrm>
            <a:prstGeom prst="line">
              <a:avLst/>
            </a:prstGeom>
            <a:ln w="28575" cap="sq" cmpd="sng">
              <a:solidFill>
                <a:schemeClr val="tx1"/>
              </a:solidFill>
              <a:prstDash val="solid"/>
              <a:round/>
              <a:headEnd type="none" w="med" len="med"/>
              <a:tailEnd type="none" w="med" len="med"/>
            </a:ln>
          </p:spPr>
        </p:sp>
        <p:sp>
          <p:nvSpPr>
            <p:cNvPr id="93266" name="Line 83"/>
            <p:cNvSpPr/>
            <p:nvPr/>
          </p:nvSpPr>
          <p:spPr>
            <a:xfrm>
              <a:off x="1134" y="1043"/>
              <a:ext cx="0" cy="614"/>
            </a:xfrm>
            <a:prstGeom prst="line">
              <a:avLst/>
            </a:prstGeom>
            <a:ln w="28575" cap="sq" cmpd="sng">
              <a:solidFill>
                <a:schemeClr val="tx1"/>
              </a:solidFill>
              <a:prstDash val="solid"/>
              <a:round/>
              <a:headEnd type="none" w="med" len="med"/>
              <a:tailEnd type="none" w="med" len="med"/>
            </a:ln>
          </p:spPr>
        </p:sp>
        <p:sp>
          <p:nvSpPr>
            <p:cNvPr id="93267" name="Line 84"/>
            <p:cNvSpPr/>
            <p:nvPr/>
          </p:nvSpPr>
          <p:spPr>
            <a:xfrm>
              <a:off x="1497" y="1043"/>
              <a:ext cx="0" cy="614"/>
            </a:xfrm>
            <a:prstGeom prst="line">
              <a:avLst/>
            </a:prstGeom>
            <a:ln w="28575" cap="sq" cmpd="sng">
              <a:solidFill>
                <a:schemeClr val="tx1"/>
              </a:solidFill>
              <a:prstDash val="solid"/>
              <a:round/>
              <a:headEnd type="none" w="med" len="med"/>
              <a:tailEnd type="none" w="med" len="med"/>
            </a:ln>
          </p:spPr>
        </p:sp>
        <p:sp>
          <p:nvSpPr>
            <p:cNvPr id="93268" name="AutoShape 85"/>
            <p:cNvSpPr/>
            <p:nvPr/>
          </p:nvSpPr>
          <p:spPr>
            <a:xfrm>
              <a:off x="771" y="907"/>
              <a:ext cx="317" cy="91"/>
            </a:xfrm>
            <a:prstGeom prst="rightArrow">
              <a:avLst>
                <a:gd name="adj1" fmla="val 50000"/>
                <a:gd name="adj2" fmla="val 8687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just" latinLnBrk="1"/>
              <a:endParaRPr lang="zh-CN" altLang="en-US" dirty="0">
                <a:latin typeface="Times New Roman" panose="02020603050405020304" pitchFamily="18" charset="0"/>
                <a:ea typeface="华文中宋" pitchFamily="2" charset="-122"/>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501650" y="431800"/>
            <a:ext cx="8140700" cy="647700"/>
          </a:xfrm>
        </p:spPr>
        <p:txBody>
          <a:bodyPr vert="horz" wrap="square" lIns="91440" tIns="45720" rIns="91440" bIns="45720" numCol="1" rtlCol="0" anchor="ctr" anchorCtr="0" compatLnSpc="1">
            <a:noAutofit/>
          </a:bodyPr>
          <a:lstStyle/>
          <a:p>
            <a:pPr marL="0" marR="0" lvl="0" indent="0" algn="l" defTabSz="685800" rtl="0" eaLnBrk="1" fontAlgn="auto" latinLnBrk="0" hangingPunct="1">
              <a:lnSpc>
                <a:spcPct val="100000"/>
              </a:lnSpc>
              <a:spcBef>
                <a:spcPct val="0"/>
              </a:spcBef>
              <a:spcAft>
                <a:spcPct val="0"/>
              </a:spcAft>
              <a:buClrTx/>
              <a:buSzTx/>
              <a:buFontTx/>
              <a:buNone/>
              <a:defRPr/>
            </a:pPr>
            <a:r>
              <a:rPr kumimoji="0" lang="zh-CN" altLang="en-US" sz="4000" b="1" i="0" u="none" strike="noStrike" kern="1200" cap="none" spc="200" normalizeH="0" baseline="0" noProof="1">
                <a:ln>
                  <a:noFill/>
                </a:ln>
                <a:solidFill>
                  <a:schemeClr val="tx1"/>
                </a:solidFill>
                <a:effectLst/>
                <a:uLnTx/>
                <a:uFillTx/>
                <a:latin typeface="华文中宋" pitchFamily="2" charset="-122"/>
                <a:ea typeface="华文中宋" pitchFamily="2" charset="-122"/>
                <a:cs typeface="+mj-cs"/>
                <a:sym typeface="微软雅黑" panose="020B0503020204020204" pitchFamily="34" charset="-122"/>
              </a:rPr>
              <a:t>基本路径测试</a:t>
            </a:r>
          </a:p>
        </p:txBody>
      </p:sp>
      <p:sp>
        <p:nvSpPr>
          <p:cNvPr id="43011" name="Rectangle 3"/>
          <p:cNvSpPr>
            <a:spLocks noGrp="1" noChangeArrowheads="1"/>
          </p:cNvSpPr>
          <p:nvPr>
            <p:ph idx="1"/>
          </p:nvPr>
        </p:nvSpPr>
        <p:spPr bwMode="auto">
          <a:xfrm>
            <a:off x="502411" y="1282018"/>
            <a:ext cx="8139166" cy="5041355"/>
          </a:xfrm>
          <a:effectLst/>
          <a:sp3d prstMaterial="plastic"/>
        </p:spPr>
        <p:txBody>
          <a:bodyPr vert="horz" wrap="square" lIns="91440" tIns="45720" rIns="91440" bIns="45720" numCol="1" rtlCol="0" anchor="t" anchorCtr="0" compatLnSpc="1">
            <a:noAutofit/>
            <a:scene3d>
              <a:camera prst="orthographicFront"/>
              <a:lightRig rig="threePt" dir="t"/>
            </a:scene3d>
          </a:bodyPr>
          <a:lstStyle/>
          <a:p>
            <a:pPr marL="571500" marR="0" lvl="0" indent="-571500" algn="l" defTabSz="914400" rtl="0" eaLnBrk="1" fontAlgn="base" latinLnBrk="1" hangingPunct="1">
              <a:lnSpc>
                <a:spcPct val="80000"/>
              </a:lnSpc>
              <a:spcBef>
                <a:spcPct val="20000"/>
              </a:spcBef>
              <a:spcAft>
                <a:spcPct val="0"/>
              </a:spcAft>
              <a:buClrTx/>
              <a:buSzTx/>
              <a:buFontTx/>
              <a:buChar char="•"/>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包括以下步骤：</a:t>
            </a:r>
          </a:p>
          <a:p>
            <a:pPr marL="967105" marR="0" lvl="1" indent="-495300" algn="l" defTabSz="914400" rtl="0" eaLnBrk="1" fontAlgn="base" latinLnBrk="1" hangingPunct="1">
              <a:lnSpc>
                <a:spcPct val="80000"/>
              </a:lnSpc>
              <a:spcBef>
                <a:spcPct val="20000"/>
              </a:spcBef>
              <a:spcAft>
                <a:spcPct val="0"/>
              </a:spcAft>
              <a:buClrTx/>
              <a:buSzTx/>
              <a:buFont typeface="Wingdings" panose="05000000000000000000" pitchFamily="2" charset="2"/>
              <a:buAutoNum type="arabicPeriod"/>
              <a:tabLst>
                <a:tab pos="1609725" algn="l"/>
              </a:tabLst>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画出程序的流程图及控制流图</a:t>
            </a:r>
          </a:p>
          <a:p>
            <a:pPr marL="967105" marR="0" lvl="1" indent="-495300" algn="l" defTabSz="914400" rtl="0" eaLnBrk="1" fontAlgn="base" latinLnBrk="1" hangingPunct="1">
              <a:lnSpc>
                <a:spcPct val="80000"/>
              </a:lnSpc>
              <a:spcBef>
                <a:spcPct val="20000"/>
              </a:spcBef>
              <a:spcAft>
                <a:spcPct val="0"/>
              </a:spcAft>
              <a:buClrTx/>
              <a:buSzTx/>
              <a:buFont typeface="Wingdings" panose="05000000000000000000" pitchFamily="2" charset="2"/>
              <a:buAutoNum type="arabicPeriod"/>
              <a:tabLst>
                <a:tab pos="1609725" algn="l"/>
              </a:tabLst>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程序圈复杂度：从程序的环路复杂性可导出程序基本路径集合中的独立路径条数。</a:t>
            </a:r>
          </a:p>
          <a:p>
            <a:pPr marL="967105" marR="0" lvl="1" indent="-495300" algn="l" defTabSz="914400" rtl="0" eaLnBrk="1" fontAlgn="base" latinLnBrk="1" hangingPunct="1">
              <a:lnSpc>
                <a:spcPct val="80000"/>
              </a:lnSpc>
              <a:spcBef>
                <a:spcPct val="20000"/>
              </a:spcBef>
              <a:spcAft>
                <a:spcPct val="0"/>
              </a:spcAft>
              <a:buClrTx/>
              <a:buSzTx/>
              <a:buFont typeface="Wingdings" panose="05000000000000000000" pitchFamily="2" charset="2"/>
              <a:buAutoNum type="arabicPeriod"/>
              <a:tabLst>
                <a:tab pos="1609725" algn="l"/>
              </a:tabLst>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导出测试用例：根据圈复杂度和程序结构设计用例数据输入和预期结果。</a:t>
            </a:r>
            <a:endParaRPr kumimoji="0" lang="en-US" altLang="zh-CN"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742950" marR="0" lvl="1" indent="-285750" algn="l" defTabSz="914400" rtl="0" eaLnBrk="1" fontAlgn="base" latinLnBrk="1" hangingPunct="1">
              <a:lnSpc>
                <a:spcPct val="100000"/>
              </a:lnSpc>
              <a:spcBef>
                <a:spcPct val="20000"/>
              </a:spcBef>
              <a:spcAft>
                <a:spcPct val="0"/>
              </a:spcAft>
              <a:buClrTx/>
              <a:buSzTx/>
              <a:buFontTx/>
              <a:buChar char="–"/>
              <a:tabLst>
                <a:tab pos="1609725" algn="l"/>
              </a:tabLst>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在选择或多分支结构中，分支的汇聚处应有一个汇聚结点。</a:t>
            </a:r>
          </a:p>
          <a:p>
            <a:pPr marL="742950" marR="0" lvl="1" indent="-285750" algn="l" defTabSz="914400" rtl="0" eaLnBrk="1" fontAlgn="base" latinLnBrk="1" hangingPunct="1">
              <a:lnSpc>
                <a:spcPct val="100000"/>
              </a:lnSpc>
              <a:spcBef>
                <a:spcPct val="20000"/>
              </a:spcBef>
              <a:spcAft>
                <a:spcPct val="0"/>
              </a:spcAft>
              <a:buClrTx/>
              <a:buSzTx/>
              <a:buFontTx/>
              <a:buChar char="–"/>
              <a:tabLst>
                <a:tab pos="1609725" algn="l"/>
              </a:tabLst>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边和结点圈定的区域叫做区域，当对区域计数时，图形外的区域也应记为一个区域。</a:t>
            </a:r>
          </a:p>
          <a:p>
            <a:pPr marL="967105" marR="0" lvl="1" indent="-495300" algn="l" defTabSz="914400" rtl="0" eaLnBrk="1" fontAlgn="base" latinLnBrk="1" hangingPunct="1">
              <a:lnSpc>
                <a:spcPct val="80000"/>
              </a:lnSpc>
              <a:spcBef>
                <a:spcPct val="20000"/>
              </a:spcBef>
              <a:spcAft>
                <a:spcPct val="0"/>
              </a:spcAft>
              <a:buClrTx/>
              <a:buSzTx/>
              <a:buFontTx/>
              <a:buNone/>
              <a:tabLst>
                <a:tab pos="1609725" algn="l"/>
              </a:tabLst>
              <a:defRPr/>
            </a:pPr>
            <a:r>
              <a:rPr kumimoji="0" lang="en-US" altLang="zh-CN"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如果判断中的条件表达式是由一个或多个逻辑运算符 连接的复合条件表达式，则需要改为一系列只有单条件的嵌套的判断。</a:t>
            </a:r>
          </a:p>
          <a:p>
            <a:pPr marL="967105" marR="0" lvl="1" indent="-495300" algn="l" defTabSz="914400" rtl="0" eaLnBrk="1" fontAlgn="base" latinLnBrk="1" hangingPunct="1">
              <a:lnSpc>
                <a:spcPct val="80000"/>
              </a:lnSpc>
              <a:spcBef>
                <a:spcPct val="20000"/>
              </a:spcBef>
              <a:spcAft>
                <a:spcPct val="0"/>
              </a:spcAft>
              <a:buClrTx/>
              <a:buSzTx/>
              <a:buFontTx/>
              <a:buNone/>
              <a:tabLst>
                <a:tab pos="1609725" algn="l"/>
              </a:tabLst>
              <a:defRPr/>
            </a:pPr>
            <a:endPar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571500" marR="0" lvl="0" indent="-571500" algn="l" defTabSz="914400" rtl="0" eaLnBrk="1" fontAlgn="base" latinLnBrk="1" hangingPunct="1">
              <a:lnSpc>
                <a:spcPct val="8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a:ln>
                  <a:noFill/>
                </a:ln>
                <a:solidFill>
                  <a:schemeClr val="tx1"/>
                </a:solidFill>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cs typeface="宋体" panose="02010600030101010101" pitchFamily="2" charset="-122"/>
                <a:sym typeface="+mn-ea"/>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Rectangle 2"/>
          <p:cNvSpPr>
            <a:spLocks noGrp="1"/>
          </p:cNvSpPr>
          <p:nvPr>
            <p:ph idx="1"/>
          </p:nvPr>
        </p:nvSpPr>
        <p:spPr>
          <a:xfrm>
            <a:off x="585788" y="908050"/>
            <a:ext cx="8139113"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简述白盒测试的优缺点</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None/>
              <a:defRPr/>
            </a:pPr>
            <a:endPar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endParaRP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优点</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可构成测试数据对特定程序部分测试，可以检测代码中的每条分支和路径；</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揭示隐藏在代码中的错误；</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对代码的测试比较彻底；</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有较多工具支持；</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400" b="0" i="0" u="none" strike="noStrike" kern="1200" cap="none" spc="150" normalizeH="0" baseline="0" noProof="1">
                <a:ln>
                  <a:noFill/>
                </a:ln>
                <a:solidFill>
                  <a:srgbClr val="404040"/>
                </a:solidFill>
                <a:effectLst/>
                <a:uLnTx/>
                <a:uFillTx/>
                <a:latin typeface="+mn-lt"/>
                <a:ea typeface="宋体" panose="02010600030101010101" pitchFamily="2" charset="-122"/>
                <a:cs typeface="+mn-cs"/>
                <a:sym typeface="微软雅黑" panose="020B0503020204020204" pitchFamily="34" charset="-122"/>
              </a:rPr>
              <a:t>有一定的充分性度量手段。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Rectangle 2"/>
          <p:cNvSpPr>
            <a:spLocks noGrp="1"/>
          </p:cNvSpPr>
          <p:nvPr>
            <p:ph idx="1"/>
          </p:nvPr>
        </p:nvSpPr>
        <p:spPr>
          <a:xfrm>
            <a:off x="501650" y="795338"/>
            <a:ext cx="8140700" cy="5041900"/>
          </a:xfrm>
        </p:spPr>
        <p:txBody>
          <a:bodyPr vert="horz" wrap="square" lIns="91440" tIns="45720" rIns="91440" bIns="45720" numCol="1" rtlCol="0" anchor="t" anchorCtr="0" compatLnSpc="1">
            <a:noAutofit/>
          </a:bodyPr>
          <a:lstStyle/>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简述白盒测试的优缺点</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None/>
              <a:defRPr/>
            </a:pPr>
            <a:endPar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缺点</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工作量大</a:t>
            </a:r>
            <a:r>
              <a:rPr kumimoji="0" lang="en-US" altLang="zh-CN"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 </a:t>
            </a: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成本高。通常只用于单元测试，有应用局限；</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无法检测代码中遗漏的路径和数据敏感性错误；</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不能验证规格说明的正确性；</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无法对规格说明中未实现的部分进行测试；</a:t>
            </a:r>
          </a:p>
          <a:p>
            <a:pPr marL="171450" marR="0" lvl="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zh-CN" altLang="en-US" sz="2800" b="0" i="0" u="none" strike="noStrike" kern="1200" cap="none" spc="150" normalizeH="0" baseline="0" noProof="1">
                <a:ln>
                  <a:noFill/>
                </a:ln>
                <a:solidFill>
                  <a:srgbClr val="404040"/>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不易生成测试数据。</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ac98bed-5f41-4c37-a05e-ae48fddeacbf"/>
  <p:tag name="COMMONDATA" val="eyJoZGlkIjoiMTMyYmYwNTBkMTc3ODRjODdhNzFlODRiMWE4NWM2Zm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2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Words>
  <Application>Microsoft Office PowerPoint</Application>
  <PresentationFormat>全屏显示(4:3)</PresentationFormat>
  <Paragraphs>151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20</vt:i4>
      </vt:variant>
    </vt:vector>
  </HeadingPairs>
  <TitlesOfParts>
    <vt:vector size="29" baseType="lpstr">
      <vt:lpstr>Gulim</vt:lpstr>
      <vt:lpstr>华文中宋</vt:lpstr>
      <vt:lpstr>宋体</vt:lpstr>
      <vt:lpstr>Arial</vt:lpstr>
      <vt:lpstr>Times New Roman</vt:lpstr>
      <vt:lpstr>Wingdings</vt:lpstr>
      <vt:lpstr>2_空白设计模板</vt:lpstr>
      <vt:lpstr>1_空白设计模板</vt:lpstr>
      <vt:lpstr>3_空白设计模板</vt:lpstr>
      <vt:lpstr>PowerPoint 演示文稿</vt:lpstr>
      <vt:lpstr>PowerPoint 演示文稿</vt:lpstr>
      <vt:lpstr>PowerPoint 演示文稿</vt:lpstr>
      <vt:lpstr>等价类划分法的测试用例设计</vt:lpstr>
      <vt:lpstr>决策表的生成</vt:lpstr>
      <vt:lpstr>决策表的简化 </vt:lpstr>
      <vt:lpstr>基本路径测试</vt:lpstr>
      <vt:lpstr>PowerPoint 演示文稿</vt:lpstr>
      <vt:lpstr>PowerPoint 演示文稿</vt:lpstr>
      <vt:lpstr>简述黑盒测试的优缺点？ </vt:lpstr>
      <vt:lpstr>PowerPoint 演示文稿</vt:lpstr>
      <vt:lpstr> 循环测试方法</vt:lpstr>
      <vt:lpstr> 循环测试方法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Meteor</dc:creator>
  <cp:lastModifiedBy>鑫 刘</cp:lastModifiedBy>
  <cp:revision>31</cp:revision>
  <dcterms:created xsi:type="dcterms:W3CDTF">2004-08-27T05:46:56Z</dcterms:created>
  <dcterms:modified xsi:type="dcterms:W3CDTF">2023-06-30T10:17:03Z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8DF22767DDDC413BBE2B2734FEFCB730_13</vt:lpwstr>
  </property>
</Properties>
</file>