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1" r:id="rId4"/>
    <p:sldMasterId id="2147483726" r:id="rId5"/>
  </p:sldMasterIdLst>
  <p:notesMasterIdLst>
    <p:notesMasterId r:id="rId27"/>
  </p:notesMasterIdLst>
  <p:sldIdLst>
    <p:sldId id="256" r:id="rId6"/>
    <p:sldId id="276" r:id="rId7"/>
    <p:sldId id="257" r:id="rId8"/>
    <p:sldId id="288" r:id="rId9"/>
    <p:sldId id="259" r:id="rId10"/>
    <p:sldId id="289" r:id="rId11"/>
    <p:sldId id="291" r:id="rId12"/>
    <p:sldId id="294" r:id="rId13"/>
    <p:sldId id="297" r:id="rId14"/>
    <p:sldId id="300" r:id="rId15"/>
    <p:sldId id="296" r:id="rId16"/>
    <p:sldId id="301" r:id="rId17"/>
    <p:sldId id="290" r:id="rId18"/>
    <p:sldId id="304" r:id="rId19"/>
    <p:sldId id="299" r:id="rId20"/>
    <p:sldId id="302" r:id="rId21"/>
    <p:sldId id="303" r:id="rId22"/>
    <p:sldId id="264" r:id="rId23"/>
    <p:sldId id="305" r:id="rId24"/>
    <p:sldId id="298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18"/>
    <a:srgbClr val="C21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137B8-AFF0-4055-9EF5-970273E294D4}" type="doc">
      <dgm:prSet loTypeId="urn:microsoft.com/office/officeart/2005/8/layout/list1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0D6A3D5-548F-4197-9555-16719D48C07E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75000"/>
                </a:schemeClr>
              </a:solidFill>
            </a:rPr>
            <a:t>Curious about or New to ArcGIS </a:t>
          </a:r>
          <a:r>
            <a:rPr lang="en-US" dirty="0">
              <a:solidFill>
                <a:schemeClr val="bg2">
                  <a:lumMod val="75000"/>
                </a:schemeClr>
              </a:solidFill>
            </a:rPr>
            <a:t>Pro and Anaconda</a:t>
          </a:r>
        </a:p>
      </dgm:t>
    </dgm:pt>
    <dgm:pt modelId="{0ACF1B51-DDCC-47AF-BC16-CF5868D716F7}" type="parTrans" cxnId="{A666300F-9408-40F5-B9B9-52F128770DA0}">
      <dgm:prSet/>
      <dgm:spPr/>
      <dgm:t>
        <a:bodyPr/>
        <a:lstStyle/>
        <a:p>
          <a:endParaRPr lang="en-US"/>
        </a:p>
      </dgm:t>
    </dgm:pt>
    <dgm:pt modelId="{BDB0D3F4-9B82-435A-A93A-01EBCC6118A6}" type="sibTrans" cxnId="{A666300F-9408-40F5-B9B9-52F128770DA0}">
      <dgm:prSet/>
      <dgm:spPr/>
      <dgm:t>
        <a:bodyPr/>
        <a:lstStyle/>
        <a:p>
          <a:endParaRPr lang="en-US"/>
        </a:p>
      </dgm:t>
    </dgm:pt>
    <dgm:pt modelId="{8683C85B-FF39-4859-AA18-A9713F9C71BA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75000"/>
                </a:schemeClr>
              </a:solidFill>
            </a:rPr>
            <a:t>Familiar </a:t>
          </a:r>
          <a:r>
            <a:rPr lang="en-US" dirty="0">
              <a:solidFill>
                <a:schemeClr val="bg2">
                  <a:lumMod val="75000"/>
                </a:schemeClr>
              </a:solidFill>
            </a:rPr>
            <a:t>with Python Scripting</a:t>
          </a:r>
        </a:p>
      </dgm:t>
    </dgm:pt>
    <dgm:pt modelId="{BA404176-C50B-4B68-B35E-13A6B5117204}" type="sibTrans" cxnId="{2F9F9920-D065-4BF3-BF35-20C3B75AC96F}">
      <dgm:prSet/>
      <dgm:spPr/>
      <dgm:t>
        <a:bodyPr/>
        <a:lstStyle/>
        <a:p>
          <a:endParaRPr lang="en-US"/>
        </a:p>
      </dgm:t>
    </dgm:pt>
    <dgm:pt modelId="{DF82CB5F-F46A-4D80-AB0D-DF75A3A138B7}" type="parTrans" cxnId="{2F9F9920-D065-4BF3-BF35-20C3B75AC96F}">
      <dgm:prSet/>
      <dgm:spPr/>
      <dgm:t>
        <a:bodyPr/>
        <a:lstStyle/>
        <a:p>
          <a:endParaRPr lang="en-US"/>
        </a:p>
      </dgm:t>
    </dgm:pt>
    <dgm:pt modelId="{771D17DA-F6F8-4E67-BCEF-6D543AE27FFA}">
      <dgm:prSet phldrT="[Text]"/>
      <dgm:spPr/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Experienced ArcGIS Desktop Users </a:t>
          </a:r>
        </a:p>
      </dgm:t>
    </dgm:pt>
    <dgm:pt modelId="{596FB1EE-04BA-403C-862E-DDAA5988FEE3}" type="sibTrans" cxnId="{86994C9E-7966-4501-B769-DE05CCA765AE}">
      <dgm:prSet/>
      <dgm:spPr/>
      <dgm:t>
        <a:bodyPr/>
        <a:lstStyle/>
        <a:p>
          <a:endParaRPr lang="en-US"/>
        </a:p>
      </dgm:t>
    </dgm:pt>
    <dgm:pt modelId="{BD45091C-A397-41AF-882B-01177ED2519C}" type="parTrans" cxnId="{86994C9E-7966-4501-B769-DE05CCA765AE}">
      <dgm:prSet/>
      <dgm:spPr/>
      <dgm:t>
        <a:bodyPr/>
        <a:lstStyle/>
        <a:p>
          <a:endParaRPr lang="en-US"/>
        </a:p>
      </dgm:t>
    </dgm:pt>
    <dgm:pt modelId="{A02E95DF-27C4-484C-B0C2-86E9047AA23B}" type="pres">
      <dgm:prSet presAssocID="{1EF137B8-AFF0-4055-9EF5-970273E294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F6059D-060D-40FF-800F-B158D6258756}" type="pres">
      <dgm:prSet presAssocID="{771D17DA-F6F8-4E67-BCEF-6D543AE27FFA}" presName="parentLin" presStyleCnt="0"/>
      <dgm:spPr/>
    </dgm:pt>
    <dgm:pt modelId="{89B7AE5B-CEDF-485A-A621-5D0C82E68C78}" type="pres">
      <dgm:prSet presAssocID="{771D17DA-F6F8-4E67-BCEF-6D543AE27FF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D408407-5073-4DC6-806E-388652B34647}" type="pres">
      <dgm:prSet presAssocID="{771D17DA-F6F8-4E67-BCEF-6D543AE27FFA}" presName="parentText" presStyleLbl="node1" presStyleIdx="0" presStyleCnt="3" custScaleX="1213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49EE1-B06C-4A7D-A8DD-6CF89DAFC6B9}" type="pres">
      <dgm:prSet presAssocID="{771D17DA-F6F8-4E67-BCEF-6D543AE27FFA}" presName="negativeSpace" presStyleCnt="0"/>
      <dgm:spPr/>
    </dgm:pt>
    <dgm:pt modelId="{BF99730A-68D8-46C2-A6DB-633CD5260D89}" type="pres">
      <dgm:prSet presAssocID="{771D17DA-F6F8-4E67-BCEF-6D543AE27FFA}" presName="childText" presStyleLbl="conFgAcc1" presStyleIdx="0" presStyleCnt="3">
        <dgm:presLayoutVars>
          <dgm:bulletEnabled val="1"/>
        </dgm:presLayoutVars>
      </dgm:prSet>
      <dgm:spPr>
        <a:solidFill>
          <a:srgbClr val="FF7718">
            <a:alpha val="89804"/>
          </a:srgbClr>
        </a:solidFill>
      </dgm:spPr>
      <dgm:t>
        <a:bodyPr/>
        <a:lstStyle/>
        <a:p>
          <a:endParaRPr lang="en-US"/>
        </a:p>
      </dgm:t>
    </dgm:pt>
    <dgm:pt modelId="{5C60D9C6-7608-4AE1-B643-368724671F26}" type="pres">
      <dgm:prSet presAssocID="{596FB1EE-04BA-403C-862E-DDAA5988FEE3}" presName="spaceBetweenRectangles" presStyleCnt="0"/>
      <dgm:spPr/>
    </dgm:pt>
    <dgm:pt modelId="{AAD788A0-FA9D-4D59-BFD1-8C542D70C235}" type="pres">
      <dgm:prSet presAssocID="{8683C85B-FF39-4859-AA18-A9713F9C71BA}" presName="parentLin" presStyleCnt="0"/>
      <dgm:spPr/>
    </dgm:pt>
    <dgm:pt modelId="{066C5ACA-51C5-4345-A252-8AA145456F82}" type="pres">
      <dgm:prSet presAssocID="{8683C85B-FF39-4859-AA18-A9713F9C71B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800525F-F378-49B6-9250-FF710B145707}" type="pres">
      <dgm:prSet presAssocID="{8683C85B-FF39-4859-AA18-A9713F9C71BA}" presName="parentText" presStyleLbl="node1" presStyleIdx="1" presStyleCnt="3" custScaleX="1213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306F1-E3E6-4AA9-B7A1-53B5CBFC0A78}" type="pres">
      <dgm:prSet presAssocID="{8683C85B-FF39-4859-AA18-A9713F9C71BA}" presName="negativeSpace" presStyleCnt="0"/>
      <dgm:spPr/>
    </dgm:pt>
    <dgm:pt modelId="{CA5274D1-B6B1-4D03-A61A-5A26C184586D}" type="pres">
      <dgm:prSet presAssocID="{8683C85B-FF39-4859-AA18-A9713F9C71BA}" presName="childText" presStyleLbl="conFgAcc1" presStyleIdx="1" presStyleCnt="3">
        <dgm:presLayoutVars>
          <dgm:bulletEnabled val="1"/>
        </dgm:presLayoutVars>
      </dgm:prSet>
      <dgm:spPr>
        <a:solidFill>
          <a:srgbClr val="FF7718">
            <a:alpha val="89804"/>
          </a:srgbClr>
        </a:solidFill>
      </dgm:spPr>
      <dgm:t>
        <a:bodyPr/>
        <a:lstStyle/>
        <a:p>
          <a:endParaRPr lang="en-US"/>
        </a:p>
      </dgm:t>
    </dgm:pt>
    <dgm:pt modelId="{3B1213F5-8F4B-42C8-9E2D-111C61E62C09}" type="pres">
      <dgm:prSet presAssocID="{BA404176-C50B-4B68-B35E-13A6B5117204}" presName="spaceBetweenRectangles" presStyleCnt="0"/>
      <dgm:spPr/>
    </dgm:pt>
    <dgm:pt modelId="{78620F8E-8D69-4251-BDE1-45B9DF1C6D6C}" type="pres">
      <dgm:prSet presAssocID="{50D6A3D5-548F-4197-9555-16719D48C07E}" presName="parentLin" presStyleCnt="0"/>
      <dgm:spPr/>
    </dgm:pt>
    <dgm:pt modelId="{9EFED533-8036-4B49-BF72-E9FA0D083B7E}" type="pres">
      <dgm:prSet presAssocID="{50D6A3D5-548F-4197-9555-16719D48C07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00BC6DE-E45B-4CDC-AA50-7BF431604F08}" type="pres">
      <dgm:prSet presAssocID="{50D6A3D5-548F-4197-9555-16719D48C07E}" presName="parentText" presStyleLbl="node1" presStyleIdx="2" presStyleCnt="3" custScaleX="1213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CE114-595B-4FD8-8E1B-105646095A8E}" type="pres">
      <dgm:prSet presAssocID="{50D6A3D5-548F-4197-9555-16719D48C07E}" presName="negativeSpace" presStyleCnt="0"/>
      <dgm:spPr/>
    </dgm:pt>
    <dgm:pt modelId="{9773EEA1-648B-4238-AAEA-A2FD81B0E7BC}" type="pres">
      <dgm:prSet presAssocID="{50D6A3D5-548F-4197-9555-16719D48C07E}" presName="childText" presStyleLbl="conFgAcc1" presStyleIdx="2" presStyleCnt="3">
        <dgm:presLayoutVars>
          <dgm:bulletEnabled val="1"/>
        </dgm:presLayoutVars>
      </dgm:prSet>
      <dgm:spPr>
        <a:solidFill>
          <a:srgbClr val="FF7718">
            <a:alpha val="89804"/>
          </a:srgbClr>
        </a:solidFill>
      </dgm:spPr>
      <dgm:t>
        <a:bodyPr/>
        <a:lstStyle/>
        <a:p>
          <a:endParaRPr lang="en-US"/>
        </a:p>
      </dgm:t>
    </dgm:pt>
  </dgm:ptLst>
  <dgm:cxnLst>
    <dgm:cxn modelId="{C9B10781-498F-40DD-AE87-F5C9FD81C6A4}" type="presOf" srcId="{50D6A3D5-548F-4197-9555-16719D48C07E}" destId="{9EFED533-8036-4B49-BF72-E9FA0D083B7E}" srcOrd="0" destOrd="0" presId="urn:microsoft.com/office/officeart/2005/8/layout/list1"/>
    <dgm:cxn modelId="{07399A7F-6E35-4A79-8CEA-FBDE011EBC2D}" type="presOf" srcId="{771D17DA-F6F8-4E67-BCEF-6D543AE27FFA}" destId="{89B7AE5B-CEDF-485A-A621-5D0C82E68C78}" srcOrd="0" destOrd="0" presId="urn:microsoft.com/office/officeart/2005/8/layout/list1"/>
    <dgm:cxn modelId="{2F9F9920-D065-4BF3-BF35-20C3B75AC96F}" srcId="{1EF137B8-AFF0-4055-9EF5-970273E294D4}" destId="{8683C85B-FF39-4859-AA18-A9713F9C71BA}" srcOrd="1" destOrd="0" parTransId="{DF82CB5F-F46A-4D80-AB0D-DF75A3A138B7}" sibTransId="{BA404176-C50B-4B68-B35E-13A6B5117204}"/>
    <dgm:cxn modelId="{7AC0ECD3-6D4B-49E8-A8FA-A1900E1A003C}" type="presOf" srcId="{1EF137B8-AFF0-4055-9EF5-970273E294D4}" destId="{A02E95DF-27C4-484C-B0C2-86E9047AA23B}" srcOrd="0" destOrd="0" presId="urn:microsoft.com/office/officeart/2005/8/layout/list1"/>
    <dgm:cxn modelId="{1A5B829A-52E4-4210-B7FE-F5B70D8D5DFF}" type="presOf" srcId="{8683C85B-FF39-4859-AA18-A9713F9C71BA}" destId="{066C5ACA-51C5-4345-A252-8AA145456F82}" srcOrd="0" destOrd="0" presId="urn:microsoft.com/office/officeart/2005/8/layout/list1"/>
    <dgm:cxn modelId="{6E76DF35-B0D2-4A31-9048-FD75F2D0C842}" type="presOf" srcId="{50D6A3D5-548F-4197-9555-16719D48C07E}" destId="{800BC6DE-E45B-4CDC-AA50-7BF431604F08}" srcOrd="1" destOrd="0" presId="urn:microsoft.com/office/officeart/2005/8/layout/list1"/>
    <dgm:cxn modelId="{809F5202-3573-4874-9BC0-6EAC8050AF54}" type="presOf" srcId="{8683C85B-FF39-4859-AA18-A9713F9C71BA}" destId="{B800525F-F378-49B6-9250-FF710B145707}" srcOrd="1" destOrd="0" presId="urn:microsoft.com/office/officeart/2005/8/layout/list1"/>
    <dgm:cxn modelId="{565C33F3-12E2-41B5-A31F-CC4B204E3A6A}" type="presOf" srcId="{771D17DA-F6F8-4E67-BCEF-6D543AE27FFA}" destId="{3D408407-5073-4DC6-806E-388652B34647}" srcOrd="1" destOrd="0" presId="urn:microsoft.com/office/officeart/2005/8/layout/list1"/>
    <dgm:cxn modelId="{A666300F-9408-40F5-B9B9-52F128770DA0}" srcId="{1EF137B8-AFF0-4055-9EF5-970273E294D4}" destId="{50D6A3D5-548F-4197-9555-16719D48C07E}" srcOrd="2" destOrd="0" parTransId="{0ACF1B51-DDCC-47AF-BC16-CF5868D716F7}" sibTransId="{BDB0D3F4-9B82-435A-A93A-01EBCC6118A6}"/>
    <dgm:cxn modelId="{86994C9E-7966-4501-B769-DE05CCA765AE}" srcId="{1EF137B8-AFF0-4055-9EF5-970273E294D4}" destId="{771D17DA-F6F8-4E67-BCEF-6D543AE27FFA}" srcOrd="0" destOrd="0" parTransId="{BD45091C-A397-41AF-882B-01177ED2519C}" sibTransId="{596FB1EE-04BA-403C-862E-DDAA5988FEE3}"/>
    <dgm:cxn modelId="{B87BEB94-F08D-4D96-8A84-1C767B92A222}" type="presParOf" srcId="{A02E95DF-27C4-484C-B0C2-86E9047AA23B}" destId="{AAF6059D-060D-40FF-800F-B158D6258756}" srcOrd="0" destOrd="0" presId="urn:microsoft.com/office/officeart/2005/8/layout/list1"/>
    <dgm:cxn modelId="{E60A43EB-FB62-48E4-B9D6-3CAC57D3ED2A}" type="presParOf" srcId="{AAF6059D-060D-40FF-800F-B158D6258756}" destId="{89B7AE5B-CEDF-485A-A621-5D0C82E68C78}" srcOrd="0" destOrd="0" presId="urn:microsoft.com/office/officeart/2005/8/layout/list1"/>
    <dgm:cxn modelId="{99F940EA-21DA-427C-B3A3-7015AD7FFE1A}" type="presParOf" srcId="{AAF6059D-060D-40FF-800F-B158D6258756}" destId="{3D408407-5073-4DC6-806E-388652B34647}" srcOrd="1" destOrd="0" presId="urn:microsoft.com/office/officeart/2005/8/layout/list1"/>
    <dgm:cxn modelId="{03E91849-5AF2-47AC-AD02-AF1AA9EEA337}" type="presParOf" srcId="{A02E95DF-27C4-484C-B0C2-86E9047AA23B}" destId="{35449EE1-B06C-4A7D-A8DD-6CF89DAFC6B9}" srcOrd="1" destOrd="0" presId="urn:microsoft.com/office/officeart/2005/8/layout/list1"/>
    <dgm:cxn modelId="{B999D9E4-29E0-4615-9B36-48CE45B6C008}" type="presParOf" srcId="{A02E95DF-27C4-484C-B0C2-86E9047AA23B}" destId="{BF99730A-68D8-46C2-A6DB-633CD5260D89}" srcOrd="2" destOrd="0" presId="urn:microsoft.com/office/officeart/2005/8/layout/list1"/>
    <dgm:cxn modelId="{6FC4FD35-368F-4563-88C3-C4A84180B5F6}" type="presParOf" srcId="{A02E95DF-27C4-484C-B0C2-86E9047AA23B}" destId="{5C60D9C6-7608-4AE1-B643-368724671F26}" srcOrd="3" destOrd="0" presId="urn:microsoft.com/office/officeart/2005/8/layout/list1"/>
    <dgm:cxn modelId="{2C40A737-3086-4F40-A6F8-25123CA3A815}" type="presParOf" srcId="{A02E95DF-27C4-484C-B0C2-86E9047AA23B}" destId="{AAD788A0-FA9D-4D59-BFD1-8C542D70C235}" srcOrd="4" destOrd="0" presId="urn:microsoft.com/office/officeart/2005/8/layout/list1"/>
    <dgm:cxn modelId="{DB4FA0E3-062E-49F0-8B73-7F4DE7EA1A78}" type="presParOf" srcId="{AAD788A0-FA9D-4D59-BFD1-8C542D70C235}" destId="{066C5ACA-51C5-4345-A252-8AA145456F82}" srcOrd="0" destOrd="0" presId="urn:microsoft.com/office/officeart/2005/8/layout/list1"/>
    <dgm:cxn modelId="{50EE00DE-BD3E-457A-A698-CE1CAA2C0566}" type="presParOf" srcId="{AAD788A0-FA9D-4D59-BFD1-8C542D70C235}" destId="{B800525F-F378-49B6-9250-FF710B145707}" srcOrd="1" destOrd="0" presId="urn:microsoft.com/office/officeart/2005/8/layout/list1"/>
    <dgm:cxn modelId="{7B889B30-938A-4768-9448-32AD7A5D17AB}" type="presParOf" srcId="{A02E95DF-27C4-484C-B0C2-86E9047AA23B}" destId="{219306F1-E3E6-4AA9-B7A1-53B5CBFC0A78}" srcOrd="5" destOrd="0" presId="urn:microsoft.com/office/officeart/2005/8/layout/list1"/>
    <dgm:cxn modelId="{14371611-0E87-45EA-8A6C-3367B06908B6}" type="presParOf" srcId="{A02E95DF-27C4-484C-B0C2-86E9047AA23B}" destId="{CA5274D1-B6B1-4D03-A61A-5A26C184586D}" srcOrd="6" destOrd="0" presId="urn:microsoft.com/office/officeart/2005/8/layout/list1"/>
    <dgm:cxn modelId="{F514D974-2F32-450C-8BF2-2A9D57C46915}" type="presParOf" srcId="{A02E95DF-27C4-484C-B0C2-86E9047AA23B}" destId="{3B1213F5-8F4B-42C8-9E2D-111C61E62C09}" srcOrd="7" destOrd="0" presId="urn:microsoft.com/office/officeart/2005/8/layout/list1"/>
    <dgm:cxn modelId="{5097BD38-736B-4545-BC62-C7EE6F889528}" type="presParOf" srcId="{A02E95DF-27C4-484C-B0C2-86E9047AA23B}" destId="{78620F8E-8D69-4251-BDE1-45B9DF1C6D6C}" srcOrd="8" destOrd="0" presId="urn:microsoft.com/office/officeart/2005/8/layout/list1"/>
    <dgm:cxn modelId="{0B519CBE-D495-4C40-B9B3-BF23452B20F9}" type="presParOf" srcId="{78620F8E-8D69-4251-BDE1-45B9DF1C6D6C}" destId="{9EFED533-8036-4B49-BF72-E9FA0D083B7E}" srcOrd="0" destOrd="0" presId="urn:microsoft.com/office/officeart/2005/8/layout/list1"/>
    <dgm:cxn modelId="{0562BF58-B561-4306-AF70-DA5F856642F1}" type="presParOf" srcId="{78620F8E-8D69-4251-BDE1-45B9DF1C6D6C}" destId="{800BC6DE-E45B-4CDC-AA50-7BF431604F08}" srcOrd="1" destOrd="0" presId="urn:microsoft.com/office/officeart/2005/8/layout/list1"/>
    <dgm:cxn modelId="{1C9D88E5-5E96-4F26-8345-1A7C8A6D247A}" type="presParOf" srcId="{A02E95DF-27C4-484C-B0C2-86E9047AA23B}" destId="{E9CCE114-595B-4FD8-8E1B-105646095A8E}" srcOrd="9" destOrd="0" presId="urn:microsoft.com/office/officeart/2005/8/layout/list1"/>
    <dgm:cxn modelId="{79A0C935-C252-4BC2-B2F5-0008904233D7}" type="presParOf" srcId="{A02E95DF-27C4-484C-B0C2-86E9047AA23B}" destId="{9773EEA1-648B-4238-AAEA-A2FD81B0E7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0943-12B0-4A37-A715-F3665F0AEF6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8D763-8D46-4F9A-B13E-B6595CC7E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1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2271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4908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User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</p:spTree>
    <p:extLst>
      <p:ext uri="{BB962C8B-B14F-4D97-AF65-F5344CB8AC3E}">
        <p14:creationId xmlns:p14="http://schemas.microsoft.com/office/powerpoint/2010/main" val="3329968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</p:spTree>
    <p:extLst>
      <p:ext uri="{BB962C8B-B14F-4D97-AF65-F5344CB8AC3E}">
        <p14:creationId xmlns:p14="http://schemas.microsoft.com/office/powerpoint/2010/main" val="412015900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65089421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716588"/>
            <a:ext cx="12192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2627" y="6041067"/>
            <a:ext cx="6322948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13591" y="5934015"/>
            <a:ext cx="39624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Sub Heading/Description Goes Here 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3151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720219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10890504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Subject | Description (this line of text is the least important item on this slide)</a:t>
            </a:r>
          </a:p>
        </p:txBody>
      </p:sp>
    </p:spTree>
    <p:extLst>
      <p:ext uri="{BB962C8B-B14F-4D97-AF65-F5344CB8AC3E}">
        <p14:creationId xmlns:p14="http://schemas.microsoft.com/office/powerpoint/2010/main" val="2350138906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6186944"/>
            <a:ext cx="103632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Subject | Description (this line of text is the least important item on this slide)</a:t>
            </a:r>
          </a:p>
        </p:txBody>
      </p:sp>
    </p:spTree>
    <p:extLst>
      <p:ext uri="{BB962C8B-B14F-4D97-AF65-F5344CB8AC3E}">
        <p14:creationId xmlns:p14="http://schemas.microsoft.com/office/powerpoint/2010/main" val="114221815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52468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33114" y="2428193"/>
            <a:ext cx="8525773" cy="9144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28800" y="3465218"/>
            <a:ext cx="8534401" cy="9144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764" y="365139"/>
            <a:ext cx="2169302" cy="9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5593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979" y="682625"/>
            <a:ext cx="10829316" cy="369332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914638" y="1828800"/>
            <a:ext cx="10371997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27962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8444360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2803" y="682625"/>
            <a:ext cx="1082931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803" y="1097314"/>
            <a:ext cx="1082931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/>
          </p:nvPr>
        </p:nvSpPr>
        <p:spPr>
          <a:xfrm>
            <a:off x="914638" y="1828804"/>
            <a:ext cx="10371997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562930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979" y="682625"/>
            <a:ext cx="1082931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638" y="1828800"/>
            <a:ext cx="10371997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446" y="6177085"/>
            <a:ext cx="1082931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85711531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9867" y="469900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9867" y="469900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979" y="682625"/>
            <a:ext cx="1082931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1"/>
          <p:cNvSpPr>
            <a:spLocks noGrp="1"/>
          </p:cNvSpPr>
          <p:nvPr>
            <p:ph sz="quarter" idx="18"/>
          </p:nvPr>
        </p:nvSpPr>
        <p:spPr>
          <a:xfrm>
            <a:off x="914638" y="1828800"/>
            <a:ext cx="10371997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979" y="1097314"/>
            <a:ext cx="1082931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8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685979" y="6185356"/>
            <a:ext cx="1082931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9867" y="469900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754989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979" y="682625"/>
            <a:ext cx="1082931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5392895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85979" y="682625"/>
            <a:ext cx="10829316" cy="3693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964772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087554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rot="16200000" flipH="1" flipV="1">
            <a:off x="5085438" y="-251738"/>
            <a:ext cx="2024302" cy="12195175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" name="Parallelogram 10"/>
          <p:cNvSpPr/>
          <p:nvPr/>
        </p:nvSpPr>
        <p:spPr bwMode="auto">
          <a:xfrm rot="5400000" flipH="1">
            <a:off x="5085437" y="-5085436"/>
            <a:ext cx="2024302" cy="12195175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Parallelogram 10"/>
          <p:cNvSpPr/>
          <p:nvPr/>
        </p:nvSpPr>
        <p:spPr bwMode="auto">
          <a:xfrm flipV="1">
            <a:off x="8869219" y="0"/>
            <a:ext cx="3325957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11296"/>
            <a:ext cx="8222597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399" y="2734056"/>
            <a:ext cx="868906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9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H="1">
            <a:off x="1" y="2"/>
            <a:ext cx="5499388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Parallelogram 10"/>
          <p:cNvSpPr/>
          <p:nvPr/>
        </p:nvSpPr>
        <p:spPr bwMode="auto">
          <a:xfrm rot="16200000" flipH="1" flipV="1">
            <a:off x="4709049" y="-628126"/>
            <a:ext cx="2777078" cy="12195175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8690" y="3584448"/>
            <a:ext cx="4536605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8690" y="2350009"/>
            <a:ext cx="4536605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85979" y="1755648"/>
            <a:ext cx="5945148" cy="3346704"/>
          </a:xfrm>
          <a:solidFill>
            <a:schemeClr val="tx1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78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User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</p:spTree>
    <p:extLst>
      <p:ext uri="{BB962C8B-B14F-4D97-AF65-F5344CB8AC3E}">
        <p14:creationId xmlns:p14="http://schemas.microsoft.com/office/powerpoint/2010/main" val="242327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544" y="1990427"/>
            <a:ext cx="10370134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544" y="3467761"/>
            <a:ext cx="10370134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</p:spTree>
    <p:extLst>
      <p:ext uri="{BB962C8B-B14F-4D97-AF65-F5344CB8AC3E}">
        <p14:creationId xmlns:p14="http://schemas.microsoft.com/office/powerpoint/2010/main" val="19801090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1077545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522" y="2625446"/>
            <a:ext cx="7317105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522" y="3683197"/>
            <a:ext cx="7317105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27166652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716588"/>
            <a:ext cx="12192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3151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2805" y="6041067"/>
            <a:ext cx="6324595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15574" y="5934015"/>
            <a:ext cx="3963432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Sub Heading/Description Goes Here 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2386731607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979" y="6186944"/>
            <a:ext cx="10893341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Subject | Description (this line of text is the least important item on this slide)</a:t>
            </a:r>
          </a:p>
        </p:txBody>
      </p:sp>
    </p:spTree>
    <p:extLst>
      <p:ext uri="{BB962C8B-B14F-4D97-AF65-F5344CB8AC3E}">
        <p14:creationId xmlns:p14="http://schemas.microsoft.com/office/powerpoint/2010/main" val="655922389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639" y="6186944"/>
            <a:ext cx="10365899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Subject | Description (this line of text is the least important item on this slide)</a:t>
            </a:r>
          </a:p>
        </p:txBody>
      </p:sp>
    </p:spTree>
    <p:extLst>
      <p:ext uri="{BB962C8B-B14F-4D97-AF65-F5344CB8AC3E}">
        <p14:creationId xmlns:p14="http://schemas.microsoft.com/office/powerpoint/2010/main" val="757493827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 flipV="1">
            <a:off x="1" y="0"/>
            <a:ext cx="3325957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noProof="0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5400000" flipV="1">
            <a:off x="5297492" y="-39686"/>
            <a:ext cx="1600198" cy="12195175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10" name="Picture 9" descr="esri-10GlobeLogo_TagLockup5_Slide_s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1" y="2085337"/>
            <a:ext cx="4188457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51495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1077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276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35920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7000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2/21/2017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219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83238908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5039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7637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9373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2/21/2017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3864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2/21/2017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50893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User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5931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8279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533702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786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119296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4323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01696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9322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2/21/2017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0066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6461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1859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6691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2/21/2017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1836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2/21/2017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6961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User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8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1099633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53779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57329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5220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963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24794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008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7887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2/21/2017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64505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3099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807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699620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1349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2/21/2017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0888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2/21/2017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6482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User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7642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4142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34588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77914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810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0302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fade/>
  </p:transition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5979" y="682625"/>
            <a:ext cx="1082931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639" y="1828800"/>
            <a:ext cx="10364656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5067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med">
    <p:fade/>
  </p:transition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ransition spd="med">
    <p:fade/>
  </p:transition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3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ransition spd="med">
    <p:fade/>
  </p:transition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ransition spd="med">
    <p:fade/>
  </p:transition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hyperlink" Target="Accessible%20for%20new-comers,%20and%20the%20%5bmost%20taught%20first%20language%20in%20US%20universites%5d(http:/cacm.acm.org/blogs/blog-cacm/176450-python-is-now-the-most-popular-introductory-teaching-language-at-top-us-universities/fulltext)" TargetMode="External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9.xml"/><Relationship Id="rId5" Type="http://schemas.openxmlformats.org/officeDocument/2006/relationships/hyperlink" Target="https://packaging.python.org/current/" TargetMode="External"/><Relationship Id="rId4" Type="http://schemas.openxmlformats.org/officeDocument/2006/relationships/hyperlink" Target="http://pythonwheel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ArcGIS Pro: Scripting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465218"/>
            <a:ext cx="8534401" cy="447359"/>
          </a:xfrm>
        </p:spPr>
        <p:txBody>
          <a:bodyPr/>
          <a:lstStyle/>
          <a:p>
            <a:r>
              <a:rPr lang="en-US" dirty="0"/>
              <a:t>John Yaist: jyaist@esri.com</a:t>
            </a:r>
          </a:p>
        </p:txBody>
      </p:sp>
    </p:spTree>
    <p:extLst>
      <p:ext uri="{BB962C8B-B14F-4D97-AF65-F5344CB8AC3E}">
        <p14:creationId xmlns:p14="http://schemas.microsoft.com/office/powerpoint/2010/main" val="3117993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5"/>
          <p:cNvSpPr txBox="1"/>
          <p:nvPr/>
        </p:nvSpPr>
        <p:spPr>
          <a:xfrm>
            <a:off x="1682696" y="2030976"/>
            <a:ext cx="10278699" cy="3456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6350" lvl="2">
              <a:lnSpc>
                <a:spcPct val="159500"/>
              </a:lnSpc>
            </a:pPr>
            <a:r>
              <a:rPr sz="3200" b="1" dirty="0" smtClean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disk (</a:t>
            </a:r>
            <a:r>
              <a:rPr sz="3200" b="1" dirty="0">
                <a:solidFill>
                  <a:srgbClr val="CCCCCC"/>
                </a:solidFill>
                <a:latin typeface="Arial"/>
                <a:cs typeface="Arial"/>
              </a:rPr>
              <a:t>file://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 b="1" dirty="0">
              <a:latin typeface="Arial"/>
              <a:cs typeface="Arial"/>
            </a:endParaRPr>
          </a:p>
          <a:p>
            <a:pPr marL="708025" marR="474345">
              <a:lnSpc>
                <a:spcPct val="107200"/>
              </a:lnSpc>
              <a:spcBef>
                <a:spcPts val="90"/>
              </a:spcBef>
            </a:pPr>
            <a:r>
              <a:rPr lang="en-US" sz="3200" b="1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3200" b="1" dirty="0" smtClean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repositories </a:t>
            </a:r>
            <a:endParaRPr lang="en-US" sz="32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079625" marR="474345" lvl="2" indent="-457200">
              <a:lnSpc>
                <a:spcPct val="1072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800" b="1" dirty="0" smtClean="0">
                <a:solidFill>
                  <a:srgbClr val="FFFFFF"/>
                </a:solidFill>
                <a:latin typeface="Arial"/>
                <a:cs typeface="Arial"/>
              </a:rPr>
              <a:t>Anaconda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endParaRPr lang="en-US" sz="28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079625" marR="474345" lvl="2" indent="-457200">
              <a:lnSpc>
                <a:spcPct val="1072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800" b="1" dirty="0" smtClean="0">
                <a:solidFill>
                  <a:srgbClr val="FFFFFF"/>
                </a:solidFill>
                <a:latin typeface="Arial"/>
                <a:cs typeface="Arial"/>
              </a:rPr>
              <a:t>self-hosted</a:t>
            </a:r>
            <a:endParaRPr sz="2800" b="1" dirty="0">
              <a:latin typeface="Arial"/>
              <a:cs typeface="Arial"/>
            </a:endParaRPr>
          </a:p>
          <a:p>
            <a:pPr marL="708025">
              <a:lnSpc>
                <a:spcPct val="100000"/>
              </a:lnSpc>
              <a:spcBef>
                <a:spcPts val="254"/>
              </a:spcBef>
            </a:pPr>
            <a:r>
              <a:rPr lang="en-US" sz="3200" b="1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3200" b="1" dirty="0" smtClean="0">
                <a:solidFill>
                  <a:srgbClr val="FFFFFF"/>
                </a:solidFill>
                <a:latin typeface="Arial"/>
                <a:cs typeface="Arial"/>
              </a:rPr>
              <a:t>Private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repositories</a:t>
            </a:r>
            <a:endParaRPr sz="3200" b="1" dirty="0">
              <a:latin typeface="Arial"/>
              <a:cs typeface="Arial"/>
            </a:endParaRPr>
          </a:p>
          <a:p>
            <a:pPr marL="708025">
              <a:lnSpc>
                <a:spcPct val="100000"/>
              </a:lnSpc>
              <a:spcBef>
                <a:spcPts val="254"/>
              </a:spcBef>
            </a:pPr>
            <a:r>
              <a:rPr lang="en-US" sz="3200" b="1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3200" b="1" dirty="0" smtClean="0">
                <a:solidFill>
                  <a:srgbClr val="FFFFFF"/>
                </a:solidFill>
                <a:latin typeface="Arial"/>
                <a:cs typeface="Arial"/>
              </a:rPr>
              <a:t>Paid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private repositories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178" y="527178"/>
            <a:ext cx="11855117" cy="1043844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marL="12065" marR="6350">
              <a:lnSpc>
                <a:spcPct val="159500"/>
              </a:lnSpc>
            </a:pPr>
            <a:r>
              <a:rPr lang="en-US" sz="4400" b="1" spc="-120" dirty="0" err="1">
                <a:solidFill>
                  <a:srgbClr val="FFFFFF"/>
                </a:solidFill>
                <a:cs typeface="Arial"/>
              </a:rPr>
              <a:t>C</a:t>
            </a:r>
            <a:r>
              <a:rPr lang="en-US" sz="4400" b="1" spc="-10" dirty="0" err="1">
                <a:solidFill>
                  <a:srgbClr val="FFFFFF"/>
                </a:solidFill>
                <a:cs typeface="Arial"/>
              </a:rPr>
              <a:t>on</a:t>
            </a:r>
            <a:r>
              <a:rPr lang="en-US" sz="4400" b="1" spc="10" dirty="0" err="1">
                <a:solidFill>
                  <a:srgbClr val="FFFFFF"/>
                </a:solidFill>
                <a:cs typeface="Arial"/>
              </a:rPr>
              <a:t>d</a:t>
            </a:r>
            <a:r>
              <a:rPr lang="en-US" sz="4400" b="1" spc="-165" dirty="0" err="1">
                <a:solidFill>
                  <a:srgbClr val="FFFFFF"/>
                </a:solidFill>
                <a:cs typeface="Arial"/>
              </a:rPr>
              <a:t>a</a:t>
            </a:r>
            <a:r>
              <a:rPr lang="en-US" sz="4400" b="1" spc="-240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4400" b="1" spc="-25" dirty="0" smtClean="0">
                <a:solidFill>
                  <a:srgbClr val="FFFFFF"/>
                </a:solidFill>
                <a:cs typeface="Arial"/>
              </a:rPr>
              <a:t>p</a:t>
            </a:r>
            <a:r>
              <a:rPr lang="en-US" sz="4400" b="1" spc="-155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sz="4400" b="1" spc="-110" dirty="0" smtClean="0">
                <a:solidFill>
                  <a:srgbClr val="FFFFFF"/>
                </a:solidFill>
                <a:cs typeface="Arial"/>
              </a:rPr>
              <a:t>c</a:t>
            </a:r>
            <a:r>
              <a:rPr lang="en-US" sz="4400" b="1" spc="65" dirty="0" smtClean="0">
                <a:solidFill>
                  <a:srgbClr val="FFFFFF"/>
                </a:solidFill>
                <a:cs typeface="Arial"/>
              </a:rPr>
              <a:t>k</a:t>
            </a:r>
            <a:r>
              <a:rPr lang="en-US" sz="4400" b="1" spc="-155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sz="4400" b="1" spc="-140" dirty="0" smtClean="0">
                <a:solidFill>
                  <a:srgbClr val="FFFFFF"/>
                </a:solidFill>
                <a:cs typeface="Arial"/>
              </a:rPr>
              <a:t>g</a:t>
            </a:r>
            <a:r>
              <a:rPr lang="en-US" sz="4400" b="1" spc="-105" dirty="0" smtClean="0">
                <a:solidFill>
                  <a:srgbClr val="FFFFFF"/>
                </a:solidFill>
                <a:cs typeface="Arial"/>
              </a:rPr>
              <a:t>e</a:t>
            </a:r>
            <a:r>
              <a:rPr lang="en-US" sz="4400" b="1" spc="-210" dirty="0" smtClean="0">
                <a:solidFill>
                  <a:srgbClr val="FFFFFF"/>
                </a:solidFill>
                <a:cs typeface="Arial"/>
              </a:rPr>
              <a:t>s hosted </a:t>
            </a:r>
            <a:r>
              <a:rPr lang="en-US" sz="4400" b="1" spc="35" dirty="0" smtClean="0">
                <a:solidFill>
                  <a:srgbClr val="FFFFFF"/>
                </a:solidFill>
                <a:cs typeface="Arial"/>
              </a:rPr>
              <a:t>v</a:t>
            </a:r>
            <a:r>
              <a:rPr lang="en-US" sz="4400" b="1" spc="-155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sz="4400" b="1" spc="200" dirty="0" smtClean="0">
                <a:solidFill>
                  <a:srgbClr val="FFFFFF"/>
                </a:solidFill>
                <a:cs typeface="Arial"/>
              </a:rPr>
              <a:t>r</a:t>
            </a:r>
            <a:r>
              <a:rPr lang="en-US" sz="4400" b="1" spc="95" dirty="0" smtClean="0">
                <a:solidFill>
                  <a:srgbClr val="FFFFFF"/>
                </a:solidFill>
                <a:cs typeface="Arial"/>
              </a:rPr>
              <a:t>i</a:t>
            </a:r>
            <a:r>
              <a:rPr lang="en-US" sz="4400" b="1" spc="-105" dirty="0" smtClean="0">
                <a:solidFill>
                  <a:srgbClr val="FFFFFF"/>
                </a:solidFill>
                <a:cs typeface="Arial"/>
              </a:rPr>
              <a:t>e</a:t>
            </a:r>
            <a:r>
              <a:rPr lang="en-US" sz="4400" b="1" spc="275" dirty="0" smtClean="0">
                <a:solidFill>
                  <a:srgbClr val="FFFFFF"/>
                </a:solidFill>
                <a:cs typeface="Arial"/>
              </a:rPr>
              <a:t>t</a:t>
            </a:r>
            <a:r>
              <a:rPr lang="en-US" sz="4400" b="1" spc="25" dirty="0" smtClean="0">
                <a:solidFill>
                  <a:srgbClr val="FFFFFF"/>
                </a:solidFill>
                <a:cs typeface="Arial"/>
              </a:rPr>
              <a:t>y</a:t>
            </a:r>
            <a:r>
              <a:rPr lang="en-US" sz="4400" b="1" spc="-240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en-US" sz="4400" b="1" spc="-10" dirty="0">
                <a:solidFill>
                  <a:srgbClr val="FFFFFF"/>
                </a:solidFill>
                <a:cs typeface="Arial"/>
              </a:rPr>
              <a:t>o</a:t>
            </a:r>
            <a:r>
              <a:rPr lang="en-US" sz="4400" b="1" spc="160" dirty="0">
                <a:solidFill>
                  <a:srgbClr val="FFFFFF"/>
                </a:solidFill>
                <a:cs typeface="Arial"/>
              </a:rPr>
              <a:t>f</a:t>
            </a:r>
            <a:r>
              <a:rPr lang="en-US" sz="4400" b="1" spc="-245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4400" b="1" spc="95" dirty="0">
                <a:solidFill>
                  <a:srgbClr val="FFFFFF"/>
                </a:solidFill>
                <a:cs typeface="Arial"/>
              </a:rPr>
              <a:t>l</a:t>
            </a:r>
            <a:r>
              <a:rPr lang="en-US" sz="4400" b="1" spc="-10" dirty="0">
                <a:solidFill>
                  <a:srgbClr val="FFFFFF"/>
                </a:solidFill>
                <a:cs typeface="Arial"/>
              </a:rPr>
              <a:t>o</a:t>
            </a:r>
            <a:r>
              <a:rPr lang="en-US" sz="4400" b="1" spc="-110" dirty="0">
                <a:solidFill>
                  <a:srgbClr val="FFFFFF"/>
                </a:solidFill>
                <a:cs typeface="Arial"/>
              </a:rPr>
              <a:t>c</a:t>
            </a:r>
            <a:r>
              <a:rPr lang="en-US" sz="4400" b="1" spc="-155" dirty="0">
                <a:solidFill>
                  <a:srgbClr val="FFFFFF"/>
                </a:solidFill>
                <a:cs typeface="Arial"/>
              </a:rPr>
              <a:t>a</a:t>
            </a:r>
            <a:r>
              <a:rPr lang="en-US" sz="4400" b="1" spc="275" dirty="0">
                <a:solidFill>
                  <a:srgbClr val="FFFFFF"/>
                </a:solidFill>
                <a:cs typeface="Arial"/>
              </a:rPr>
              <a:t>t</a:t>
            </a:r>
            <a:r>
              <a:rPr lang="en-US" sz="4400" b="1" spc="95" dirty="0">
                <a:solidFill>
                  <a:srgbClr val="FFFFFF"/>
                </a:solidFill>
                <a:cs typeface="Arial"/>
              </a:rPr>
              <a:t>i</a:t>
            </a:r>
            <a:r>
              <a:rPr lang="en-US" sz="4400" b="1" spc="-10" dirty="0">
                <a:solidFill>
                  <a:srgbClr val="FFFFFF"/>
                </a:solidFill>
                <a:cs typeface="Arial"/>
              </a:rPr>
              <a:t>on</a:t>
            </a:r>
            <a:r>
              <a:rPr lang="en-US" sz="4400" b="1" spc="-204" dirty="0">
                <a:solidFill>
                  <a:srgbClr val="FFFFFF"/>
                </a:solidFill>
                <a:cs typeface="Arial"/>
              </a:rPr>
              <a:t>s</a:t>
            </a:r>
            <a:r>
              <a:rPr lang="en-US" sz="4400" spc="-85" dirty="0">
                <a:solidFill>
                  <a:srgbClr val="FFFFFF"/>
                </a:solidFill>
                <a:cs typeface="Arial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625997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/>
          <p:cNvSpPr/>
          <p:nvPr/>
        </p:nvSpPr>
        <p:spPr>
          <a:xfrm>
            <a:off x="4521023" y="360273"/>
            <a:ext cx="1093361" cy="1352005"/>
          </a:xfrm>
          <a:custGeom>
            <a:avLst/>
            <a:gdLst/>
            <a:ahLst/>
            <a:cxnLst/>
            <a:rect l="l" t="t" r="r" b="b"/>
            <a:pathLst>
              <a:path w="1093361" h="1352005">
                <a:moveTo>
                  <a:pt x="0" y="0"/>
                </a:moveTo>
                <a:lnTo>
                  <a:pt x="1093361" y="0"/>
                </a:lnTo>
                <a:lnTo>
                  <a:pt x="1093361" y="1352005"/>
                </a:lnTo>
                <a:lnTo>
                  <a:pt x="0" y="13520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15"/>
          <p:cNvSpPr txBox="1"/>
          <p:nvPr/>
        </p:nvSpPr>
        <p:spPr>
          <a:xfrm>
            <a:off x="778920" y="2482294"/>
            <a:ext cx="10643870" cy="2997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6350" indent="-571500" algn="just">
              <a:lnSpc>
                <a:spcPct val="108500"/>
              </a:lnSpc>
              <a:buFont typeface="Arial" panose="020B0604020202020204" pitchFamily="34" charset="0"/>
              <a:buChar char="•"/>
            </a:pPr>
            <a:r>
              <a:rPr lang="en-US"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Cross-platform: </a:t>
            </a:r>
            <a:r>
              <a:rPr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lang="en-US" sz="36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endParaRPr lang="en-US" sz="3600" b="1" spc="7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041400" marR="6350" lvl="1" indent="-571500" algn="just">
              <a:lnSpc>
                <a:spcPct val="108500"/>
              </a:lnSpc>
              <a:buFont typeface="Arial" panose="020B0604020202020204" pitchFamily="34" charset="0"/>
              <a:buChar char="•"/>
            </a:pPr>
            <a:r>
              <a:rPr sz="3600" b="1" spc="70" dirty="0" err="1" smtClean="0">
                <a:solidFill>
                  <a:srgbClr val="CCCCCC"/>
                </a:solidFill>
                <a:latin typeface="Arial"/>
                <a:cs typeface="Arial"/>
              </a:rPr>
              <a:t>meta.yaml</a:t>
            </a:r>
            <a:r>
              <a:rPr lang="en-US" sz="3600" b="1" spc="70" dirty="0" smtClean="0">
                <a:solidFill>
                  <a:srgbClr val="CCCCCC"/>
                </a:solidFill>
                <a:latin typeface="Arial"/>
                <a:cs typeface="Arial"/>
              </a:rPr>
              <a:t> file + build recipe</a:t>
            </a:r>
          </a:p>
          <a:p>
            <a:pPr marL="469900" marR="6350" lvl="1" algn="just">
              <a:lnSpc>
                <a:spcPct val="108500"/>
              </a:lnSpc>
            </a:pPr>
            <a:endParaRPr sz="3600" b="1" spc="70" dirty="0">
              <a:latin typeface="Arial"/>
              <a:cs typeface="Arial"/>
            </a:endParaRPr>
          </a:p>
          <a:p>
            <a:pPr marL="584200" marR="777240" indent="-571500">
              <a:lnSpc>
                <a:spcPct val="107200"/>
              </a:lnSpc>
              <a:buFont typeface="Arial" panose="020B0604020202020204" pitchFamily="34" charset="0"/>
              <a:buChar char="•"/>
            </a:pPr>
            <a:r>
              <a:rPr sz="3600" b="1" spc="70" dirty="0">
                <a:solidFill>
                  <a:srgbClr val="FFFFFF"/>
                </a:solidFill>
                <a:latin typeface="Arial"/>
                <a:cs typeface="Arial"/>
              </a:rPr>
              <a:t>Open source (BSD): </a:t>
            </a:r>
            <a:endParaRPr lang="en-US" sz="3600" b="1" spc="7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041400" marR="777240" lvl="1" indent="-571500">
              <a:lnSpc>
                <a:spcPct val="107200"/>
              </a:lnSpc>
              <a:buFont typeface="Arial" panose="020B0604020202020204" pitchFamily="34" charset="0"/>
              <a:buChar char="•"/>
            </a:pPr>
            <a:r>
              <a:rPr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Esri </a:t>
            </a:r>
            <a:r>
              <a:rPr lang="en-US"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projects &amp; </a:t>
            </a:r>
            <a:r>
              <a:rPr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lang="en-US"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r own </a:t>
            </a:r>
            <a:r>
              <a:rPr sz="3600" b="1" spc="70" dirty="0" smtClean="0">
                <a:solidFill>
                  <a:srgbClr val="FFFFFF"/>
                </a:solidFill>
                <a:latin typeface="Arial"/>
                <a:cs typeface="Arial"/>
              </a:rPr>
              <a:t>contexts</a:t>
            </a:r>
            <a:endParaRPr sz="3600" b="1" spc="70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231547" y="433117"/>
            <a:ext cx="3089910" cy="125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80"/>
              </a:lnSpc>
            </a:pPr>
            <a:r>
              <a:rPr sz="8300" b="1" spc="-43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300" b="1" spc="-3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8300" b="1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300" b="1" spc="-3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8300" dirty="0">
              <a:latin typeface="Arial"/>
              <a:cs typeface="Arial"/>
            </a:endParaRPr>
          </a:p>
        </p:txBody>
      </p:sp>
      <p:sp>
        <p:nvSpPr>
          <p:cNvPr id="5" name="object 9"/>
          <p:cNvSpPr/>
          <p:nvPr/>
        </p:nvSpPr>
        <p:spPr>
          <a:xfrm>
            <a:off x="4521024" y="375841"/>
            <a:ext cx="1093361" cy="1352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462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0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497306" y="500900"/>
            <a:ext cx="11197387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1230" marR="4763" indent="-2212181">
              <a:lnSpc>
                <a:spcPts val="7500"/>
              </a:lnSpc>
            </a:pPr>
            <a:r>
              <a:rPr sz="6225" b="1" spc="633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225" b="1" spc="-28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225" b="1" spc="-21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225" b="1" spc="30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225" b="1" spc="-5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25" b="1" spc="1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225" b="1" spc="-307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225" b="1" spc="-4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25" b="1" spc="20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225" b="1" spc="-5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25" b="1" spc="-356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225" b="1" spc="-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225" b="1" spc="30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225" b="1" spc="-5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25" b="1" spc="13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225" b="1" spc="-28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6225" b="1" spc="30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225" b="1" spc="-5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25" b="1" spc="-28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225" b="1" spc="83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6225" b="1" spc="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25" b="1" spc="31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225" b="1" spc="-28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225" b="1" spc="-17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225" b="1" spc="-4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225" b="1" spc="-46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6225" b="1" spc="-28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225" b="1" spc="-116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6225" b="1" spc="-1219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6225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969" y="1868148"/>
            <a:ext cx="12368462" cy="279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1707356" indent="-342900">
              <a:lnSpc>
                <a:spcPct val="107200"/>
              </a:lnSpc>
              <a:buFont typeface="Arial" panose="020B0604020202020204" pitchFamily="34" charset="0"/>
              <a:buChar char="•"/>
            </a:pPr>
            <a:r>
              <a:rPr sz="2800" b="1" spc="-90" dirty="0">
                <a:solidFill>
                  <a:srgbClr val="FFFFFF"/>
                </a:solidFill>
                <a:cs typeface="Arial"/>
              </a:rPr>
              <a:t>C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on</a:t>
            </a:r>
            <a:r>
              <a:rPr sz="2800" b="1" spc="8" dirty="0">
                <a:solidFill>
                  <a:srgbClr val="FFFFFF"/>
                </a:solidFill>
                <a:cs typeface="Arial"/>
              </a:rPr>
              <a:t>d</a:t>
            </a:r>
            <a:r>
              <a:rPr sz="2800" b="1" spc="-124" dirty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-180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83" dirty="0">
                <a:solidFill>
                  <a:srgbClr val="FFFFFF"/>
                </a:solidFill>
                <a:cs typeface="Arial"/>
              </a:rPr>
              <a:t>c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o</a:t>
            </a:r>
            <a:r>
              <a:rPr sz="2800" b="1" spc="-23" dirty="0">
                <a:solidFill>
                  <a:srgbClr val="FFFFFF"/>
                </a:solidFill>
                <a:cs typeface="Arial"/>
              </a:rPr>
              <a:t>mm</a:t>
            </a:r>
            <a:r>
              <a:rPr sz="2800" b="1" spc="-116" dirty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n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d</a:t>
            </a:r>
            <a:r>
              <a:rPr sz="2800" b="1" spc="-180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116" dirty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n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d</a:t>
            </a:r>
            <a:r>
              <a:rPr sz="2800" b="1" spc="-180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124" dirty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-180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cs typeface="Arial"/>
              </a:rPr>
              <a:t>C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on</a:t>
            </a:r>
            <a:r>
              <a:rPr sz="2800" b="1" spc="8" dirty="0">
                <a:solidFill>
                  <a:srgbClr val="FFFFFF"/>
                </a:solidFill>
                <a:cs typeface="Arial"/>
              </a:rPr>
              <a:t>d</a:t>
            </a:r>
            <a:r>
              <a:rPr sz="2800" b="1" spc="-124" dirty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-180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150" dirty="0">
                <a:solidFill>
                  <a:srgbClr val="FFFFFF"/>
                </a:solidFill>
                <a:cs typeface="Arial"/>
              </a:rPr>
              <a:t>r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oo</a:t>
            </a:r>
            <a:r>
              <a:rPr sz="2800" b="1" spc="203" dirty="0">
                <a:solidFill>
                  <a:srgbClr val="FFFFFF"/>
                </a:solidFill>
                <a:cs typeface="Arial"/>
              </a:rPr>
              <a:t>t</a:t>
            </a:r>
            <a:r>
              <a:rPr sz="2800" b="1" spc="-184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127" dirty="0">
                <a:solidFill>
                  <a:srgbClr val="FFFFFF"/>
                </a:solidFill>
                <a:cs typeface="Arial"/>
              </a:rPr>
              <a:t>P</a:t>
            </a:r>
            <a:r>
              <a:rPr sz="2800" b="1" spc="26" dirty="0">
                <a:solidFill>
                  <a:srgbClr val="FFFFFF"/>
                </a:solidFill>
                <a:cs typeface="Arial"/>
              </a:rPr>
              <a:t>y</a:t>
            </a:r>
            <a:r>
              <a:rPr sz="2800" b="1" spc="206" dirty="0">
                <a:solidFill>
                  <a:srgbClr val="FFFFFF"/>
                </a:solidFill>
                <a:cs typeface="Arial"/>
              </a:rPr>
              <a:t>t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ho</a:t>
            </a:r>
            <a:r>
              <a:rPr sz="2800" b="1" spc="-15" dirty="0">
                <a:solidFill>
                  <a:srgbClr val="FFFFFF"/>
                </a:solidFill>
                <a:cs typeface="Arial"/>
              </a:rPr>
              <a:t>n</a:t>
            </a:r>
            <a:r>
              <a:rPr sz="2800" b="1" spc="-180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71" dirty="0" smtClean="0">
                <a:solidFill>
                  <a:srgbClr val="FFFFFF"/>
                </a:solidFill>
                <a:cs typeface="Arial"/>
              </a:rPr>
              <a:t>i</a:t>
            </a:r>
            <a:r>
              <a:rPr sz="2800" b="1" spc="-8" dirty="0" smtClean="0">
                <a:solidFill>
                  <a:srgbClr val="FFFFFF"/>
                </a:solidFill>
                <a:cs typeface="Arial"/>
              </a:rPr>
              <a:t>n</a:t>
            </a:r>
            <a:r>
              <a:rPr sz="2800" b="1" spc="-153" dirty="0" smtClean="0">
                <a:solidFill>
                  <a:srgbClr val="FFFFFF"/>
                </a:solidFill>
                <a:cs typeface="Arial"/>
              </a:rPr>
              <a:t>s</a:t>
            </a:r>
            <a:r>
              <a:rPr sz="2800" b="1" spc="206" dirty="0" smtClean="0">
                <a:solidFill>
                  <a:srgbClr val="FFFFFF"/>
                </a:solidFill>
                <a:cs typeface="Arial"/>
              </a:rPr>
              <a:t>t</a:t>
            </a:r>
            <a:r>
              <a:rPr sz="2800" b="1" spc="-116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71" dirty="0" smtClean="0">
                <a:solidFill>
                  <a:srgbClr val="FFFFFF"/>
                </a:solidFill>
                <a:cs typeface="Arial"/>
              </a:rPr>
              <a:t>l</a:t>
            </a:r>
            <a:r>
              <a:rPr sz="2800" b="1" spc="68" dirty="0" smtClean="0">
                <a:solidFill>
                  <a:srgbClr val="FFFFFF"/>
                </a:solidFill>
                <a:cs typeface="Arial"/>
              </a:rPr>
              <a:t>l</a:t>
            </a:r>
            <a:endParaRPr lang="en-US" sz="2800" b="1" spc="68" dirty="0" smtClean="0">
              <a:solidFill>
                <a:srgbClr val="FFFFFF"/>
              </a:solidFill>
              <a:cs typeface="Arial"/>
            </a:endParaRPr>
          </a:p>
          <a:p>
            <a:pPr marL="352425" marR="1707356" indent="-342900">
              <a:lnSpc>
                <a:spcPct val="107200"/>
              </a:lnSpc>
              <a:buFont typeface="Arial" panose="020B0604020202020204" pitchFamily="34" charset="0"/>
              <a:buChar char="•"/>
            </a:pPr>
            <a:endParaRPr lang="en-US" sz="2800" b="1" spc="83" dirty="0">
              <a:solidFill>
                <a:srgbClr val="FFFFFF"/>
              </a:solidFill>
              <a:cs typeface="Arial"/>
            </a:endParaRPr>
          </a:p>
          <a:p>
            <a:pPr marL="352425" marR="1707356" indent="-342900">
              <a:lnSpc>
                <a:spcPct val="107200"/>
              </a:lnSpc>
              <a:buFont typeface="Arial" panose="020B0604020202020204" pitchFamily="34" charset="0"/>
              <a:buChar char="•"/>
            </a:pPr>
            <a:r>
              <a:rPr sz="2800" b="1" spc="75" dirty="0" smtClean="0">
                <a:solidFill>
                  <a:srgbClr val="FFFFFF"/>
                </a:solidFill>
                <a:cs typeface="Arial"/>
              </a:rPr>
              <a:t>N</a:t>
            </a:r>
            <a:r>
              <a:rPr sz="2800" b="1" spc="-79" dirty="0" smtClean="0">
                <a:solidFill>
                  <a:srgbClr val="FFFFFF"/>
                </a:solidFill>
                <a:cs typeface="Arial"/>
              </a:rPr>
              <a:t>e</a:t>
            </a:r>
            <a:r>
              <a:rPr sz="2800" b="1" spc="79" dirty="0" smtClean="0">
                <a:solidFill>
                  <a:srgbClr val="FFFFFF"/>
                </a:solidFill>
                <a:cs typeface="Arial"/>
              </a:rPr>
              <a:t>w</a:t>
            </a:r>
            <a:r>
              <a:rPr sz="2800" b="1" spc="-176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23" dirty="0">
                <a:solidFill>
                  <a:srgbClr val="FFFFFF"/>
                </a:solidFill>
                <a:cs typeface="Arial"/>
              </a:rPr>
              <a:t>m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o</a:t>
            </a:r>
            <a:r>
              <a:rPr sz="2800" b="1" spc="8" dirty="0">
                <a:solidFill>
                  <a:srgbClr val="FFFFFF"/>
                </a:solidFill>
                <a:cs typeface="Arial"/>
              </a:rPr>
              <a:t>d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u</a:t>
            </a:r>
            <a:r>
              <a:rPr sz="2800" b="1" spc="71" dirty="0">
                <a:solidFill>
                  <a:srgbClr val="FFFFFF"/>
                </a:solidFill>
                <a:cs typeface="Arial"/>
              </a:rPr>
              <a:t>l</a:t>
            </a:r>
            <a:r>
              <a:rPr sz="2800" b="1" spc="-79" dirty="0">
                <a:solidFill>
                  <a:srgbClr val="FFFFFF"/>
                </a:solidFill>
                <a:cs typeface="Arial"/>
              </a:rPr>
              <a:t>e</a:t>
            </a:r>
            <a:r>
              <a:rPr sz="2800" b="1" spc="-158" dirty="0">
                <a:solidFill>
                  <a:srgbClr val="FFFFFF"/>
                </a:solidFill>
                <a:cs typeface="Arial"/>
              </a:rPr>
              <a:t>s</a:t>
            </a:r>
            <a:r>
              <a:rPr sz="2800" b="1" spc="-184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2800" b="1" spc="-184" dirty="0" smtClean="0">
                <a:solidFill>
                  <a:srgbClr val="FFFFFF"/>
                </a:solidFill>
                <a:cs typeface="Arial"/>
              </a:rPr>
              <a:t>     </a:t>
            </a:r>
            <a:r>
              <a:rPr sz="2800" b="1" spc="-79" dirty="0" smtClean="0">
                <a:solidFill>
                  <a:srgbClr val="FFFFFF"/>
                </a:solidFill>
                <a:cs typeface="Arial"/>
              </a:rPr>
              <a:t>(</a:t>
            </a:r>
            <a:r>
              <a:rPr sz="2800" b="1" spc="-79" dirty="0">
                <a:solidFill>
                  <a:srgbClr val="FFFFFF"/>
                </a:solidFill>
                <a:cs typeface="Arial"/>
              </a:rPr>
              <a:t>e</a:t>
            </a:r>
            <a:r>
              <a:rPr sz="2800" b="1" spc="-150" dirty="0">
                <a:solidFill>
                  <a:srgbClr val="FFFFFF"/>
                </a:solidFill>
                <a:cs typeface="Arial"/>
              </a:rPr>
              <a:t>.</a:t>
            </a:r>
            <a:r>
              <a:rPr sz="2800" b="1" spc="-105" dirty="0">
                <a:solidFill>
                  <a:srgbClr val="FFFFFF"/>
                </a:solidFill>
                <a:cs typeface="Arial"/>
              </a:rPr>
              <a:t>g</a:t>
            </a:r>
            <a:r>
              <a:rPr sz="2800" b="1" spc="-153" dirty="0">
                <a:solidFill>
                  <a:srgbClr val="FFFFFF"/>
                </a:solidFill>
                <a:cs typeface="Arial"/>
              </a:rPr>
              <a:t>.</a:t>
            </a:r>
            <a:r>
              <a:rPr sz="2800" b="1" spc="-184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dirty="0">
                <a:solidFill>
                  <a:srgbClr val="CCCCCC"/>
                </a:solidFill>
                <a:cs typeface="Arial"/>
              </a:rPr>
              <a:t>requests</a:t>
            </a:r>
            <a:r>
              <a:rPr sz="2800" b="1" spc="-83" dirty="0" smtClean="0">
                <a:solidFill>
                  <a:srgbClr val="FFFFFF"/>
                </a:solidFill>
                <a:cs typeface="Arial"/>
              </a:rPr>
              <a:t>)</a:t>
            </a:r>
            <a:endParaRPr lang="en-US" sz="2800" b="1" spc="-83" dirty="0" smtClean="0">
              <a:solidFill>
                <a:srgbClr val="FFFFFF"/>
              </a:solidFill>
              <a:cs typeface="Arial"/>
            </a:endParaRPr>
          </a:p>
          <a:p>
            <a:pPr marL="352425" marR="1707356" indent="-342900">
              <a:lnSpc>
                <a:spcPct val="107200"/>
              </a:lnSpc>
              <a:buFont typeface="Arial" panose="020B0604020202020204" pitchFamily="34" charset="0"/>
              <a:buChar char="•"/>
            </a:pPr>
            <a:endParaRPr sz="2800" b="1" dirty="0">
              <a:cs typeface="Arial"/>
            </a:endParaRPr>
          </a:p>
          <a:p>
            <a:pPr marL="352425" marR="4763" indent="-342900">
              <a:lnSpc>
                <a:spcPct val="107200"/>
              </a:lnSpc>
              <a:spcBef>
                <a:spcPts val="68"/>
              </a:spcBef>
              <a:buFont typeface="Arial" panose="020B0604020202020204" pitchFamily="34" charset="0"/>
              <a:buChar char="•"/>
            </a:pPr>
            <a:r>
              <a:rPr sz="2800" b="1" spc="19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150" dirty="0" smtClean="0">
                <a:solidFill>
                  <a:srgbClr val="FFFFFF"/>
                </a:solidFill>
                <a:cs typeface="Arial"/>
              </a:rPr>
              <a:t>r</a:t>
            </a:r>
            <a:r>
              <a:rPr sz="2800" b="1" spc="-83" dirty="0" smtClean="0">
                <a:solidFill>
                  <a:srgbClr val="FFFFFF"/>
                </a:solidFill>
                <a:cs typeface="Arial"/>
              </a:rPr>
              <a:t>c</a:t>
            </a:r>
            <a:r>
              <a:rPr sz="2800" b="1" spc="-113" dirty="0" smtClean="0">
                <a:solidFill>
                  <a:srgbClr val="FFFFFF"/>
                </a:solidFill>
                <a:cs typeface="Arial"/>
              </a:rPr>
              <a:t>G</a:t>
            </a:r>
            <a:r>
              <a:rPr sz="2800" b="1" spc="60" dirty="0" smtClean="0">
                <a:solidFill>
                  <a:srgbClr val="FFFFFF"/>
                </a:solidFill>
                <a:cs typeface="Arial"/>
              </a:rPr>
              <a:t>I</a:t>
            </a:r>
            <a:r>
              <a:rPr sz="2800" b="1" spc="-311" dirty="0" smtClean="0">
                <a:solidFill>
                  <a:srgbClr val="FFFFFF"/>
                </a:solidFill>
                <a:cs typeface="Arial"/>
              </a:rPr>
              <a:t>S</a:t>
            </a:r>
            <a:r>
              <a:rPr sz="2800" b="1" spc="-180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127" dirty="0">
                <a:solidFill>
                  <a:srgbClr val="FFFFFF"/>
                </a:solidFill>
                <a:cs typeface="Arial"/>
              </a:rPr>
              <a:t>P</a:t>
            </a:r>
            <a:r>
              <a:rPr sz="2800" b="1" spc="150" dirty="0">
                <a:solidFill>
                  <a:srgbClr val="FFFFFF"/>
                </a:solidFill>
                <a:cs typeface="Arial"/>
              </a:rPr>
              <a:t>r</a:t>
            </a:r>
            <a:r>
              <a:rPr sz="2800" b="1" spc="-15" dirty="0">
                <a:solidFill>
                  <a:srgbClr val="FFFFFF"/>
                </a:solidFill>
                <a:cs typeface="Arial"/>
              </a:rPr>
              <a:t>o</a:t>
            </a:r>
            <a:r>
              <a:rPr sz="2800" b="1" spc="-180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8" dirty="0">
                <a:solidFill>
                  <a:srgbClr val="FFFFFF"/>
                </a:solidFill>
                <a:cs typeface="Arial"/>
              </a:rPr>
              <a:t>d</a:t>
            </a:r>
            <a:r>
              <a:rPr sz="2800" b="1" spc="-79" dirty="0">
                <a:solidFill>
                  <a:srgbClr val="FFFFFF"/>
                </a:solidFill>
                <a:cs typeface="Arial"/>
              </a:rPr>
              <a:t>e</a:t>
            </a:r>
            <a:r>
              <a:rPr sz="2800" b="1" spc="-19" dirty="0">
                <a:solidFill>
                  <a:srgbClr val="FFFFFF"/>
                </a:solidFill>
                <a:cs typeface="Arial"/>
              </a:rPr>
              <a:t>p</a:t>
            </a:r>
            <a:r>
              <a:rPr sz="2800" b="1" spc="-79" dirty="0">
                <a:solidFill>
                  <a:srgbClr val="FFFFFF"/>
                </a:solidFill>
                <a:cs typeface="Arial"/>
              </a:rPr>
              <a:t>e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n</a:t>
            </a:r>
            <a:r>
              <a:rPr sz="2800" b="1" spc="8" dirty="0">
                <a:solidFill>
                  <a:srgbClr val="FFFFFF"/>
                </a:solidFill>
                <a:cs typeface="Arial"/>
              </a:rPr>
              <a:t>d</a:t>
            </a:r>
            <a:r>
              <a:rPr sz="2800" b="1" spc="-79" dirty="0">
                <a:solidFill>
                  <a:srgbClr val="FFFFFF"/>
                </a:solidFill>
                <a:cs typeface="Arial"/>
              </a:rPr>
              <a:t>e</a:t>
            </a:r>
            <a:r>
              <a:rPr sz="2800" b="1" spc="-8" dirty="0">
                <a:solidFill>
                  <a:srgbClr val="FFFFFF"/>
                </a:solidFill>
                <a:cs typeface="Arial"/>
              </a:rPr>
              <a:t>n</a:t>
            </a:r>
            <a:r>
              <a:rPr sz="2800" b="1" spc="-83" dirty="0">
                <a:solidFill>
                  <a:srgbClr val="FFFFFF"/>
                </a:solidFill>
                <a:cs typeface="Arial"/>
              </a:rPr>
              <a:t>c</a:t>
            </a:r>
            <a:r>
              <a:rPr sz="2800" b="1" spc="71" dirty="0">
                <a:solidFill>
                  <a:srgbClr val="FFFFFF"/>
                </a:solidFill>
                <a:cs typeface="Arial"/>
              </a:rPr>
              <a:t>i</a:t>
            </a:r>
            <a:r>
              <a:rPr sz="2800" b="1" spc="-79" dirty="0">
                <a:solidFill>
                  <a:srgbClr val="FFFFFF"/>
                </a:solidFill>
                <a:cs typeface="Arial"/>
              </a:rPr>
              <a:t>e</a:t>
            </a:r>
            <a:r>
              <a:rPr sz="2800" b="1" spc="-158" dirty="0">
                <a:solidFill>
                  <a:srgbClr val="FFFFFF"/>
                </a:solidFill>
                <a:cs typeface="Arial"/>
              </a:rPr>
              <a:t>s</a:t>
            </a:r>
            <a:r>
              <a:rPr sz="2800" b="1" spc="-184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116" dirty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-158" dirty="0">
                <a:solidFill>
                  <a:srgbClr val="FFFFFF"/>
                </a:solidFill>
                <a:cs typeface="Arial"/>
              </a:rPr>
              <a:t>s</a:t>
            </a:r>
            <a:r>
              <a:rPr sz="2800" b="1" spc="-86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90" dirty="0" err="1">
                <a:solidFill>
                  <a:srgbClr val="FFFFFF"/>
                </a:solidFill>
                <a:cs typeface="Arial"/>
              </a:rPr>
              <a:t>C</a:t>
            </a:r>
            <a:r>
              <a:rPr sz="2800" b="1" spc="-8" dirty="0" err="1">
                <a:solidFill>
                  <a:srgbClr val="FFFFFF"/>
                </a:solidFill>
                <a:cs typeface="Arial"/>
              </a:rPr>
              <a:t>on</a:t>
            </a:r>
            <a:r>
              <a:rPr sz="2800" b="1" spc="8" dirty="0" err="1">
                <a:solidFill>
                  <a:srgbClr val="FFFFFF"/>
                </a:solidFill>
                <a:cs typeface="Arial"/>
              </a:rPr>
              <a:t>d</a:t>
            </a:r>
            <a:r>
              <a:rPr sz="2800" b="1" spc="-124" dirty="0" err="1">
                <a:solidFill>
                  <a:srgbClr val="FFFFFF"/>
                </a:solidFill>
                <a:cs typeface="Arial"/>
              </a:rPr>
              <a:t>a</a:t>
            </a:r>
            <a:r>
              <a:rPr sz="2800" b="1" spc="-180" dirty="0">
                <a:solidFill>
                  <a:srgbClr val="FFFFFF"/>
                </a:solidFill>
                <a:cs typeface="Arial"/>
              </a:rPr>
              <a:t> </a:t>
            </a:r>
            <a:r>
              <a:rPr sz="2800" b="1" spc="-19" dirty="0" smtClean="0">
                <a:solidFill>
                  <a:srgbClr val="FFFFFF"/>
                </a:solidFill>
                <a:cs typeface="Arial"/>
              </a:rPr>
              <a:t>p</a:t>
            </a:r>
            <a:r>
              <a:rPr sz="2800" b="1" spc="-116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-83" dirty="0" smtClean="0">
                <a:solidFill>
                  <a:srgbClr val="FFFFFF"/>
                </a:solidFill>
                <a:cs typeface="Arial"/>
              </a:rPr>
              <a:t>c</a:t>
            </a:r>
            <a:r>
              <a:rPr sz="2800" b="1" spc="49" dirty="0" smtClean="0">
                <a:solidFill>
                  <a:srgbClr val="FFFFFF"/>
                </a:solidFill>
                <a:cs typeface="Arial"/>
              </a:rPr>
              <a:t>k</a:t>
            </a:r>
            <a:r>
              <a:rPr sz="2800" b="1" spc="-116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sz="2800" b="1" spc="-105" dirty="0" smtClean="0">
                <a:solidFill>
                  <a:srgbClr val="FFFFFF"/>
                </a:solidFill>
                <a:cs typeface="Arial"/>
              </a:rPr>
              <a:t>g</a:t>
            </a:r>
            <a:r>
              <a:rPr sz="2800" b="1" spc="-79" dirty="0" smtClean="0">
                <a:solidFill>
                  <a:srgbClr val="FFFFFF"/>
                </a:solidFill>
                <a:cs typeface="Arial"/>
              </a:rPr>
              <a:t>e</a:t>
            </a:r>
            <a:r>
              <a:rPr sz="2800" b="1" spc="-158" dirty="0" smtClean="0">
                <a:solidFill>
                  <a:srgbClr val="FFFFFF"/>
                </a:solidFill>
                <a:cs typeface="Arial"/>
              </a:rPr>
              <a:t>s</a:t>
            </a:r>
            <a:r>
              <a:rPr lang="en-US" sz="2800" b="1" spc="-158" dirty="0" smtClean="0">
                <a:solidFill>
                  <a:srgbClr val="FFFFFF"/>
                </a:solidFill>
                <a:cs typeface="Arial"/>
              </a:rPr>
              <a:t> :</a:t>
            </a:r>
          </a:p>
          <a:p>
            <a:pPr marL="809625" marR="4763" lvl="1" indent="-342900">
              <a:lnSpc>
                <a:spcPct val="107200"/>
              </a:lnSpc>
              <a:spcBef>
                <a:spcPts val="68"/>
              </a:spcBef>
              <a:buFont typeface="Arial" panose="020B0604020202020204" pitchFamily="34" charset="0"/>
              <a:buChar char="•"/>
            </a:pPr>
            <a:r>
              <a:rPr lang="en-US" sz="2800" b="1" spc="-158" dirty="0" smtClean="0">
                <a:solidFill>
                  <a:srgbClr val="FFFFFF"/>
                </a:solidFill>
                <a:cs typeface="Arial"/>
              </a:rPr>
              <a:t>arcgispro-py3 environment</a:t>
            </a:r>
            <a:endParaRPr sz="28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791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/>
          <p:cNvSpPr txBox="1">
            <a:spLocks/>
          </p:cNvSpPr>
          <p:nvPr/>
        </p:nvSpPr>
        <p:spPr>
          <a:xfrm>
            <a:off x="1364567" y="1262012"/>
            <a:ext cx="9713015" cy="3258692"/>
          </a:xfrm>
          <a:prstGeom prst="rect">
            <a:avLst/>
          </a:prstGeom>
        </p:spPr>
        <p:txBody>
          <a:bodyPr vert="horz" wrap="square" lIns="0" tIns="552557" rIns="0" bIns="0" rtlCol="0">
            <a:sp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87312" marR="6350" indent="0">
              <a:lnSpc>
                <a:spcPct val="107200"/>
              </a:lnSpc>
              <a:buNone/>
            </a:pPr>
            <a:endParaRPr lang="en-US" sz="3200" dirty="0" smtClean="0"/>
          </a:p>
          <a:p>
            <a:pPr marL="370776" marR="6350" lvl="1" indent="0">
              <a:lnSpc>
                <a:spcPct val="107200"/>
              </a:lnSpc>
              <a:buNone/>
            </a:pPr>
            <a:r>
              <a:rPr lang="en-US" sz="4800" dirty="0" smtClean="0"/>
              <a:t>A picture’s worth 1000 words</a:t>
            </a:r>
            <a:endParaRPr lang="en-US" sz="4800" dirty="0"/>
          </a:p>
          <a:p>
            <a:pPr marL="709104" marR="6350" lvl="2" indent="0">
              <a:lnSpc>
                <a:spcPct val="107200"/>
              </a:lnSpc>
              <a:buNone/>
            </a:pPr>
            <a:endParaRPr lang="en-US" sz="4000" dirty="0"/>
          </a:p>
          <a:p>
            <a:pPr marL="544512" marR="6350" lvl="1">
              <a:lnSpc>
                <a:spcPct val="107200"/>
              </a:lnSpc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8784381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19" y="584645"/>
            <a:ext cx="10826496" cy="3046988"/>
          </a:xfrm>
        </p:spPr>
        <p:txBody>
          <a:bodyPr/>
          <a:lstStyle/>
          <a:p>
            <a:r>
              <a:rPr lang="en-US" sz="6600" dirty="0" smtClean="0"/>
              <a:t>DEMO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ArcGIS Pro – File System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77426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0022" y="2390274"/>
            <a:ext cx="3208420" cy="92824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endParaRPr lang="en-US" sz="2800" b="1" dirty="0" smtClean="0">
              <a:latin typeface="Lucida Console" panose="020B0609040504020204" pitchFamily="49" charset="0"/>
            </a:endParaRPr>
          </a:p>
          <a:p>
            <a:pPr algn="ctr" eaLnBrk="0" hangingPunct="0">
              <a:lnSpc>
                <a:spcPts val="1800"/>
              </a:lnSpc>
            </a:pPr>
            <a:endParaRPr lang="en-US" sz="2800" b="1" dirty="0">
              <a:latin typeface="Lucida Console" panose="020B0609040504020204" pitchFamily="49" charset="0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800" b="1" dirty="0" err="1">
                <a:latin typeface="Lucida Console" panose="020B0609040504020204" pitchFamily="49" charset="0"/>
              </a:rPr>
              <a:t>c</a:t>
            </a:r>
            <a:r>
              <a:rPr lang="en-US" sz="2800" b="1" dirty="0" err="1" smtClean="0">
                <a:latin typeface="Lucida Console" panose="020B0609040504020204" pitchFamily="49" charset="0"/>
              </a:rPr>
              <a:t>onda</a:t>
            </a:r>
            <a:r>
              <a:rPr lang="en-US" sz="2800" b="1" dirty="0" smtClean="0">
                <a:latin typeface="Lucida Console" panose="020B0609040504020204" pitchFamily="49" charset="0"/>
              </a:rPr>
              <a:t> --help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80" y="267285"/>
            <a:ext cx="7531893" cy="55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12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76" y="2511950"/>
            <a:ext cx="5269527" cy="3381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1" y="1724153"/>
            <a:ext cx="5269527" cy="338114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1097" y="667897"/>
            <a:ext cx="10826496" cy="615553"/>
          </a:xfrm>
        </p:spPr>
        <p:txBody>
          <a:bodyPr/>
          <a:lstStyle/>
          <a:p>
            <a:r>
              <a:rPr lang="en-US" sz="4000" dirty="0" smtClean="0"/>
              <a:t>Command Line Options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353" y="1310829"/>
            <a:ext cx="2673847" cy="61644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endParaRPr lang="en-US" sz="2800" b="1" dirty="0" smtClean="0">
              <a:latin typeface="Lucida Console" panose="020B0609040504020204" pitchFamily="49" charset="0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800" b="1" dirty="0" err="1" smtClean="0">
                <a:latin typeface="Lucida Console" panose="020B0609040504020204" pitchFamily="49" charset="0"/>
              </a:rPr>
              <a:t>conda</a:t>
            </a:r>
            <a:r>
              <a:rPr lang="en-US" sz="2800" b="1" dirty="0" smtClean="0">
                <a:latin typeface="Lucida Console" panose="020B0609040504020204" pitchFamily="49" charset="0"/>
              </a:rPr>
              <a:t> info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2696" y="1986082"/>
            <a:ext cx="3800459" cy="60237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endParaRPr lang="en-US" sz="2800" b="1" dirty="0" smtClean="0">
              <a:latin typeface="Lucida Console" panose="020B0609040504020204" pitchFamily="49" charset="0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800" b="1" dirty="0" err="1" smtClean="0">
                <a:latin typeface="Lucida Console" panose="020B0609040504020204" pitchFamily="49" charset="0"/>
              </a:rPr>
              <a:t>conda</a:t>
            </a:r>
            <a:r>
              <a:rPr lang="en-US" sz="2800" b="1" dirty="0" smtClean="0">
                <a:latin typeface="Lucida Console" panose="020B0609040504020204" pitchFamily="49" charset="0"/>
              </a:rPr>
              <a:t> info --help</a:t>
            </a:r>
          </a:p>
        </p:txBody>
      </p:sp>
    </p:spTree>
    <p:extLst>
      <p:ext uri="{BB962C8B-B14F-4D97-AF65-F5344CB8AC3E}">
        <p14:creationId xmlns:p14="http://schemas.microsoft.com/office/powerpoint/2010/main" val="40683037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58" y="1330232"/>
            <a:ext cx="10826496" cy="2862322"/>
          </a:xfrm>
        </p:spPr>
        <p:txBody>
          <a:bodyPr/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Accessing Environments:</a:t>
            </a:r>
            <a:br>
              <a:rPr lang="en-US" sz="6600" dirty="0" smtClean="0"/>
            </a:br>
            <a:r>
              <a:rPr lang="en-US" sz="5400" dirty="0" smtClean="0"/>
              <a:t>Command Line</a:t>
            </a:r>
            <a:endParaRPr lang="en-US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9758" y="401760"/>
            <a:ext cx="10826496" cy="101566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660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143528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98" y="809470"/>
            <a:ext cx="4923191" cy="573235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501450" y="1747190"/>
            <a:ext cx="10826496" cy="615553"/>
          </a:xfrm>
        </p:spPr>
        <p:txBody>
          <a:bodyPr/>
          <a:lstStyle/>
          <a:p>
            <a:r>
              <a:rPr lang="en-US" sz="4000" dirty="0" smtClean="0"/>
              <a:t>Start Menu Options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4625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19" y="584645"/>
            <a:ext cx="10826496" cy="3046988"/>
          </a:xfrm>
        </p:spPr>
        <p:txBody>
          <a:bodyPr/>
          <a:lstStyle/>
          <a:p>
            <a:r>
              <a:rPr lang="en-US" sz="6600" dirty="0" smtClean="0"/>
              <a:t>DEMO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Python Command Prompt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87037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/>
              <a:t>Target Audience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2606880"/>
              </p:ext>
            </p:extLst>
          </p:nvPr>
        </p:nvGraphicFramePr>
        <p:xfrm>
          <a:off x="2015901" y="1899138"/>
          <a:ext cx="8836319" cy="389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289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58" y="2286836"/>
            <a:ext cx="10826496" cy="1015663"/>
          </a:xfrm>
        </p:spPr>
        <p:txBody>
          <a:bodyPr/>
          <a:lstStyle/>
          <a:p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46726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1477328"/>
          </a:xfrm>
        </p:spPr>
        <p:txBody>
          <a:bodyPr/>
          <a:lstStyle/>
          <a:p>
            <a:r>
              <a:rPr lang="en-US" dirty="0" smtClean="0"/>
              <a:t>Scripts using </a:t>
            </a:r>
            <a:r>
              <a:rPr lang="en-US" dirty="0" err="1" smtClean="0"/>
              <a:t>ArcPy</a:t>
            </a:r>
            <a:r>
              <a:rPr lang="en-US" dirty="0" smtClean="0"/>
              <a:t> and </a:t>
            </a:r>
            <a:r>
              <a:rPr lang="en-US" smtClean="0"/>
              <a:t>ArcGIS Pro located </a:t>
            </a:r>
            <a:r>
              <a:rPr lang="en-US" dirty="0" smtClean="0"/>
              <a:t>at: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http://bit.ly/2mjyA7L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050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811" y="640824"/>
            <a:ext cx="10826496" cy="677108"/>
          </a:xfrm>
        </p:spPr>
        <p:txBody>
          <a:bodyPr/>
          <a:lstStyle/>
          <a:p>
            <a:r>
              <a:rPr lang="en-US" sz="4400" dirty="0"/>
              <a:t>Python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86" y="271994"/>
            <a:ext cx="2639786" cy="2639786"/>
          </a:xfrm>
        </p:spPr>
      </p:pic>
      <p:sp>
        <p:nvSpPr>
          <p:cNvPr id="10" name="TextBox 9"/>
          <p:cNvSpPr txBox="1"/>
          <p:nvPr/>
        </p:nvSpPr>
        <p:spPr>
          <a:xfrm>
            <a:off x="1414054" y="1591887"/>
            <a:ext cx="7082444" cy="450549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800" b="1" dirty="0"/>
              <a:t>Scripting language of choice introduced at </a:t>
            </a:r>
          </a:p>
          <a:p>
            <a:pPr eaLnBrk="0" hangingPunct="0"/>
            <a:r>
              <a:rPr lang="en-US" sz="2800" b="1" dirty="0"/>
              <a:t>    ArcGIS 9.0 as the </a:t>
            </a:r>
            <a:r>
              <a:rPr lang="en-US" sz="2800" b="1" dirty="0" err="1"/>
              <a:t>arcgisscripting</a:t>
            </a:r>
            <a:r>
              <a:rPr lang="en-US" sz="2800" b="1" dirty="0"/>
              <a:t> module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800" b="1" dirty="0"/>
              <a:t>Since 10.0 – the </a:t>
            </a:r>
            <a:r>
              <a:rPr lang="en-US" sz="2800" b="1" dirty="0" err="1"/>
              <a:t>ArcPy</a:t>
            </a:r>
            <a:r>
              <a:rPr lang="en-US" sz="2800" b="1" dirty="0"/>
              <a:t> site-package</a:t>
            </a:r>
          </a:p>
          <a:p>
            <a:pPr eaLnBrk="0" hangingPunct="0"/>
            <a:endParaRPr lang="en-US" sz="2800" b="1" dirty="0"/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sz="2800" b="1" dirty="0" err="1"/>
              <a:t>Esri</a:t>
            </a:r>
            <a:r>
              <a:rPr lang="en-US" sz="2800" b="1" dirty="0"/>
              <a:t> fully embraces it for: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1257300" lvl="2" indent="-342900" eaLnBrk="0" hangingPunct="0">
              <a:buFont typeface="Arial" panose="020B0604020202020204" pitchFamily="34" charset="0"/>
              <a:buChar char="•"/>
            </a:pPr>
            <a:r>
              <a:rPr lang="en-US" sz="2800" b="1" dirty="0"/>
              <a:t>Data Analysis</a:t>
            </a:r>
          </a:p>
          <a:p>
            <a:pPr marL="1257300" lvl="2" indent="-342900" eaLnBrk="0" hangingPunct="0">
              <a:buFont typeface="Arial" panose="020B0604020202020204" pitchFamily="34" charset="0"/>
              <a:buChar char="•"/>
            </a:pPr>
            <a:r>
              <a:rPr lang="en-US" sz="2800" b="1" dirty="0"/>
              <a:t>Data Conversion</a:t>
            </a:r>
          </a:p>
          <a:p>
            <a:pPr marL="1257300" lvl="2" indent="-342900" eaLnBrk="0" hangingPunct="0">
              <a:buFont typeface="Arial" panose="020B0604020202020204" pitchFamily="34" charset="0"/>
              <a:buChar char="•"/>
            </a:pPr>
            <a:r>
              <a:rPr lang="en-US" sz="2800" b="1" dirty="0"/>
              <a:t>Data Management</a:t>
            </a:r>
          </a:p>
          <a:p>
            <a:pPr marL="1257300" lvl="2" indent="-342900" eaLnBrk="0" hangingPunct="0">
              <a:buFont typeface="Arial" panose="020B0604020202020204" pitchFamily="34" charset="0"/>
              <a:buChar char="•"/>
            </a:pPr>
            <a:r>
              <a:rPr lang="en-US" sz="2800" b="1" dirty="0"/>
              <a:t>Map Automation</a:t>
            </a:r>
          </a:p>
        </p:txBody>
      </p:sp>
    </p:spTree>
    <p:extLst>
      <p:ext uri="{BB962C8B-B14F-4D97-AF65-F5344CB8AC3E}">
        <p14:creationId xmlns:p14="http://schemas.microsoft.com/office/powerpoint/2010/main" val="342945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70" y="306845"/>
            <a:ext cx="10826496" cy="553998"/>
          </a:xfrm>
        </p:spPr>
        <p:txBody>
          <a:bodyPr/>
          <a:lstStyle/>
          <a:p>
            <a:r>
              <a:rPr lang="en-US" sz="3600" dirty="0" smtClean="0"/>
              <a:t>Why Python?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89140" y="1252603"/>
            <a:ext cx="10494556" cy="3616890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 smtClean="0"/>
              <a:t>Accessible: </a:t>
            </a:r>
            <a:r>
              <a:rPr lang="en-US" sz="2400" dirty="0" smtClean="0">
                <a:hlinkClick r:id="rId2"/>
              </a:rPr>
              <a:t>Most Taught first programming language (US universities)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Huge user base with extensive </a:t>
            </a:r>
            <a:r>
              <a:rPr lang="en-US" sz="2400" dirty="0"/>
              <a:t>package collection (</a:t>
            </a:r>
            <a:r>
              <a:rPr lang="en-US" sz="2400" dirty="0" smtClean="0"/>
              <a:t>56,000 on </a:t>
            </a:r>
            <a:r>
              <a:rPr lang="en-US" sz="2400" dirty="0" err="1" smtClean="0">
                <a:hlinkClick r:id="rId3"/>
              </a:rPr>
              <a:t>PyPI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 smtClean="0"/>
              <a:t>Strong </a:t>
            </a:r>
            <a:r>
              <a:rPr lang="en-US" sz="2400" dirty="0"/>
              <a:t>glue language used to bind together many environments, both open source and </a:t>
            </a:r>
            <a:r>
              <a:rPr lang="en-US" sz="2400" dirty="0" smtClean="0"/>
              <a:t>commercial</a:t>
            </a:r>
          </a:p>
          <a:p>
            <a:endParaRPr lang="en-US" sz="2400" dirty="0" smtClean="0"/>
          </a:p>
          <a:p>
            <a:r>
              <a:rPr lang="en-US" sz="2400" spc="60" dirty="0">
                <a:solidFill>
                  <a:srgbClr val="FFFFFF"/>
                </a:solidFill>
              </a:rPr>
              <a:t>O</a:t>
            </a:r>
            <a:r>
              <a:rPr lang="en-US" sz="2400" spc="-25" dirty="0">
                <a:solidFill>
                  <a:srgbClr val="FFFFFF"/>
                </a:solidFill>
              </a:rPr>
              <a:t>p</a:t>
            </a:r>
            <a:r>
              <a:rPr lang="en-US" sz="2400" spc="-105" dirty="0">
                <a:solidFill>
                  <a:srgbClr val="FFFFFF"/>
                </a:solidFill>
              </a:rPr>
              <a:t>e</a:t>
            </a:r>
            <a:r>
              <a:rPr lang="en-US" sz="2400" spc="-20" dirty="0">
                <a:solidFill>
                  <a:srgbClr val="FFFFFF"/>
                </a:solidFill>
              </a:rPr>
              <a:t>n</a:t>
            </a:r>
            <a:r>
              <a:rPr lang="en-US" sz="2400" spc="-240" dirty="0">
                <a:solidFill>
                  <a:srgbClr val="FFFFFF"/>
                </a:solidFill>
              </a:rPr>
              <a:t> </a:t>
            </a:r>
            <a:r>
              <a:rPr lang="en-US" sz="2400" spc="-204" dirty="0">
                <a:solidFill>
                  <a:srgbClr val="FFFFFF"/>
                </a:solidFill>
              </a:rPr>
              <a:t>s</a:t>
            </a:r>
            <a:r>
              <a:rPr lang="en-US" sz="2400" spc="-10" dirty="0">
                <a:solidFill>
                  <a:srgbClr val="FFFFFF"/>
                </a:solidFill>
              </a:rPr>
              <a:t>ou</a:t>
            </a:r>
            <a:r>
              <a:rPr lang="en-US" sz="2400" spc="200" dirty="0">
                <a:solidFill>
                  <a:srgbClr val="FFFFFF"/>
                </a:solidFill>
              </a:rPr>
              <a:t>r</a:t>
            </a:r>
            <a:r>
              <a:rPr lang="en-US" sz="2400" spc="-110" dirty="0">
                <a:solidFill>
                  <a:srgbClr val="FFFFFF"/>
                </a:solidFill>
              </a:rPr>
              <a:t>c</a:t>
            </a:r>
            <a:r>
              <a:rPr lang="en-US" sz="2400" spc="-114" dirty="0">
                <a:solidFill>
                  <a:srgbClr val="FFFFFF"/>
                </a:solidFill>
              </a:rPr>
              <a:t>e</a:t>
            </a:r>
            <a:r>
              <a:rPr lang="en-US" sz="2400" spc="-240" dirty="0">
                <a:solidFill>
                  <a:srgbClr val="FFFFFF"/>
                </a:solidFill>
              </a:rPr>
              <a:t> </a:t>
            </a:r>
            <a:r>
              <a:rPr lang="en-US" sz="2400" spc="120" dirty="0">
                <a:solidFill>
                  <a:srgbClr val="FFFFFF"/>
                </a:solidFill>
              </a:rPr>
              <a:t>w</a:t>
            </a:r>
            <a:r>
              <a:rPr lang="en-US" sz="2400" spc="95" dirty="0">
                <a:solidFill>
                  <a:srgbClr val="FFFFFF"/>
                </a:solidFill>
              </a:rPr>
              <a:t>i</a:t>
            </a:r>
            <a:r>
              <a:rPr lang="en-US" sz="2400" spc="275" dirty="0">
                <a:solidFill>
                  <a:srgbClr val="FFFFFF"/>
                </a:solidFill>
              </a:rPr>
              <a:t>t</a:t>
            </a:r>
            <a:r>
              <a:rPr lang="en-US" sz="2400" spc="-20" dirty="0">
                <a:solidFill>
                  <a:srgbClr val="FFFFFF"/>
                </a:solidFill>
              </a:rPr>
              <a:t>h</a:t>
            </a:r>
            <a:r>
              <a:rPr lang="en-US" sz="2400" spc="-240" dirty="0">
                <a:solidFill>
                  <a:srgbClr val="FFFFFF"/>
                </a:solidFill>
              </a:rPr>
              <a:t> </a:t>
            </a:r>
            <a:r>
              <a:rPr lang="en-US" sz="2400" spc="95" dirty="0">
                <a:solidFill>
                  <a:srgbClr val="FFFFFF"/>
                </a:solidFill>
              </a:rPr>
              <a:t>li</a:t>
            </a:r>
            <a:r>
              <a:rPr lang="en-US" sz="2400" spc="10" dirty="0">
                <a:solidFill>
                  <a:srgbClr val="FFFFFF"/>
                </a:solidFill>
              </a:rPr>
              <a:t>b</a:t>
            </a:r>
            <a:r>
              <a:rPr lang="en-US" sz="2400" spc="-105" dirty="0">
                <a:solidFill>
                  <a:srgbClr val="FFFFFF"/>
                </a:solidFill>
              </a:rPr>
              <a:t>e</a:t>
            </a:r>
            <a:r>
              <a:rPr lang="en-US" sz="2400" spc="200" dirty="0">
                <a:solidFill>
                  <a:srgbClr val="FFFFFF"/>
                </a:solidFill>
              </a:rPr>
              <a:t>r</a:t>
            </a:r>
            <a:r>
              <a:rPr lang="en-US" sz="2400" spc="-155" dirty="0">
                <a:solidFill>
                  <a:srgbClr val="FFFFFF"/>
                </a:solidFill>
              </a:rPr>
              <a:t>a</a:t>
            </a:r>
            <a:r>
              <a:rPr lang="en-US" sz="2400" spc="90" dirty="0">
                <a:solidFill>
                  <a:srgbClr val="FFFFFF"/>
                </a:solidFill>
              </a:rPr>
              <a:t>l</a:t>
            </a:r>
            <a:r>
              <a:rPr lang="en-US" sz="2400" spc="-245" dirty="0">
                <a:solidFill>
                  <a:srgbClr val="FFFFFF"/>
                </a:solidFill>
              </a:rPr>
              <a:t> </a:t>
            </a:r>
            <a:r>
              <a:rPr lang="en-US" sz="2400" spc="95" dirty="0">
                <a:solidFill>
                  <a:srgbClr val="FFFFFF"/>
                </a:solidFill>
              </a:rPr>
              <a:t>li</a:t>
            </a:r>
            <a:r>
              <a:rPr lang="en-US" sz="2400" spc="-110" dirty="0">
                <a:solidFill>
                  <a:srgbClr val="FFFFFF"/>
                </a:solidFill>
              </a:rPr>
              <a:t>c</a:t>
            </a:r>
            <a:r>
              <a:rPr lang="en-US" sz="2400" spc="-105" dirty="0">
                <a:solidFill>
                  <a:srgbClr val="FFFFFF"/>
                </a:solidFill>
              </a:rPr>
              <a:t>e</a:t>
            </a:r>
            <a:r>
              <a:rPr lang="en-US" sz="2400" spc="-10" dirty="0">
                <a:solidFill>
                  <a:srgbClr val="FFFFFF"/>
                </a:solidFill>
              </a:rPr>
              <a:t>n</a:t>
            </a:r>
            <a:r>
              <a:rPr lang="en-US" sz="2400" spc="-204" dirty="0">
                <a:solidFill>
                  <a:srgbClr val="FFFFFF"/>
                </a:solidFill>
              </a:rPr>
              <a:t>s</a:t>
            </a:r>
            <a:r>
              <a:rPr lang="en-US" sz="2400" spc="-114" dirty="0">
                <a:solidFill>
                  <a:srgbClr val="FFFFFF"/>
                </a:solidFill>
              </a:rPr>
              <a:t>e</a:t>
            </a:r>
            <a:r>
              <a:rPr lang="en-US" sz="2400" spc="-240" dirty="0">
                <a:solidFill>
                  <a:srgbClr val="FFFFFF"/>
                </a:solidFill>
              </a:rPr>
              <a:t> </a:t>
            </a:r>
            <a:r>
              <a:rPr lang="en-US" sz="2400" spc="-565" dirty="0">
                <a:solidFill>
                  <a:srgbClr val="FFFFFF"/>
                </a:solidFill>
              </a:rPr>
              <a:t>—</a:t>
            </a:r>
            <a:r>
              <a:rPr lang="en-US" sz="2400" spc="-229" dirty="0">
                <a:solidFill>
                  <a:srgbClr val="FFFFFF"/>
                </a:solidFill>
              </a:rPr>
              <a:t> </a:t>
            </a:r>
            <a:r>
              <a:rPr lang="en-US" sz="2400" spc="10" dirty="0">
                <a:solidFill>
                  <a:srgbClr val="FFFFFF"/>
                </a:solidFill>
              </a:rPr>
              <a:t>d</a:t>
            </a:r>
            <a:r>
              <a:rPr lang="en-US" sz="2400" spc="-20" dirty="0">
                <a:solidFill>
                  <a:srgbClr val="FFFFFF"/>
                </a:solidFill>
              </a:rPr>
              <a:t>o</a:t>
            </a:r>
            <a:r>
              <a:rPr lang="en-US" sz="2400" spc="-240" dirty="0">
                <a:solidFill>
                  <a:srgbClr val="FFFFFF"/>
                </a:solidFill>
              </a:rPr>
              <a:t> </a:t>
            </a:r>
            <a:r>
              <a:rPr lang="en-US" sz="2400" spc="120" dirty="0">
                <a:solidFill>
                  <a:srgbClr val="FFFFFF"/>
                </a:solidFill>
              </a:rPr>
              <a:t>w</a:t>
            </a:r>
            <a:r>
              <a:rPr lang="en-US" sz="2400" spc="-10" dirty="0">
                <a:solidFill>
                  <a:srgbClr val="FFFFFF"/>
                </a:solidFill>
              </a:rPr>
              <a:t>h</a:t>
            </a:r>
            <a:r>
              <a:rPr lang="en-US" sz="2400" spc="-155" dirty="0">
                <a:solidFill>
                  <a:srgbClr val="FFFFFF"/>
                </a:solidFill>
              </a:rPr>
              <a:t>a</a:t>
            </a:r>
            <a:r>
              <a:rPr lang="en-US" sz="2400" spc="270" dirty="0">
                <a:solidFill>
                  <a:srgbClr val="FFFFFF"/>
                </a:solidFill>
              </a:rPr>
              <a:t>t</a:t>
            </a:r>
            <a:r>
              <a:rPr lang="en-US" sz="2400" spc="-245" dirty="0">
                <a:solidFill>
                  <a:srgbClr val="FFFFFF"/>
                </a:solidFill>
              </a:rPr>
              <a:t> </a:t>
            </a:r>
            <a:r>
              <a:rPr lang="en-US" sz="2400" spc="35" dirty="0">
                <a:solidFill>
                  <a:srgbClr val="FFFFFF"/>
                </a:solidFill>
              </a:rPr>
              <a:t>y</a:t>
            </a:r>
            <a:r>
              <a:rPr lang="en-US" sz="2400" spc="-10" dirty="0">
                <a:solidFill>
                  <a:srgbClr val="FFFFFF"/>
                </a:solidFill>
              </a:rPr>
              <a:t>o</a:t>
            </a:r>
            <a:r>
              <a:rPr lang="en-US" sz="2400" spc="-20" dirty="0">
                <a:solidFill>
                  <a:srgbClr val="FFFFFF"/>
                </a:solidFill>
              </a:rPr>
              <a:t>u</a:t>
            </a:r>
            <a:r>
              <a:rPr lang="en-US" sz="2400" spc="-240" dirty="0">
                <a:solidFill>
                  <a:srgbClr val="FFFFFF"/>
                </a:solidFill>
              </a:rPr>
              <a:t> </a:t>
            </a:r>
            <a:r>
              <a:rPr lang="en-US" sz="2400" spc="120" dirty="0">
                <a:solidFill>
                  <a:srgbClr val="FFFFFF"/>
                </a:solidFill>
              </a:rPr>
              <a:t>w</a:t>
            </a:r>
            <a:r>
              <a:rPr lang="en-US" sz="2400" spc="-155" dirty="0">
                <a:solidFill>
                  <a:srgbClr val="FFFFFF"/>
                </a:solidFill>
              </a:rPr>
              <a:t>a</a:t>
            </a:r>
            <a:r>
              <a:rPr lang="en-US" sz="2400" spc="-10" dirty="0">
                <a:solidFill>
                  <a:srgbClr val="FFFFFF"/>
                </a:solidFill>
              </a:rPr>
              <a:t>n</a:t>
            </a:r>
            <a:r>
              <a:rPr lang="en-US" sz="2400" spc="270" dirty="0">
                <a:solidFill>
                  <a:srgbClr val="FFFFFF"/>
                </a:solidFill>
              </a:rPr>
              <a:t>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0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76" y="124835"/>
            <a:ext cx="10826496" cy="830997"/>
          </a:xfrm>
        </p:spPr>
        <p:txBody>
          <a:bodyPr/>
          <a:lstStyle/>
          <a:p>
            <a:pPr algn="ctr"/>
            <a:r>
              <a:rPr lang="en-US" sz="5400" dirty="0" smtClean="0"/>
              <a:t>ArcGIS </a:t>
            </a:r>
            <a:r>
              <a:rPr lang="en-US" sz="5400" dirty="0"/>
              <a:t>Pro 1.4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24781" y="1480190"/>
            <a:ext cx="11421686" cy="4688379"/>
          </a:xfrm>
        </p:spPr>
        <p:txBody>
          <a:bodyPr/>
          <a:lstStyle/>
          <a:p>
            <a:r>
              <a:rPr lang="en-US" sz="3200" dirty="0" smtClean="0"/>
              <a:t>ArcGIS Desktop and ArcGIS Pro 1.0 – 1.2</a:t>
            </a:r>
          </a:p>
          <a:p>
            <a:pPr lvl="1"/>
            <a:r>
              <a:rPr lang="en-US" sz="3000" dirty="0" smtClean="0"/>
              <a:t>Installed Python core libraries at root of System</a:t>
            </a:r>
          </a:p>
          <a:p>
            <a:pPr lvl="1"/>
            <a:r>
              <a:rPr lang="en-US" sz="3000" dirty="0" smtClean="0"/>
              <a:t>Accessed </a:t>
            </a:r>
            <a:r>
              <a:rPr lang="en-US" sz="3000" dirty="0" err="1" smtClean="0"/>
              <a:t>ArcPy</a:t>
            </a:r>
            <a:r>
              <a:rPr lang="en-US" sz="3000" dirty="0"/>
              <a:t> </a:t>
            </a:r>
            <a:r>
              <a:rPr lang="en-US" sz="3000" dirty="0" smtClean="0"/>
              <a:t>as a site-package in separate location</a:t>
            </a:r>
            <a:endParaRPr lang="en-US" sz="3000" dirty="0"/>
          </a:p>
          <a:p>
            <a:pPr marL="283464" lvl="1" indent="0">
              <a:buNone/>
            </a:pPr>
            <a:endParaRPr lang="en-US" sz="3000" dirty="0" smtClean="0"/>
          </a:p>
          <a:p>
            <a:r>
              <a:rPr lang="en-US" sz="3200" dirty="0" smtClean="0"/>
              <a:t>As of ArcGIS Pro 1.3 (July ‘16):</a:t>
            </a:r>
            <a:endParaRPr lang="en-US" sz="3000" dirty="0" smtClean="0"/>
          </a:p>
          <a:p>
            <a:pPr lvl="1"/>
            <a:r>
              <a:rPr lang="en-US" sz="3000" dirty="0" smtClean="0"/>
              <a:t>Installs Python Package manager - </a:t>
            </a:r>
            <a:r>
              <a:rPr lang="en-US" sz="3000" dirty="0" err="1" smtClean="0"/>
              <a:t>conda</a:t>
            </a:r>
            <a:endParaRPr lang="en-US" sz="3000" dirty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5174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75915" y="2211348"/>
            <a:ext cx="3089910" cy="125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80"/>
              </a:lnSpc>
            </a:pPr>
            <a:r>
              <a:rPr sz="8300" b="1" spc="-43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300" b="1" spc="-3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8300" b="1" spc="-37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300" b="1" spc="-3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8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631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593556" y="546556"/>
            <a:ext cx="12192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2085" marR="6350" indent="-2700020" algn="ctr">
              <a:lnSpc>
                <a:spcPct val="100400"/>
              </a:lnSpc>
            </a:pPr>
            <a:r>
              <a:rPr sz="4800" b="1" spc="70" dirty="0">
                <a:solidFill>
                  <a:srgbClr val="FFFFFF"/>
                </a:solidFill>
                <a:latin typeface="Arial"/>
                <a:cs typeface="Arial"/>
              </a:rPr>
              <a:t>Package Management for Python</a:t>
            </a:r>
            <a:endParaRPr sz="4800" spc="70" dirty="0">
              <a:latin typeface="Arial"/>
              <a:cs typeface="Arial"/>
            </a:endParaRPr>
          </a:p>
        </p:txBody>
      </p:sp>
      <p:sp>
        <p:nvSpPr>
          <p:cNvPr id="4" name="object 17"/>
          <p:cNvSpPr txBox="1"/>
          <p:nvPr/>
        </p:nvSpPr>
        <p:spPr>
          <a:xfrm>
            <a:off x="1117134" y="1514112"/>
            <a:ext cx="10481310" cy="441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5230">
              <a:lnSpc>
                <a:spcPct val="100000"/>
              </a:lnSpc>
            </a:pPr>
            <a:r>
              <a:rPr sz="2800" b="1" i="1" dirty="0">
                <a:solidFill>
                  <a:srgbClr val="FFFFFF"/>
                </a:solidFill>
                <a:cs typeface="Arial"/>
              </a:rPr>
              <a:t>Why </a:t>
            </a:r>
            <a:r>
              <a:rPr sz="2800" b="1" i="1" dirty="0" smtClean="0">
                <a:solidFill>
                  <a:srgbClr val="FFFFFF"/>
                </a:solidFill>
                <a:cs typeface="Arial"/>
              </a:rPr>
              <a:t>not </a:t>
            </a:r>
            <a:r>
              <a:rPr sz="2800" b="1" i="1" dirty="0" smtClean="0">
                <a:solidFill>
                  <a:srgbClr val="CCCCCC"/>
                </a:solidFill>
                <a:cs typeface="Arial"/>
                <a:hlinkClick r:id="rId3"/>
              </a:rPr>
              <a:t>p</a:t>
            </a:r>
            <a:r>
              <a:rPr lang="en-US" sz="2800" b="1" i="1" dirty="0" smtClean="0">
                <a:solidFill>
                  <a:srgbClr val="CCCCCC"/>
                </a:solidFill>
                <a:cs typeface="Arial"/>
                <a:hlinkClick r:id="rId3"/>
              </a:rPr>
              <a:t>i</a:t>
            </a:r>
            <a:r>
              <a:rPr sz="2800" b="1" i="1" dirty="0" smtClean="0">
                <a:solidFill>
                  <a:srgbClr val="CCCCCC"/>
                </a:solidFill>
                <a:cs typeface="Arial"/>
                <a:hlinkClick r:id="rId3"/>
              </a:rPr>
              <a:t>p</a:t>
            </a:r>
            <a:r>
              <a:rPr sz="2800" b="1" i="1" dirty="0" smtClean="0">
                <a:solidFill>
                  <a:srgbClr val="FFFFFF"/>
                </a:solidFill>
                <a:cs typeface="Arial"/>
              </a:rPr>
              <a:t>, </a:t>
            </a:r>
            <a:r>
              <a:rPr sz="2800" b="1" i="1" dirty="0" smtClean="0">
                <a:solidFill>
                  <a:srgbClr val="FFFFFF"/>
                </a:solidFill>
                <a:cs typeface="Arial"/>
                <a:hlinkClick r:id="rId4"/>
              </a:rPr>
              <a:t>wheels</a:t>
            </a:r>
            <a:r>
              <a:rPr sz="2800" b="1" i="1" dirty="0">
                <a:solidFill>
                  <a:srgbClr val="FFFFFF"/>
                </a:solidFill>
                <a:cs typeface="Arial"/>
              </a:rPr>
              <a:t>, </a:t>
            </a:r>
            <a:r>
              <a:rPr sz="2800" b="1" i="1" dirty="0">
                <a:solidFill>
                  <a:srgbClr val="FFFFFF"/>
                </a:solidFill>
                <a:cs typeface="Arial"/>
                <a:hlinkClick r:id="rId5"/>
              </a:rPr>
              <a:t>virtualenvs</a:t>
            </a:r>
            <a:r>
              <a:rPr sz="2800" b="1" i="1" dirty="0">
                <a:solidFill>
                  <a:srgbClr val="FFFFFF"/>
                </a:solidFill>
                <a:cs typeface="Arial"/>
              </a:rPr>
              <a:t>?</a:t>
            </a:r>
            <a:endParaRPr sz="2800" b="1" i="1" dirty="0">
              <a:cs typeface="Arial"/>
            </a:endParaRPr>
          </a:p>
          <a:p>
            <a:pPr>
              <a:lnSpc>
                <a:spcPts val="900"/>
              </a:lnSpc>
              <a:spcBef>
                <a:spcPts val="44"/>
              </a:spcBef>
            </a:pPr>
            <a:endParaRPr sz="2800" b="1" dirty="0"/>
          </a:p>
          <a:p>
            <a:pPr>
              <a:lnSpc>
                <a:spcPts val="1000"/>
              </a:lnSpc>
            </a:pPr>
            <a:endParaRPr sz="2800" b="1" dirty="0"/>
          </a:p>
          <a:p>
            <a:pPr marL="469900" marR="6350" indent="-457200">
              <a:lnSpc>
                <a:spcPct val="107200"/>
              </a:lnSpc>
              <a:buFont typeface="Arial" panose="020B0604020202020204" pitchFamily="34" charset="0"/>
              <a:buChar char="•"/>
            </a:pPr>
            <a:r>
              <a:rPr sz="2800" b="1" dirty="0">
                <a:solidFill>
                  <a:srgbClr val="FFFFFF"/>
                </a:solidFill>
                <a:cs typeface="Arial"/>
              </a:rPr>
              <a:t>Don’t </a:t>
            </a:r>
            <a:r>
              <a:rPr sz="2800" b="1" dirty="0" smtClean="0">
                <a:solidFill>
                  <a:srgbClr val="FFFFFF"/>
                </a:solidFill>
                <a:cs typeface="Arial"/>
              </a:rPr>
              <a:t>handle</a:t>
            </a:r>
            <a:r>
              <a:rPr lang="en-US" sz="2800" b="1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sz="2800" b="1" dirty="0" smtClean="0">
                <a:solidFill>
                  <a:srgbClr val="FFFFFF"/>
                </a:solidFill>
                <a:cs typeface="Arial"/>
              </a:rPr>
              <a:t>system 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dependencies, </a:t>
            </a:r>
            <a:r>
              <a:rPr lang="en-US" sz="2800" b="1" dirty="0" smtClean="0">
                <a:solidFill>
                  <a:srgbClr val="FFFFFF"/>
                </a:solidFill>
                <a:cs typeface="Arial"/>
              </a:rPr>
              <a:t>seen as </a:t>
            </a:r>
            <a:r>
              <a:rPr sz="2800" b="1" dirty="0" smtClean="0">
                <a:solidFill>
                  <a:srgbClr val="FFFFFF"/>
                </a:solidFill>
                <a:cs typeface="Arial"/>
              </a:rPr>
              <a:t>out 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of scope by Python packagers — does it end up in </a:t>
            </a:r>
            <a:r>
              <a:rPr sz="2800" b="1" dirty="0">
                <a:solidFill>
                  <a:srgbClr val="CCCCCC"/>
                </a:solidFill>
                <a:cs typeface="Arial"/>
              </a:rPr>
              <a:t>site-packages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?</a:t>
            </a:r>
            <a:endParaRPr sz="2800" b="1" dirty="0">
              <a:cs typeface="Arial"/>
            </a:endParaRPr>
          </a:p>
          <a:p>
            <a:pPr marL="469900" marR="103505" indent="-457200">
              <a:lnSpc>
                <a:spcPct val="1085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FFFFFF"/>
              </a:solidFill>
              <a:cs typeface="Arial"/>
            </a:endParaRPr>
          </a:p>
          <a:p>
            <a:pPr marL="469900" marR="103505" indent="-457200">
              <a:lnSpc>
                <a:spcPct val="1085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2800" b="1" dirty="0" smtClean="0">
                <a:solidFill>
                  <a:srgbClr val="FFFFFF"/>
                </a:solidFill>
                <a:cs typeface="Arial"/>
              </a:rPr>
              <a:t>Package 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devs: </a:t>
            </a:r>
            <a:endParaRPr lang="en-US" sz="2800" b="1" dirty="0" smtClean="0">
              <a:solidFill>
                <a:srgbClr val="FFFFFF"/>
              </a:solidFill>
              <a:cs typeface="Arial"/>
            </a:endParaRPr>
          </a:p>
          <a:p>
            <a:pPr marL="927100" marR="103505" lvl="1" indent="-457200">
              <a:lnSpc>
                <a:spcPct val="1085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2800" b="1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OSX </a:t>
            </a:r>
            <a:r>
              <a:rPr sz="2800" b="1" dirty="0">
                <a:solidFill>
                  <a:schemeClr val="tx2">
                    <a:lumMod val="75000"/>
                  </a:schemeClr>
                </a:solidFill>
                <a:cs typeface="Arial"/>
              </a:rPr>
              <a:t>and Linux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, ‘easy’ to get the deps! Use a system package manager (e.g. </a:t>
            </a:r>
            <a:r>
              <a:rPr sz="2800" b="1" dirty="0">
                <a:solidFill>
                  <a:srgbClr val="CCCCCC"/>
                </a:solidFill>
                <a:cs typeface="Arial"/>
              </a:rPr>
              <a:t>apt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, </a:t>
            </a:r>
            <a:r>
              <a:rPr sz="2800" b="1" dirty="0">
                <a:solidFill>
                  <a:srgbClr val="CCCCCC"/>
                </a:solidFill>
                <a:cs typeface="Arial"/>
              </a:rPr>
              <a:t>brew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, </a:t>
            </a:r>
            <a:r>
              <a:rPr sz="2800" b="1" dirty="0">
                <a:solidFill>
                  <a:srgbClr val="CCCCCC"/>
                </a:solidFill>
                <a:cs typeface="Arial"/>
              </a:rPr>
              <a:t>yum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) and the included compiler (e.g. </a:t>
            </a:r>
            <a:r>
              <a:rPr sz="2800" b="1" dirty="0">
                <a:solidFill>
                  <a:srgbClr val="CCCCCC"/>
                </a:solidFill>
                <a:cs typeface="Arial"/>
              </a:rPr>
              <a:t>clang</a:t>
            </a:r>
            <a:r>
              <a:rPr sz="2800" b="1" dirty="0">
                <a:solidFill>
                  <a:srgbClr val="FFFFFF"/>
                </a:solidFill>
                <a:cs typeface="Arial"/>
              </a:rPr>
              <a:t>, </a:t>
            </a:r>
            <a:r>
              <a:rPr sz="2800" b="1" dirty="0" err="1">
                <a:solidFill>
                  <a:srgbClr val="CCCCCC"/>
                </a:solidFill>
                <a:cs typeface="Arial"/>
              </a:rPr>
              <a:t>gcc</a:t>
            </a:r>
            <a:r>
              <a:rPr sz="2800" b="1" dirty="0" smtClean="0">
                <a:solidFill>
                  <a:srgbClr val="FFFFFF"/>
                </a:solidFill>
                <a:cs typeface="Arial"/>
              </a:rPr>
              <a:t>).</a:t>
            </a:r>
            <a:endParaRPr lang="en-US" sz="2800" b="1" dirty="0" smtClean="0">
              <a:solidFill>
                <a:srgbClr val="FFFFFF"/>
              </a:solidFill>
              <a:cs typeface="Arial"/>
            </a:endParaRPr>
          </a:p>
          <a:p>
            <a:pPr marL="927100" marR="103505" lvl="1" indent="-457200">
              <a:lnSpc>
                <a:spcPct val="1085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Windows </a:t>
            </a:r>
            <a:r>
              <a:rPr lang="en-US" sz="2800" b="1" dirty="0" smtClean="0">
                <a:cs typeface="Arial"/>
              </a:rPr>
              <a:t>–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Arial"/>
              </a:rPr>
              <a:t>What about Windows?</a:t>
            </a:r>
            <a:endParaRPr sz="2800" b="1" dirty="0">
              <a:solidFill>
                <a:schemeClr val="tx2">
                  <a:lumMod val="7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941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37215" y="538014"/>
            <a:ext cx="10367433" cy="923330"/>
          </a:xfrm>
        </p:spPr>
        <p:txBody>
          <a:bodyPr/>
          <a:lstStyle/>
          <a:p>
            <a:pPr algn="ctr"/>
            <a:r>
              <a:rPr lang="en-US" sz="6000" dirty="0" err="1" smtClean="0"/>
              <a:t>Conda</a:t>
            </a:r>
            <a:endParaRPr lang="en-US" sz="6000" dirty="0"/>
          </a:p>
        </p:txBody>
      </p:sp>
      <p:sp>
        <p:nvSpPr>
          <p:cNvPr id="4" name="object 9"/>
          <p:cNvSpPr/>
          <p:nvPr/>
        </p:nvSpPr>
        <p:spPr>
          <a:xfrm>
            <a:off x="7654561" y="320957"/>
            <a:ext cx="2351314" cy="114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16"/>
          <p:cNvSpPr txBox="1"/>
          <p:nvPr/>
        </p:nvSpPr>
        <p:spPr>
          <a:xfrm>
            <a:off x="912303" y="1738858"/>
            <a:ext cx="10915015" cy="2595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  <a:spcBef>
                <a:spcPts val="1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69900" marR="6350" indent="-457200">
              <a:lnSpc>
                <a:spcPct val="107200"/>
              </a:lnSpc>
              <a:buFont typeface="Arial" panose="020B0604020202020204" pitchFamily="34" charset="0"/>
              <a:buChar char="•"/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++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hon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 b="1" dirty="0">
              <a:latin typeface="Arial"/>
              <a:cs typeface="Arial"/>
            </a:endParaRPr>
          </a:p>
          <a:p>
            <a:pPr marL="457200" indent="-457200">
              <a:lnSpc>
                <a:spcPts val="850"/>
              </a:lnSpc>
              <a:spcBef>
                <a:spcPts val="1"/>
              </a:spcBef>
              <a:buFont typeface="Arial" panose="020B0604020202020204" pitchFamily="34" charset="0"/>
              <a:buChar char="•"/>
            </a:pPr>
            <a:endParaRPr sz="3200" b="1" dirty="0"/>
          </a:p>
          <a:p>
            <a:pPr marL="457200" indent="-457200">
              <a:lnSpc>
                <a:spcPts val="1000"/>
              </a:lnSpc>
              <a:buFont typeface="Arial" panose="020B0604020202020204" pitchFamily="34" charset="0"/>
              <a:buChar char="•"/>
            </a:pPr>
            <a:endParaRPr sz="3200" b="1" dirty="0"/>
          </a:p>
          <a:p>
            <a:pPr marL="469900" marR="1796414" indent="-457200">
              <a:lnSpc>
                <a:spcPct val="107200"/>
              </a:lnSpc>
              <a:buFont typeface="Arial" panose="020B0604020202020204" pitchFamily="34" charset="0"/>
              <a:buChar char="•"/>
            </a:pPr>
            <a:r>
              <a:rPr sz="3200" b="1" spc="-7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781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968" y="810961"/>
            <a:ext cx="10826496" cy="738664"/>
          </a:xfrm>
        </p:spPr>
        <p:txBody>
          <a:bodyPr/>
          <a:lstStyle/>
          <a:p>
            <a:r>
              <a:rPr lang="en-US" sz="4800" dirty="0" smtClean="0"/>
              <a:t>How does </a:t>
            </a:r>
            <a:r>
              <a:rPr lang="en-US" sz="4800" dirty="0" err="1" smtClean="0"/>
              <a:t>Conda</a:t>
            </a:r>
            <a:r>
              <a:rPr lang="en-US" sz="4800" dirty="0" smtClean="0"/>
              <a:t> work?</a:t>
            </a:r>
            <a:endParaRPr lang="en-US" sz="4800" dirty="0"/>
          </a:p>
        </p:txBody>
      </p:sp>
      <p:sp>
        <p:nvSpPr>
          <p:cNvPr id="3" name="object 16"/>
          <p:cNvSpPr txBox="1">
            <a:spLocks/>
          </p:cNvSpPr>
          <p:nvPr/>
        </p:nvSpPr>
        <p:spPr>
          <a:xfrm>
            <a:off x="873814" y="1565668"/>
            <a:ext cx="11061513" cy="4063656"/>
          </a:xfrm>
          <a:prstGeom prst="rect">
            <a:avLst/>
          </a:prstGeom>
        </p:spPr>
        <p:txBody>
          <a:bodyPr vert="horz" wrap="square" lIns="0" tIns="470261" rIns="0" bIns="0" rtlCol="0">
            <a:spAutoFit/>
          </a:bodyPr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263525" marR="6350">
              <a:lnSpc>
                <a:spcPct val="107200"/>
              </a:lnSpc>
            </a:pPr>
            <a:r>
              <a:rPr lang="en-US" sz="3200" spc="-270" dirty="0" smtClean="0"/>
              <a:t>E</a:t>
            </a:r>
            <a:r>
              <a:rPr lang="en-US" sz="3200" spc="-10" dirty="0" smtClean="0"/>
              <a:t>n</a:t>
            </a:r>
            <a:r>
              <a:rPr lang="en-US" sz="3200" spc="35" dirty="0" smtClean="0"/>
              <a:t>v</a:t>
            </a:r>
            <a:r>
              <a:rPr lang="en-US" sz="3200" spc="95" dirty="0" smtClean="0"/>
              <a:t>i</a:t>
            </a:r>
            <a:r>
              <a:rPr lang="en-US" sz="3200" spc="200" dirty="0" smtClean="0"/>
              <a:t>r</a:t>
            </a:r>
            <a:r>
              <a:rPr lang="en-US" sz="3200" spc="-10" dirty="0" smtClean="0"/>
              <a:t>on</a:t>
            </a:r>
            <a:r>
              <a:rPr lang="en-US" sz="3200" spc="-30" dirty="0" smtClean="0"/>
              <a:t>m</a:t>
            </a:r>
            <a:r>
              <a:rPr lang="en-US" sz="3200" spc="-105" dirty="0" smtClean="0"/>
              <a:t>e</a:t>
            </a:r>
            <a:r>
              <a:rPr lang="en-US" sz="3200" spc="-10" dirty="0" smtClean="0"/>
              <a:t>n</a:t>
            </a:r>
            <a:r>
              <a:rPr lang="en-US" sz="3200" spc="275" dirty="0" smtClean="0"/>
              <a:t>t</a:t>
            </a:r>
            <a:r>
              <a:rPr lang="en-US" sz="3200" spc="-204" dirty="0" smtClean="0"/>
              <a:t>s</a:t>
            </a:r>
            <a:r>
              <a:rPr lang="en-US" sz="3200" spc="-85" dirty="0" smtClean="0"/>
              <a:t>:</a:t>
            </a:r>
            <a:r>
              <a:rPr lang="en-US" sz="3200" spc="-245" dirty="0"/>
              <a:t> </a:t>
            </a:r>
            <a:r>
              <a:rPr lang="en-US" sz="3200" spc="-245" dirty="0" smtClean="0"/>
              <a:t> </a:t>
            </a:r>
            <a:r>
              <a:rPr lang="en-US" sz="3200" spc="95" dirty="0" smtClean="0"/>
              <a:t>i</a:t>
            </a:r>
            <a:r>
              <a:rPr lang="en-US" sz="3200" spc="-204" dirty="0" smtClean="0"/>
              <a:t>s</a:t>
            </a:r>
            <a:r>
              <a:rPr lang="en-US" sz="3200" spc="-10" dirty="0" smtClean="0"/>
              <a:t>o</a:t>
            </a:r>
            <a:r>
              <a:rPr lang="en-US" sz="3200" spc="95" dirty="0" smtClean="0"/>
              <a:t>l</a:t>
            </a:r>
            <a:r>
              <a:rPr lang="en-US" sz="3200" spc="-155" dirty="0" smtClean="0"/>
              <a:t>a</a:t>
            </a:r>
            <a:r>
              <a:rPr lang="en-US" sz="3200" spc="275" dirty="0" smtClean="0"/>
              <a:t>t</a:t>
            </a:r>
            <a:r>
              <a:rPr lang="en-US" sz="3200" spc="-114" dirty="0" smtClean="0"/>
              <a:t>e</a:t>
            </a:r>
            <a:r>
              <a:rPr lang="en-US" sz="3200" spc="-240" dirty="0" smtClean="0"/>
              <a:t> </a:t>
            </a:r>
            <a:r>
              <a:rPr lang="en-US" sz="3200" spc="-170" dirty="0" smtClean="0"/>
              <a:t>P</a:t>
            </a:r>
            <a:r>
              <a:rPr lang="en-US" sz="3200" spc="35" dirty="0" smtClean="0"/>
              <a:t>y</a:t>
            </a:r>
            <a:r>
              <a:rPr lang="en-US" sz="3200" spc="275" dirty="0" smtClean="0"/>
              <a:t>t</a:t>
            </a:r>
            <a:r>
              <a:rPr lang="en-US" sz="3200" spc="-10" dirty="0" smtClean="0"/>
              <a:t>ho</a:t>
            </a:r>
            <a:r>
              <a:rPr lang="en-US" sz="3200" spc="-20" dirty="0" smtClean="0"/>
              <a:t>n</a:t>
            </a:r>
            <a:r>
              <a:rPr lang="en-US" sz="3200" spc="-240" dirty="0" smtClean="0"/>
              <a:t> </a:t>
            </a:r>
            <a:r>
              <a:rPr lang="en-US" sz="3200" spc="-105" dirty="0" smtClean="0"/>
              <a:t>version without </a:t>
            </a:r>
            <a:r>
              <a:rPr lang="en-US" sz="3200" spc="-155" dirty="0" smtClean="0"/>
              <a:t>a</a:t>
            </a:r>
            <a:r>
              <a:rPr lang="en-US" sz="3200" spc="165" dirty="0" smtClean="0"/>
              <a:t>ff</a:t>
            </a:r>
            <a:r>
              <a:rPr lang="en-US" sz="3200" spc="-105" dirty="0" smtClean="0"/>
              <a:t>e</a:t>
            </a:r>
            <a:r>
              <a:rPr lang="en-US" sz="3200" spc="-110" dirty="0" smtClean="0"/>
              <a:t>c</a:t>
            </a:r>
            <a:r>
              <a:rPr lang="en-US" sz="3200" spc="275" dirty="0" smtClean="0"/>
              <a:t>t</a:t>
            </a:r>
            <a:r>
              <a:rPr lang="en-US" sz="3200" spc="95" dirty="0" smtClean="0"/>
              <a:t>i</a:t>
            </a:r>
            <a:r>
              <a:rPr lang="en-US" sz="3200" spc="-10" dirty="0" smtClean="0"/>
              <a:t>n</a:t>
            </a:r>
            <a:r>
              <a:rPr lang="en-US" sz="3200" spc="-150" dirty="0" smtClean="0"/>
              <a:t>g</a:t>
            </a:r>
            <a:r>
              <a:rPr lang="en-US" sz="3200" spc="-240" dirty="0" smtClean="0"/>
              <a:t> </a:t>
            </a:r>
            <a:r>
              <a:rPr lang="en-US" sz="3200" spc="95" dirty="0" smtClean="0"/>
              <a:t>i</a:t>
            </a:r>
            <a:r>
              <a:rPr lang="en-US" sz="3200" spc="-10" dirty="0" smtClean="0"/>
              <a:t>n</a:t>
            </a:r>
            <a:r>
              <a:rPr lang="en-US" sz="3200" spc="-204" dirty="0" smtClean="0"/>
              <a:t>s</a:t>
            </a:r>
            <a:r>
              <a:rPr lang="en-US" sz="3200" spc="275" dirty="0" smtClean="0"/>
              <a:t>t</a:t>
            </a:r>
            <a:r>
              <a:rPr lang="en-US" sz="3200" spc="-155" dirty="0" smtClean="0"/>
              <a:t>a</a:t>
            </a:r>
            <a:r>
              <a:rPr lang="en-US" sz="3200" spc="95" dirty="0" smtClean="0"/>
              <a:t>ll</a:t>
            </a:r>
            <a:r>
              <a:rPr lang="en-US" sz="3200" spc="-105" dirty="0" smtClean="0"/>
              <a:t>e</a:t>
            </a:r>
            <a:r>
              <a:rPr lang="en-US" sz="3200" dirty="0" smtClean="0"/>
              <a:t>d</a:t>
            </a:r>
            <a:r>
              <a:rPr lang="en-US" sz="3200" spc="-240" dirty="0" smtClean="0"/>
              <a:t> </a:t>
            </a:r>
            <a:r>
              <a:rPr lang="en-US" sz="3200" spc="-204" dirty="0" smtClean="0"/>
              <a:t>s</a:t>
            </a:r>
            <a:r>
              <a:rPr lang="en-US" sz="3200" spc="-10" dirty="0" smtClean="0"/>
              <a:t>o</a:t>
            </a:r>
            <a:r>
              <a:rPr lang="en-US" sz="3200" spc="165" dirty="0" smtClean="0"/>
              <a:t>f</a:t>
            </a:r>
            <a:r>
              <a:rPr lang="en-US" sz="3200" spc="275" dirty="0" smtClean="0"/>
              <a:t>t</a:t>
            </a:r>
            <a:r>
              <a:rPr lang="en-US" sz="3200" spc="120" dirty="0" smtClean="0"/>
              <a:t>w</a:t>
            </a:r>
            <a:r>
              <a:rPr lang="en-US" sz="3200" spc="-155" dirty="0" smtClean="0"/>
              <a:t>a</a:t>
            </a:r>
            <a:r>
              <a:rPr lang="en-US" sz="3200" spc="200" dirty="0" smtClean="0"/>
              <a:t>r</a:t>
            </a:r>
            <a:r>
              <a:rPr lang="en-US" sz="3200" spc="-105" dirty="0" smtClean="0"/>
              <a:t>e</a:t>
            </a:r>
            <a:r>
              <a:rPr lang="en-US" sz="3200" spc="-204" dirty="0" smtClean="0"/>
              <a:t>.</a:t>
            </a:r>
          </a:p>
          <a:p>
            <a:pPr marL="87312" marR="6350" indent="0">
              <a:lnSpc>
                <a:spcPct val="107200"/>
              </a:lnSpc>
              <a:buNone/>
            </a:pPr>
            <a:endParaRPr lang="en-US" sz="3200" spc="-204" dirty="0" smtClean="0"/>
          </a:p>
          <a:p>
            <a:pPr marL="263525" marR="267335">
              <a:lnSpc>
                <a:spcPct val="107200"/>
              </a:lnSpc>
            </a:pPr>
            <a:r>
              <a:rPr lang="en-US" sz="3200" spc="-250" dirty="0" smtClean="0"/>
              <a:t>R</a:t>
            </a:r>
            <a:r>
              <a:rPr lang="en-US" sz="3200" spc="-105" dirty="0" smtClean="0"/>
              <a:t>e</a:t>
            </a:r>
            <a:r>
              <a:rPr lang="en-US" sz="3200" spc="10" dirty="0" smtClean="0"/>
              <a:t>q</a:t>
            </a:r>
            <a:r>
              <a:rPr lang="en-US" sz="3200" spc="-10" dirty="0" smtClean="0"/>
              <a:t>u</a:t>
            </a:r>
            <a:r>
              <a:rPr lang="en-US" sz="3200" spc="95" dirty="0" smtClean="0"/>
              <a:t>i</a:t>
            </a:r>
            <a:r>
              <a:rPr lang="en-US" sz="3200" spc="200" dirty="0" smtClean="0"/>
              <a:t>r</a:t>
            </a:r>
            <a:r>
              <a:rPr lang="en-US" sz="3200" spc="-105" dirty="0" smtClean="0"/>
              <a:t>e</a:t>
            </a:r>
            <a:r>
              <a:rPr lang="en-US" sz="3200" spc="-30" dirty="0" smtClean="0"/>
              <a:t>m</a:t>
            </a:r>
            <a:r>
              <a:rPr lang="en-US" sz="3200" spc="-105" dirty="0" smtClean="0"/>
              <a:t>e</a:t>
            </a:r>
            <a:r>
              <a:rPr lang="en-US" sz="3200" spc="-10" dirty="0" smtClean="0"/>
              <a:t>n</a:t>
            </a:r>
            <a:r>
              <a:rPr lang="en-US" sz="3200" spc="275" dirty="0" smtClean="0"/>
              <a:t>t</a:t>
            </a:r>
            <a:r>
              <a:rPr lang="en-US" sz="3200" spc="-210" dirty="0" smtClean="0"/>
              <a:t>s</a:t>
            </a:r>
            <a:r>
              <a:rPr lang="en-US" sz="3200" spc="-245" dirty="0" smtClean="0"/>
              <a:t> </a:t>
            </a:r>
            <a:r>
              <a:rPr lang="en-US" sz="3200" spc="-20" dirty="0" smtClean="0"/>
              <a:t>–</a:t>
            </a:r>
            <a:r>
              <a:rPr lang="en-US" sz="3200" spc="-240" dirty="0" smtClean="0"/>
              <a:t> </a:t>
            </a:r>
            <a:r>
              <a:rPr lang="en-US" sz="3200" spc="95" dirty="0" smtClean="0"/>
              <a:t>i</a:t>
            </a:r>
            <a:r>
              <a:rPr lang="en-US" sz="3200" spc="-10" dirty="0" smtClean="0"/>
              <a:t>n</a:t>
            </a:r>
            <a:r>
              <a:rPr lang="en-US" sz="3200" spc="-110" dirty="0" smtClean="0"/>
              <a:t>c</a:t>
            </a:r>
            <a:r>
              <a:rPr lang="en-US" sz="3200" spc="95" dirty="0" smtClean="0"/>
              <a:t>l</a:t>
            </a:r>
            <a:r>
              <a:rPr lang="en-US" sz="3200" spc="-10" dirty="0" smtClean="0"/>
              <a:t>u</a:t>
            </a:r>
            <a:r>
              <a:rPr lang="en-US" sz="3200" spc="10" dirty="0" smtClean="0"/>
              <a:t>d</a:t>
            </a:r>
            <a:r>
              <a:rPr lang="en-US" sz="3200" spc="-114" dirty="0" smtClean="0"/>
              <a:t>e</a:t>
            </a:r>
            <a:r>
              <a:rPr lang="en-US" sz="3200" spc="-240" dirty="0"/>
              <a:t> </a:t>
            </a:r>
            <a:r>
              <a:rPr lang="en-US" sz="3200" spc="-25" dirty="0" smtClean="0"/>
              <a:t>p</a:t>
            </a:r>
            <a:r>
              <a:rPr lang="en-US" sz="3200" spc="-155" dirty="0" smtClean="0"/>
              <a:t>a</a:t>
            </a:r>
            <a:r>
              <a:rPr lang="en-US" sz="3200" spc="-110" dirty="0" smtClean="0"/>
              <a:t>c</a:t>
            </a:r>
            <a:r>
              <a:rPr lang="en-US" sz="3200" spc="65" dirty="0" smtClean="0"/>
              <a:t>k</a:t>
            </a:r>
            <a:r>
              <a:rPr lang="en-US" sz="3200" spc="-155" dirty="0" smtClean="0"/>
              <a:t>a</a:t>
            </a:r>
            <a:r>
              <a:rPr lang="en-US" sz="3200" spc="-140" dirty="0" smtClean="0"/>
              <a:t>g</a:t>
            </a:r>
            <a:r>
              <a:rPr lang="en-US" sz="3200" spc="-114" dirty="0" smtClean="0"/>
              <a:t>e</a:t>
            </a:r>
            <a:r>
              <a:rPr lang="en-US" sz="3200" spc="-240" dirty="0" smtClean="0"/>
              <a:t> </a:t>
            </a:r>
            <a:r>
              <a:rPr lang="en-US" sz="3200" spc="-10" dirty="0" smtClean="0"/>
              <a:t>n</a:t>
            </a:r>
            <a:r>
              <a:rPr lang="en-US" sz="3200" spc="-155" dirty="0" smtClean="0"/>
              <a:t>a</a:t>
            </a:r>
            <a:r>
              <a:rPr lang="en-US" sz="3200" spc="-30" dirty="0" smtClean="0"/>
              <a:t>m</a:t>
            </a:r>
            <a:r>
              <a:rPr lang="en-US" sz="3200" spc="-105" dirty="0" smtClean="0"/>
              <a:t>e and versions</a:t>
            </a:r>
            <a:r>
              <a:rPr lang="en-US" sz="3200" spc="-204" dirty="0"/>
              <a:t> </a:t>
            </a:r>
            <a:endParaRPr lang="en-US" sz="3200" spc="180" dirty="0" smtClean="0"/>
          </a:p>
          <a:p>
            <a:pPr marL="263525" marR="267335">
              <a:lnSpc>
                <a:spcPct val="107200"/>
              </a:lnSpc>
            </a:pPr>
            <a:endParaRPr lang="en-US" sz="3200" spc="180" dirty="0" smtClean="0"/>
          </a:p>
          <a:p>
            <a:pPr marL="263525">
              <a:spcBef>
                <a:spcPts val="254"/>
              </a:spcBef>
            </a:pPr>
            <a:r>
              <a:rPr lang="en-US" sz="3200" spc="25" dirty="0" smtClean="0"/>
              <a:t>A</a:t>
            </a:r>
            <a:r>
              <a:rPr lang="en-US" sz="3200" spc="95" dirty="0" smtClean="0"/>
              <a:t>l</a:t>
            </a:r>
            <a:r>
              <a:rPr lang="en-US" sz="3200" spc="-204" dirty="0" smtClean="0"/>
              <a:t>s</a:t>
            </a:r>
            <a:r>
              <a:rPr lang="en-US" sz="3200" spc="-20" dirty="0" smtClean="0"/>
              <a:t>o</a:t>
            </a:r>
            <a:r>
              <a:rPr lang="en-US" sz="3200" spc="-240" dirty="0" smtClean="0"/>
              <a:t> </a:t>
            </a:r>
            <a:r>
              <a:rPr lang="en-US" sz="3200" spc="-10" dirty="0" smtClean="0"/>
              <a:t>h</a:t>
            </a:r>
            <a:r>
              <a:rPr lang="en-US" sz="3200" spc="-155" dirty="0" smtClean="0"/>
              <a:t>a</a:t>
            </a:r>
            <a:r>
              <a:rPr lang="en-US" sz="3200" spc="-10" dirty="0" smtClean="0"/>
              <a:t>n</a:t>
            </a:r>
            <a:r>
              <a:rPr lang="en-US" sz="3200" spc="10" dirty="0" smtClean="0"/>
              <a:t>d</a:t>
            </a:r>
            <a:r>
              <a:rPr lang="en-US" sz="3200" spc="95" dirty="0" smtClean="0"/>
              <a:t>l</a:t>
            </a:r>
            <a:r>
              <a:rPr lang="en-US" sz="3200" spc="-105" dirty="0" smtClean="0"/>
              <a:t>e</a:t>
            </a:r>
            <a:r>
              <a:rPr lang="en-US" sz="3200" spc="-210" dirty="0" smtClean="0"/>
              <a:t>s</a:t>
            </a:r>
            <a:r>
              <a:rPr lang="en-US" sz="3200" spc="-245" dirty="0" smtClean="0"/>
              <a:t> </a:t>
            </a:r>
            <a:r>
              <a:rPr lang="en-US" sz="3200" spc="-25" dirty="0" smtClean="0"/>
              <a:t>p</a:t>
            </a:r>
            <a:r>
              <a:rPr lang="en-US" sz="3200" spc="95" dirty="0" smtClean="0"/>
              <a:t>l</a:t>
            </a:r>
            <a:r>
              <a:rPr lang="en-US" sz="3200" spc="-155" dirty="0" smtClean="0"/>
              <a:t>a</a:t>
            </a:r>
            <a:r>
              <a:rPr lang="en-US" sz="3200" spc="275" dirty="0" smtClean="0"/>
              <a:t>t</a:t>
            </a:r>
            <a:r>
              <a:rPr lang="en-US" sz="3200" spc="165" dirty="0" smtClean="0"/>
              <a:t>f</a:t>
            </a:r>
            <a:r>
              <a:rPr lang="en-US" sz="3200" spc="-10" dirty="0" smtClean="0"/>
              <a:t>o</a:t>
            </a:r>
            <a:r>
              <a:rPr lang="en-US" sz="3200" spc="200" dirty="0" smtClean="0"/>
              <a:t>r</a:t>
            </a:r>
            <a:r>
              <a:rPr lang="en-US" sz="3200" spc="-30" dirty="0" smtClean="0"/>
              <a:t>m</a:t>
            </a:r>
            <a:r>
              <a:rPr lang="en-US" sz="3200" spc="-210" dirty="0" smtClean="0"/>
              <a:t>s</a:t>
            </a:r>
            <a:r>
              <a:rPr lang="en-US" sz="3200" spc="-245" dirty="0" smtClean="0"/>
              <a:t> </a:t>
            </a:r>
            <a:r>
              <a:rPr lang="en-US" sz="3200" spc="-155" dirty="0" smtClean="0"/>
              <a:t>a</a:t>
            </a:r>
            <a:r>
              <a:rPr lang="en-US" sz="3200" spc="-10" dirty="0" smtClean="0"/>
              <a:t>n</a:t>
            </a:r>
            <a:r>
              <a:rPr lang="en-US" sz="3200" dirty="0" smtClean="0"/>
              <a:t>d</a:t>
            </a:r>
            <a:r>
              <a:rPr lang="en-US" sz="3200" spc="-240" dirty="0" smtClean="0"/>
              <a:t> </a:t>
            </a:r>
            <a:r>
              <a:rPr lang="en-US" sz="3200" spc="-170" dirty="0" err="1" smtClean="0"/>
              <a:t>J</a:t>
            </a:r>
            <a:r>
              <a:rPr lang="en-US" sz="3200" spc="-10" dirty="0" err="1" smtClean="0"/>
              <a:t>u</a:t>
            </a:r>
            <a:r>
              <a:rPr lang="en-US" sz="3200" spc="-25" dirty="0" err="1" smtClean="0"/>
              <a:t>p</a:t>
            </a:r>
            <a:r>
              <a:rPr lang="en-US" sz="3200" spc="35" dirty="0" err="1" smtClean="0"/>
              <a:t>y</a:t>
            </a:r>
            <a:r>
              <a:rPr lang="en-US" sz="3200" spc="275" dirty="0" err="1" smtClean="0"/>
              <a:t>t</a:t>
            </a:r>
            <a:r>
              <a:rPr lang="en-US" sz="3200" spc="-105" dirty="0" err="1" smtClean="0"/>
              <a:t>e</a:t>
            </a:r>
            <a:r>
              <a:rPr lang="en-US" sz="3200" spc="195" dirty="0" err="1" smtClean="0"/>
              <a:t>r</a:t>
            </a:r>
            <a:r>
              <a:rPr lang="en-US" sz="3200" spc="-245" dirty="0" smtClean="0"/>
              <a:t> </a:t>
            </a:r>
            <a:r>
              <a:rPr lang="en-US" sz="3200" spc="-10" dirty="0" smtClean="0"/>
              <a:t>no</a:t>
            </a:r>
            <a:r>
              <a:rPr lang="en-US" sz="3200" spc="275" dirty="0" smtClean="0"/>
              <a:t>t</a:t>
            </a:r>
            <a:r>
              <a:rPr lang="en-US" sz="3200" spc="-105" dirty="0" smtClean="0"/>
              <a:t>e</a:t>
            </a:r>
            <a:r>
              <a:rPr lang="en-US" sz="3200" spc="10" dirty="0" smtClean="0"/>
              <a:t>b</a:t>
            </a:r>
            <a:r>
              <a:rPr lang="en-US" sz="3200" spc="-10" dirty="0" smtClean="0"/>
              <a:t>oo</a:t>
            </a:r>
            <a:r>
              <a:rPr lang="en-US" sz="3200" spc="65" dirty="0" smtClean="0"/>
              <a:t>k</a:t>
            </a:r>
            <a:r>
              <a:rPr lang="en-US" sz="3200" spc="-210" dirty="0" smtClean="0"/>
              <a:t>s</a:t>
            </a:r>
            <a:endParaRPr lang="en-US" sz="3200" spc="-210" dirty="0"/>
          </a:p>
        </p:txBody>
      </p:sp>
    </p:spTree>
    <p:extLst>
      <p:ext uri="{BB962C8B-B14F-4D97-AF65-F5344CB8AC3E}">
        <p14:creationId xmlns:p14="http://schemas.microsoft.com/office/powerpoint/2010/main" val="19395795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-Light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74839_FED17-Wrkshp_ppt_tmplt_1-17" id="{FE482C4F-8BA4-416E-9957-094BBBC736B8}" vid="{2B7D9C2F-DDFF-4156-BA32-B74AB630A39B}"/>
    </a:ext>
  </a:extLst>
</a:theme>
</file>

<file path=ppt/theme/theme4.xml><?xml version="1.0" encoding="utf-8"?>
<a:theme xmlns:a="http://schemas.openxmlformats.org/drawingml/2006/main" name="2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74839_FED17-Wrkshp_ppt_tmplt_1-17" id="{FE482C4F-8BA4-416E-9957-094BBBC736B8}" vid="{2B7D9C2F-DDFF-4156-BA32-B74AB630A39B}"/>
    </a:ext>
  </a:extLst>
</a:theme>
</file>

<file path=ppt/theme/theme5.xml><?xml version="1.0" encoding="utf-8"?>
<a:theme xmlns:a="http://schemas.openxmlformats.org/drawingml/2006/main" name="Esri Corportate TEmplate-Dark v3.3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 Corportate TEmplate-Dark v3.3" id="{D834E328-0255-4501-90E0-3B4DBE2375ED}" vid="{CB1F2E47-3B1F-4771-9B3A-D54638B4BF3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Esri_Corporate_Template-Dark(1)</Template>
  <TotalTime>10784</TotalTime>
  <Words>420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Lucida Console</vt:lpstr>
      <vt:lpstr>Lucida Grande</vt:lpstr>
      <vt:lpstr>Esri_Corporate_Template-Dark</vt:lpstr>
      <vt:lpstr>Esri_Corporate_Template-Light</vt:lpstr>
      <vt:lpstr>1_Esri_Corporate_Template-Dark</vt:lpstr>
      <vt:lpstr>2_Esri_Corporate_Template-Dark</vt:lpstr>
      <vt:lpstr>Esri Corportate TEmplate-Dark v3.3</vt:lpstr>
      <vt:lpstr>ArcGIS Pro: Scripting with Python</vt:lpstr>
      <vt:lpstr>Target Audience</vt:lpstr>
      <vt:lpstr>Python</vt:lpstr>
      <vt:lpstr>Why Python?</vt:lpstr>
      <vt:lpstr>ArcGIS Pro 1.4</vt:lpstr>
      <vt:lpstr>PowerPoint Presentation</vt:lpstr>
      <vt:lpstr>PowerPoint Presentation</vt:lpstr>
      <vt:lpstr>Conda</vt:lpstr>
      <vt:lpstr>How does Conda work?</vt:lpstr>
      <vt:lpstr>PowerPoint Presentation</vt:lpstr>
      <vt:lpstr>PowerPoint Presentation</vt:lpstr>
      <vt:lpstr>PowerPoint Presentation</vt:lpstr>
      <vt:lpstr>PowerPoint Presentation</vt:lpstr>
      <vt:lpstr>DEMO  ArcGIS Pro – File System</vt:lpstr>
      <vt:lpstr>PowerPoint Presentation</vt:lpstr>
      <vt:lpstr>Command Line Options</vt:lpstr>
      <vt:lpstr> Accessing Environments: Command Line</vt:lpstr>
      <vt:lpstr>Start Menu Options</vt:lpstr>
      <vt:lpstr>DEMO  Python Command Prompt</vt:lpstr>
      <vt:lpstr>DEMO</vt:lpstr>
      <vt:lpstr>Scripts using ArcPy and ArcGIS Pro located at:   http://bit.ly/2mjyA7L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Yaist</dc:creator>
  <cp:lastModifiedBy>John Yaist</cp:lastModifiedBy>
  <cp:revision>149</cp:revision>
  <dcterms:created xsi:type="dcterms:W3CDTF">2015-01-26T21:36:56Z</dcterms:created>
  <dcterms:modified xsi:type="dcterms:W3CDTF">2017-02-21T22:45:19Z</dcterms:modified>
</cp:coreProperties>
</file>