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82" r:id="rId4"/>
    <p:sldId id="326" r:id="rId5"/>
    <p:sldId id="331" r:id="rId6"/>
    <p:sldId id="311" r:id="rId7"/>
    <p:sldId id="308" r:id="rId8"/>
    <p:sldId id="332" r:id="rId9"/>
    <p:sldId id="319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3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4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330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041320" y="2974310"/>
            <a:ext cx="61093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서울 교통사고 분석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728865" y="3897640"/>
            <a:ext cx="2759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R </a:t>
            </a:r>
            <a:r>
              <a:rPr lang="ko-KR" altLang="en-US" sz="1600" dirty="0">
                <a:solidFill>
                  <a:schemeClr val="bg1"/>
                </a:solidFill>
              </a:rPr>
              <a:t>기반 데이터 분석 프로젝트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bg1"/>
                </a:solidFill>
              </a:rPr>
              <a:t>7</a:t>
            </a:r>
            <a:r>
              <a:rPr lang="ko-KR" altLang="en-US" sz="1400" spc="-150" dirty="0">
                <a:solidFill>
                  <a:schemeClr val="bg1"/>
                </a:solidFill>
              </a:rPr>
              <a:t>조 </a:t>
            </a:r>
            <a:r>
              <a:rPr lang="en-US" altLang="ko-KR" sz="1400" spc="-150" dirty="0">
                <a:solidFill>
                  <a:schemeClr val="bg1"/>
                </a:solidFill>
              </a:rPr>
              <a:t>-  </a:t>
            </a:r>
            <a:r>
              <a:rPr lang="ko-KR" altLang="en-US" sz="1400" spc="-150" dirty="0">
                <a:solidFill>
                  <a:schemeClr val="bg1"/>
                </a:solidFill>
              </a:rPr>
              <a:t>김주영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2022.04.14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58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연령별 사고분석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569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연령별로 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사고빈도차이가</a:t>
            </a:r>
            <a:r>
              <a:rPr lang="ko-KR" altLang="en-US" sz="1400" spc="-150" dirty="0">
                <a:solidFill>
                  <a:schemeClr val="accent4"/>
                </a:solidFill>
              </a:rPr>
              <a:t> 있을까</a:t>
            </a:r>
            <a:r>
              <a:rPr lang="en-US" altLang="ko-KR" sz="1400" spc="-150" dirty="0">
                <a:solidFill>
                  <a:schemeClr val="accent4"/>
                </a:solidFill>
              </a:rPr>
              <a:t>?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0BC564-C5BF-4D0A-B2BA-27CE1882B1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0"/>
          <a:stretch/>
        </p:blipFill>
        <p:spPr>
          <a:xfrm>
            <a:off x="0" y="3258000"/>
            <a:ext cx="11688967" cy="360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9398C8-BD0F-46E5-B6F4-CA499C88E5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6"/>
          <a:stretch/>
        </p:blipFill>
        <p:spPr>
          <a:xfrm>
            <a:off x="-1" y="3162300"/>
            <a:ext cx="11688967" cy="37394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947B96-DB25-4577-950D-798313A26F8D}"/>
              </a:ext>
            </a:extLst>
          </p:cNvPr>
          <p:cNvSpPr txBox="1"/>
          <p:nvPr/>
        </p:nvSpPr>
        <p:spPr>
          <a:xfrm>
            <a:off x="2289252" y="3258000"/>
            <a:ext cx="2178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vs </a:t>
            </a:r>
            <a:r>
              <a:rPr lang="ko-KR" altLang="en-US" sz="1400" dirty="0"/>
              <a:t>전체 사고 가해자 연령</a:t>
            </a:r>
          </a:p>
        </p:txBody>
      </p:sp>
    </p:spTree>
    <p:extLst>
      <p:ext uri="{BB962C8B-B14F-4D97-AF65-F5344CB8AC3E}">
        <p14:creationId xmlns:p14="http://schemas.microsoft.com/office/powerpoint/2010/main" val="96915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58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연령별 사고분석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자전거 사고는</a:t>
            </a:r>
            <a:r>
              <a:rPr lang="en-US" altLang="ko-KR" sz="1400" spc="-150" dirty="0">
                <a:solidFill>
                  <a:schemeClr val="accent4"/>
                </a:solidFill>
              </a:rPr>
              <a:t>?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E177A4-8172-4106-99FB-AA2DAD934E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12192000" cy="304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823F05-5C52-4077-873A-3677BACB96BD}"/>
              </a:ext>
            </a:extLst>
          </p:cNvPr>
          <p:cNvSpPr txBox="1"/>
          <p:nvPr/>
        </p:nvSpPr>
        <p:spPr>
          <a:xfrm>
            <a:off x="1601448" y="6233155"/>
            <a:ext cx="7649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solidFill>
                  <a:schemeClr val="accent4"/>
                </a:solidFill>
              </a:rPr>
              <a:t>미성년자가 자전거 사고발생 빈도가 매우 높음</a:t>
            </a:r>
            <a:endParaRPr lang="en-US" altLang="ko-KR" sz="1400" spc="-15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solidFill>
                  <a:schemeClr val="accent4"/>
                </a:solidFill>
              </a:rPr>
              <a:t>다른 연령대에서는 가해</a:t>
            </a:r>
            <a:r>
              <a:rPr lang="en-US" altLang="ko-KR" sz="1400" spc="-150" dirty="0">
                <a:solidFill>
                  <a:schemeClr val="accent4"/>
                </a:solidFill>
              </a:rPr>
              <a:t>,</a:t>
            </a:r>
            <a:r>
              <a:rPr lang="ko-KR" altLang="en-US" sz="1400" spc="-150" dirty="0">
                <a:solidFill>
                  <a:schemeClr val="accent4"/>
                </a:solidFill>
              </a:rPr>
              <a:t>피해 비율이 비슷하거나 피해비율이 더 높은 반면 미성년자는 가해비율이 높음</a:t>
            </a:r>
          </a:p>
        </p:txBody>
      </p:sp>
    </p:spTree>
    <p:extLst>
      <p:ext uri="{BB962C8B-B14F-4D97-AF65-F5344CB8AC3E}">
        <p14:creationId xmlns:p14="http://schemas.microsoft.com/office/powerpoint/2010/main" val="2807121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58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err="1">
                <a:solidFill>
                  <a:schemeClr val="accent4"/>
                </a:solidFill>
                <a:latin typeface="+mj-ea"/>
                <a:ea typeface="+mj-ea"/>
              </a:rPr>
              <a:t>차종별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사고분석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332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어떤 차는 어떤 차와 사고가 더 많이 발생할까</a:t>
            </a:r>
            <a:r>
              <a:rPr lang="en-US" altLang="ko-KR" sz="1400" spc="-150" dirty="0">
                <a:solidFill>
                  <a:schemeClr val="accent4"/>
                </a:solidFill>
              </a:rPr>
              <a:t>?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FF2E0-2BE4-4BBA-93B5-6704D3F123FE}"/>
              </a:ext>
            </a:extLst>
          </p:cNvPr>
          <p:cNvSpPr txBox="1"/>
          <p:nvPr/>
        </p:nvSpPr>
        <p:spPr>
          <a:xfrm>
            <a:off x="1297603" y="5837891"/>
            <a:ext cx="76494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solidFill>
                  <a:schemeClr val="accent4"/>
                </a:solidFill>
              </a:rPr>
              <a:t>농기계</a:t>
            </a:r>
            <a:r>
              <a:rPr lang="en-US" altLang="ko-KR" sz="1400" spc="-150" dirty="0">
                <a:solidFill>
                  <a:schemeClr val="accent4"/>
                </a:solidFill>
              </a:rPr>
              <a:t>- </a:t>
            </a:r>
            <a:r>
              <a:rPr lang="ko-KR" altLang="en-US" sz="1400" spc="-150" dirty="0">
                <a:solidFill>
                  <a:schemeClr val="accent4"/>
                </a:solidFill>
              </a:rPr>
              <a:t>승합차와의 비율</a:t>
            </a:r>
            <a:endParaRPr lang="en-US" altLang="ko-KR" sz="1400" spc="-15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solidFill>
                  <a:schemeClr val="accent4"/>
                </a:solidFill>
              </a:rPr>
              <a:t>승합차 혼자만의 사고비율</a:t>
            </a:r>
            <a:endParaRPr lang="en-US" altLang="ko-KR" sz="1400" spc="-15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solidFill>
                  <a:schemeClr val="accent4"/>
                </a:solidFill>
              </a:rPr>
              <a:t>자전거</a:t>
            </a:r>
            <a:r>
              <a:rPr lang="en-US" altLang="ko-KR" sz="1400" spc="-150" dirty="0">
                <a:solidFill>
                  <a:schemeClr val="accent4"/>
                </a:solidFill>
              </a:rPr>
              <a:t>- </a:t>
            </a:r>
            <a:r>
              <a:rPr lang="ko-KR" altLang="en-US" sz="1400" spc="-150" dirty="0">
                <a:solidFill>
                  <a:schemeClr val="accent4"/>
                </a:solidFill>
              </a:rPr>
              <a:t>자전거</a:t>
            </a:r>
            <a:endParaRPr lang="en-US" altLang="ko-KR" sz="1400" spc="-15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solidFill>
                  <a:schemeClr val="accent4"/>
                </a:solidFill>
              </a:rPr>
              <a:t>PM - </a:t>
            </a:r>
            <a:r>
              <a:rPr lang="ko-KR" altLang="en-US" sz="1400" spc="-150" dirty="0">
                <a:solidFill>
                  <a:schemeClr val="accent4"/>
                </a:solidFill>
              </a:rPr>
              <a:t>보행자</a:t>
            </a:r>
            <a:endParaRPr lang="en-US" altLang="ko-KR" sz="1400" spc="-15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6CF6DE-BE60-44C6-90A3-B74FC8114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83" y="1512199"/>
            <a:ext cx="10017272" cy="430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7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58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지역별 사고분석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821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어느 지역이 사고가 더 많이 발생할까</a:t>
            </a:r>
            <a:r>
              <a:rPr lang="en-US" altLang="ko-KR" sz="1400" spc="-150" dirty="0">
                <a:solidFill>
                  <a:schemeClr val="accent4"/>
                </a:solidFill>
              </a:rPr>
              <a:t>?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FF2E0-2BE4-4BBA-93B5-6704D3F123FE}"/>
              </a:ext>
            </a:extLst>
          </p:cNvPr>
          <p:cNvSpPr txBox="1"/>
          <p:nvPr/>
        </p:nvSpPr>
        <p:spPr>
          <a:xfrm>
            <a:off x="1647630" y="6059040"/>
            <a:ext cx="7649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>
                <a:solidFill>
                  <a:schemeClr val="accent4"/>
                </a:solidFill>
              </a:rPr>
              <a:t>유동인구가 높은 구의 사고빈도가 높음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2BC995-DC34-4885-BD21-001F1A5158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2605"/>
            <a:ext cx="12192000" cy="191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83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E1FC03-9FB7-4096-AA7D-F2E0F73AE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960" y="1353308"/>
            <a:ext cx="7370079" cy="415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41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18CE78-9055-4B03-BC82-79135596F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960" y="1353308"/>
            <a:ext cx="7370079" cy="415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85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A90CB3-4339-4D6F-96F3-A7717B1FD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960" y="1353308"/>
            <a:ext cx="7370079" cy="415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56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EDE51D-4A8E-443F-8379-530CBF3E9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960" y="1353308"/>
            <a:ext cx="7370079" cy="415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82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ECAD1B-9535-44B4-86C6-641106821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960" y="1353308"/>
            <a:ext cx="7370079" cy="415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57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831A46-8869-416D-86B2-DBFE4E009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960" y="1353308"/>
            <a:ext cx="7370079" cy="415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24433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50792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559813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프로젝트 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324433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EDA-1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450792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EDA-2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9166" y="559813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EDA-3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6874" y="3613666"/>
            <a:ext cx="3541394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err="1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밤낮별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사고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시간별 사고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4582" y="4878418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연령별 사고</a:t>
            </a:r>
            <a:r>
              <a: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(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차</a:t>
            </a:r>
            <a:r>
              <a: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자전거</a:t>
            </a:r>
            <a:r>
              <a: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)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차종구분</a:t>
            </a:r>
          </a:p>
        </p:txBody>
      </p:sp>
      <p:sp>
        <p:nvSpPr>
          <p:cNvPr id="24" name="타원 23"/>
          <p:cNvSpPr/>
          <p:nvPr/>
        </p:nvSpPr>
        <p:spPr>
          <a:xfrm>
            <a:off x="1219200" y="3244334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538553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31900" y="5557782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131E0A-72A3-43E0-8BB6-1AE3FDBF2211}"/>
              </a:ext>
            </a:extLst>
          </p:cNvPr>
          <p:cNvSpPr txBox="1"/>
          <p:nvPr/>
        </p:nvSpPr>
        <p:spPr>
          <a:xfrm>
            <a:off x="2316874" y="5874185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지역별 사고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err="1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요일별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사고</a:t>
            </a: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58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err="1">
                <a:solidFill>
                  <a:schemeClr val="accent4"/>
                </a:solidFill>
                <a:latin typeface="+mj-ea"/>
                <a:ea typeface="+mj-ea"/>
              </a:rPr>
              <a:t>요일별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사고분석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852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어느 요일에 사고가  더 많이 발생할까</a:t>
            </a:r>
            <a:r>
              <a:rPr lang="en-US" altLang="ko-KR" sz="1400" spc="-150" dirty="0">
                <a:solidFill>
                  <a:schemeClr val="accent4"/>
                </a:solidFill>
              </a:rPr>
              <a:t>?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FF2E0-2BE4-4BBA-93B5-6704D3F123FE}"/>
              </a:ext>
            </a:extLst>
          </p:cNvPr>
          <p:cNvSpPr txBox="1"/>
          <p:nvPr/>
        </p:nvSpPr>
        <p:spPr>
          <a:xfrm>
            <a:off x="1601448" y="6233155"/>
            <a:ext cx="7649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solidFill>
                  <a:schemeClr val="accent4"/>
                </a:solidFill>
              </a:rPr>
              <a:t>일요일을 제외하고 요일간 큰 차이는 보이지 않음</a:t>
            </a:r>
            <a:endParaRPr lang="en-US" altLang="ko-KR" sz="1400" spc="-150" dirty="0">
              <a:solidFill>
                <a:schemeClr val="accent4"/>
              </a:solidFill>
            </a:endParaRPr>
          </a:p>
          <a:p>
            <a:r>
              <a:rPr lang="en-US" altLang="ko-KR" sz="1400" spc="-150" dirty="0">
                <a:solidFill>
                  <a:schemeClr val="accent4"/>
                </a:solidFill>
              </a:rPr>
              <a:t>         -&gt; </a:t>
            </a:r>
            <a:r>
              <a:rPr lang="ko-KR" altLang="en-US" sz="1400" spc="-150" dirty="0">
                <a:solidFill>
                  <a:schemeClr val="accent4"/>
                </a:solidFill>
              </a:rPr>
              <a:t>유동인구수가  사고 발생에 가장 큰 영향을 준다면  일요일에 유동인구수가 적다고 생각 할 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수있음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36E506-0499-4E92-AD5B-03DD81E582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471" y="1525625"/>
            <a:ext cx="7370079" cy="415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95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지원자 유새별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836832" cy="769441"/>
              <a:chOff x="471977" y="2691080"/>
              <a:chExt cx="3836832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프로젝트 소개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665A9BE-9615-40BA-9292-819F1318F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346586"/>
              </p:ext>
            </p:extLst>
          </p:nvPr>
        </p:nvGraphicFramePr>
        <p:xfrm>
          <a:off x="1334282" y="2975604"/>
          <a:ext cx="9523436" cy="181854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3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6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주제 선정 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교통사고들이 어떠한 것들과 관계가 있는지 파악하기 위해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181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사용한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공공 데이터 포털 </a:t>
                      </a:r>
                      <a:r>
                        <a:rPr lang="en-US" altLang="ko-KR" sz="1600" dirty="0"/>
                        <a:t>- 2014~2019 </a:t>
                      </a:r>
                      <a:r>
                        <a:rPr lang="ko-KR" altLang="en-US" sz="1600" dirty="0"/>
                        <a:t>서울</a:t>
                      </a:r>
                      <a:r>
                        <a:rPr lang="en-US" altLang="ko-KR" sz="1600" dirty="0"/>
                        <a:t>_</a:t>
                      </a:r>
                      <a:r>
                        <a:rPr lang="ko-KR" altLang="en-US" sz="1600" dirty="0"/>
                        <a:t>경기 개별 교통사고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52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프로젝트 소개</a:t>
            </a:r>
          </a:p>
        </p:txBody>
      </p:sp>
      <p:graphicFrame>
        <p:nvGraphicFramePr>
          <p:cNvPr id="27" name="표 5">
            <a:extLst>
              <a:ext uri="{FF2B5EF4-FFF2-40B4-BE49-F238E27FC236}">
                <a16:creationId xmlns:a16="http://schemas.microsoft.com/office/drawing/2014/main" id="{95E488D6-99F7-4A08-A672-1E2B4C054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95282"/>
              </p:ext>
            </p:extLst>
          </p:nvPr>
        </p:nvGraphicFramePr>
        <p:xfrm>
          <a:off x="791052" y="1796419"/>
          <a:ext cx="10161196" cy="35277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8777">
                  <a:extLst>
                    <a:ext uri="{9D8B030D-6E8A-4147-A177-3AD203B41FA5}">
                      <a16:colId xmlns:a16="http://schemas.microsoft.com/office/drawing/2014/main" val="1539969097"/>
                    </a:ext>
                  </a:extLst>
                </a:gridCol>
                <a:gridCol w="942152">
                  <a:extLst>
                    <a:ext uri="{9D8B030D-6E8A-4147-A177-3AD203B41FA5}">
                      <a16:colId xmlns:a16="http://schemas.microsoft.com/office/drawing/2014/main" val="124587535"/>
                    </a:ext>
                  </a:extLst>
                </a:gridCol>
                <a:gridCol w="1050637">
                  <a:extLst>
                    <a:ext uri="{9D8B030D-6E8A-4147-A177-3AD203B41FA5}">
                      <a16:colId xmlns:a16="http://schemas.microsoft.com/office/drawing/2014/main" val="120148254"/>
                    </a:ext>
                  </a:extLst>
                </a:gridCol>
                <a:gridCol w="987090">
                  <a:extLst>
                    <a:ext uri="{9D8B030D-6E8A-4147-A177-3AD203B41FA5}">
                      <a16:colId xmlns:a16="http://schemas.microsoft.com/office/drawing/2014/main" val="1623401576"/>
                    </a:ext>
                  </a:extLst>
                </a:gridCol>
                <a:gridCol w="987090">
                  <a:extLst>
                    <a:ext uri="{9D8B030D-6E8A-4147-A177-3AD203B41FA5}">
                      <a16:colId xmlns:a16="http://schemas.microsoft.com/office/drawing/2014/main" val="1258291904"/>
                    </a:ext>
                  </a:extLst>
                </a:gridCol>
                <a:gridCol w="987090">
                  <a:extLst>
                    <a:ext uri="{9D8B030D-6E8A-4147-A177-3AD203B41FA5}">
                      <a16:colId xmlns:a16="http://schemas.microsoft.com/office/drawing/2014/main" val="943590252"/>
                    </a:ext>
                  </a:extLst>
                </a:gridCol>
                <a:gridCol w="987090">
                  <a:extLst>
                    <a:ext uri="{9D8B030D-6E8A-4147-A177-3AD203B41FA5}">
                      <a16:colId xmlns:a16="http://schemas.microsoft.com/office/drawing/2014/main" val="1594505006"/>
                    </a:ext>
                  </a:extLst>
                </a:gridCol>
                <a:gridCol w="987090">
                  <a:extLst>
                    <a:ext uri="{9D8B030D-6E8A-4147-A177-3AD203B41FA5}">
                      <a16:colId xmlns:a16="http://schemas.microsoft.com/office/drawing/2014/main" val="1491314646"/>
                    </a:ext>
                  </a:extLst>
                </a:gridCol>
                <a:gridCol w="987090">
                  <a:extLst>
                    <a:ext uri="{9D8B030D-6E8A-4147-A177-3AD203B41FA5}">
                      <a16:colId xmlns:a16="http://schemas.microsoft.com/office/drawing/2014/main" val="1232005853"/>
                    </a:ext>
                  </a:extLst>
                </a:gridCol>
                <a:gridCol w="987090">
                  <a:extLst>
                    <a:ext uri="{9D8B030D-6E8A-4147-A177-3AD203B41FA5}">
                      <a16:colId xmlns:a16="http://schemas.microsoft.com/office/drawing/2014/main" val="3046781600"/>
                    </a:ext>
                  </a:extLst>
                </a:gridCol>
              </a:tblGrid>
              <a:tr h="48567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계발계획</a:t>
                      </a:r>
                    </a:p>
                  </a:txBody>
                  <a:tcPr anchor="ctr"/>
                </a:tc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192522"/>
                  </a:ext>
                </a:extLst>
              </a:tr>
              <a:tr h="4856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534191"/>
                  </a:ext>
                </a:extLst>
              </a:tr>
              <a:tr h="612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아이디어 도출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104685"/>
                  </a:ext>
                </a:extLst>
              </a:tr>
              <a:tr h="65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1418"/>
                  </a:ext>
                </a:extLst>
              </a:tr>
              <a:tr h="625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전처리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및 데이터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0114"/>
                  </a:ext>
                </a:extLst>
              </a:tr>
              <a:tr h="485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발표자료작성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68626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DBC8552D-E27E-488C-8E41-B8DB253DDF4D}"/>
              </a:ext>
            </a:extLst>
          </p:cNvPr>
          <p:cNvSpPr txBox="1"/>
          <p:nvPr/>
        </p:nvSpPr>
        <p:spPr>
          <a:xfrm>
            <a:off x="2289252" y="1180991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프로젝트 수행일정</a:t>
            </a:r>
          </a:p>
        </p:txBody>
      </p:sp>
    </p:spTree>
    <p:extLst>
      <p:ext uri="{BB962C8B-B14F-4D97-AF65-F5344CB8AC3E}">
        <p14:creationId xmlns:p14="http://schemas.microsoft.com/office/powerpoint/2010/main" val="63320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1317990" cy="769441"/>
            <a:chOff x="510077" y="2691080"/>
            <a:chExt cx="1317990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131799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EDA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1847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58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err="1">
                <a:solidFill>
                  <a:schemeClr val="accent4"/>
                </a:solidFill>
                <a:latin typeface="+mj-ea"/>
                <a:ea typeface="+mj-ea"/>
              </a:rPr>
              <a:t>밤낮별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사고분석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821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어두운 밤에 사고가 더 많이 발생할까</a:t>
            </a:r>
            <a:r>
              <a:rPr lang="en-US" altLang="ko-KR" sz="1400" spc="-150" dirty="0">
                <a:solidFill>
                  <a:schemeClr val="accent4"/>
                </a:solidFill>
              </a:rPr>
              <a:t>?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664E93-7E37-4330-8F3A-5303910B87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33" y="1889563"/>
            <a:ext cx="7370079" cy="415138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66FF2E0-2BE4-4BBA-93B5-6704D3F123FE}"/>
              </a:ext>
            </a:extLst>
          </p:cNvPr>
          <p:cNvSpPr txBox="1"/>
          <p:nvPr/>
        </p:nvSpPr>
        <p:spPr>
          <a:xfrm>
            <a:off x="1601448" y="6233155"/>
            <a:ext cx="7649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solidFill>
                  <a:schemeClr val="accent4"/>
                </a:solidFill>
              </a:rPr>
              <a:t>생각 외로 낮에 발생하는 사고 빈도수가 더 많음</a:t>
            </a:r>
            <a:endParaRPr lang="en-US" altLang="ko-KR" sz="1400" spc="-150" dirty="0">
              <a:solidFill>
                <a:schemeClr val="accent4"/>
              </a:solidFill>
            </a:endParaRPr>
          </a:p>
          <a:p>
            <a:r>
              <a:rPr lang="en-US" altLang="ko-KR" sz="1400" spc="-150" dirty="0">
                <a:solidFill>
                  <a:schemeClr val="accent4"/>
                </a:solidFill>
              </a:rPr>
              <a:t>         -&gt; </a:t>
            </a:r>
            <a:r>
              <a:rPr lang="ko-KR" altLang="en-US" sz="1400" spc="-150" dirty="0">
                <a:solidFill>
                  <a:schemeClr val="accent4"/>
                </a:solidFill>
              </a:rPr>
              <a:t>유동인구수가  사고 발생에 가장 큰 영향을 줄 것이라는 가설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4238C9-BACC-4471-BCE8-A6AED5873288}"/>
              </a:ext>
            </a:extLst>
          </p:cNvPr>
          <p:cNvSpPr txBox="1"/>
          <p:nvPr/>
        </p:nvSpPr>
        <p:spPr>
          <a:xfrm>
            <a:off x="9111212" y="3643295"/>
            <a:ext cx="1169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낮</a:t>
            </a:r>
            <a:r>
              <a:rPr lang="en-US" altLang="ko-KR" sz="1400" spc="-150" dirty="0">
                <a:solidFill>
                  <a:schemeClr val="accent4"/>
                </a:solidFill>
              </a:rPr>
              <a:t>(04~20)</a:t>
            </a:r>
          </a:p>
          <a:p>
            <a:r>
              <a:rPr lang="ko-KR" altLang="en-US" sz="1400" spc="-150" dirty="0">
                <a:solidFill>
                  <a:schemeClr val="accent4"/>
                </a:solidFill>
              </a:rPr>
              <a:t>밤</a:t>
            </a:r>
            <a:r>
              <a:rPr lang="en-US" altLang="ko-KR" sz="1400" spc="-150" dirty="0">
                <a:solidFill>
                  <a:schemeClr val="accent4"/>
                </a:solidFill>
              </a:rPr>
              <a:t>(20~04)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130414C-5D8E-4A98-8561-146EBCC4FF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8" r="29172"/>
          <a:stretch/>
        </p:blipFill>
        <p:spPr>
          <a:xfrm>
            <a:off x="312716" y="1351468"/>
            <a:ext cx="5411082" cy="5410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8404F4E-4C45-44CA-A566-5EAC2BE0D2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9" r="27346"/>
          <a:stretch/>
        </p:blipFill>
        <p:spPr>
          <a:xfrm>
            <a:off x="5861221" y="1287338"/>
            <a:ext cx="6199213" cy="54102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1052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1281" y="26887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1807" y="261550"/>
            <a:ext cx="2858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err="1">
                <a:solidFill>
                  <a:schemeClr val="accent4"/>
                </a:solidFill>
                <a:latin typeface="+mj-ea"/>
                <a:ea typeface="+mj-ea"/>
              </a:rPr>
              <a:t>밤낮별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사고분석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207" y="797470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날씨와의 관계</a:t>
            </a:r>
            <a:r>
              <a:rPr lang="en-US" altLang="ko-KR" sz="1400" spc="-150" dirty="0">
                <a:solidFill>
                  <a:schemeClr val="accent4"/>
                </a:solidFill>
              </a:rPr>
              <a:t>?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03F344E-A3D1-4E7B-98CA-E05F7C271B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52" t="5721" b="64179"/>
          <a:stretch/>
        </p:blipFill>
        <p:spPr>
          <a:xfrm>
            <a:off x="10538852" y="787196"/>
            <a:ext cx="1260869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7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842481" y="-303421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3311" y="480427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3838" y="473104"/>
            <a:ext cx="2858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시간별 사고분석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err="1">
                <a:solidFill>
                  <a:schemeClr val="accent4"/>
                </a:solidFill>
              </a:rPr>
              <a:t>몇시에</a:t>
            </a:r>
            <a:r>
              <a:rPr lang="ko-KR" altLang="en-US" sz="1400" spc="-150" dirty="0">
                <a:solidFill>
                  <a:schemeClr val="accent4"/>
                </a:solidFill>
              </a:rPr>
              <a:t> 사고가 많이 날까</a:t>
            </a:r>
            <a:r>
              <a:rPr lang="en-US" altLang="ko-KR" sz="1400" spc="-150" dirty="0">
                <a:solidFill>
                  <a:schemeClr val="accent4"/>
                </a:solidFill>
              </a:rPr>
              <a:t>?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E8C64A-BB61-405D-87EA-D759C689C0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71" y="1065202"/>
            <a:ext cx="11226229" cy="540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3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273</Words>
  <Application>Microsoft Office PowerPoint</Application>
  <PresentationFormat>와이드스크린</PresentationFormat>
  <Paragraphs>89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Noto Sans CJK KR Thin</vt:lpstr>
      <vt:lpstr>나눔스퀘어라운드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김주영</cp:lastModifiedBy>
  <cp:revision>73</cp:revision>
  <dcterms:created xsi:type="dcterms:W3CDTF">2015-07-07T04:48:58Z</dcterms:created>
  <dcterms:modified xsi:type="dcterms:W3CDTF">2022-04-14T05:36:43Z</dcterms:modified>
</cp:coreProperties>
</file>