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 snapToGrid="0">
      <p:cViewPr varScale="1">
        <p:scale>
          <a:sx n="99" d="100"/>
          <a:sy n="99" d="100"/>
        </p:scale>
        <p:origin x="72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69F6-F6B9-4388-96E4-2AC5C42A2B48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240C-1815-4253-AE04-5BACB6A8C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9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240C-1815-4253-AE04-5BACB6A8CA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6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14811" y="38100"/>
            <a:ext cx="11696515" cy="0"/>
          </a:xfrm>
          <a:prstGeom prst="line">
            <a:avLst/>
          </a:prstGeom>
          <a:ln w="76200" cap="rnd">
            <a:gradFill>
              <a:gsLst>
                <a:gs pos="82000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3211" y="6858000"/>
            <a:ext cx="11696515" cy="0"/>
          </a:xfrm>
          <a:prstGeom prst="line">
            <a:avLst/>
          </a:prstGeom>
          <a:ln w="76200" cap="rnd">
            <a:gradFill>
              <a:gsLst>
                <a:gs pos="82000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9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14EA-B070-4142-AB65-24E3D1E71D82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23F5-B814-4FAB-BC75-6BAA5FA73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ouseq.co.kr/1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.biz.chosun.com/svc/article.html?contid=2013071902359&amp;www.google.co.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175" y="4657725"/>
            <a:ext cx="5886450" cy="1347787"/>
          </a:xfrm>
        </p:spPr>
        <p:txBody>
          <a:bodyPr>
            <a:norm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  <a:latin typeface="+mj-ea"/>
              </a:rPr>
              <a:t>홍콩 부동산 데이터 분석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7200" y="5568156"/>
            <a:ext cx="1123950" cy="342106"/>
          </a:xfrm>
        </p:spPr>
        <p:txBody>
          <a:bodyPr>
            <a:no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+mj-ea"/>
                <a:ea typeface="+mj-ea"/>
              </a:rPr>
              <a:t>기승전돈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696200" y="5158780"/>
            <a:ext cx="0" cy="1109662"/>
          </a:xfrm>
          <a:prstGeom prst="line">
            <a:avLst/>
          </a:prstGeom>
          <a:ln>
            <a:gradFill>
              <a:gsLst>
                <a:gs pos="0">
                  <a:srgbClr val="92D05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3819525" y="5915025"/>
            <a:ext cx="3762375" cy="34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-150" dirty="0">
                <a:solidFill>
                  <a:schemeClr val="bg1"/>
                </a:solidFill>
                <a:latin typeface="+mn-ea"/>
                <a:ea typeface="+mn-ea"/>
              </a:rPr>
              <a:t>Data Analytics for HK real estate market</a:t>
            </a:r>
            <a:endParaRPr lang="ko-KR" altLang="en-US" sz="18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020174" y="5663406"/>
            <a:ext cx="2647951" cy="342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solidFill>
                  <a:schemeClr val="bg1"/>
                </a:solidFill>
              </a:rPr>
              <a:t>최정연 </a:t>
            </a:r>
            <a:r>
              <a:rPr lang="en-US" altLang="ko-KR" sz="1100" spc="-150" dirty="0">
                <a:solidFill>
                  <a:schemeClr val="bg1"/>
                </a:solidFill>
              </a:rPr>
              <a:t> / </a:t>
            </a:r>
            <a:r>
              <a:rPr lang="ko-KR" altLang="en-US" sz="1400" spc="-150" dirty="0">
                <a:solidFill>
                  <a:schemeClr val="bg1"/>
                </a:solidFill>
              </a:rPr>
              <a:t>서범석 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r>
              <a:rPr lang="ko-KR" altLang="en-US" sz="1400" spc="-150" dirty="0">
                <a:solidFill>
                  <a:schemeClr val="bg1"/>
                </a:solidFill>
              </a:rPr>
              <a:t>이꽃미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r>
              <a:rPr lang="ko-KR" altLang="en-US" sz="1400" spc="-150" dirty="0">
                <a:solidFill>
                  <a:schemeClr val="bg1"/>
                </a:solidFill>
              </a:rPr>
              <a:t>윤동환  </a:t>
            </a:r>
            <a:r>
              <a:rPr lang="en-US" altLang="ko-KR" sz="1100" spc="-150" dirty="0">
                <a:solidFill>
                  <a:schemeClr val="bg1"/>
                </a:solidFill>
              </a:rPr>
              <a:t>/ 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hidden="1"/>
          <p:cNvSpPr/>
          <p:nvPr/>
        </p:nvSpPr>
        <p:spPr>
          <a:xfrm>
            <a:off x="793218" y="4319170"/>
            <a:ext cx="3866044" cy="1297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 hidden="1"/>
          <p:cNvSpPr/>
          <p:nvPr/>
        </p:nvSpPr>
        <p:spPr>
          <a:xfrm>
            <a:off x="4630994" y="3587822"/>
            <a:ext cx="3147965" cy="2029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 hidden="1"/>
          <p:cNvSpPr/>
          <p:nvPr/>
        </p:nvSpPr>
        <p:spPr>
          <a:xfrm>
            <a:off x="7778959" y="2728052"/>
            <a:ext cx="3837777" cy="2888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Connector 16" hidden="1"/>
          <p:cNvCxnSpPr/>
          <p:nvPr/>
        </p:nvCxnSpPr>
        <p:spPr>
          <a:xfrm>
            <a:off x="247742" y="1313890"/>
            <a:ext cx="11696515" cy="0"/>
          </a:xfrm>
          <a:prstGeom prst="line">
            <a:avLst/>
          </a:prstGeom>
          <a:ln>
            <a:gradFill>
              <a:gsLst>
                <a:gs pos="86864">
                  <a:srgbClr val="13B4DB"/>
                </a:gs>
                <a:gs pos="17900">
                  <a:srgbClr val="78CA6D"/>
                </a:gs>
                <a:gs pos="100000">
                  <a:srgbClr val="00B0F0">
                    <a:alpha val="3000"/>
                  </a:srgbClr>
                </a:gs>
                <a:gs pos="0">
                  <a:srgbClr val="92D050">
                    <a:alpha val="0"/>
                  </a:srgbClr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0" y="1715295"/>
            <a:ext cx="12192000" cy="3836898"/>
            <a:chOff x="-735279" y="1489032"/>
            <a:chExt cx="13574283" cy="4271911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-735279" y="3959618"/>
              <a:ext cx="13574283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193" y="1489032"/>
              <a:ext cx="1946788" cy="194678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053" y="1850093"/>
              <a:ext cx="1647503" cy="172620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149" y="2054623"/>
              <a:ext cx="1238250" cy="1238250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>
              <a:off x="0" y="3416157"/>
              <a:ext cx="1561223" cy="513434"/>
              <a:chOff x="3121951" y="1798467"/>
              <a:chExt cx="1561223" cy="513434"/>
            </a:xfrm>
          </p:grpSpPr>
          <p:sp>
            <p:nvSpPr>
              <p:cNvPr id="56" name="Rounded Rectangle 51"/>
              <p:cNvSpPr/>
              <p:nvPr/>
            </p:nvSpPr>
            <p:spPr>
              <a:xfrm>
                <a:off x="3123778" y="1798467"/>
                <a:ext cx="1559396" cy="513434"/>
              </a:xfrm>
              <a:custGeom>
                <a:avLst/>
                <a:gdLst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3140392 w 3323302"/>
                  <a:gd name="connsiteY2" fmla="*/ 0 h 1097441"/>
                  <a:gd name="connsiteX3" fmla="*/ 3323302 w 3323302"/>
                  <a:gd name="connsiteY3" fmla="*/ 18291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18291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146321 w 3323302"/>
                  <a:gd name="connsiteY3" fmla="*/ 27140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146321 w 3323302"/>
                  <a:gd name="connsiteY3" fmla="*/ 271400 h 1097441"/>
                  <a:gd name="connsiteX4" fmla="*/ 3323302 w 3323302"/>
                  <a:gd name="connsiteY4" fmla="*/ 914531 h 1097441"/>
                  <a:gd name="connsiteX5" fmla="*/ 3140392 w 3323302"/>
                  <a:gd name="connsiteY5" fmla="*/ 1097441 h 1097441"/>
                  <a:gd name="connsiteX6" fmla="*/ 182910 w 3323302"/>
                  <a:gd name="connsiteY6" fmla="*/ 1097441 h 1097441"/>
                  <a:gd name="connsiteX7" fmla="*/ 0 w 3323302"/>
                  <a:gd name="connsiteY7" fmla="*/ 914531 h 1097441"/>
                  <a:gd name="connsiteX8" fmla="*/ 0 w 3323302"/>
                  <a:gd name="connsiteY8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914531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914531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23302"/>
                  <a:gd name="connsiteY0" fmla="*/ 182910 h 1097441"/>
                  <a:gd name="connsiteX1" fmla="*/ 182910 w 3323302"/>
                  <a:gd name="connsiteY1" fmla="*/ 0 h 1097441"/>
                  <a:gd name="connsiteX2" fmla="*/ 2589786 w 3323302"/>
                  <a:gd name="connsiteY2" fmla="*/ 19665 h 1097441"/>
                  <a:gd name="connsiteX3" fmla="*/ 3323302 w 3323302"/>
                  <a:gd name="connsiteY3" fmla="*/ 875202 h 1097441"/>
                  <a:gd name="connsiteX4" fmla="*/ 3140392 w 3323302"/>
                  <a:gd name="connsiteY4" fmla="*/ 1097441 h 1097441"/>
                  <a:gd name="connsiteX5" fmla="*/ 182910 w 3323302"/>
                  <a:gd name="connsiteY5" fmla="*/ 1097441 h 1097441"/>
                  <a:gd name="connsiteX6" fmla="*/ 0 w 3323302"/>
                  <a:gd name="connsiteY6" fmla="*/ 914531 h 1097441"/>
                  <a:gd name="connsiteX7" fmla="*/ 0 w 3323302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  <a:gd name="connsiteX0" fmla="*/ 0 w 3333134"/>
                  <a:gd name="connsiteY0" fmla="*/ 182910 h 1097441"/>
                  <a:gd name="connsiteX1" fmla="*/ 182910 w 3333134"/>
                  <a:gd name="connsiteY1" fmla="*/ 0 h 1097441"/>
                  <a:gd name="connsiteX2" fmla="*/ 2589786 w 3333134"/>
                  <a:gd name="connsiteY2" fmla="*/ 19665 h 1097441"/>
                  <a:gd name="connsiteX3" fmla="*/ 3333134 w 3333134"/>
                  <a:gd name="connsiteY3" fmla="*/ 855538 h 1097441"/>
                  <a:gd name="connsiteX4" fmla="*/ 3140392 w 3333134"/>
                  <a:gd name="connsiteY4" fmla="*/ 1097441 h 1097441"/>
                  <a:gd name="connsiteX5" fmla="*/ 182910 w 3333134"/>
                  <a:gd name="connsiteY5" fmla="*/ 1097441 h 1097441"/>
                  <a:gd name="connsiteX6" fmla="*/ 0 w 3333134"/>
                  <a:gd name="connsiteY6" fmla="*/ 914531 h 1097441"/>
                  <a:gd name="connsiteX7" fmla="*/ 0 w 3333134"/>
                  <a:gd name="connsiteY7" fmla="*/ 182910 h 109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3134" h="1097441">
                    <a:moveTo>
                      <a:pt x="0" y="182910"/>
                    </a:moveTo>
                    <a:cubicBezTo>
                      <a:pt x="0" y="81892"/>
                      <a:pt x="81892" y="0"/>
                      <a:pt x="182910" y="0"/>
                    </a:cubicBezTo>
                    <a:lnTo>
                      <a:pt x="2589786" y="19665"/>
                    </a:lnTo>
                    <a:cubicBezTo>
                      <a:pt x="2916540" y="93429"/>
                      <a:pt x="2946397" y="-61511"/>
                      <a:pt x="3333134" y="855538"/>
                    </a:cubicBezTo>
                    <a:cubicBezTo>
                      <a:pt x="3333134" y="956556"/>
                      <a:pt x="3241410" y="1097441"/>
                      <a:pt x="3140392" y="1097441"/>
                    </a:cubicBezTo>
                    <a:lnTo>
                      <a:pt x="182910" y="1097441"/>
                    </a:lnTo>
                    <a:cubicBezTo>
                      <a:pt x="81892" y="1097441"/>
                      <a:pt x="0" y="1015549"/>
                      <a:pt x="0" y="914531"/>
                    </a:cubicBezTo>
                    <a:lnTo>
                      <a:pt x="0" y="18291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121951" y="1880477"/>
                <a:ext cx="1559396" cy="345000"/>
              </a:xfrm>
              <a:custGeom>
                <a:avLst/>
                <a:gdLst>
                  <a:gd name="connsiteX0" fmla="*/ 3507 w 3333134"/>
                  <a:gd name="connsiteY0" fmla="*/ 0 h 737420"/>
                  <a:gd name="connsiteX1" fmla="*/ 2981209 w 3333134"/>
                  <a:gd name="connsiteY1" fmla="*/ 0 h 737420"/>
                  <a:gd name="connsiteX2" fmla="*/ 3014137 w 3333134"/>
                  <a:gd name="connsiteY2" fmla="*/ 41971 h 737420"/>
                  <a:gd name="connsiteX3" fmla="*/ 3333134 w 3333134"/>
                  <a:gd name="connsiteY3" fmla="*/ 689997 h 737420"/>
                  <a:gd name="connsiteX4" fmla="*/ 3323751 w 3333134"/>
                  <a:gd name="connsiteY4" fmla="*/ 737420 h 737420"/>
                  <a:gd name="connsiteX5" fmla="*/ 0 w 3333134"/>
                  <a:gd name="connsiteY5" fmla="*/ 737420 h 737420"/>
                  <a:gd name="connsiteX6" fmla="*/ 0 w 3333134"/>
                  <a:gd name="connsiteY6" fmla="*/ 17369 h 73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3134" h="737420">
                    <a:moveTo>
                      <a:pt x="3507" y="0"/>
                    </a:moveTo>
                    <a:lnTo>
                      <a:pt x="2981209" y="0"/>
                    </a:lnTo>
                    <a:lnTo>
                      <a:pt x="3014137" y="41971"/>
                    </a:lnTo>
                    <a:cubicBezTo>
                      <a:pt x="3093268" y="152959"/>
                      <a:pt x="3188108" y="346104"/>
                      <a:pt x="3333134" y="689997"/>
                    </a:cubicBezTo>
                    <a:lnTo>
                      <a:pt x="3323751" y="737420"/>
                    </a:lnTo>
                    <a:lnTo>
                      <a:pt x="0" y="737420"/>
                    </a:lnTo>
                    <a:lnTo>
                      <a:pt x="0" y="17369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555530" y="2234734"/>
                <a:ext cx="51931" cy="535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82316" y="1924438"/>
                <a:ext cx="102721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346309" y="1924438"/>
                <a:ext cx="102721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441431" y="1919162"/>
                <a:ext cx="221047" cy="247503"/>
              </a:xfrm>
              <a:custGeom>
                <a:avLst/>
                <a:gdLst>
                  <a:gd name="connsiteX0" fmla="*/ 98034 w 472477"/>
                  <a:gd name="connsiteY0" fmla="*/ 0 h 529025"/>
                  <a:gd name="connsiteX1" fmla="*/ 212417 w 472477"/>
                  <a:gd name="connsiteY1" fmla="*/ 0 h 529025"/>
                  <a:gd name="connsiteX2" fmla="*/ 220385 w 472477"/>
                  <a:gd name="connsiteY2" fmla="*/ 11924 h 529025"/>
                  <a:gd name="connsiteX3" fmla="*/ 456805 w 472477"/>
                  <a:gd name="connsiteY3" fmla="*/ 492317 h 529025"/>
                  <a:gd name="connsiteX4" fmla="*/ 472477 w 472477"/>
                  <a:gd name="connsiteY4" fmla="*/ 529025 h 529025"/>
                  <a:gd name="connsiteX5" fmla="*/ 98034 w 472477"/>
                  <a:gd name="connsiteY5" fmla="*/ 529025 h 529025"/>
                  <a:gd name="connsiteX6" fmla="*/ 0 w 472477"/>
                  <a:gd name="connsiteY6" fmla="*/ 430991 h 529025"/>
                  <a:gd name="connsiteX7" fmla="*/ 0 w 472477"/>
                  <a:gd name="connsiteY7" fmla="*/ 98034 h 529025"/>
                  <a:gd name="connsiteX8" fmla="*/ 98034 w 472477"/>
                  <a:gd name="connsiteY8" fmla="*/ 0 h 529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2477" h="529025">
                    <a:moveTo>
                      <a:pt x="98034" y="0"/>
                    </a:moveTo>
                    <a:lnTo>
                      <a:pt x="212417" y="0"/>
                    </a:lnTo>
                    <a:lnTo>
                      <a:pt x="220385" y="11924"/>
                    </a:lnTo>
                    <a:cubicBezTo>
                      <a:pt x="283083" y="111373"/>
                      <a:pt x="357041" y="261858"/>
                      <a:pt x="456805" y="492317"/>
                    </a:cubicBezTo>
                    <a:lnTo>
                      <a:pt x="472477" y="529025"/>
                    </a:lnTo>
                    <a:lnTo>
                      <a:pt x="98034" y="529025"/>
                    </a:lnTo>
                    <a:cubicBezTo>
                      <a:pt x="43891" y="529025"/>
                      <a:pt x="0" y="485134"/>
                      <a:pt x="0" y="430991"/>
                    </a:cubicBezTo>
                    <a:lnTo>
                      <a:pt x="0" y="98034"/>
                    </a:lnTo>
                    <a:cubicBezTo>
                      <a:pt x="0" y="43891"/>
                      <a:pt x="43891" y="0"/>
                      <a:pt x="98034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536922" y="1923618"/>
                <a:ext cx="783393" cy="247503"/>
              </a:xfrm>
              <a:prstGeom prst="roundRect">
                <a:avLst>
                  <a:gd name="adj" fmla="val 1853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1747562" y="4159194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부동산 </a:t>
              </a:r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상품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 데이터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31906" y="4158865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고객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 프로파일링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595694" y="4158864"/>
              <a:ext cx="2387713" cy="42741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accent6">
                      <a:lumMod val="50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확장 </a:t>
              </a:r>
              <a:r>
                <a:rPr lang="ko-KR" altLang="en-US" spc="-150" dirty="0">
                  <a:solidFill>
                    <a:schemeClr val="tx1"/>
                  </a:solidFill>
                  <a:latin typeface="+mj-ea"/>
                  <a:ea typeface="+mj-ea"/>
                </a:rPr>
                <a:t>제언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 rot="10800000">
              <a:off x="2808682" y="3989975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6195944" y="3989646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6" name="Isosceles Triangle 75"/>
            <p:cNvSpPr/>
            <p:nvPr/>
          </p:nvSpPr>
          <p:spPr>
            <a:xfrm rot="10800000">
              <a:off x="9633274" y="3989646"/>
              <a:ext cx="265471" cy="1067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2" name="Group 81"/>
            <p:cNvGrpSpPr/>
            <p:nvPr/>
          </p:nvGrpSpPr>
          <p:grpSpPr>
            <a:xfrm rot="788231" flipV="1">
              <a:off x="3932873" y="2475554"/>
              <a:ext cx="1381765" cy="404546"/>
              <a:chOff x="3834283" y="3177243"/>
              <a:chExt cx="1381765" cy="416901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834283" y="3177243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230157" y="3246802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4618562" y="3305931"/>
                <a:ext cx="597486" cy="288213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1869702" y="4716623"/>
              <a:ext cx="2123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받은 부동산 데이터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변수간 연간관계 규명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74940" y="4725610"/>
              <a:ext cx="33757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상품 데이터의 특성을 기반으로 고객 상정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외부 데이터 연결</a:t>
              </a:r>
              <a:r>
                <a:rPr lang="en-US" altLang="ko-KR" sz="1400" spc="-150" dirty="0"/>
                <a:t> (</a:t>
              </a:r>
              <a:r>
                <a:rPr lang="ko-KR" altLang="en-US" sz="1400" spc="-150" dirty="0"/>
                <a:t>지역 상권 </a:t>
              </a:r>
              <a:r>
                <a:rPr lang="en-US" altLang="ko-KR" sz="1400" spc="-150" dirty="0"/>
                <a:t>/ </a:t>
              </a:r>
              <a:r>
                <a:rPr lang="ko-KR" altLang="en-US" sz="1400" spc="-150" dirty="0"/>
                <a:t>교통 데이터</a:t>
              </a:r>
              <a:r>
                <a:rPr lang="en-US" altLang="ko-KR" sz="1400" spc="-150" dirty="0"/>
                <a:t>)</a:t>
              </a:r>
              <a:endParaRPr lang="ko-KR" altLang="en-US" sz="1400" spc="-15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416471" y="4683725"/>
              <a:ext cx="269907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/>
                <a:t>클라이언트에게 인사이트 제공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정부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부동산 정책 방향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투자자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투자 가치 및 예측</a:t>
              </a:r>
              <a:endParaRPr lang="en-US" altLang="ko-KR" sz="1400" spc="-150" dirty="0"/>
            </a:p>
            <a:p>
              <a:pPr algn="ctr"/>
              <a:r>
                <a:rPr lang="ko-KR" altLang="en-US" sz="1400" spc="-150" dirty="0"/>
                <a:t>중개인</a:t>
              </a:r>
              <a:r>
                <a:rPr lang="en-US" altLang="ko-KR" sz="1400" spc="-150" dirty="0"/>
                <a:t>: </a:t>
              </a:r>
              <a:r>
                <a:rPr lang="ko-KR" altLang="en-US" sz="1400" spc="-150" dirty="0"/>
                <a:t>상품과 고객 매칭</a:t>
              </a:r>
              <a:endParaRPr lang="en-US" altLang="ko-KR" sz="1400" spc="-1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588473" y="939195"/>
            <a:ext cx="3860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Project </a:t>
            </a:r>
            <a:r>
              <a:rPr lang="en-US" altLang="ko-KR" sz="4000" spc="-150" dirty="0" err="1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RoadMap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95078" y="5797403"/>
            <a:ext cx="9239407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부동산 상품 데이터 정보 도출 후</a:t>
            </a:r>
            <a:r>
              <a:rPr lang="en-US" altLang="ko-KR" sz="19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가상의 고객을 상정하여 니즈를 충족 시키기 위한 인사이트 제안 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5763341" y="5558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3318" y="-1004553"/>
            <a:ext cx="2896662" cy="71027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89" y="-1297424"/>
            <a:ext cx="2560664" cy="10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9873"/>
              </p:ext>
            </p:extLst>
          </p:nvPr>
        </p:nvGraphicFramePr>
        <p:xfrm>
          <a:off x="1279737" y="1456581"/>
          <a:ext cx="9870106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296">
                  <a:extLst>
                    <a:ext uri="{9D8B030D-6E8A-4147-A177-3AD203B41FA5}">
                      <a16:colId xmlns:a16="http://schemas.microsoft.com/office/drawing/2014/main" val="3365314418"/>
                    </a:ext>
                  </a:extLst>
                </a:gridCol>
                <a:gridCol w="3049405">
                  <a:extLst>
                    <a:ext uri="{9D8B030D-6E8A-4147-A177-3AD203B41FA5}">
                      <a16:colId xmlns:a16="http://schemas.microsoft.com/office/drawing/2014/main" val="1035628479"/>
                    </a:ext>
                  </a:extLst>
                </a:gridCol>
                <a:gridCol w="3049405">
                  <a:extLst>
                    <a:ext uri="{9D8B030D-6E8A-4147-A177-3AD203B41FA5}">
                      <a16:colId xmlns:a16="http://schemas.microsoft.com/office/drawing/2014/main" val="290800571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의미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j-ea"/>
                          <a:ea typeface="+mj-ea"/>
                        </a:rPr>
                        <a:t>변수 타입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9332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아파트 이름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Character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2147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block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동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448135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floor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층 </a:t>
                      </a:r>
                      <a:r>
                        <a:rPr lang="en-US" altLang="ko-KR" sz="1600" spc="-150" dirty="0"/>
                        <a:t>(</a:t>
                      </a:r>
                      <a:r>
                        <a:rPr lang="ko-KR" altLang="en-US" sz="1600" spc="-150" dirty="0"/>
                        <a:t>저층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중층</a:t>
                      </a:r>
                      <a:r>
                        <a:rPr lang="en-US" altLang="ko-KR" sz="1600" spc="-150" dirty="0"/>
                        <a:t>, </a:t>
                      </a:r>
                      <a:r>
                        <a:rPr lang="ko-KR" altLang="en-US" sz="1600" spc="-150" dirty="0"/>
                        <a:t>고층</a:t>
                      </a:r>
                      <a:r>
                        <a:rPr lang="en-US" altLang="ko-KR" sz="1600" spc="-150" dirty="0"/>
                        <a:t>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5177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saleable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638936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공급면적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19331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efficiency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ratio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전용률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2507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room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방 개수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914389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HK$(M)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총 가격 </a:t>
                      </a:r>
                      <a:r>
                        <a:rPr lang="en-US" altLang="ko-KR" sz="1600" spc="-150" dirty="0"/>
                        <a:t>(HK$, million)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3396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price/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ft</a:t>
                      </a:r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spc="0" dirty="0" err="1">
                          <a:latin typeface="+mn-ea"/>
                          <a:ea typeface="+mn-ea"/>
                        </a:rPr>
                        <a:t>sq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전용면적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105094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gross area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latin typeface="+mn-ea"/>
                        </a:rPr>
                        <a:t>평방피터당 공급면적 가격</a:t>
                      </a:r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48687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날짜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595588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0" dirty="0">
                          <a:latin typeface="+mn-ea"/>
                          <a:ea typeface="+mn-ea"/>
                        </a:rPr>
                        <a:t>sea, street, factory, mountain, landscape, full</a:t>
                      </a:r>
                      <a:r>
                        <a:rPr lang="en-US" altLang="ko-KR" sz="1600" spc="0" baseline="0" dirty="0">
                          <a:latin typeface="+mn-ea"/>
                          <a:ea typeface="+mn-ea"/>
                        </a:rPr>
                        <a:t> sea, bridge</a:t>
                      </a:r>
                      <a:endParaRPr lang="ko-KR" altLang="en-US" sz="1600" spc="0" dirty="0">
                        <a:latin typeface="+mn-ea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전망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150" dirty="0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53531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50267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1873" y="748695"/>
            <a:ext cx="4297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Information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13" name="Rectangle 98"/>
          <p:cNvSpPr/>
          <p:nvPr/>
        </p:nvSpPr>
        <p:spPr>
          <a:xfrm>
            <a:off x="6367232" y="6000603"/>
            <a:ext cx="4782612" cy="397421"/>
          </a:xfrm>
          <a:custGeom>
            <a:avLst/>
            <a:gdLst>
              <a:gd name="connsiteX0" fmla="*/ 0 w 10454205"/>
              <a:gd name="connsiteY0" fmla="*/ 0 h 384721"/>
              <a:gd name="connsiteX1" fmla="*/ 10454205 w 10454205"/>
              <a:gd name="connsiteY1" fmla="*/ 0 h 384721"/>
              <a:gd name="connsiteX2" fmla="*/ 10454205 w 10454205"/>
              <a:gd name="connsiteY2" fmla="*/ 384721 h 384721"/>
              <a:gd name="connsiteX3" fmla="*/ 0 w 10454205"/>
              <a:gd name="connsiteY3" fmla="*/ 384721 h 384721"/>
              <a:gd name="connsiteX4" fmla="*/ 0 w 10454205"/>
              <a:gd name="connsiteY4" fmla="*/ 0 h 384721"/>
              <a:gd name="connsiteX0" fmla="*/ 0 w 10682805"/>
              <a:gd name="connsiteY0" fmla="*/ 12700 h 397421"/>
              <a:gd name="connsiteX1" fmla="*/ 10682805 w 10682805"/>
              <a:gd name="connsiteY1" fmla="*/ 0 h 397421"/>
              <a:gd name="connsiteX2" fmla="*/ 10454205 w 10682805"/>
              <a:gd name="connsiteY2" fmla="*/ 397421 h 397421"/>
              <a:gd name="connsiteX3" fmla="*/ 0 w 10682805"/>
              <a:gd name="connsiteY3" fmla="*/ 397421 h 397421"/>
              <a:gd name="connsiteX4" fmla="*/ 0 w 10682805"/>
              <a:gd name="connsiteY4" fmla="*/ 12700 h 397421"/>
              <a:gd name="connsiteX0" fmla="*/ 190500 w 10873305"/>
              <a:gd name="connsiteY0" fmla="*/ 12700 h 397421"/>
              <a:gd name="connsiteX1" fmla="*/ 10873305 w 10873305"/>
              <a:gd name="connsiteY1" fmla="*/ 0 h 397421"/>
              <a:gd name="connsiteX2" fmla="*/ 10644705 w 10873305"/>
              <a:gd name="connsiteY2" fmla="*/ 397421 h 397421"/>
              <a:gd name="connsiteX3" fmla="*/ 0 w 10873305"/>
              <a:gd name="connsiteY3" fmla="*/ 397421 h 397421"/>
              <a:gd name="connsiteX4" fmla="*/ 190500 w 10873305"/>
              <a:gd name="connsiteY4" fmla="*/ 12700 h 3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3305" h="397421">
                <a:moveTo>
                  <a:pt x="190500" y="12700"/>
                </a:moveTo>
                <a:lnTo>
                  <a:pt x="10873305" y="0"/>
                </a:lnTo>
                <a:lnTo>
                  <a:pt x="10644705" y="397421"/>
                </a:lnTo>
                <a:lnTo>
                  <a:pt x="0" y="397421"/>
                </a:lnTo>
                <a:lnTo>
                  <a:pt x="190500" y="12700"/>
                </a:lnTo>
                <a:close/>
              </a:path>
            </a:pathLst>
          </a:custGeom>
          <a:gradFill>
            <a:gsLst>
              <a:gs pos="100000">
                <a:srgbClr val="13B4DB"/>
              </a:gs>
              <a:gs pos="0">
                <a:srgbClr val="78CA6D"/>
              </a:gs>
            </a:gsLst>
            <a:lin ang="8400000" scaled="0"/>
          </a:gradFill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+mj-ea"/>
                <a:ea typeface="+mj-ea"/>
              </a:rPr>
              <a:t>홍콩 부동산 매물 관련 데이터셋</a:t>
            </a:r>
          </a:p>
        </p:txBody>
      </p:sp>
    </p:spTree>
    <p:extLst>
      <p:ext uri="{BB962C8B-B14F-4D97-AF65-F5344CB8AC3E}">
        <p14:creationId xmlns:p14="http://schemas.microsoft.com/office/powerpoint/2010/main" val="33597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w_RealEstate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9826" r="24479" b="5122"/>
          <a:stretch/>
        </p:blipFill>
        <p:spPr>
          <a:xfrm>
            <a:off x="3532016" y="1669013"/>
            <a:ext cx="7982513" cy="4339042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499361" y="1677429"/>
            <a:ext cx="8003458" cy="4345858"/>
          </a:xfrm>
          <a:custGeom>
            <a:avLst/>
            <a:gdLst>
              <a:gd name="connsiteX0" fmla="*/ 3421872 w 8003458"/>
              <a:gd name="connsiteY0" fmla="*/ 2658643 h 4345858"/>
              <a:gd name="connsiteX1" fmla="*/ 3421872 w 8003458"/>
              <a:gd name="connsiteY1" fmla="*/ 2803423 h 4345858"/>
              <a:gd name="connsiteX2" fmla="*/ 3863832 w 8003458"/>
              <a:gd name="connsiteY2" fmla="*/ 2803423 h 4345858"/>
              <a:gd name="connsiteX3" fmla="*/ 3863832 w 8003458"/>
              <a:gd name="connsiteY3" fmla="*/ 2658643 h 4345858"/>
              <a:gd name="connsiteX4" fmla="*/ 1440672 w 8003458"/>
              <a:gd name="connsiteY4" fmla="*/ 1927123 h 4345858"/>
              <a:gd name="connsiteX5" fmla="*/ 1440672 w 8003458"/>
              <a:gd name="connsiteY5" fmla="*/ 2216683 h 4345858"/>
              <a:gd name="connsiteX6" fmla="*/ 1608312 w 8003458"/>
              <a:gd name="connsiteY6" fmla="*/ 2216683 h 4345858"/>
              <a:gd name="connsiteX7" fmla="*/ 1608312 w 8003458"/>
              <a:gd name="connsiteY7" fmla="*/ 1927123 h 4345858"/>
              <a:gd name="connsiteX8" fmla="*/ 869172 w 8003458"/>
              <a:gd name="connsiteY8" fmla="*/ 304063 h 4345858"/>
              <a:gd name="connsiteX9" fmla="*/ 869172 w 8003458"/>
              <a:gd name="connsiteY9" fmla="*/ 1363243 h 4345858"/>
              <a:gd name="connsiteX10" fmla="*/ 1013952 w 8003458"/>
              <a:gd name="connsiteY10" fmla="*/ 1363243 h 4345858"/>
              <a:gd name="connsiteX11" fmla="*/ 1013952 w 8003458"/>
              <a:gd name="connsiteY11" fmla="*/ 304063 h 4345858"/>
              <a:gd name="connsiteX12" fmla="*/ 5029692 w 8003458"/>
              <a:gd name="connsiteY12" fmla="*/ 258343 h 4345858"/>
              <a:gd name="connsiteX13" fmla="*/ 5029692 w 8003458"/>
              <a:gd name="connsiteY13" fmla="*/ 4319803 h 4345858"/>
              <a:gd name="connsiteX14" fmla="*/ 5304012 w 8003458"/>
              <a:gd name="connsiteY14" fmla="*/ 4319803 h 4345858"/>
              <a:gd name="connsiteX15" fmla="*/ 5304012 w 8003458"/>
              <a:gd name="connsiteY15" fmla="*/ 258343 h 4345858"/>
              <a:gd name="connsiteX16" fmla="*/ 5326872 w 8003458"/>
              <a:gd name="connsiteY16" fmla="*/ 136423 h 4345858"/>
              <a:gd name="connsiteX17" fmla="*/ 5326872 w 8003458"/>
              <a:gd name="connsiteY17" fmla="*/ 4312183 h 4345858"/>
              <a:gd name="connsiteX18" fmla="*/ 7971012 w 8003458"/>
              <a:gd name="connsiteY18" fmla="*/ 4312183 h 4345858"/>
              <a:gd name="connsiteX19" fmla="*/ 7971012 w 8003458"/>
              <a:gd name="connsiteY19" fmla="*/ 136423 h 4345858"/>
              <a:gd name="connsiteX20" fmla="*/ 4528677 w 8003458"/>
              <a:gd name="connsiteY20" fmla="*/ 136423 h 4345858"/>
              <a:gd name="connsiteX21" fmla="*/ 4528677 w 8003458"/>
              <a:gd name="connsiteY21" fmla="*/ 260248 h 4345858"/>
              <a:gd name="connsiteX22" fmla="*/ 4928727 w 8003458"/>
              <a:gd name="connsiteY22" fmla="*/ 260248 h 4345858"/>
              <a:gd name="connsiteX23" fmla="*/ 4928727 w 8003458"/>
              <a:gd name="connsiteY23" fmla="*/ 136423 h 4345858"/>
              <a:gd name="connsiteX24" fmla="*/ 2571290 w 8003458"/>
              <a:gd name="connsiteY24" fmla="*/ 126898 h 4345858"/>
              <a:gd name="connsiteX25" fmla="*/ 2571290 w 8003458"/>
              <a:gd name="connsiteY25" fmla="*/ 269773 h 4345858"/>
              <a:gd name="connsiteX26" fmla="*/ 2976102 w 8003458"/>
              <a:gd name="connsiteY26" fmla="*/ 269773 h 4345858"/>
              <a:gd name="connsiteX27" fmla="*/ 2976102 w 8003458"/>
              <a:gd name="connsiteY27" fmla="*/ 126898 h 4345858"/>
              <a:gd name="connsiteX28" fmla="*/ 0 w 8003458"/>
              <a:gd name="connsiteY28" fmla="*/ 0 h 4345858"/>
              <a:gd name="connsiteX29" fmla="*/ 8003458 w 8003458"/>
              <a:gd name="connsiteY29" fmla="*/ 0 h 4345858"/>
              <a:gd name="connsiteX30" fmla="*/ 8003458 w 8003458"/>
              <a:gd name="connsiteY30" fmla="*/ 4345858 h 4345858"/>
              <a:gd name="connsiteX31" fmla="*/ 328152 w 8003458"/>
              <a:gd name="connsiteY31" fmla="*/ 4345858 h 4345858"/>
              <a:gd name="connsiteX32" fmla="*/ 328152 w 8003458"/>
              <a:gd name="connsiteY32" fmla="*/ 243103 h 4345858"/>
              <a:gd name="connsiteX33" fmla="*/ 183372 w 8003458"/>
              <a:gd name="connsiteY33" fmla="*/ 243103 h 4345858"/>
              <a:gd name="connsiteX34" fmla="*/ 183372 w 8003458"/>
              <a:gd name="connsiteY34" fmla="*/ 4345858 h 4345858"/>
              <a:gd name="connsiteX35" fmla="*/ 0 w 8003458"/>
              <a:gd name="connsiteY35" fmla="*/ 4345858 h 434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03458" h="4345858">
                <a:moveTo>
                  <a:pt x="3421872" y="2658643"/>
                </a:moveTo>
                <a:lnTo>
                  <a:pt x="3421872" y="2803423"/>
                </a:lnTo>
                <a:lnTo>
                  <a:pt x="3863832" y="2803423"/>
                </a:lnTo>
                <a:lnTo>
                  <a:pt x="3863832" y="2658643"/>
                </a:lnTo>
                <a:close/>
                <a:moveTo>
                  <a:pt x="1440672" y="1927123"/>
                </a:moveTo>
                <a:lnTo>
                  <a:pt x="1440672" y="2216683"/>
                </a:lnTo>
                <a:lnTo>
                  <a:pt x="1608312" y="2216683"/>
                </a:lnTo>
                <a:lnTo>
                  <a:pt x="1608312" y="1927123"/>
                </a:lnTo>
                <a:close/>
                <a:moveTo>
                  <a:pt x="869172" y="304063"/>
                </a:moveTo>
                <a:lnTo>
                  <a:pt x="869172" y="1363243"/>
                </a:lnTo>
                <a:lnTo>
                  <a:pt x="1013952" y="1363243"/>
                </a:lnTo>
                <a:lnTo>
                  <a:pt x="1013952" y="304063"/>
                </a:lnTo>
                <a:close/>
                <a:moveTo>
                  <a:pt x="5029692" y="258343"/>
                </a:moveTo>
                <a:lnTo>
                  <a:pt x="5029692" y="4319803"/>
                </a:lnTo>
                <a:lnTo>
                  <a:pt x="5304012" y="4319803"/>
                </a:lnTo>
                <a:lnTo>
                  <a:pt x="5304012" y="258343"/>
                </a:lnTo>
                <a:close/>
                <a:moveTo>
                  <a:pt x="5326872" y="136423"/>
                </a:moveTo>
                <a:lnTo>
                  <a:pt x="5326872" y="4312183"/>
                </a:lnTo>
                <a:lnTo>
                  <a:pt x="7971012" y="4312183"/>
                </a:lnTo>
                <a:lnTo>
                  <a:pt x="7971012" y="136423"/>
                </a:lnTo>
                <a:close/>
                <a:moveTo>
                  <a:pt x="4528677" y="136423"/>
                </a:moveTo>
                <a:lnTo>
                  <a:pt x="4528677" y="260248"/>
                </a:lnTo>
                <a:lnTo>
                  <a:pt x="4928727" y="260248"/>
                </a:lnTo>
                <a:lnTo>
                  <a:pt x="4928727" y="136423"/>
                </a:lnTo>
                <a:close/>
                <a:moveTo>
                  <a:pt x="2571290" y="126898"/>
                </a:moveTo>
                <a:lnTo>
                  <a:pt x="2571290" y="269773"/>
                </a:lnTo>
                <a:lnTo>
                  <a:pt x="2976102" y="269773"/>
                </a:lnTo>
                <a:lnTo>
                  <a:pt x="2976102" y="126898"/>
                </a:lnTo>
                <a:close/>
                <a:moveTo>
                  <a:pt x="0" y="0"/>
                </a:moveTo>
                <a:lnTo>
                  <a:pt x="8003458" y="0"/>
                </a:lnTo>
                <a:lnTo>
                  <a:pt x="8003458" y="4345858"/>
                </a:lnTo>
                <a:lnTo>
                  <a:pt x="328152" y="4345858"/>
                </a:lnTo>
                <a:lnTo>
                  <a:pt x="328152" y="243103"/>
                </a:lnTo>
                <a:lnTo>
                  <a:pt x="183372" y="243103"/>
                </a:lnTo>
                <a:lnTo>
                  <a:pt x="183372" y="4345858"/>
                </a:lnTo>
                <a:lnTo>
                  <a:pt x="0" y="4345858"/>
                </a:ln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0005" y="3604141"/>
            <a:ext cx="1591037" cy="383064"/>
            <a:chOff x="1056914" y="1747967"/>
            <a:chExt cx="1591037" cy="383064"/>
          </a:xfrm>
        </p:grpSpPr>
        <p:sp>
          <p:nvSpPr>
            <p:cNvPr id="43" name="Rounded Rectangle 42"/>
            <p:cNvSpPr/>
            <p:nvPr/>
          </p:nvSpPr>
          <p:spPr>
            <a:xfrm>
              <a:off x="1056915" y="1763499"/>
              <a:ext cx="1591036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94283" y="174796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결측값 확인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56914" y="1790290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0005" y="3102545"/>
            <a:ext cx="1924411" cy="380902"/>
            <a:chOff x="1056914" y="1324749"/>
            <a:chExt cx="1924411" cy="380902"/>
          </a:xfrm>
        </p:grpSpPr>
        <p:sp>
          <p:nvSpPr>
            <p:cNvPr id="41" name="Rounded Rectangle 40"/>
            <p:cNvSpPr/>
            <p:nvPr/>
          </p:nvSpPr>
          <p:spPr>
            <a:xfrm>
              <a:off x="1056915" y="1324749"/>
              <a:ext cx="1924410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56914" y="1352719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4283" y="1336319"/>
              <a:ext cx="1523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Block 0$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의 의미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005" y="2612334"/>
            <a:ext cx="1485440" cy="369517"/>
            <a:chOff x="1056914" y="903047"/>
            <a:chExt cx="1485440" cy="369517"/>
          </a:xfrm>
        </p:grpSpPr>
        <p:sp>
          <p:nvSpPr>
            <p:cNvPr id="40" name="Rounded Rectangle 39"/>
            <p:cNvSpPr/>
            <p:nvPr/>
          </p:nvSpPr>
          <p:spPr>
            <a:xfrm>
              <a:off x="1056915" y="905032"/>
              <a:ext cx="1485439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56914" y="931823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4283" y="903047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공백 제거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005" y="2122170"/>
            <a:ext cx="2772135" cy="369470"/>
            <a:chOff x="481191" y="2026404"/>
            <a:chExt cx="2772135" cy="369470"/>
          </a:xfrm>
        </p:grpSpPr>
        <p:sp>
          <p:nvSpPr>
            <p:cNvPr id="38" name="Rounded Rectangle 37"/>
            <p:cNvSpPr/>
            <p:nvPr/>
          </p:nvSpPr>
          <p:spPr>
            <a:xfrm>
              <a:off x="481191" y="2028342"/>
              <a:ext cx="277213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1191" y="205631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8560" y="2026404"/>
              <a:ext cx="22156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ID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에 붙어 있는 숫자 제거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3606567" y="156843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0005" y="4136800"/>
            <a:ext cx="1591037" cy="379126"/>
            <a:chOff x="1056914" y="2171807"/>
            <a:chExt cx="1591037" cy="379126"/>
          </a:xfrm>
        </p:grpSpPr>
        <p:sp>
          <p:nvSpPr>
            <p:cNvPr id="45" name="Rounded Rectangle 44"/>
            <p:cNvSpPr/>
            <p:nvPr/>
          </p:nvSpPr>
          <p:spPr>
            <a:xfrm>
              <a:off x="1056914" y="218340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56914" y="2211371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4283" y="217180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변수명 확인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0005" y="5128643"/>
            <a:ext cx="2448286" cy="369332"/>
            <a:chOff x="1056914" y="3051841"/>
            <a:chExt cx="2448286" cy="369332"/>
          </a:xfrm>
        </p:grpSpPr>
        <p:sp>
          <p:nvSpPr>
            <p:cNvPr id="49" name="Rounded Rectangle 48"/>
            <p:cNvSpPr/>
            <p:nvPr/>
          </p:nvSpPr>
          <p:spPr>
            <a:xfrm>
              <a:off x="1056915" y="3051841"/>
              <a:ext cx="244828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56914" y="307863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94283" y="3051841"/>
              <a:ext cx="1986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전망 변수 </a:t>
              </a:r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Tidy data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화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0005" y="4636620"/>
            <a:ext cx="1591037" cy="371329"/>
            <a:chOff x="1056914" y="2618354"/>
            <a:chExt cx="1591037" cy="371329"/>
          </a:xfrm>
        </p:grpSpPr>
        <p:sp>
          <p:nvSpPr>
            <p:cNvPr id="47" name="Rounded Rectangle 46"/>
            <p:cNvSpPr/>
            <p:nvPr/>
          </p:nvSpPr>
          <p:spPr>
            <a:xfrm>
              <a:off x="1056914" y="262215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6914" y="264894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94283" y="2618354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날짜 변환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 flipV="1">
            <a:off x="8864767" y="3349581"/>
            <a:ext cx="175360" cy="16472"/>
          </a:xfrm>
          <a:prstGeom prst="line">
            <a:avLst/>
          </a:prstGeom>
          <a:ln w="44450" cap="rnd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300927" y="162737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09587" y="359424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58593" y="4002934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33038" y="2060947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302967" y="146272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6469380" y="1916430"/>
            <a:ext cx="1577340" cy="205740"/>
          </a:xfrm>
          <a:custGeom>
            <a:avLst/>
            <a:gdLst>
              <a:gd name="connsiteX0" fmla="*/ 0 w 1577340"/>
              <a:gd name="connsiteY0" fmla="*/ 11430 h 205740"/>
              <a:gd name="connsiteX1" fmla="*/ 662940 w 1577340"/>
              <a:gd name="connsiteY1" fmla="*/ 205740 h 205740"/>
              <a:gd name="connsiteX2" fmla="*/ 1577340 w 157734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205740">
                <a:moveTo>
                  <a:pt x="0" y="11430"/>
                </a:moveTo>
                <a:lnTo>
                  <a:pt x="662940" y="205740"/>
                </a:lnTo>
                <a:lnTo>
                  <a:pt x="1577340" y="0"/>
                </a:lnTo>
              </a:path>
            </a:pathLst>
          </a:custGeom>
          <a:noFill/>
          <a:ln w="53975" cap="rnd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Oval 86"/>
          <p:cNvSpPr/>
          <p:nvPr/>
        </p:nvSpPr>
        <p:spPr>
          <a:xfrm>
            <a:off x="7048548" y="1930671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02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w_RealEstate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19826" r="24479" b="5122"/>
          <a:stretch/>
        </p:blipFill>
        <p:spPr>
          <a:xfrm>
            <a:off x="3532016" y="1669013"/>
            <a:ext cx="7982513" cy="4339042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499361" y="1677429"/>
            <a:ext cx="8003458" cy="4345858"/>
          </a:xfrm>
          <a:custGeom>
            <a:avLst/>
            <a:gdLst>
              <a:gd name="connsiteX0" fmla="*/ 3421872 w 8003458"/>
              <a:gd name="connsiteY0" fmla="*/ 2658643 h 4345858"/>
              <a:gd name="connsiteX1" fmla="*/ 3421872 w 8003458"/>
              <a:gd name="connsiteY1" fmla="*/ 2803423 h 4345858"/>
              <a:gd name="connsiteX2" fmla="*/ 3863832 w 8003458"/>
              <a:gd name="connsiteY2" fmla="*/ 2803423 h 4345858"/>
              <a:gd name="connsiteX3" fmla="*/ 3863832 w 8003458"/>
              <a:gd name="connsiteY3" fmla="*/ 2658643 h 4345858"/>
              <a:gd name="connsiteX4" fmla="*/ 1440672 w 8003458"/>
              <a:gd name="connsiteY4" fmla="*/ 1927123 h 4345858"/>
              <a:gd name="connsiteX5" fmla="*/ 1440672 w 8003458"/>
              <a:gd name="connsiteY5" fmla="*/ 2216683 h 4345858"/>
              <a:gd name="connsiteX6" fmla="*/ 1608312 w 8003458"/>
              <a:gd name="connsiteY6" fmla="*/ 2216683 h 4345858"/>
              <a:gd name="connsiteX7" fmla="*/ 1608312 w 8003458"/>
              <a:gd name="connsiteY7" fmla="*/ 1927123 h 4345858"/>
              <a:gd name="connsiteX8" fmla="*/ 869172 w 8003458"/>
              <a:gd name="connsiteY8" fmla="*/ 304063 h 4345858"/>
              <a:gd name="connsiteX9" fmla="*/ 869172 w 8003458"/>
              <a:gd name="connsiteY9" fmla="*/ 1363243 h 4345858"/>
              <a:gd name="connsiteX10" fmla="*/ 1013952 w 8003458"/>
              <a:gd name="connsiteY10" fmla="*/ 1363243 h 4345858"/>
              <a:gd name="connsiteX11" fmla="*/ 1013952 w 8003458"/>
              <a:gd name="connsiteY11" fmla="*/ 304063 h 4345858"/>
              <a:gd name="connsiteX12" fmla="*/ 5029692 w 8003458"/>
              <a:gd name="connsiteY12" fmla="*/ 258343 h 4345858"/>
              <a:gd name="connsiteX13" fmla="*/ 5029692 w 8003458"/>
              <a:gd name="connsiteY13" fmla="*/ 4319803 h 4345858"/>
              <a:gd name="connsiteX14" fmla="*/ 5304012 w 8003458"/>
              <a:gd name="connsiteY14" fmla="*/ 4319803 h 4345858"/>
              <a:gd name="connsiteX15" fmla="*/ 5304012 w 8003458"/>
              <a:gd name="connsiteY15" fmla="*/ 258343 h 4345858"/>
              <a:gd name="connsiteX16" fmla="*/ 5326872 w 8003458"/>
              <a:gd name="connsiteY16" fmla="*/ 136423 h 4345858"/>
              <a:gd name="connsiteX17" fmla="*/ 5326872 w 8003458"/>
              <a:gd name="connsiteY17" fmla="*/ 4312183 h 4345858"/>
              <a:gd name="connsiteX18" fmla="*/ 7971012 w 8003458"/>
              <a:gd name="connsiteY18" fmla="*/ 4312183 h 4345858"/>
              <a:gd name="connsiteX19" fmla="*/ 7971012 w 8003458"/>
              <a:gd name="connsiteY19" fmla="*/ 136423 h 4345858"/>
              <a:gd name="connsiteX20" fmla="*/ 4528677 w 8003458"/>
              <a:gd name="connsiteY20" fmla="*/ 136423 h 4345858"/>
              <a:gd name="connsiteX21" fmla="*/ 4528677 w 8003458"/>
              <a:gd name="connsiteY21" fmla="*/ 260248 h 4345858"/>
              <a:gd name="connsiteX22" fmla="*/ 4928727 w 8003458"/>
              <a:gd name="connsiteY22" fmla="*/ 260248 h 4345858"/>
              <a:gd name="connsiteX23" fmla="*/ 4928727 w 8003458"/>
              <a:gd name="connsiteY23" fmla="*/ 136423 h 4345858"/>
              <a:gd name="connsiteX24" fmla="*/ 2571290 w 8003458"/>
              <a:gd name="connsiteY24" fmla="*/ 126898 h 4345858"/>
              <a:gd name="connsiteX25" fmla="*/ 2571290 w 8003458"/>
              <a:gd name="connsiteY25" fmla="*/ 269773 h 4345858"/>
              <a:gd name="connsiteX26" fmla="*/ 2976102 w 8003458"/>
              <a:gd name="connsiteY26" fmla="*/ 269773 h 4345858"/>
              <a:gd name="connsiteX27" fmla="*/ 2976102 w 8003458"/>
              <a:gd name="connsiteY27" fmla="*/ 126898 h 4345858"/>
              <a:gd name="connsiteX28" fmla="*/ 0 w 8003458"/>
              <a:gd name="connsiteY28" fmla="*/ 0 h 4345858"/>
              <a:gd name="connsiteX29" fmla="*/ 8003458 w 8003458"/>
              <a:gd name="connsiteY29" fmla="*/ 0 h 4345858"/>
              <a:gd name="connsiteX30" fmla="*/ 8003458 w 8003458"/>
              <a:gd name="connsiteY30" fmla="*/ 4345858 h 4345858"/>
              <a:gd name="connsiteX31" fmla="*/ 328152 w 8003458"/>
              <a:gd name="connsiteY31" fmla="*/ 4345858 h 4345858"/>
              <a:gd name="connsiteX32" fmla="*/ 328152 w 8003458"/>
              <a:gd name="connsiteY32" fmla="*/ 243103 h 4345858"/>
              <a:gd name="connsiteX33" fmla="*/ 183372 w 8003458"/>
              <a:gd name="connsiteY33" fmla="*/ 243103 h 4345858"/>
              <a:gd name="connsiteX34" fmla="*/ 183372 w 8003458"/>
              <a:gd name="connsiteY34" fmla="*/ 4345858 h 4345858"/>
              <a:gd name="connsiteX35" fmla="*/ 0 w 8003458"/>
              <a:gd name="connsiteY35" fmla="*/ 4345858 h 434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03458" h="4345858">
                <a:moveTo>
                  <a:pt x="3421872" y="2658643"/>
                </a:moveTo>
                <a:lnTo>
                  <a:pt x="3421872" y="2803423"/>
                </a:lnTo>
                <a:lnTo>
                  <a:pt x="3863832" y="2803423"/>
                </a:lnTo>
                <a:lnTo>
                  <a:pt x="3863832" y="2658643"/>
                </a:lnTo>
                <a:close/>
                <a:moveTo>
                  <a:pt x="1440672" y="1927123"/>
                </a:moveTo>
                <a:lnTo>
                  <a:pt x="1440672" y="2216683"/>
                </a:lnTo>
                <a:lnTo>
                  <a:pt x="1608312" y="2216683"/>
                </a:lnTo>
                <a:lnTo>
                  <a:pt x="1608312" y="1927123"/>
                </a:lnTo>
                <a:close/>
                <a:moveTo>
                  <a:pt x="869172" y="304063"/>
                </a:moveTo>
                <a:lnTo>
                  <a:pt x="869172" y="1363243"/>
                </a:lnTo>
                <a:lnTo>
                  <a:pt x="1013952" y="1363243"/>
                </a:lnTo>
                <a:lnTo>
                  <a:pt x="1013952" y="304063"/>
                </a:lnTo>
                <a:close/>
                <a:moveTo>
                  <a:pt x="5029692" y="258343"/>
                </a:moveTo>
                <a:lnTo>
                  <a:pt x="5029692" y="4319803"/>
                </a:lnTo>
                <a:lnTo>
                  <a:pt x="5304012" y="4319803"/>
                </a:lnTo>
                <a:lnTo>
                  <a:pt x="5304012" y="258343"/>
                </a:lnTo>
                <a:close/>
                <a:moveTo>
                  <a:pt x="5326872" y="136423"/>
                </a:moveTo>
                <a:lnTo>
                  <a:pt x="5326872" y="4312183"/>
                </a:lnTo>
                <a:lnTo>
                  <a:pt x="7971012" y="4312183"/>
                </a:lnTo>
                <a:lnTo>
                  <a:pt x="7971012" y="136423"/>
                </a:lnTo>
                <a:close/>
                <a:moveTo>
                  <a:pt x="4528677" y="136423"/>
                </a:moveTo>
                <a:lnTo>
                  <a:pt x="4528677" y="260248"/>
                </a:lnTo>
                <a:lnTo>
                  <a:pt x="4928727" y="260248"/>
                </a:lnTo>
                <a:lnTo>
                  <a:pt x="4928727" y="136423"/>
                </a:lnTo>
                <a:close/>
                <a:moveTo>
                  <a:pt x="2571290" y="126898"/>
                </a:moveTo>
                <a:lnTo>
                  <a:pt x="2571290" y="269773"/>
                </a:lnTo>
                <a:lnTo>
                  <a:pt x="2976102" y="269773"/>
                </a:lnTo>
                <a:lnTo>
                  <a:pt x="2976102" y="126898"/>
                </a:lnTo>
                <a:close/>
                <a:moveTo>
                  <a:pt x="0" y="0"/>
                </a:moveTo>
                <a:lnTo>
                  <a:pt x="8003458" y="0"/>
                </a:lnTo>
                <a:lnTo>
                  <a:pt x="8003458" y="4345858"/>
                </a:lnTo>
                <a:lnTo>
                  <a:pt x="328152" y="4345858"/>
                </a:lnTo>
                <a:lnTo>
                  <a:pt x="328152" y="243103"/>
                </a:lnTo>
                <a:lnTo>
                  <a:pt x="183372" y="243103"/>
                </a:lnTo>
                <a:lnTo>
                  <a:pt x="183372" y="4345858"/>
                </a:lnTo>
                <a:lnTo>
                  <a:pt x="0" y="4345858"/>
                </a:ln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0005" y="3604141"/>
            <a:ext cx="3632389" cy="383064"/>
            <a:chOff x="1056914" y="1747967"/>
            <a:chExt cx="3632389" cy="383064"/>
          </a:xfrm>
        </p:grpSpPr>
        <p:sp>
          <p:nvSpPr>
            <p:cNvPr id="43" name="Rounded Rectangle 42"/>
            <p:cNvSpPr/>
            <p:nvPr/>
          </p:nvSpPr>
          <p:spPr>
            <a:xfrm>
              <a:off x="1056915" y="1763499"/>
              <a:ext cx="1591036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94283" y="174796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결측값 확인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56914" y="1790290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63776" y="1747967"/>
              <a:ext cx="192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atin typeface="+mn-ea"/>
                </a:rPr>
                <a:t>직접 구글링하여 확인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0005" y="3102545"/>
            <a:ext cx="3855985" cy="397302"/>
            <a:chOff x="1056914" y="1324749"/>
            <a:chExt cx="3855985" cy="397302"/>
          </a:xfrm>
        </p:grpSpPr>
        <p:sp>
          <p:nvSpPr>
            <p:cNvPr id="41" name="Rounded Rectangle 40"/>
            <p:cNvSpPr/>
            <p:nvPr/>
          </p:nvSpPr>
          <p:spPr>
            <a:xfrm>
              <a:off x="1056915" y="1324749"/>
              <a:ext cx="1924410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56914" y="1352719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94283" y="1336319"/>
              <a:ext cx="1523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Block 0$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의 의미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87372" y="1352719"/>
              <a:ext cx="19255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atin typeface="+mn-ea"/>
                </a:rPr>
                <a:t>직접 구글링하여 확인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005" y="2612334"/>
            <a:ext cx="3150790" cy="369517"/>
            <a:chOff x="1056914" y="903047"/>
            <a:chExt cx="3150790" cy="369517"/>
          </a:xfrm>
        </p:grpSpPr>
        <p:sp>
          <p:nvSpPr>
            <p:cNvPr id="40" name="Rounded Rectangle 39"/>
            <p:cNvSpPr/>
            <p:nvPr/>
          </p:nvSpPr>
          <p:spPr>
            <a:xfrm>
              <a:off x="1056915" y="905032"/>
              <a:ext cx="1485439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56914" y="931823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4283" y="903047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공백 제거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9228" y="903047"/>
              <a:ext cx="1688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Open Refine </a:t>
              </a:r>
              <a:r>
                <a:rPr lang="ko-KR" altLang="en-US" spc="-150" dirty="0">
                  <a:latin typeface="+mn-ea"/>
                </a:rPr>
                <a:t>이용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005" y="2122170"/>
            <a:ext cx="4612108" cy="383948"/>
            <a:chOff x="481191" y="2026404"/>
            <a:chExt cx="4612108" cy="383948"/>
          </a:xfrm>
        </p:grpSpPr>
        <p:sp>
          <p:nvSpPr>
            <p:cNvPr id="38" name="Rounded Rectangle 37"/>
            <p:cNvSpPr/>
            <p:nvPr/>
          </p:nvSpPr>
          <p:spPr>
            <a:xfrm>
              <a:off x="481191" y="2028342"/>
              <a:ext cx="277213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1191" y="205631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8560" y="2026404"/>
              <a:ext cx="22156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ID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에 붙어 있는 숫자 제거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53500" y="2041020"/>
              <a:ext cx="1839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Excel Mid </a:t>
              </a:r>
              <a:r>
                <a:rPr lang="ko-KR" altLang="en-US" spc="-150" dirty="0">
                  <a:latin typeface="+mn-ea"/>
                </a:rPr>
                <a:t>함수 이용</a:t>
              </a:r>
            </a:p>
          </p:txBody>
        </p:sp>
      </p:grpSp>
      <p:sp>
        <p:nvSpPr>
          <p:cNvPr id="82" name="Oval 81"/>
          <p:cNvSpPr/>
          <p:nvPr/>
        </p:nvSpPr>
        <p:spPr>
          <a:xfrm>
            <a:off x="3606567" y="156843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0005" y="4136800"/>
            <a:ext cx="12999244" cy="379126"/>
            <a:chOff x="1056914" y="2171807"/>
            <a:chExt cx="12999244" cy="379126"/>
          </a:xfrm>
        </p:grpSpPr>
        <p:sp>
          <p:nvSpPr>
            <p:cNvPr id="45" name="Rounded Rectangle 44"/>
            <p:cNvSpPr/>
            <p:nvPr/>
          </p:nvSpPr>
          <p:spPr>
            <a:xfrm>
              <a:off x="1056914" y="218340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56914" y="2211371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4283" y="2171807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변수명 확인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52871" y="2171807"/>
              <a:ext cx="11303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>
                  <a:latin typeface="+mn-ea"/>
                </a:rPr>
                <a:t>gross area: </a:t>
              </a:r>
              <a:r>
                <a:rPr lang="ko-KR" altLang="en-US" spc="-150" dirty="0">
                  <a:latin typeface="+mn-ea"/>
                </a:rPr>
                <a:t>공급면적 </a:t>
              </a:r>
              <a:r>
                <a:rPr lang="en-US" altLang="ko-KR" spc="-150" dirty="0">
                  <a:latin typeface="+mn-ea"/>
                </a:rPr>
                <a:t>/ Gross area: </a:t>
              </a:r>
              <a:r>
                <a:rPr lang="ko-KR" altLang="en-US" spc="-150" dirty="0">
                  <a:latin typeface="+mn-ea"/>
                </a:rPr>
                <a:t>평방피터당 공급면적 가격 </a:t>
              </a:r>
              <a:r>
                <a:rPr lang="en-US" altLang="ko-KR" spc="-150" dirty="0">
                  <a:latin typeface="+mn-ea"/>
                </a:rPr>
                <a:t>&gt;&gt;&gt; </a:t>
              </a:r>
              <a:r>
                <a:rPr lang="ko-KR" altLang="en-US" spc="-150" dirty="0">
                  <a:latin typeface="+mn-ea"/>
                </a:rPr>
                <a:t>변수명 변경</a:t>
              </a:r>
              <a:r>
                <a:rPr lang="en-US" altLang="ko-KR" spc="-150" dirty="0">
                  <a:latin typeface="+mn-ea"/>
                </a:rPr>
                <a:t>: price/</a:t>
              </a:r>
              <a:r>
                <a:rPr lang="en-US" altLang="ko-KR" spc="-150" dirty="0" err="1">
                  <a:latin typeface="+mn-ea"/>
                </a:rPr>
                <a:t>ft</a:t>
              </a:r>
              <a:r>
                <a:rPr lang="en-US" altLang="ko-KR" spc="-150" dirty="0">
                  <a:latin typeface="+mn-ea"/>
                </a:rPr>
                <a:t> </a:t>
              </a:r>
              <a:r>
                <a:rPr lang="en-US" altLang="ko-KR" spc="-150" dirty="0" err="1">
                  <a:latin typeface="+mn-ea"/>
                </a:rPr>
                <a:t>sq</a:t>
              </a:r>
              <a:r>
                <a:rPr lang="en-US" altLang="ko-KR" spc="-150" dirty="0">
                  <a:latin typeface="+mn-ea"/>
                </a:rPr>
                <a:t> -&gt; </a:t>
              </a:r>
              <a:r>
                <a:rPr lang="en-US" altLang="ko-KR" spc="-150" dirty="0" err="1">
                  <a:latin typeface="+mn-ea"/>
                </a:rPr>
                <a:t>price_saleable</a:t>
              </a:r>
              <a:r>
                <a:rPr lang="en-US" altLang="ko-KR" spc="-150" dirty="0">
                  <a:latin typeface="+mn-ea"/>
                </a:rPr>
                <a:t> / Gross area -&gt; </a:t>
              </a:r>
              <a:r>
                <a:rPr lang="en-US" altLang="ko-KR" spc="-150" dirty="0" err="1">
                  <a:latin typeface="+mn-ea"/>
                </a:rPr>
                <a:t>price_gross</a:t>
              </a:r>
              <a:r>
                <a:rPr lang="en-US" altLang="ko-KR" spc="-150" dirty="0">
                  <a:latin typeface="+mn-ea"/>
                </a:rPr>
                <a:t> </a:t>
              </a:r>
              <a:endParaRPr lang="ko-KR" altLang="en-US" spc="-150" dirty="0">
                <a:latin typeface="+mn-ea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0005" y="5128643"/>
            <a:ext cx="2448286" cy="369332"/>
            <a:chOff x="1056914" y="3051841"/>
            <a:chExt cx="2448286" cy="369332"/>
          </a:xfrm>
        </p:grpSpPr>
        <p:sp>
          <p:nvSpPr>
            <p:cNvPr id="49" name="Rounded Rectangle 48"/>
            <p:cNvSpPr/>
            <p:nvPr/>
          </p:nvSpPr>
          <p:spPr>
            <a:xfrm>
              <a:off x="1056915" y="3051841"/>
              <a:ext cx="2448285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56914" y="307863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94283" y="3051841"/>
              <a:ext cx="1986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전망 변수 </a:t>
              </a:r>
              <a:r>
                <a:rPr lang="en-US" altLang="ko-KR" spc="-150" dirty="0">
                  <a:solidFill>
                    <a:schemeClr val="bg1"/>
                  </a:solidFill>
                  <a:latin typeface="+mn-ea"/>
                </a:rPr>
                <a:t>Tidy data</a:t>
              </a:r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화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0005" y="4636620"/>
            <a:ext cx="5962016" cy="371329"/>
            <a:chOff x="1056914" y="2618354"/>
            <a:chExt cx="5962016" cy="371329"/>
          </a:xfrm>
        </p:grpSpPr>
        <p:sp>
          <p:nvSpPr>
            <p:cNvPr id="47" name="Rounded Rectangle 46"/>
            <p:cNvSpPr/>
            <p:nvPr/>
          </p:nvSpPr>
          <p:spPr>
            <a:xfrm>
              <a:off x="1056914" y="2622151"/>
              <a:ext cx="1591037" cy="367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56914" y="2648942"/>
              <a:ext cx="313949" cy="3139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endParaRPr lang="ko-KR" altLang="en-US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94283" y="2618354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n-ea"/>
                </a:rPr>
                <a:t>날짜 변환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66356" y="2618354"/>
              <a:ext cx="4252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pc="-150" dirty="0" err="1">
                  <a:latin typeface="+mn-ea"/>
                </a:rPr>
                <a:t>RE$date</a:t>
              </a:r>
              <a:r>
                <a:rPr lang="en-US" altLang="ko-KR" spc="-150" dirty="0">
                  <a:latin typeface="+mn-ea"/>
                </a:rPr>
                <a:t>&lt;- </a:t>
              </a:r>
              <a:r>
                <a:rPr lang="en-US" altLang="ko-KR" spc="-150" dirty="0" err="1">
                  <a:latin typeface="+mn-ea"/>
                </a:rPr>
                <a:t>as.Date</a:t>
              </a:r>
              <a:r>
                <a:rPr lang="en-US" altLang="ko-KR" spc="-150" dirty="0">
                  <a:latin typeface="+mn-ea"/>
                </a:rPr>
                <a:t>(</a:t>
              </a:r>
              <a:r>
                <a:rPr lang="en-US" altLang="ko-KR" spc="-150" dirty="0" err="1">
                  <a:latin typeface="+mn-ea"/>
                </a:rPr>
                <a:t>date,origin</a:t>
              </a:r>
              <a:r>
                <a:rPr lang="en-US" altLang="ko-KR" spc="-150" dirty="0">
                  <a:latin typeface="+mn-ea"/>
                </a:rPr>
                <a:t> = "1899-12-30")</a:t>
              </a:r>
              <a:endParaRPr lang="ko-KR" altLang="en-US" spc="-150" dirty="0">
                <a:latin typeface="+mn-ea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 flipV="1">
            <a:off x="8864767" y="3349581"/>
            <a:ext cx="175360" cy="16472"/>
          </a:xfrm>
          <a:prstGeom prst="line">
            <a:avLst/>
          </a:prstGeom>
          <a:ln w="44450" cap="rnd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300927" y="162737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09587" y="3594245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58593" y="4002934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33038" y="2060947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1302967" y="1462729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6469380" y="1916430"/>
            <a:ext cx="1577340" cy="205740"/>
          </a:xfrm>
          <a:custGeom>
            <a:avLst/>
            <a:gdLst>
              <a:gd name="connsiteX0" fmla="*/ 0 w 1577340"/>
              <a:gd name="connsiteY0" fmla="*/ 11430 h 205740"/>
              <a:gd name="connsiteX1" fmla="*/ 662940 w 1577340"/>
              <a:gd name="connsiteY1" fmla="*/ 205740 h 205740"/>
              <a:gd name="connsiteX2" fmla="*/ 1577340 w 157734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205740">
                <a:moveTo>
                  <a:pt x="0" y="11430"/>
                </a:moveTo>
                <a:lnTo>
                  <a:pt x="662940" y="205740"/>
                </a:lnTo>
                <a:lnTo>
                  <a:pt x="1577340" y="0"/>
                </a:lnTo>
              </a:path>
            </a:pathLst>
          </a:custGeom>
          <a:noFill/>
          <a:ln w="53975" cap="rnd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Oval 86"/>
          <p:cNvSpPr/>
          <p:nvPr/>
        </p:nvSpPr>
        <p:spPr>
          <a:xfrm>
            <a:off x="7048548" y="1930671"/>
            <a:ext cx="313949" cy="3139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dirty="0">
              <a:solidFill>
                <a:schemeClr val="accent6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44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42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90"/>
          <p:cNvSpPr/>
          <p:nvPr/>
        </p:nvSpPr>
        <p:spPr>
          <a:xfrm>
            <a:off x="4836241" y="365340"/>
            <a:ext cx="1764300" cy="1028700"/>
          </a:xfrm>
          <a:custGeom>
            <a:avLst/>
            <a:gdLst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188200"/>
              <a:gd name="connsiteY0" fmla="*/ 2857500 h 2895600"/>
              <a:gd name="connsiteX1" fmla="*/ 368300 w 7188200"/>
              <a:gd name="connsiteY1" fmla="*/ 2870200 h 2895600"/>
              <a:gd name="connsiteX2" fmla="*/ 368300 w 7188200"/>
              <a:gd name="connsiteY2" fmla="*/ 1955800 h 2895600"/>
              <a:gd name="connsiteX3" fmla="*/ 774700 w 7188200"/>
              <a:gd name="connsiteY3" fmla="*/ 2349500 h 2895600"/>
              <a:gd name="connsiteX4" fmla="*/ 774700 w 7188200"/>
              <a:gd name="connsiteY4" fmla="*/ 2628900 h 2895600"/>
              <a:gd name="connsiteX5" fmla="*/ 1079500 w 7188200"/>
              <a:gd name="connsiteY5" fmla="*/ 2628900 h 2895600"/>
              <a:gd name="connsiteX6" fmla="*/ 1066800 w 7188200"/>
              <a:gd name="connsiteY6" fmla="*/ 2413000 h 2895600"/>
              <a:gd name="connsiteX7" fmla="*/ 1143000 w 7188200"/>
              <a:gd name="connsiteY7" fmla="*/ 2413000 h 2895600"/>
              <a:gd name="connsiteX8" fmla="*/ 1155700 w 7188200"/>
              <a:gd name="connsiteY8" fmla="*/ 2197100 h 2895600"/>
              <a:gd name="connsiteX9" fmla="*/ 1219200 w 7188200"/>
              <a:gd name="connsiteY9" fmla="*/ 2197100 h 2895600"/>
              <a:gd name="connsiteX10" fmla="*/ 1206500 w 7188200"/>
              <a:gd name="connsiteY10" fmla="*/ 2057400 h 2895600"/>
              <a:gd name="connsiteX11" fmla="*/ 1333500 w 7188200"/>
              <a:gd name="connsiteY11" fmla="*/ 2032000 h 2895600"/>
              <a:gd name="connsiteX12" fmla="*/ 1320800 w 7188200"/>
              <a:gd name="connsiteY12" fmla="*/ 2184400 h 2895600"/>
              <a:gd name="connsiteX13" fmla="*/ 1397000 w 7188200"/>
              <a:gd name="connsiteY13" fmla="*/ 2184400 h 2895600"/>
              <a:gd name="connsiteX14" fmla="*/ 1397000 w 7188200"/>
              <a:gd name="connsiteY14" fmla="*/ 2400300 h 2895600"/>
              <a:gd name="connsiteX15" fmla="*/ 1473200 w 7188200"/>
              <a:gd name="connsiteY15" fmla="*/ 2400300 h 2895600"/>
              <a:gd name="connsiteX16" fmla="*/ 1473200 w 7188200"/>
              <a:gd name="connsiteY16" fmla="*/ 2895600 h 2895600"/>
              <a:gd name="connsiteX17" fmla="*/ 1562100 w 7188200"/>
              <a:gd name="connsiteY17" fmla="*/ 2895600 h 2895600"/>
              <a:gd name="connsiteX18" fmla="*/ 1574800 w 7188200"/>
              <a:gd name="connsiteY18" fmla="*/ 2133600 h 2895600"/>
              <a:gd name="connsiteX19" fmla="*/ 1981200 w 7188200"/>
              <a:gd name="connsiteY19" fmla="*/ 1651000 h 2895600"/>
              <a:gd name="connsiteX20" fmla="*/ 1968500 w 7188200"/>
              <a:gd name="connsiteY20" fmla="*/ 2882900 h 2895600"/>
              <a:gd name="connsiteX21" fmla="*/ 2108200 w 7188200"/>
              <a:gd name="connsiteY21" fmla="*/ 2895600 h 2895600"/>
              <a:gd name="connsiteX22" fmla="*/ 2082800 w 7188200"/>
              <a:gd name="connsiteY22" fmla="*/ 1676400 h 2895600"/>
              <a:gd name="connsiteX23" fmla="*/ 2197100 w 7188200"/>
              <a:gd name="connsiteY23" fmla="*/ 1676400 h 2895600"/>
              <a:gd name="connsiteX24" fmla="*/ 2222500 w 7188200"/>
              <a:gd name="connsiteY24" fmla="*/ 1346200 h 2895600"/>
              <a:gd name="connsiteX25" fmla="*/ 2311400 w 7188200"/>
              <a:gd name="connsiteY25" fmla="*/ 1346200 h 2895600"/>
              <a:gd name="connsiteX26" fmla="*/ 2311400 w 7188200"/>
              <a:gd name="connsiteY26" fmla="*/ 1143000 h 2895600"/>
              <a:gd name="connsiteX27" fmla="*/ 2501900 w 7188200"/>
              <a:gd name="connsiteY27" fmla="*/ 1130300 h 2895600"/>
              <a:gd name="connsiteX28" fmla="*/ 2489200 w 7188200"/>
              <a:gd name="connsiteY28" fmla="*/ 1346200 h 2895600"/>
              <a:gd name="connsiteX29" fmla="*/ 2590800 w 7188200"/>
              <a:gd name="connsiteY29" fmla="*/ 1346200 h 2895600"/>
              <a:gd name="connsiteX30" fmla="*/ 2578100 w 7188200"/>
              <a:gd name="connsiteY30" fmla="*/ 1651000 h 2895600"/>
              <a:gd name="connsiteX31" fmla="*/ 2717800 w 7188200"/>
              <a:gd name="connsiteY31" fmla="*/ 1625600 h 2895600"/>
              <a:gd name="connsiteX32" fmla="*/ 2692400 w 7188200"/>
              <a:gd name="connsiteY32" fmla="*/ 2540000 h 2895600"/>
              <a:gd name="connsiteX33" fmla="*/ 2895600 w 7188200"/>
              <a:gd name="connsiteY33" fmla="*/ 2565400 h 2895600"/>
              <a:gd name="connsiteX34" fmla="*/ 2895600 w 7188200"/>
              <a:gd name="connsiteY34" fmla="*/ 2400300 h 2895600"/>
              <a:gd name="connsiteX35" fmla="*/ 2997200 w 7188200"/>
              <a:gd name="connsiteY35" fmla="*/ 2400300 h 2895600"/>
              <a:gd name="connsiteX36" fmla="*/ 2984500 w 7188200"/>
              <a:gd name="connsiteY36" fmla="*/ 2197100 h 2895600"/>
              <a:gd name="connsiteX37" fmla="*/ 3035300 w 7188200"/>
              <a:gd name="connsiteY37" fmla="*/ 2197100 h 2895600"/>
              <a:gd name="connsiteX38" fmla="*/ 3035300 w 7188200"/>
              <a:gd name="connsiteY38" fmla="*/ 2044700 h 2895600"/>
              <a:gd name="connsiteX39" fmla="*/ 3086100 w 7188200"/>
              <a:gd name="connsiteY39" fmla="*/ 2057400 h 2895600"/>
              <a:gd name="connsiteX40" fmla="*/ 3086100 w 7188200"/>
              <a:gd name="connsiteY40" fmla="*/ 1879600 h 2895600"/>
              <a:gd name="connsiteX41" fmla="*/ 3124200 w 7188200"/>
              <a:gd name="connsiteY41" fmla="*/ 1879600 h 2895600"/>
              <a:gd name="connsiteX42" fmla="*/ 3136900 w 7188200"/>
              <a:gd name="connsiteY42" fmla="*/ 2057400 h 2895600"/>
              <a:gd name="connsiteX43" fmla="*/ 3175000 w 7188200"/>
              <a:gd name="connsiteY43" fmla="*/ 2057400 h 2895600"/>
              <a:gd name="connsiteX44" fmla="*/ 3175000 w 7188200"/>
              <a:gd name="connsiteY44" fmla="*/ 2184400 h 2895600"/>
              <a:gd name="connsiteX45" fmla="*/ 3225800 w 7188200"/>
              <a:gd name="connsiteY45" fmla="*/ 2184400 h 2895600"/>
              <a:gd name="connsiteX46" fmla="*/ 3225800 w 7188200"/>
              <a:gd name="connsiteY46" fmla="*/ 1511300 h 2895600"/>
              <a:gd name="connsiteX47" fmla="*/ 3378200 w 7188200"/>
              <a:gd name="connsiteY47" fmla="*/ 1511300 h 2895600"/>
              <a:gd name="connsiteX48" fmla="*/ 3378200 w 7188200"/>
              <a:gd name="connsiteY48" fmla="*/ 1181100 h 2895600"/>
              <a:gd name="connsiteX49" fmla="*/ 3505200 w 7188200"/>
              <a:gd name="connsiteY49" fmla="*/ 1181100 h 2895600"/>
              <a:gd name="connsiteX50" fmla="*/ 3492500 w 7188200"/>
              <a:gd name="connsiteY50" fmla="*/ 977900 h 2895600"/>
              <a:gd name="connsiteX51" fmla="*/ 3581400 w 7188200"/>
              <a:gd name="connsiteY51" fmla="*/ 977900 h 2895600"/>
              <a:gd name="connsiteX52" fmla="*/ 3568700 w 7188200"/>
              <a:gd name="connsiteY52" fmla="*/ 647700 h 2895600"/>
              <a:gd name="connsiteX53" fmla="*/ 3594100 w 7188200"/>
              <a:gd name="connsiteY53" fmla="*/ 647700 h 2895600"/>
              <a:gd name="connsiteX54" fmla="*/ 3606800 w 7188200"/>
              <a:gd name="connsiteY54" fmla="*/ 304800 h 2895600"/>
              <a:gd name="connsiteX55" fmla="*/ 3644900 w 7188200"/>
              <a:gd name="connsiteY55" fmla="*/ 304800 h 2895600"/>
              <a:gd name="connsiteX56" fmla="*/ 3632200 w 7188200"/>
              <a:gd name="connsiteY56" fmla="*/ 647700 h 2895600"/>
              <a:gd name="connsiteX57" fmla="*/ 3670300 w 7188200"/>
              <a:gd name="connsiteY57" fmla="*/ 647700 h 2895600"/>
              <a:gd name="connsiteX58" fmla="*/ 3657600 w 7188200"/>
              <a:gd name="connsiteY58" fmla="*/ 952500 h 2895600"/>
              <a:gd name="connsiteX59" fmla="*/ 3721100 w 7188200"/>
              <a:gd name="connsiteY59" fmla="*/ 952500 h 2895600"/>
              <a:gd name="connsiteX60" fmla="*/ 3733800 w 7188200"/>
              <a:gd name="connsiteY60" fmla="*/ 1168400 h 2895600"/>
              <a:gd name="connsiteX61" fmla="*/ 3860800 w 7188200"/>
              <a:gd name="connsiteY61" fmla="*/ 1181100 h 2895600"/>
              <a:gd name="connsiteX62" fmla="*/ 3860800 w 7188200"/>
              <a:gd name="connsiteY62" fmla="*/ 1511300 h 2895600"/>
              <a:gd name="connsiteX63" fmla="*/ 4025900 w 7188200"/>
              <a:gd name="connsiteY63" fmla="*/ 1498600 h 2895600"/>
              <a:gd name="connsiteX64" fmla="*/ 4025900 w 7188200"/>
              <a:gd name="connsiteY64" fmla="*/ 2895600 h 2895600"/>
              <a:gd name="connsiteX65" fmla="*/ 4394200 w 7188200"/>
              <a:gd name="connsiteY65" fmla="*/ 2882900 h 2895600"/>
              <a:gd name="connsiteX66" fmla="*/ 4381500 w 7188200"/>
              <a:gd name="connsiteY66" fmla="*/ 1993900 h 2895600"/>
              <a:gd name="connsiteX67" fmla="*/ 4787900 w 7188200"/>
              <a:gd name="connsiteY67" fmla="*/ 1663700 h 2895600"/>
              <a:gd name="connsiteX68" fmla="*/ 4787900 w 7188200"/>
              <a:gd name="connsiteY68" fmla="*/ 749300 h 2895600"/>
              <a:gd name="connsiteX69" fmla="*/ 5473700 w 7188200"/>
              <a:gd name="connsiteY69" fmla="*/ 0 h 2895600"/>
              <a:gd name="connsiteX70" fmla="*/ 5473700 w 7188200"/>
              <a:gd name="connsiteY70" fmla="*/ 1625600 h 2895600"/>
              <a:gd name="connsiteX71" fmla="*/ 5753100 w 7188200"/>
              <a:gd name="connsiteY71" fmla="*/ 1625600 h 2895600"/>
              <a:gd name="connsiteX72" fmla="*/ 5778500 w 7188200"/>
              <a:gd name="connsiteY72" fmla="*/ 1943100 h 2895600"/>
              <a:gd name="connsiteX73" fmla="*/ 5905500 w 7188200"/>
              <a:gd name="connsiteY73" fmla="*/ 1943100 h 2895600"/>
              <a:gd name="connsiteX74" fmla="*/ 5905500 w 7188200"/>
              <a:gd name="connsiteY74" fmla="*/ 1447800 h 2895600"/>
              <a:gd name="connsiteX75" fmla="*/ 6604000 w 7188200"/>
              <a:gd name="connsiteY75" fmla="*/ 1447800 h 2895600"/>
              <a:gd name="connsiteX76" fmla="*/ 6591300 w 7188200"/>
              <a:gd name="connsiteY76" fmla="*/ 1562100 h 2895600"/>
              <a:gd name="connsiteX77" fmla="*/ 7188200 w 7188200"/>
              <a:gd name="connsiteY77" fmla="*/ 1549400 h 2895600"/>
              <a:gd name="connsiteX0" fmla="*/ 0 w 7241117"/>
              <a:gd name="connsiteY0" fmla="*/ 2857500 h 2895600"/>
              <a:gd name="connsiteX1" fmla="*/ 368300 w 7241117"/>
              <a:gd name="connsiteY1" fmla="*/ 2870200 h 2895600"/>
              <a:gd name="connsiteX2" fmla="*/ 368300 w 7241117"/>
              <a:gd name="connsiteY2" fmla="*/ 1955800 h 2895600"/>
              <a:gd name="connsiteX3" fmla="*/ 774700 w 7241117"/>
              <a:gd name="connsiteY3" fmla="*/ 2349500 h 2895600"/>
              <a:gd name="connsiteX4" fmla="*/ 774700 w 7241117"/>
              <a:gd name="connsiteY4" fmla="*/ 2628900 h 2895600"/>
              <a:gd name="connsiteX5" fmla="*/ 1079500 w 7241117"/>
              <a:gd name="connsiteY5" fmla="*/ 2628900 h 2895600"/>
              <a:gd name="connsiteX6" fmla="*/ 1066800 w 7241117"/>
              <a:gd name="connsiteY6" fmla="*/ 2413000 h 2895600"/>
              <a:gd name="connsiteX7" fmla="*/ 1143000 w 7241117"/>
              <a:gd name="connsiteY7" fmla="*/ 2413000 h 2895600"/>
              <a:gd name="connsiteX8" fmla="*/ 1155700 w 7241117"/>
              <a:gd name="connsiteY8" fmla="*/ 2197100 h 2895600"/>
              <a:gd name="connsiteX9" fmla="*/ 1219200 w 7241117"/>
              <a:gd name="connsiteY9" fmla="*/ 2197100 h 2895600"/>
              <a:gd name="connsiteX10" fmla="*/ 1206500 w 7241117"/>
              <a:gd name="connsiteY10" fmla="*/ 2057400 h 2895600"/>
              <a:gd name="connsiteX11" fmla="*/ 1333500 w 7241117"/>
              <a:gd name="connsiteY11" fmla="*/ 2032000 h 2895600"/>
              <a:gd name="connsiteX12" fmla="*/ 1320800 w 7241117"/>
              <a:gd name="connsiteY12" fmla="*/ 2184400 h 2895600"/>
              <a:gd name="connsiteX13" fmla="*/ 1397000 w 7241117"/>
              <a:gd name="connsiteY13" fmla="*/ 2184400 h 2895600"/>
              <a:gd name="connsiteX14" fmla="*/ 1397000 w 7241117"/>
              <a:gd name="connsiteY14" fmla="*/ 2400300 h 2895600"/>
              <a:gd name="connsiteX15" fmla="*/ 1473200 w 7241117"/>
              <a:gd name="connsiteY15" fmla="*/ 2400300 h 2895600"/>
              <a:gd name="connsiteX16" fmla="*/ 1473200 w 7241117"/>
              <a:gd name="connsiteY16" fmla="*/ 2895600 h 2895600"/>
              <a:gd name="connsiteX17" fmla="*/ 1562100 w 7241117"/>
              <a:gd name="connsiteY17" fmla="*/ 2895600 h 2895600"/>
              <a:gd name="connsiteX18" fmla="*/ 1574800 w 7241117"/>
              <a:gd name="connsiteY18" fmla="*/ 2133600 h 2895600"/>
              <a:gd name="connsiteX19" fmla="*/ 1981200 w 7241117"/>
              <a:gd name="connsiteY19" fmla="*/ 1651000 h 2895600"/>
              <a:gd name="connsiteX20" fmla="*/ 1968500 w 7241117"/>
              <a:gd name="connsiteY20" fmla="*/ 2882900 h 2895600"/>
              <a:gd name="connsiteX21" fmla="*/ 2108200 w 7241117"/>
              <a:gd name="connsiteY21" fmla="*/ 2895600 h 2895600"/>
              <a:gd name="connsiteX22" fmla="*/ 2082800 w 7241117"/>
              <a:gd name="connsiteY22" fmla="*/ 1676400 h 2895600"/>
              <a:gd name="connsiteX23" fmla="*/ 2197100 w 7241117"/>
              <a:gd name="connsiteY23" fmla="*/ 1676400 h 2895600"/>
              <a:gd name="connsiteX24" fmla="*/ 2222500 w 7241117"/>
              <a:gd name="connsiteY24" fmla="*/ 1346200 h 2895600"/>
              <a:gd name="connsiteX25" fmla="*/ 2311400 w 7241117"/>
              <a:gd name="connsiteY25" fmla="*/ 1346200 h 2895600"/>
              <a:gd name="connsiteX26" fmla="*/ 2311400 w 7241117"/>
              <a:gd name="connsiteY26" fmla="*/ 1143000 h 2895600"/>
              <a:gd name="connsiteX27" fmla="*/ 2501900 w 7241117"/>
              <a:gd name="connsiteY27" fmla="*/ 1130300 h 2895600"/>
              <a:gd name="connsiteX28" fmla="*/ 2489200 w 7241117"/>
              <a:gd name="connsiteY28" fmla="*/ 1346200 h 2895600"/>
              <a:gd name="connsiteX29" fmla="*/ 2590800 w 7241117"/>
              <a:gd name="connsiteY29" fmla="*/ 1346200 h 2895600"/>
              <a:gd name="connsiteX30" fmla="*/ 2578100 w 7241117"/>
              <a:gd name="connsiteY30" fmla="*/ 1651000 h 2895600"/>
              <a:gd name="connsiteX31" fmla="*/ 2717800 w 7241117"/>
              <a:gd name="connsiteY31" fmla="*/ 1625600 h 2895600"/>
              <a:gd name="connsiteX32" fmla="*/ 2692400 w 7241117"/>
              <a:gd name="connsiteY32" fmla="*/ 2540000 h 2895600"/>
              <a:gd name="connsiteX33" fmla="*/ 2895600 w 7241117"/>
              <a:gd name="connsiteY33" fmla="*/ 2565400 h 2895600"/>
              <a:gd name="connsiteX34" fmla="*/ 2895600 w 7241117"/>
              <a:gd name="connsiteY34" fmla="*/ 2400300 h 2895600"/>
              <a:gd name="connsiteX35" fmla="*/ 2997200 w 7241117"/>
              <a:gd name="connsiteY35" fmla="*/ 2400300 h 2895600"/>
              <a:gd name="connsiteX36" fmla="*/ 2984500 w 7241117"/>
              <a:gd name="connsiteY36" fmla="*/ 2197100 h 2895600"/>
              <a:gd name="connsiteX37" fmla="*/ 3035300 w 7241117"/>
              <a:gd name="connsiteY37" fmla="*/ 2197100 h 2895600"/>
              <a:gd name="connsiteX38" fmla="*/ 3035300 w 7241117"/>
              <a:gd name="connsiteY38" fmla="*/ 2044700 h 2895600"/>
              <a:gd name="connsiteX39" fmla="*/ 3086100 w 7241117"/>
              <a:gd name="connsiteY39" fmla="*/ 2057400 h 2895600"/>
              <a:gd name="connsiteX40" fmla="*/ 3086100 w 7241117"/>
              <a:gd name="connsiteY40" fmla="*/ 1879600 h 2895600"/>
              <a:gd name="connsiteX41" fmla="*/ 3124200 w 7241117"/>
              <a:gd name="connsiteY41" fmla="*/ 1879600 h 2895600"/>
              <a:gd name="connsiteX42" fmla="*/ 3136900 w 7241117"/>
              <a:gd name="connsiteY42" fmla="*/ 2057400 h 2895600"/>
              <a:gd name="connsiteX43" fmla="*/ 3175000 w 7241117"/>
              <a:gd name="connsiteY43" fmla="*/ 2057400 h 2895600"/>
              <a:gd name="connsiteX44" fmla="*/ 3175000 w 7241117"/>
              <a:gd name="connsiteY44" fmla="*/ 2184400 h 2895600"/>
              <a:gd name="connsiteX45" fmla="*/ 3225800 w 7241117"/>
              <a:gd name="connsiteY45" fmla="*/ 2184400 h 2895600"/>
              <a:gd name="connsiteX46" fmla="*/ 3225800 w 7241117"/>
              <a:gd name="connsiteY46" fmla="*/ 1511300 h 2895600"/>
              <a:gd name="connsiteX47" fmla="*/ 3378200 w 7241117"/>
              <a:gd name="connsiteY47" fmla="*/ 1511300 h 2895600"/>
              <a:gd name="connsiteX48" fmla="*/ 3378200 w 7241117"/>
              <a:gd name="connsiteY48" fmla="*/ 1181100 h 2895600"/>
              <a:gd name="connsiteX49" fmla="*/ 3505200 w 7241117"/>
              <a:gd name="connsiteY49" fmla="*/ 1181100 h 2895600"/>
              <a:gd name="connsiteX50" fmla="*/ 3492500 w 7241117"/>
              <a:gd name="connsiteY50" fmla="*/ 977900 h 2895600"/>
              <a:gd name="connsiteX51" fmla="*/ 3581400 w 7241117"/>
              <a:gd name="connsiteY51" fmla="*/ 977900 h 2895600"/>
              <a:gd name="connsiteX52" fmla="*/ 3568700 w 7241117"/>
              <a:gd name="connsiteY52" fmla="*/ 647700 h 2895600"/>
              <a:gd name="connsiteX53" fmla="*/ 3594100 w 7241117"/>
              <a:gd name="connsiteY53" fmla="*/ 647700 h 2895600"/>
              <a:gd name="connsiteX54" fmla="*/ 3606800 w 7241117"/>
              <a:gd name="connsiteY54" fmla="*/ 304800 h 2895600"/>
              <a:gd name="connsiteX55" fmla="*/ 3644900 w 7241117"/>
              <a:gd name="connsiteY55" fmla="*/ 304800 h 2895600"/>
              <a:gd name="connsiteX56" fmla="*/ 3632200 w 7241117"/>
              <a:gd name="connsiteY56" fmla="*/ 647700 h 2895600"/>
              <a:gd name="connsiteX57" fmla="*/ 3670300 w 7241117"/>
              <a:gd name="connsiteY57" fmla="*/ 647700 h 2895600"/>
              <a:gd name="connsiteX58" fmla="*/ 3657600 w 7241117"/>
              <a:gd name="connsiteY58" fmla="*/ 952500 h 2895600"/>
              <a:gd name="connsiteX59" fmla="*/ 3721100 w 7241117"/>
              <a:gd name="connsiteY59" fmla="*/ 952500 h 2895600"/>
              <a:gd name="connsiteX60" fmla="*/ 3733800 w 7241117"/>
              <a:gd name="connsiteY60" fmla="*/ 1168400 h 2895600"/>
              <a:gd name="connsiteX61" fmla="*/ 3860800 w 7241117"/>
              <a:gd name="connsiteY61" fmla="*/ 1181100 h 2895600"/>
              <a:gd name="connsiteX62" fmla="*/ 3860800 w 7241117"/>
              <a:gd name="connsiteY62" fmla="*/ 1511300 h 2895600"/>
              <a:gd name="connsiteX63" fmla="*/ 4025900 w 7241117"/>
              <a:gd name="connsiteY63" fmla="*/ 1498600 h 2895600"/>
              <a:gd name="connsiteX64" fmla="*/ 4025900 w 7241117"/>
              <a:gd name="connsiteY64" fmla="*/ 2895600 h 2895600"/>
              <a:gd name="connsiteX65" fmla="*/ 4394200 w 7241117"/>
              <a:gd name="connsiteY65" fmla="*/ 2882900 h 2895600"/>
              <a:gd name="connsiteX66" fmla="*/ 4381500 w 7241117"/>
              <a:gd name="connsiteY66" fmla="*/ 1993900 h 2895600"/>
              <a:gd name="connsiteX67" fmla="*/ 4787900 w 7241117"/>
              <a:gd name="connsiteY67" fmla="*/ 1663700 h 2895600"/>
              <a:gd name="connsiteX68" fmla="*/ 4787900 w 7241117"/>
              <a:gd name="connsiteY68" fmla="*/ 749300 h 2895600"/>
              <a:gd name="connsiteX69" fmla="*/ 5473700 w 7241117"/>
              <a:gd name="connsiteY69" fmla="*/ 0 h 2895600"/>
              <a:gd name="connsiteX70" fmla="*/ 5473700 w 7241117"/>
              <a:gd name="connsiteY70" fmla="*/ 1625600 h 2895600"/>
              <a:gd name="connsiteX71" fmla="*/ 5753100 w 7241117"/>
              <a:gd name="connsiteY71" fmla="*/ 1625600 h 2895600"/>
              <a:gd name="connsiteX72" fmla="*/ 5778500 w 7241117"/>
              <a:gd name="connsiteY72" fmla="*/ 1943100 h 2895600"/>
              <a:gd name="connsiteX73" fmla="*/ 5905500 w 7241117"/>
              <a:gd name="connsiteY73" fmla="*/ 1943100 h 2895600"/>
              <a:gd name="connsiteX74" fmla="*/ 5905500 w 7241117"/>
              <a:gd name="connsiteY74" fmla="*/ 1447800 h 2895600"/>
              <a:gd name="connsiteX75" fmla="*/ 6604000 w 7241117"/>
              <a:gd name="connsiteY75" fmla="*/ 1447800 h 2895600"/>
              <a:gd name="connsiteX76" fmla="*/ 6591300 w 7241117"/>
              <a:gd name="connsiteY76" fmla="*/ 1562100 h 2895600"/>
              <a:gd name="connsiteX77" fmla="*/ 7188200 w 7241117"/>
              <a:gd name="connsiteY77" fmla="*/ 1549400 h 2895600"/>
              <a:gd name="connsiteX78" fmla="*/ 7215469 w 7241117"/>
              <a:gd name="connsiteY78" fmla="*/ 1549320 h 2895600"/>
              <a:gd name="connsiteX0" fmla="*/ 0 w 7235477"/>
              <a:gd name="connsiteY0" fmla="*/ 2857500 h 3002665"/>
              <a:gd name="connsiteX1" fmla="*/ 368300 w 7235477"/>
              <a:gd name="connsiteY1" fmla="*/ 2870200 h 3002665"/>
              <a:gd name="connsiteX2" fmla="*/ 368300 w 7235477"/>
              <a:gd name="connsiteY2" fmla="*/ 1955800 h 3002665"/>
              <a:gd name="connsiteX3" fmla="*/ 774700 w 7235477"/>
              <a:gd name="connsiteY3" fmla="*/ 2349500 h 3002665"/>
              <a:gd name="connsiteX4" fmla="*/ 774700 w 7235477"/>
              <a:gd name="connsiteY4" fmla="*/ 2628900 h 3002665"/>
              <a:gd name="connsiteX5" fmla="*/ 1079500 w 7235477"/>
              <a:gd name="connsiteY5" fmla="*/ 2628900 h 3002665"/>
              <a:gd name="connsiteX6" fmla="*/ 1066800 w 7235477"/>
              <a:gd name="connsiteY6" fmla="*/ 2413000 h 3002665"/>
              <a:gd name="connsiteX7" fmla="*/ 1143000 w 7235477"/>
              <a:gd name="connsiteY7" fmla="*/ 2413000 h 3002665"/>
              <a:gd name="connsiteX8" fmla="*/ 1155700 w 7235477"/>
              <a:gd name="connsiteY8" fmla="*/ 2197100 h 3002665"/>
              <a:gd name="connsiteX9" fmla="*/ 1219200 w 7235477"/>
              <a:gd name="connsiteY9" fmla="*/ 2197100 h 3002665"/>
              <a:gd name="connsiteX10" fmla="*/ 1206500 w 7235477"/>
              <a:gd name="connsiteY10" fmla="*/ 2057400 h 3002665"/>
              <a:gd name="connsiteX11" fmla="*/ 1333500 w 7235477"/>
              <a:gd name="connsiteY11" fmla="*/ 2032000 h 3002665"/>
              <a:gd name="connsiteX12" fmla="*/ 1320800 w 7235477"/>
              <a:gd name="connsiteY12" fmla="*/ 2184400 h 3002665"/>
              <a:gd name="connsiteX13" fmla="*/ 1397000 w 7235477"/>
              <a:gd name="connsiteY13" fmla="*/ 2184400 h 3002665"/>
              <a:gd name="connsiteX14" fmla="*/ 1397000 w 7235477"/>
              <a:gd name="connsiteY14" fmla="*/ 2400300 h 3002665"/>
              <a:gd name="connsiteX15" fmla="*/ 1473200 w 7235477"/>
              <a:gd name="connsiteY15" fmla="*/ 2400300 h 3002665"/>
              <a:gd name="connsiteX16" fmla="*/ 1473200 w 7235477"/>
              <a:gd name="connsiteY16" fmla="*/ 2895600 h 3002665"/>
              <a:gd name="connsiteX17" fmla="*/ 1562100 w 7235477"/>
              <a:gd name="connsiteY17" fmla="*/ 2895600 h 3002665"/>
              <a:gd name="connsiteX18" fmla="*/ 1574800 w 7235477"/>
              <a:gd name="connsiteY18" fmla="*/ 2133600 h 3002665"/>
              <a:gd name="connsiteX19" fmla="*/ 1981200 w 7235477"/>
              <a:gd name="connsiteY19" fmla="*/ 1651000 h 3002665"/>
              <a:gd name="connsiteX20" fmla="*/ 1968500 w 7235477"/>
              <a:gd name="connsiteY20" fmla="*/ 2882900 h 3002665"/>
              <a:gd name="connsiteX21" fmla="*/ 2108200 w 7235477"/>
              <a:gd name="connsiteY21" fmla="*/ 2895600 h 3002665"/>
              <a:gd name="connsiteX22" fmla="*/ 2082800 w 7235477"/>
              <a:gd name="connsiteY22" fmla="*/ 1676400 h 3002665"/>
              <a:gd name="connsiteX23" fmla="*/ 2197100 w 7235477"/>
              <a:gd name="connsiteY23" fmla="*/ 1676400 h 3002665"/>
              <a:gd name="connsiteX24" fmla="*/ 2222500 w 7235477"/>
              <a:gd name="connsiteY24" fmla="*/ 1346200 h 3002665"/>
              <a:gd name="connsiteX25" fmla="*/ 2311400 w 7235477"/>
              <a:gd name="connsiteY25" fmla="*/ 1346200 h 3002665"/>
              <a:gd name="connsiteX26" fmla="*/ 2311400 w 7235477"/>
              <a:gd name="connsiteY26" fmla="*/ 1143000 h 3002665"/>
              <a:gd name="connsiteX27" fmla="*/ 2501900 w 7235477"/>
              <a:gd name="connsiteY27" fmla="*/ 1130300 h 3002665"/>
              <a:gd name="connsiteX28" fmla="*/ 2489200 w 7235477"/>
              <a:gd name="connsiteY28" fmla="*/ 1346200 h 3002665"/>
              <a:gd name="connsiteX29" fmla="*/ 2590800 w 7235477"/>
              <a:gd name="connsiteY29" fmla="*/ 1346200 h 3002665"/>
              <a:gd name="connsiteX30" fmla="*/ 2578100 w 7235477"/>
              <a:gd name="connsiteY30" fmla="*/ 1651000 h 3002665"/>
              <a:gd name="connsiteX31" fmla="*/ 2717800 w 7235477"/>
              <a:gd name="connsiteY31" fmla="*/ 1625600 h 3002665"/>
              <a:gd name="connsiteX32" fmla="*/ 2692400 w 7235477"/>
              <a:gd name="connsiteY32" fmla="*/ 2540000 h 3002665"/>
              <a:gd name="connsiteX33" fmla="*/ 2895600 w 7235477"/>
              <a:gd name="connsiteY33" fmla="*/ 2565400 h 3002665"/>
              <a:gd name="connsiteX34" fmla="*/ 2895600 w 7235477"/>
              <a:gd name="connsiteY34" fmla="*/ 2400300 h 3002665"/>
              <a:gd name="connsiteX35" fmla="*/ 2997200 w 7235477"/>
              <a:gd name="connsiteY35" fmla="*/ 2400300 h 3002665"/>
              <a:gd name="connsiteX36" fmla="*/ 2984500 w 7235477"/>
              <a:gd name="connsiteY36" fmla="*/ 2197100 h 3002665"/>
              <a:gd name="connsiteX37" fmla="*/ 3035300 w 7235477"/>
              <a:gd name="connsiteY37" fmla="*/ 2197100 h 3002665"/>
              <a:gd name="connsiteX38" fmla="*/ 3035300 w 7235477"/>
              <a:gd name="connsiteY38" fmla="*/ 2044700 h 3002665"/>
              <a:gd name="connsiteX39" fmla="*/ 3086100 w 7235477"/>
              <a:gd name="connsiteY39" fmla="*/ 2057400 h 3002665"/>
              <a:gd name="connsiteX40" fmla="*/ 3086100 w 7235477"/>
              <a:gd name="connsiteY40" fmla="*/ 1879600 h 3002665"/>
              <a:gd name="connsiteX41" fmla="*/ 3124200 w 7235477"/>
              <a:gd name="connsiteY41" fmla="*/ 1879600 h 3002665"/>
              <a:gd name="connsiteX42" fmla="*/ 3136900 w 7235477"/>
              <a:gd name="connsiteY42" fmla="*/ 2057400 h 3002665"/>
              <a:gd name="connsiteX43" fmla="*/ 3175000 w 7235477"/>
              <a:gd name="connsiteY43" fmla="*/ 2057400 h 3002665"/>
              <a:gd name="connsiteX44" fmla="*/ 3175000 w 7235477"/>
              <a:gd name="connsiteY44" fmla="*/ 2184400 h 3002665"/>
              <a:gd name="connsiteX45" fmla="*/ 3225800 w 7235477"/>
              <a:gd name="connsiteY45" fmla="*/ 2184400 h 3002665"/>
              <a:gd name="connsiteX46" fmla="*/ 3225800 w 7235477"/>
              <a:gd name="connsiteY46" fmla="*/ 1511300 h 3002665"/>
              <a:gd name="connsiteX47" fmla="*/ 3378200 w 7235477"/>
              <a:gd name="connsiteY47" fmla="*/ 1511300 h 3002665"/>
              <a:gd name="connsiteX48" fmla="*/ 3378200 w 7235477"/>
              <a:gd name="connsiteY48" fmla="*/ 1181100 h 3002665"/>
              <a:gd name="connsiteX49" fmla="*/ 3505200 w 7235477"/>
              <a:gd name="connsiteY49" fmla="*/ 1181100 h 3002665"/>
              <a:gd name="connsiteX50" fmla="*/ 3492500 w 7235477"/>
              <a:gd name="connsiteY50" fmla="*/ 977900 h 3002665"/>
              <a:gd name="connsiteX51" fmla="*/ 3581400 w 7235477"/>
              <a:gd name="connsiteY51" fmla="*/ 977900 h 3002665"/>
              <a:gd name="connsiteX52" fmla="*/ 3568700 w 7235477"/>
              <a:gd name="connsiteY52" fmla="*/ 647700 h 3002665"/>
              <a:gd name="connsiteX53" fmla="*/ 3594100 w 7235477"/>
              <a:gd name="connsiteY53" fmla="*/ 647700 h 3002665"/>
              <a:gd name="connsiteX54" fmla="*/ 3606800 w 7235477"/>
              <a:gd name="connsiteY54" fmla="*/ 304800 h 3002665"/>
              <a:gd name="connsiteX55" fmla="*/ 3644900 w 7235477"/>
              <a:gd name="connsiteY55" fmla="*/ 304800 h 3002665"/>
              <a:gd name="connsiteX56" fmla="*/ 3632200 w 7235477"/>
              <a:gd name="connsiteY56" fmla="*/ 647700 h 3002665"/>
              <a:gd name="connsiteX57" fmla="*/ 3670300 w 7235477"/>
              <a:gd name="connsiteY57" fmla="*/ 647700 h 3002665"/>
              <a:gd name="connsiteX58" fmla="*/ 3657600 w 7235477"/>
              <a:gd name="connsiteY58" fmla="*/ 952500 h 3002665"/>
              <a:gd name="connsiteX59" fmla="*/ 3721100 w 7235477"/>
              <a:gd name="connsiteY59" fmla="*/ 952500 h 3002665"/>
              <a:gd name="connsiteX60" fmla="*/ 3733800 w 7235477"/>
              <a:gd name="connsiteY60" fmla="*/ 1168400 h 3002665"/>
              <a:gd name="connsiteX61" fmla="*/ 3860800 w 7235477"/>
              <a:gd name="connsiteY61" fmla="*/ 1181100 h 3002665"/>
              <a:gd name="connsiteX62" fmla="*/ 3860800 w 7235477"/>
              <a:gd name="connsiteY62" fmla="*/ 1511300 h 3002665"/>
              <a:gd name="connsiteX63" fmla="*/ 4025900 w 7235477"/>
              <a:gd name="connsiteY63" fmla="*/ 1498600 h 3002665"/>
              <a:gd name="connsiteX64" fmla="*/ 4025900 w 7235477"/>
              <a:gd name="connsiteY64" fmla="*/ 2895600 h 3002665"/>
              <a:gd name="connsiteX65" fmla="*/ 4394200 w 7235477"/>
              <a:gd name="connsiteY65" fmla="*/ 2882900 h 3002665"/>
              <a:gd name="connsiteX66" fmla="*/ 4381500 w 7235477"/>
              <a:gd name="connsiteY66" fmla="*/ 1993900 h 3002665"/>
              <a:gd name="connsiteX67" fmla="*/ 4787900 w 7235477"/>
              <a:gd name="connsiteY67" fmla="*/ 1663700 h 3002665"/>
              <a:gd name="connsiteX68" fmla="*/ 4787900 w 7235477"/>
              <a:gd name="connsiteY68" fmla="*/ 749300 h 3002665"/>
              <a:gd name="connsiteX69" fmla="*/ 5473700 w 7235477"/>
              <a:gd name="connsiteY69" fmla="*/ 0 h 3002665"/>
              <a:gd name="connsiteX70" fmla="*/ 5473700 w 7235477"/>
              <a:gd name="connsiteY70" fmla="*/ 1625600 h 3002665"/>
              <a:gd name="connsiteX71" fmla="*/ 5753100 w 7235477"/>
              <a:gd name="connsiteY71" fmla="*/ 1625600 h 3002665"/>
              <a:gd name="connsiteX72" fmla="*/ 5778500 w 7235477"/>
              <a:gd name="connsiteY72" fmla="*/ 1943100 h 3002665"/>
              <a:gd name="connsiteX73" fmla="*/ 5905500 w 7235477"/>
              <a:gd name="connsiteY73" fmla="*/ 1943100 h 3002665"/>
              <a:gd name="connsiteX74" fmla="*/ 5905500 w 7235477"/>
              <a:gd name="connsiteY74" fmla="*/ 1447800 h 3002665"/>
              <a:gd name="connsiteX75" fmla="*/ 6604000 w 7235477"/>
              <a:gd name="connsiteY75" fmla="*/ 1447800 h 3002665"/>
              <a:gd name="connsiteX76" fmla="*/ 6591300 w 7235477"/>
              <a:gd name="connsiteY76" fmla="*/ 1562100 h 3002665"/>
              <a:gd name="connsiteX77" fmla="*/ 7188200 w 7235477"/>
              <a:gd name="connsiteY77" fmla="*/ 1549400 h 3002665"/>
              <a:gd name="connsiteX78" fmla="*/ 7196976 w 7235477"/>
              <a:gd name="connsiteY78" fmla="*/ 3002665 h 3002665"/>
              <a:gd name="connsiteX0" fmla="*/ 0 w 7196976"/>
              <a:gd name="connsiteY0" fmla="*/ 2857500 h 3002665"/>
              <a:gd name="connsiteX1" fmla="*/ 368300 w 7196976"/>
              <a:gd name="connsiteY1" fmla="*/ 2870200 h 3002665"/>
              <a:gd name="connsiteX2" fmla="*/ 368300 w 7196976"/>
              <a:gd name="connsiteY2" fmla="*/ 1955800 h 3002665"/>
              <a:gd name="connsiteX3" fmla="*/ 774700 w 7196976"/>
              <a:gd name="connsiteY3" fmla="*/ 2349500 h 3002665"/>
              <a:gd name="connsiteX4" fmla="*/ 774700 w 7196976"/>
              <a:gd name="connsiteY4" fmla="*/ 2628900 h 3002665"/>
              <a:gd name="connsiteX5" fmla="*/ 1079500 w 7196976"/>
              <a:gd name="connsiteY5" fmla="*/ 2628900 h 3002665"/>
              <a:gd name="connsiteX6" fmla="*/ 1066800 w 7196976"/>
              <a:gd name="connsiteY6" fmla="*/ 2413000 h 3002665"/>
              <a:gd name="connsiteX7" fmla="*/ 1143000 w 7196976"/>
              <a:gd name="connsiteY7" fmla="*/ 2413000 h 3002665"/>
              <a:gd name="connsiteX8" fmla="*/ 1155700 w 7196976"/>
              <a:gd name="connsiteY8" fmla="*/ 2197100 h 3002665"/>
              <a:gd name="connsiteX9" fmla="*/ 1219200 w 7196976"/>
              <a:gd name="connsiteY9" fmla="*/ 2197100 h 3002665"/>
              <a:gd name="connsiteX10" fmla="*/ 1206500 w 7196976"/>
              <a:gd name="connsiteY10" fmla="*/ 2057400 h 3002665"/>
              <a:gd name="connsiteX11" fmla="*/ 1333500 w 7196976"/>
              <a:gd name="connsiteY11" fmla="*/ 2032000 h 3002665"/>
              <a:gd name="connsiteX12" fmla="*/ 1320800 w 7196976"/>
              <a:gd name="connsiteY12" fmla="*/ 2184400 h 3002665"/>
              <a:gd name="connsiteX13" fmla="*/ 1397000 w 7196976"/>
              <a:gd name="connsiteY13" fmla="*/ 2184400 h 3002665"/>
              <a:gd name="connsiteX14" fmla="*/ 1397000 w 7196976"/>
              <a:gd name="connsiteY14" fmla="*/ 2400300 h 3002665"/>
              <a:gd name="connsiteX15" fmla="*/ 1473200 w 7196976"/>
              <a:gd name="connsiteY15" fmla="*/ 2400300 h 3002665"/>
              <a:gd name="connsiteX16" fmla="*/ 1473200 w 7196976"/>
              <a:gd name="connsiteY16" fmla="*/ 2895600 h 3002665"/>
              <a:gd name="connsiteX17" fmla="*/ 1562100 w 7196976"/>
              <a:gd name="connsiteY17" fmla="*/ 2895600 h 3002665"/>
              <a:gd name="connsiteX18" fmla="*/ 1574800 w 7196976"/>
              <a:gd name="connsiteY18" fmla="*/ 2133600 h 3002665"/>
              <a:gd name="connsiteX19" fmla="*/ 1981200 w 7196976"/>
              <a:gd name="connsiteY19" fmla="*/ 1651000 h 3002665"/>
              <a:gd name="connsiteX20" fmla="*/ 1968500 w 7196976"/>
              <a:gd name="connsiteY20" fmla="*/ 2882900 h 3002665"/>
              <a:gd name="connsiteX21" fmla="*/ 2108200 w 7196976"/>
              <a:gd name="connsiteY21" fmla="*/ 2895600 h 3002665"/>
              <a:gd name="connsiteX22" fmla="*/ 2082800 w 7196976"/>
              <a:gd name="connsiteY22" fmla="*/ 1676400 h 3002665"/>
              <a:gd name="connsiteX23" fmla="*/ 2197100 w 7196976"/>
              <a:gd name="connsiteY23" fmla="*/ 1676400 h 3002665"/>
              <a:gd name="connsiteX24" fmla="*/ 2222500 w 7196976"/>
              <a:gd name="connsiteY24" fmla="*/ 1346200 h 3002665"/>
              <a:gd name="connsiteX25" fmla="*/ 2311400 w 7196976"/>
              <a:gd name="connsiteY25" fmla="*/ 1346200 h 3002665"/>
              <a:gd name="connsiteX26" fmla="*/ 2311400 w 7196976"/>
              <a:gd name="connsiteY26" fmla="*/ 1143000 h 3002665"/>
              <a:gd name="connsiteX27" fmla="*/ 2501900 w 7196976"/>
              <a:gd name="connsiteY27" fmla="*/ 1130300 h 3002665"/>
              <a:gd name="connsiteX28" fmla="*/ 2489200 w 7196976"/>
              <a:gd name="connsiteY28" fmla="*/ 1346200 h 3002665"/>
              <a:gd name="connsiteX29" fmla="*/ 2590800 w 7196976"/>
              <a:gd name="connsiteY29" fmla="*/ 1346200 h 3002665"/>
              <a:gd name="connsiteX30" fmla="*/ 2578100 w 7196976"/>
              <a:gd name="connsiteY30" fmla="*/ 1651000 h 3002665"/>
              <a:gd name="connsiteX31" fmla="*/ 2717800 w 7196976"/>
              <a:gd name="connsiteY31" fmla="*/ 1625600 h 3002665"/>
              <a:gd name="connsiteX32" fmla="*/ 2692400 w 7196976"/>
              <a:gd name="connsiteY32" fmla="*/ 2540000 h 3002665"/>
              <a:gd name="connsiteX33" fmla="*/ 2895600 w 7196976"/>
              <a:gd name="connsiteY33" fmla="*/ 2565400 h 3002665"/>
              <a:gd name="connsiteX34" fmla="*/ 2895600 w 7196976"/>
              <a:gd name="connsiteY34" fmla="*/ 2400300 h 3002665"/>
              <a:gd name="connsiteX35" fmla="*/ 2997200 w 7196976"/>
              <a:gd name="connsiteY35" fmla="*/ 2400300 h 3002665"/>
              <a:gd name="connsiteX36" fmla="*/ 2984500 w 7196976"/>
              <a:gd name="connsiteY36" fmla="*/ 2197100 h 3002665"/>
              <a:gd name="connsiteX37" fmla="*/ 3035300 w 7196976"/>
              <a:gd name="connsiteY37" fmla="*/ 2197100 h 3002665"/>
              <a:gd name="connsiteX38" fmla="*/ 3035300 w 7196976"/>
              <a:gd name="connsiteY38" fmla="*/ 2044700 h 3002665"/>
              <a:gd name="connsiteX39" fmla="*/ 3086100 w 7196976"/>
              <a:gd name="connsiteY39" fmla="*/ 2057400 h 3002665"/>
              <a:gd name="connsiteX40" fmla="*/ 3086100 w 7196976"/>
              <a:gd name="connsiteY40" fmla="*/ 1879600 h 3002665"/>
              <a:gd name="connsiteX41" fmla="*/ 3124200 w 7196976"/>
              <a:gd name="connsiteY41" fmla="*/ 1879600 h 3002665"/>
              <a:gd name="connsiteX42" fmla="*/ 3136900 w 7196976"/>
              <a:gd name="connsiteY42" fmla="*/ 2057400 h 3002665"/>
              <a:gd name="connsiteX43" fmla="*/ 3175000 w 7196976"/>
              <a:gd name="connsiteY43" fmla="*/ 2057400 h 3002665"/>
              <a:gd name="connsiteX44" fmla="*/ 3175000 w 7196976"/>
              <a:gd name="connsiteY44" fmla="*/ 2184400 h 3002665"/>
              <a:gd name="connsiteX45" fmla="*/ 3225800 w 7196976"/>
              <a:gd name="connsiteY45" fmla="*/ 2184400 h 3002665"/>
              <a:gd name="connsiteX46" fmla="*/ 3225800 w 7196976"/>
              <a:gd name="connsiteY46" fmla="*/ 1511300 h 3002665"/>
              <a:gd name="connsiteX47" fmla="*/ 3378200 w 7196976"/>
              <a:gd name="connsiteY47" fmla="*/ 1511300 h 3002665"/>
              <a:gd name="connsiteX48" fmla="*/ 3378200 w 7196976"/>
              <a:gd name="connsiteY48" fmla="*/ 1181100 h 3002665"/>
              <a:gd name="connsiteX49" fmla="*/ 3505200 w 7196976"/>
              <a:gd name="connsiteY49" fmla="*/ 1181100 h 3002665"/>
              <a:gd name="connsiteX50" fmla="*/ 3492500 w 7196976"/>
              <a:gd name="connsiteY50" fmla="*/ 977900 h 3002665"/>
              <a:gd name="connsiteX51" fmla="*/ 3581400 w 7196976"/>
              <a:gd name="connsiteY51" fmla="*/ 977900 h 3002665"/>
              <a:gd name="connsiteX52" fmla="*/ 3568700 w 7196976"/>
              <a:gd name="connsiteY52" fmla="*/ 647700 h 3002665"/>
              <a:gd name="connsiteX53" fmla="*/ 3594100 w 7196976"/>
              <a:gd name="connsiteY53" fmla="*/ 647700 h 3002665"/>
              <a:gd name="connsiteX54" fmla="*/ 3606800 w 7196976"/>
              <a:gd name="connsiteY54" fmla="*/ 304800 h 3002665"/>
              <a:gd name="connsiteX55" fmla="*/ 3644900 w 7196976"/>
              <a:gd name="connsiteY55" fmla="*/ 304800 h 3002665"/>
              <a:gd name="connsiteX56" fmla="*/ 3632200 w 7196976"/>
              <a:gd name="connsiteY56" fmla="*/ 647700 h 3002665"/>
              <a:gd name="connsiteX57" fmla="*/ 3670300 w 7196976"/>
              <a:gd name="connsiteY57" fmla="*/ 647700 h 3002665"/>
              <a:gd name="connsiteX58" fmla="*/ 3657600 w 7196976"/>
              <a:gd name="connsiteY58" fmla="*/ 952500 h 3002665"/>
              <a:gd name="connsiteX59" fmla="*/ 3721100 w 7196976"/>
              <a:gd name="connsiteY59" fmla="*/ 952500 h 3002665"/>
              <a:gd name="connsiteX60" fmla="*/ 3733800 w 7196976"/>
              <a:gd name="connsiteY60" fmla="*/ 1168400 h 3002665"/>
              <a:gd name="connsiteX61" fmla="*/ 3860800 w 7196976"/>
              <a:gd name="connsiteY61" fmla="*/ 1181100 h 3002665"/>
              <a:gd name="connsiteX62" fmla="*/ 3860800 w 7196976"/>
              <a:gd name="connsiteY62" fmla="*/ 1511300 h 3002665"/>
              <a:gd name="connsiteX63" fmla="*/ 4025900 w 7196976"/>
              <a:gd name="connsiteY63" fmla="*/ 1498600 h 3002665"/>
              <a:gd name="connsiteX64" fmla="*/ 4025900 w 7196976"/>
              <a:gd name="connsiteY64" fmla="*/ 2895600 h 3002665"/>
              <a:gd name="connsiteX65" fmla="*/ 4394200 w 7196976"/>
              <a:gd name="connsiteY65" fmla="*/ 2882900 h 3002665"/>
              <a:gd name="connsiteX66" fmla="*/ 4381500 w 7196976"/>
              <a:gd name="connsiteY66" fmla="*/ 1993900 h 3002665"/>
              <a:gd name="connsiteX67" fmla="*/ 4787900 w 7196976"/>
              <a:gd name="connsiteY67" fmla="*/ 1663700 h 3002665"/>
              <a:gd name="connsiteX68" fmla="*/ 4787900 w 7196976"/>
              <a:gd name="connsiteY68" fmla="*/ 749300 h 3002665"/>
              <a:gd name="connsiteX69" fmla="*/ 5473700 w 7196976"/>
              <a:gd name="connsiteY69" fmla="*/ 0 h 3002665"/>
              <a:gd name="connsiteX70" fmla="*/ 5473700 w 7196976"/>
              <a:gd name="connsiteY70" fmla="*/ 1625600 h 3002665"/>
              <a:gd name="connsiteX71" fmla="*/ 5753100 w 7196976"/>
              <a:gd name="connsiteY71" fmla="*/ 1625600 h 3002665"/>
              <a:gd name="connsiteX72" fmla="*/ 5778500 w 7196976"/>
              <a:gd name="connsiteY72" fmla="*/ 1943100 h 3002665"/>
              <a:gd name="connsiteX73" fmla="*/ 5905500 w 7196976"/>
              <a:gd name="connsiteY73" fmla="*/ 1943100 h 3002665"/>
              <a:gd name="connsiteX74" fmla="*/ 5905500 w 7196976"/>
              <a:gd name="connsiteY74" fmla="*/ 1447800 h 3002665"/>
              <a:gd name="connsiteX75" fmla="*/ 6604000 w 7196976"/>
              <a:gd name="connsiteY75" fmla="*/ 1447800 h 3002665"/>
              <a:gd name="connsiteX76" fmla="*/ 6591300 w 7196976"/>
              <a:gd name="connsiteY76" fmla="*/ 1562100 h 3002665"/>
              <a:gd name="connsiteX77" fmla="*/ 7188200 w 7196976"/>
              <a:gd name="connsiteY77" fmla="*/ 1549400 h 3002665"/>
              <a:gd name="connsiteX78" fmla="*/ 7196976 w 7196976"/>
              <a:gd name="connsiteY78" fmla="*/ 3002665 h 30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196976" h="3002665">
                <a:moveTo>
                  <a:pt x="0" y="2857500"/>
                </a:moveTo>
                <a:lnTo>
                  <a:pt x="368300" y="2870200"/>
                </a:lnTo>
                <a:lnTo>
                  <a:pt x="368300" y="1955800"/>
                </a:lnTo>
                <a:lnTo>
                  <a:pt x="774700" y="2349500"/>
                </a:lnTo>
                <a:lnTo>
                  <a:pt x="774700" y="2628900"/>
                </a:lnTo>
                <a:lnTo>
                  <a:pt x="1079500" y="2628900"/>
                </a:lnTo>
                <a:lnTo>
                  <a:pt x="1066800" y="2413000"/>
                </a:lnTo>
                <a:lnTo>
                  <a:pt x="1143000" y="2413000"/>
                </a:lnTo>
                <a:lnTo>
                  <a:pt x="1155700" y="2197100"/>
                </a:lnTo>
                <a:lnTo>
                  <a:pt x="1219200" y="2197100"/>
                </a:lnTo>
                <a:lnTo>
                  <a:pt x="1206500" y="2057400"/>
                </a:lnTo>
                <a:lnTo>
                  <a:pt x="1333500" y="2032000"/>
                </a:lnTo>
                <a:lnTo>
                  <a:pt x="1320800" y="2184400"/>
                </a:lnTo>
                <a:lnTo>
                  <a:pt x="1397000" y="2184400"/>
                </a:lnTo>
                <a:lnTo>
                  <a:pt x="1397000" y="2400300"/>
                </a:lnTo>
                <a:lnTo>
                  <a:pt x="1473200" y="2400300"/>
                </a:lnTo>
                <a:lnTo>
                  <a:pt x="1473200" y="2895600"/>
                </a:lnTo>
                <a:lnTo>
                  <a:pt x="1562100" y="2895600"/>
                </a:lnTo>
                <a:lnTo>
                  <a:pt x="1574800" y="2133600"/>
                </a:lnTo>
                <a:lnTo>
                  <a:pt x="1981200" y="1651000"/>
                </a:lnTo>
                <a:lnTo>
                  <a:pt x="1968500" y="2882900"/>
                </a:lnTo>
                <a:lnTo>
                  <a:pt x="2108200" y="2895600"/>
                </a:lnTo>
                <a:lnTo>
                  <a:pt x="2082800" y="1676400"/>
                </a:lnTo>
                <a:lnTo>
                  <a:pt x="2197100" y="1676400"/>
                </a:lnTo>
                <a:lnTo>
                  <a:pt x="2222500" y="1346200"/>
                </a:lnTo>
                <a:lnTo>
                  <a:pt x="2311400" y="1346200"/>
                </a:lnTo>
                <a:lnTo>
                  <a:pt x="2311400" y="1143000"/>
                </a:lnTo>
                <a:lnTo>
                  <a:pt x="2501900" y="1130300"/>
                </a:lnTo>
                <a:lnTo>
                  <a:pt x="2489200" y="1346200"/>
                </a:lnTo>
                <a:lnTo>
                  <a:pt x="2590800" y="1346200"/>
                </a:lnTo>
                <a:lnTo>
                  <a:pt x="2578100" y="1651000"/>
                </a:lnTo>
                <a:lnTo>
                  <a:pt x="2717800" y="1625600"/>
                </a:lnTo>
                <a:lnTo>
                  <a:pt x="2692400" y="2540000"/>
                </a:lnTo>
                <a:lnTo>
                  <a:pt x="2895600" y="2565400"/>
                </a:lnTo>
                <a:lnTo>
                  <a:pt x="2895600" y="2400300"/>
                </a:lnTo>
                <a:lnTo>
                  <a:pt x="2997200" y="2400300"/>
                </a:lnTo>
                <a:lnTo>
                  <a:pt x="2984500" y="2197100"/>
                </a:lnTo>
                <a:lnTo>
                  <a:pt x="3035300" y="2197100"/>
                </a:lnTo>
                <a:lnTo>
                  <a:pt x="3035300" y="2044700"/>
                </a:lnTo>
                <a:lnTo>
                  <a:pt x="3086100" y="2057400"/>
                </a:lnTo>
                <a:lnTo>
                  <a:pt x="3086100" y="1879600"/>
                </a:lnTo>
                <a:lnTo>
                  <a:pt x="3124200" y="1879600"/>
                </a:lnTo>
                <a:lnTo>
                  <a:pt x="3136900" y="2057400"/>
                </a:lnTo>
                <a:lnTo>
                  <a:pt x="3175000" y="2057400"/>
                </a:lnTo>
                <a:lnTo>
                  <a:pt x="3175000" y="2184400"/>
                </a:lnTo>
                <a:lnTo>
                  <a:pt x="3225800" y="2184400"/>
                </a:lnTo>
                <a:lnTo>
                  <a:pt x="3225800" y="1511300"/>
                </a:lnTo>
                <a:lnTo>
                  <a:pt x="3378200" y="1511300"/>
                </a:lnTo>
                <a:lnTo>
                  <a:pt x="3378200" y="1181100"/>
                </a:lnTo>
                <a:lnTo>
                  <a:pt x="3505200" y="1181100"/>
                </a:lnTo>
                <a:lnTo>
                  <a:pt x="3492500" y="977900"/>
                </a:lnTo>
                <a:lnTo>
                  <a:pt x="3581400" y="977900"/>
                </a:lnTo>
                <a:lnTo>
                  <a:pt x="3568700" y="647700"/>
                </a:lnTo>
                <a:lnTo>
                  <a:pt x="3594100" y="647700"/>
                </a:lnTo>
                <a:lnTo>
                  <a:pt x="3606800" y="304800"/>
                </a:lnTo>
                <a:lnTo>
                  <a:pt x="3644900" y="304800"/>
                </a:lnTo>
                <a:lnTo>
                  <a:pt x="3632200" y="647700"/>
                </a:lnTo>
                <a:lnTo>
                  <a:pt x="3670300" y="647700"/>
                </a:lnTo>
                <a:lnTo>
                  <a:pt x="3657600" y="952500"/>
                </a:lnTo>
                <a:lnTo>
                  <a:pt x="3721100" y="952500"/>
                </a:lnTo>
                <a:lnTo>
                  <a:pt x="3733800" y="1168400"/>
                </a:lnTo>
                <a:lnTo>
                  <a:pt x="3860800" y="1181100"/>
                </a:lnTo>
                <a:lnTo>
                  <a:pt x="3860800" y="1511300"/>
                </a:lnTo>
                <a:lnTo>
                  <a:pt x="4025900" y="1498600"/>
                </a:lnTo>
                <a:lnTo>
                  <a:pt x="4025900" y="2895600"/>
                </a:lnTo>
                <a:lnTo>
                  <a:pt x="4394200" y="2882900"/>
                </a:lnTo>
                <a:lnTo>
                  <a:pt x="4381500" y="1993900"/>
                </a:lnTo>
                <a:lnTo>
                  <a:pt x="4787900" y="1663700"/>
                </a:lnTo>
                <a:lnTo>
                  <a:pt x="4787900" y="749300"/>
                </a:lnTo>
                <a:lnTo>
                  <a:pt x="5473700" y="0"/>
                </a:lnTo>
                <a:lnTo>
                  <a:pt x="5473700" y="1625600"/>
                </a:lnTo>
                <a:lnTo>
                  <a:pt x="5753100" y="1625600"/>
                </a:lnTo>
                <a:lnTo>
                  <a:pt x="5778500" y="1943100"/>
                </a:lnTo>
                <a:lnTo>
                  <a:pt x="5905500" y="1943100"/>
                </a:lnTo>
                <a:lnTo>
                  <a:pt x="5905500" y="1447800"/>
                </a:lnTo>
                <a:lnTo>
                  <a:pt x="6604000" y="1447800"/>
                </a:lnTo>
                <a:lnTo>
                  <a:pt x="6591300" y="1562100"/>
                </a:lnTo>
                <a:lnTo>
                  <a:pt x="7188200" y="1549400"/>
                </a:lnTo>
                <a:cubicBezTo>
                  <a:pt x="7181263" y="2534448"/>
                  <a:pt x="7191295" y="3002682"/>
                  <a:pt x="7196976" y="300266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61373" y="748695"/>
            <a:ext cx="4971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spc="-150" dirty="0">
                <a:solidFill>
                  <a:schemeClr val="accent6"/>
                </a:solidFill>
                <a:latin typeface="+mj-lt"/>
                <a:ea typeface="Microsoft JhengHei UI Light" panose="020B0304030504040204" pitchFamily="34" charset="-120"/>
              </a:rPr>
              <a:t>Dataset Preprocessing</a:t>
            </a:r>
            <a:endParaRPr lang="ko-KR" altLang="en-US" sz="4000" spc="-150" dirty="0">
              <a:solidFill>
                <a:schemeClr val="accent6"/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그리고 파생변수 덧붙이고 싶은건 우리 해석하기 편하라는 이유로 우리에게 익숙한 단위로 바꾸는거 해도 괜찮을듯? 평이라던가 평방미터라던가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공급면적</a:t>
            </a:r>
            <a:r>
              <a:rPr lang="en-US" altLang="ko-KR" dirty="0"/>
              <a:t>,</a:t>
            </a:r>
            <a:r>
              <a:rPr lang="ko-KR" altLang="en-US" dirty="0"/>
              <a:t>공용면적</a:t>
            </a:r>
            <a:r>
              <a:rPr lang="en-US" altLang="ko-KR" dirty="0"/>
              <a:t>,</a:t>
            </a:r>
            <a:r>
              <a:rPr lang="ko-KR" altLang="en-US" dirty="0"/>
              <a:t>전용면적</a:t>
            </a:r>
            <a:r>
              <a:rPr lang="en-US" altLang="ko-KR" dirty="0"/>
              <a:t>,</a:t>
            </a:r>
            <a:r>
              <a:rPr lang="ko-KR" altLang="en-US" dirty="0"/>
              <a:t>계약면적차이 </a:t>
            </a:r>
            <a:r>
              <a:rPr lang="en-US" altLang="ko-KR" dirty="0"/>
              <a:t>(</a:t>
            </a:r>
            <a:r>
              <a:rPr lang="ko-KR" altLang="en-US" dirty="0"/>
              <a:t>분양평수</a:t>
            </a:r>
            <a:r>
              <a:rPr lang="en-US" altLang="ko-KR" dirty="0"/>
              <a:t>,</a:t>
            </a:r>
            <a:r>
              <a:rPr lang="ko-KR" altLang="en-US" dirty="0"/>
              <a:t>실평수</a:t>
            </a:r>
            <a:r>
              <a:rPr lang="en-US" altLang="ko-KR" dirty="0"/>
              <a:t>,</a:t>
            </a:r>
            <a:r>
              <a:rPr lang="ko-KR" altLang="en-US" dirty="0"/>
              <a:t>계약평수</a:t>
            </a:r>
            <a:r>
              <a:rPr lang="en-US" altLang="ko-KR" dirty="0"/>
              <a:t>) :: </a:t>
            </a:r>
            <a:r>
              <a:rPr lang="ko-KR" altLang="en-US" dirty="0"/>
              <a:t>금융</a:t>
            </a:r>
            <a:r>
              <a:rPr lang="en-US" altLang="ko-KR" dirty="0"/>
              <a:t>,</a:t>
            </a:r>
            <a:r>
              <a:rPr lang="ko-KR" altLang="en-US" dirty="0"/>
              <a:t>재테크 전문블로그 </a:t>
            </a:r>
            <a:r>
              <a:rPr lang="en-US" altLang="ko-KR" dirty="0"/>
              <a:t>- </a:t>
            </a:r>
            <a:r>
              <a:rPr lang="en-US" altLang="ko-KR" dirty="0">
                <a:hlinkClick r:id="rId3"/>
              </a:rPr>
              <a:t>http://houseq.co.kr/107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[Biz Scope] </a:t>
            </a:r>
            <a:r>
              <a:rPr lang="ko-KR" altLang="en-US" dirty="0"/>
              <a:t>공고는 전용면적</a:t>
            </a:r>
            <a:r>
              <a:rPr lang="en-US" altLang="ko-KR" dirty="0"/>
              <a:t>, </a:t>
            </a:r>
            <a:r>
              <a:rPr lang="ko-KR" altLang="en-US" dirty="0"/>
              <a:t>분양가는 공급면적</a:t>
            </a:r>
            <a:r>
              <a:rPr lang="en-US" altLang="ko-KR" dirty="0"/>
              <a:t>…</a:t>
            </a:r>
            <a:r>
              <a:rPr lang="ko-KR" altLang="en-US" dirty="0"/>
              <a:t>왜</a:t>
            </a:r>
            <a:r>
              <a:rPr lang="en-US" altLang="ko-KR" dirty="0"/>
              <a:t>? - </a:t>
            </a:r>
            <a:r>
              <a:rPr lang="en-US" altLang="ko-KR" dirty="0" err="1"/>
              <a:t>Chosunbiz</a:t>
            </a:r>
            <a:r>
              <a:rPr lang="en-US" altLang="ko-KR" dirty="0"/>
              <a:t> - </a:t>
            </a:r>
            <a:r>
              <a:rPr lang="ko-KR" altLang="en-US" dirty="0"/>
              <a:t>프리미엄 경제 파워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http://m.biz.chosun.com/svc/article.html?contid=2013071902359&amp;www.google.co.kr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왜 굳이 면적과 가격은 세부변수로 나눠져있는지 탐구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efficiency ratio = </a:t>
            </a:r>
            <a:r>
              <a:rPr lang="ko-KR" altLang="en-US" dirty="0"/>
              <a:t>전용률</a:t>
            </a:r>
          </a:p>
          <a:p>
            <a:r>
              <a:rPr lang="en-US" altLang="ko-KR" dirty="0"/>
              <a:t>Saleable area = </a:t>
            </a:r>
            <a:r>
              <a:rPr lang="ko-KR" altLang="en-US" dirty="0"/>
              <a:t>전용면적</a:t>
            </a:r>
          </a:p>
          <a:p>
            <a:r>
              <a:rPr lang="en-US" altLang="ko-KR" dirty="0"/>
              <a:t>Gross area = </a:t>
            </a:r>
            <a:r>
              <a:rPr lang="ko-KR" altLang="en-US" dirty="0"/>
              <a:t>공급면적</a:t>
            </a:r>
          </a:p>
          <a:p>
            <a:endParaRPr lang="ko-KR" altLang="en-US" dirty="0"/>
          </a:p>
          <a:p>
            <a:r>
              <a:rPr lang="ko-KR" altLang="en-US" dirty="0"/>
              <a:t>분양가에서 공급면적으로 가격</a:t>
            </a:r>
            <a:r>
              <a:rPr lang="en-US" altLang="ko-KR" dirty="0"/>
              <a:t>(</a:t>
            </a:r>
            <a:r>
              <a:rPr lang="ko-KR" altLang="en-US" dirty="0"/>
              <a:t>우리기준 </a:t>
            </a:r>
            <a:r>
              <a:rPr lang="en-US" altLang="ko-KR" dirty="0" err="1"/>
              <a:t>price_gross</a:t>
            </a:r>
            <a:r>
              <a:rPr lang="en-US" altLang="ko-KR" dirty="0"/>
              <a:t>)</a:t>
            </a:r>
            <a:r>
              <a:rPr lang="ko-KR" altLang="en-US" dirty="0"/>
              <a:t>을 매기는 이유는 평당가격</a:t>
            </a:r>
            <a:r>
              <a:rPr lang="en-US" altLang="ko-KR" dirty="0"/>
              <a:t>=</a:t>
            </a:r>
            <a:r>
              <a:rPr lang="ko-KR" altLang="en-US" dirty="0"/>
              <a:t>가격</a:t>
            </a:r>
            <a:r>
              <a:rPr lang="en-US" altLang="ko-KR" dirty="0"/>
              <a:t>÷</a:t>
            </a:r>
            <a:r>
              <a:rPr lang="ko-KR" altLang="en-US" dirty="0"/>
              <a:t>면적 인데 더 큰 공급면적으로 나눠야 평당가격이 낮게 보이기 때문이라고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전용률</a:t>
            </a:r>
            <a:r>
              <a:rPr lang="en-US" altLang="ko-KR" dirty="0"/>
              <a:t>(efficiency rate)</a:t>
            </a:r>
            <a:r>
              <a:rPr lang="ko-KR" altLang="en-US" dirty="0"/>
              <a:t>이 좋아야 가격이 높다함</a:t>
            </a:r>
            <a:r>
              <a:rPr lang="en-US" altLang="ko-KR" dirty="0"/>
              <a:t>. </a:t>
            </a:r>
            <a:r>
              <a:rPr lang="ko-KR" altLang="en-US" dirty="0"/>
              <a:t>오피스텔이 공급면적에 비해 가격이 싼게 전용률이 낮아서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258300" y="42016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Government of HK Special Admin Region Housing Department</a:t>
            </a:r>
          </a:p>
          <a:p>
            <a:r>
              <a:rPr lang="ko-KR" altLang="en-US" dirty="0"/>
              <a:t>https://www.housingauthority.gov.hk/en/home-ownership/hos-secondary-market/transaction-records/index.html#</a:t>
            </a:r>
          </a:p>
        </p:txBody>
      </p:sp>
      <p:sp>
        <p:nvSpPr>
          <p:cNvPr id="5" name="Rectangle 4"/>
          <p:cNvSpPr/>
          <p:nvPr/>
        </p:nvSpPr>
        <p:spPr>
          <a:xfrm>
            <a:off x="9258300" y="0"/>
            <a:ext cx="6096000" cy="100642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우리가 나가지 못하는 이유</a:t>
            </a:r>
          </a:p>
          <a:p>
            <a:r>
              <a:rPr lang="ko-KR" altLang="en-US" dirty="0"/>
              <a:t>1. 플로어 기준</a:t>
            </a:r>
          </a:p>
          <a:p>
            <a:r>
              <a:rPr lang="ko-KR" altLang="en-US" dirty="0"/>
              <a:t>2. 파생변수 무엇?</a:t>
            </a:r>
          </a:p>
          <a:p>
            <a:r>
              <a:rPr lang="ko-KR" altLang="en-US" dirty="0"/>
              <a:t>3. 어떤 모델을 사용할 것인가?</a:t>
            </a:r>
          </a:p>
          <a:p>
            <a:r>
              <a:rPr lang="ko-KR" altLang="en-US" dirty="0"/>
              <a:t>4. 상품에 대한 데이터에서 어떻게 고객을 끌어낼 수 있을 것인가? 홍콩 데이터 부족</a:t>
            </a:r>
          </a:p>
          <a:p>
            <a:endParaRPr lang="ko-KR" altLang="en-US" dirty="0"/>
          </a:p>
          <a:p>
            <a:r>
              <a:rPr lang="ko-KR" altLang="en-US" dirty="0"/>
              <a:t>1. 목적을 설정. 가설을 세워두고. 파생변수화. 일반적으로 부동산에서 플로어를 나누는 기준 / 아파트 별로 층수 찾아보기 / 그냥 내비두기</a:t>
            </a:r>
          </a:p>
          <a:p>
            <a:r>
              <a:rPr lang="ko-KR" altLang="en-US" dirty="0"/>
              <a:t>2. 파생변수 gross area-saleable area = 공용면적, 층(전체 층수로 보정)</a:t>
            </a:r>
          </a:p>
          <a:p>
            <a:r>
              <a:rPr lang="ko-KR" altLang="en-US" dirty="0"/>
              <a:t>3. 변수 결합 </a:t>
            </a:r>
          </a:p>
          <a:p>
            <a:r>
              <a:rPr lang="ko-KR" altLang="en-US" dirty="0"/>
              <a:t>아파트 별로 평균 가격(3가격) / 평당가격 ~ binary 변수 / 같은 아파트에서 Floor별로 가격 / Floor ~ binary변수와의 관계 / 3가격과의 변수</a:t>
            </a:r>
          </a:p>
          <a:p>
            <a:r>
              <a:rPr lang="ko-KR" altLang="en-US" dirty="0"/>
              <a:t>시각화 facet. 시각화. 경향성과 군집화. </a:t>
            </a:r>
          </a:p>
          <a:p>
            <a:r>
              <a:rPr lang="ko-KR" altLang="en-US" dirty="0"/>
              <a:t>기존변수와 파생변수 </a:t>
            </a:r>
          </a:p>
          <a:p>
            <a:r>
              <a:rPr lang="ko-KR" altLang="en-US" dirty="0"/>
              <a:t>4. 고객, 환경과의 연결 데이터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*** 부동산 데이터의 방향성 두가지</a:t>
            </a:r>
          </a:p>
          <a:p>
            <a:r>
              <a:rPr lang="ko-KR" altLang="en-US" dirty="0"/>
              <a:t>1) 사회과학적으로 현상을 분석. 우리나라와 비교. 연구 </a:t>
            </a:r>
          </a:p>
          <a:p>
            <a:r>
              <a:rPr lang="ko-KR" altLang="en-US" dirty="0"/>
              <a:t>2) 예측. 사업. 어떻게 많이 팔리게 만들 것인가. 캠페인. 고객에 대해서 </a:t>
            </a:r>
          </a:p>
          <a:p>
            <a:endParaRPr lang="ko-KR" altLang="en-US" dirty="0"/>
          </a:p>
          <a:p>
            <a:r>
              <a:rPr lang="ko-KR" altLang="en-US" dirty="0"/>
              <a:t>고객 두가지 1. 클라이언트. 2. 클라이언트의 고객. 페르소나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*** 그래서 우리가 주의하고 초점을 두어야 할 것들</a:t>
            </a:r>
          </a:p>
          <a:p>
            <a:r>
              <a:rPr lang="ko-KR" altLang="en-US" dirty="0"/>
              <a:t>1. 데이터 탐색 후 명확한 주제도출. 목적 설정</a:t>
            </a:r>
          </a:p>
          <a:p>
            <a:r>
              <a:rPr lang="ko-KR" altLang="en-US" dirty="0"/>
              <a:t>2. 현재 데이터에서 끌어와야 할 것들. 고객에 대한 가상 설정. 연결 데이터 서칭</a:t>
            </a:r>
          </a:p>
          <a:p>
            <a:endParaRPr lang="ko-KR" altLang="en-US" dirty="0"/>
          </a:p>
          <a:p>
            <a:r>
              <a:rPr lang="ko-KR" altLang="en-US" dirty="0"/>
              <a:t>이런 변수는 가격에 별로 영향력이 없다 알아내기</a:t>
            </a:r>
          </a:p>
          <a:p>
            <a:r>
              <a:rPr lang="ko-KR" altLang="en-US" dirty="0"/>
              <a:t>군집분석 아웃라이어 찾아내기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6700" y="87669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*** 다음만남(29일 일요일)까지 무엇을 할 것인가? ***</a:t>
            </a:r>
          </a:p>
          <a:p>
            <a:r>
              <a:rPr lang="ko-KR" altLang="en-US" dirty="0"/>
              <a:t>1. 각자 변수 맡은 것 정리해서 올려주기(r code, dataset, 시각화)</a:t>
            </a:r>
          </a:p>
          <a:p>
            <a:r>
              <a:rPr lang="ko-KR" altLang="en-US" dirty="0"/>
              <a:t>2. 범석: 모델링(의사결정나무, 다변량회귀분석) &gt;&gt;&gt; Accuracy 도출</a:t>
            </a:r>
          </a:p>
          <a:p>
            <a:r>
              <a:rPr lang="ko-KR" altLang="en-US" dirty="0"/>
              <a:t>3. 동환: 고객 상정(정부, 중개사이트, 공인중개사, 구매자, 투자자 //)</a:t>
            </a:r>
          </a:p>
          <a:p>
            <a:r>
              <a:rPr lang="ko-KR" altLang="en-US" dirty="0"/>
              <a:t>4. 꽃미: 3가격 변수 양상 파악(어떤 때는 총가격을 보고, 어떤 때는 평당가격을 보고)</a:t>
            </a:r>
          </a:p>
          <a:p>
            <a:r>
              <a:rPr lang="ko-KR" altLang="en-US" dirty="0"/>
              <a:t>5. 꽃미: 파생변수 추가(지역, 층, 공용면적)</a:t>
            </a:r>
          </a:p>
          <a:p>
            <a:r>
              <a:rPr lang="ko-KR" altLang="en-US" dirty="0"/>
              <a:t>6. 정연: 중간 보고서</a:t>
            </a:r>
          </a:p>
        </p:txBody>
      </p:sp>
    </p:spTree>
    <p:extLst>
      <p:ext uri="{BB962C8B-B14F-4D97-AF65-F5344CB8AC3E}">
        <p14:creationId xmlns:p14="http://schemas.microsoft.com/office/powerpoint/2010/main" val="7744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KoPub돋움체 Medium"/>
        <a:cs typeface=""/>
      </a:majorFont>
      <a:minorFont>
        <a:latin typeface="Microsoft JhengHei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740</Words>
  <Application>Microsoft Office PowerPoint</Application>
  <PresentationFormat>Widescreen</PresentationFormat>
  <Paragraphs>154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KoPub돋움체 Bold</vt:lpstr>
      <vt:lpstr>KoPub돋움체 Light</vt:lpstr>
      <vt:lpstr>KoPub돋움체 Medium</vt:lpstr>
      <vt:lpstr>Microsoft JhengHei Light</vt:lpstr>
      <vt:lpstr>Microsoft JhengHei UI Light</vt:lpstr>
      <vt:lpstr>맑은 고딕</vt:lpstr>
      <vt:lpstr>Arial</vt:lpstr>
      <vt:lpstr>Office Theme</vt:lpstr>
      <vt:lpstr>홍콩 부동산 데이터 분석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홍콩 부동산 데이터 분석</dc:title>
  <dc:creator>Jungyeon Choi</dc:creator>
  <cp:lastModifiedBy>Jungyeon Choi</cp:lastModifiedBy>
  <cp:revision>69</cp:revision>
  <dcterms:created xsi:type="dcterms:W3CDTF">2017-01-28T06:07:21Z</dcterms:created>
  <dcterms:modified xsi:type="dcterms:W3CDTF">2017-01-28T13:39:52Z</dcterms:modified>
</cp:coreProperties>
</file>