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94" r:id="rId2"/>
  </p:sldMasterIdLst>
  <p:notesMasterIdLst>
    <p:notesMasterId r:id="rId77"/>
  </p:notesMasterIdLst>
  <p:sldIdLst>
    <p:sldId id="256" r:id="rId3"/>
    <p:sldId id="1456" r:id="rId4"/>
    <p:sldId id="257" r:id="rId5"/>
    <p:sldId id="258" r:id="rId6"/>
    <p:sldId id="259" r:id="rId7"/>
    <p:sldId id="260" r:id="rId8"/>
    <p:sldId id="1447" r:id="rId9"/>
    <p:sldId id="1448" r:id="rId10"/>
    <p:sldId id="1449" r:id="rId11"/>
    <p:sldId id="1450" r:id="rId12"/>
    <p:sldId id="1451" r:id="rId13"/>
    <p:sldId id="1452" r:id="rId14"/>
    <p:sldId id="1453" r:id="rId15"/>
    <p:sldId id="1454" r:id="rId16"/>
    <p:sldId id="1484" r:id="rId17"/>
    <p:sldId id="1457" r:id="rId18"/>
    <p:sldId id="1479" r:id="rId19"/>
    <p:sldId id="1462" r:id="rId20"/>
    <p:sldId id="1463" r:id="rId21"/>
    <p:sldId id="1466" r:id="rId22"/>
    <p:sldId id="1468" r:id="rId23"/>
    <p:sldId id="1459" r:id="rId24"/>
    <p:sldId id="1464" r:id="rId25"/>
    <p:sldId id="1465" r:id="rId26"/>
    <p:sldId id="1467" r:id="rId27"/>
    <p:sldId id="1469" r:id="rId28"/>
    <p:sldId id="1481" r:id="rId29"/>
    <p:sldId id="1470" r:id="rId30"/>
    <p:sldId id="1471" r:id="rId31"/>
    <p:sldId id="1473" r:id="rId32"/>
    <p:sldId id="1472" r:id="rId33"/>
    <p:sldId id="1478" r:id="rId34"/>
    <p:sldId id="1461" r:id="rId35"/>
    <p:sldId id="1474" r:id="rId36"/>
    <p:sldId id="1475" r:id="rId37"/>
    <p:sldId id="1477" r:id="rId38"/>
    <p:sldId id="1480" r:id="rId39"/>
    <p:sldId id="1485" r:id="rId40"/>
    <p:sldId id="1486" r:id="rId41"/>
    <p:sldId id="1476" r:id="rId42"/>
    <p:sldId id="1482" r:id="rId43"/>
    <p:sldId id="1488" r:id="rId44"/>
    <p:sldId id="1489" r:id="rId45"/>
    <p:sldId id="1492" r:id="rId46"/>
    <p:sldId id="1514" r:id="rId47"/>
    <p:sldId id="1490" r:id="rId48"/>
    <p:sldId id="1491" r:id="rId49"/>
    <p:sldId id="1509" r:id="rId50"/>
    <p:sldId id="1513" r:id="rId51"/>
    <p:sldId id="1493" r:id="rId52"/>
    <p:sldId id="1494" r:id="rId53"/>
    <p:sldId id="1495" r:id="rId54"/>
    <p:sldId id="1496" r:id="rId55"/>
    <p:sldId id="1497" r:id="rId56"/>
    <p:sldId id="1498" r:id="rId57"/>
    <p:sldId id="1499" r:id="rId58"/>
    <p:sldId id="1500" r:id="rId59"/>
    <p:sldId id="1501" r:id="rId60"/>
    <p:sldId id="1502" r:id="rId61"/>
    <p:sldId id="1503" r:id="rId62"/>
    <p:sldId id="1504" r:id="rId63"/>
    <p:sldId id="1505" r:id="rId64"/>
    <p:sldId id="1506" r:id="rId65"/>
    <p:sldId id="1508" r:id="rId66"/>
    <p:sldId id="1507" r:id="rId67"/>
    <p:sldId id="1512" r:id="rId68"/>
    <p:sldId id="1510" r:id="rId69"/>
    <p:sldId id="1511" r:id="rId70"/>
    <p:sldId id="1515" r:id="rId71"/>
    <p:sldId id="1516" r:id="rId72"/>
    <p:sldId id="1517" r:id="rId73"/>
    <p:sldId id="1518" r:id="rId74"/>
    <p:sldId id="1519" r:id="rId75"/>
    <p:sldId id="152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18" autoAdjust="0"/>
  </p:normalViewPr>
  <p:slideViewPr>
    <p:cSldViewPr snapToGrid="0">
      <p:cViewPr varScale="1">
        <p:scale>
          <a:sx n="85" d="100"/>
          <a:sy n="85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E205-5F9D-4B7B-8553-A68C2509101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5ECA-58EC-482F-BB5F-3FC3F4D3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ingress-nginx/controller-0.32.0/deploy/static/provider/baremetal/deploy.yaml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Opciones para probar </a:t>
            </a:r>
            <a:r>
              <a:rPr lang="es-419" dirty="0" err="1"/>
              <a:t>kubernetes</a:t>
            </a:r>
            <a:endParaRPr lang="es-419" dirty="0"/>
          </a:p>
          <a:p>
            <a:r>
              <a:rPr lang="es-419" dirty="0"/>
              <a:t>IBM Cloud un trial de un mes un nodo</a:t>
            </a:r>
          </a:p>
          <a:p>
            <a:r>
              <a:rPr lang="es-419" dirty="0" err="1"/>
              <a:t>Minikube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Mañana se va a ver HA</a:t>
            </a:r>
          </a:p>
          <a:p>
            <a:endParaRPr lang="es-419" dirty="0"/>
          </a:p>
          <a:p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cluster</a:t>
            </a:r>
            <a:r>
              <a:rPr lang="es-419" dirty="0"/>
              <a:t> </a:t>
            </a:r>
            <a:r>
              <a:rPr lang="es-419" dirty="0" err="1"/>
              <a:t>info</a:t>
            </a:r>
            <a:endParaRPr lang="es-419" dirty="0"/>
          </a:p>
          <a:p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nodes</a:t>
            </a:r>
            <a:endParaRPr lang="es-419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7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Lo que hace el </a:t>
            </a:r>
            <a:r>
              <a:rPr lang="es-419" dirty="0" err="1"/>
              <a:t>controller</a:t>
            </a:r>
            <a:r>
              <a:rPr lang="es-419" dirty="0"/>
              <a:t> es ver y remediar</a:t>
            </a:r>
          </a:p>
          <a:p>
            <a:endParaRPr lang="es-419" dirty="0"/>
          </a:p>
          <a:p>
            <a:r>
              <a:rPr lang="es-ES" dirty="0"/>
              <a:t>el </a:t>
            </a:r>
            <a:r>
              <a:rPr lang="es-ES" dirty="0" err="1"/>
              <a:t>node-controller</a:t>
            </a:r>
            <a:endParaRPr lang="es-ES" dirty="0"/>
          </a:p>
          <a:p>
            <a:endParaRPr lang="es-ES" dirty="0"/>
          </a:p>
          <a:p>
            <a:r>
              <a:rPr lang="es-ES" dirty="0"/>
              <a:t>monitorea cada 5 segundos el estado de salud del nodo tiene un periodo de gracias de 40 segundos y si pasa 5 minutos empieza a desplegar los </a:t>
            </a:r>
            <a:r>
              <a:rPr lang="es-ES" dirty="0" err="1"/>
              <a:t>pods</a:t>
            </a:r>
            <a:r>
              <a:rPr lang="es-ES" dirty="0"/>
              <a:t> en otro nodo (POD </a:t>
            </a:r>
            <a:r>
              <a:rPr lang="es-ES" dirty="0" err="1"/>
              <a:t>Eviction</a:t>
            </a:r>
            <a:r>
              <a:rPr lang="es-ES" dirty="0"/>
              <a:t> </a:t>
            </a:r>
            <a:r>
              <a:rPr lang="es-ES" dirty="0" err="1"/>
              <a:t>Timeout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Replication</a:t>
            </a:r>
            <a:r>
              <a:rPr lang="es-ES" dirty="0"/>
              <a:t> </a:t>
            </a:r>
            <a:r>
              <a:rPr lang="es-ES" dirty="0" err="1"/>
              <a:t>controller</a:t>
            </a:r>
            <a:endParaRPr lang="es-ES" dirty="0"/>
          </a:p>
          <a:p>
            <a:endParaRPr lang="es-ES" dirty="0"/>
          </a:p>
          <a:p>
            <a:r>
              <a:rPr lang="es-ES" dirty="0"/>
              <a:t>hay muchos mas </a:t>
            </a:r>
            <a:r>
              <a:rPr lang="es-ES" dirty="0" err="1"/>
              <a:t>controlers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controller: Responsible for noticing and responding when nodes go down.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controller: Responsible for maintaining the correct number of pods for every replication controller object in the system.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 controller: Populates the Endpoints object (that is, joins Services &amp; Pods).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Account &amp; Token controllers: Create default accounts and API access tokens for new namespaces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Para decidir en que </a:t>
            </a:r>
            <a:r>
              <a:rPr lang="es-419" dirty="0" err="1"/>
              <a:t>Worker</a:t>
            </a:r>
            <a:r>
              <a:rPr lang="es-419" dirty="0"/>
              <a:t> va usa dos criterios:</a:t>
            </a:r>
          </a:p>
          <a:p>
            <a:endParaRPr lang="es-419" dirty="0"/>
          </a:p>
          <a:p>
            <a:pPr marL="228600" indent="-228600">
              <a:buAutoNum type="arabicPeriod"/>
            </a:pPr>
            <a:r>
              <a:rPr lang="es-419" dirty="0" err="1"/>
              <a:t>Filter</a:t>
            </a:r>
            <a:endParaRPr lang="es-419" dirty="0"/>
          </a:p>
          <a:p>
            <a:pPr marL="228600" indent="-228600">
              <a:buAutoNum type="arabicPeriod"/>
            </a:pPr>
            <a:r>
              <a:rPr lang="es-419" dirty="0"/>
              <a:t>Rank</a:t>
            </a:r>
          </a:p>
          <a:p>
            <a:pPr marL="228600" indent="-228600">
              <a:buAutoNum type="arabicPeriod"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Si se usa otros criterios como </a:t>
            </a:r>
            <a:r>
              <a:rPr lang="es-419" dirty="0" err="1"/>
              <a:t>label</a:t>
            </a:r>
            <a:r>
              <a:rPr lang="es-419" dirty="0"/>
              <a:t> se modifica este comportamiento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Este no se despliega como </a:t>
            </a:r>
            <a:r>
              <a:rPr lang="es-419" dirty="0" err="1"/>
              <a:t>pod</a:t>
            </a:r>
            <a:r>
              <a:rPr lang="es-419" dirty="0"/>
              <a:t> dentro de </a:t>
            </a:r>
            <a:r>
              <a:rPr lang="es-419" dirty="0" err="1"/>
              <a:t>kube-system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7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Este es uno de los escenarios de HA y el mas conocido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vote interface is then available on port 31000 on each host of the cluster, the result one is available on port 31001.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Por cada nuevo servicio como </a:t>
            </a:r>
            <a:r>
              <a:rPr lang="es-419" dirty="0" err="1"/>
              <a:t>LoadBalancer</a:t>
            </a:r>
            <a:r>
              <a:rPr lang="es-419" dirty="0"/>
              <a:t> se tiene que pagar</a:t>
            </a:r>
          </a:p>
          <a:p>
            <a:r>
              <a:rPr lang="es-419" dirty="0"/>
              <a:t>Cada load </a:t>
            </a:r>
            <a:r>
              <a:rPr lang="es-419" dirty="0" err="1"/>
              <a:t>balancer</a:t>
            </a:r>
            <a:r>
              <a:rPr lang="es-419" dirty="0"/>
              <a:t> tiene una propia IP</a:t>
            </a:r>
            <a:r>
              <a:rPr lang="en-US" dirty="0"/>
              <a:t>. Si </a:t>
            </a:r>
            <a:r>
              <a:rPr lang="en-US" dirty="0" err="1"/>
              <a:t>tenemos</a:t>
            </a:r>
            <a:r>
              <a:rPr lang="en-US" dirty="0"/>
              <a:t> un site ip1/store y ip2/cart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necesitar</a:t>
            </a:r>
            <a:r>
              <a:rPr lang="en-US" dirty="0"/>
              <a:t> un proxy Adelante</a:t>
            </a:r>
          </a:p>
          <a:p>
            <a:r>
              <a:rPr lang="en-US" dirty="0"/>
              <a:t>No se </a:t>
            </a:r>
            <a:r>
              <a:rPr lang="en-US" dirty="0" err="1"/>
              <a:t>tiene</a:t>
            </a:r>
            <a:r>
              <a:rPr lang="en-US" dirty="0"/>
              <a:t> control</a:t>
            </a:r>
          </a:p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El este caso si es Cloud el </a:t>
            </a:r>
            <a:r>
              <a:rPr lang="es-419" dirty="0" err="1"/>
              <a:t>ingress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r>
              <a:rPr lang="es-419" dirty="0"/>
              <a:t> esta solo apuntando a un balanceador</a:t>
            </a:r>
          </a:p>
          <a:p>
            <a:endParaRPr lang="es-419" dirty="0"/>
          </a:p>
          <a:p>
            <a:r>
              <a:rPr lang="es-419" dirty="0"/>
              <a:t>Si fuera </a:t>
            </a:r>
            <a:r>
              <a:rPr lang="es-419" dirty="0" err="1"/>
              <a:t>bare</a:t>
            </a:r>
            <a:r>
              <a:rPr lang="es-419" dirty="0"/>
              <a:t> metal este </a:t>
            </a:r>
            <a:r>
              <a:rPr lang="es-419" dirty="0" err="1"/>
              <a:t>salidria</a:t>
            </a:r>
            <a:r>
              <a:rPr lang="es-419" dirty="0"/>
              <a:t> por </a:t>
            </a:r>
            <a:r>
              <a:rPr lang="es-419" dirty="0" err="1"/>
              <a:t>node</a:t>
            </a:r>
            <a:r>
              <a:rPr lang="es-419" dirty="0"/>
              <a:t> </a:t>
            </a:r>
            <a:r>
              <a:rPr lang="es-419" dirty="0" err="1"/>
              <a:t>port</a:t>
            </a:r>
            <a:r>
              <a:rPr lang="es-419" dirty="0"/>
              <a:t> hacia un balanceador externo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-f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https://raw.githubusercontent.com/kubernetes/ingress-nginx/controller-0.32.0/deploy/static/provider/baremetal/deploy.yaml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Usar </a:t>
            </a:r>
            <a:r>
              <a:rPr lang="es-419" dirty="0" err="1"/>
              <a:t>Katacoda</a:t>
            </a:r>
            <a:r>
              <a:rPr lang="es-419" dirty="0"/>
              <a:t> </a:t>
            </a:r>
            <a:r>
              <a:rPr lang="es-419" dirty="0" err="1"/>
              <a:t>minikube</a:t>
            </a:r>
            <a:endParaRPr lang="es-419" dirty="0"/>
          </a:p>
          <a:p>
            <a:r>
              <a:rPr lang="es-419" dirty="0"/>
              <a:t>Git clone a mi repo (https://github.com/jyamaniha/k8s_labs)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all</a:t>
            </a:r>
            <a:endParaRPr lang="es-419" dirty="0"/>
          </a:p>
          <a:p>
            <a:r>
              <a:rPr lang="es-419" dirty="0"/>
              <a:t>Para mostrar que se crea el </a:t>
            </a:r>
            <a:r>
              <a:rPr lang="es-419" dirty="0" err="1"/>
              <a:t>ReplicaSet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rollout</a:t>
            </a:r>
            <a:r>
              <a:rPr lang="es-419" dirty="0"/>
              <a:t> status </a:t>
            </a:r>
            <a:r>
              <a:rPr lang="es-419" dirty="0" err="1"/>
              <a:t>deployment</a:t>
            </a:r>
            <a:r>
              <a:rPr lang="es-419" dirty="0"/>
              <a:t>/web-</a:t>
            </a:r>
            <a:r>
              <a:rPr lang="es-419" dirty="0" err="1"/>
              <a:t>deployment</a:t>
            </a:r>
            <a:endParaRPr lang="es-419" dirty="0"/>
          </a:p>
          <a:p>
            <a:r>
              <a:rPr lang="es-419" dirty="0"/>
              <a:t>$</a:t>
            </a:r>
            <a:r>
              <a:rPr lang="es-419" dirty="0" err="1"/>
              <a:t>kubect</a:t>
            </a:r>
            <a:r>
              <a:rPr lang="es-419" dirty="0"/>
              <a:t> </a:t>
            </a:r>
            <a:r>
              <a:rPr lang="es-419" dirty="0" err="1"/>
              <a:t>rollout</a:t>
            </a:r>
            <a:r>
              <a:rPr lang="es-419" dirty="0"/>
              <a:t> </a:t>
            </a:r>
            <a:r>
              <a:rPr lang="es-419" dirty="0" err="1"/>
              <a:t>history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/web-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r>
              <a:rPr lang="es-419" dirty="0" err="1"/>
              <a:t>Rollback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rollout</a:t>
            </a:r>
            <a:r>
              <a:rPr lang="es-419" dirty="0"/>
              <a:t> </a:t>
            </a:r>
            <a:r>
              <a:rPr lang="es-419" dirty="0" err="1"/>
              <a:t>undo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/web-</a:t>
            </a:r>
            <a:r>
              <a:rPr lang="es-419" dirty="0" err="1"/>
              <a:t>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Nodos Master = Control </a:t>
            </a:r>
            <a:r>
              <a:rPr lang="es-419" dirty="0" err="1"/>
              <a:t>Plane</a:t>
            </a:r>
            <a:endParaRPr lang="es-419" dirty="0"/>
          </a:p>
          <a:p>
            <a:r>
              <a:rPr lang="es-419" dirty="0"/>
              <a:t>Los </a:t>
            </a:r>
            <a:r>
              <a:rPr lang="es-419" dirty="0" err="1"/>
              <a:t>worker</a:t>
            </a:r>
            <a:r>
              <a:rPr lang="es-419" dirty="0"/>
              <a:t> </a:t>
            </a:r>
            <a:r>
              <a:rPr lang="es-419" dirty="0" err="1"/>
              <a:t>nodes</a:t>
            </a:r>
            <a:r>
              <a:rPr lang="es-419" dirty="0"/>
              <a:t> = compute </a:t>
            </a:r>
            <a:r>
              <a:rPr lang="es-419" dirty="0" err="1"/>
              <a:t>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Los componentes del control </a:t>
            </a:r>
            <a:r>
              <a:rPr lang="es-419" dirty="0" err="1"/>
              <a:t>plane</a:t>
            </a:r>
            <a:r>
              <a:rPr lang="es-419" dirty="0"/>
              <a:t> se encargan de tomar decisiones acerca de </a:t>
            </a:r>
            <a:r>
              <a:rPr lang="es-419" dirty="0" err="1"/>
              <a:t>cluster</a:t>
            </a:r>
            <a:r>
              <a:rPr lang="es-419" dirty="0"/>
              <a:t>. Los componentes del control </a:t>
            </a:r>
            <a:r>
              <a:rPr lang="es-419" dirty="0" err="1"/>
              <a:t>plane</a:t>
            </a:r>
            <a:r>
              <a:rPr lang="es-419" dirty="0"/>
              <a:t> se pueden desplegar en cualquier nodo, pero como buena practica se despliega en nodos donde no hay contenedores desplegados por usuarios.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Para </a:t>
            </a:r>
            <a:r>
              <a:rPr lang="es-419" dirty="0" err="1"/>
              <a:t>recuprar</a:t>
            </a:r>
            <a:r>
              <a:rPr lang="es-419" dirty="0"/>
              <a:t> un </a:t>
            </a:r>
            <a:r>
              <a:rPr lang="es-419" dirty="0" err="1"/>
              <a:t>cluster</a:t>
            </a:r>
            <a:r>
              <a:rPr lang="es-419" dirty="0"/>
              <a:t> de </a:t>
            </a:r>
            <a:r>
              <a:rPr lang="es-419" dirty="0" err="1"/>
              <a:t>Kubernetes</a:t>
            </a:r>
            <a:r>
              <a:rPr lang="es-419" dirty="0"/>
              <a:t> se le debe de sacar </a:t>
            </a:r>
            <a:r>
              <a:rPr lang="es-419" dirty="0" err="1"/>
              <a:t>backup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Mostrar </a:t>
            </a:r>
            <a:r>
              <a:rPr lang="es-419" dirty="0" err="1"/>
              <a:t>site</a:t>
            </a:r>
            <a:r>
              <a:rPr lang="es-419" dirty="0"/>
              <a:t> https://etcd.io/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77E-C745-442B-95AF-870A603F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1B286-3B61-4314-9517-C452A838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5886-6EA6-4112-96B0-B3D9AAF5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52DA-65BA-488C-8372-68FB37F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280C-AB12-4584-B126-F040754D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37AF-BFAA-4C53-BE6F-91ECAA4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08B8-F454-49A3-B755-E2164A05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859C-E4CA-4750-A8C8-3A30B89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696A-2D2C-4D1A-8C49-FB48F2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AE04-3076-4765-8015-037E023E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E6489-8CF6-4AE3-B8E9-7AD5EDE1D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3ECA3-675A-42F5-81AA-E2184B7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E4F8-FB3A-4D5E-AF6B-870B5F7C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FF54-499C-46FD-AAD4-87FCDBB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0D6B-3FFC-4F4E-92BE-94461731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7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8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2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4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80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95C-6033-48C8-B1A7-EE42F28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8A2C-C12A-4107-A946-001EA6B6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E324-B3F3-44AA-A03D-39FFD7CF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47BE-9C9D-467E-9831-1EEB8D7D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DFA2-5EC4-465C-8F33-0C993409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3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5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4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51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00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59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13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7C49-7BD3-461F-9518-1279839A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A8D0-C7C2-49F8-9DA3-CD2A12D3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A945-611F-4CCF-A5B5-580F9570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3E0B-14FB-4C4E-9CB4-D21387A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7AEA-29B9-468C-8B18-FD837C3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6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4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25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44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7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7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6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42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40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6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BD2-E0D8-4B53-A276-09297DB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30E0-A45C-4272-A922-8178058D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134A-5A5B-4DCA-B5A9-03A1A999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114B-71CF-4EEB-B520-225E832E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8F6D2-8C1A-4AD1-A040-EF10C644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C521-E5D6-42D2-B7D2-95830A3D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5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14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29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24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4606" y="3087490"/>
            <a:ext cx="1722793" cy="683025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77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6366" y="3000375"/>
            <a:ext cx="4059271" cy="8572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964687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82179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599671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1917163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53255" y="6540500"/>
            <a:ext cx="290144" cy="2872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4239654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5278"/>
            <a:ext cx="331819" cy="328933"/>
          </a:xfrm>
          <a:prstGeom prst="rect">
            <a:avLst/>
          </a:prstGeom>
        </p:spPr>
        <p:txBody>
          <a:bodyPr lIns="71436" tIns="71436" rIns="71436" bIns="71436"/>
          <a:lstStyle>
            <a:lvl1pPr defTabSz="410755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1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A58D-C419-4007-B8A2-B8056331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BA-7E05-4C6C-87E1-AD6FF701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CB76-D192-4767-B6D8-194ABE57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7F190-71A6-43F1-A733-66CC2711E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DC9B6-A707-4D3D-86B3-C033FE45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0C0EA-9F7F-47E4-BF46-A2138C70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BDD59-A29C-4E7E-838A-95659943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5DFC1-602B-4AF7-A321-E06B50EE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63D6-D876-4F53-9AA8-B2BD1D71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5DD8A-5852-4D1C-9D6C-F2B2BEFC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B0191-C047-46A6-AEED-582CB8C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B5ADA-7492-4F9D-9405-AFAD082E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A567A-38BC-4E11-95E3-CDD2A63A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DF3C-60C3-4DB3-A313-4A697145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F1A02-1F29-4CB6-817B-91F06582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0A4-7E18-401F-9CAA-116A863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5C5F-A923-453E-A205-2EC706E7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E05CC-A976-4D46-89E3-EF3FECF1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80F32-39A7-4F17-AD9F-9657F6B8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9559-5832-41ED-A725-39A76299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925A-4B68-4513-BFBA-14B934C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FA0F-6E0C-4AD6-8D5E-54CB2A6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DC635-D854-4C69-9B21-8084A2336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BF70-5A75-45C3-BB83-2F43D433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C195-6B25-490E-98A3-C5D4B9C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F6C5-8320-48E6-97B2-ED9546D0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BEF7-6A8A-4F97-BECB-5AC74A8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2C160-A8AC-4789-9886-C9716D35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1EC0-D8BA-4ADC-9C7B-B41E4EEF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1B6A-CE27-49B1-8300-2B0CC1465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84B0-4832-404D-9620-A1E84E9B2CF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946-81C7-44D6-B3C8-6A62CF951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5DFF-9B7B-4FBA-BD35-57711817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440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  <p:sldLayoutId id="2147484115" r:id="rId21"/>
    <p:sldLayoutId id="2147484116" r:id="rId22"/>
    <p:sldLayoutId id="2147484117" r:id="rId23"/>
    <p:sldLayoutId id="2147484118" r:id="rId24"/>
    <p:sldLayoutId id="2147484119" r:id="rId25"/>
    <p:sldLayoutId id="2147484120" r:id="rId26"/>
    <p:sldLayoutId id="2147484121" r:id="rId27"/>
    <p:sldLayoutId id="2147484122" r:id="rId28"/>
    <p:sldLayoutId id="2147484123" r:id="rId29"/>
    <p:sldLayoutId id="2147484124" r:id="rId30"/>
    <p:sldLayoutId id="2147484125" r:id="rId31"/>
    <p:sldLayoutId id="2147484126" r:id="rId32"/>
    <p:sldLayoutId id="2147484127" r:id="rId33"/>
    <p:sldLayoutId id="2147484128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seyhightower/kubernetes-the-hard-w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reference/setup-tools/kubeadm/kubeadm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developer.ibm.com/recipes/tutorials/installing-kubernetes-the-hard-way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6FE0-4696-4FF8-8DAC-8DE79820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Kubernetes</a:t>
            </a:r>
            <a:r>
              <a:rPr lang="es-419" dirty="0"/>
              <a:t> Essentials </a:t>
            </a:r>
            <a:endParaRPr lang="en-US" dirty="0"/>
          </a:p>
        </p:txBody>
      </p:sp>
      <p:pic>
        <p:nvPicPr>
          <p:cNvPr id="4" name="Picture 8" descr="Picture 8">
            <a:extLst>
              <a:ext uri="{FF2B5EF4-FFF2-40B4-BE49-F238E27FC236}">
                <a16:creationId xmlns:a16="http://schemas.microsoft.com/office/drawing/2014/main" id="{57CA80E1-EEC1-4E4A-B219-337D312F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49" y="2406128"/>
            <a:ext cx="1022872" cy="1022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15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Shape 583"/>
          <p:cNvSpPr txBox="1"/>
          <p:nvPr/>
        </p:nvSpPr>
        <p:spPr>
          <a:xfrm>
            <a:off x="5243082" y="2284599"/>
            <a:ext cx="3399503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Self-healing</a:t>
            </a:r>
          </a:p>
        </p:txBody>
      </p:sp>
      <p:sp>
        <p:nvSpPr>
          <p:cNvPr id="6724" name="Shape 586"/>
          <p:cNvSpPr txBox="1"/>
          <p:nvPr/>
        </p:nvSpPr>
        <p:spPr>
          <a:xfrm>
            <a:off x="5219722" y="2699906"/>
            <a:ext cx="5548935" cy="1937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Restarts containers that fail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Replaces and reschedules containers when nodes die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Kills containers that don't respond to your user-defined health check</a:t>
            </a:r>
          </a:p>
        </p:txBody>
      </p:sp>
      <p:pic>
        <p:nvPicPr>
          <p:cNvPr id="6726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7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9" name="Shape 589"/>
          <p:cNvSpPr txBox="1"/>
          <p:nvPr/>
        </p:nvSpPr>
        <p:spPr>
          <a:xfrm>
            <a:off x="5236150" y="2650719"/>
            <a:ext cx="4631927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Horizontal scaling</a:t>
            </a:r>
          </a:p>
        </p:txBody>
      </p:sp>
      <p:sp>
        <p:nvSpPr>
          <p:cNvPr id="6730" name="Shape 592"/>
          <p:cNvSpPr txBox="1"/>
          <p:nvPr/>
        </p:nvSpPr>
        <p:spPr>
          <a:xfrm>
            <a:off x="5243221" y="3258093"/>
            <a:ext cx="5371608" cy="8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Scale your application with a simple command 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Automatic scaling based on real-time usage</a:t>
            </a:r>
          </a:p>
        </p:txBody>
      </p:sp>
      <p:pic>
        <p:nvPicPr>
          <p:cNvPr id="6732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3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5" name="Shape 595"/>
          <p:cNvSpPr txBox="1"/>
          <p:nvPr/>
        </p:nvSpPr>
        <p:spPr>
          <a:xfrm>
            <a:off x="5229218" y="1979479"/>
            <a:ext cx="5963343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Service discovery and load balancing</a:t>
            </a:r>
          </a:p>
        </p:txBody>
      </p:sp>
      <p:sp>
        <p:nvSpPr>
          <p:cNvPr id="6736" name="Shape 598"/>
          <p:cNvSpPr txBox="1"/>
          <p:nvPr/>
        </p:nvSpPr>
        <p:spPr>
          <a:xfrm>
            <a:off x="5286967" y="2603609"/>
            <a:ext cx="5364037" cy="220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Simple discovery of services through a single DNS name </a:t>
            </a: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Manage access to container applications through IP address or HTTP route.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Automatically load balance traffic and route around failure</a:t>
            </a:r>
          </a:p>
        </p:txBody>
      </p:sp>
      <p:pic>
        <p:nvPicPr>
          <p:cNvPr id="6738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9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1" name="Shape 601"/>
          <p:cNvSpPr txBox="1"/>
          <p:nvPr/>
        </p:nvSpPr>
        <p:spPr>
          <a:xfrm>
            <a:off x="5250013" y="2220722"/>
            <a:ext cx="4631927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Automated rollouts and rollbacks</a:t>
            </a:r>
          </a:p>
        </p:txBody>
      </p:sp>
      <p:sp>
        <p:nvSpPr>
          <p:cNvPr id="6742" name="Shape 604"/>
          <p:cNvSpPr txBox="1"/>
          <p:nvPr/>
        </p:nvSpPr>
        <p:spPr>
          <a:xfrm>
            <a:off x="5292346" y="2898498"/>
            <a:ext cx="5633855" cy="166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Roll out changes to your application or its configuration, while monitoring application health to ensure things stay up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If something goes wrong, Kubernetes will rollback the change for you</a:t>
            </a:r>
          </a:p>
        </p:txBody>
      </p:sp>
      <p:pic>
        <p:nvPicPr>
          <p:cNvPr id="6744" name="Picture 24" descr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5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7" name="Shape 607"/>
          <p:cNvSpPr txBox="1"/>
          <p:nvPr/>
        </p:nvSpPr>
        <p:spPr>
          <a:xfrm>
            <a:off x="5236149" y="2650719"/>
            <a:ext cx="6287995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Secret and configuration management</a:t>
            </a:r>
          </a:p>
        </p:txBody>
      </p:sp>
      <p:sp>
        <p:nvSpPr>
          <p:cNvPr id="6748" name="Shape 610"/>
          <p:cNvSpPr txBox="1"/>
          <p:nvPr/>
        </p:nvSpPr>
        <p:spPr>
          <a:xfrm>
            <a:off x="5245629" y="3290326"/>
            <a:ext cx="5633855" cy="139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Safely store application credentials and secrets</a:t>
            </a: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Deploy and update secrets and application configuration without rebuilding your image and without exposing secrets in your stack configuration.</a:t>
            </a:r>
          </a:p>
        </p:txBody>
      </p:sp>
      <p:pic>
        <p:nvPicPr>
          <p:cNvPr id="6750" name="Picture 25" descr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1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B94-24B8-4963-86B1-962D0FB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Instalación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F588-A521-4619-B5BC-B3D403F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Usando Ansible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05ADA-6F8B-4F68-84C0-0BA554B06BCF}"/>
              </a:ext>
            </a:extLst>
          </p:cNvPr>
          <p:cNvSpPr/>
          <p:nvPr/>
        </p:nvSpPr>
        <p:spPr>
          <a:xfrm>
            <a:off x="1670756" y="3429000"/>
            <a:ext cx="812800" cy="118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A4D3C-B1D1-4E48-967C-140339E64FCA}"/>
              </a:ext>
            </a:extLst>
          </p:cNvPr>
          <p:cNvSpPr/>
          <p:nvPr/>
        </p:nvSpPr>
        <p:spPr>
          <a:xfrm>
            <a:off x="6270979" y="4484511"/>
            <a:ext cx="812800" cy="118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ED412-2CB4-4C02-97E0-8627DFECFA4E}"/>
              </a:ext>
            </a:extLst>
          </p:cNvPr>
          <p:cNvSpPr/>
          <p:nvPr/>
        </p:nvSpPr>
        <p:spPr>
          <a:xfrm>
            <a:off x="6270979" y="2108201"/>
            <a:ext cx="812800" cy="118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D4E42-FF78-49AD-BF8E-65383396571A}"/>
              </a:ext>
            </a:extLst>
          </p:cNvPr>
          <p:cNvSpPr txBox="1"/>
          <p:nvPr/>
        </p:nvSpPr>
        <p:spPr>
          <a:xfrm>
            <a:off x="1501422" y="4865511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lab-bastion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9446C-DA0E-453C-8D14-72DF8042E270}"/>
              </a:ext>
            </a:extLst>
          </p:cNvPr>
          <p:cNvSpPr txBox="1"/>
          <p:nvPr/>
        </p:nvSpPr>
        <p:spPr>
          <a:xfrm>
            <a:off x="6096000" y="3521102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lab-master01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00413-4EE6-4184-B0E1-DB53751F873C}"/>
              </a:ext>
            </a:extLst>
          </p:cNvPr>
          <p:cNvSpPr txBox="1"/>
          <p:nvPr/>
        </p:nvSpPr>
        <p:spPr>
          <a:xfrm>
            <a:off x="6011333" y="5788317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lab-worker01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B0870-9923-4E37-BF19-BBF0FF58C91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483556" y="2702279"/>
            <a:ext cx="3787423" cy="1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BCD5E3-9E15-401A-9060-6EC9A1B510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83556" y="4023078"/>
            <a:ext cx="3787423" cy="105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C6B8F14-48CE-4B87-B57E-1E66667D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5" y="3427098"/>
            <a:ext cx="963251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17762-51BD-4CEA-AF09-920161CD7179}"/>
              </a:ext>
            </a:extLst>
          </p:cNvPr>
          <p:cNvSpPr/>
          <p:nvPr/>
        </p:nvSpPr>
        <p:spPr>
          <a:xfrm>
            <a:off x="2878667" y="1896533"/>
            <a:ext cx="1840089" cy="35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CFC2B-4AC2-42C8-8467-BB9FAF5E0806}"/>
              </a:ext>
            </a:extLst>
          </p:cNvPr>
          <p:cNvSpPr/>
          <p:nvPr/>
        </p:nvSpPr>
        <p:spPr>
          <a:xfrm>
            <a:off x="3378199" y="2826721"/>
            <a:ext cx="841022" cy="84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3411C-8649-4861-9B18-900E6987015F}"/>
              </a:ext>
            </a:extLst>
          </p:cNvPr>
          <p:cNvSpPr txBox="1"/>
          <p:nvPr/>
        </p:nvSpPr>
        <p:spPr>
          <a:xfrm>
            <a:off x="3220155" y="50832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8AF89A-A46D-444C-B83D-3237D068EFE6}"/>
              </a:ext>
            </a:extLst>
          </p:cNvPr>
          <p:cNvSpPr/>
          <p:nvPr/>
        </p:nvSpPr>
        <p:spPr>
          <a:xfrm>
            <a:off x="5175955" y="1896533"/>
            <a:ext cx="1840089" cy="35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1B769-FDF6-4404-AD01-B1BCF0ED15AA}"/>
              </a:ext>
            </a:extLst>
          </p:cNvPr>
          <p:cNvSpPr txBox="1"/>
          <p:nvPr/>
        </p:nvSpPr>
        <p:spPr>
          <a:xfrm>
            <a:off x="5520264" y="504126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54908-597E-4DDA-A007-5A8EE0A5479D}"/>
              </a:ext>
            </a:extLst>
          </p:cNvPr>
          <p:cNvSpPr/>
          <p:nvPr/>
        </p:nvSpPr>
        <p:spPr>
          <a:xfrm>
            <a:off x="5675487" y="2759561"/>
            <a:ext cx="841022" cy="84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FE5B5-1EF3-4450-823C-738C8A372BC6}"/>
              </a:ext>
            </a:extLst>
          </p:cNvPr>
          <p:cNvSpPr/>
          <p:nvPr/>
        </p:nvSpPr>
        <p:spPr>
          <a:xfrm>
            <a:off x="3592688" y="2945309"/>
            <a:ext cx="406400" cy="3630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0FD5D-E340-4CB1-AD68-C61A94CF46AF}"/>
              </a:ext>
            </a:extLst>
          </p:cNvPr>
          <p:cNvSpPr/>
          <p:nvPr/>
        </p:nvSpPr>
        <p:spPr>
          <a:xfrm>
            <a:off x="5892797" y="2876298"/>
            <a:ext cx="406400" cy="3630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D7D4B-A1C2-4421-BA66-14219721ED6F}"/>
              </a:ext>
            </a:extLst>
          </p:cNvPr>
          <p:cNvSpPr txBox="1"/>
          <p:nvPr/>
        </p:nvSpPr>
        <p:spPr>
          <a:xfrm>
            <a:off x="5782731" y="3284232"/>
            <a:ext cx="73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9D989-21B0-4E30-BB74-872799FE234F}"/>
              </a:ext>
            </a:extLst>
          </p:cNvPr>
          <p:cNvSpPr txBox="1"/>
          <p:nvPr/>
        </p:nvSpPr>
        <p:spPr>
          <a:xfrm>
            <a:off x="3491086" y="3329527"/>
            <a:ext cx="73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8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1668-43DB-4A29-8B9F-BC235ED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A0896-FFB5-4393-83F4-3D88DD5293C1}"/>
              </a:ext>
            </a:extLst>
          </p:cNvPr>
          <p:cNvSpPr/>
          <p:nvPr/>
        </p:nvSpPr>
        <p:spPr>
          <a:xfrm>
            <a:off x="2935111" y="2506133"/>
            <a:ext cx="5983111" cy="319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EF36C-2720-4418-8329-74E9891F762E}"/>
              </a:ext>
            </a:extLst>
          </p:cNvPr>
          <p:cNvSpPr/>
          <p:nvPr/>
        </p:nvSpPr>
        <p:spPr>
          <a:xfrm>
            <a:off x="3747911" y="2952220"/>
            <a:ext cx="4233333" cy="2026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57B0B-62B3-4ED3-93BF-1CBADE2FA6FF}"/>
              </a:ext>
            </a:extLst>
          </p:cNvPr>
          <p:cNvSpPr/>
          <p:nvPr/>
        </p:nvSpPr>
        <p:spPr>
          <a:xfrm>
            <a:off x="4673600" y="3315212"/>
            <a:ext cx="767644" cy="737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6A268-8749-403F-BF49-F8DC19477A34}"/>
              </a:ext>
            </a:extLst>
          </p:cNvPr>
          <p:cNvSpPr/>
          <p:nvPr/>
        </p:nvSpPr>
        <p:spPr>
          <a:xfrm>
            <a:off x="6304844" y="3315211"/>
            <a:ext cx="767644" cy="7374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41A8E-3783-418C-976B-FA5F6A1DBA41}"/>
              </a:ext>
            </a:extLst>
          </p:cNvPr>
          <p:cNvSpPr txBox="1"/>
          <p:nvPr/>
        </p:nvSpPr>
        <p:spPr>
          <a:xfrm>
            <a:off x="5441244" y="4526844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1EAB3-B85D-41C1-9897-BD1890917235}"/>
              </a:ext>
            </a:extLst>
          </p:cNvPr>
          <p:cNvSpPr txBox="1"/>
          <p:nvPr/>
        </p:nvSpPr>
        <p:spPr>
          <a:xfrm>
            <a:off x="5333999" y="5267866"/>
            <a:ext cx="12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DDDF-2A85-4B47-A3A7-4C46334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Crear archivo </a:t>
            </a:r>
            <a:r>
              <a:rPr lang="es-419" dirty="0" err="1"/>
              <a:t>pod-definition.yml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4A2E7-34BC-4722-A6A8-642025AD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60" y="2503423"/>
            <a:ext cx="3867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4E04-136F-4A17-A8C4-8BC03F2F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FF60-24C8-4733-8B1E-532F4A79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pod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pod-definition.yml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</a:t>
            </a:r>
            <a:r>
              <a:rPr lang="es-419" dirty="0" err="1"/>
              <a:t>pod</a:t>
            </a:r>
            <a:r>
              <a:rPr lang="es-419" dirty="0"/>
              <a:t> creado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7E8B-116F-44F0-AF97-219F3AE1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Repaso Docker</a:t>
            </a:r>
          </a:p>
          <a:p>
            <a:r>
              <a:rPr lang="es-419" dirty="0"/>
              <a:t>Conceptos Básicos</a:t>
            </a:r>
          </a:p>
          <a:p>
            <a:r>
              <a:rPr lang="es-419" dirty="0"/>
              <a:t>Instalación básica de </a:t>
            </a:r>
            <a:r>
              <a:rPr lang="es-419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6B9C-7362-42C0-BD80-AF344B9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7E71-EA6F-4785-86F0-68AB8EB5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pod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pod</a:t>
            </a:r>
            <a:r>
              <a:rPr lang="es-419" dirty="0"/>
              <a:t> web-</a:t>
            </a:r>
            <a:r>
              <a:rPr lang="es-419" dirty="0" err="1"/>
              <a:t>pod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pod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pod</a:t>
            </a:r>
            <a:r>
              <a:rPr lang="es-419" dirty="0"/>
              <a:t> web-</a:t>
            </a:r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B94-24B8-4963-86B1-962D0FB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F588-A521-4619-B5BC-B3D403F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un </a:t>
            </a:r>
            <a:r>
              <a:rPr lang="es-419" dirty="0" err="1"/>
              <a:t>pod</a:t>
            </a:r>
            <a:r>
              <a:rPr lang="es-419" dirty="0"/>
              <a:t> desde una imagen </a:t>
            </a:r>
            <a:r>
              <a:rPr lang="es-419" dirty="0" err="1"/>
              <a:t>custom</a:t>
            </a:r>
            <a:endParaRPr lang="es-419" dirty="0"/>
          </a:p>
          <a:p>
            <a:r>
              <a:rPr lang="es-419" dirty="0"/>
              <a:t>Usar un nuevo archivo de definición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0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E79-37E2-4753-B122-F0DE50C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0B56E-6EA1-4EBD-87BD-921F4156B569}"/>
              </a:ext>
            </a:extLst>
          </p:cNvPr>
          <p:cNvSpPr/>
          <p:nvPr/>
        </p:nvSpPr>
        <p:spPr>
          <a:xfrm>
            <a:off x="1794933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337A0-4237-43E2-808F-DB129950A5FE}"/>
              </a:ext>
            </a:extLst>
          </p:cNvPr>
          <p:cNvSpPr/>
          <p:nvPr/>
        </p:nvSpPr>
        <p:spPr>
          <a:xfrm>
            <a:off x="6096000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88E26-AACB-48AF-9086-4F256FEDD6C6}"/>
              </a:ext>
            </a:extLst>
          </p:cNvPr>
          <p:cNvSpPr/>
          <p:nvPr/>
        </p:nvSpPr>
        <p:spPr>
          <a:xfrm>
            <a:off x="2156178" y="2551289"/>
            <a:ext cx="6999111" cy="229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13FAC-AD5F-4841-9D20-7B44C6BA3203}"/>
              </a:ext>
            </a:extLst>
          </p:cNvPr>
          <p:cNvSpPr/>
          <p:nvPr/>
        </p:nvSpPr>
        <p:spPr>
          <a:xfrm>
            <a:off x="2912533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4AF4E-205D-44EF-ABA2-086C47301D96}"/>
              </a:ext>
            </a:extLst>
          </p:cNvPr>
          <p:cNvSpPr/>
          <p:nvPr/>
        </p:nvSpPr>
        <p:spPr>
          <a:xfrm>
            <a:off x="4120444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E3711-9EDD-4778-B1C6-78ABB1E8CDFA}"/>
              </a:ext>
            </a:extLst>
          </p:cNvPr>
          <p:cNvSpPr/>
          <p:nvPr/>
        </p:nvSpPr>
        <p:spPr>
          <a:xfrm>
            <a:off x="6451600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6E4ED-D29F-4BDC-9FFF-0E8FC66A5C0C}"/>
              </a:ext>
            </a:extLst>
          </p:cNvPr>
          <p:cNvSpPr/>
          <p:nvPr/>
        </p:nvSpPr>
        <p:spPr>
          <a:xfrm>
            <a:off x="7670802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2B8BE-93E4-4C18-8BF8-DD998DACC65A}"/>
              </a:ext>
            </a:extLst>
          </p:cNvPr>
          <p:cNvSpPr txBox="1"/>
          <p:nvPr/>
        </p:nvSpPr>
        <p:spPr>
          <a:xfrm>
            <a:off x="2878666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E9A4A-1E21-435E-B446-938C64CD21EF}"/>
              </a:ext>
            </a:extLst>
          </p:cNvPr>
          <p:cNvSpPr txBox="1"/>
          <p:nvPr/>
        </p:nvSpPr>
        <p:spPr>
          <a:xfrm>
            <a:off x="7179733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DF53E-11AC-4684-A1BF-01FED6608F3E}"/>
              </a:ext>
            </a:extLst>
          </p:cNvPr>
          <p:cNvSpPr txBox="1"/>
          <p:nvPr/>
        </p:nvSpPr>
        <p:spPr>
          <a:xfrm>
            <a:off x="4572001" y="4303712"/>
            <a:ext cx="22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chemeClr val="bg1"/>
                </a:solidFill>
              </a:rPr>
              <a:t>Replication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34857-F7FC-49AB-A839-2C2DB9BACF68}"/>
              </a:ext>
            </a:extLst>
          </p:cNvPr>
          <p:cNvSpPr txBox="1"/>
          <p:nvPr/>
        </p:nvSpPr>
        <p:spPr>
          <a:xfrm>
            <a:off x="3053648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D7CE6-B020-476E-908F-294E574D4638}"/>
              </a:ext>
            </a:extLst>
          </p:cNvPr>
          <p:cNvSpPr txBox="1"/>
          <p:nvPr/>
        </p:nvSpPr>
        <p:spPr>
          <a:xfrm>
            <a:off x="4244621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DD16-4859-4844-B18E-30ACFCE698E3}"/>
              </a:ext>
            </a:extLst>
          </p:cNvPr>
          <p:cNvSpPr txBox="1"/>
          <p:nvPr/>
        </p:nvSpPr>
        <p:spPr>
          <a:xfrm>
            <a:off x="6558845" y="346164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D70F1-33CB-4B04-BBB8-D24CF50622DF}"/>
              </a:ext>
            </a:extLst>
          </p:cNvPr>
          <p:cNvSpPr txBox="1"/>
          <p:nvPr/>
        </p:nvSpPr>
        <p:spPr>
          <a:xfrm>
            <a:off x="7778047" y="34688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7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0FC3-E68F-4780-B51D-E8A1E373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80DD-4F86-462A-A66F-97B82525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rc-definition.yml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0CFF-EE7A-4907-ACEA-ACFB23C7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2" y="2349370"/>
            <a:ext cx="3892226" cy="40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3B77-2BAE-4910-83E5-54794D1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AB5-8CA5-4DEE-A742-78A01B33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Crear el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rc-definition.yml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la creación del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r>
              <a:rPr lang="es-419" dirty="0"/>
              <a:t> 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replicationcontroller</a:t>
            </a:r>
            <a:r>
              <a:rPr lang="es-419" dirty="0"/>
              <a:t> 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la creación de los 3 </a:t>
            </a:r>
            <a:r>
              <a:rPr lang="es-419" dirty="0" err="1"/>
              <a:t>pods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C75-52A0-4640-ADC2-8FA24BB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B00-C863-482F-B928-2FD3EF2F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replicationcontroller</a:t>
            </a:r>
            <a:r>
              <a:rPr lang="es-419" dirty="0"/>
              <a:t> web-</a:t>
            </a:r>
            <a:r>
              <a:rPr lang="es-419" dirty="0" err="1"/>
              <a:t>rc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replicationcontroller</a:t>
            </a:r>
            <a:r>
              <a:rPr lang="es-419" dirty="0"/>
              <a:t> web-</a:t>
            </a:r>
            <a:r>
              <a:rPr lang="es-419" dirty="0" err="1"/>
              <a:t>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3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5D5A-94AF-49D2-810E-0077202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6B8F-3654-4B91-9AC4-253008A0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r>
              <a:rPr lang="es-419" dirty="0"/>
              <a:t> con la imagen de </a:t>
            </a:r>
            <a:r>
              <a:rPr lang="es-419" dirty="0" err="1"/>
              <a:t>httpd</a:t>
            </a:r>
            <a:endParaRPr lang="es-419" dirty="0"/>
          </a:p>
          <a:p>
            <a:r>
              <a:rPr lang="es-419" dirty="0"/>
              <a:t>Generar 6 replicas</a:t>
            </a:r>
          </a:p>
          <a:p>
            <a:r>
              <a:rPr lang="es-419" dirty="0"/>
              <a:t>Usar un nuevo 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7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E79-37E2-4753-B122-F0DE50C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ReplicaSet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0B56E-6EA1-4EBD-87BD-921F4156B569}"/>
              </a:ext>
            </a:extLst>
          </p:cNvPr>
          <p:cNvSpPr/>
          <p:nvPr/>
        </p:nvSpPr>
        <p:spPr>
          <a:xfrm>
            <a:off x="1794933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337A0-4237-43E2-808F-DB129950A5FE}"/>
              </a:ext>
            </a:extLst>
          </p:cNvPr>
          <p:cNvSpPr/>
          <p:nvPr/>
        </p:nvSpPr>
        <p:spPr>
          <a:xfrm>
            <a:off x="6096000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88E26-AACB-48AF-9086-4F256FEDD6C6}"/>
              </a:ext>
            </a:extLst>
          </p:cNvPr>
          <p:cNvSpPr/>
          <p:nvPr/>
        </p:nvSpPr>
        <p:spPr>
          <a:xfrm>
            <a:off x="2156178" y="2551289"/>
            <a:ext cx="6999111" cy="229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13FAC-AD5F-4841-9D20-7B44C6BA3203}"/>
              </a:ext>
            </a:extLst>
          </p:cNvPr>
          <p:cNvSpPr/>
          <p:nvPr/>
        </p:nvSpPr>
        <p:spPr>
          <a:xfrm>
            <a:off x="2912533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4AF4E-205D-44EF-ABA2-086C47301D96}"/>
              </a:ext>
            </a:extLst>
          </p:cNvPr>
          <p:cNvSpPr/>
          <p:nvPr/>
        </p:nvSpPr>
        <p:spPr>
          <a:xfrm>
            <a:off x="4120444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E3711-9EDD-4778-B1C6-78ABB1E8CDFA}"/>
              </a:ext>
            </a:extLst>
          </p:cNvPr>
          <p:cNvSpPr/>
          <p:nvPr/>
        </p:nvSpPr>
        <p:spPr>
          <a:xfrm>
            <a:off x="6451600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6E4ED-D29F-4BDC-9FFF-0E8FC66A5C0C}"/>
              </a:ext>
            </a:extLst>
          </p:cNvPr>
          <p:cNvSpPr/>
          <p:nvPr/>
        </p:nvSpPr>
        <p:spPr>
          <a:xfrm>
            <a:off x="7670802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2B8BE-93E4-4C18-8BF8-DD998DACC65A}"/>
              </a:ext>
            </a:extLst>
          </p:cNvPr>
          <p:cNvSpPr txBox="1"/>
          <p:nvPr/>
        </p:nvSpPr>
        <p:spPr>
          <a:xfrm>
            <a:off x="2878666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E9A4A-1E21-435E-B446-938C64CD21EF}"/>
              </a:ext>
            </a:extLst>
          </p:cNvPr>
          <p:cNvSpPr txBox="1"/>
          <p:nvPr/>
        </p:nvSpPr>
        <p:spPr>
          <a:xfrm>
            <a:off x="7179733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DF53E-11AC-4684-A1BF-01FED6608F3E}"/>
              </a:ext>
            </a:extLst>
          </p:cNvPr>
          <p:cNvSpPr txBox="1"/>
          <p:nvPr/>
        </p:nvSpPr>
        <p:spPr>
          <a:xfrm>
            <a:off x="5063067" y="4292423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34857-F7FC-49AB-A839-2C2DB9BACF68}"/>
              </a:ext>
            </a:extLst>
          </p:cNvPr>
          <p:cNvSpPr txBox="1"/>
          <p:nvPr/>
        </p:nvSpPr>
        <p:spPr>
          <a:xfrm>
            <a:off x="3053648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D7CE6-B020-476E-908F-294E574D4638}"/>
              </a:ext>
            </a:extLst>
          </p:cNvPr>
          <p:cNvSpPr txBox="1"/>
          <p:nvPr/>
        </p:nvSpPr>
        <p:spPr>
          <a:xfrm>
            <a:off x="4244621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DD16-4859-4844-B18E-30ACFCE698E3}"/>
              </a:ext>
            </a:extLst>
          </p:cNvPr>
          <p:cNvSpPr txBox="1"/>
          <p:nvPr/>
        </p:nvSpPr>
        <p:spPr>
          <a:xfrm>
            <a:off x="6558845" y="346164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D70F1-33CB-4B04-BBB8-D24CF50622DF}"/>
              </a:ext>
            </a:extLst>
          </p:cNvPr>
          <p:cNvSpPr txBox="1"/>
          <p:nvPr/>
        </p:nvSpPr>
        <p:spPr>
          <a:xfrm>
            <a:off x="7778047" y="34688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8B8-66DE-474B-AD85-51E18545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63B2-A013-4CFC-BD6C-B8AEF4A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replicaset-definition.yml</a:t>
            </a: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7DE723-5AC5-4F4F-882A-E3D89AC2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4" y="2328895"/>
            <a:ext cx="3348942" cy="40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6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501-F5FE-4910-90B0-89D7E6E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7705-2662-48BA-B39F-604E3FC0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el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replicaset-definition.yml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el </a:t>
            </a:r>
            <a:r>
              <a:rPr lang="es-419" dirty="0" err="1"/>
              <a:t>ReplicaSet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46B2-6A8E-4D5F-AD27-BCF1B1C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Containter</a:t>
            </a:r>
            <a:r>
              <a:rPr lang="es-419" dirty="0"/>
              <a:t> </a:t>
            </a:r>
            <a:r>
              <a:rPr lang="es-419" dirty="0" err="1"/>
              <a:t>Orchestration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1A3B-58D4-4CB9-891E-28CBFD69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Provisioning and deployment of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Redundancy and availability of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Scaling up or removing containers to spread application load evenly across host infrastructure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Movement of containers from one host to another if there is a shortage of resources in a host, or if a host dies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Allocation of resources between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External exposure of services running in a container with the outside world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Load balancing of service discovery between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Health monitoring of containers and hosts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Configuration of an application in relation to the containers running it</a:t>
            </a:r>
          </a:p>
        </p:txBody>
      </p:sp>
    </p:spTree>
    <p:extLst>
      <p:ext uri="{BB962C8B-B14F-4D97-AF65-F5344CB8AC3E}">
        <p14:creationId xmlns:p14="http://schemas.microsoft.com/office/powerpoint/2010/main" val="403646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479F-6F91-4569-8465-0E29980D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7BE6-D446-408D-9CAB-E02052BB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Escalar el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replace -f </a:t>
            </a:r>
            <a:r>
              <a:rPr lang="en-US" dirty="0" err="1"/>
              <a:t>replicaset-definition.yml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scale --replicas=6 </a:t>
            </a:r>
            <a:r>
              <a:rPr lang="en-US" dirty="0" err="1"/>
              <a:t>replicaset-definition.yml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scale --replicas=6 </a:t>
            </a:r>
            <a:r>
              <a:rPr lang="en-US" dirty="0" err="1"/>
              <a:t>replicaset</a:t>
            </a:r>
            <a:r>
              <a:rPr lang="en-US" dirty="0"/>
              <a:t> web-</a:t>
            </a:r>
            <a:r>
              <a:rPr lang="en-US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C75-52A0-4640-ADC2-8FA24BB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B00-C863-482F-B928-2FD3EF2F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replicaset</a:t>
            </a:r>
            <a:r>
              <a:rPr lang="es-419" dirty="0"/>
              <a:t> web-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replicaset</a:t>
            </a:r>
            <a:r>
              <a:rPr lang="es-419" dirty="0"/>
              <a:t> web-</a:t>
            </a:r>
            <a:r>
              <a:rPr lang="es-419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5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AF64-5B63-41E9-8C8B-6EDD6EF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Demostración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054F-DAFE-4062-B240-EE2C3A9C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Que pasa si creo un </a:t>
            </a:r>
            <a:r>
              <a:rPr lang="es-419" dirty="0" err="1"/>
              <a:t>pod</a:t>
            </a:r>
            <a:r>
              <a:rPr lang="es-419" dirty="0"/>
              <a:t> con un </a:t>
            </a:r>
            <a:r>
              <a:rPr lang="es-419" dirty="0" err="1"/>
              <a:t>label</a:t>
            </a:r>
            <a:r>
              <a:rPr lang="es-419" dirty="0"/>
              <a:t> del </a:t>
            </a:r>
            <a:r>
              <a:rPr lang="es-419" dirty="0" err="1"/>
              <a:t>ReplicaSet</a:t>
            </a:r>
            <a:r>
              <a:rPr lang="es-419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2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8E246-72DD-46A2-829E-65FA23573759}"/>
              </a:ext>
            </a:extLst>
          </p:cNvPr>
          <p:cNvSpPr/>
          <p:nvPr/>
        </p:nvSpPr>
        <p:spPr>
          <a:xfrm>
            <a:off x="1219199" y="2043288"/>
            <a:ext cx="9584267" cy="3646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Deployment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52E01-171C-4877-BCD7-70A28D97E2D3}"/>
              </a:ext>
            </a:extLst>
          </p:cNvPr>
          <p:cNvSpPr/>
          <p:nvPr/>
        </p:nvSpPr>
        <p:spPr>
          <a:xfrm>
            <a:off x="2596444" y="2506134"/>
            <a:ext cx="6999111" cy="229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E8D1A-CCA7-4E44-AAD5-9972BEFFC504}"/>
              </a:ext>
            </a:extLst>
          </p:cNvPr>
          <p:cNvSpPr/>
          <p:nvPr/>
        </p:nvSpPr>
        <p:spPr>
          <a:xfrm>
            <a:off x="3352799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DF74-0B5B-4B22-8E2E-574F95755C84}"/>
              </a:ext>
            </a:extLst>
          </p:cNvPr>
          <p:cNvSpPr/>
          <p:nvPr/>
        </p:nvSpPr>
        <p:spPr>
          <a:xfrm>
            <a:off x="4560710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54204-FD04-41F6-97EA-9A504DDFE81E}"/>
              </a:ext>
            </a:extLst>
          </p:cNvPr>
          <p:cNvSpPr/>
          <p:nvPr/>
        </p:nvSpPr>
        <p:spPr>
          <a:xfrm>
            <a:off x="6891866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E6F03C-0720-47ED-BBFE-ED53A9E7ADB6}"/>
              </a:ext>
            </a:extLst>
          </p:cNvPr>
          <p:cNvSpPr/>
          <p:nvPr/>
        </p:nvSpPr>
        <p:spPr>
          <a:xfrm>
            <a:off x="8111068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131B8-FC4D-4794-B066-31DEE3CD5D06}"/>
              </a:ext>
            </a:extLst>
          </p:cNvPr>
          <p:cNvSpPr txBox="1"/>
          <p:nvPr/>
        </p:nvSpPr>
        <p:spPr>
          <a:xfrm>
            <a:off x="5429954" y="4235979"/>
            <a:ext cx="133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2E3E6-DF46-4577-A075-984A2B76790F}"/>
              </a:ext>
            </a:extLst>
          </p:cNvPr>
          <p:cNvSpPr txBox="1"/>
          <p:nvPr/>
        </p:nvSpPr>
        <p:spPr>
          <a:xfrm>
            <a:off x="3493914" y="344753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22D2F-EE3A-4195-93ED-757BD74719F0}"/>
              </a:ext>
            </a:extLst>
          </p:cNvPr>
          <p:cNvSpPr txBox="1"/>
          <p:nvPr/>
        </p:nvSpPr>
        <p:spPr>
          <a:xfrm>
            <a:off x="4684887" y="344753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60E9F-A4AB-4264-8407-FE19DEDBE83B}"/>
              </a:ext>
            </a:extLst>
          </p:cNvPr>
          <p:cNvSpPr txBox="1"/>
          <p:nvPr/>
        </p:nvSpPr>
        <p:spPr>
          <a:xfrm>
            <a:off x="6999111" y="34164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9921E-D9FB-4A44-B96C-227DD8069B9D}"/>
              </a:ext>
            </a:extLst>
          </p:cNvPr>
          <p:cNvSpPr txBox="1"/>
          <p:nvPr/>
        </p:nvSpPr>
        <p:spPr>
          <a:xfrm>
            <a:off x="8218313" y="342373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0033DB-4197-4073-8393-8F4A89D0F160}"/>
              </a:ext>
            </a:extLst>
          </p:cNvPr>
          <p:cNvSpPr txBox="1"/>
          <p:nvPr/>
        </p:nvSpPr>
        <p:spPr>
          <a:xfrm>
            <a:off x="5350931" y="5231836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6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3F9D-C214-4B61-B7ED-FC7B75D3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3779-86C3-4198-A8CA-BE3A53EF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deployment-definition.yml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90E7-EE1B-4F01-8742-A43A3546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1" y="2419350"/>
            <a:ext cx="3010848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501-F5FE-4910-90B0-89D7E6E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7705-2662-48BA-B39F-604E3FC0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el 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deployment-definition.yml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el </a:t>
            </a:r>
            <a:r>
              <a:rPr lang="es-419" dirty="0" err="1"/>
              <a:t>ReplicaSet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2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C75-52A0-4640-ADC2-8FA24BB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B00-C863-482F-B928-2FD3EF2F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deployment</a:t>
            </a:r>
            <a:r>
              <a:rPr lang="es-419" dirty="0"/>
              <a:t> web-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 web-</a:t>
            </a:r>
            <a:r>
              <a:rPr lang="es-419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67B-B351-44BA-BC38-2C44ECB6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Demostracion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447C-452F-4A68-BBF1-433CA10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pod</a:t>
            </a:r>
            <a:r>
              <a:rPr lang="es-419" dirty="0"/>
              <a:t> desde la línea de comando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run </a:t>
            </a:r>
            <a:r>
              <a:rPr lang="es-419" dirty="0" err="1"/>
              <a:t>nginx</a:t>
            </a:r>
            <a:r>
              <a:rPr lang="es-419" dirty="0"/>
              <a:t> --</a:t>
            </a:r>
            <a:r>
              <a:rPr lang="es-419" dirty="0" err="1"/>
              <a:t>image</a:t>
            </a:r>
            <a:r>
              <a:rPr lang="es-419" dirty="0"/>
              <a:t>=</a:t>
            </a:r>
            <a:r>
              <a:rPr lang="es-419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36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20CA-8C8B-4790-A279-ED8729E6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Recreate</a:t>
            </a:r>
            <a:r>
              <a:rPr lang="es-419" dirty="0"/>
              <a:t> VS </a:t>
            </a:r>
            <a:r>
              <a:rPr lang="es-419" dirty="0" err="1"/>
              <a:t>RollingUpdate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DC3-5B5F-4295-A3BE-B28B9B00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BC0-2AEC-4A90-8858-92022BB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6E9F-AFA9-4CFC-8572-F7D10878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Eliminar previos </a:t>
            </a:r>
            <a:r>
              <a:rPr lang="es-419" dirty="0" err="1"/>
              <a:t>deployments</a:t>
            </a:r>
            <a:endParaRPr lang="es-419" dirty="0"/>
          </a:p>
          <a:p>
            <a:r>
              <a:rPr lang="es-419" dirty="0"/>
              <a:t>Crear nuevamente el </a:t>
            </a:r>
            <a:r>
              <a:rPr lang="es-419" dirty="0" err="1"/>
              <a:t>Deployment</a:t>
            </a:r>
            <a:r>
              <a:rPr lang="es-419" dirty="0"/>
              <a:t> desde el archivo.</a:t>
            </a:r>
          </a:p>
          <a:p>
            <a:r>
              <a:rPr lang="es-419" dirty="0"/>
              <a:t>Validar el </a:t>
            </a:r>
            <a:r>
              <a:rPr lang="es-419" dirty="0" err="1"/>
              <a:t>Deployment</a:t>
            </a:r>
            <a:endParaRPr lang="es-419" dirty="0"/>
          </a:p>
          <a:p>
            <a:r>
              <a:rPr lang="es-419" dirty="0"/>
              <a:t>Modificar la versión de la imagen</a:t>
            </a:r>
          </a:p>
          <a:p>
            <a:r>
              <a:rPr lang="es-419" dirty="0"/>
              <a:t>Ver el estado del </a:t>
            </a:r>
            <a:r>
              <a:rPr lang="es-419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2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2AF9-D404-496A-9702-34867EB0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Providers</a:t>
            </a:r>
            <a:endParaRPr lang="en-US" dirty="0"/>
          </a:p>
        </p:txBody>
      </p:sp>
      <p:pic>
        <p:nvPicPr>
          <p:cNvPr id="4" name="Picture 8" descr="Picture 8">
            <a:extLst>
              <a:ext uri="{FF2B5EF4-FFF2-40B4-BE49-F238E27FC236}">
                <a16:creationId xmlns:a16="http://schemas.microsoft.com/office/drawing/2014/main" id="{34D15FB2-584C-480A-8514-33EB4CF2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43" y="2954904"/>
            <a:ext cx="1604962" cy="1604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004C9D6B-4797-4309-B44F-7838875D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15" y="2341336"/>
            <a:ext cx="2826249" cy="28321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D22DB3-E1A7-474C-98BD-8EDA2E98E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965" y="2560411"/>
            <a:ext cx="2393949" cy="23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8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CBD-2F88-4D40-8C30-8C99514B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8B28-5339-4855-90B6-026CC5AC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Tipos de servicios</a:t>
            </a:r>
          </a:p>
          <a:p>
            <a:endParaRPr lang="es-419" dirty="0"/>
          </a:p>
          <a:p>
            <a:r>
              <a:rPr lang="es-419" dirty="0" err="1"/>
              <a:t>NodePort</a:t>
            </a:r>
            <a:endParaRPr lang="es-419" dirty="0"/>
          </a:p>
          <a:p>
            <a:r>
              <a:rPr lang="es-419" dirty="0" err="1"/>
              <a:t>ClusterIP</a:t>
            </a:r>
            <a:endParaRPr lang="es-419" dirty="0"/>
          </a:p>
          <a:p>
            <a:r>
              <a:rPr lang="es-419" dirty="0" err="1"/>
              <a:t>LoadBalancer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06D742-8B6E-434C-8E6D-C8F9E2B3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8" y="1423987"/>
            <a:ext cx="7941204" cy="38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E1C3-FC1C-4E84-8F99-FD94C3E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Service</a:t>
            </a:r>
            <a:r>
              <a:rPr lang="es-419" dirty="0"/>
              <a:t> - </a:t>
            </a:r>
            <a:r>
              <a:rPr lang="es-419" dirty="0" err="1"/>
              <a:t>NodePort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0052F-FBC4-475B-818E-6578E14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1928811"/>
            <a:ext cx="10775171" cy="39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4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B08BE-6C1D-4F16-A393-AF5FF0A2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08" y="1996016"/>
            <a:ext cx="8807784" cy="3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35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3227-9D05-4CCB-81EB-24E2B4A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2FBE-B01E-4784-92D3-77AB264D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Deployment</a:t>
            </a:r>
            <a:r>
              <a:rPr lang="es-419" dirty="0"/>
              <a:t> desde archivo de definición</a:t>
            </a:r>
          </a:p>
          <a:p>
            <a:r>
              <a:rPr lang="es-419" dirty="0"/>
              <a:t>Crear servicio desde definición (</a:t>
            </a:r>
            <a:r>
              <a:rPr lang="es-419" dirty="0" err="1"/>
              <a:t>NodePort</a:t>
            </a:r>
            <a:r>
              <a:rPr lang="es-419" dirty="0"/>
              <a:t>)</a:t>
            </a:r>
          </a:p>
          <a:p>
            <a:endParaRPr lang="es-419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22094-C8F8-4F18-B802-BEAF672E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1" y="2869142"/>
            <a:ext cx="3050822" cy="3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96FF-9366-4704-81E8-F43763E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5ECB-4506-4DFA-A223-4288EE10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Validar la creación del servicio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services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Probar el servicio en el puerto 30080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5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C3EF6-7AEC-48D4-B489-EF58CFAB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3" y="1613252"/>
            <a:ext cx="9943776" cy="4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5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6444-7371-49A0-B547-941399D6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ClusterIP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02F81-0F3D-4BD9-BC2C-51E5B9A4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35" y="1957916"/>
            <a:ext cx="8410222" cy="39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81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F2A3-24AC-4A79-A411-CA66529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D69A-2FC9-40A6-AC36-9F97EE07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ClusterIP</a:t>
            </a:r>
            <a:r>
              <a:rPr lang="es-419" dirty="0"/>
              <a:t> desde archivo service-definition-2.yml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5685E-C1D4-4C53-8E1A-FC2DDCE6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9" y="2630311"/>
            <a:ext cx="340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6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33F-170F-42B1-B1F6-F87A63D7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7A4A-CF95-438F-9367-C74C455D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Validar la creación del servicio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service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Probar el servicio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curl</a:t>
            </a:r>
            <a:r>
              <a:rPr lang="es-419" dirty="0"/>
              <a:t> &lt;</a:t>
            </a:r>
            <a:r>
              <a:rPr lang="es-419" dirty="0" err="1"/>
              <a:t>ip</a:t>
            </a:r>
            <a:r>
              <a:rPr lang="es-419" dirty="0"/>
              <a:t> de servicio&gt;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What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Kubernetes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DDDF-2A85-4B47-A3A7-4C46334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Container orchestrator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Runs and manages containers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Supports multiple cloud and bare-metal environments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Inspired and informed by Google's experiences and internal systems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100% Open source, written in Go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Manage applications, not machines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Rich ecosystem of plug-ins for scheduling, storage, networking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1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5334F2-EB53-4799-A436-4FACAC4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2679348"/>
            <a:ext cx="6081889" cy="1325563"/>
          </a:xfrm>
        </p:spPr>
        <p:txBody>
          <a:bodyPr/>
          <a:lstStyle/>
          <a:p>
            <a:r>
              <a:rPr lang="es-419" b="1" dirty="0" err="1"/>
              <a:t>Kubernetes</a:t>
            </a:r>
            <a:r>
              <a:rPr lang="es-419" b="1" dirty="0"/>
              <a:t> </a:t>
            </a:r>
            <a:r>
              <a:rPr lang="es-419" b="1" dirty="0" err="1"/>
              <a:t>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818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3CF3-334B-4EED-83E3-2A51BD2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Kubernetes</a:t>
            </a:r>
            <a:r>
              <a:rPr lang="es-419" dirty="0"/>
              <a:t> </a:t>
            </a:r>
            <a:r>
              <a:rPr lang="es-419" dirty="0" err="1"/>
              <a:t>Architecture</a:t>
            </a:r>
            <a:endParaRPr lang="en-US" dirty="0"/>
          </a:p>
        </p:txBody>
      </p:sp>
      <p:grpSp>
        <p:nvGrpSpPr>
          <p:cNvPr id="44" name="Oval 5">
            <a:extLst>
              <a:ext uri="{FF2B5EF4-FFF2-40B4-BE49-F238E27FC236}">
                <a16:creationId xmlns:a16="http://schemas.microsoft.com/office/drawing/2014/main" id="{C8A4A238-B848-4C40-97A1-54016B29E9DE}"/>
              </a:ext>
            </a:extLst>
          </p:cNvPr>
          <p:cNvGrpSpPr/>
          <p:nvPr/>
        </p:nvGrpSpPr>
        <p:grpSpPr>
          <a:xfrm>
            <a:off x="2296900" y="3324918"/>
            <a:ext cx="947651" cy="906088"/>
            <a:chOff x="0" y="0"/>
            <a:chExt cx="2527066" cy="2416232"/>
          </a:xfrm>
        </p:grpSpPr>
        <p:sp>
          <p:nvSpPr>
            <p:cNvPr id="45" name="Oval">
              <a:extLst>
                <a:ext uri="{FF2B5EF4-FFF2-40B4-BE49-F238E27FC236}">
                  <a16:creationId xmlns:a16="http://schemas.microsoft.com/office/drawing/2014/main" id="{05A7DDC6-712A-47A0-8F35-C23A1D177C46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46" name="API">
              <a:extLst>
                <a:ext uri="{FF2B5EF4-FFF2-40B4-BE49-F238E27FC236}">
                  <a16:creationId xmlns:a16="http://schemas.microsoft.com/office/drawing/2014/main" id="{E7865347-CAC0-4143-87FA-F2DB1ECEF31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F3659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API</a:t>
              </a:r>
            </a:p>
          </p:txBody>
        </p:sp>
      </p:grpSp>
      <p:grpSp>
        <p:nvGrpSpPr>
          <p:cNvPr id="47" name="Oval 6">
            <a:extLst>
              <a:ext uri="{FF2B5EF4-FFF2-40B4-BE49-F238E27FC236}">
                <a16:creationId xmlns:a16="http://schemas.microsoft.com/office/drawing/2014/main" id="{B8DB4933-0701-4921-8D5E-8FD761FF42CE}"/>
              </a:ext>
            </a:extLst>
          </p:cNvPr>
          <p:cNvGrpSpPr/>
          <p:nvPr/>
        </p:nvGrpSpPr>
        <p:grpSpPr>
          <a:xfrm>
            <a:off x="1282749" y="2441595"/>
            <a:ext cx="947651" cy="906088"/>
            <a:chOff x="0" y="0"/>
            <a:chExt cx="2527066" cy="2416232"/>
          </a:xfrm>
        </p:grpSpPr>
        <p:sp>
          <p:nvSpPr>
            <p:cNvPr id="48" name="Oval">
              <a:extLst>
                <a:ext uri="{FF2B5EF4-FFF2-40B4-BE49-F238E27FC236}">
                  <a16:creationId xmlns:a16="http://schemas.microsoft.com/office/drawing/2014/main" id="{1848BCEC-CB89-4741-866B-3B525E897BC7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49" name="UI">
              <a:extLst>
                <a:ext uri="{FF2B5EF4-FFF2-40B4-BE49-F238E27FC236}">
                  <a16:creationId xmlns:a16="http://schemas.microsoft.com/office/drawing/2014/main" id="{4EB21657-95D5-4D1F-93A8-75995C24E78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F3659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UI</a:t>
              </a:r>
            </a:p>
          </p:txBody>
        </p:sp>
      </p:grpSp>
      <p:grpSp>
        <p:nvGrpSpPr>
          <p:cNvPr id="50" name="Oval 8">
            <a:extLst>
              <a:ext uri="{FF2B5EF4-FFF2-40B4-BE49-F238E27FC236}">
                <a16:creationId xmlns:a16="http://schemas.microsoft.com/office/drawing/2014/main" id="{20745305-A937-4992-B826-1A21947C6388}"/>
              </a:ext>
            </a:extLst>
          </p:cNvPr>
          <p:cNvGrpSpPr/>
          <p:nvPr/>
        </p:nvGrpSpPr>
        <p:grpSpPr>
          <a:xfrm>
            <a:off x="1306593" y="4228330"/>
            <a:ext cx="947651" cy="906088"/>
            <a:chOff x="0" y="0"/>
            <a:chExt cx="2527066" cy="2416232"/>
          </a:xfrm>
        </p:grpSpPr>
        <p:sp>
          <p:nvSpPr>
            <p:cNvPr id="51" name="Oval">
              <a:extLst>
                <a:ext uri="{FF2B5EF4-FFF2-40B4-BE49-F238E27FC236}">
                  <a16:creationId xmlns:a16="http://schemas.microsoft.com/office/drawing/2014/main" id="{846649F0-58F4-4B2A-B9FD-F7F83D519DFA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52" name="CLI">
              <a:extLst>
                <a:ext uri="{FF2B5EF4-FFF2-40B4-BE49-F238E27FC236}">
                  <a16:creationId xmlns:a16="http://schemas.microsoft.com/office/drawing/2014/main" id="{F9D9E438-25CF-4084-8EF6-C250DC62C272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F3659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CLI</a:t>
              </a:r>
            </a:p>
          </p:txBody>
        </p:sp>
      </p:grpSp>
      <p:grpSp>
        <p:nvGrpSpPr>
          <p:cNvPr id="53" name="Rectangle 9">
            <a:extLst>
              <a:ext uri="{FF2B5EF4-FFF2-40B4-BE49-F238E27FC236}">
                <a16:creationId xmlns:a16="http://schemas.microsoft.com/office/drawing/2014/main" id="{62F4F017-F15B-4452-9EBA-922E7DBFE43D}"/>
              </a:ext>
            </a:extLst>
          </p:cNvPr>
          <p:cNvGrpSpPr/>
          <p:nvPr/>
        </p:nvGrpSpPr>
        <p:grpSpPr>
          <a:xfrm>
            <a:off x="3698807" y="2347796"/>
            <a:ext cx="1363288" cy="2745626"/>
            <a:chOff x="0" y="-1"/>
            <a:chExt cx="3635432" cy="7321668"/>
          </a:xfrm>
        </p:grpSpPr>
        <p:sp>
          <p:nvSpPr>
            <p:cNvPr id="54" name="Rectangle">
              <a:extLst>
                <a:ext uri="{FF2B5EF4-FFF2-40B4-BE49-F238E27FC236}">
                  <a16:creationId xmlns:a16="http://schemas.microsoft.com/office/drawing/2014/main" id="{3BEF41B2-3662-4E3E-B983-1BE4B7984BCE}"/>
                </a:ext>
              </a:extLst>
            </p:cNvPr>
            <p:cNvSpPr/>
            <p:nvPr/>
          </p:nvSpPr>
          <p:spPr>
            <a:xfrm>
              <a:off x="0" y="-1"/>
              <a:ext cx="3635432" cy="7321668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55" name="Kubernetes Master">
              <a:extLst>
                <a:ext uri="{FF2B5EF4-FFF2-40B4-BE49-F238E27FC236}">
                  <a16:creationId xmlns:a16="http://schemas.microsoft.com/office/drawing/2014/main" id="{F0244713-856D-4254-A1EA-320BDB98715C}"/>
                </a:ext>
              </a:extLst>
            </p:cNvPr>
            <p:cNvSpPr txBox="1"/>
            <p:nvPr/>
          </p:nvSpPr>
          <p:spPr>
            <a:xfrm>
              <a:off x="0" y="3023737"/>
              <a:ext cx="3635432" cy="12741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Kubernetes Master</a:t>
              </a:r>
            </a:p>
          </p:txBody>
        </p:sp>
      </p:grpSp>
      <p:sp>
        <p:nvSpPr>
          <p:cNvPr id="56" name="Straight Arrow Connector 10">
            <a:extLst>
              <a:ext uri="{FF2B5EF4-FFF2-40B4-BE49-F238E27FC236}">
                <a16:creationId xmlns:a16="http://schemas.microsoft.com/office/drawing/2014/main" id="{86371C1E-1D77-4E42-9CF5-30DDAB17C075}"/>
              </a:ext>
            </a:extLst>
          </p:cNvPr>
          <p:cNvSpPr/>
          <p:nvPr/>
        </p:nvSpPr>
        <p:spPr>
          <a:xfrm flipV="1">
            <a:off x="3253037" y="3741122"/>
            <a:ext cx="445771" cy="57354"/>
          </a:xfrm>
          <a:prstGeom prst="line">
            <a:avLst/>
          </a:prstGeom>
          <a:ln w="190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57" name="Straight Arrow Connector 11">
            <a:extLst>
              <a:ext uri="{FF2B5EF4-FFF2-40B4-BE49-F238E27FC236}">
                <a16:creationId xmlns:a16="http://schemas.microsoft.com/office/drawing/2014/main" id="{B508FC45-C254-4496-B63A-B4CB23D9C0A5}"/>
              </a:ext>
            </a:extLst>
          </p:cNvPr>
          <p:cNvSpPr/>
          <p:nvPr/>
        </p:nvSpPr>
        <p:spPr>
          <a:xfrm>
            <a:off x="2137825" y="3192577"/>
            <a:ext cx="297855" cy="265034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58" name="Straight Arrow Connector 12">
            <a:extLst>
              <a:ext uri="{FF2B5EF4-FFF2-40B4-BE49-F238E27FC236}">
                <a16:creationId xmlns:a16="http://schemas.microsoft.com/office/drawing/2014/main" id="{148DF43A-0B1E-417A-9925-6DE4F1DA812E}"/>
              </a:ext>
            </a:extLst>
          </p:cNvPr>
          <p:cNvSpPr/>
          <p:nvPr/>
        </p:nvSpPr>
        <p:spPr>
          <a:xfrm flipV="1">
            <a:off x="2115462" y="4118400"/>
            <a:ext cx="264473" cy="242623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grpSp>
        <p:nvGrpSpPr>
          <p:cNvPr id="59" name="Rectangle 13">
            <a:extLst>
              <a:ext uri="{FF2B5EF4-FFF2-40B4-BE49-F238E27FC236}">
                <a16:creationId xmlns:a16="http://schemas.microsoft.com/office/drawing/2014/main" id="{AD8996E4-F7E5-41F7-B5E0-245888047F1E}"/>
              </a:ext>
            </a:extLst>
          </p:cNvPr>
          <p:cNvGrpSpPr/>
          <p:nvPr/>
        </p:nvGrpSpPr>
        <p:grpSpPr>
          <a:xfrm>
            <a:off x="6305992" y="2368309"/>
            <a:ext cx="1363288" cy="564227"/>
            <a:chOff x="0" y="-1"/>
            <a:chExt cx="3635432" cy="1504604"/>
          </a:xfrm>
        </p:grpSpPr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F23EFC6A-7C8F-4DF0-A57A-B9D03975CED3}"/>
                </a:ext>
              </a:extLst>
            </p:cNvPr>
            <p:cNvSpPr/>
            <p:nvPr/>
          </p:nvSpPr>
          <p:spPr>
            <a:xfrm>
              <a:off x="0" y="-1"/>
              <a:ext cx="3635432" cy="150460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FFFFFF"/>
                  </a:solidFill>
                </a:defRPr>
              </a:pPr>
              <a:endParaRPr kumimoji="0" sz="2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61" name="Worker Node 1">
              <a:extLst>
                <a:ext uri="{FF2B5EF4-FFF2-40B4-BE49-F238E27FC236}">
                  <a16:creationId xmlns:a16="http://schemas.microsoft.com/office/drawing/2014/main" id="{3002B928-528D-4E7F-9F3A-2C1D9B8B5629}"/>
                </a:ext>
              </a:extLst>
            </p:cNvPr>
            <p:cNvSpPr txBox="1"/>
            <p:nvPr/>
          </p:nvSpPr>
          <p:spPr>
            <a:xfrm>
              <a:off x="0" y="48453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1</a:t>
              </a:r>
            </a:p>
          </p:txBody>
        </p:sp>
      </p:grpSp>
      <p:grpSp>
        <p:nvGrpSpPr>
          <p:cNvPr id="62" name="Rectangle 14">
            <a:extLst>
              <a:ext uri="{FF2B5EF4-FFF2-40B4-BE49-F238E27FC236}">
                <a16:creationId xmlns:a16="http://schemas.microsoft.com/office/drawing/2014/main" id="{3BC39A9F-AEA2-41BE-A94C-B3E93E342359}"/>
              </a:ext>
            </a:extLst>
          </p:cNvPr>
          <p:cNvGrpSpPr/>
          <p:nvPr/>
        </p:nvGrpSpPr>
        <p:grpSpPr>
          <a:xfrm>
            <a:off x="6305992" y="3078278"/>
            <a:ext cx="1363288" cy="493285"/>
            <a:chOff x="0" y="-1"/>
            <a:chExt cx="3635432" cy="1315424"/>
          </a:xfrm>
        </p:grpSpPr>
        <p:sp>
          <p:nvSpPr>
            <p:cNvPr id="63" name="Rectangle">
              <a:extLst>
                <a:ext uri="{FF2B5EF4-FFF2-40B4-BE49-F238E27FC236}">
                  <a16:creationId xmlns:a16="http://schemas.microsoft.com/office/drawing/2014/main" id="{E547740B-310C-4C3F-A00F-57FCDC85E5B8}"/>
                </a:ext>
              </a:extLst>
            </p:cNvPr>
            <p:cNvSpPr/>
            <p:nvPr/>
          </p:nvSpPr>
          <p:spPr>
            <a:xfrm>
              <a:off x="0" y="-1"/>
              <a:ext cx="3635432" cy="131542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64" name="Worker Node 2">
              <a:extLst>
                <a:ext uri="{FF2B5EF4-FFF2-40B4-BE49-F238E27FC236}">
                  <a16:creationId xmlns:a16="http://schemas.microsoft.com/office/drawing/2014/main" id="{1A6576A5-52C8-4143-B5AB-9C248D7E1F1D}"/>
                </a:ext>
              </a:extLst>
            </p:cNvPr>
            <p:cNvSpPr txBox="1"/>
            <p:nvPr/>
          </p:nvSpPr>
          <p:spPr>
            <a:xfrm>
              <a:off x="0" y="38994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2</a:t>
              </a:r>
            </a:p>
          </p:txBody>
        </p:sp>
      </p:grpSp>
      <p:grpSp>
        <p:nvGrpSpPr>
          <p:cNvPr id="65" name="Rectangle 15">
            <a:extLst>
              <a:ext uri="{FF2B5EF4-FFF2-40B4-BE49-F238E27FC236}">
                <a16:creationId xmlns:a16="http://schemas.microsoft.com/office/drawing/2014/main" id="{DD1CE94E-C953-429F-8163-0615F8667FB6}"/>
              </a:ext>
            </a:extLst>
          </p:cNvPr>
          <p:cNvGrpSpPr/>
          <p:nvPr/>
        </p:nvGrpSpPr>
        <p:grpSpPr>
          <a:xfrm>
            <a:off x="6305992" y="3752644"/>
            <a:ext cx="1363288" cy="538061"/>
            <a:chOff x="0" y="-1"/>
            <a:chExt cx="3635432" cy="1434826"/>
          </a:xfrm>
        </p:grpSpPr>
        <p:sp>
          <p:nvSpPr>
            <p:cNvPr id="66" name="Rectangle">
              <a:extLst>
                <a:ext uri="{FF2B5EF4-FFF2-40B4-BE49-F238E27FC236}">
                  <a16:creationId xmlns:a16="http://schemas.microsoft.com/office/drawing/2014/main" id="{79FF2AE7-2C35-480C-A790-196CD6725BF0}"/>
                </a:ext>
              </a:extLst>
            </p:cNvPr>
            <p:cNvSpPr/>
            <p:nvPr/>
          </p:nvSpPr>
          <p:spPr>
            <a:xfrm>
              <a:off x="0" y="-1"/>
              <a:ext cx="3635432" cy="1434826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67" name="Worker Node 3">
              <a:extLst>
                <a:ext uri="{FF2B5EF4-FFF2-40B4-BE49-F238E27FC236}">
                  <a16:creationId xmlns:a16="http://schemas.microsoft.com/office/drawing/2014/main" id="{D54946EA-67F1-4EE5-9A0D-FBB39AD7ECD0}"/>
                </a:ext>
              </a:extLst>
            </p:cNvPr>
            <p:cNvSpPr txBox="1"/>
            <p:nvPr/>
          </p:nvSpPr>
          <p:spPr>
            <a:xfrm>
              <a:off x="0" y="449646"/>
              <a:ext cx="3635432" cy="53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3</a:t>
              </a:r>
            </a:p>
          </p:txBody>
        </p:sp>
      </p:grpSp>
      <p:grpSp>
        <p:nvGrpSpPr>
          <p:cNvPr id="68" name="Rectangle 16">
            <a:extLst>
              <a:ext uri="{FF2B5EF4-FFF2-40B4-BE49-F238E27FC236}">
                <a16:creationId xmlns:a16="http://schemas.microsoft.com/office/drawing/2014/main" id="{265BB958-FB81-4629-95DF-91E433FC9B43}"/>
              </a:ext>
            </a:extLst>
          </p:cNvPr>
          <p:cNvGrpSpPr/>
          <p:nvPr/>
        </p:nvGrpSpPr>
        <p:grpSpPr>
          <a:xfrm>
            <a:off x="6305992" y="4449186"/>
            <a:ext cx="1363288" cy="532708"/>
            <a:chOff x="0" y="-1"/>
            <a:chExt cx="3635432" cy="14205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96F4C390-43BD-48AA-A919-F3255C4FDE1D}"/>
                </a:ext>
              </a:extLst>
            </p:cNvPr>
            <p:cNvSpPr/>
            <p:nvPr/>
          </p:nvSpPr>
          <p:spPr>
            <a:xfrm>
              <a:off x="0" y="-1"/>
              <a:ext cx="3635432" cy="1420552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70" name="Worker Node n">
              <a:extLst>
                <a:ext uri="{FF2B5EF4-FFF2-40B4-BE49-F238E27FC236}">
                  <a16:creationId xmlns:a16="http://schemas.microsoft.com/office/drawing/2014/main" id="{75CDA923-6DDB-4565-AC08-8803E7E72C29}"/>
                </a:ext>
              </a:extLst>
            </p:cNvPr>
            <p:cNvSpPr txBox="1"/>
            <p:nvPr/>
          </p:nvSpPr>
          <p:spPr>
            <a:xfrm>
              <a:off x="0" y="442510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n</a:t>
              </a:r>
            </a:p>
          </p:txBody>
        </p:sp>
      </p:grpSp>
      <p:sp>
        <p:nvSpPr>
          <p:cNvPr id="71" name="Rectangle 17">
            <a:extLst>
              <a:ext uri="{FF2B5EF4-FFF2-40B4-BE49-F238E27FC236}">
                <a16:creationId xmlns:a16="http://schemas.microsoft.com/office/drawing/2014/main" id="{B7642DF7-128E-4F59-8A86-7BF8A084C001}"/>
              </a:ext>
            </a:extLst>
          </p:cNvPr>
          <p:cNvSpPr/>
          <p:nvPr/>
        </p:nvSpPr>
        <p:spPr>
          <a:xfrm>
            <a:off x="8406583" y="2368309"/>
            <a:ext cx="1363288" cy="2745626"/>
          </a:xfrm>
          <a:prstGeom prst="rect">
            <a:avLst/>
          </a:prstGeom>
          <a:solidFill>
            <a:srgbClr val="A7A7A7"/>
          </a:solidFill>
          <a:ln w="25400">
            <a:solidFill>
              <a:srgbClr val="0F3659"/>
            </a:solidFill>
          </a:ln>
        </p:spPr>
        <p:txBody>
          <a:bodyPr lIns="26789" tIns="26789" rIns="26789" bIns="26789" anchor="ctr"/>
          <a:lstStyle/>
          <a:p>
            <a:pPr marL="0" marR="0" lvl="0" indent="0" algn="ctr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2" name="Straight Arrow Connector 18">
            <a:extLst>
              <a:ext uri="{FF2B5EF4-FFF2-40B4-BE49-F238E27FC236}">
                <a16:creationId xmlns:a16="http://schemas.microsoft.com/office/drawing/2014/main" id="{F2086D56-C234-4278-99D9-3517B60D8F46}"/>
              </a:ext>
            </a:extLst>
          </p:cNvPr>
          <p:cNvSpPr/>
          <p:nvPr/>
        </p:nvSpPr>
        <p:spPr>
          <a:xfrm>
            <a:off x="5062095" y="265042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3" name="Straight Arrow Connector 19">
            <a:extLst>
              <a:ext uri="{FF2B5EF4-FFF2-40B4-BE49-F238E27FC236}">
                <a16:creationId xmlns:a16="http://schemas.microsoft.com/office/drawing/2014/main" id="{5FB1C032-EF25-4114-AC46-4C1C2E50083E}"/>
              </a:ext>
            </a:extLst>
          </p:cNvPr>
          <p:cNvSpPr/>
          <p:nvPr/>
        </p:nvSpPr>
        <p:spPr>
          <a:xfrm>
            <a:off x="5081488" y="3343149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4" name="Straight Arrow Connector 20">
            <a:extLst>
              <a:ext uri="{FF2B5EF4-FFF2-40B4-BE49-F238E27FC236}">
                <a16:creationId xmlns:a16="http://schemas.microsoft.com/office/drawing/2014/main" id="{A659296A-65E6-4C7B-8172-1A9AE39DC60F}"/>
              </a:ext>
            </a:extLst>
          </p:cNvPr>
          <p:cNvSpPr/>
          <p:nvPr/>
        </p:nvSpPr>
        <p:spPr>
          <a:xfrm>
            <a:off x="5075947" y="401925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5" name="Straight Arrow Connector 21">
            <a:extLst>
              <a:ext uri="{FF2B5EF4-FFF2-40B4-BE49-F238E27FC236}">
                <a16:creationId xmlns:a16="http://schemas.microsoft.com/office/drawing/2014/main" id="{DAE3E7D8-EF48-4E94-A992-60404BDD7BFA}"/>
              </a:ext>
            </a:extLst>
          </p:cNvPr>
          <p:cNvSpPr/>
          <p:nvPr/>
        </p:nvSpPr>
        <p:spPr>
          <a:xfrm>
            <a:off x="5070406" y="4703666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88BF24B8-1F02-435F-8916-237219424A23}"/>
              </a:ext>
            </a:extLst>
          </p:cNvPr>
          <p:cNvSpPr txBox="1"/>
          <p:nvPr/>
        </p:nvSpPr>
        <p:spPr>
          <a:xfrm>
            <a:off x="8622001" y="4812623"/>
            <a:ext cx="108065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145" rIns="17145">
            <a:spAutoFit/>
          </a:bodyPr>
          <a:lstStyle>
            <a:lvl1pPr>
              <a:defRPr sz="4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7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Registry</a:t>
            </a:r>
          </a:p>
        </p:txBody>
      </p:sp>
      <p:grpSp>
        <p:nvGrpSpPr>
          <p:cNvPr id="77" name="Cube 23">
            <a:extLst>
              <a:ext uri="{FF2B5EF4-FFF2-40B4-BE49-F238E27FC236}">
                <a16:creationId xmlns:a16="http://schemas.microsoft.com/office/drawing/2014/main" id="{715E9E4C-789C-4D87-9F14-84D69AEE5DA1}"/>
              </a:ext>
            </a:extLst>
          </p:cNvPr>
          <p:cNvGrpSpPr/>
          <p:nvPr/>
        </p:nvGrpSpPr>
        <p:grpSpPr>
          <a:xfrm>
            <a:off x="8819444" y="2650423"/>
            <a:ext cx="537559" cy="427856"/>
            <a:chOff x="0" y="0"/>
            <a:chExt cx="1433488" cy="1140945"/>
          </a:xfrm>
        </p:grpSpPr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D5CEEC4F-5B5D-448F-9E0B-9EF5AB53026C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11E45774-F782-43C6-B702-3226E76BAFAE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A423AB1F-1B0E-48AC-8359-AC60DBD327FA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2E14DB19-0E6A-436C-883C-4D943836607F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</p:grpSp>
      <p:grpSp>
        <p:nvGrpSpPr>
          <p:cNvPr id="82" name="Cube 24">
            <a:extLst>
              <a:ext uri="{FF2B5EF4-FFF2-40B4-BE49-F238E27FC236}">
                <a16:creationId xmlns:a16="http://schemas.microsoft.com/office/drawing/2014/main" id="{47AB4CCB-6EBC-4753-B095-C79B8558712B}"/>
              </a:ext>
            </a:extLst>
          </p:cNvPr>
          <p:cNvGrpSpPr/>
          <p:nvPr/>
        </p:nvGrpSpPr>
        <p:grpSpPr>
          <a:xfrm>
            <a:off x="8822215" y="3396835"/>
            <a:ext cx="537559" cy="427856"/>
            <a:chOff x="0" y="0"/>
            <a:chExt cx="1433488" cy="1140945"/>
          </a:xfrm>
        </p:grpSpPr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A81BE7C0-8BBB-4405-908B-75BFFF300D5E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543D70A2-B2D5-4AC5-A8A2-226606103599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E0C1AB03-88C1-4E33-8296-ECDCFFE5C8D6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957DF106-311E-4FFA-8031-DA548424773A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</p:grpSp>
      <p:grpSp>
        <p:nvGrpSpPr>
          <p:cNvPr id="87" name="Cube 25">
            <a:extLst>
              <a:ext uri="{FF2B5EF4-FFF2-40B4-BE49-F238E27FC236}">
                <a16:creationId xmlns:a16="http://schemas.microsoft.com/office/drawing/2014/main" id="{6EA1D546-D009-449C-A3A5-92FA5D6C7EA7}"/>
              </a:ext>
            </a:extLst>
          </p:cNvPr>
          <p:cNvGrpSpPr/>
          <p:nvPr/>
        </p:nvGrpSpPr>
        <p:grpSpPr>
          <a:xfrm>
            <a:off x="8819444" y="4106803"/>
            <a:ext cx="537559" cy="427856"/>
            <a:chOff x="0" y="0"/>
            <a:chExt cx="1433488" cy="1140945"/>
          </a:xfrm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381B6F33-00B4-4367-98A9-690C705BB7C7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B00346AD-BAFD-4010-AFAA-69939EDB0CE2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D3AF34BB-43EE-4B23-A8A6-E2860B7075CB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5FDA06C9-7832-4297-9D29-EC59D110D4D1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</p:grpSp>
      <p:sp>
        <p:nvSpPr>
          <p:cNvPr id="92" name="Straight Connector 26">
            <a:extLst>
              <a:ext uri="{FF2B5EF4-FFF2-40B4-BE49-F238E27FC236}">
                <a16:creationId xmlns:a16="http://schemas.microsoft.com/office/drawing/2014/main" id="{B4322AEC-686E-4A56-A733-EDDC86E272B1}"/>
              </a:ext>
            </a:extLst>
          </p:cNvPr>
          <p:cNvSpPr/>
          <p:nvPr/>
        </p:nvSpPr>
        <p:spPr>
          <a:xfrm>
            <a:off x="7669278" y="2650422"/>
            <a:ext cx="737304" cy="1090701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3" name="Straight Connector 27">
            <a:extLst>
              <a:ext uri="{FF2B5EF4-FFF2-40B4-BE49-F238E27FC236}">
                <a16:creationId xmlns:a16="http://schemas.microsoft.com/office/drawing/2014/main" id="{7B464CE9-9C02-488D-9318-9BE8224119CF}"/>
              </a:ext>
            </a:extLst>
          </p:cNvPr>
          <p:cNvSpPr/>
          <p:nvPr/>
        </p:nvSpPr>
        <p:spPr>
          <a:xfrm>
            <a:off x="7669277" y="3324920"/>
            <a:ext cx="737305" cy="41620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4" name="Straight Connector 28">
            <a:extLst>
              <a:ext uri="{FF2B5EF4-FFF2-40B4-BE49-F238E27FC236}">
                <a16:creationId xmlns:a16="http://schemas.microsoft.com/office/drawing/2014/main" id="{014D2888-901D-411E-A299-3C4FDC1A0BDC}"/>
              </a:ext>
            </a:extLst>
          </p:cNvPr>
          <p:cNvSpPr/>
          <p:nvPr/>
        </p:nvSpPr>
        <p:spPr>
          <a:xfrm flipV="1">
            <a:off x="7669277" y="3741122"/>
            <a:ext cx="737305" cy="28055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5" name="Straight Connector 29">
            <a:extLst>
              <a:ext uri="{FF2B5EF4-FFF2-40B4-BE49-F238E27FC236}">
                <a16:creationId xmlns:a16="http://schemas.microsoft.com/office/drawing/2014/main" id="{9A86221D-822C-4284-A79E-D2D7549286C9}"/>
              </a:ext>
            </a:extLst>
          </p:cNvPr>
          <p:cNvSpPr/>
          <p:nvPr/>
        </p:nvSpPr>
        <p:spPr>
          <a:xfrm flipV="1">
            <a:off x="7669278" y="3741122"/>
            <a:ext cx="737305" cy="974418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6" name="TextBox 30">
            <a:extLst>
              <a:ext uri="{FF2B5EF4-FFF2-40B4-BE49-F238E27FC236}">
                <a16:creationId xmlns:a16="http://schemas.microsoft.com/office/drawing/2014/main" id="{4E8D7029-C41C-43FF-92B7-B433BED04385}"/>
              </a:ext>
            </a:extLst>
          </p:cNvPr>
          <p:cNvSpPr txBox="1"/>
          <p:nvPr/>
        </p:nvSpPr>
        <p:spPr>
          <a:xfrm>
            <a:off x="3492680" y="5153340"/>
            <a:ext cx="2470529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145" rIns="17145">
            <a:spAutoFit/>
          </a:bodyPr>
          <a:lstStyle/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 err="1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Etcd</a:t>
            </a:r>
            <a:endParaRPr kumimoji="0" sz="1088" b="1" i="0" u="none" strike="noStrike" kern="0" cap="none" spc="0" normalizeH="0" baseline="0" noProof="0" dirty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IBM Plex Sans"/>
              <a:sym typeface="IBM Plex Sans"/>
            </a:endParaRPr>
          </a:p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API Server</a:t>
            </a:r>
          </a:p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Controller Manager Server</a:t>
            </a:r>
          </a:p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Scheduler Server</a:t>
            </a:r>
          </a:p>
        </p:txBody>
      </p:sp>
    </p:spTree>
    <p:extLst>
      <p:ext uri="{BB962C8B-B14F-4D97-AF65-F5344CB8AC3E}">
        <p14:creationId xmlns:p14="http://schemas.microsoft.com/office/powerpoint/2010/main" val="1799052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BF9CB-9832-43F5-9E4B-D7E42DF6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038148"/>
            <a:ext cx="10905067" cy="51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8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932C-89A7-4DE8-8145-69896314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Formas de instalación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D564-3333-4533-8CBE-AE7B54D1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b="1" dirty="0" err="1"/>
              <a:t>Kubeadm</a:t>
            </a:r>
            <a:endParaRPr lang="es-419" b="1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b="1" dirty="0"/>
              <a:t>Manual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https://github.com/kelseyhightower/kubernetes-the-hard-way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https://developer.ibm.com/recipes/tutorials/installing-kubernetes-the-hard-way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B1035-83F1-4B54-907F-1BA5670FF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89" y="2308670"/>
            <a:ext cx="1226256" cy="1272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3477C-61F7-46C5-80E0-499F27A31E10}"/>
              </a:ext>
            </a:extLst>
          </p:cNvPr>
          <p:cNvSpPr txBox="1"/>
          <p:nvPr/>
        </p:nvSpPr>
        <p:spPr>
          <a:xfrm>
            <a:off x="2302934" y="2760458"/>
            <a:ext cx="827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https://kubernetes.io/docs/reference/setup-tools/kubeadm/kubeadm/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5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FBC9-932F-4DA0-833D-BE43A76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kube-apiserver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ED7C-E030-429F-87CF-C4CFB1C1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componente del controle </a:t>
            </a:r>
            <a:r>
              <a:rPr lang="es-419" dirty="0" err="1"/>
              <a:t>plane</a:t>
            </a:r>
            <a:r>
              <a:rPr lang="es-419" dirty="0"/>
              <a:t> que expone los </a:t>
            </a:r>
            <a:r>
              <a:rPr lang="es-419" dirty="0" err="1"/>
              <a:t>APIs</a:t>
            </a:r>
            <a:r>
              <a:rPr lang="es-419" dirty="0"/>
              <a:t> de </a:t>
            </a:r>
            <a:r>
              <a:rPr lang="es-419" dirty="0" err="1"/>
              <a:t>Kubernetes</a:t>
            </a:r>
            <a:r>
              <a:rPr lang="es-419" dirty="0"/>
              <a:t>. Es el </a:t>
            </a:r>
            <a:r>
              <a:rPr lang="es-419" dirty="0" err="1"/>
              <a:t>frontend</a:t>
            </a:r>
            <a:r>
              <a:rPr lang="es-419" dirty="0"/>
              <a:t> del control </a:t>
            </a:r>
            <a:r>
              <a:rPr lang="es-419" dirty="0" err="1"/>
              <a:t>plane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El </a:t>
            </a:r>
            <a:r>
              <a:rPr lang="es-419" dirty="0" err="1"/>
              <a:t>kube-apiserver</a:t>
            </a:r>
            <a:r>
              <a:rPr lang="es-419" dirty="0"/>
              <a:t> cuando se instala con </a:t>
            </a:r>
            <a:r>
              <a:rPr lang="es-419" dirty="0" err="1"/>
              <a:t>kubeadm</a:t>
            </a:r>
            <a:r>
              <a:rPr lang="es-419" dirty="0"/>
              <a:t> se despliega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66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1E9-1CF5-43FA-8F91-93152EFB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kube-apiserver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544F-1358-4662-ACA4-E393EB16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El </a:t>
            </a:r>
            <a:r>
              <a:rPr lang="es-419" dirty="0" err="1"/>
              <a:t>kube-apiserver</a:t>
            </a:r>
            <a:r>
              <a:rPr lang="es-419" dirty="0"/>
              <a:t> es responsable de: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dirty="0"/>
              <a:t>1. Autenticar usuarios</a:t>
            </a:r>
          </a:p>
          <a:p>
            <a:pPr marL="0" indent="0">
              <a:buNone/>
            </a:pPr>
            <a:r>
              <a:rPr lang="es-ES" dirty="0"/>
              <a:t>2. Validar </a:t>
            </a:r>
            <a:r>
              <a:rPr lang="es-ES" dirty="0" err="1"/>
              <a:t>requests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 Sacar información (Por ejemplo cuando hacemos un </a:t>
            </a:r>
            <a:r>
              <a:rPr lang="es-ES" dirty="0" err="1"/>
              <a:t>get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dirty="0" err="1"/>
              <a:t>Update</a:t>
            </a:r>
            <a:r>
              <a:rPr lang="es-ES" dirty="0"/>
              <a:t> el </a:t>
            </a:r>
            <a:r>
              <a:rPr lang="es-ES" dirty="0" err="1"/>
              <a:t>etcd</a:t>
            </a:r>
            <a:r>
              <a:rPr lang="es-ES" dirty="0"/>
              <a:t> (Es el único que interactúa con </a:t>
            </a:r>
            <a:r>
              <a:rPr lang="es-ES" dirty="0" err="1"/>
              <a:t>etcd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5. </a:t>
            </a:r>
            <a:r>
              <a:rPr lang="es-ES" dirty="0" err="1"/>
              <a:t>Scheduler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6. </a:t>
            </a:r>
            <a:r>
              <a:rPr lang="es-ES" dirty="0" err="1"/>
              <a:t>Kubelet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8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5E23-A0B5-4723-B787-1E6694AF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Etcd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EFA3-65D9-46B4-9A7C-D3A62475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una base de datos “</a:t>
            </a:r>
            <a:r>
              <a:rPr lang="es-419" dirty="0" err="1"/>
              <a:t>key</a:t>
            </a:r>
            <a:r>
              <a:rPr lang="es-419" dirty="0"/>
              <a:t> </a:t>
            </a:r>
            <a:r>
              <a:rPr lang="es-419" dirty="0" err="1"/>
              <a:t>value</a:t>
            </a:r>
            <a:r>
              <a:rPr lang="es-419" dirty="0"/>
              <a:t>” en donde </a:t>
            </a:r>
            <a:r>
              <a:rPr lang="es-419" dirty="0" err="1"/>
              <a:t>Kubernetes</a:t>
            </a:r>
            <a:r>
              <a:rPr lang="es-419" dirty="0"/>
              <a:t> guarda toda la configuración del </a:t>
            </a:r>
            <a:r>
              <a:rPr lang="es-419" dirty="0" err="1"/>
              <a:t>cluster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La base de datos </a:t>
            </a:r>
            <a:r>
              <a:rPr lang="es-419" dirty="0" err="1"/>
              <a:t>Etcd</a:t>
            </a:r>
            <a:r>
              <a:rPr lang="es-419" dirty="0"/>
              <a:t> cuando se instala con </a:t>
            </a:r>
            <a:r>
              <a:rPr lang="es-419" dirty="0" err="1"/>
              <a:t>kubeadm</a:t>
            </a:r>
            <a:r>
              <a:rPr lang="es-419" dirty="0"/>
              <a:t> se despliega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21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45D-238F-47C2-BAC8-4D9D2644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</a:t>
            </a:r>
            <a:r>
              <a:rPr lang="es-419" dirty="0"/>
              <a:t>-</a:t>
            </a:r>
            <a:r>
              <a:rPr lang="es-419" dirty="0" err="1"/>
              <a:t>controller</a:t>
            </a:r>
            <a:r>
              <a:rPr lang="es-419" dirty="0"/>
              <a:t>-manager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00F1-43BF-4DEA-BF46-BD75BB32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componente que ejecuta los procesos de los </a:t>
            </a:r>
            <a:r>
              <a:rPr lang="es-419" dirty="0" err="1"/>
              <a:t>controllers</a:t>
            </a:r>
            <a:r>
              <a:rPr lang="es-419" dirty="0"/>
              <a:t>. Lógicamente cada </a:t>
            </a:r>
            <a:r>
              <a:rPr lang="es-419" dirty="0" err="1"/>
              <a:t>controller</a:t>
            </a:r>
            <a:r>
              <a:rPr lang="es-419" dirty="0"/>
              <a:t> se ejecuta en un proceso diferente, pero para reducir la complejidad se despliega como un simple proceso.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Cuando instalamos el </a:t>
            </a:r>
            <a:r>
              <a:rPr lang="es-419" dirty="0" err="1"/>
              <a:t>cluster</a:t>
            </a:r>
            <a:r>
              <a:rPr lang="es-419" dirty="0"/>
              <a:t> con </a:t>
            </a:r>
            <a:r>
              <a:rPr lang="es-419" dirty="0" err="1"/>
              <a:t>kubeadm</a:t>
            </a:r>
            <a:r>
              <a:rPr lang="es-419" dirty="0"/>
              <a:t> el </a:t>
            </a:r>
            <a:r>
              <a:rPr lang="es-419" dirty="0" err="1"/>
              <a:t>kube</a:t>
            </a:r>
            <a:r>
              <a:rPr lang="es-419" dirty="0"/>
              <a:t>-</a:t>
            </a:r>
            <a:r>
              <a:rPr lang="es-419" dirty="0" err="1"/>
              <a:t>controller</a:t>
            </a:r>
            <a:r>
              <a:rPr lang="es-419" dirty="0"/>
              <a:t>-manager se instala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93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C77D-4402-4B2B-AE21-F835DF91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C1FD-24AF-4215-90CA-A3529D58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Los algunos </a:t>
            </a:r>
            <a:r>
              <a:rPr lang="es-419" dirty="0" err="1"/>
              <a:t>controller</a:t>
            </a:r>
            <a:r>
              <a:rPr lang="es-419" dirty="0"/>
              <a:t> son: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 err="1"/>
              <a:t>Node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r>
              <a:rPr lang="es-419" dirty="0" err="1"/>
              <a:t>Endpoint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r>
              <a:rPr lang="es-419" dirty="0" err="1"/>
              <a:t>Service</a:t>
            </a:r>
            <a:r>
              <a:rPr lang="es-419" dirty="0"/>
              <a:t> </a:t>
            </a:r>
            <a:r>
              <a:rPr lang="es-419" dirty="0" err="1"/>
              <a:t>Account</a:t>
            </a:r>
            <a:r>
              <a:rPr lang="es-419" dirty="0"/>
              <a:t> &amp; Token </a:t>
            </a:r>
            <a:r>
              <a:rPr lang="es-419" dirty="0" err="1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36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1556-32A7-4C30-B9DE-5C1CE608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kube-scheduler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9879-2C80-4587-B139-17A401B1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Se encarga de decidir en que nodo desplegar el </a:t>
            </a:r>
            <a:r>
              <a:rPr lang="es-419" dirty="0" err="1"/>
              <a:t>pod</a:t>
            </a:r>
            <a:r>
              <a:rPr lang="es-419" dirty="0"/>
              <a:t>. La creación es a través de </a:t>
            </a:r>
            <a:r>
              <a:rPr lang="es-419" dirty="0" err="1"/>
              <a:t>kubelet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Cuando instalamos el </a:t>
            </a:r>
            <a:r>
              <a:rPr lang="es-419" dirty="0" err="1"/>
              <a:t>cluster</a:t>
            </a:r>
            <a:r>
              <a:rPr lang="es-419" dirty="0"/>
              <a:t> con </a:t>
            </a:r>
            <a:r>
              <a:rPr lang="es-419" dirty="0" err="1"/>
              <a:t>kubeadm</a:t>
            </a:r>
            <a:r>
              <a:rPr lang="es-419" dirty="0"/>
              <a:t> el </a:t>
            </a:r>
            <a:r>
              <a:rPr lang="es-419" dirty="0" err="1"/>
              <a:t>kube-scheduller</a:t>
            </a:r>
            <a:r>
              <a:rPr lang="es-419" dirty="0"/>
              <a:t> se instala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3CF3-334B-4EED-83E3-2A51BD2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Kubernetes</a:t>
            </a:r>
            <a:r>
              <a:rPr lang="es-419" dirty="0"/>
              <a:t> </a:t>
            </a:r>
            <a:r>
              <a:rPr lang="es-419" dirty="0" err="1"/>
              <a:t>Architecture</a:t>
            </a:r>
            <a:endParaRPr lang="en-US" dirty="0"/>
          </a:p>
        </p:txBody>
      </p:sp>
      <p:grpSp>
        <p:nvGrpSpPr>
          <p:cNvPr id="44" name="Oval 5">
            <a:extLst>
              <a:ext uri="{FF2B5EF4-FFF2-40B4-BE49-F238E27FC236}">
                <a16:creationId xmlns:a16="http://schemas.microsoft.com/office/drawing/2014/main" id="{C8A4A238-B848-4C40-97A1-54016B29E9DE}"/>
              </a:ext>
            </a:extLst>
          </p:cNvPr>
          <p:cNvGrpSpPr/>
          <p:nvPr/>
        </p:nvGrpSpPr>
        <p:grpSpPr>
          <a:xfrm>
            <a:off x="2296900" y="3324918"/>
            <a:ext cx="947651" cy="906088"/>
            <a:chOff x="0" y="0"/>
            <a:chExt cx="2527066" cy="2416232"/>
          </a:xfrm>
        </p:grpSpPr>
        <p:sp>
          <p:nvSpPr>
            <p:cNvPr id="45" name="Oval">
              <a:extLst>
                <a:ext uri="{FF2B5EF4-FFF2-40B4-BE49-F238E27FC236}">
                  <a16:creationId xmlns:a16="http://schemas.microsoft.com/office/drawing/2014/main" id="{05A7DDC6-712A-47A0-8F35-C23A1D177C46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46" name="API">
              <a:extLst>
                <a:ext uri="{FF2B5EF4-FFF2-40B4-BE49-F238E27FC236}">
                  <a16:creationId xmlns:a16="http://schemas.microsoft.com/office/drawing/2014/main" id="{E7865347-CAC0-4143-87FA-F2DB1ECEF31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>
                  <a:solidFill>
                    <a:srgbClr val="0F3659"/>
                  </a:solidFill>
                  <a:latin typeface="Helvetica Light"/>
                  <a:cs typeface="Helvetica"/>
                  <a:sym typeface="Helvetica Light"/>
                </a:rPr>
                <a:t>API</a:t>
              </a:r>
            </a:p>
          </p:txBody>
        </p:sp>
      </p:grpSp>
      <p:grpSp>
        <p:nvGrpSpPr>
          <p:cNvPr id="47" name="Oval 6">
            <a:extLst>
              <a:ext uri="{FF2B5EF4-FFF2-40B4-BE49-F238E27FC236}">
                <a16:creationId xmlns:a16="http://schemas.microsoft.com/office/drawing/2014/main" id="{B8DB4933-0701-4921-8D5E-8FD761FF42CE}"/>
              </a:ext>
            </a:extLst>
          </p:cNvPr>
          <p:cNvGrpSpPr/>
          <p:nvPr/>
        </p:nvGrpSpPr>
        <p:grpSpPr>
          <a:xfrm>
            <a:off x="1282749" y="2441595"/>
            <a:ext cx="947651" cy="906088"/>
            <a:chOff x="0" y="0"/>
            <a:chExt cx="2527066" cy="2416232"/>
          </a:xfrm>
        </p:grpSpPr>
        <p:sp>
          <p:nvSpPr>
            <p:cNvPr id="48" name="Oval">
              <a:extLst>
                <a:ext uri="{FF2B5EF4-FFF2-40B4-BE49-F238E27FC236}">
                  <a16:creationId xmlns:a16="http://schemas.microsoft.com/office/drawing/2014/main" id="{1848BCEC-CB89-4741-866B-3B525E897BC7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49" name="UI">
              <a:extLst>
                <a:ext uri="{FF2B5EF4-FFF2-40B4-BE49-F238E27FC236}">
                  <a16:creationId xmlns:a16="http://schemas.microsoft.com/office/drawing/2014/main" id="{4EB21657-95D5-4D1F-93A8-75995C24E78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>
                  <a:solidFill>
                    <a:srgbClr val="0F3659"/>
                  </a:solidFill>
                  <a:latin typeface="Helvetica Light"/>
                  <a:cs typeface="Helvetica"/>
                  <a:sym typeface="Helvetica Light"/>
                </a:rPr>
                <a:t>UI</a:t>
              </a:r>
            </a:p>
          </p:txBody>
        </p:sp>
      </p:grpSp>
      <p:grpSp>
        <p:nvGrpSpPr>
          <p:cNvPr id="50" name="Oval 8">
            <a:extLst>
              <a:ext uri="{FF2B5EF4-FFF2-40B4-BE49-F238E27FC236}">
                <a16:creationId xmlns:a16="http://schemas.microsoft.com/office/drawing/2014/main" id="{20745305-A937-4992-B826-1A21947C6388}"/>
              </a:ext>
            </a:extLst>
          </p:cNvPr>
          <p:cNvGrpSpPr/>
          <p:nvPr/>
        </p:nvGrpSpPr>
        <p:grpSpPr>
          <a:xfrm>
            <a:off x="1306593" y="4228330"/>
            <a:ext cx="947651" cy="906088"/>
            <a:chOff x="0" y="0"/>
            <a:chExt cx="2527066" cy="2416232"/>
          </a:xfrm>
        </p:grpSpPr>
        <p:sp>
          <p:nvSpPr>
            <p:cNvPr id="51" name="Oval">
              <a:extLst>
                <a:ext uri="{FF2B5EF4-FFF2-40B4-BE49-F238E27FC236}">
                  <a16:creationId xmlns:a16="http://schemas.microsoft.com/office/drawing/2014/main" id="{846649F0-58F4-4B2A-B9FD-F7F83D519DFA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52" name="CLI">
              <a:extLst>
                <a:ext uri="{FF2B5EF4-FFF2-40B4-BE49-F238E27FC236}">
                  <a16:creationId xmlns:a16="http://schemas.microsoft.com/office/drawing/2014/main" id="{F9D9E438-25CF-4084-8EF6-C250DC62C272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 dirty="0">
                  <a:solidFill>
                    <a:srgbClr val="0F3659"/>
                  </a:solidFill>
                  <a:latin typeface="Helvetica Light"/>
                  <a:cs typeface="Helvetica"/>
                  <a:sym typeface="Helvetica Light"/>
                </a:rPr>
                <a:t>CLI</a:t>
              </a:r>
            </a:p>
          </p:txBody>
        </p:sp>
      </p:grpSp>
      <p:grpSp>
        <p:nvGrpSpPr>
          <p:cNvPr id="53" name="Rectangle 9">
            <a:extLst>
              <a:ext uri="{FF2B5EF4-FFF2-40B4-BE49-F238E27FC236}">
                <a16:creationId xmlns:a16="http://schemas.microsoft.com/office/drawing/2014/main" id="{62F4F017-F15B-4452-9EBA-922E7DBFE43D}"/>
              </a:ext>
            </a:extLst>
          </p:cNvPr>
          <p:cNvGrpSpPr/>
          <p:nvPr/>
        </p:nvGrpSpPr>
        <p:grpSpPr>
          <a:xfrm>
            <a:off x="3698807" y="2347796"/>
            <a:ext cx="1363288" cy="2745626"/>
            <a:chOff x="0" y="-1"/>
            <a:chExt cx="3635432" cy="7321668"/>
          </a:xfrm>
        </p:grpSpPr>
        <p:sp>
          <p:nvSpPr>
            <p:cNvPr id="54" name="Rectangle">
              <a:extLst>
                <a:ext uri="{FF2B5EF4-FFF2-40B4-BE49-F238E27FC236}">
                  <a16:creationId xmlns:a16="http://schemas.microsoft.com/office/drawing/2014/main" id="{3BEF41B2-3662-4E3E-B983-1BE4B7984BCE}"/>
                </a:ext>
              </a:extLst>
            </p:cNvPr>
            <p:cNvSpPr/>
            <p:nvPr/>
          </p:nvSpPr>
          <p:spPr>
            <a:xfrm>
              <a:off x="0" y="-1"/>
              <a:ext cx="3635432" cy="7321668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55" name="Kubernetes Master">
              <a:extLst>
                <a:ext uri="{FF2B5EF4-FFF2-40B4-BE49-F238E27FC236}">
                  <a16:creationId xmlns:a16="http://schemas.microsoft.com/office/drawing/2014/main" id="{F0244713-856D-4254-A1EA-320BDB98715C}"/>
                </a:ext>
              </a:extLst>
            </p:cNvPr>
            <p:cNvSpPr txBox="1"/>
            <p:nvPr/>
          </p:nvSpPr>
          <p:spPr>
            <a:xfrm>
              <a:off x="0" y="3023737"/>
              <a:ext cx="3635432" cy="12741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 dirty="0">
                  <a:latin typeface="Helvetica Light"/>
                  <a:cs typeface="Helvetica"/>
                  <a:sym typeface="Helvetica Light"/>
                </a:rPr>
                <a:t>Kubernetes Master</a:t>
              </a:r>
            </a:p>
          </p:txBody>
        </p:sp>
      </p:grpSp>
      <p:sp>
        <p:nvSpPr>
          <p:cNvPr id="56" name="Straight Arrow Connector 10">
            <a:extLst>
              <a:ext uri="{FF2B5EF4-FFF2-40B4-BE49-F238E27FC236}">
                <a16:creationId xmlns:a16="http://schemas.microsoft.com/office/drawing/2014/main" id="{86371C1E-1D77-4E42-9CF5-30DDAB17C075}"/>
              </a:ext>
            </a:extLst>
          </p:cNvPr>
          <p:cNvSpPr/>
          <p:nvPr/>
        </p:nvSpPr>
        <p:spPr>
          <a:xfrm flipV="1">
            <a:off x="3253037" y="3741122"/>
            <a:ext cx="445771" cy="57354"/>
          </a:xfrm>
          <a:prstGeom prst="line">
            <a:avLst/>
          </a:prstGeom>
          <a:ln w="190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57" name="Straight Arrow Connector 11">
            <a:extLst>
              <a:ext uri="{FF2B5EF4-FFF2-40B4-BE49-F238E27FC236}">
                <a16:creationId xmlns:a16="http://schemas.microsoft.com/office/drawing/2014/main" id="{B508FC45-C254-4496-B63A-B4CB23D9C0A5}"/>
              </a:ext>
            </a:extLst>
          </p:cNvPr>
          <p:cNvSpPr/>
          <p:nvPr/>
        </p:nvSpPr>
        <p:spPr>
          <a:xfrm>
            <a:off x="2137825" y="3192577"/>
            <a:ext cx="297855" cy="265034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58" name="Straight Arrow Connector 12">
            <a:extLst>
              <a:ext uri="{FF2B5EF4-FFF2-40B4-BE49-F238E27FC236}">
                <a16:creationId xmlns:a16="http://schemas.microsoft.com/office/drawing/2014/main" id="{148DF43A-0B1E-417A-9925-6DE4F1DA812E}"/>
              </a:ext>
            </a:extLst>
          </p:cNvPr>
          <p:cNvSpPr/>
          <p:nvPr/>
        </p:nvSpPr>
        <p:spPr>
          <a:xfrm flipV="1">
            <a:off x="2115462" y="4118400"/>
            <a:ext cx="264473" cy="242623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grpSp>
        <p:nvGrpSpPr>
          <p:cNvPr id="59" name="Rectangle 13">
            <a:extLst>
              <a:ext uri="{FF2B5EF4-FFF2-40B4-BE49-F238E27FC236}">
                <a16:creationId xmlns:a16="http://schemas.microsoft.com/office/drawing/2014/main" id="{AD8996E4-F7E5-41F7-B5E0-245888047F1E}"/>
              </a:ext>
            </a:extLst>
          </p:cNvPr>
          <p:cNvGrpSpPr/>
          <p:nvPr/>
        </p:nvGrpSpPr>
        <p:grpSpPr>
          <a:xfrm>
            <a:off x="6305992" y="2368309"/>
            <a:ext cx="1363288" cy="564227"/>
            <a:chOff x="0" y="-1"/>
            <a:chExt cx="3635432" cy="1504604"/>
          </a:xfrm>
        </p:grpSpPr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F23EFC6A-7C8F-4DF0-A57A-B9D03975CED3}"/>
                </a:ext>
              </a:extLst>
            </p:cNvPr>
            <p:cNvSpPr/>
            <p:nvPr/>
          </p:nvSpPr>
          <p:spPr>
            <a:xfrm>
              <a:off x="0" y="-1"/>
              <a:ext cx="3635432" cy="150460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3600">
                  <a:solidFill>
                    <a:srgbClr val="FFFFFF"/>
                  </a:solidFill>
                </a:defRPr>
              </a:pPr>
              <a:endParaRPr sz="2700" kern="0">
                <a:solidFill>
                  <a:srgbClr val="FFFFFF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61" name="Worker Node 1">
              <a:extLst>
                <a:ext uri="{FF2B5EF4-FFF2-40B4-BE49-F238E27FC236}">
                  <a16:creationId xmlns:a16="http://schemas.microsoft.com/office/drawing/2014/main" id="{3002B928-528D-4E7F-9F3A-2C1D9B8B5629}"/>
                </a:ext>
              </a:extLst>
            </p:cNvPr>
            <p:cNvSpPr txBox="1"/>
            <p:nvPr/>
          </p:nvSpPr>
          <p:spPr>
            <a:xfrm>
              <a:off x="0" y="48453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1</a:t>
              </a:r>
            </a:p>
          </p:txBody>
        </p:sp>
      </p:grpSp>
      <p:grpSp>
        <p:nvGrpSpPr>
          <p:cNvPr id="62" name="Rectangle 14">
            <a:extLst>
              <a:ext uri="{FF2B5EF4-FFF2-40B4-BE49-F238E27FC236}">
                <a16:creationId xmlns:a16="http://schemas.microsoft.com/office/drawing/2014/main" id="{3BC39A9F-AEA2-41BE-A94C-B3E93E342359}"/>
              </a:ext>
            </a:extLst>
          </p:cNvPr>
          <p:cNvGrpSpPr/>
          <p:nvPr/>
        </p:nvGrpSpPr>
        <p:grpSpPr>
          <a:xfrm>
            <a:off x="6305992" y="3078278"/>
            <a:ext cx="1363288" cy="493285"/>
            <a:chOff x="0" y="-1"/>
            <a:chExt cx="3635432" cy="1315424"/>
          </a:xfrm>
        </p:grpSpPr>
        <p:sp>
          <p:nvSpPr>
            <p:cNvPr id="63" name="Rectangle">
              <a:extLst>
                <a:ext uri="{FF2B5EF4-FFF2-40B4-BE49-F238E27FC236}">
                  <a16:creationId xmlns:a16="http://schemas.microsoft.com/office/drawing/2014/main" id="{E547740B-310C-4C3F-A00F-57FCDC85E5B8}"/>
                </a:ext>
              </a:extLst>
            </p:cNvPr>
            <p:cNvSpPr/>
            <p:nvPr/>
          </p:nvSpPr>
          <p:spPr>
            <a:xfrm>
              <a:off x="0" y="-1"/>
              <a:ext cx="3635432" cy="131542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64" name="Worker Node 2">
              <a:extLst>
                <a:ext uri="{FF2B5EF4-FFF2-40B4-BE49-F238E27FC236}">
                  <a16:creationId xmlns:a16="http://schemas.microsoft.com/office/drawing/2014/main" id="{1A6576A5-52C8-4143-B5AB-9C248D7E1F1D}"/>
                </a:ext>
              </a:extLst>
            </p:cNvPr>
            <p:cNvSpPr txBox="1"/>
            <p:nvPr/>
          </p:nvSpPr>
          <p:spPr>
            <a:xfrm>
              <a:off x="0" y="38994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2</a:t>
              </a:r>
            </a:p>
          </p:txBody>
        </p:sp>
      </p:grpSp>
      <p:grpSp>
        <p:nvGrpSpPr>
          <p:cNvPr id="65" name="Rectangle 15">
            <a:extLst>
              <a:ext uri="{FF2B5EF4-FFF2-40B4-BE49-F238E27FC236}">
                <a16:creationId xmlns:a16="http://schemas.microsoft.com/office/drawing/2014/main" id="{DD1CE94E-C953-429F-8163-0615F8667FB6}"/>
              </a:ext>
            </a:extLst>
          </p:cNvPr>
          <p:cNvGrpSpPr/>
          <p:nvPr/>
        </p:nvGrpSpPr>
        <p:grpSpPr>
          <a:xfrm>
            <a:off x="6305992" y="3752644"/>
            <a:ext cx="1363288" cy="538061"/>
            <a:chOff x="0" y="-1"/>
            <a:chExt cx="3635432" cy="1434826"/>
          </a:xfrm>
        </p:grpSpPr>
        <p:sp>
          <p:nvSpPr>
            <p:cNvPr id="66" name="Rectangle">
              <a:extLst>
                <a:ext uri="{FF2B5EF4-FFF2-40B4-BE49-F238E27FC236}">
                  <a16:creationId xmlns:a16="http://schemas.microsoft.com/office/drawing/2014/main" id="{79FF2AE7-2C35-480C-A790-196CD6725BF0}"/>
                </a:ext>
              </a:extLst>
            </p:cNvPr>
            <p:cNvSpPr/>
            <p:nvPr/>
          </p:nvSpPr>
          <p:spPr>
            <a:xfrm>
              <a:off x="0" y="-1"/>
              <a:ext cx="3635432" cy="1434826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67" name="Worker Node 3">
              <a:extLst>
                <a:ext uri="{FF2B5EF4-FFF2-40B4-BE49-F238E27FC236}">
                  <a16:creationId xmlns:a16="http://schemas.microsoft.com/office/drawing/2014/main" id="{D54946EA-67F1-4EE5-9A0D-FBB39AD7ECD0}"/>
                </a:ext>
              </a:extLst>
            </p:cNvPr>
            <p:cNvSpPr txBox="1"/>
            <p:nvPr/>
          </p:nvSpPr>
          <p:spPr>
            <a:xfrm>
              <a:off x="0" y="449646"/>
              <a:ext cx="3635432" cy="53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3</a:t>
              </a:r>
            </a:p>
          </p:txBody>
        </p:sp>
      </p:grpSp>
      <p:grpSp>
        <p:nvGrpSpPr>
          <p:cNvPr id="68" name="Rectangle 16">
            <a:extLst>
              <a:ext uri="{FF2B5EF4-FFF2-40B4-BE49-F238E27FC236}">
                <a16:creationId xmlns:a16="http://schemas.microsoft.com/office/drawing/2014/main" id="{265BB958-FB81-4629-95DF-91E433FC9B43}"/>
              </a:ext>
            </a:extLst>
          </p:cNvPr>
          <p:cNvGrpSpPr/>
          <p:nvPr/>
        </p:nvGrpSpPr>
        <p:grpSpPr>
          <a:xfrm>
            <a:off x="6305992" y="4449186"/>
            <a:ext cx="1363288" cy="532708"/>
            <a:chOff x="0" y="-1"/>
            <a:chExt cx="3635432" cy="14205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96F4C390-43BD-48AA-A919-F3255C4FDE1D}"/>
                </a:ext>
              </a:extLst>
            </p:cNvPr>
            <p:cNvSpPr/>
            <p:nvPr/>
          </p:nvSpPr>
          <p:spPr>
            <a:xfrm>
              <a:off x="0" y="-1"/>
              <a:ext cx="3635432" cy="1420552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70" name="Worker Node n">
              <a:extLst>
                <a:ext uri="{FF2B5EF4-FFF2-40B4-BE49-F238E27FC236}">
                  <a16:creationId xmlns:a16="http://schemas.microsoft.com/office/drawing/2014/main" id="{75CDA923-6DDB-4565-AC08-8803E7E72C29}"/>
                </a:ext>
              </a:extLst>
            </p:cNvPr>
            <p:cNvSpPr txBox="1"/>
            <p:nvPr/>
          </p:nvSpPr>
          <p:spPr>
            <a:xfrm>
              <a:off x="0" y="442510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n</a:t>
              </a:r>
            </a:p>
          </p:txBody>
        </p:sp>
      </p:grpSp>
      <p:sp>
        <p:nvSpPr>
          <p:cNvPr id="71" name="Rectangle 17">
            <a:extLst>
              <a:ext uri="{FF2B5EF4-FFF2-40B4-BE49-F238E27FC236}">
                <a16:creationId xmlns:a16="http://schemas.microsoft.com/office/drawing/2014/main" id="{B7642DF7-128E-4F59-8A86-7BF8A084C001}"/>
              </a:ext>
            </a:extLst>
          </p:cNvPr>
          <p:cNvSpPr/>
          <p:nvPr/>
        </p:nvSpPr>
        <p:spPr>
          <a:xfrm>
            <a:off x="8406583" y="2368309"/>
            <a:ext cx="1363288" cy="2745626"/>
          </a:xfrm>
          <a:prstGeom prst="rect">
            <a:avLst/>
          </a:prstGeom>
          <a:solidFill>
            <a:srgbClr val="A7A7A7"/>
          </a:solidFill>
          <a:ln w="25400">
            <a:solidFill>
              <a:srgbClr val="0F3659"/>
            </a:solidFill>
          </a:ln>
        </p:spPr>
        <p:txBody>
          <a:bodyPr lIns="26789" tIns="26789" rIns="26789" bIns="26789" anchor="ctr"/>
          <a:lstStyle/>
          <a:p>
            <a:pPr algn="ctr" defTabSz="309563" hangingPunct="0">
              <a:lnSpc>
                <a:spcPct val="80000"/>
              </a:lnSpc>
              <a:defRPr sz="4800"/>
            </a:pPr>
            <a:endParaRPr sz="1800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2" name="Straight Arrow Connector 18">
            <a:extLst>
              <a:ext uri="{FF2B5EF4-FFF2-40B4-BE49-F238E27FC236}">
                <a16:creationId xmlns:a16="http://schemas.microsoft.com/office/drawing/2014/main" id="{F2086D56-C234-4278-99D9-3517B60D8F46}"/>
              </a:ext>
            </a:extLst>
          </p:cNvPr>
          <p:cNvSpPr/>
          <p:nvPr/>
        </p:nvSpPr>
        <p:spPr>
          <a:xfrm>
            <a:off x="5062095" y="265042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3" name="Straight Arrow Connector 19">
            <a:extLst>
              <a:ext uri="{FF2B5EF4-FFF2-40B4-BE49-F238E27FC236}">
                <a16:creationId xmlns:a16="http://schemas.microsoft.com/office/drawing/2014/main" id="{5FB1C032-EF25-4114-AC46-4C1C2E50083E}"/>
              </a:ext>
            </a:extLst>
          </p:cNvPr>
          <p:cNvSpPr/>
          <p:nvPr/>
        </p:nvSpPr>
        <p:spPr>
          <a:xfrm>
            <a:off x="5081488" y="3343149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4" name="Straight Arrow Connector 20">
            <a:extLst>
              <a:ext uri="{FF2B5EF4-FFF2-40B4-BE49-F238E27FC236}">
                <a16:creationId xmlns:a16="http://schemas.microsoft.com/office/drawing/2014/main" id="{A659296A-65E6-4C7B-8172-1A9AE39DC60F}"/>
              </a:ext>
            </a:extLst>
          </p:cNvPr>
          <p:cNvSpPr/>
          <p:nvPr/>
        </p:nvSpPr>
        <p:spPr>
          <a:xfrm>
            <a:off x="5075947" y="401925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5" name="Straight Arrow Connector 21">
            <a:extLst>
              <a:ext uri="{FF2B5EF4-FFF2-40B4-BE49-F238E27FC236}">
                <a16:creationId xmlns:a16="http://schemas.microsoft.com/office/drawing/2014/main" id="{DAE3E7D8-EF48-4E94-A992-60404BDD7BFA}"/>
              </a:ext>
            </a:extLst>
          </p:cNvPr>
          <p:cNvSpPr/>
          <p:nvPr/>
        </p:nvSpPr>
        <p:spPr>
          <a:xfrm>
            <a:off x="5070406" y="4703666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88BF24B8-1F02-435F-8916-237219424A23}"/>
              </a:ext>
            </a:extLst>
          </p:cNvPr>
          <p:cNvSpPr txBox="1"/>
          <p:nvPr/>
        </p:nvSpPr>
        <p:spPr>
          <a:xfrm>
            <a:off x="8622001" y="4812623"/>
            <a:ext cx="108065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145" rIns="17145">
            <a:spAutoFit/>
          </a:bodyPr>
          <a:lstStyle>
            <a:lvl1pPr>
              <a:defRPr sz="4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309563" hangingPunct="0">
              <a:lnSpc>
                <a:spcPct val="80000"/>
              </a:lnSpc>
            </a:pPr>
            <a:r>
              <a:rPr sz="1575" kern="0">
                <a:latin typeface="Helvetica"/>
                <a:cs typeface="Helvetica"/>
              </a:rPr>
              <a:t>Registry</a:t>
            </a:r>
          </a:p>
        </p:txBody>
      </p:sp>
      <p:grpSp>
        <p:nvGrpSpPr>
          <p:cNvPr id="77" name="Cube 23">
            <a:extLst>
              <a:ext uri="{FF2B5EF4-FFF2-40B4-BE49-F238E27FC236}">
                <a16:creationId xmlns:a16="http://schemas.microsoft.com/office/drawing/2014/main" id="{715E9E4C-789C-4D87-9F14-84D69AEE5DA1}"/>
              </a:ext>
            </a:extLst>
          </p:cNvPr>
          <p:cNvGrpSpPr/>
          <p:nvPr/>
        </p:nvGrpSpPr>
        <p:grpSpPr>
          <a:xfrm>
            <a:off x="8819444" y="2650423"/>
            <a:ext cx="537559" cy="427856"/>
            <a:chOff x="0" y="0"/>
            <a:chExt cx="1433488" cy="1140945"/>
          </a:xfrm>
        </p:grpSpPr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D5CEEC4F-5B5D-448F-9E0B-9EF5AB53026C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11E45774-F782-43C6-B702-3226E76BAFAE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A423AB1F-1B0E-48AC-8359-AC60DBD327FA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2E14DB19-0E6A-436C-883C-4D943836607F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</p:grpSp>
      <p:grpSp>
        <p:nvGrpSpPr>
          <p:cNvPr id="82" name="Cube 24">
            <a:extLst>
              <a:ext uri="{FF2B5EF4-FFF2-40B4-BE49-F238E27FC236}">
                <a16:creationId xmlns:a16="http://schemas.microsoft.com/office/drawing/2014/main" id="{47AB4CCB-6EBC-4753-B095-C79B8558712B}"/>
              </a:ext>
            </a:extLst>
          </p:cNvPr>
          <p:cNvGrpSpPr/>
          <p:nvPr/>
        </p:nvGrpSpPr>
        <p:grpSpPr>
          <a:xfrm>
            <a:off x="8822215" y="3396835"/>
            <a:ext cx="537559" cy="427856"/>
            <a:chOff x="0" y="0"/>
            <a:chExt cx="1433488" cy="1140945"/>
          </a:xfrm>
        </p:grpSpPr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A81BE7C0-8BBB-4405-908B-75BFFF300D5E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543D70A2-B2D5-4AC5-A8A2-226606103599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E0C1AB03-88C1-4E33-8296-ECDCFFE5C8D6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957DF106-311E-4FFA-8031-DA548424773A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</p:grpSp>
      <p:grpSp>
        <p:nvGrpSpPr>
          <p:cNvPr id="87" name="Cube 25">
            <a:extLst>
              <a:ext uri="{FF2B5EF4-FFF2-40B4-BE49-F238E27FC236}">
                <a16:creationId xmlns:a16="http://schemas.microsoft.com/office/drawing/2014/main" id="{6EA1D546-D009-449C-A3A5-92FA5D6C7EA7}"/>
              </a:ext>
            </a:extLst>
          </p:cNvPr>
          <p:cNvGrpSpPr/>
          <p:nvPr/>
        </p:nvGrpSpPr>
        <p:grpSpPr>
          <a:xfrm>
            <a:off x="8819444" y="4106803"/>
            <a:ext cx="537559" cy="427856"/>
            <a:chOff x="0" y="0"/>
            <a:chExt cx="1433488" cy="1140945"/>
          </a:xfrm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381B6F33-00B4-4367-98A9-690C705BB7C7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B00346AD-BAFD-4010-AFAA-69939EDB0CE2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D3AF34BB-43EE-4B23-A8A6-E2860B7075CB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5FDA06C9-7832-4297-9D29-EC59D110D4D1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</p:grpSp>
      <p:sp>
        <p:nvSpPr>
          <p:cNvPr id="92" name="Straight Connector 26">
            <a:extLst>
              <a:ext uri="{FF2B5EF4-FFF2-40B4-BE49-F238E27FC236}">
                <a16:creationId xmlns:a16="http://schemas.microsoft.com/office/drawing/2014/main" id="{B4322AEC-686E-4A56-A733-EDDC86E272B1}"/>
              </a:ext>
            </a:extLst>
          </p:cNvPr>
          <p:cNvSpPr/>
          <p:nvPr/>
        </p:nvSpPr>
        <p:spPr>
          <a:xfrm>
            <a:off x="7669278" y="2650422"/>
            <a:ext cx="737304" cy="1090701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3" name="Straight Connector 27">
            <a:extLst>
              <a:ext uri="{FF2B5EF4-FFF2-40B4-BE49-F238E27FC236}">
                <a16:creationId xmlns:a16="http://schemas.microsoft.com/office/drawing/2014/main" id="{7B464CE9-9C02-488D-9318-9BE8224119CF}"/>
              </a:ext>
            </a:extLst>
          </p:cNvPr>
          <p:cNvSpPr/>
          <p:nvPr/>
        </p:nvSpPr>
        <p:spPr>
          <a:xfrm>
            <a:off x="7669277" y="3324920"/>
            <a:ext cx="737305" cy="41620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4" name="Straight Connector 28">
            <a:extLst>
              <a:ext uri="{FF2B5EF4-FFF2-40B4-BE49-F238E27FC236}">
                <a16:creationId xmlns:a16="http://schemas.microsoft.com/office/drawing/2014/main" id="{014D2888-901D-411E-A299-3C4FDC1A0BDC}"/>
              </a:ext>
            </a:extLst>
          </p:cNvPr>
          <p:cNvSpPr/>
          <p:nvPr/>
        </p:nvSpPr>
        <p:spPr>
          <a:xfrm flipV="1">
            <a:off x="7669277" y="3741122"/>
            <a:ext cx="737305" cy="28055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5" name="Straight Connector 29">
            <a:extLst>
              <a:ext uri="{FF2B5EF4-FFF2-40B4-BE49-F238E27FC236}">
                <a16:creationId xmlns:a16="http://schemas.microsoft.com/office/drawing/2014/main" id="{9A86221D-822C-4284-A79E-D2D7549286C9}"/>
              </a:ext>
            </a:extLst>
          </p:cNvPr>
          <p:cNvSpPr/>
          <p:nvPr/>
        </p:nvSpPr>
        <p:spPr>
          <a:xfrm flipV="1">
            <a:off x="7669278" y="3741122"/>
            <a:ext cx="737305" cy="974418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6" name="TextBox 30">
            <a:extLst>
              <a:ext uri="{FF2B5EF4-FFF2-40B4-BE49-F238E27FC236}">
                <a16:creationId xmlns:a16="http://schemas.microsoft.com/office/drawing/2014/main" id="{4E8D7029-C41C-43FF-92B7-B433BED04385}"/>
              </a:ext>
            </a:extLst>
          </p:cNvPr>
          <p:cNvSpPr txBox="1"/>
          <p:nvPr/>
        </p:nvSpPr>
        <p:spPr>
          <a:xfrm>
            <a:off x="3492680" y="5153340"/>
            <a:ext cx="2470529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145" rIns="17145">
            <a:spAutoFit/>
          </a:bodyPr>
          <a:lstStyle/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 err="1">
                <a:solidFill>
                  <a:srgbClr val="0F3659"/>
                </a:solidFill>
                <a:latin typeface="IBM Plex Sans"/>
                <a:sym typeface="IBM Plex Sans"/>
              </a:rPr>
              <a:t>Etcd</a:t>
            </a:r>
            <a:endParaRPr sz="1088" b="1" kern="0" dirty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>
                <a:solidFill>
                  <a:srgbClr val="0F3659"/>
                </a:solidFill>
                <a:latin typeface="IBM Plex Sans"/>
                <a:sym typeface="IBM Plex Sans"/>
              </a:rPr>
              <a:t>API Server</a:t>
            </a:r>
          </a:p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>
                <a:solidFill>
                  <a:srgbClr val="0F3659"/>
                </a:solidFill>
                <a:latin typeface="IBM Plex Sans"/>
                <a:sym typeface="IBM Plex Sans"/>
              </a:rPr>
              <a:t>Controller Manager Server</a:t>
            </a:r>
          </a:p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>
                <a:solidFill>
                  <a:srgbClr val="0F3659"/>
                </a:solidFill>
                <a:latin typeface="IBM Plex Sans"/>
                <a:sym typeface="IBM Plex Sans"/>
              </a:rPr>
              <a:t>Scheduler Server</a:t>
            </a:r>
          </a:p>
        </p:txBody>
      </p:sp>
    </p:spTree>
    <p:extLst>
      <p:ext uri="{BB962C8B-B14F-4D97-AF65-F5344CB8AC3E}">
        <p14:creationId xmlns:p14="http://schemas.microsoft.com/office/powerpoint/2010/main" val="2298133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7D2-82B6-484A-A2AA-BB1FF9AD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4A1BF-5BEA-4166-8229-0C1D4B2CC3F2}"/>
              </a:ext>
            </a:extLst>
          </p:cNvPr>
          <p:cNvSpPr/>
          <p:nvPr/>
        </p:nvSpPr>
        <p:spPr>
          <a:xfrm>
            <a:off x="1128889" y="2043289"/>
            <a:ext cx="1399822" cy="677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Pod</a:t>
            </a:r>
            <a:r>
              <a:rPr lang="es-419" dirty="0"/>
              <a:t> cpu:7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2EBA7-7920-4E96-AEE6-1D48AFC5332A}"/>
              </a:ext>
            </a:extLst>
          </p:cNvPr>
          <p:cNvSpPr/>
          <p:nvPr/>
        </p:nvSpPr>
        <p:spPr>
          <a:xfrm>
            <a:off x="3770489" y="2856089"/>
            <a:ext cx="1049867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cpu</a:t>
            </a:r>
            <a:r>
              <a:rPr lang="es-419" dirty="0"/>
              <a:t>: 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52F2E-F933-44E4-88B9-77C9A6E1367A}"/>
              </a:ext>
            </a:extLst>
          </p:cNvPr>
          <p:cNvSpPr/>
          <p:nvPr/>
        </p:nvSpPr>
        <p:spPr>
          <a:xfrm>
            <a:off x="5424312" y="2856089"/>
            <a:ext cx="1049867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cpu:5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28E16-AF73-4B99-9C77-E54B2609E782}"/>
              </a:ext>
            </a:extLst>
          </p:cNvPr>
          <p:cNvSpPr/>
          <p:nvPr/>
        </p:nvSpPr>
        <p:spPr>
          <a:xfrm>
            <a:off x="7145867" y="2201333"/>
            <a:ext cx="1998133" cy="20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cpu</a:t>
            </a:r>
            <a:r>
              <a:rPr lang="es-419" dirty="0"/>
              <a:t>: 12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DCAF2-152A-4BCF-8254-DAEC67E0643B}"/>
              </a:ext>
            </a:extLst>
          </p:cNvPr>
          <p:cNvSpPr/>
          <p:nvPr/>
        </p:nvSpPr>
        <p:spPr>
          <a:xfrm>
            <a:off x="9731022" y="2494844"/>
            <a:ext cx="1253067" cy="178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cpu:8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81B93-F618-4E54-95A1-E9AAB6D2943F}"/>
              </a:ext>
            </a:extLst>
          </p:cNvPr>
          <p:cNvSpPr txBox="1"/>
          <p:nvPr/>
        </p:nvSpPr>
        <p:spPr>
          <a:xfrm>
            <a:off x="3770489" y="4500224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1340-B271-4AED-BEF6-08250057807D}"/>
              </a:ext>
            </a:extLst>
          </p:cNvPr>
          <p:cNvSpPr txBox="1"/>
          <p:nvPr/>
        </p:nvSpPr>
        <p:spPr>
          <a:xfrm>
            <a:off x="5424311" y="446635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039A7-4837-4634-97FB-7C3ABF2230E7}"/>
              </a:ext>
            </a:extLst>
          </p:cNvPr>
          <p:cNvSpPr txBox="1"/>
          <p:nvPr/>
        </p:nvSpPr>
        <p:spPr>
          <a:xfrm>
            <a:off x="7619999" y="4477646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DF3E-D6D2-426A-86DF-4DEEDF83BE04}"/>
              </a:ext>
            </a:extLst>
          </p:cNvPr>
          <p:cNvSpPr txBox="1"/>
          <p:nvPr/>
        </p:nvSpPr>
        <p:spPr>
          <a:xfrm>
            <a:off x="9838265" y="447040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9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57EB-4340-4260-9A37-B3E950D9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8A89-BEC2-4966-8362-96088856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agente que corre en cada nodo del </a:t>
            </a:r>
            <a:r>
              <a:rPr lang="es-419" dirty="0" err="1"/>
              <a:t>cluster</a:t>
            </a:r>
            <a:r>
              <a:rPr lang="es-419" dirty="0"/>
              <a:t> y se encarga que los </a:t>
            </a:r>
            <a:r>
              <a:rPr lang="es-419" dirty="0" err="1"/>
              <a:t>containers</a:t>
            </a:r>
            <a:r>
              <a:rPr lang="es-419" dirty="0"/>
              <a:t> corran en un </a:t>
            </a:r>
            <a:r>
              <a:rPr lang="es-419" dirty="0" err="1"/>
              <a:t>Pod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dirty="0" err="1"/>
              <a:t>kubelete</a:t>
            </a:r>
            <a:r>
              <a:rPr lang="es-ES" dirty="0"/>
              <a:t> no lo instala </a:t>
            </a:r>
            <a:r>
              <a:rPr lang="es-ES" dirty="0" err="1"/>
              <a:t>kubeadm</a:t>
            </a:r>
            <a:r>
              <a:rPr lang="es-ES" dirty="0"/>
              <a:t>, siempre se instala como servicio antes.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el despliegue de ansible previamente se instala como servicio.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5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F8C0-E8E2-4AD7-B1C0-112BB74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</a:t>
            </a:r>
            <a:r>
              <a:rPr lang="es-419" dirty="0"/>
              <a:t>-proxy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8BDA-D457-4F7E-924F-380F40D1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un proxy de red que corre en cada nodo del </a:t>
            </a:r>
            <a:r>
              <a:rPr lang="es-419" dirty="0" err="1"/>
              <a:t>cluster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Kube</a:t>
            </a:r>
            <a:r>
              <a:rPr lang="es-419" dirty="0"/>
              <a:t>-proxy mantiene las reglas de red en el nodo. Estas reglas permiten comunicación entre </a:t>
            </a:r>
            <a:r>
              <a:rPr lang="es-419" dirty="0" err="1"/>
              <a:t>pods</a:t>
            </a:r>
            <a:r>
              <a:rPr lang="es-419" dirty="0"/>
              <a:t> desde dentro y fuera del </a:t>
            </a:r>
            <a:r>
              <a:rPr lang="es-419" dirty="0" err="1"/>
              <a:t>cluster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Se despliega también como </a:t>
            </a:r>
            <a:r>
              <a:rPr lang="es-419" dirty="0" err="1"/>
              <a:t>pod</a:t>
            </a:r>
            <a:r>
              <a:rPr lang="es-419" dirty="0"/>
              <a:t> en </a:t>
            </a:r>
            <a:r>
              <a:rPr lang="es-419" dirty="0" err="1"/>
              <a:t>kube-system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217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E40D-07AB-465C-8DDE-649973C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Container </a:t>
            </a:r>
            <a:r>
              <a:rPr lang="es-419" dirty="0" err="1"/>
              <a:t>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7FDE-BCD6-4FF9-8811-51FD6249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software responsable de ejecutar los </a:t>
            </a:r>
            <a:r>
              <a:rPr lang="es-419" dirty="0" err="1"/>
              <a:t>contanedores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Kubernetes</a:t>
            </a:r>
            <a:r>
              <a:rPr lang="es-419" dirty="0"/>
              <a:t> soporta Docker, </a:t>
            </a:r>
            <a:r>
              <a:rPr lang="es-419" dirty="0" err="1"/>
              <a:t>containerd</a:t>
            </a:r>
            <a:r>
              <a:rPr lang="es-419" dirty="0"/>
              <a:t>, CRI-O y otros.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En nuestro despliegue usamos Docker.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44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5334F2-EB53-4799-A436-4FACAC4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2679348"/>
            <a:ext cx="6533444" cy="1325563"/>
          </a:xfrm>
        </p:spPr>
        <p:txBody>
          <a:bodyPr/>
          <a:lstStyle/>
          <a:p>
            <a:r>
              <a:rPr lang="es-419" b="1" dirty="0" err="1"/>
              <a:t>Kubernetes</a:t>
            </a:r>
            <a:r>
              <a:rPr lang="es-419" b="1" dirty="0"/>
              <a:t> High </a:t>
            </a:r>
            <a:r>
              <a:rPr lang="es-419" b="1" dirty="0" err="1"/>
              <a:t>Availability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767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D84-D59A-431C-ACC1-B7474161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9" y="169333"/>
            <a:ext cx="10643077" cy="6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0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799C-1A1E-4C30-82B0-10E8E951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B61FF-621A-422B-9B05-5B06E6CE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50" y="1421871"/>
            <a:ext cx="5552899" cy="4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79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10F-F7D0-4B13-AF72-48BD2998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3BD3-872F-4EC8-A996-222BA2CD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Clonar el repositorio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https://github.com/dockersamples/example-voting-app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el namespace vote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create namespace vote</a:t>
            </a:r>
          </a:p>
        </p:txBody>
      </p:sp>
    </p:spTree>
    <p:extLst>
      <p:ext uri="{BB962C8B-B14F-4D97-AF65-F5344CB8AC3E}">
        <p14:creationId xmlns:p14="http://schemas.microsoft.com/office/powerpoint/2010/main" val="2145429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9246-18AF-43F2-B8EE-5DE4794A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21B0-3D03-4A37-85CE-690396D7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los </a:t>
            </a:r>
            <a:r>
              <a:rPr lang="es-419" dirty="0" err="1"/>
              <a:t>deployments</a:t>
            </a:r>
            <a:r>
              <a:rPr lang="es-419" dirty="0"/>
              <a:t> y servicios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n-US" dirty="0" err="1"/>
              <a:t>kubectl</a:t>
            </a:r>
            <a:r>
              <a:rPr lang="en-US" dirty="0"/>
              <a:t> create -f k8s-specifications/</a:t>
            </a:r>
          </a:p>
        </p:txBody>
      </p:sp>
    </p:spTree>
    <p:extLst>
      <p:ext uri="{BB962C8B-B14F-4D97-AF65-F5344CB8AC3E}">
        <p14:creationId xmlns:p14="http://schemas.microsoft.com/office/powerpoint/2010/main" val="334257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A598-4213-4AB9-8756-42434D0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Ingress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30AE-48D3-47EE-BDBE-942F12C4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problema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72039-5422-4709-BE9D-83E8745A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15" y="2626671"/>
            <a:ext cx="7613318" cy="33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0" name="Shape 559"/>
          <p:cNvSpPr txBox="1">
            <a:spLocks noGrp="1"/>
          </p:cNvSpPr>
          <p:nvPr>
            <p:ph type="body" sz="quarter" idx="1"/>
          </p:nvPr>
        </p:nvSpPr>
        <p:spPr>
          <a:xfrm>
            <a:off x="5282222" y="2597151"/>
            <a:ext cx="4134204" cy="166370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algn="ctr" defTabSz="379721">
              <a:defRPr sz="975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Kubernetes </a:t>
            </a:r>
          </a:p>
          <a:p>
            <a:pPr algn="ctr" defTabSz="379721">
              <a:defRPr sz="975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Capabilities</a:t>
            </a:r>
          </a:p>
        </p:txBody>
      </p:sp>
      <p:pic>
        <p:nvPicPr>
          <p:cNvPr id="6701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77" y="2323259"/>
            <a:ext cx="2278228" cy="2211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524C14-5AF2-4253-A183-3E430466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171575"/>
            <a:ext cx="5781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0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59FFA-DA74-446A-A768-402140BE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476250"/>
            <a:ext cx="53625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84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E30120-E136-4BFD-BAF8-D816B83E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004887"/>
            <a:ext cx="52006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12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7D05-3369-44C7-9E4F-663A33F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Ingress</a:t>
            </a:r>
            <a:r>
              <a:rPr lang="es-419" dirty="0"/>
              <a:t> </a:t>
            </a:r>
            <a:r>
              <a:rPr lang="es-419" dirty="0" err="1"/>
              <a:t>Controllers</a:t>
            </a:r>
            <a:endParaRPr lang="en-US" dirty="0"/>
          </a:p>
        </p:txBody>
      </p:sp>
      <p:pic>
        <p:nvPicPr>
          <p:cNvPr id="5" name="Picture 4" descr="A picture containing toy, room, food, sign&#10;&#10;Description automatically generated">
            <a:extLst>
              <a:ext uri="{FF2B5EF4-FFF2-40B4-BE49-F238E27FC236}">
                <a16:creationId xmlns:a16="http://schemas.microsoft.com/office/drawing/2014/main" id="{942D22CD-D115-4644-9FFC-80831DB7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63" y="1998134"/>
            <a:ext cx="1611530" cy="2223911"/>
          </a:xfrm>
          <a:prstGeom prst="rect">
            <a:avLst/>
          </a:prstGeom>
        </p:spPr>
      </p:pic>
      <p:pic>
        <p:nvPicPr>
          <p:cNvPr id="7" name="Picture 6" descr="A picture containing room&#10;&#10;Description automatically generated">
            <a:extLst>
              <a:ext uri="{FF2B5EF4-FFF2-40B4-BE49-F238E27FC236}">
                <a16:creationId xmlns:a16="http://schemas.microsoft.com/office/drawing/2014/main" id="{91743036-E777-4D38-BDEA-57AE0DB1F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800401"/>
            <a:ext cx="3333750" cy="261937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537AF8-C7CA-49FC-A85F-928B303B2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45" y="1800401"/>
            <a:ext cx="2491030" cy="23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762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181-700E-4277-8A31-8FD7078A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2681-FD61-49BA-ABEA-F36FC945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dos web </a:t>
            </a:r>
            <a:r>
              <a:rPr lang="es-419" dirty="0" err="1"/>
              <a:t>applications</a:t>
            </a:r>
            <a:endParaRPr lang="es-419" dirty="0"/>
          </a:p>
          <a:p>
            <a:r>
              <a:rPr lang="es-419" dirty="0"/>
              <a:t>Crear sus respectivos servicios (</a:t>
            </a:r>
            <a:r>
              <a:rPr lang="es-419" dirty="0" err="1"/>
              <a:t>ClusterIP</a:t>
            </a:r>
            <a:r>
              <a:rPr lang="es-419" dirty="0"/>
              <a:t>)</a:t>
            </a:r>
          </a:p>
          <a:p>
            <a:r>
              <a:rPr lang="es-419" dirty="0"/>
              <a:t>Crear </a:t>
            </a:r>
            <a:r>
              <a:rPr lang="es-419" dirty="0" err="1"/>
              <a:t>ingress</a:t>
            </a:r>
            <a:r>
              <a:rPr lang="es-419" dirty="0"/>
              <a:t> rule para salida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0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3" name="Picture 25" descr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208" y="3718168"/>
            <a:ext cx="1866901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4" name="Picture 24" descr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1" y="3718168"/>
            <a:ext cx="1866901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5" name="Picture 23" descr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64" y="3718169"/>
            <a:ext cx="1901593" cy="1901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6" name="Picture 22" descr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690" y="783536"/>
            <a:ext cx="1890420" cy="189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7" name="Picture 21" descr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530" y="770758"/>
            <a:ext cx="1866903" cy="1866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8" name="Picture 20" descr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116" y="788801"/>
            <a:ext cx="1861640" cy="1861639"/>
          </a:xfrm>
          <a:prstGeom prst="rect">
            <a:avLst/>
          </a:prstGeom>
          <a:ln w="12700">
            <a:miter lim="400000"/>
          </a:ln>
        </p:spPr>
      </p:pic>
      <p:sp>
        <p:nvSpPr>
          <p:cNvPr id="6709" name="Shape 562"/>
          <p:cNvSpPr txBox="1"/>
          <p:nvPr/>
        </p:nvSpPr>
        <p:spPr>
          <a:xfrm>
            <a:off x="1069843" y="2824656"/>
            <a:ext cx="2200924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Intelligent Scheduling</a:t>
            </a:r>
          </a:p>
        </p:txBody>
      </p:sp>
      <p:sp>
        <p:nvSpPr>
          <p:cNvPr id="6710" name="Shape 563"/>
          <p:cNvSpPr txBox="1"/>
          <p:nvPr/>
        </p:nvSpPr>
        <p:spPr>
          <a:xfrm>
            <a:off x="5517031" y="2824656"/>
            <a:ext cx="1227900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Self-healing</a:t>
            </a:r>
          </a:p>
        </p:txBody>
      </p:sp>
      <p:sp>
        <p:nvSpPr>
          <p:cNvPr id="6711" name="Shape 564"/>
          <p:cNvSpPr txBox="1"/>
          <p:nvPr/>
        </p:nvSpPr>
        <p:spPr>
          <a:xfrm>
            <a:off x="9193175" y="2824656"/>
            <a:ext cx="1796967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Horizontal scaling</a:t>
            </a:r>
          </a:p>
        </p:txBody>
      </p:sp>
      <p:sp>
        <p:nvSpPr>
          <p:cNvPr id="6712" name="Shape 565"/>
          <p:cNvSpPr txBox="1"/>
          <p:nvPr/>
        </p:nvSpPr>
        <p:spPr>
          <a:xfrm>
            <a:off x="455092" y="5772065"/>
            <a:ext cx="3430426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Service discovery &amp; load balancing</a:t>
            </a:r>
          </a:p>
        </p:txBody>
      </p:sp>
      <p:sp>
        <p:nvSpPr>
          <p:cNvPr id="6713" name="Shape 566"/>
          <p:cNvSpPr txBox="1"/>
          <p:nvPr/>
        </p:nvSpPr>
        <p:spPr>
          <a:xfrm>
            <a:off x="4476683" y="5772065"/>
            <a:ext cx="3308598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Automated rollouts and rollbacks</a:t>
            </a:r>
          </a:p>
        </p:txBody>
      </p:sp>
      <p:sp>
        <p:nvSpPr>
          <p:cNvPr id="6714" name="Shape 567"/>
          <p:cNvSpPr txBox="1"/>
          <p:nvPr/>
        </p:nvSpPr>
        <p:spPr>
          <a:xfrm>
            <a:off x="8195305" y="5772065"/>
            <a:ext cx="3792705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Secret and configuration management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" name="Shape 579"/>
          <p:cNvSpPr txBox="1"/>
          <p:nvPr/>
        </p:nvSpPr>
        <p:spPr>
          <a:xfrm>
            <a:off x="5232831" y="3444509"/>
            <a:ext cx="6255144" cy="1129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Automatically places containers based on required resources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Supports mixed workloads to drive increased utilization</a:t>
            </a:r>
          </a:p>
        </p:txBody>
      </p:sp>
      <p:sp>
        <p:nvSpPr>
          <p:cNvPr id="6718" name="Shape 580"/>
          <p:cNvSpPr txBox="1"/>
          <p:nvPr/>
        </p:nvSpPr>
        <p:spPr>
          <a:xfrm>
            <a:off x="5241299" y="2650719"/>
            <a:ext cx="4631927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Intelligent Scheduling</a:t>
            </a:r>
          </a:p>
        </p:txBody>
      </p:sp>
      <p:pic>
        <p:nvPicPr>
          <p:cNvPr id="6720" name="Picture 20" descr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1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1773</Words>
  <Application>Microsoft Office PowerPoint</Application>
  <PresentationFormat>Widescreen</PresentationFormat>
  <Paragraphs>425</Paragraphs>
  <Slides>74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.AppleSystemUIFont</vt:lpstr>
      <vt:lpstr>Arial</vt:lpstr>
      <vt:lpstr>Calibri</vt:lpstr>
      <vt:lpstr>Calibri Light</vt:lpstr>
      <vt:lpstr>Helvetica</vt:lpstr>
      <vt:lpstr>Helvetica Light</vt:lpstr>
      <vt:lpstr>HelvNeue Light for IBM</vt:lpstr>
      <vt:lpstr>IBM Plex Sans</vt:lpstr>
      <vt:lpstr>Wingdings</vt:lpstr>
      <vt:lpstr>Office Theme</vt:lpstr>
      <vt:lpstr>IBM 2019 Master template (black background)</vt:lpstr>
      <vt:lpstr>Kubernetes Essentials </vt:lpstr>
      <vt:lpstr>PowerPoint Presentation</vt:lpstr>
      <vt:lpstr>Containter Orchestration</vt:lpstr>
      <vt:lpstr>Providers</vt:lpstr>
      <vt:lpstr>What is Kubernetes?</vt:lpstr>
      <vt:lpstr>Kubernetes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Instalación</vt:lpstr>
      <vt:lpstr>Pod</vt:lpstr>
      <vt:lpstr>PowerPoint Presentation</vt:lpstr>
      <vt:lpstr>Ejercicio 1</vt:lpstr>
      <vt:lpstr>Ejercicio 1 (continuación)</vt:lpstr>
      <vt:lpstr>Ejercicio 1 (continuación)</vt:lpstr>
      <vt:lpstr>Práctica</vt:lpstr>
      <vt:lpstr>Replication Controller</vt:lpstr>
      <vt:lpstr>Ejercicio</vt:lpstr>
      <vt:lpstr>Ejercicio (continuación)</vt:lpstr>
      <vt:lpstr>Ejercicio (continuación)</vt:lpstr>
      <vt:lpstr>Práctica</vt:lpstr>
      <vt:lpstr>ReplicaSet</vt:lpstr>
      <vt:lpstr>Ejercicio</vt:lpstr>
      <vt:lpstr>Ejercicio (continuación)</vt:lpstr>
      <vt:lpstr>Ejercicio (continuación)</vt:lpstr>
      <vt:lpstr>Ejercicio (continuación)</vt:lpstr>
      <vt:lpstr>Demostración</vt:lpstr>
      <vt:lpstr>Deployment</vt:lpstr>
      <vt:lpstr>Ejercicio</vt:lpstr>
      <vt:lpstr>Ejercicio (continuación)</vt:lpstr>
      <vt:lpstr>Ejercicio (continuación)</vt:lpstr>
      <vt:lpstr>Demostracion</vt:lpstr>
      <vt:lpstr>Recreate VS RollingUpdate</vt:lpstr>
      <vt:lpstr>Ejercicio</vt:lpstr>
      <vt:lpstr>Services</vt:lpstr>
      <vt:lpstr>PowerPoint Presentation</vt:lpstr>
      <vt:lpstr>Service - NodePort</vt:lpstr>
      <vt:lpstr>PowerPoint Presentation</vt:lpstr>
      <vt:lpstr>Ejercicio</vt:lpstr>
      <vt:lpstr>Ejercicio (continuación)</vt:lpstr>
      <vt:lpstr>PowerPoint Presentation</vt:lpstr>
      <vt:lpstr>ClusterIP</vt:lpstr>
      <vt:lpstr>Ejercicio</vt:lpstr>
      <vt:lpstr>Ejercicio (continuación)</vt:lpstr>
      <vt:lpstr>Kubernetes Architecture</vt:lpstr>
      <vt:lpstr>Kubernetes Architecture</vt:lpstr>
      <vt:lpstr>PowerPoint Presentation</vt:lpstr>
      <vt:lpstr>Formas de instalación</vt:lpstr>
      <vt:lpstr>kube-apiserver</vt:lpstr>
      <vt:lpstr>kube-apiserver</vt:lpstr>
      <vt:lpstr>Etcd</vt:lpstr>
      <vt:lpstr>Kube-controller-manager</vt:lpstr>
      <vt:lpstr>PowerPoint Presentation</vt:lpstr>
      <vt:lpstr>kube-scheduler</vt:lpstr>
      <vt:lpstr>PowerPoint Presentation</vt:lpstr>
      <vt:lpstr>Kubelet</vt:lpstr>
      <vt:lpstr>Kube-proxy</vt:lpstr>
      <vt:lpstr>Container runtime</vt:lpstr>
      <vt:lpstr>Kubernetes High Availability</vt:lpstr>
      <vt:lpstr>PowerPoint Presentation</vt:lpstr>
      <vt:lpstr>Ejercicio</vt:lpstr>
      <vt:lpstr>Ejercicio (continuación)</vt:lpstr>
      <vt:lpstr>Ejercicio (continuación)</vt:lpstr>
      <vt:lpstr>Ingress Controller</vt:lpstr>
      <vt:lpstr>PowerPoint Presentation</vt:lpstr>
      <vt:lpstr>PowerPoint Presentation</vt:lpstr>
      <vt:lpstr>PowerPoint Presentation</vt:lpstr>
      <vt:lpstr>Ingress Controllers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Essentials </dc:title>
  <dc:creator>Jhonny Yamaniha Ytokazu</dc:creator>
  <cp:lastModifiedBy>Jhonny Yamaniha Ytokazu</cp:lastModifiedBy>
  <cp:revision>111</cp:revision>
  <dcterms:created xsi:type="dcterms:W3CDTF">2020-06-08T03:49:31Z</dcterms:created>
  <dcterms:modified xsi:type="dcterms:W3CDTF">2020-06-10T18:33:24Z</dcterms:modified>
</cp:coreProperties>
</file>