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11"/>
  </p:notesMasterIdLst>
  <p:sldIdLst>
    <p:sldId id="256" r:id="rId2"/>
    <p:sldId id="257" r:id="rId3"/>
    <p:sldId id="265" r:id="rId4"/>
    <p:sldId id="259" r:id="rId5"/>
    <p:sldId id="266" r:id="rId6"/>
    <p:sldId id="267" r:id="rId7"/>
    <p:sldId id="269" r:id="rId8"/>
    <p:sldId id="263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327" autoAdjust="0"/>
  </p:normalViewPr>
  <p:slideViewPr>
    <p:cSldViewPr snapToGrid="0">
      <p:cViewPr varScale="1">
        <p:scale>
          <a:sx n="80" d="100"/>
          <a:sy n="80" d="100"/>
        </p:scale>
        <p:origin x="120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D04234-CD2F-4A0F-BF28-2C594B814433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2B2674CC-0FD3-4FDA-8E32-983AB981E355}">
      <dgm:prSet phldrT="[Text]" custT="1"/>
      <dgm:spPr/>
      <dgm:t>
        <a:bodyPr/>
        <a:lstStyle/>
        <a:p>
          <a:r>
            <a:rPr lang="en-US" sz="1600" b="1" dirty="0"/>
            <a:t>Problem</a:t>
          </a:r>
        </a:p>
      </dgm:t>
    </dgm:pt>
    <dgm:pt modelId="{73CB8804-EE5A-4C0E-BC02-96155083BCF9}" type="parTrans" cxnId="{55168C0D-F74E-43CA-A480-225CF6A70933}">
      <dgm:prSet/>
      <dgm:spPr/>
      <dgm:t>
        <a:bodyPr/>
        <a:lstStyle/>
        <a:p>
          <a:endParaRPr lang="en-US"/>
        </a:p>
      </dgm:t>
    </dgm:pt>
    <dgm:pt modelId="{BBF335B9-35C9-4449-B6E5-90BE414603CC}" type="sibTrans" cxnId="{55168C0D-F74E-43CA-A480-225CF6A70933}">
      <dgm:prSet/>
      <dgm:spPr/>
      <dgm:t>
        <a:bodyPr/>
        <a:lstStyle/>
        <a:p>
          <a:endParaRPr lang="en-US"/>
        </a:p>
      </dgm:t>
    </dgm:pt>
    <dgm:pt modelId="{B45777B7-15C7-48DC-AEDF-49D642297790}">
      <dgm:prSet phldrT="[Text]"/>
      <dgm:spPr/>
      <dgm:t>
        <a:bodyPr/>
        <a:lstStyle/>
        <a:p>
          <a:r>
            <a:rPr lang="en-US" dirty="0"/>
            <a:t>EDA</a:t>
          </a:r>
        </a:p>
      </dgm:t>
    </dgm:pt>
    <dgm:pt modelId="{22D707CE-2B1D-4022-A131-0502F0330C72}" type="parTrans" cxnId="{12E7BF81-D517-48A2-BC1C-387DC0B79891}">
      <dgm:prSet/>
      <dgm:spPr/>
      <dgm:t>
        <a:bodyPr/>
        <a:lstStyle/>
        <a:p>
          <a:endParaRPr lang="en-US"/>
        </a:p>
      </dgm:t>
    </dgm:pt>
    <dgm:pt modelId="{A85E27C3-2DA1-49A9-BC23-43A1B3ACE3C7}" type="sibTrans" cxnId="{12E7BF81-D517-48A2-BC1C-387DC0B79891}">
      <dgm:prSet/>
      <dgm:spPr/>
      <dgm:t>
        <a:bodyPr/>
        <a:lstStyle/>
        <a:p>
          <a:endParaRPr lang="en-US"/>
        </a:p>
      </dgm:t>
    </dgm:pt>
    <dgm:pt modelId="{2DA41957-63BA-438B-A825-C015FE5FC55F}">
      <dgm:prSet phldrT="[Text]"/>
      <dgm:spPr/>
      <dgm:t>
        <a:bodyPr/>
        <a:lstStyle/>
        <a:p>
          <a:r>
            <a:rPr lang="en-US" dirty="0"/>
            <a:t>Baseline</a:t>
          </a:r>
        </a:p>
      </dgm:t>
    </dgm:pt>
    <dgm:pt modelId="{F3D990B7-E90E-4339-9A17-5C4C098BC270}" type="parTrans" cxnId="{CFDD59B7-F0BE-4910-BFA6-711206CBD1E7}">
      <dgm:prSet/>
      <dgm:spPr/>
      <dgm:t>
        <a:bodyPr/>
        <a:lstStyle/>
        <a:p>
          <a:endParaRPr lang="en-US"/>
        </a:p>
      </dgm:t>
    </dgm:pt>
    <dgm:pt modelId="{A5570C0A-5CEF-4736-967F-FC53E91964E6}" type="sibTrans" cxnId="{CFDD59B7-F0BE-4910-BFA6-711206CBD1E7}">
      <dgm:prSet/>
      <dgm:spPr/>
      <dgm:t>
        <a:bodyPr/>
        <a:lstStyle/>
        <a:p>
          <a:endParaRPr lang="en-US"/>
        </a:p>
      </dgm:t>
    </dgm:pt>
    <dgm:pt modelId="{2F91872D-2F15-48A1-B96B-F8C8270D0505}">
      <dgm:prSet phldrT="[Text]"/>
      <dgm:spPr/>
      <dgm:t>
        <a:bodyPr/>
        <a:lstStyle/>
        <a:p>
          <a:r>
            <a:rPr lang="en-US" dirty="0"/>
            <a:t>Feature Engineering</a:t>
          </a:r>
        </a:p>
      </dgm:t>
    </dgm:pt>
    <dgm:pt modelId="{0BBBCC89-0DB5-4499-9822-C56CF62B1CA0}" type="parTrans" cxnId="{18CE0BCC-7760-4819-9DB3-7455D908DD38}">
      <dgm:prSet/>
      <dgm:spPr/>
      <dgm:t>
        <a:bodyPr/>
        <a:lstStyle/>
        <a:p>
          <a:endParaRPr lang="en-US"/>
        </a:p>
      </dgm:t>
    </dgm:pt>
    <dgm:pt modelId="{0250501E-B553-4BAE-BDD7-F344C77FA41D}" type="sibTrans" cxnId="{18CE0BCC-7760-4819-9DB3-7455D908DD38}">
      <dgm:prSet/>
      <dgm:spPr/>
      <dgm:t>
        <a:bodyPr/>
        <a:lstStyle/>
        <a:p>
          <a:endParaRPr lang="en-US"/>
        </a:p>
      </dgm:t>
    </dgm:pt>
    <dgm:pt modelId="{9F24B345-B3D1-4C74-BCA4-D40C89BCAD20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1BFF4187-93A9-49FF-9F49-570A8A73464C}" type="parTrans" cxnId="{11F027A1-0432-4900-878C-221DDB87D319}">
      <dgm:prSet/>
      <dgm:spPr/>
      <dgm:t>
        <a:bodyPr/>
        <a:lstStyle/>
        <a:p>
          <a:endParaRPr lang="en-US"/>
        </a:p>
      </dgm:t>
    </dgm:pt>
    <dgm:pt modelId="{B49BA77C-97A6-4F9B-B617-079F48A6666F}" type="sibTrans" cxnId="{11F027A1-0432-4900-878C-221DDB87D319}">
      <dgm:prSet/>
      <dgm:spPr/>
      <dgm:t>
        <a:bodyPr/>
        <a:lstStyle/>
        <a:p>
          <a:endParaRPr lang="en-US"/>
        </a:p>
      </dgm:t>
    </dgm:pt>
    <dgm:pt modelId="{E75FB351-1D81-4F36-8221-CD97C6D0CA6A}">
      <dgm:prSet phldrT="[Text]"/>
      <dgm:spPr/>
      <dgm:t>
        <a:bodyPr/>
        <a:lstStyle/>
        <a:p>
          <a:r>
            <a:rPr lang="en-US" dirty="0"/>
            <a:t>Performance</a:t>
          </a:r>
        </a:p>
      </dgm:t>
    </dgm:pt>
    <dgm:pt modelId="{DF7A720B-1305-4F3F-956A-DA8F126EA6EF}" type="parTrans" cxnId="{E790E869-6DC4-441A-8F3D-C44E3ECC2304}">
      <dgm:prSet/>
      <dgm:spPr/>
      <dgm:t>
        <a:bodyPr/>
        <a:lstStyle/>
        <a:p>
          <a:endParaRPr lang="en-US"/>
        </a:p>
      </dgm:t>
    </dgm:pt>
    <dgm:pt modelId="{85A53F63-8D9F-40D3-AF7D-D6734743582B}" type="sibTrans" cxnId="{E790E869-6DC4-441A-8F3D-C44E3ECC2304}">
      <dgm:prSet/>
      <dgm:spPr/>
      <dgm:t>
        <a:bodyPr/>
        <a:lstStyle/>
        <a:p>
          <a:endParaRPr lang="en-US"/>
        </a:p>
      </dgm:t>
    </dgm:pt>
    <dgm:pt modelId="{9015FE74-121C-4BC6-A5B9-AE19708343DC}" type="pres">
      <dgm:prSet presAssocID="{02D04234-CD2F-4A0F-BF28-2C594B814433}" presName="Name0" presStyleCnt="0">
        <dgm:presLayoutVars>
          <dgm:dir/>
          <dgm:animLvl val="lvl"/>
          <dgm:resizeHandles val="exact"/>
        </dgm:presLayoutVars>
      </dgm:prSet>
      <dgm:spPr/>
    </dgm:pt>
    <dgm:pt modelId="{EFFB5AA2-7305-4F50-B2C4-D5D8314379B7}" type="pres">
      <dgm:prSet presAssocID="{2B2674CC-0FD3-4FDA-8E32-983AB981E355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3687B7E9-3328-424F-B622-DB5971DD2B96}" type="pres">
      <dgm:prSet presAssocID="{BBF335B9-35C9-4449-B6E5-90BE414603CC}" presName="parTxOnlySpace" presStyleCnt="0"/>
      <dgm:spPr/>
    </dgm:pt>
    <dgm:pt modelId="{3F6457B4-0A1B-4044-AFE8-56E12516CEB9}" type="pres">
      <dgm:prSet presAssocID="{B45777B7-15C7-48DC-AEDF-49D642297790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FB17FA50-2CE9-480A-A133-3B64455DD159}" type="pres">
      <dgm:prSet presAssocID="{A85E27C3-2DA1-49A9-BC23-43A1B3ACE3C7}" presName="parTxOnlySpace" presStyleCnt="0"/>
      <dgm:spPr/>
    </dgm:pt>
    <dgm:pt modelId="{9F6C7666-C751-479F-860B-765821812A97}" type="pres">
      <dgm:prSet presAssocID="{2DA41957-63BA-438B-A825-C015FE5FC55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9568FC26-C36A-4B5D-BA69-53F851F090B4}" type="pres">
      <dgm:prSet presAssocID="{A5570C0A-5CEF-4736-967F-FC53E91964E6}" presName="parTxOnlySpace" presStyleCnt="0"/>
      <dgm:spPr/>
    </dgm:pt>
    <dgm:pt modelId="{A0173348-ED3D-4AAC-B041-1E85382BB324}" type="pres">
      <dgm:prSet presAssocID="{2F91872D-2F15-48A1-B96B-F8C8270D0505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E56698FF-5A16-4397-9A25-273C595FA487}" type="pres">
      <dgm:prSet presAssocID="{0250501E-B553-4BAE-BDD7-F344C77FA41D}" presName="parTxOnlySpace" presStyleCnt="0"/>
      <dgm:spPr/>
    </dgm:pt>
    <dgm:pt modelId="{43A6EFE9-1BF0-42D5-AC38-30C9A878E2C3}" type="pres">
      <dgm:prSet presAssocID="{9F24B345-B3D1-4C74-BCA4-D40C89BCAD20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BF757A8C-446B-4174-A9F4-4FF565A8C637}" type="pres">
      <dgm:prSet presAssocID="{B49BA77C-97A6-4F9B-B617-079F48A6666F}" presName="parTxOnlySpace" presStyleCnt="0"/>
      <dgm:spPr/>
    </dgm:pt>
    <dgm:pt modelId="{C0C7BEA4-A477-4F2A-9C0D-F631305934E9}" type="pres">
      <dgm:prSet presAssocID="{E75FB351-1D81-4F36-8221-CD97C6D0CA6A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55168C0D-F74E-43CA-A480-225CF6A70933}" srcId="{02D04234-CD2F-4A0F-BF28-2C594B814433}" destId="{2B2674CC-0FD3-4FDA-8E32-983AB981E355}" srcOrd="0" destOrd="0" parTransId="{73CB8804-EE5A-4C0E-BC02-96155083BCF9}" sibTransId="{BBF335B9-35C9-4449-B6E5-90BE414603CC}"/>
    <dgm:cxn modelId="{B16BB721-693D-4770-9724-B4374CA6E86B}" type="presOf" srcId="{2B2674CC-0FD3-4FDA-8E32-983AB981E355}" destId="{EFFB5AA2-7305-4F50-B2C4-D5D8314379B7}" srcOrd="0" destOrd="0" presId="urn:microsoft.com/office/officeart/2005/8/layout/chevron1"/>
    <dgm:cxn modelId="{0829BA36-2D5B-492F-8A96-0F434B36A51A}" type="presOf" srcId="{02D04234-CD2F-4A0F-BF28-2C594B814433}" destId="{9015FE74-121C-4BC6-A5B9-AE19708343DC}" srcOrd="0" destOrd="0" presId="urn:microsoft.com/office/officeart/2005/8/layout/chevron1"/>
    <dgm:cxn modelId="{E790E869-6DC4-441A-8F3D-C44E3ECC2304}" srcId="{02D04234-CD2F-4A0F-BF28-2C594B814433}" destId="{E75FB351-1D81-4F36-8221-CD97C6D0CA6A}" srcOrd="5" destOrd="0" parTransId="{DF7A720B-1305-4F3F-956A-DA8F126EA6EF}" sibTransId="{85A53F63-8D9F-40D3-AF7D-D6734743582B}"/>
    <dgm:cxn modelId="{12E7BF81-D517-48A2-BC1C-387DC0B79891}" srcId="{02D04234-CD2F-4A0F-BF28-2C594B814433}" destId="{B45777B7-15C7-48DC-AEDF-49D642297790}" srcOrd="1" destOrd="0" parTransId="{22D707CE-2B1D-4022-A131-0502F0330C72}" sibTransId="{A85E27C3-2DA1-49A9-BC23-43A1B3ACE3C7}"/>
    <dgm:cxn modelId="{1495488F-BC3C-425C-8046-9FA2759755D6}" type="presOf" srcId="{B45777B7-15C7-48DC-AEDF-49D642297790}" destId="{3F6457B4-0A1B-4044-AFE8-56E12516CEB9}" srcOrd="0" destOrd="0" presId="urn:microsoft.com/office/officeart/2005/8/layout/chevron1"/>
    <dgm:cxn modelId="{1857A99B-9B77-4C17-A818-C3FCC2FFDBA8}" type="presOf" srcId="{2DA41957-63BA-438B-A825-C015FE5FC55F}" destId="{9F6C7666-C751-479F-860B-765821812A97}" srcOrd="0" destOrd="0" presId="urn:microsoft.com/office/officeart/2005/8/layout/chevron1"/>
    <dgm:cxn modelId="{11F027A1-0432-4900-878C-221DDB87D319}" srcId="{02D04234-CD2F-4A0F-BF28-2C594B814433}" destId="{9F24B345-B3D1-4C74-BCA4-D40C89BCAD20}" srcOrd="4" destOrd="0" parTransId="{1BFF4187-93A9-49FF-9F49-570A8A73464C}" sibTransId="{B49BA77C-97A6-4F9B-B617-079F48A6666F}"/>
    <dgm:cxn modelId="{B1EDF8A3-5A8A-4464-B11A-466DB4F6EEBD}" type="presOf" srcId="{2F91872D-2F15-48A1-B96B-F8C8270D0505}" destId="{A0173348-ED3D-4AAC-B041-1E85382BB324}" srcOrd="0" destOrd="0" presId="urn:microsoft.com/office/officeart/2005/8/layout/chevron1"/>
    <dgm:cxn modelId="{CFDD59B7-F0BE-4910-BFA6-711206CBD1E7}" srcId="{02D04234-CD2F-4A0F-BF28-2C594B814433}" destId="{2DA41957-63BA-438B-A825-C015FE5FC55F}" srcOrd="2" destOrd="0" parTransId="{F3D990B7-E90E-4339-9A17-5C4C098BC270}" sibTransId="{A5570C0A-5CEF-4736-967F-FC53E91964E6}"/>
    <dgm:cxn modelId="{18CE0BCC-7760-4819-9DB3-7455D908DD38}" srcId="{02D04234-CD2F-4A0F-BF28-2C594B814433}" destId="{2F91872D-2F15-48A1-B96B-F8C8270D0505}" srcOrd="3" destOrd="0" parTransId="{0BBBCC89-0DB5-4499-9822-C56CF62B1CA0}" sibTransId="{0250501E-B553-4BAE-BDD7-F344C77FA41D}"/>
    <dgm:cxn modelId="{858500DB-1763-456F-B7E9-E9F3D0C1D0FC}" type="presOf" srcId="{9F24B345-B3D1-4C74-BCA4-D40C89BCAD20}" destId="{43A6EFE9-1BF0-42D5-AC38-30C9A878E2C3}" srcOrd="0" destOrd="0" presId="urn:microsoft.com/office/officeart/2005/8/layout/chevron1"/>
    <dgm:cxn modelId="{9F38B2FA-313C-4C4E-91B4-CA079DC8F26B}" type="presOf" srcId="{E75FB351-1D81-4F36-8221-CD97C6D0CA6A}" destId="{C0C7BEA4-A477-4F2A-9C0D-F631305934E9}" srcOrd="0" destOrd="0" presId="urn:microsoft.com/office/officeart/2005/8/layout/chevron1"/>
    <dgm:cxn modelId="{BC00ED37-0E94-41B0-AC80-5517566ED277}" type="presParOf" srcId="{9015FE74-121C-4BC6-A5B9-AE19708343DC}" destId="{EFFB5AA2-7305-4F50-B2C4-D5D8314379B7}" srcOrd="0" destOrd="0" presId="urn:microsoft.com/office/officeart/2005/8/layout/chevron1"/>
    <dgm:cxn modelId="{BFA33DF1-0495-4EE4-99EB-4374AE52F056}" type="presParOf" srcId="{9015FE74-121C-4BC6-A5B9-AE19708343DC}" destId="{3687B7E9-3328-424F-B622-DB5971DD2B96}" srcOrd="1" destOrd="0" presId="urn:microsoft.com/office/officeart/2005/8/layout/chevron1"/>
    <dgm:cxn modelId="{C26F0885-67C6-4DAE-9113-5459C91A886C}" type="presParOf" srcId="{9015FE74-121C-4BC6-A5B9-AE19708343DC}" destId="{3F6457B4-0A1B-4044-AFE8-56E12516CEB9}" srcOrd="2" destOrd="0" presId="urn:microsoft.com/office/officeart/2005/8/layout/chevron1"/>
    <dgm:cxn modelId="{4B0D513D-B2E1-42DA-B390-F0D098041F14}" type="presParOf" srcId="{9015FE74-121C-4BC6-A5B9-AE19708343DC}" destId="{FB17FA50-2CE9-480A-A133-3B64455DD159}" srcOrd="3" destOrd="0" presId="urn:microsoft.com/office/officeart/2005/8/layout/chevron1"/>
    <dgm:cxn modelId="{AC5B189C-0E50-4812-A1A5-1024471F786C}" type="presParOf" srcId="{9015FE74-121C-4BC6-A5B9-AE19708343DC}" destId="{9F6C7666-C751-479F-860B-765821812A97}" srcOrd="4" destOrd="0" presId="urn:microsoft.com/office/officeart/2005/8/layout/chevron1"/>
    <dgm:cxn modelId="{EF10100D-F880-4F5E-A40C-23FBD00338AD}" type="presParOf" srcId="{9015FE74-121C-4BC6-A5B9-AE19708343DC}" destId="{9568FC26-C36A-4B5D-BA69-53F851F090B4}" srcOrd="5" destOrd="0" presId="urn:microsoft.com/office/officeart/2005/8/layout/chevron1"/>
    <dgm:cxn modelId="{CCD9336D-4C73-45EE-9908-E0E1E9F53A96}" type="presParOf" srcId="{9015FE74-121C-4BC6-A5B9-AE19708343DC}" destId="{A0173348-ED3D-4AAC-B041-1E85382BB324}" srcOrd="6" destOrd="0" presId="urn:microsoft.com/office/officeart/2005/8/layout/chevron1"/>
    <dgm:cxn modelId="{33584C07-7571-4F52-9C89-AE197E1BCFF0}" type="presParOf" srcId="{9015FE74-121C-4BC6-A5B9-AE19708343DC}" destId="{E56698FF-5A16-4397-9A25-273C595FA487}" srcOrd="7" destOrd="0" presId="urn:microsoft.com/office/officeart/2005/8/layout/chevron1"/>
    <dgm:cxn modelId="{BE9D7D73-E069-42C1-9642-04658C999EEC}" type="presParOf" srcId="{9015FE74-121C-4BC6-A5B9-AE19708343DC}" destId="{43A6EFE9-1BF0-42D5-AC38-30C9A878E2C3}" srcOrd="8" destOrd="0" presId="urn:microsoft.com/office/officeart/2005/8/layout/chevron1"/>
    <dgm:cxn modelId="{60F1268C-036E-4D78-B871-FDE731658B8C}" type="presParOf" srcId="{9015FE74-121C-4BC6-A5B9-AE19708343DC}" destId="{BF757A8C-446B-4174-A9F4-4FF565A8C637}" srcOrd="9" destOrd="0" presId="urn:microsoft.com/office/officeart/2005/8/layout/chevron1"/>
    <dgm:cxn modelId="{80502D96-259B-4078-B177-1B4756182718}" type="presParOf" srcId="{9015FE74-121C-4BC6-A5B9-AE19708343DC}" destId="{C0C7BEA4-A477-4F2A-9C0D-F631305934E9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FB5AA2-7305-4F50-B2C4-D5D8314379B7}">
      <dsp:nvSpPr>
        <dsp:cNvPr id="0" name=""/>
        <dsp:cNvSpPr/>
      </dsp:nvSpPr>
      <dsp:spPr>
        <a:xfrm>
          <a:off x="3968" y="157113"/>
          <a:ext cx="1476374" cy="590549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Problem</a:t>
          </a:r>
        </a:p>
      </dsp:txBody>
      <dsp:txXfrm>
        <a:off x="299243" y="157113"/>
        <a:ext cx="885825" cy="590549"/>
      </dsp:txXfrm>
    </dsp:sp>
    <dsp:sp modelId="{3F6457B4-0A1B-4044-AFE8-56E12516CEB9}">
      <dsp:nvSpPr>
        <dsp:cNvPr id="0" name=""/>
        <dsp:cNvSpPr/>
      </dsp:nvSpPr>
      <dsp:spPr>
        <a:xfrm>
          <a:off x="1332706" y="157113"/>
          <a:ext cx="1476374" cy="590549"/>
        </a:xfrm>
        <a:prstGeom prst="chevron">
          <a:avLst/>
        </a:prstGeom>
        <a:solidFill>
          <a:schemeClr val="accent5">
            <a:hueOff val="301857"/>
            <a:satOff val="322"/>
            <a:lumOff val="-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EDA</a:t>
          </a:r>
        </a:p>
      </dsp:txBody>
      <dsp:txXfrm>
        <a:off x="1627981" y="157113"/>
        <a:ext cx="885825" cy="590549"/>
      </dsp:txXfrm>
    </dsp:sp>
    <dsp:sp modelId="{9F6C7666-C751-479F-860B-765821812A97}">
      <dsp:nvSpPr>
        <dsp:cNvPr id="0" name=""/>
        <dsp:cNvSpPr/>
      </dsp:nvSpPr>
      <dsp:spPr>
        <a:xfrm>
          <a:off x="2661443" y="157113"/>
          <a:ext cx="1476374" cy="590549"/>
        </a:xfrm>
        <a:prstGeom prst="chevron">
          <a:avLst/>
        </a:prstGeom>
        <a:solidFill>
          <a:schemeClr val="accent5">
            <a:hueOff val="603713"/>
            <a:satOff val="645"/>
            <a:lumOff val="-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Baseline</a:t>
          </a:r>
        </a:p>
      </dsp:txBody>
      <dsp:txXfrm>
        <a:off x="2956718" y="157113"/>
        <a:ext cx="885825" cy="590549"/>
      </dsp:txXfrm>
    </dsp:sp>
    <dsp:sp modelId="{A0173348-ED3D-4AAC-B041-1E85382BB324}">
      <dsp:nvSpPr>
        <dsp:cNvPr id="0" name=""/>
        <dsp:cNvSpPr/>
      </dsp:nvSpPr>
      <dsp:spPr>
        <a:xfrm>
          <a:off x="3990181" y="157113"/>
          <a:ext cx="1476374" cy="590549"/>
        </a:xfrm>
        <a:prstGeom prst="chevron">
          <a:avLst/>
        </a:prstGeom>
        <a:solidFill>
          <a:schemeClr val="accent5">
            <a:hueOff val="905570"/>
            <a:satOff val="967"/>
            <a:lumOff val="-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Feature Engineering</a:t>
          </a:r>
        </a:p>
      </dsp:txBody>
      <dsp:txXfrm>
        <a:off x="4285456" y="157113"/>
        <a:ext cx="885825" cy="590549"/>
      </dsp:txXfrm>
    </dsp:sp>
    <dsp:sp modelId="{43A6EFE9-1BF0-42D5-AC38-30C9A878E2C3}">
      <dsp:nvSpPr>
        <dsp:cNvPr id="0" name=""/>
        <dsp:cNvSpPr/>
      </dsp:nvSpPr>
      <dsp:spPr>
        <a:xfrm>
          <a:off x="5318918" y="157113"/>
          <a:ext cx="1476374" cy="590549"/>
        </a:xfrm>
        <a:prstGeom prst="chevron">
          <a:avLst/>
        </a:prstGeom>
        <a:solidFill>
          <a:schemeClr val="accent5">
            <a:hueOff val="1207426"/>
            <a:satOff val="1290"/>
            <a:lumOff val="-10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Models</a:t>
          </a:r>
        </a:p>
      </dsp:txBody>
      <dsp:txXfrm>
        <a:off x="5614193" y="157113"/>
        <a:ext cx="885825" cy="590549"/>
      </dsp:txXfrm>
    </dsp:sp>
    <dsp:sp modelId="{C0C7BEA4-A477-4F2A-9C0D-F631305934E9}">
      <dsp:nvSpPr>
        <dsp:cNvPr id="0" name=""/>
        <dsp:cNvSpPr/>
      </dsp:nvSpPr>
      <dsp:spPr>
        <a:xfrm>
          <a:off x="6647656" y="157113"/>
          <a:ext cx="1476374" cy="590549"/>
        </a:xfrm>
        <a:prstGeom prst="chevron">
          <a:avLst/>
        </a:prstGeom>
        <a:solidFill>
          <a:schemeClr val="accent5">
            <a:hueOff val="1509283"/>
            <a:satOff val="1612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Performance</a:t>
          </a:r>
        </a:p>
      </dsp:txBody>
      <dsp:txXfrm>
        <a:off x="6942931" y="157113"/>
        <a:ext cx="885825" cy="5905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4C9BA-C983-4E58-90FA-5F58C59D8E7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C78CD-369F-41DE-954A-4FB66F711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21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Inputs vs. Outputs</a:t>
            </a:r>
          </a:p>
          <a:p>
            <a:r>
              <a:rPr lang="en-US" dirty="0"/>
              <a:t>Endogenous vs. Exogenous</a:t>
            </a:r>
          </a:p>
          <a:p>
            <a:r>
              <a:rPr lang="en-US" dirty="0"/>
              <a:t>Unstructured vs. Structured</a:t>
            </a:r>
          </a:p>
          <a:p>
            <a:r>
              <a:rPr lang="en-US" dirty="0"/>
              <a:t>Regression vs. Classification</a:t>
            </a:r>
          </a:p>
          <a:p>
            <a:r>
              <a:rPr lang="en-US" dirty="0"/>
              <a:t>Univariate vs. Multivariate</a:t>
            </a:r>
          </a:p>
          <a:p>
            <a:r>
              <a:rPr lang="en-US" dirty="0"/>
              <a:t>Single-step vs. Multi-step</a:t>
            </a:r>
          </a:p>
          <a:p>
            <a:r>
              <a:rPr lang="en-US" dirty="0"/>
              <a:t>Contiguous vs. </a:t>
            </a:r>
            <a:r>
              <a:rPr lang="en-US" dirty="0" err="1"/>
              <a:t>Discontiguous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C78CD-369F-41DE-954A-4FB66F7118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10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    3444.000000</a:t>
            </a:r>
          </a:p>
          <a:p>
            <a:r>
              <a:rPr lang="en-US" dirty="0"/>
              <a:t>mean        0.011641</a:t>
            </a:r>
          </a:p>
          <a:p>
            <a:r>
              <a:rPr lang="en-US" dirty="0"/>
              <a:t>std         0.053520</a:t>
            </a:r>
          </a:p>
          <a:p>
            <a:r>
              <a:rPr lang="en-US" dirty="0"/>
              <a:t>min         0.000000</a:t>
            </a:r>
          </a:p>
          <a:p>
            <a:r>
              <a:rPr lang="en-US" dirty="0"/>
              <a:t>25%         0.000000</a:t>
            </a:r>
          </a:p>
          <a:p>
            <a:r>
              <a:rPr lang="en-US" dirty="0"/>
              <a:t>50%         0.000000</a:t>
            </a:r>
          </a:p>
          <a:p>
            <a:r>
              <a:rPr lang="en-US" dirty="0"/>
              <a:t>75%         0.000000</a:t>
            </a:r>
          </a:p>
          <a:p>
            <a:r>
              <a:rPr lang="en-US" dirty="0"/>
              <a:t>max         0.750000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C78CD-369F-41DE-954A-4FB66F7118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32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0.1043043412538309</a:t>
            </a:r>
          </a:p>
          <a:p>
            <a:r>
              <a:rPr lang="en-US" dirty="0"/>
              <a:t>0.10666266018116685</a:t>
            </a:r>
          </a:p>
          <a:p>
            <a:r>
              <a:rPr lang="en-US" dirty="0"/>
              <a:t>0.10369810366297305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C78CD-369F-41DE-954A-4FB66F7118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97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72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8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78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7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733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5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86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83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9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6/11/2020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9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538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5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3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94256D-53C2-4686-AA93-340537C51D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480"/>
          <a:stretch/>
        </p:blipFill>
        <p:spPr>
          <a:xfrm>
            <a:off x="4646383" y="10"/>
            <a:ext cx="7545616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221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977" y="164592"/>
            <a:ext cx="4334256" cy="652881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60BEF5-DD3B-4947-BA4A-9FDFF4C1C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524" y="1340361"/>
            <a:ext cx="3729162" cy="33417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Savvy Care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E9602-0F33-4D63-96D1-75AF75C83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284" y="4731476"/>
            <a:ext cx="3793642" cy="97090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Jin Yan</a:t>
            </a:r>
          </a:p>
          <a:p>
            <a:r>
              <a:rPr lang="en-US" dirty="0">
                <a:solidFill>
                  <a:schemeClr val="tx1"/>
                </a:solidFill>
              </a:rPr>
              <a:t>Week 2 demo</a:t>
            </a:r>
          </a:p>
        </p:txBody>
      </p:sp>
    </p:spTree>
    <p:extLst>
      <p:ext uri="{BB962C8B-B14F-4D97-AF65-F5344CB8AC3E}">
        <p14:creationId xmlns:p14="http://schemas.microsoft.com/office/powerpoint/2010/main" val="1570782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21520367-2C0B-4E18-9FCC-295F84ACB4AE}"/>
              </a:ext>
            </a:extLst>
          </p:cNvPr>
          <p:cNvSpPr/>
          <p:nvPr/>
        </p:nvSpPr>
        <p:spPr>
          <a:xfrm>
            <a:off x="5244577" y="1867853"/>
            <a:ext cx="6475495" cy="45442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highlight>
                <a:srgbClr val="FF0000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8596B9-BF6A-412C-926E-504E014B3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C7D015-4CE9-4106-9379-25361F5F55D4}"/>
              </a:ext>
            </a:extLst>
          </p:cNvPr>
          <p:cNvSpPr/>
          <p:nvPr/>
        </p:nvSpPr>
        <p:spPr>
          <a:xfrm>
            <a:off x="473650" y="5440080"/>
            <a:ext cx="47041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555555"/>
                </a:solidFill>
                <a:latin typeface="Helvetica Neue"/>
              </a:rPr>
              <a:t>Given recent skincare discount information, what is the expected deal for the week ahead?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560F385-82E2-41CA-8CC5-B35A345F950D}"/>
              </a:ext>
            </a:extLst>
          </p:cNvPr>
          <p:cNvGrpSpPr/>
          <p:nvPr/>
        </p:nvGrpSpPr>
        <p:grpSpPr>
          <a:xfrm>
            <a:off x="540420" y="1745719"/>
            <a:ext cx="4526380" cy="3437387"/>
            <a:chOff x="732926" y="1587166"/>
            <a:chExt cx="4526380" cy="3437387"/>
          </a:xfrm>
        </p:grpSpPr>
        <p:pic>
          <p:nvPicPr>
            <p:cNvPr id="6" name="Graphic 5" descr="Thought">
              <a:extLst>
                <a:ext uri="{FF2B5EF4-FFF2-40B4-BE49-F238E27FC236}">
                  <a16:creationId xmlns:a16="http://schemas.microsoft.com/office/drawing/2014/main" id="{84A5B1C8-7BC3-420A-91BF-4CBCDACFC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2926" y="1587166"/>
              <a:ext cx="2394284" cy="2394284"/>
            </a:xfrm>
            <a:prstGeom prst="rect">
              <a:avLst/>
            </a:prstGeom>
          </p:spPr>
        </p:pic>
        <p:pic>
          <p:nvPicPr>
            <p:cNvPr id="7" name="Graphic 6" descr="Thought">
              <a:extLst>
                <a:ext uri="{FF2B5EF4-FFF2-40B4-BE49-F238E27FC236}">
                  <a16:creationId xmlns:a16="http://schemas.microsoft.com/office/drawing/2014/main" id="{134C5C10-E98F-4760-9CDE-EE5EAC52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65548" y="2953117"/>
              <a:ext cx="2071436" cy="207143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C0560F-268B-494B-BD4F-C88C62620D99}"/>
                </a:ext>
              </a:extLst>
            </p:cNvPr>
            <p:cNvSpPr txBox="1"/>
            <p:nvPr/>
          </p:nvSpPr>
          <p:spPr>
            <a:xfrm>
              <a:off x="1129526" y="1913021"/>
              <a:ext cx="13378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Discount</a:t>
              </a:r>
            </a:p>
            <a:p>
              <a:r>
                <a:rPr lang="en-US" dirty="0"/>
                <a:t>next week?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7AE1AE7-41C3-4C56-B5A3-27512A62D86F}"/>
                </a:ext>
              </a:extLst>
            </p:cNvPr>
            <p:cNvSpPr txBox="1"/>
            <p:nvPr/>
          </p:nvSpPr>
          <p:spPr>
            <a:xfrm>
              <a:off x="3921500" y="3429000"/>
              <a:ext cx="1337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Gift?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CDB06D3-60B5-4F06-80A9-2F514A97687C}"/>
              </a:ext>
            </a:extLst>
          </p:cNvPr>
          <p:cNvSpPr txBox="1"/>
          <p:nvPr/>
        </p:nvSpPr>
        <p:spPr>
          <a:xfrm>
            <a:off x="5489355" y="215438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Brand: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B8B9E7-19D3-4FC7-9DFC-AF724ECA1F07}"/>
              </a:ext>
            </a:extLst>
          </p:cNvPr>
          <p:cNvSpPr/>
          <p:nvPr/>
        </p:nvSpPr>
        <p:spPr>
          <a:xfrm>
            <a:off x="6430742" y="2197589"/>
            <a:ext cx="2189747" cy="2838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Lancome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794DA3-92C6-479E-9E40-229A5A36D265}"/>
              </a:ext>
            </a:extLst>
          </p:cNvPr>
          <p:cNvSpPr txBox="1"/>
          <p:nvPr/>
        </p:nvSpPr>
        <p:spPr>
          <a:xfrm>
            <a:off x="5509271" y="2777749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long do you willing to wait?: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C1FFADB-AA0C-4099-B4FB-7281B38F726F}"/>
              </a:ext>
            </a:extLst>
          </p:cNvPr>
          <p:cNvSpPr/>
          <p:nvPr/>
        </p:nvSpPr>
        <p:spPr>
          <a:xfrm>
            <a:off x="9101639" y="2802558"/>
            <a:ext cx="556485" cy="2838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8" name="Rectangle: Beveled 27">
            <a:extLst>
              <a:ext uri="{FF2B5EF4-FFF2-40B4-BE49-F238E27FC236}">
                <a16:creationId xmlns:a16="http://schemas.microsoft.com/office/drawing/2014/main" id="{DCF1114F-9637-4546-87C4-86CFC8065EB1}"/>
              </a:ext>
            </a:extLst>
          </p:cNvPr>
          <p:cNvSpPr/>
          <p:nvPr/>
        </p:nvSpPr>
        <p:spPr>
          <a:xfrm>
            <a:off x="10226640" y="2320290"/>
            <a:ext cx="1323474" cy="512438"/>
          </a:xfrm>
          <a:prstGeom prst="bevel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Forecast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EEE331-BF90-4FD7-ABF0-BAC30042F53F}"/>
              </a:ext>
            </a:extLst>
          </p:cNvPr>
          <p:cNvSpPr/>
          <p:nvPr/>
        </p:nvSpPr>
        <p:spPr>
          <a:xfrm>
            <a:off x="5378116" y="4624472"/>
            <a:ext cx="6208419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The lowest discount on next Wednesday!</a:t>
            </a:r>
          </a:p>
          <a:p>
            <a:pPr algn="ctr"/>
            <a:r>
              <a:rPr lang="en-US" sz="2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(80 accuracy%)</a:t>
            </a:r>
            <a:endParaRPr lang="en-US" sz="2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r>
              <a:rPr lang="en-US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&amp;</a:t>
            </a:r>
          </a:p>
          <a:p>
            <a:pPr algn="ctr"/>
            <a:r>
              <a:rPr lang="en-US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Free gift with purchase!</a:t>
            </a:r>
          </a:p>
          <a:p>
            <a:pPr algn="ctr"/>
            <a:r>
              <a:rPr lang="en-US" sz="2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(90 accuracy%)</a:t>
            </a:r>
          </a:p>
        </p:txBody>
      </p:sp>
      <p:sp>
        <p:nvSpPr>
          <p:cNvPr id="30" name="Explosion: 14 Points 29">
            <a:extLst>
              <a:ext uri="{FF2B5EF4-FFF2-40B4-BE49-F238E27FC236}">
                <a16:creationId xmlns:a16="http://schemas.microsoft.com/office/drawing/2014/main" id="{97FEA2BD-AE6A-4B13-9D77-9E5A0451C26A}"/>
              </a:ext>
            </a:extLst>
          </p:cNvPr>
          <p:cNvSpPr/>
          <p:nvPr/>
        </p:nvSpPr>
        <p:spPr>
          <a:xfrm>
            <a:off x="7277100" y="3211927"/>
            <a:ext cx="2522894" cy="1407653"/>
          </a:xfrm>
          <a:prstGeom prst="irregularSeal2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Wait!!!</a:t>
            </a:r>
          </a:p>
        </p:txBody>
      </p:sp>
    </p:spTree>
    <p:extLst>
      <p:ext uri="{BB962C8B-B14F-4D97-AF65-F5344CB8AC3E}">
        <p14:creationId xmlns:p14="http://schemas.microsoft.com/office/powerpoint/2010/main" val="3983155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84C2D-E40C-46BB-B9CE-E95503C6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framing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5CA7ED-63F4-479A-9AB3-25B46FDCB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582865"/>
              </p:ext>
            </p:extLst>
          </p:nvPr>
        </p:nvGraphicFramePr>
        <p:xfrm>
          <a:off x="7075333" y="1383498"/>
          <a:ext cx="3901579" cy="20455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2997">
                  <a:extLst>
                    <a:ext uri="{9D8B030D-6E8A-4147-A177-3AD203B41FA5}">
                      <a16:colId xmlns:a16="http://schemas.microsoft.com/office/drawing/2014/main" val="3669231651"/>
                    </a:ext>
                  </a:extLst>
                </a:gridCol>
                <a:gridCol w="1968056">
                  <a:extLst>
                    <a:ext uri="{9D8B030D-6E8A-4147-A177-3AD203B41FA5}">
                      <a16:colId xmlns:a16="http://schemas.microsoft.com/office/drawing/2014/main" val="1570912621"/>
                    </a:ext>
                  </a:extLst>
                </a:gridCol>
                <a:gridCol w="1300526">
                  <a:extLst>
                    <a:ext uri="{9D8B030D-6E8A-4147-A177-3AD203B41FA5}">
                      <a16:colId xmlns:a16="http://schemas.microsoft.com/office/drawing/2014/main" val="1847975011"/>
                    </a:ext>
                  </a:extLst>
                </a:gridCol>
              </a:tblGrid>
              <a:tr h="340917">
                <a:tc>
                  <a:txBody>
                    <a:bodyPr/>
                    <a:lstStyle/>
                    <a:p>
                      <a:r>
                        <a:rPr lang="en-US" sz="1600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Discount (% off)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GWP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172335"/>
                  </a:ext>
                </a:extLst>
              </a:tr>
              <a:tr h="340917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483"/>
                  </a:ext>
                </a:extLst>
              </a:tr>
              <a:tr h="340917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50306"/>
                  </a:ext>
                </a:extLst>
              </a:tr>
              <a:tr h="340917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382835"/>
                  </a:ext>
                </a:extLst>
              </a:tr>
              <a:tr h="340917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1006"/>
                  </a:ext>
                </a:extLst>
              </a:tr>
              <a:tr h="340917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52328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7500CFC-4DA9-4D65-A849-5A08C6B0ABC0}"/>
              </a:ext>
            </a:extLst>
          </p:cNvPr>
          <p:cNvSpPr/>
          <p:nvPr/>
        </p:nvSpPr>
        <p:spPr>
          <a:xfrm>
            <a:off x="7758193" y="1294855"/>
            <a:ext cx="1720516" cy="22379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6F1003-15F3-4EB5-A537-279F23A2E80B}"/>
              </a:ext>
            </a:extLst>
          </p:cNvPr>
          <p:cNvSpPr/>
          <p:nvPr/>
        </p:nvSpPr>
        <p:spPr>
          <a:xfrm>
            <a:off x="9597287" y="1282325"/>
            <a:ext cx="1361575" cy="22379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B121959-D823-431B-ACC9-12743EB717E2}"/>
              </a:ext>
            </a:extLst>
          </p:cNvPr>
          <p:cNvSpPr/>
          <p:nvPr/>
        </p:nvSpPr>
        <p:spPr>
          <a:xfrm>
            <a:off x="8225942" y="3559948"/>
            <a:ext cx="385010" cy="445169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786DB59-B72D-42C5-A17E-6561C305A9D3}"/>
              </a:ext>
            </a:extLst>
          </p:cNvPr>
          <p:cNvSpPr/>
          <p:nvPr/>
        </p:nvSpPr>
        <p:spPr>
          <a:xfrm>
            <a:off x="9960494" y="3601604"/>
            <a:ext cx="385010" cy="445169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4D3302-F582-49D5-8333-437544534B75}"/>
              </a:ext>
            </a:extLst>
          </p:cNvPr>
          <p:cNvSpPr txBox="1"/>
          <p:nvPr/>
        </p:nvSpPr>
        <p:spPr>
          <a:xfrm>
            <a:off x="7801130" y="4089050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Regression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8DD2EE-0B42-4188-96DF-725E369EECF0}"/>
              </a:ext>
            </a:extLst>
          </p:cNvPr>
          <p:cNvSpPr txBox="1"/>
          <p:nvPr/>
        </p:nvSpPr>
        <p:spPr>
          <a:xfrm>
            <a:off x="9517061" y="4140962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576223-570C-4768-8175-E894FD652BA7}"/>
              </a:ext>
            </a:extLst>
          </p:cNvPr>
          <p:cNvSpPr/>
          <p:nvPr/>
        </p:nvSpPr>
        <p:spPr>
          <a:xfrm>
            <a:off x="6168668" y="5190649"/>
            <a:ext cx="53781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Training: 2010-2019 daily discount information; </a:t>
            </a:r>
          </a:p>
          <a:p>
            <a:r>
              <a:rPr lang="en-US" dirty="0"/>
              <a:t>Testing: Recent one year’s daily discount information.</a:t>
            </a:r>
          </a:p>
          <a:p>
            <a:endParaRPr lang="en-US" dirty="0"/>
          </a:p>
          <a:p>
            <a:r>
              <a:rPr lang="en-US" dirty="0"/>
              <a:t>Training vs Testing: 0.89 : 0.11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FC49222-5D1B-4C51-935D-281DEC792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28" y="3429000"/>
            <a:ext cx="4055126" cy="293078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25253D8-C270-498D-ACEC-744BBDAE6399}"/>
              </a:ext>
            </a:extLst>
          </p:cNvPr>
          <p:cNvSpPr/>
          <p:nvPr/>
        </p:nvSpPr>
        <p:spPr>
          <a:xfrm>
            <a:off x="109152" y="1815412"/>
            <a:ext cx="6248201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source: dealmoon.com + Web scraping: Selenium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Discount type varies, solution: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transfer discount to % off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Label GWP, “True” or False</a:t>
            </a:r>
          </a:p>
        </p:txBody>
      </p:sp>
    </p:spTree>
    <p:extLst>
      <p:ext uri="{BB962C8B-B14F-4D97-AF65-F5344CB8AC3E}">
        <p14:creationId xmlns:p14="http://schemas.microsoft.com/office/powerpoint/2010/main" val="1742665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A241C-0220-4649-B468-1D8684D07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62" y="381923"/>
            <a:ext cx="10058400" cy="1371600"/>
          </a:xfrm>
        </p:spPr>
        <p:txBody>
          <a:bodyPr/>
          <a:lstStyle/>
          <a:p>
            <a:r>
              <a:rPr lang="en-US" dirty="0"/>
              <a:t>Preliminary Exploratory Analysis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D8158C-848D-4432-BE75-2CABB671A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980" y="3610673"/>
            <a:ext cx="3870156" cy="28654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DD1864-1309-49C8-A198-CD8CA8AC5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148" y="1410611"/>
            <a:ext cx="3581335" cy="26860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44DB0E-D03C-488F-A10F-22B2647BE4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3000" y="1410611"/>
            <a:ext cx="3781696" cy="2986944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A67B6436-8991-499B-94B2-2955DE0A1F95}"/>
              </a:ext>
            </a:extLst>
          </p:cNvPr>
          <p:cNvSpPr/>
          <p:nvPr/>
        </p:nvSpPr>
        <p:spPr>
          <a:xfrm>
            <a:off x="1672389" y="4397555"/>
            <a:ext cx="372979" cy="403045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9FA238-1E9F-4603-8BF7-650887ECE6D7}"/>
              </a:ext>
            </a:extLst>
          </p:cNvPr>
          <p:cNvSpPr txBox="1"/>
          <p:nvPr/>
        </p:nvSpPr>
        <p:spPr>
          <a:xfrm>
            <a:off x="877679" y="4940634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Wavelet denoising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CAACF03-0B98-489E-A522-2B646F2EAB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9211" y="780436"/>
            <a:ext cx="3781695" cy="271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882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0CD7-0673-4C52-A3E0-33B0BBC9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Forecast Performance Baseline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03A8F7-8A6B-4686-AD4C-09106E422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061" y="642594"/>
            <a:ext cx="3948747" cy="2823457"/>
          </a:xfrm>
          <a:prstGeom prst="rect">
            <a:avLst/>
          </a:prstGeom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B34CF61-0D31-4DBA-802E-A33D5D791B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8692294"/>
              </p:ext>
            </p:extLst>
          </p:nvPr>
        </p:nvGraphicFramePr>
        <p:xfrm>
          <a:off x="1165726" y="6858000"/>
          <a:ext cx="8128000" cy="904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D30C5989-80FB-498B-9C4E-35F1D5C67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9735"/>
              </p:ext>
            </p:extLst>
          </p:nvPr>
        </p:nvGraphicFramePr>
        <p:xfrm>
          <a:off x="710382" y="2054323"/>
          <a:ext cx="6749197" cy="28234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04418">
                  <a:extLst>
                    <a:ext uri="{9D8B030D-6E8A-4147-A177-3AD203B41FA5}">
                      <a16:colId xmlns:a16="http://schemas.microsoft.com/office/drawing/2014/main" val="2338644225"/>
                    </a:ext>
                  </a:extLst>
                </a:gridCol>
                <a:gridCol w="3344779">
                  <a:extLst>
                    <a:ext uri="{9D8B030D-6E8A-4147-A177-3AD203B41FA5}">
                      <a16:colId xmlns:a16="http://schemas.microsoft.com/office/drawing/2014/main" val="1010169991"/>
                    </a:ext>
                  </a:extLst>
                </a:gridCol>
              </a:tblGrid>
              <a:tr h="570948">
                <a:tc>
                  <a:txBody>
                    <a:bodyPr/>
                    <a:lstStyle/>
                    <a:p>
                      <a:r>
                        <a:rPr lang="en-US" dirty="0"/>
                        <a:t>Regression: Naive Forecast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Classification: Logistic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29197"/>
                  </a:ext>
                </a:extLst>
              </a:tr>
              <a:tr h="225251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Persistence Forecast: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Daily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Weekly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Weekly One-Year-Ago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Evaluation metric: 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overall RMSE regardless of day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Forward-chaining Cross-validation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Extremely imbalanced: 5%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Accuracy: 0.89589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F1 score: 0.00000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AUROC: 0.49352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AUPRC: 0.10576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852146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AE8868B8-2F6F-4A56-AC38-9FD1457275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87061" y="3550662"/>
            <a:ext cx="3948747" cy="289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66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C25D-48CB-435C-AF05-C22B1EC4E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52782-D4AD-488F-AAB5-E678561AB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Calendar Features:</a:t>
            </a:r>
          </a:p>
          <a:p>
            <a:pPr lvl="1" fontAlgn="base"/>
            <a:r>
              <a:rPr lang="en-US" dirty="0"/>
              <a:t>Year, month, day</a:t>
            </a:r>
          </a:p>
          <a:p>
            <a:pPr lvl="1" fontAlgn="base"/>
            <a:r>
              <a:rPr lang="en-US" dirty="0"/>
              <a:t>Weekend or not.</a:t>
            </a:r>
          </a:p>
          <a:p>
            <a:pPr lvl="1" fontAlgn="base"/>
            <a:r>
              <a:rPr lang="en-US" dirty="0"/>
              <a:t>A week from holiday or not.</a:t>
            </a:r>
            <a:endParaRPr lang="en-US" b="1" dirty="0"/>
          </a:p>
          <a:p>
            <a:pPr fontAlgn="base"/>
            <a:r>
              <a:rPr lang="en-US" b="1" dirty="0"/>
              <a:t>Lag Features</a:t>
            </a:r>
          </a:p>
          <a:p>
            <a:pPr lvl="1" fontAlgn="base"/>
            <a:r>
              <a:rPr lang="en-US" b="1" dirty="0"/>
              <a:t>Discount past 1 day/1 week/2 weeks/1 month</a:t>
            </a:r>
          </a:p>
          <a:p>
            <a:pPr fontAlgn="base"/>
            <a:r>
              <a:rPr lang="en-US" b="1" dirty="0"/>
              <a:t>Rolling Window Statistics</a:t>
            </a:r>
          </a:p>
          <a:p>
            <a:pPr lvl="1" fontAlgn="base"/>
            <a:r>
              <a:rPr lang="en-US" b="1" dirty="0"/>
              <a:t>Max, mean, min past 1 day/1 week/2 weeks/1 month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A287D7-A910-40A5-AB8C-488FBB3F6F77}"/>
              </a:ext>
            </a:extLst>
          </p:cNvPr>
          <p:cNvSpPr/>
          <p:nvPr/>
        </p:nvSpPr>
        <p:spPr>
          <a:xfrm>
            <a:off x="1175085" y="4908250"/>
            <a:ext cx="3433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Modeling With Selected Features!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8D3655-EE69-42EC-8810-1336FD5BB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214" y="343903"/>
            <a:ext cx="4094243" cy="30850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5CACF7-A25B-4220-9B7F-2FDD1EB05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214" y="3429000"/>
            <a:ext cx="4094243" cy="321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024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4CB92-D130-4865-B32E-D9DDE0CC8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Forecast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FF0DB-3352-44A4-B5A7-03B2B5EA9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0" y="2103120"/>
            <a:ext cx="4038600" cy="3849624"/>
          </a:xfrm>
        </p:spPr>
        <p:txBody>
          <a:bodyPr/>
          <a:lstStyle/>
          <a:p>
            <a:r>
              <a:rPr lang="en-US" dirty="0"/>
              <a:t>Stratify!</a:t>
            </a:r>
          </a:p>
          <a:p>
            <a:r>
              <a:rPr lang="en-US" dirty="0"/>
              <a:t>Resampling to get more balanced data</a:t>
            </a:r>
          </a:p>
          <a:p>
            <a:r>
              <a:rPr lang="en-US" dirty="0"/>
              <a:t>GBM: built-in approaches combatting class imbalance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810FFD-9725-4117-AD18-54CA6FC82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14194"/>
            <a:ext cx="56959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80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134FB-A6BD-46D3-859A-9452C4C32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Forecast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C83A29-F281-4401-B54F-57D90073E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04" y="2774374"/>
            <a:ext cx="5523396" cy="33879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C6AA54-8540-45CD-B5E2-312E3C0340FC}"/>
              </a:ext>
            </a:extLst>
          </p:cNvPr>
          <p:cNvSpPr txBox="1"/>
          <p:nvPr/>
        </p:nvSpPr>
        <p:spPr>
          <a:xfrm>
            <a:off x="6551194" y="1737336"/>
            <a:ext cx="29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23% accuracy improvement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C30DC4-3BDC-4A5F-9EB3-C7E746BC9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665" y="2358648"/>
            <a:ext cx="54483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227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9EDDFA-8F05-462B-8D3E-5B9C4FBC7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195850-9ADA-4379-8D36-C1DDE6BAA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329623"/>
            <a:ext cx="5367165" cy="421322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43F9A23-3237-4ED6-A1E9-C0E6530E0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3CD46D-4335-4BA4-842A-BF835A99C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DE17E-F3DA-4A56-97C1-7E41F2828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r>
              <a:rPr lang="en-US" dirty="0"/>
              <a:t>Base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9F148-55FC-4E97-9391-C46E7A5CA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82" y="2103120"/>
            <a:ext cx="4472922" cy="3931920"/>
          </a:xfrm>
        </p:spPr>
        <p:txBody>
          <a:bodyPr>
            <a:normAutofit/>
          </a:bodyPr>
          <a:lstStyle/>
          <a:p>
            <a:r>
              <a:rPr lang="en-US" dirty="0"/>
              <a:t>Output label: what % off will be in 7 days, …?</a:t>
            </a:r>
          </a:p>
          <a:p>
            <a:pPr lvl="1"/>
            <a:r>
              <a:rPr lang="en-US" dirty="0"/>
              <a:t>0-15%; 16% - 30</a:t>
            </a:r>
            <a:r>
              <a:rPr lang="en-US"/>
              <a:t>%; 31% - 50%; 50% - 100 %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Model: Multiclass classification with logistic regression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Front-end: </a:t>
            </a:r>
            <a:r>
              <a:rPr lang="en-US" dirty="0" err="1"/>
              <a:t>Streamlit</a:t>
            </a:r>
            <a:r>
              <a:rPr lang="en-US" dirty="0"/>
              <a:t>, under development….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C0A945-5780-4710-9565-9CE1BAFFDE46}"/>
              </a:ext>
            </a:extLst>
          </p:cNvPr>
          <p:cNvSpPr/>
          <p:nvPr/>
        </p:nvSpPr>
        <p:spPr>
          <a:xfrm>
            <a:off x="176455" y="642594"/>
            <a:ext cx="6370896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Given features:</a:t>
            </a:r>
          </a:p>
          <a:p>
            <a:r>
              <a:rPr lang="en-US" sz="1100" dirty="0">
                <a:solidFill>
                  <a:schemeClr val="bg1"/>
                </a:solidFill>
              </a:rPr>
              <a:t>(1). </a:t>
            </a:r>
            <a:r>
              <a:rPr lang="en-US" sz="1100" i="1" dirty="0">
                <a:solidFill>
                  <a:schemeClr val="bg1"/>
                </a:solidFill>
              </a:rPr>
              <a:t>Seasonality features:</a:t>
            </a:r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Month of year, Day of year, Day of week, Distance to major holidays, etc.</a:t>
            </a:r>
          </a:p>
          <a:p>
            <a:r>
              <a:rPr lang="en-US" sz="1100" dirty="0">
                <a:solidFill>
                  <a:schemeClr val="bg1"/>
                </a:solidFill>
              </a:rPr>
              <a:t>(2). </a:t>
            </a:r>
            <a:r>
              <a:rPr lang="en-US" sz="1100" i="1" dirty="0">
                <a:solidFill>
                  <a:schemeClr val="bg1"/>
                </a:solidFill>
              </a:rPr>
              <a:t>Autocorrelation features:</a:t>
            </a:r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Discount past 1 day, Discount past 2 days, Discount past 3 days...Discount past 7 days</a:t>
            </a:r>
          </a:p>
          <a:p>
            <a:r>
              <a:rPr lang="en-US" sz="1100" dirty="0">
                <a:solidFill>
                  <a:schemeClr val="bg1"/>
                </a:solidFill>
              </a:rPr>
              <a:t>(3). </a:t>
            </a:r>
            <a:r>
              <a:rPr lang="en-US" sz="1100" i="1" dirty="0">
                <a:solidFill>
                  <a:schemeClr val="bg1"/>
                </a:solidFill>
              </a:rPr>
              <a:t>Other statistical features:</a:t>
            </a:r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Max discount past 15 days, Average discount past 15 days, Max discount past 30 days, Average discount past 30 days, etc.</a:t>
            </a: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E65E4F-9AE6-4EA2-B48F-DEEB1B87B3AB}"/>
              </a:ext>
            </a:extLst>
          </p:cNvPr>
          <p:cNvSpPr/>
          <p:nvPr/>
        </p:nvSpPr>
        <p:spPr>
          <a:xfrm>
            <a:off x="7548663" y="3751826"/>
            <a:ext cx="493831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  precision    recall  f1-score   support</a:t>
            </a:r>
          </a:p>
          <a:p>
            <a:endParaRPr lang="en-US" sz="1100" dirty="0"/>
          </a:p>
          <a:p>
            <a:r>
              <a:rPr lang="en-US" sz="1100" dirty="0"/>
              <a:t>           0       0.83      0.94      0.88       520</a:t>
            </a:r>
          </a:p>
          <a:p>
            <a:r>
              <a:rPr lang="en-US" sz="1100" dirty="0"/>
              <a:t>           1       0.49      0.25      0.34       130</a:t>
            </a:r>
          </a:p>
          <a:p>
            <a:r>
              <a:rPr lang="en-US" sz="1100" dirty="0"/>
              <a:t>           2       0.00      0.00      0.00         5</a:t>
            </a:r>
          </a:p>
          <a:p>
            <a:r>
              <a:rPr lang="en-US" sz="1100" dirty="0"/>
              <a:t>           3       0.00      0.00      0.00         3</a:t>
            </a:r>
          </a:p>
        </p:txBody>
      </p:sp>
    </p:spTree>
    <p:extLst>
      <p:ext uri="{BB962C8B-B14F-4D97-AF65-F5344CB8AC3E}">
        <p14:creationId xmlns:p14="http://schemas.microsoft.com/office/powerpoint/2010/main" val="2965285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RightStep">
      <a:dk1>
        <a:srgbClr val="000000"/>
      </a:dk1>
      <a:lt1>
        <a:srgbClr val="FFFFFF"/>
      </a:lt1>
      <a:dk2>
        <a:srgbClr val="384124"/>
      </a:dk2>
      <a:lt2>
        <a:srgbClr val="EFEFF2"/>
      </a:lt2>
      <a:accent1>
        <a:srgbClr val="A9A158"/>
      </a:accent1>
      <a:accent2>
        <a:srgbClr val="8BAC44"/>
      </a:accent2>
      <a:accent3>
        <a:srgbClr val="68B24D"/>
      </a:accent3>
      <a:accent4>
        <a:srgbClr val="43B554"/>
      </a:accent4>
      <a:accent5>
        <a:srgbClr val="49B284"/>
      </a:accent5>
      <a:accent6>
        <a:srgbClr val="45AFAD"/>
      </a:accent6>
      <a:hlink>
        <a:srgbClr val="7E84B9"/>
      </a:hlink>
      <a:folHlink>
        <a:srgbClr val="898989"/>
      </a:folHlink>
    </a:clrScheme>
    <a:fontScheme name="Savon">
      <a:majorFont>
        <a:latin typeface="Speak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lawik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504</Words>
  <Application>Microsoft Office PowerPoint</Application>
  <PresentationFormat>Widescreen</PresentationFormat>
  <Paragraphs>135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Helvetica Neue</vt:lpstr>
      <vt:lpstr>Arial</vt:lpstr>
      <vt:lpstr>Calibri</vt:lpstr>
      <vt:lpstr>Garamond</vt:lpstr>
      <vt:lpstr>Selawik Light</vt:lpstr>
      <vt:lpstr>Speak Pro</vt:lpstr>
      <vt:lpstr>SavonVTI</vt:lpstr>
      <vt:lpstr>Savvy Care</vt:lpstr>
      <vt:lpstr>Problem</vt:lpstr>
      <vt:lpstr>Problem framing</vt:lpstr>
      <vt:lpstr>Preliminary Exploratory Analysis</vt:lpstr>
      <vt:lpstr>Forecast Performance Baseline</vt:lpstr>
      <vt:lpstr>Feature Engineering</vt:lpstr>
      <vt:lpstr>Classification Forecast</vt:lpstr>
      <vt:lpstr>Regression Forecast</vt:lpstr>
      <vt:lpstr>Base model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Savvy Care</dc:title>
  <dc:creator>Yan, Jin [CCE E]</dc:creator>
  <cp:lastModifiedBy>Yan, Jin [CCE E]</cp:lastModifiedBy>
  <cp:revision>46</cp:revision>
  <dcterms:created xsi:type="dcterms:W3CDTF">2020-06-05T15:23:00Z</dcterms:created>
  <dcterms:modified xsi:type="dcterms:W3CDTF">2020-06-12T10:30:51Z</dcterms:modified>
</cp:coreProperties>
</file>