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9073C-5ECA-49B2-92AC-01ED08F8D5FE}" type="doc">
      <dgm:prSet loTypeId="urn:microsoft.com/office/officeart/2005/8/layout/radial5" loCatId="relationship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00B75A7-A000-40D3-BAD7-38E3729766F5}">
      <dgm:prSet phldrT="[Text]" custT="1"/>
      <dgm:spPr/>
      <dgm:t>
        <a:bodyPr/>
        <a:lstStyle/>
        <a:p>
          <a:r>
            <a:rPr lang="en-US" sz="1800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rPr>
            <a:t>Optimizing the budgets for skincare loyalty customers managing skincare refills.</a:t>
          </a:r>
          <a:endParaRPr lang="en-US" sz="1800" dirty="0">
            <a:solidFill>
              <a:srgbClr val="C00000"/>
            </a:solidFill>
          </a:endParaRPr>
        </a:p>
      </dgm:t>
    </dgm:pt>
    <dgm:pt modelId="{04B242B8-BB55-4360-8DE6-48E2C7E7F3C0}" type="parTrans" cxnId="{126E92AF-56DD-4E63-BAB8-614762FE6D6F}">
      <dgm:prSet/>
      <dgm:spPr/>
      <dgm:t>
        <a:bodyPr/>
        <a:lstStyle/>
        <a:p>
          <a:endParaRPr lang="en-US"/>
        </a:p>
      </dgm:t>
    </dgm:pt>
    <dgm:pt modelId="{1139BDBE-6A50-4ABE-9E8A-3052E5C6384C}" type="sibTrans" cxnId="{126E92AF-56DD-4E63-BAB8-614762FE6D6F}">
      <dgm:prSet/>
      <dgm:spPr/>
      <dgm:t>
        <a:bodyPr/>
        <a:lstStyle/>
        <a:p>
          <a:endParaRPr lang="en-US"/>
        </a:p>
      </dgm:t>
    </dgm:pt>
    <dgm:pt modelId="{56E30576-341C-4ABB-B866-A5552D2DEE33}">
      <dgm:prSet phldrT="[Text]" custT="1"/>
      <dgm:spPr/>
      <dgm:t>
        <a:bodyPr/>
        <a:lstStyle/>
        <a:p>
          <a:r>
            <a:rPr lang="en-US" sz="1600" dirty="0">
              <a:latin typeface="Arial"/>
              <a:cs typeface="Arial"/>
              <a:sym typeface="Arial"/>
            </a:rPr>
            <a:t>Last from one to three years</a:t>
          </a:r>
          <a:endParaRPr lang="en-US" sz="1600" dirty="0"/>
        </a:p>
      </dgm:t>
    </dgm:pt>
    <dgm:pt modelId="{1DE169DA-B6E8-4AF3-A96E-5393856A7AA2}" type="parTrans" cxnId="{B3301C80-2D28-4F8F-8906-39B5D681673E}">
      <dgm:prSet/>
      <dgm:spPr/>
      <dgm:t>
        <a:bodyPr/>
        <a:lstStyle/>
        <a:p>
          <a:endParaRPr lang="en-US"/>
        </a:p>
      </dgm:t>
    </dgm:pt>
    <dgm:pt modelId="{0E6BD29A-B6B1-401D-BE03-0D8903938487}" type="sibTrans" cxnId="{B3301C80-2D28-4F8F-8906-39B5D681673E}">
      <dgm:prSet/>
      <dgm:spPr/>
      <dgm:t>
        <a:bodyPr/>
        <a:lstStyle/>
        <a:p>
          <a:endParaRPr lang="en-US"/>
        </a:p>
      </dgm:t>
    </dgm:pt>
    <dgm:pt modelId="{6568F3E9-69E7-46D1-A0B4-6290494EDFE1}">
      <dgm:prSet phldrT="[Text]" custT="1"/>
      <dgm:spPr/>
      <dgm:t>
        <a:bodyPr/>
        <a:lstStyle/>
        <a:p>
          <a:r>
            <a:rPr lang="en-US" sz="1600" dirty="0">
              <a:latin typeface="Arial"/>
              <a:cs typeface="Arial"/>
              <a:sym typeface="Arial"/>
            </a:rPr>
            <a:t>Loyalty!</a:t>
          </a:r>
          <a:endParaRPr lang="en-US" sz="1600" dirty="0"/>
        </a:p>
      </dgm:t>
    </dgm:pt>
    <dgm:pt modelId="{66BAAF3F-3CE0-441D-A40D-2B3119C90900}" type="parTrans" cxnId="{DD36A0A7-0C60-4F27-BB47-FE534BAD9756}">
      <dgm:prSet/>
      <dgm:spPr/>
      <dgm:t>
        <a:bodyPr/>
        <a:lstStyle/>
        <a:p>
          <a:endParaRPr lang="en-US"/>
        </a:p>
      </dgm:t>
    </dgm:pt>
    <dgm:pt modelId="{E5537119-5E2B-4D6E-AB88-DED508004016}" type="sibTrans" cxnId="{DD36A0A7-0C60-4F27-BB47-FE534BAD9756}">
      <dgm:prSet/>
      <dgm:spPr/>
      <dgm:t>
        <a:bodyPr/>
        <a:lstStyle/>
        <a:p>
          <a:endParaRPr lang="en-US"/>
        </a:p>
      </dgm:t>
    </dgm:pt>
    <dgm:pt modelId="{AFB6EE0A-1E7B-4E46-8D52-190B6E22D8BE}">
      <dgm:prSet phldrT="[Text]" custT="1"/>
      <dgm:spPr/>
      <dgm:t>
        <a:bodyPr/>
        <a:lstStyle/>
        <a:p>
          <a:r>
            <a:rPr lang="en-US" sz="1600" dirty="0">
              <a:latin typeface="Arial"/>
              <a:ea typeface="Arial"/>
              <a:cs typeface="Arial"/>
              <a:sym typeface="Arial"/>
            </a:rPr>
            <a:t>Deals &amp; promotions coming out “randomly” </a:t>
          </a:r>
          <a:endParaRPr lang="en-US" sz="1600" dirty="0"/>
        </a:p>
      </dgm:t>
    </dgm:pt>
    <dgm:pt modelId="{D097D764-C9CD-4344-8BF8-C5C82F0F5B55}" type="parTrans" cxnId="{C1663D88-3FD0-4BA6-AE75-D6408D7FD8DC}">
      <dgm:prSet/>
      <dgm:spPr/>
      <dgm:t>
        <a:bodyPr/>
        <a:lstStyle/>
        <a:p>
          <a:endParaRPr lang="en-US"/>
        </a:p>
      </dgm:t>
    </dgm:pt>
    <dgm:pt modelId="{103B0D55-4E84-4576-B14D-BADD92E5B98E}" type="sibTrans" cxnId="{C1663D88-3FD0-4BA6-AE75-D6408D7FD8DC}">
      <dgm:prSet/>
      <dgm:spPr/>
      <dgm:t>
        <a:bodyPr/>
        <a:lstStyle/>
        <a:p>
          <a:endParaRPr lang="en-US"/>
        </a:p>
      </dgm:t>
    </dgm:pt>
    <dgm:pt modelId="{25F0A712-7DE3-4656-889D-CBFD4DC24484}">
      <dgm:prSet phldrT="[Text]" custT="1"/>
      <dgm:spPr/>
      <dgm:t>
        <a:bodyPr/>
        <a:lstStyle/>
        <a:p>
          <a:r>
            <a:rPr lang="en-US" sz="1600" dirty="0">
              <a:latin typeface="Arial"/>
              <a:ea typeface="Arial"/>
              <a:cs typeface="Arial"/>
              <a:sym typeface="Arial"/>
            </a:rPr>
            <a:t>Refill every 2~3 months.</a:t>
          </a:r>
          <a:endParaRPr lang="en-US" sz="1600" dirty="0"/>
        </a:p>
      </dgm:t>
    </dgm:pt>
    <dgm:pt modelId="{929E9F5C-3C4B-4573-821E-B42830F88DEB}" type="parTrans" cxnId="{3EDD7585-ACB2-408E-B51E-026729EE01BE}">
      <dgm:prSet/>
      <dgm:spPr/>
      <dgm:t>
        <a:bodyPr/>
        <a:lstStyle/>
        <a:p>
          <a:endParaRPr lang="en-US"/>
        </a:p>
      </dgm:t>
    </dgm:pt>
    <dgm:pt modelId="{3C410B99-187A-438A-A73B-6E3C638F8EE6}" type="sibTrans" cxnId="{3EDD7585-ACB2-408E-B51E-026729EE01BE}">
      <dgm:prSet/>
      <dgm:spPr/>
      <dgm:t>
        <a:bodyPr/>
        <a:lstStyle/>
        <a:p>
          <a:endParaRPr lang="en-US"/>
        </a:p>
      </dgm:t>
    </dgm:pt>
    <dgm:pt modelId="{50362219-C9AF-481F-A96D-5DAEF365ECBC}" type="pres">
      <dgm:prSet presAssocID="{8AE9073C-5ECA-49B2-92AC-01ED08F8D5F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3D04C8-2BA2-4C31-B4E3-FB9221256E8F}" type="pres">
      <dgm:prSet presAssocID="{200B75A7-A000-40D3-BAD7-38E3729766F5}" presName="centerShape" presStyleLbl="node0" presStyleIdx="0" presStyleCnt="1" custScaleX="155109" custScaleY="144118"/>
      <dgm:spPr/>
    </dgm:pt>
    <dgm:pt modelId="{CC7C4470-FD6E-4888-86C3-081507E354E1}" type="pres">
      <dgm:prSet presAssocID="{1DE169DA-B6E8-4AF3-A96E-5393856A7AA2}" presName="parTrans" presStyleLbl="sibTrans2D1" presStyleIdx="0" presStyleCnt="4"/>
      <dgm:spPr/>
    </dgm:pt>
    <dgm:pt modelId="{C158EC09-751C-4762-AF61-DAC9ECB0C70F}" type="pres">
      <dgm:prSet presAssocID="{1DE169DA-B6E8-4AF3-A96E-5393856A7AA2}" presName="connectorText" presStyleLbl="sibTrans2D1" presStyleIdx="0" presStyleCnt="4"/>
      <dgm:spPr/>
    </dgm:pt>
    <dgm:pt modelId="{98FC94AE-11DA-4905-9B01-2E0C90C67B28}" type="pres">
      <dgm:prSet presAssocID="{56E30576-341C-4ABB-B866-A5552D2DEE33}" presName="node" presStyleLbl="node1" presStyleIdx="0" presStyleCnt="4" custRadScaleRad="126982" custRadScaleInc="98889">
        <dgm:presLayoutVars>
          <dgm:bulletEnabled val="1"/>
        </dgm:presLayoutVars>
      </dgm:prSet>
      <dgm:spPr/>
    </dgm:pt>
    <dgm:pt modelId="{68147933-CD72-42EA-97A6-AA76E88189AA}" type="pres">
      <dgm:prSet presAssocID="{66BAAF3F-3CE0-441D-A40D-2B3119C90900}" presName="parTrans" presStyleLbl="sibTrans2D1" presStyleIdx="1" presStyleCnt="4"/>
      <dgm:spPr/>
    </dgm:pt>
    <dgm:pt modelId="{775A4BC9-6EC0-4DA1-AACF-00249F377A87}" type="pres">
      <dgm:prSet presAssocID="{66BAAF3F-3CE0-441D-A40D-2B3119C90900}" presName="connectorText" presStyleLbl="sibTrans2D1" presStyleIdx="1" presStyleCnt="4"/>
      <dgm:spPr/>
    </dgm:pt>
    <dgm:pt modelId="{58669681-FA85-4836-9DB1-D6ADCECCA302}" type="pres">
      <dgm:prSet presAssocID="{6568F3E9-69E7-46D1-A0B4-6290494EDFE1}" presName="node" presStyleLbl="node1" presStyleIdx="1" presStyleCnt="4" custScaleX="124191" custScaleY="112812" custRadScaleRad="141658" custRadScaleInc="-305130">
        <dgm:presLayoutVars>
          <dgm:bulletEnabled val="1"/>
        </dgm:presLayoutVars>
      </dgm:prSet>
      <dgm:spPr/>
    </dgm:pt>
    <dgm:pt modelId="{F58454A0-6EF4-4FA3-B829-5631E7731F60}" type="pres">
      <dgm:prSet presAssocID="{D097D764-C9CD-4344-8BF8-C5C82F0F5B55}" presName="parTrans" presStyleLbl="sibTrans2D1" presStyleIdx="2" presStyleCnt="4"/>
      <dgm:spPr/>
    </dgm:pt>
    <dgm:pt modelId="{1331D43A-A420-4823-B421-1DBBA8461820}" type="pres">
      <dgm:prSet presAssocID="{D097D764-C9CD-4344-8BF8-C5C82F0F5B55}" presName="connectorText" presStyleLbl="sibTrans2D1" presStyleIdx="2" presStyleCnt="4"/>
      <dgm:spPr/>
    </dgm:pt>
    <dgm:pt modelId="{B5C35C2B-1C91-497E-BD6B-7DFF0F40F5B8}" type="pres">
      <dgm:prSet presAssocID="{AFB6EE0A-1E7B-4E46-8D52-190B6E22D8BE}" presName="node" presStyleLbl="node1" presStyleIdx="2" presStyleCnt="4" custRadScaleRad="158886" custRadScaleInc="-197649">
        <dgm:presLayoutVars>
          <dgm:bulletEnabled val="1"/>
        </dgm:presLayoutVars>
      </dgm:prSet>
      <dgm:spPr/>
    </dgm:pt>
    <dgm:pt modelId="{59D118ED-84A3-4205-8496-CBECE36389BD}" type="pres">
      <dgm:prSet presAssocID="{929E9F5C-3C4B-4573-821E-B42830F88DEB}" presName="parTrans" presStyleLbl="sibTrans2D1" presStyleIdx="3" presStyleCnt="4"/>
      <dgm:spPr/>
    </dgm:pt>
    <dgm:pt modelId="{86EB225D-2E78-4D1D-9D1D-78FFECC081F9}" type="pres">
      <dgm:prSet presAssocID="{929E9F5C-3C4B-4573-821E-B42830F88DEB}" presName="connectorText" presStyleLbl="sibTrans2D1" presStyleIdx="3" presStyleCnt="4"/>
      <dgm:spPr/>
    </dgm:pt>
    <dgm:pt modelId="{7803DDFF-0485-41B9-B92B-A86F58D016D7}" type="pres">
      <dgm:prSet presAssocID="{25F0A712-7DE3-4656-889D-CBFD4DC24484}" presName="node" presStyleLbl="node1" presStyleIdx="3" presStyleCnt="4" custRadScaleRad="156679" custRadScaleInc="-1155">
        <dgm:presLayoutVars>
          <dgm:bulletEnabled val="1"/>
        </dgm:presLayoutVars>
      </dgm:prSet>
      <dgm:spPr/>
    </dgm:pt>
  </dgm:ptLst>
  <dgm:cxnLst>
    <dgm:cxn modelId="{B494670E-3B5B-47C6-BA07-AD79C3BC41DF}" type="presOf" srcId="{D097D764-C9CD-4344-8BF8-C5C82F0F5B55}" destId="{F58454A0-6EF4-4FA3-B829-5631E7731F60}" srcOrd="0" destOrd="0" presId="urn:microsoft.com/office/officeart/2005/8/layout/radial5"/>
    <dgm:cxn modelId="{9D436B10-8538-4B01-B60C-C6BBAE88C81F}" type="presOf" srcId="{6568F3E9-69E7-46D1-A0B4-6290494EDFE1}" destId="{58669681-FA85-4836-9DB1-D6ADCECCA302}" srcOrd="0" destOrd="0" presId="urn:microsoft.com/office/officeart/2005/8/layout/radial5"/>
    <dgm:cxn modelId="{6C820A11-AB25-4564-8C0F-BC2E2CE0BDA4}" type="presOf" srcId="{929E9F5C-3C4B-4573-821E-B42830F88DEB}" destId="{59D118ED-84A3-4205-8496-CBECE36389BD}" srcOrd="0" destOrd="0" presId="urn:microsoft.com/office/officeart/2005/8/layout/radial5"/>
    <dgm:cxn modelId="{192A3C20-31CF-4668-9BD0-C33D249BE2A0}" type="presOf" srcId="{D097D764-C9CD-4344-8BF8-C5C82F0F5B55}" destId="{1331D43A-A420-4823-B421-1DBBA8461820}" srcOrd="1" destOrd="0" presId="urn:microsoft.com/office/officeart/2005/8/layout/radial5"/>
    <dgm:cxn modelId="{C3457D25-05F2-4854-B8BF-1C2686B4D7EB}" type="presOf" srcId="{AFB6EE0A-1E7B-4E46-8D52-190B6E22D8BE}" destId="{B5C35C2B-1C91-497E-BD6B-7DFF0F40F5B8}" srcOrd="0" destOrd="0" presId="urn:microsoft.com/office/officeart/2005/8/layout/radial5"/>
    <dgm:cxn modelId="{CBDD312F-2640-4446-8704-C30A4E8A4A10}" type="presOf" srcId="{200B75A7-A000-40D3-BAD7-38E3729766F5}" destId="{EE3D04C8-2BA2-4C31-B4E3-FB9221256E8F}" srcOrd="0" destOrd="0" presId="urn:microsoft.com/office/officeart/2005/8/layout/radial5"/>
    <dgm:cxn modelId="{058BD53B-FA35-4B1A-8465-F54C0D305A3C}" type="presOf" srcId="{1DE169DA-B6E8-4AF3-A96E-5393856A7AA2}" destId="{C158EC09-751C-4762-AF61-DAC9ECB0C70F}" srcOrd="1" destOrd="0" presId="urn:microsoft.com/office/officeart/2005/8/layout/radial5"/>
    <dgm:cxn modelId="{10E43C5C-4560-4790-ADE8-B48B59CFCA96}" type="presOf" srcId="{8AE9073C-5ECA-49B2-92AC-01ED08F8D5FE}" destId="{50362219-C9AF-481F-A96D-5DAEF365ECBC}" srcOrd="0" destOrd="0" presId="urn:microsoft.com/office/officeart/2005/8/layout/radial5"/>
    <dgm:cxn modelId="{81116972-F8A7-4474-AF8C-9B3BAD7507E7}" type="presOf" srcId="{66BAAF3F-3CE0-441D-A40D-2B3119C90900}" destId="{68147933-CD72-42EA-97A6-AA76E88189AA}" srcOrd="0" destOrd="0" presId="urn:microsoft.com/office/officeart/2005/8/layout/radial5"/>
    <dgm:cxn modelId="{CF894173-EF6A-4FFE-9648-C4760FB3C3E3}" type="presOf" srcId="{25F0A712-7DE3-4656-889D-CBFD4DC24484}" destId="{7803DDFF-0485-41B9-B92B-A86F58D016D7}" srcOrd="0" destOrd="0" presId="urn:microsoft.com/office/officeart/2005/8/layout/radial5"/>
    <dgm:cxn modelId="{E847DB58-46D9-4E6D-B9DC-24E487EBCA22}" type="presOf" srcId="{1DE169DA-B6E8-4AF3-A96E-5393856A7AA2}" destId="{CC7C4470-FD6E-4888-86C3-081507E354E1}" srcOrd="0" destOrd="0" presId="urn:microsoft.com/office/officeart/2005/8/layout/radial5"/>
    <dgm:cxn modelId="{B3301C80-2D28-4F8F-8906-39B5D681673E}" srcId="{200B75A7-A000-40D3-BAD7-38E3729766F5}" destId="{56E30576-341C-4ABB-B866-A5552D2DEE33}" srcOrd="0" destOrd="0" parTransId="{1DE169DA-B6E8-4AF3-A96E-5393856A7AA2}" sibTransId="{0E6BD29A-B6B1-401D-BE03-0D8903938487}"/>
    <dgm:cxn modelId="{3EDD7585-ACB2-408E-B51E-026729EE01BE}" srcId="{200B75A7-A000-40D3-BAD7-38E3729766F5}" destId="{25F0A712-7DE3-4656-889D-CBFD4DC24484}" srcOrd="3" destOrd="0" parTransId="{929E9F5C-3C4B-4573-821E-B42830F88DEB}" sibTransId="{3C410B99-187A-438A-A73B-6E3C638F8EE6}"/>
    <dgm:cxn modelId="{C1663D88-3FD0-4BA6-AE75-D6408D7FD8DC}" srcId="{200B75A7-A000-40D3-BAD7-38E3729766F5}" destId="{AFB6EE0A-1E7B-4E46-8D52-190B6E22D8BE}" srcOrd="2" destOrd="0" parTransId="{D097D764-C9CD-4344-8BF8-C5C82F0F5B55}" sibTransId="{103B0D55-4E84-4576-B14D-BADD92E5B98E}"/>
    <dgm:cxn modelId="{EA0D29A7-D7F3-44DB-ADA4-A86ADB91A539}" type="presOf" srcId="{929E9F5C-3C4B-4573-821E-B42830F88DEB}" destId="{86EB225D-2E78-4D1D-9D1D-78FFECC081F9}" srcOrd="1" destOrd="0" presId="urn:microsoft.com/office/officeart/2005/8/layout/radial5"/>
    <dgm:cxn modelId="{DD36A0A7-0C60-4F27-BB47-FE534BAD9756}" srcId="{200B75A7-A000-40D3-BAD7-38E3729766F5}" destId="{6568F3E9-69E7-46D1-A0B4-6290494EDFE1}" srcOrd="1" destOrd="0" parTransId="{66BAAF3F-3CE0-441D-A40D-2B3119C90900}" sibTransId="{E5537119-5E2B-4D6E-AB88-DED508004016}"/>
    <dgm:cxn modelId="{126E92AF-56DD-4E63-BAB8-614762FE6D6F}" srcId="{8AE9073C-5ECA-49B2-92AC-01ED08F8D5FE}" destId="{200B75A7-A000-40D3-BAD7-38E3729766F5}" srcOrd="0" destOrd="0" parTransId="{04B242B8-BB55-4360-8DE6-48E2C7E7F3C0}" sibTransId="{1139BDBE-6A50-4ABE-9E8A-3052E5C6384C}"/>
    <dgm:cxn modelId="{A66B78C9-1EFD-42F1-BA2A-7249754BB12B}" type="presOf" srcId="{66BAAF3F-3CE0-441D-A40D-2B3119C90900}" destId="{775A4BC9-6EC0-4DA1-AACF-00249F377A87}" srcOrd="1" destOrd="0" presId="urn:microsoft.com/office/officeart/2005/8/layout/radial5"/>
    <dgm:cxn modelId="{F870C3CF-610B-469F-91A2-4736F9CFF8C8}" type="presOf" srcId="{56E30576-341C-4ABB-B866-A5552D2DEE33}" destId="{98FC94AE-11DA-4905-9B01-2E0C90C67B28}" srcOrd="0" destOrd="0" presId="urn:microsoft.com/office/officeart/2005/8/layout/radial5"/>
    <dgm:cxn modelId="{262F8C23-8AFA-47D0-AAD8-FBD75FAD718A}" type="presParOf" srcId="{50362219-C9AF-481F-A96D-5DAEF365ECBC}" destId="{EE3D04C8-2BA2-4C31-B4E3-FB9221256E8F}" srcOrd="0" destOrd="0" presId="urn:microsoft.com/office/officeart/2005/8/layout/radial5"/>
    <dgm:cxn modelId="{E97E43D2-2A7C-4102-8772-26FFC124A0F3}" type="presParOf" srcId="{50362219-C9AF-481F-A96D-5DAEF365ECBC}" destId="{CC7C4470-FD6E-4888-86C3-081507E354E1}" srcOrd="1" destOrd="0" presId="urn:microsoft.com/office/officeart/2005/8/layout/radial5"/>
    <dgm:cxn modelId="{7268B040-6012-4C2D-BBFB-AC0F95F0F261}" type="presParOf" srcId="{CC7C4470-FD6E-4888-86C3-081507E354E1}" destId="{C158EC09-751C-4762-AF61-DAC9ECB0C70F}" srcOrd="0" destOrd="0" presId="urn:microsoft.com/office/officeart/2005/8/layout/radial5"/>
    <dgm:cxn modelId="{776D3A37-1470-4407-8138-42A34F9914FE}" type="presParOf" srcId="{50362219-C9AF-481F-A96D-5DAEF365ECBC}" destId="{98FC94AE-11DA-4905-9B01-2E0C90C67B28}" srcOrd="2" destOrd="0" presId="urn:microsoft.com/office/officeart/2005/8/layout/radial5"/>
    <dgm:cxn modelId="{23008FE1-8488-4ABB-8DC8-F6B81CA234F4}" type="presParOf" srcId="{50362219-C9AF-481F-A96D-5DAEF365ECBC}" destId="{68147933-CD72-42EA-97A6-AA76E88189AA}" srcOrd="3" destOrd="0" presId="urn:microsoft.com/office/officeart/2005/8/layout/radial5"/>
    <dgm:cxn modelId="{C7C4623F-BEE1-4374-B6FD-87616D133E92}" type="presParOf" srcId="{68147933-CD72-42EA-97A6-AA76E88189AA}" destId="{775A4BC9-6EC0-4DA1-AACF-00249F377A87}" srcOrd="0" destOrd="0" presId="urn:microsoft.com/office/officeart/2005/8/layout/radial5"/>
    <dgm:cxn modelId="{A1A637FC-AAF2-44A8-85F4-4D0E2D8E5999}" type="presParOf" srcId="{50362219-C9AF-481F-A96D-5DAEF365ECBC}" destId="{58669681-FA85-4836-9DB1-D6ADCECCA302}" srcOrd="4" destOrd="0" presId="urn:microsoft.com/office/officeart/2005/8/layout/radial5"/>
    <dgm:cxn modelId="{B1B9D10A-E736-4300-A68D-520FF0F98A5B}" type="presParOf" srcId="{50362219-C9AF-481F-A96D-5DAEF365ECBC}" destId="{F58454A0-6EF4-4FA3-B829-5631E7731F60}" srcOrd="5" destOrd="0" presId="urn:microsoft.com/office/officeart/2005/8/layout/radial5"/>
    <dgm:cxn modelId="{CCAC2585-6A11-4CA7-8090-176BC5AC1E85}" type="presParOf" srcId="{F58454A0-6EF4-4FA3-B829-5631E7731F60}" destId="{1331D43A-A420-4823-B421-1DBBA8461820}" srcOrd="0" destOrd="0" presId="urn:microsoft.com/office/officeart/2005/8/layout/radial5"/>
    <dgm:cxn modelId="{62B1F4BD-AE19-42F8-B407-9D5C1C7F5793}" type="presParOf" srcId="{50362219-C9AF-481F-A96D-5DAEF365ECBC}" destId="{B5C35C2B-1C91-497E-BD6B-7DFF0F40F5B8}" srcOrd="6" destOrd="0" presId="urn:microsoft.com/office/officeart/2005/8/layout/radial5"/>
    <dgm:cxn modelId="{760951BE-D23C-4720-A6DA-DF9C8DE71EA4}" type="presParOf" srcId="{50362219-C9AF-481F-A96D-5DAEF365ECBC}" destId="{59D118ED-84A3-4205-8496-CBECE36389BD}" srcOrd="7" destOrd="0" presId="urn:microsoft.com/office/officeart/2005/8/layout/radial5"/>
    <dgm:cxn modelId="{CA3CCF52-46EB-40BB-ACD2-333F7ADFF7CB}" type="presParOf" srcId="{59D118ED-84A3-4205-8496-CBECE36389BD}" destId="{86EB225D-2E78-4D1D-9D1D-78FFECC081F9}" srcOrd="0" destOrd="0" presId="urn:microsoft.com/office/officeart/2005/8/layout/radial5"/>
    <dgm:cxn modelId="{68D23BE0-6FBD-46EA-9201-271DE67AD635}" type="presParOf" srcId="{50362219-C9AF-481F-A96D-5DAEF365ECBC}" destId="{7803DDFF-0485-41B9-B92B-A86F58D016D7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D04C8-2BA2-4C31-B4E3-FB9221256E8F}">
      <dsp:nvSpPr>
        <dsp:cNvPr id="0" name=""/>
        <dsp:cNvSpPr/>
      </dsp:nvSpPr>
      <dsp:spPr>
        <a:xfrm>
          <a:off x="3682157" y="1791540"/>
          <a:ext cx="2350038" cy="218351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rPr>
            <a:t>Optimizing the budgets for skincare loyalty customers managing skincare refills.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4026312" y="2111308"/>
        <a:ext cx="1661728" cy="1543978"/>
      </dsp:txXfrm>
    </dsp:sp>
    <dsp:sp modelId="{CC7C4470-FD6E-4888-86C3-081507E354E1}">
      <dsp:nvSpPr>
        <dsp:cNvPr id="0" name=""/>
        <dsp:cNvSpPr/>
      </dsp:nvSpPr>
      <dsp:spPr>
        <a:xfrm rot="18870003">
          <a:off x="5709806" y="1540965"/>
          <a:ext cx="426740" cy="5151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728951" y="1689647"/>
        <a:ext cx="298718" cy="309078"/>
      </dsp:txXfrm>
    </dsp:sp>
    <dsp:sp modelId="{98FC94AE-11DA-4905-9B01-2E0C90C67B28}">
      <dsp:nvSpPr>
        <dsp:cNvPr id="0" name=""/>
        <dsp:cNvSpPr/>
      </dsp:nvSpPr>
      <dsp:spPr>
        <a:xfrm>
          <a:off x="5987244" y="204909"/>
          <a:ext cx="1515088" cy="151508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Arial"/>
              <a:sym typeface="Arial"/>
            </a:rPr>
            <a:t>Last from one to three years</a:t>
          </a:r>
          <a:endParaRPr lang="en-US" sz="1600" kern="1200" dirty="0"/>
        </a:p>
      </dsp:txBody>
      <dsp:txXfrm>
        <a:off x="6209124" y="426789"/>
        <a:ext cx="1071328" cy="1071328"/>
      </dsp:txXfrm>
    </dsp:sp>
    <dsp:sp modelId="{68147933-CD72-42EA-97A6-AA76E88189AA}">
      <dsp:nvSpPr>
        <dsp:cNvPr id="0" name=""/>
        <dsp:cNvSpPr/>
      </dsp:nvSpPr>
      <dsp:spPr>
        <a:xfrm rot="13354413">
          <a:off x="3420759" y="1541227"/>
          <a:ext cx="511864" cy="5151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554080" y="1696197"/>
        <a:ext cx="358305" cy="309078"/>
      </dsp:txXfrm>
    </dsp:sp>
    <dsp:sp modelId="{58669681-FA85-4836-9DB1-D6ADCECCA302}">
      <dsp:nvSpPr>
        <dsp:cNvPr id="0" name=""/>
        <dsp:cNvSpPr/>
      </dsp:nvSpPr>
      <dsp:spPr>
        <a:xfrm>
          <a:off x="1708137" y="0"/>
          <a:ext cx="1881603" cy="170920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cs typeface="Arial"/>
              <a:sym typeface="Arial"/>
            </a:rPr>
            <a:t>Loyalty!</a:t>
          </a:r>
          <a:endParaRPr lang="en-US" sz="1600" kern="1200" dirty="0"/>
        </a:p>
      </dsp:txBody>
      <dsp:txXfrm>
        <a:off x="1983691" y="250307"/>
        <a:ext cx="1330495" cy="1208587"/>
      </dsp:txXfrm>
    </dsp:sp>
    <dsp:sp modelId="{F58454A0-6EF4-4FA3-B829-5631E7731F60}">
      <dsp:nvSpPr>
        <dsp:cNvPr id="0" name=""/>
        <dsp:cNvSpPr/>
      </dsp:nvSpPr>
      <dsp:spPr>
        <a:xfrm rot="63477">
          <a:off x="6348026" y="2660297"/>
          <a:ext cx="761710" cy="5151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348039" y="2761896"/>
        <a:ext cx="607171" cy="309078"/>
      </dsp:txXfrm>
    </dsp:sp>
    <dsp:sp modelId="{B5C35C2B-1C91-497E-BD6B-7DFF0F40F5B8}">
      <dsp:nvSpPr>
        <dsp:cNvPr id="0" name=""/>
        <dsp:cNvSpPr/>
      </dsp:nvSpPr>
      <dsp:spPr>
        <a:xfrm>
          <a:off x="7468779" y="2187971"/>
          <a:ext cx="1515088" cy="151508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ea typeface="Arial"/>
              <a:cs typeface="Arial"/>
              <a:sym typeface="Arial"/>
            </a:rPr>
            <a:t>Deals &amp; promotions coming out “randomly” </a:t>
          </a:r>
          <a:endParaRPr lang="en-US" sz="1600" kern="1200" dirty="0"/>
        </a:p>
      </dsp:txBody>
      <dsp:txXfrm>
        <a:off x="7690659" y="2409851"/>
        <a:ext cx="1071328" cy="1071328"/>
      </dsp:txXfrm>
    </dsp:sp>
    <dsp:sp modelId="{59D118ED-84A3-4205-8496-CBECE36389BD}">
      <dsp:nvSpPr>
        <dsp:cNvPr id="0" name=""/>
        <dsp:cNvSpPr/>
      </dsp:nvSpPr>
      <dsp:spPr>
        <a:xfrm rot="10768815">
          <a:off x="2639471" y="2642508"/>
          <a:ext cx="736890" cy="5151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94007" y="2744833"/>
        <a:ext cx="582351" cy="309078"/>
      </dsp:txXfrm>
    </dsp:sp>
    <dsp:sp modelId="{7803DDFF-0485-41B9-B92B-A86F58D016D7}">
      <dsp:nvSpPr>
        <dsp:cNvPr id="0" name=""/>
        <dsp:cNvSpPr/>
      </dsp:nvSpPr>
      <dsp:spPr>
        <a:xfrm>
          <a:off x="776854" y="2155896"/>
          <a:ext cx="1515088" cy="151508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/>
              <a:ea typeface="Arial"/>
              <a:cs typeface="Arial"/>
              <a:sym typeface="Arial"/>
            </a:rPr>
            <a:t>Refill every 2~3 months.</a:t>
          </a:r>
          <a:endParaRPr lang="en-US" sz="1600" kern="1200" dirty="0"/>
        </a:p>
      </dsp:txBody>
      <dsp:txXfrm>
        <a:off x="998734" y="2377776"/>
        <a:ext cx="1071328" cy="1071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8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38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3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almoon.com/e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94256D-53C2-4686-AA93-340537C51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80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0BEF5-DD3B-4947-BA4A-9FDFF4C1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Savvy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E9602-0F33-4D63-96D1-75AF75C83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Jin Yan</a:t>
            </a:r>
          </a:p>
          <a:p>
            <a:r>
              <a:rPr lang="en-US" dirty="0">
                <a:solidFill>
                  <a:schemeClr val="tx1"/>
                </a:solidFill>
              </a:rPr>
              <a:t>Week 2 demo</a:t>
            </a:r>
          </a:p>
        </p:txBody>
      </p:sp>
    </p:spTree>
    <p:extLst>
      <p:ext uri="{BB962C8B-B14F-4D97-AF65-F5344CB8AC3E}">
        <p14:creationId xmlns:p14="http://schemas.microsoft.com/office/powerpoint/2010/main" val="157078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96B9-BF6A-412C-926E-504E014B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74556DC-67E4-4C1C-9C43-1BFBDF99F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529157"/>
              </p:ext>
            </p:extLst>
          </p:nvPr>
        </p:nvGraphicFramePr>
        <p:xfrm>
          <a:off x="756408" y="2105638"/>
          <a:ext cx="9897610" cy="576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15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9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6979F-EB38-4FC5-8525-80EB4F86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77207"/>
            <a:ext cx="5367165" cy="4535253"/>
          </a:xfrm>
          <a:prstGeom prst="rect">
            <a:avLst/>
          </a:prstGeom>
        </p:spPr>
      </p:pic>
      <p:sp>
        <p:nvSpPr>
          <p:cNvPr id="30" name="Rectangle 11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DA71B-328B-4090-AA41-CA4139BE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1E15-571F-4DB1-B3A4-A82BD6AB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Resource: </a:t>
            </a:r>
            <a:r>
              <a:rPr lang="en-US" dirty="0">
                <a:hlinkClick r:id="rId3"/>
              </a:rPr>
              <a:t>www.dealmoon.com/en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 Scraping Tool: Selenium</a:t>
            </a:r>
          </a:p>
          <a:p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Popular brands: '</a:t>
            </a:r>
            <a:r>
              <a:rPr lang="en-US" dirty="0" err="1"/>
              <a:t>kiehls</a:t>
            </a:r>
            <a:r>
              <a:rPr lang="en-US" dirty="0"/>
              <a:t>', '</a:t>
            </a:r>
            <a:r>
              <a:rPr lang="en-US" dirty="0" err="1"/>
              <a:t>lancome</a:t>
            </a:r>
            <a:r>
              <a:rPr lang="en-US" dirty="0"/>
              <a:t>’, 'la-</a:t>
            </a:r>
            <a:r>
              <a:rPr lang="en-US" dirty="0" err="1"/>
              <a:t>mer</a:t>
            </a:r>
            <a:r>
              <a:rPr lang="en-US" dirty="0"/>
              <a:t>',  '</a:t>
            </a:r>
            <a:r>
              <a:rPr lang="en-US" dirty="0" err="1"/>
              <a:t>estee</a:t>
            </a:r>
            <a:r>
              <a:rPr lang="en-US" dirty="0"/>
              <a:t>-lauder', '</a:t>
            </a:r>
            <a:r>
              <a:rPr lang="en-US" dirty="0" err="1"/>
              <a:t>clinique</a:t>
            </a:r>
            <a:r>
              <a:rPr lang="en-US" dirty="0"/>
              <a:t>',  '</a:t>
            </a:r>
            <a:r>
              <a:rPr lang="en-US" dirty="0" err="1"/>
              <a:t>tatcha</a:t>
            </a:r>
            <a:r>
              <a:rPr lang="en-US" dirty="0"/>
              <a:t>', 'fresh’, '</a:t>
            </a:r>
            <a:r>
              <a:rPr lang="en-US" dirty="0" err="1"/>
              <a:t>tatcha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Promotions, posted dates, end dates, popularity (comments, likes, shares)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0A271F-9A23-4119-827B-BB61B7065CA0}"/>
              </a:ext>
            </a:extLst>
          </p:cNvPr>
          <p:cNvSpPr/>
          <p:nvPr/>
        </p:nvSpPr>
        <p:spPr>
          <a:xfrm>
            <a:off x="4639112" y="2550252"/>
            <a:ext cx="688668" cy="2241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B22A03-C5E6-4C05-861A-5ECAB84E7C18}"/>
              </a:ext>
            </a:extLst>
          </p:cNvPr>
          <p:cNvSpPr/>
          <p:nvPr/>
        </p:nvSpPr>
        <p:spPr>
          <a:xfrm>
            <a:off x="4966283" y="4279782"/>
            <a:ext cx="1128536" cy="2241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B64804-1C10-4ED3-8BF3-5D7D9ECBDD8E}"/>
              </a:ext>
            </a:extLst>
          </p:cNvPr>
          <p:cNvSpPr/>
          <p:nvPr/>
        </p:nvSpPr>
        <p:spPr>
          <a:xfrm>
            <a:off x="2033900" y="4279782"/>
            <a:ext cx="1757923" cy="2241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813E3A-7141-439D-8B90-53A6458E4EE7}"/>
              </a:ext>
            </a:extLst>
          </p:cNvPr>
          <p:cNvSpPr/>
          <p:nvPr/>
        </p:nvSpPr>
        <p:spPr>
          <a:xfrm>
            <a:off x="2102411" y="3257723"/>
            <a:ext cx="1118962" cy="2241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19970-AD8A-4104-A0C9-B34A5AFD7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54" y="4726832"/>
            <a:ext cx="5367165" cy="161232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67D492C-9AF3-4CEB-864A-A9E8BBD14908}"/>
              </a:ext>
            </a:extLst>
          </p:cNvPr>
          <p:cNvSpPr/>
          <p:nvPr/>
        </p:nvSpPr>
        <p:spPr>
          <a:xfrm>
            <a:off x="5015958" y="6046835"/>
            <a:ext cx="1128536" cy="2241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E8D4C1-9E92-47B3-BDD6-27DE478957E1}"/>
              </a:ext>
            </a:extLst>
          </p:cNvPr>
          <p:cNvSpPr/>
          <p:nvPr/>
        </p:nvSpPr>
        <p:spPr>
          <a:xfrm>
            <a:off x="2083575" y="6046835"/>
            <a:ext cx="1757923" cy="2241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6C2DC2-BC1B-410C-B9DC-7A61BE97DEDC}"/>
              </a:ext>
            </a:extLst>
          </p:cNvPr>
          <p:cNvSpPr/>
          <p:nvPr/>
        </p:nvSpPr>
        <p:spPr>
          <a:xfrm>
            <a:off x="2152086" y="5024776"/>
            <a:ext cx="1118962" cy="2241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16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241C-0220-4649-B468-1D8684D0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743A-2526-4837-9833-A1D53864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662" y="1633336"/>
            <a:ext cx="4783123" cy="384962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Discount type varies: % off, $ off, gift with purchase (GWP), % off + GWP, buy one get one free….</a:t>
            </a:r>
          </a:p>
          <a:p>
            <a:pPr lvl="1"/>
            <a:r>
              <a:rPr lang="en-US" dirty="0"/>
              <a:t>Simple solution: </a:t>
            </a:r>
          </a:p>
          <a:p>
            <a:pPr lvl="2"/>
            <a:r>
              <a:rPr lang="en-US" dirty="0"/>
              <a:t>transfer to single variable              % off</a:t>
            </a:r>
          </a:p>
          <a:p>
            <a:pPr lvl="2"/>
            <a:r>
              <a:rPr lang="en-US" dirty="0"/>
              <a:t>Observations dropped from 2729 to 361.</a:t>
            </a:r>
          </a:p>
          <a:p>
            <a:pPr lvl="2"/>
            <a:r>
              <a:rPr lang="en-US" dirty="0"/>
              <a:t>Is 25% off really better than GWP?</a:t>
            </a:r>
          </a:p>
          <a:p>
            <a:pPr lvl="1"/>
            <a:r>
              <a:rPr lang="en-US" dirty="0"/>
              <a:t>NLP needed?</a:t>
            </a:r>
          </a:p>
          <a:p>
            <a:pPr lvl="1"/>
            <a:r>
              <a:rPr lang="en-US" dirty="0"/>
              <a:t>Adding holidays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52354-C877-47D2-B4F0-037B79D6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30" y="2014194"/>
            <a:ext cx="5045032" cy="38496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D3D82B-6F80-4399-8754-B829AB6EE498}"/>
              </a:ext>
            </a:extLst>
          </p:cNvPr>
          <p:cNvCxnSpPr>
            <a:cxnSpLocks/>
          </p:cNvCxnSpPr>
          <p:nvPr/>
        </p:nvCxnSpPr>
        <p:spPr>
          <a:xfrm>
            <a:off x="8137321" y="2483140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3BDC39-5B72-4851-935B-79A74B42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162" y="3758872"/>
            <a:ext cx="2706893" cy="2169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2E0294-B5C3-483D-AE0F-4C5E9A7B9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555" y="3758872"/>
            <a:ext cx="2966869" cy="21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95850-9ADA-4379-8D36-C1DDE6BAA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29623"/>
            <a:ext cx="5367165" cy="42132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DE17E-F3DA-4A56-97C1-7E41F282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dirty="0"/>
              <a:t>Base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9F148-55FC-4E97-9391-C46E7A5CA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Output label: what % off will be in 7 days, …?</a:t>
            </a:r>
          </a:p>
          <a:p>
            <a:pPr lvl="1"/>
            <a:r>
              <a:rPr lang="en-US" dirty="0"/>
              <a:t>0-15%; 16% - 30</a:t>
            </a:r>
            <a:r>
              <a:rPr lang="en-US"/>
              <a:t>%; 31% - 50%; 50% - 100 %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Model: Multiclass classification with logistic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Front-end: </a:t>
            </a:r>
            <a:r>
              <a:rPr lang="en-US" dirty="0" err="1"/>
              <a:t>Streamlit</a:t>
            </a:r>
            <a:r>
              <a:rPr lang="en-US" dirty="0"/>
              <a:t>, under development….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0A945-5780-4710-9565-9CE1BAFFDE46}"/>
              </a:ext>
            </a:extLst>
          </p:cNvPr>
          <p:cNvSpPr/>
          <p:nvPr/>
        </p:nvSpPr>
        <p:spPr>
          <a:xfrm>
            <a:off x="176455" y="642594"/>
            <a:ext cx="637089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Given features:</a:t>
            </a:r>
          </a:p>
          <a:p>
            <a:r>
              <a:rPr lang="en-US" sz="1100" dirty="0">
                <a:solidFill>
                  <a:schemeClr val="bg1"/>
                </a:solidFill>
              </a:rPr>
              <a:t>(1). </a:t>
            </a:r>
            <a:r>
              <a:rPr lang="en-US" sz="1100" i="1" dirty="0">
                <a:solidFill>
                  <a:schemeClr val="bg1"/>
                </a:solidFill>
              </a:rPr>
              <a:t>Seasonality features: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Month of year, Day of year, Day of week, Distance to major holidays, etc.</a:t>
            </a:r>
          </a:p>
          <a:p>
            <a:r>
              <a:rPr lang="en-US" sz="1100" dirty="0">
                <a:solidFill>
                  <a:schemeClr val="bg1"/>
                </a:solidFill>
              </a:rPr>
              <a:t>(2). </a:t>
            </a:r>
            <a:r>
              <a:rPr lang="en-US" sz="1100" i="1" dirty="0">
                <a:solidFill>
                  <a:schemeClr val="bg1"/>
                </a:solidFill>
              </a:rPr>
              <a:t>Autocorrelation features: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Discount past 1 day, Discount past 2 days, Discount past 3 days...Discount past 7 days</a:t>
            </a:r>
          </a:p>
          <a:p>
            <a:r>
              <a:rPr lang="en-US" sz="1100" dirty="0">
                <a:solidFill>
                  <a:schemeClr val="bg1"/>
                </a:solidFill>
              </a:rPr>
              <a:t>(3). </a:t>
            </a:r>
            <a:r>
              <a:rPr lang="en-US" sz="1100" i="1" dirty="0">
                <a:solidFill>
                  <a:schemeClr val="bg1"/>
                </a:solidFill>
              </a:rPr>
              <a:t>Other statistical features: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Max discount past 15 days, Average discount past 15 days, Max discount past 30 days, Average discount past 30 days, etc.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E65E4F-9AE6-4EA2-B48F-DEEB1B87B3AB}"/>
              </a:ext>
            </a:extLst>
          </p:cNvPr>
          <p:cNvSpPr/>
          <p:nvPr/>
        </p:nvSpPr>
        <p:spPr>
          <a:xfrm>
            <a:off x="7548663" y="3751826"/>
            <a:ext cx="49383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 precision    recall  f1-score   support</a:t>
            </a:r>
          </a:p>
          <a:p>
            <a:endParaRPr lang="en-US" sz="1100" dirty="0"/>
          </a:p>
          <a:p>
            <a:r>
              <a:rPr lang="en-US" sz="1100" dirty="0"/>
              <a:t>           0       0.83      0.94      0.88       520</a:t>
            </a:r>
          </a:p>
          <a:p>
            <a:r>
              <a:rPr lang="en-US" sz="1100" dirty="0"/>
              <a:t>           1       0.49      0.25      0.34       130</a:t>
            </a:r>
          </a:p>
          <a:p>
            <a:r>
              <a:rPr lang="en-US" sz="1100" dirty="0"/>
              <a:t>           2       0.00      0.00      0.00         5</a:t>
            </a:r>
          </a:p>
          <a:p>
            <a:r>
              <a:rPr lang="en-US" sz="1100" dirty="0"/>
              <a:t>           3       0.00      0.00      0.00         3</a:t>
            </a:r>
          </a:p>
        </p:txBody>
      </p:sp>
    </p:spTree>
    <p:extLst>
      <p:ext uri="{BB962C8B-B14F-4D97-AF65-F5344CB8AC3E}">
        <p14:creationId xmlns:p14="http://schemas.microsoft.com/office/powerpoint/2010/main" val="2965285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384124"/>
      </a:dk2>
      <a:lt2>
        <a:srgbClr val="EFEFF2"/>
      </a:lt2>
      <a:accent1>
        <a:srgbClr val="A9A158"/>
      </a:accent1>
      <a:accent2>
        <a:srgbClr val="8BAC44"/>
      </a:accent2>
      <a:accent3>
        <a:srgbClr val="68B24D"/>
      </a:accent3>
      <a:accent4>
        <a:srgbClr val="43B554"/>
      </a:accent4>
      <a:accent5>
        <a:srgbClr val="49B284"/>
      </a:accent5>
      <a:accent6>
        <a:srgbClr val="45AFAD"/>
      </a:accent6>
      <a:hlink>
        <a:srgbClr val="7E84B9"/>
      </a:hlink>
      <a:folHlink>
        <a:srgbClr val="898989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314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Garamond</vt:lpstr>
      <vt:lpstr>Selawik Light</vt:lpstr>
      <vt:lpstr>Speak Pro</vt:lpstr>
      <vt:lpstr>SavonVTI</vt:lpstr>
      <vt:lpstr>Savvy Care</vt:lpstr>
      <vt:lpstr>Problem</vt:lpstr>
      <vt:lpstr>Data Overview</vt:lpstr>
      <vt:lpstr>Data EDA</vt:lpstr>
      <vt:lpstr>Base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Savvy Care</dc:title>
  <dc:creator>Yan, Jin [CCE E]</dc:creator>
  <cp:lastModifiedBy>Yan, Jin [CCE E]</cp:lastModifiedBy>
  <cp:revision>8</cp:revision>
  <dcterms:created xsi:type="dcterms:W3CDTF">2020-06-05T15:23:00Z</dcterms:created>
  <dcterms:modified xsi:type="dcterms:W3CDTF">2020-06-05T16:46:56Z</dcterms:modified>
</cp:coreProperties>
</file>