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Thin"/>
      <p:regular r:id="rId22"/>
      <p:bold r:id="rId23"/>
      <p:italic r:id="rId24"/>
      <p:boldItalic r:id="rId25"/>
    </p:embeddedFont>
    <p:embeddedFont>
      <p:font typeface="Roboto Medium"/>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regular.fntdata"/><Relationship Id="rId21" Type="http://schemas.openxmlformats.org/officeDocument/2006/relationships/slide" Target="slides/slide16.xml"/><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Thin-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34ed42bc8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34ed42bc8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34ed42bc8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34ed42bc8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34ed42bc8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34ed42bc8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34ed42bc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34ed42bc8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634ed42bc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634ed42bc8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7e863508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7e863508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34ed42bc8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34ed42bc8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4ed42bc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34ed42bc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Most of you met the goal of an awesome project idea and outlined the CoNVO of your project!</a:t>
            </a:r>
            <a:endParaRPr/>
          </a:p>
          <a:p>
            <a:pPr indent="-298450" lvl="0" marL="457200" rtl="0" algn="l">
              <a:lnSpc>
                <a:spcPct val="115000"/>
              </a:lnSpc>
              <a:spcBef>
                <a:spcPts val="0"/>
              </a:spcBef>
              <a:spcAft>
                <a:spcPts val="0"/>
              </a:spcAft>
              <a:buSzPts val="1100"/>
              <a:buChar char="●"/>
            </a:pPr>
            <a:r>
              <a:rPr lang="en"/>
              <a:t>A few of you need to develop </a:t>
            </a:r>
            <a:r>
              <a:rPr b="1" lang="en"/>
              <a:t>product</a:t>
            </a:r>
            <a:r>
              <a:rPr lang="en"/>
              <a:t> focus further.  </a:t>
            </a:r>
            <a:endParaRPr/>
          </a:p>
          <a:p>
            <a:pPr indent="-298450" lvl="1" marL="914400" rtl="0" algn="l">
              <a:lnSpc>
                <a:spcPct val="115000"/>
              </a:lnSpc>
              <a:spcBef>
                <a:spcPts val="0"/>
              </a:spcBef>
              <a:spcAft>
                <a:spcPts val="0"/>
              </a:spcAft>
              <a:buSzPts val="1100"/>
              <a:buChar char="○"/>
            </a:pPr>
            <a:r>
              <a:rPr lang="en"/>
              <a:t>Use each other! you are your own greatest resource!</a:t>
            </a:r>
            <a:endParaRPr/>
          </a:p>
          <a:p>
            <a:pPr indent="-298450" lvl="1" marL="914400" rtl="0" algn="l">
              <a:lnSpc>
                <a:spcPct val="115000"/>
              </a:lnSpc>
              <a:spcBef>
                <a:spcPts val="0"/>
              </a:spcBef>
              <a:spcAft>
                <a:spcPts val="0"/>
              </a:spcAft>
              <a:buSzPts val="1100"/>
              <a:buChar char="○"/>
            </a:pPr>
            <a:r>
              <a:rPr lang="en"/>
              <a:t>Remember what you learned in the Design Dash Workshop!</a:t>
            </a:r>
            <a:endParaRPr/>
          </a:p>
          <a:p>
            <a:pPr indent="-298450" lvl="2" marL="1371600" rtl="0" algn="l">
              <a:lnSpc>
                <a:spcPct val="115000"/>
              </a:lnSpc>
              <a:spcBef>
                <a:spcPts val="0"/>
              </a:spcBef>
              <a:spcAft>
                <a:spcPts val="0"/>
              </a:spcAft>
              <a:buSzPts val="1100"/>
              <a:buChar char="■"/>
            </a:pPr>
            <a:r>
              <a:rPr lang="en"/>
              <a:t>Survey going out shortly for feedback. </a:t>
            </a:r>
            <a:endParaRPr/>
          </a:p>
          <a:p>
            <a:pPr indent="-298450" lvl="1" marL="914400" rtl="0" algn="l">
              <a:lnSpc>
                <a:spcPct val="115000"/>
              </a:lnSpc>
              <a:spcBef>
                <a:spcPts val="0"/>
              </a:spcBef>
              <a:spcAft>
                <a:spcPts val="0"/>
              </a:spcAft>
              <a:buSzPts val="1100"/>
              <a:buChar char="○"/>
            </a:pPr>
            <a:r>
              <a:rPr lang="en"/>
              <a:t>We are here to help.</a:t>
            </a:r>
            <a:endParaRPr/>
          </a:p>
          <a:p>
            <a:pPr indent="-298450" lvl="0" marL="457200" rtl="0" algn="l">
              <a:lnSpc>
                <a:spcPct val="115000"/>
              </a:lnSpc>
              <a:spcBef>
                <a:spcPts val="0"/>
              </a:spcBef>
              <a:spcAft>
                <a:spcPts val="0"/>
              </a:spcAft>
              <a:buSzPts val="1100"/>
              <a:buChar char="●"/>
            </a:pPr>
            <a:r>
              <a:rPr lang="en"/>
              <a:t>A lot of you were missing </a:t>
            </a:r>
            <a:r>
              <a:rPr b="1" lang="en"/>
              <a:t>data</a:t>
            </a:r>
            <a:r>
              <a:rPr lang="en"/>
              <a:t>!</a:t>
            </a:r>
            <a:endParaRPr/>
          </a:p>
          <a:p>
            <a:pPr indent="-298450" lvl="1" marL="914400" rtl="0" algn="l">
              <a:lnSpc>
                <a:spcPct val="115000"/>
              </a:lnSpc>
              <a:spcBef>
                <a:spcPts val="0"/>
              </a:spcBef>
              <a:spcAft>
                <a:spcPts val="0"/>
              </a:spcAft>
              <a:buSzPts val="1100"/>
              <a:buChar char="○"/>
            </a:pPr>
            <a:r>
              <a:rPr lang="en"/>
              <a:t>Some were consulting projects. If you don’t have data yet, send me a message and I’ll ping your contact directly. It’s super important you get started TODAY!</a:t>
            </a:r>
            <a:endParaRPr/>
          </a:p>
          <a:p>
            <a:pPr indent="-298450" lvl="1" marL="914400" rtl="0" algn="l">
              <a:lnSpc>
                <a:spcPct val="115000"/>
              </a:lnSpc>
              <a:spcBef>
                <a:spcPts val="0"/>
              </a:spcBef>
              <a:spcAft>
                <a:spcPts val="0"/>
              </a:spcAft>
              <a:buSzPts val="1100"/>
              <a:buChar char="○"/>
            </a:pPr>
            <a:r>
              <a:rPr lang="en"/>
              <a:t>Others need to start scraping or downloading your data ASAP!</a:t>
            </a:r>
            <a:endParaRPr/>
          </a:p>
          <a:p>
            <a:pPr indent="-298450" lvl="0" marL="457200" rtl="0" algn="l">
              <a:lnSpc>
                <a:spcPct val="115000"/>
              </a:lnSpc>
              <a:spcBef>
                <a:spcPts val="0"/>
              </a:spcBef>
              <a:spcAft>
                <a:spcPts val="0"/>
              </a:spcAft>
              <a:buSzPts val="1100"/>
              <a:buChar char="●"/>
            </a:pPr>
            <a:r>
              <a:rPr lang="en"/>
              <a:t>We’ll talk about </a:t>
            </a:r>
            <a:r>
              <a:rPr b="1" lang="en"/>
              <a:t>MVP</a:t>
            </a:r>
            <a:r>
              <a:rPr lang="en"/>
              <a:t> in this hour. </a:t>
            </a:r>
            <a:endParaRPr b="1" strike="sngStrike">
              <a:solidFill>
                <a:srgbClr val="FF0000"/>
              </a:solidFill>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34ed42bc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34ed42bc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34ed42bc8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34ed42bc8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34ed42bc8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34ed42bc8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34ed42bc8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34ed42bc8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34ed42bc8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34ed42bc8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34ed42bc8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34ed42bc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34ed42bc8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34ed42bc8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ph hasCustomPrompt="1" type="title"/>
          </p:nvPr>
        </p:nvSpPr>
        <p:spPr>
          <a:xfrm>
            <a:off x="3019425" y="1662150"/>
            <a:ext cx="3105300" cy="18192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b="1" sz="4000">
                <a:solidFill>
                  <a:schemeClr val="accent3"/>
                </a:solidFill>
              </a:defRPr>
            </a:lvl1pPr>
            <a:lvl2pPr lvl="1" algn="ctr">
              <a:lnSpc>
                <a:spcPct val="100000"/>
              </a:lnSpc>
              <a:spcBef>
                <a:spcPts val="0"/>
              </a:spcBef>
              <a:spcAft>
                <a:spcPts val="0"/>
              </a:spcAft>
              <a:buNone/>
              <a:defRPr b="1" sz="2800">
                <a:solidFill>
                  <a:schemeClr val="accent3"/>
                </a:solidFill>
              </a:defRPr>
            </a:lvl2pPr>
            <a:lvl3pPr lvl="2" algn="ctr">
              <a:lnSpc>
                <a:spcPct val="100000"/>
              </a:lnSpc>
              <a:spcBef>
                <a:spcPts val="0"/>
              </a:spcBef>
              <a:spcAft>
                <a:spcPts val="0"/>
              </a:spcAft>
              <a:buNone/>
              <a:defRPr b="1" sz="2800">
                <a:solidFill>
                  <a:schemeClr val="accent3"/>
                </a:solidFill>
              </a:defRPr>
            </a:lvl3pPr>
            <a:lvl4pPr lvl="3" algn="ctr">
              <a:lnSpc>
                <a:spcPct val="100000"/>
              </a:lnSpc>
              <a:spcBef>
                <a:spcPts val="0"/>
              </a:spcBef>
              <a:spcAft>
                <a:spcPts val="0"/>
              </a:spcAft>
              <a:buNone/>
              <a:defRPr b="1" sz="2800">
                <a:solidFill>
                  <a:schemeClr val="accent3"/>
                </a:solidFill>
              </a:defRPr>
            </a:lvl4pPr>
            <a:lvl5pPr lvl="4" algn="ctr">
              <a:lnSpc>
                <a:spcPct val="100000"/>
              </a:lnSpc>
              <a:spcBef>
                <a:spcPts val="0"/>
              </a:spcBef>
              <a:spcAft>
                <a:spcPts val="0"/>
              </a:spcAft>
              <a:buNone/>
              <a:defRPr b="1" sz="2800">
                <a:solidFill>
                  <a:schemeClr val="accent3"/>
                </a:solidFill>
              </a:defRPr>
            </a:lvl5pPr>
            <a:lvl6pPr lvl="5" algn="ctr">
              <a:lnSpc>
                <a:spcPct val="100000"/>
              </a:lnSpc>
              <a:spcBef>
                <a:spcPts val="0"/>
              </a:spcBef>
              <a:spcAft>
                <a:spcPts val="0"/>
              </a:spcAft>
              <a:buNone/>
              <a:defRPr b="1" sz="2800">
                <a:solidFill>
                  <a:schemeClr val="accent3"/>
                </a:solidFill>
              </a:defRPr>
            </a:lvl6pPr>
            <a:lvl7pPr lvl="6" algn="ctr">
              <a:lnSpc>
                <a:spcPct val="100000"/>
              </a:lnSpc>
              <a:spcBef>
                <a:spcPts val="0"/>
              </a:spcBef>
              <a:spcAft>
                <a:spcPts val="0"/>
              </a:spcAft>
              <a:buNone/>
              <a:defRPr b="1" sz="2800">
                <a:solidFill>
                  <a:schemeClr val="accent3"/>
                </a:solidFill>
              </a:defRPr>
            </a:lvl7pPr>
            <a:lvl8pPr lvl="7" algn="ctr">
              <a:lnSpc>
                <a:spcPct val="100000"/>
              </a:lnSpc>
              <a:spcBef>
                <a:spcPts val="0"/>
              </a:spcBef>
              <a:spcAft>
                <a:spcPts val="0"/>
              </a:spcAft>
              <a:buNone/>
              <a:defRPr b="1" sz="2800">
                <a:solidFill>
                  <a:schemeClr val="accent3"/>
                </a:solidFill>
              </a:defRPr>
            </a:lvl8pPr>
            <a:lvl9pPr lvl="8" algn="ctr">
              <a:lnSpc>
                <a:spcPct val="100000"/>
              </a:lnSpc>
              <a:spcBef>
                <a:spcPts val="0"/>
              </a:spcBef>
              <a:spcAft>
                <a:spcPts val="0"/>
              </a:spcAft>
              <a:buNone/>
              <a:defRPr b="1" sz="2800">
                <a:solidFill>
                  <a:schemeClr val="accent3"/>
                </a:solidFill>
              </a:defRPr>
            </a:lvl9pPr>
          </a:lstStyle>
          <a:p>
            <a:r>
              <a:t>xx%</a:t>
            </a:r>
          </a:p>
        </p:txBody>
      </p:sp>
      <p:sp>
        <p:nvSpPr>
          <p:cNvPr id="278" name="Google Shape;27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6988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 to Week 2!</a:t>
            </a:r>
            <a:endParaRPr/>
          </a:p>
        </p:txBody>
      </p:sp>
      <p:sp>
        <p:nvSpPr>
          <p:cNvPr id="284" name="Google Shape;284;p14"/>
          <p:cNvSpPr txBox="1"/>
          <p:nvPr>
            <p:ph idx="1" type="subTitle"/>
          </p:nvPr>
        </p:nvSpPr>
        <p:spPr>
          <a:xfrm>
            <a:off x="824000" y="20769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Seattle Data Science Chort 20B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3"/>
          <p:cNvSpPr txBox="1"/>
          <p:nvPr>
            <p:ph type="ctrTitle"/>
          </p:nvPr>
        </p:nvSpPr>
        <p:spPr>
          <a:xfrm>
            <a:off x="357275" y="232700"/>
            <a:ext cx="76134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Pro-tips to get from here to there</a:t>
            </a:r>
            <a:endParaRPr/>
          </a:p>
        </p:txBody>
      </p:sp>
      <p:sp>
        <p:nvSpPr>
          <p:cNvPr id="452" name="Google Shape;452;p23"/>
          <p:cNvSpPr txBox="1"/>
          <p:nvPr>
            <p:ph idx="1" type="subTitle"/>
          </p:nvPr>
        </p:nvSpPr>
        <p:spPr>
          <a:xfrm>
            <a:off x="709700" y="989400"/>
            <a:ext cx="7136700" cy="3331800"/>
          </a:xfrm>
          <a:prstGeom prst="rect">
            <a:avLst/>
          </a:prstGeom>
        </p:spPr>
        <p:txBody>
          <a:bodyPr anchorCtr="0" anchor="t" bIns="91425" lIns="91425" spcFirstLastPara="1" rIns="91425" wrap="square" tIns="91425">
            <a:noAutofit/>
          </a:bodyPr>
          <a:lstStyle/>
          <a:p>
            <a:pPr indent="1143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Draw out</a:t>
            </a:r>
            <a:r>
              <a:rPr lang="en" sz="1800">
                <a:solidFill>
                  <a:srgbClr val="FFFFFF"/>
                </a:solidFill>
                <a:latin typeface="Arial"/>
                <a:ea typeface="Arial"/>
                <a:cs typeface="Arial"/>
                <a:sym typeface="Arial"/>
              </a:rPr>
              <a:t> EXACTLY what your screens and functionality will be by the end of the week </a:t>
            </a:r>
            <a:r>
              <a:rPr b="1" lang="en" sz="1800">
                <a:solidFill>
                  <a:srgbClr val="FFFFFF"/>
                </a:solidFill>
                <a:latin typeface="Arial"/>
                <a:ea typeface="Arial"/>
                <a:cs typeface="Arial"/>
                <a:sym typeface="Arial"/>
              </a:rPr>
              <a:t>before</a:t>
            </a:r>
            <a:r>
              <a:rPr lang="en" sz="1800">
                <a:solidFill>
                  <a:srgbClr val="FFFFFF"/>
                </a:solidFill>
                <a:latin typeface="Arial"/>
                <a:ea typeface="Arial"/>
                <a:cs typeface="Arial"/>
                <a:sym typeface="Arial"/>
              </a:rPr>
              <a:t> you start working.</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Based on that functionality, create a </a:t>
            </a:r>
            <a:r>
              <a:rPr b="1" lang="en" sz="1800">
                <a:solidFill>
                  <a:srgbClr val="FFFFFF"/>
                </a:solidFill>
                <a:latin typeface="Arial"/>
                <a:ea typeface="Arial"/>
                <a:cs typeface="Arial"/>
                <a:sym typeface="Arial"/>
              </a:rPr>
              <a:t>to-do list on trello. </a:t>
            </a:r>
            <a:endParaRPr b="1" sz="1800">
              <a:solidFill>
                <a:srgbClr val="FFFFFF"/>
              </a:solidFill>
              <a:latin typeface="Arial"/>
              <a:ea typeface="Arial"/>
              <a:cs typeface="Arial"/>
              <a:sym typeface="Arial"/>
            </a:endParaRPr>
          </a:p>
          <a:p>
            <a:pPr indent="1143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Knock items off your list by </a:t>
            </a:r>
            <a:r>
              <a:rPr b="1" lang="en" sz="1800">
                <a:solidFill>
                  <a:srgbClr val="FFFFFF"/>
                </a:solidFill>
                <a:latin typeface="Arial"/>
                <a:ea typeface="Arial"/>
                <a:cs typeface="Arial"/>
                <a:sym typeface="Arial"/>
              </a:rPr>
              <a:t>prioritizing</a:t>
            </a:r>
            <a:r>
              <a:rPr lang="en" sz="1800">
                <a:solidFill>
                  <a:srgbClr val="FFFFFF"/>
                </a:solidFill>
                <a:latin typeface="Arial"/>
                <a:ea typeface="Arial"/>
                <a:cs typeface="Arial"/>
                <a:sym typeface="Arial"/>
              </a:rPr>
              <a:t> items that give you the </a:t>
            </a:r>
            <a:r>
              <a:rPr b="1" lang="en" sz="1800">
                <a:solidFill>
                  <a:srgbClr val="FFFFFF"/>
                </a:solidFill>
                <a:latin typeface="Arial"/>
                <a:ea typeface="Arial"/>
                <a:cs typeface="Arial"/>
                <a:sym typeface="Arial"/>
              </a:rPr>
              <a:t>largest ROI</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Keep in mind while working what you might improve </a:t>
            </a:r>
            <a:r>
              <a:rPr i="1" lang="en" sz="1800">
                <a:solidFill>
                  <a:srgbClr val="FFFFFF"/>
                </a:solidFill>
                <a:latin typeface="Arial"/>
                <a:ea typeface="Arial"/>
                <a:cs typeface="Arial"/>
                <a:sym typeface="Arial"/>
              </a:rPr>
              <a:t>if you had more time </a:t>
            </a:r>
            <a:endParaRPr i="1" sz="1800">
              <a:solidFill>
                <a:srgbClr val="FFFFFF"/>
              </a:solidFill>
              <a:latin typeface="Arial"/>
              <a:ea typeface="Arial"/>
              <a:cs typeface="Arial"/>
              <a:sym typeface="Arial"/>
            </a:endParaRPr>
          </a:p>
          <a:p>
            <a:pPr indent="1143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Add to “future iterations” sections of your to-do list.</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b="1" lang="en" sz="1800" u="sng">
                <a:solidFill>
                  <a:srgbClr val="FFFFFF"/>
                </a:solidFill>
                <a:latin typeface="Arial"/>
                <a:ea typeface="Arial"/>
                <a:cs typeface="Arial"/>
                <a:sym typeface="Arial"/>
              </a:rPr>
              <a:t>Reduce scope</a:t>
            </a:r>
            <a:r>
              <a:rPr b="1" lang="en" sz="18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to the point that you can get it done. </a:t>
            </a:r>
            <a:endParaRPr sz="1800">
              <a:solidFill>
                <a:srgbClr val="FFFFFF"/>
              </a:solidFill>
              <a:latin typeface="Arial"/>
              <a:ea typeface="Arial"/>
              <a:cs typeface="Arial"/>
              <a:sym typeface="Arial"/>
            </a:endParaRPr>
          </a:p>
          <a:p>
            <a:pPr indent="1143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Iterate, iterate, iterate!</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24"/>
          <p:cNvSpPr txBox="1"/>
          <p:nvPr>
            <p:ph type="ctrTitle"/>
          </p:nvPr>
        </p:nvSpPr>
        <p:spPr>
          <a:xfrm>
            <a:off x="357275" y="232700"/>
            <a:ext cx="76134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Classic Pivots</a:t>
            </a:r>
            <a:endParaRPr/>
          </a:p>
        </p:txBody>
      </p:sp>
      <p:sp>
        <p:nvSpPr>
          <p:cNvPr id="458" name="Google Shape;458;p24"/>
          <p:cNvSpPr txBox="1"/>
          <p:nvPr>
            <p:ph idx="1" type="subTitle"/>
          </p:nvPr>
        </p:nvSpPr>
        <p:spPr>
          <a:xfrm>
            <a:off x="709700" y="989400"/>
            <a:ext cx="7136700" cy="3331800"/>
          </a:xfrm>
          <a:prstGeom prst="rect">
            <a:avLst/>
          </a:prstGeom>
        </p:spPr>
        <p:txBody>
          <a:bodyPr anchorCtr="0" anchor="t" bIns="91425" lIns="91425" spcFirstLastPara="1" rIns="91425" wrap="square" tIns="91425">
            <a:noAutofit/>
          </a:bodyPr>
          <a:lstStyle/>
          <a:p>
            <a:pPr indent="139700" lvl="0" marL="0" marR="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Zoom-in pivot:</a:t>
            </a:r>
            <a:r>
              <a:rPr lang="en" sz="1400">
                <a:solidFill>
                  <a:srgbClr val="FFFFFF"/>
                </a:solidFill>
                <a:latin typeface="Arial"/>
                <a:ea typeface="Arial"/>
                <a:cs typeface="Arial"/>
                <a:sym typeface="Arial"/>
              </a:rPr>
              <a:t> a single feature becomes the whole product</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Zoom-out pivot: </a:t>
            </a:r>
            <a:r>
              <a:rPr lang="en" sz="1400">
                <a:solidFill>
                  <a:srgbClr val="FFFFFF"/>
                </a:solidFill>
                <a:latin typeface="Arial"/>
                <a:ea typeface="Arial"/>
                <a:cs typeface="Arial"/>
                <a:sym typeface="Arial"/>
              </a:rPr>
              <a:t>what was considered the whole product becomes a single feature (in case the single feature became trivial)</a:t>
            </a:r>
            <a:endParaRPr sz="1400">
              <a:solidFill>
                <a:srgbClr val="FFFFFF"/>
              </a:solidFill>
              <a:latin typeface="Arial"/>
              <a:ea typeface="Arial"/>
              <a:cs typeface="Arial"/>
              <a:sym typeface="Arial"/>
            </a:endParaRPr>
          </a:p>
          <a:p>
            <a:pPr indent="-88900" lvl="2" marL="9144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  What are 5 other products you could have built with this dataset?</a:t>
            </a:r>
            <a:endParaRPr sz="1400">
              <a:solidFill>
                <a:srgbClr val="FFFFFF"/>
              </a:solidFill>
              <a:latin typeface="Arial"/>
              <a:ea typeface="Arial"/>
              <a:cs typeface="Arial"/>
              <a:sym typeface="Arial"/>
            </a:endParaRPr>
          </a:p>
          <a:p>
            <a:pPr indent="-88900" lvl="2" marL="9144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  What are 5 other approaches you could have taken?</a:t>
            </a:r>
            <a:endParaRPr sz="1400">
              <a:solidFill>
                <a:srgbClr val="FFFFFF"/>
              </a:solidFill>
              <a:latin typeface="Arial"/>
              <a:ea typeface="Arial"/>
              <a:cs typeface="Arial"/>
              <a:sym typeface="Arial"/>
            </a:endParaRPr>
          </a:p>
          <a:p>
            <a:pPr indent="-88900" lvl="2" marL="9144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  What are 5 other datasets you could have applied this approach to?</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Customer Segment pivot: </a:t>
            </a:r>
            <a:r>
              <a:rPr lang="en" sz="1400">
                <a:solidFill>
                  <a:srgbClr val="FFFFFF"/>
                </a:solidFill>
                <a:latin typeface="Arial"/>
                <a:ea typeface="Arial"/>
                <a:cs typeface="Arial"/>
                <a:sym typeface="Arial"/>
              </a:rPr>
              <a:t>changing the target user. This also often results in changes in product pitch and design.</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Customer need pivot:</a:t>
            </a:r>
            <a:r>
              <a:rPr lang="en" sz="1400">
                <a:solidFill>
                  <a:srgbClr val="FFFFFF"/>
                </a:solidFill>
                <a:latin typeface="Arial"/>
                <a:ea typeface="Arial"/>
                <a:cs typeface="Arial"/>
                <a:sym typeface="Arial"/>
              </a:rPr>
              <a:t> through conversation, you may realize there is a different problem target audience has and decide to solve that.</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Technical pivot: </a:t>
            </a:r>
            <a:r>
              <a:rPr lang="en" sz="1400">
                <a:solidFill>
                  <a:srgbClr val="FFFFFF"/>
                </a:solidFill>
                <a:latin typeface="Arial"/>
                <a:ea typeface="Arial"/>
                <a:cs typeface="Arial"/>
                <a:sym typeface="Arial"/>
              </a:rPr>
              <a:t>Exploring other approaches, are some other models more appropriate for your data? Expanding the analytics side of the project.</a:t>
            </a:r>
            <a:endParaRPr b="1" sz="18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25"/>
          <p:cNvSpPr txBox="1"/>
          <p:nvPr>
            <p:ph type="ctrTitle"/>
          </p:nvPr>
        </p:nvSpPr>
        <p:spPr>
          <a:xfrm>
            <a:off x="357275" y="232700"/>
            <a:ext cx="76134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Guiding Questions</a:t>
            </a:r>
            <a:endParaRPr/>
          </a:p>
        </p:txBody>
      </p:sp>
      <p:sp>
        <p:nvSpPr>
          <p:cNvPr id="464" name="Google Shape;464;p25"/>
          <p:cNvSpPr txBox="1"/>
          <p:nvPr>
            <p:ph idx="1" type="subTitle"/>
          </p:nvPr>
        </p:nvSpPr>
        <p:spPr>
          <a:xfrm>
            <a:off x="709700" y="989400"/>
            <a:ext cx="7136700" cy="3630600"/>
          </a:xfrm>
          <a:prstGeom prst="rect">
            <a:avLst/>
          </a:prstGeom>
        </p:spPr>
        <p:txBody>
          <a:bodyPr anchorCtr="0" anchor="t" bIns="91425" lIns="91425" spcFirstLastPara="1" rIns="91425" wrap="square" tIns="91425">
            <a:noAutofit/>
          </a:bodyPr>
          <a:lstStyle/>
          <a:p>
            <a:pPr indent="139700" lvl="0" marL="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What’s </a:t>
            </a:r>
            <a:r>
              <a:rPr b="1" lang="en" sz="1400">
                <a:solidFill>
                  <a:srgbClr val="FFFFFF"/>
                </a:solidFill>
                <a:latin typeface="Arial"/>
                <a:ea typeface="Arial"/>
                <a:cs typeface="Arial"/>
                <a:sym typeface="Arial"/>
              </a:rPr>
              <a:t>actionable</a:t>
            </a:r>
            <a:r>
              <a:rPr lang="en" sz="1400">
                <a:solidFill>
                  <a:srgbClr val="FFFFFF"/>
                </a:solidFill>
                <a:latin typeface="Arial"/>
                <a:ea typeface="Arial"/>
                <a:cs typeface="Arial"/>
                <a:sym typeface="Arial"/>
              </a:rPr>
              <a:t> about your data? What was non-intuitive? What surprised you? How will this change the company?</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What are the </a:t>
            </a:r>
            <a:r>
              <a:rPr b="1" lang="en" sz="1400">
                <a:solidFill>
                  <a:srgbClr val="FFFFFF"/>
                </a:solidFill>
                <a:latin typeface="Arial"/>
                <a:ea typeface="Arial"/>
                <a:cs typeface="Arial"/>
                <a:sym typeface="Arial"/>
              </a:rPr>
              <a:t>inputs</a:t>
            </a:r>
            <a:r>
              <a:rPr lang="en" sz="1400">
                <a:solidFill>
                  <a:srgbClr val="FFFFFF"/>
                </a:solidFill>
                <a:latin typeface="Arial"/>
                <a:ea typeface="Arial"/>
                <a:cs typeface="Arial"/>
                <a:sym typeface="Arial"/>
              </a:rPr>
              <a:t> to your model? Why did you choose these features or inputs?</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What </a:t>
            </a:r>
            <a:r>
              <a:rPr b="1" lang="en" sz="1400">
                <a:solidFill>
                  <a:srgbClr val="FFFFFF"/>
                </a:solidFill>
                <a:latin typeface="Arial"/>
                <a:ea typeface="Arial"/>
                <a:cs typeface="Arial"/>
                <a:sym typeface="Arial"/>
              </a:rPr>
              <a:t>models</a:t>
            </a:r>
            <a:r>
              <a:rPr lang="en" sz="1400">
                <a:solidFill>
                  <a:srgbClr val="FFFFFF"/>
                </a:solidFill>
                <a:latin typeface="Arial"/>
                <a:ea typeface="Arial"/>
                <a:cs typeface="Arial"/>
                <a:sym typeface="Arial"/>
              </a:rPr>
              <a:t> are you applying to the data? Did you try other models? Is this </a:t>
            </a:r>
            <a:r>
              <a:rPr b="1" lang="en" sz="1400">
                <a:solidFill>
                  <a:srgbClr val="FFFFFF"/>
                </a:solidFill>
                <a:latin typeface="Arial"/>
                <a:ea typeface="Arial"/>
                <a:cs typeface="Arial"/>
                <a:sym typeface="Arial"/>
              </a:rPr>
              <a:t>better than random</a:t>
            </a:r>
            <a:r>
              <a:rPr lang="en" sz="1400">
                <a:solidFill>
                  <a:srgbClr val="FFFFFF"/>
                </a:solidFill>
                <a:latin typeface="Arial"/>
                <a:ea typeface="Arial"/>
                <a:cs typeface="Arial"/>
                <a:sym typeface="Arial"/>
              </a:rPr>
              <a:t>? Better than the simplest thing?</a:t>
            </a:r>
            <a:endParaRPr sz="1400">
              <a:solidFill>
                <a:srgbClr val="FFFFFF"/>
              </a:solidFill>
              <a:latin typeface="Arial"/>
              <a:ea typeface="Arial"/>
              <a:cs typeface="Arial"/>
              <a:sym typeface="Arial"/>
            </a:endParaRPr>
          </a:p>
          <a:p>
            <a:pPr indent="-88900" lvl="2" marL="9144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Trade offs, for example: </a:t>
            </a:r>
            <a:r>
              <a:rPr b="1" lang="en" sz="1400">
                <a:solidFill>
                  <a:srgbClr val="FFFFFF"/>
                </a:solidFill>
                <a:latin typeface="Arial"/>
                <a:ea typeface="Arial"/>
                <a:cs typeface="Arial"/>
                <a:sym typeface="Arial"/>
              </a:rPr>
              <a:t>interpretability</a:t>
            </a:r>
            <a:r>
              <a:rPr lang="en" sz="1400">
                <a:solidFill>
                  <a:srgbClr val="FFFFFF"/>
                </a:solidFill>
                <a:latin typeface="Arial"/>
                <a:ea typeface="Arial"/>
                <a:cs typeface="Arial"/>
                <a:sym typeface="Arial"/>
              </a:rPr>
              <a:t> vs </a:t>
            </a:r>
            <a:r>
              <a:rPr b="1" lang="en" sz="1400">
                <a:solidFill>
                  <a:srgbClr val="FFFFFF"/>
                </a:solidFill>
                <a:latin typeface="Arial"/>
                <a:ea typeface="Arial"/>
                <a:cs typeface="Arial"/>
                <a:sym typeface="Arial"/>
              </a:rPr>
              <a:t>power</a:t>
            </a:r>
            <a:r>
              <a:rPr lang="en" sz="1400">
                <a:solidFill>
                  <a:srgbClr val="FFFFFF"/>
                </a:solidFill>
                <a:latin typeface="Arial"/>
                <a:ea typeface="Arial"/>
                <a:cs typeface="Arial"/>
                <a:sym typeface="Arial"/>
              </a:rPr>
              <a:t> of the model</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How can you </a:t>
            </a:r>
            <a:r>
              <a:rPr b="1" lang="en" sz="1400">
                <a:solidFill>
                  <a:srgbClr val="FFFFFF"/>
                </a:solidFill>
                <a:latin typeface="Arial"/>
                <a:ea typeface="Arial"/>
                <a:cs typeface="Arial"/>
                <a:sym typeface="Arial"/>
              </a:rPr>
              <a:t>validate</a:t>
            </a:r>
            <a:r>
              <a:rPr lang="en" sz="1400">
                <a:solidFill>
                  <a:srgbClr val="FFFFFF"/>
                </a:solidFill>
                <a:latin typeface="Arial"/>
                <a:ea typeface="Arial"/>
                <a:cs typeface="Arial"/>
                <a:sym typeface="Arial"/>
              </a:rPr>
              <a:t> this? What is your </a:t>
            </a:r>
            <a:r>
              <a:rPr b="1" lang="en" sz="1400">
                <a:solidFill>
                  <a:srgbClr val="FFFFFF"/>
                </a:solidFill>
                <a:latin typeface="Arial"/>
                <a:ea typeface="Arial"/>
                <a:cs typeface="Arial"/>
                <a:sym typeface="Arial"/>
              </a:rPr>
              <a:t>metric</a:t>
            </a:r>
            <a:r>
              <a:rPr lang="en" sz="1400">
                <a:solidFill>
                  <a:srgbClr val="FFFFFF"/>
                </a:solidFill>
                <a:latin typeface="Arial"/>
                <a:ea typeface="Arial"/>
                <a:cs typeface="Arial"/>
                <a:sym typeface="Arial"/>
              </a:rPr>
              <a:t> </a:t>
            </a:r>
            <a:r>
              <a:rPr b="1" lang="en" sz="1400">
                <a:solidFill>
                  <a:srgbClr val="FFFFFF"/>
                </a:solidFill>
                <a:latin typeface="Arial"/>
                <a:ea typeface="Arial"/>
                <a:cs typeface="Arial"/>
                <a:sym typeface="Arial"/>
              </a:rPr>
              <a:t>for success</a:t>
            </a:r>
            <a:r>
              <a:rPr lang="en" sz="1400">
                <a:solidFill>
                  <a:srgbClr val="FFFFFF"/>
                </a:solidFill>
                <a:latin typeface="Arial"/>
                <a:ea typeface="Arial"/>
                <a:cs typeface="Arial"/>
                <a:sym typeface="Arial"/>
              </a:rPr>
              <a:t>? What is your goal?</a:t>
            </a:r>
            <a:endParaRPr sz="1400">
              <a:solidFill>
                <a:srgbClr val="FFFFFF"/>
              </a:solidFill>
              <a:latin typeface="Arial"/>
              <a:ea typeface="Arial"/>
              <a:cs typeface="Arial"/>
              <a:sym typeface="Arial"/>
            </a:endParaRPr>
          </a:p>
          <a:p>
            <a:pPr indent="139700" lvl="0" marL="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What are the </a:t>
            </a:r>
            <a:r>
              <a:rPr b="1" lang="en" sz="1400">
                <a:solidFill>
                  <a:srgbClr val="FFFFFF"/>
                </a:solidFill>
                <a:latin typeface="Arial"/>
                <a:ea typeface="Arial"/>
                <a:cs typeface="Arial"/>
                <a:sym typeface="Arial"/>
              </a:rPr>
              <a:t>assumptions</a:t>
            </a:r>
            <a:r>
              <a:rPr lang="en" sz="1400">
                <a:solidFill>
                  <a:srgbClr val="FFFFFF"/>
                </a:solidFill>
                <a:latin typeface="Arial"/>
                <a:ea typeface="Arial"/>
                <a:cs typeface="Arial"/>
                <a:sym typeface="Arial"/>
              </a:rPr>
              <a:t> of your model? E.g. something is gaussian - is it?</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How would you </a:t>
            </a:r>
            <a:r>
              <a:rPr b="1" lang="en" sz="1400">
                <a:solidFill>
                  <a:srgbClr val="FFFFFF"/>
                </a:solidFill>
                <a:latin typeface="Arial"/>
                <a:ea typeface="Arial"/>
                <a:cs typeface="Arial"/>
                <a:sym typeface="Arial"/>
              </a:rPr>
              <a:t>improve</a:t>
            </a:r>
            <a:r>
              <a:rPr lang="en" sz="1400">
                <a:solidFill>
                  <a:srgbClr val="FFFFFF"/>
                </a:solidFill>
                <a:latin typeface="Arial"/>
                <a:ea typeface="Arial"/>
                <a:cs typeface="Arial"/>
                <a:sym typeface="Arial"/>
              </a:rPr>
              <a:t> this project with more time? (Hing: the answer is NOT “well it was a 3 week project”.  They know.)</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What </a:t>
            </a:r>
            <a:r>
              <a:rPr b="1" lang="en" sz="1400">
                <a:solidFill>
                  <a:srgbClr val="FFFFFF"/>
                </a:solidFill>
                <a:latin typeface="Arial"/>
                <a:ea typeface="Arial"/>
                <a:cs typeface="Arial"/>
                <a:sym typeface="Arial"/>
              </a:rPr>
              <a:t>business problem</a:t>
            </a:r>
            <a:r>
              <a:rPr lang="en" sz="1400">
                <a:solidFill>
                  <a:srgbClr val="FFFFFF"/>
                </a:solidFill>
                <a:latin typeface="Arial"/>
                <a:ea typeface="Arial"/>
                <a:cs typeface="Arial"/>
                <a:sym typeface="Arial"/>
              </a:rPr>
              <a:t> does your project address? How </a:t>
            </a:r>
            <a:r>
              <a:rPr b="1" lang="en" sz="1400">
                <a:solidFill>
                  <a:srgbClr val="FFFFFF"/>
                </a:solidFill>
                <a:latin typeface="Arial"/>
                <a:ea typeface="Arial"/>
                <a:cs typeface="Arial"/>
                <a:sym typeface="Arial"/>
              </a:rPr>
              <a:t>transferable</a:t>
            </a:r>
            <a:r>
              <a:rPr lang="en" sz="1400">
                <a:solidFill>
                  <a:srgbClr val="FFFFFF"/>
                </a:solidFill>
                <a:latin typeface="Arial"/>
                <a:ea typeface="Arial"/>
                <a:cs typeface="Arial"/>
                <a:sym typeface="Arial"/>
              </a:rPr>
              <a:t> is your project to other contexts?</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Note the </a:t>
            </a:r>
            <a:r>
              <a:rPr b="1" lang="en" sz="1400">
                <a:solidFill>
                  <a:srgbClr val="FFFFFF"/>
                </a:solidFill>
                <a:latin typeface="Arial"/>
                <a:ea typeface="Arial"/>
                <a:cs typeface="Arial"/>
                <a:sym typeface="Arial"/>
              </a:rPr>
              <a:t>pain points</a:t>
            </a:r>
            <a:r>
              <a:rPr lang="en" sz="1400">
                <a:solidFill>
                  <a:srgbClr val="FFFFFF"/>
                </a:solidFill>
                <a:latin typeface="Arial"/>
                <a:ea typeface="Arial"/>
                <a:cs typeface="Arial"/>
                <a:sym typeface="Arial"/>
              </a:rPr>
              <a:t> throughout, and answers to these questions - “what was the hardest part of this?” This is a common question at demos.</a:t>
            </a:r>
            <a:endParaRPr b="1"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8" name="Shape 468"/>
        <p:cNvGrpSpPr/>
        <p:nvPr/>
      </p:nvGrpSpPr>
      <p:grpSpPr>
        <a:xfrm>
          <a:off x="0" y="0"/>
          <a:ext cx="0" cy="0"/>
          <a:chOff x="0" y="0"/>
          <a:chExt cx="0" cy="0"/>
        </a:xfrm>
      </p:grpSpPr>
      <p:sp>
        <p:nvSpPr>
          <p:cNvPr id="469" name="Google Shape;469;p26"/>
          <p:cNvSpPr txBox="1"/>
          <p:nvPr>
            <p:ph type="ctrTitle"/>
          </p:nvPr>
        </p:nvSpPr>
        <p:spPr>
          <a:xfrm>
            <a:off x="316500" y="476742"/>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Daily Standup</a:t>
            </a:r>
            <a:endParaRPr/>
          </a:p>
        </p:txBody>
      </p:sp>
      <p:sp>
        <p:nvSpPr>
          <p:cNvPr id="470" name="Google Shape;470;p26"/>
          <p:cNvSpPr txBox="1"/>
          <p:nvPr>
            <p:ph idx="1" type="subTitle"/>
          </p:nvPr>
        </p:nvSpPr>
        <p:spPr>
          <a:xfrm>
            <a:off x="738275" y="1286425"/>
            <a:ext cx="6158100" cy="3526800"/>
          </a:xfrm>
          <a:prstGeom prst="rect">
            <a:avLst/>
          </a:prstGeom>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Daily practice of </a:t>
            </a:r>
            <a:r>
              <a:rPr b="1" lang="en" sz="1800" u="sng">
                <a:solidFill>
                  <a:srgbClr val="FFFFFF"/>
                </a:solidFill>
                <a:latin typeface="Arial"/>
                <a:ea typeface="Arial"/>
                <a:cs typeface="Arial"/>
                <a:sym typeface="Arial"/>
              </a:rPr>
              <a:t>succinctly</a:t>
            </a:r>
            <a:r>
              <a:rPr lang="en" sz="1800">
                <a:solidFill>
                  <a:srgbClr val="FFFFFF"/>
                </a:solidFill>
                <a:latin typeface="Arial"/>
                <a:ea typeface="Arial"/>
                <a:cs typeface="Arial"/>
                <a:sym typeface="Arial"/>
              </a:rPr>
              <a:t> pitching your data product in 1-2 sentences.</a:t>
            </a:r>
            <a:endParaRPr sz="1800">
              <a:solidFill>
                <a:srgbClr val="FFFFFF"/>
              </a:solidFill>
              <a:latin typeface="Arial"/>
              <a:ea typeface="Arial"/>
              <a:cs typeface="Arial"/>
              <a:sym typeface="Arial"/>
            </a:endParaRPr>
          </a:p>
          <a:p>
            <a:pPr indent="-317500" lvl="1" marL="13716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E.g. </a:t>
            </a:r>
            <a:r>
              <a:rPr i="1" lang="en" sz="1400">
                <a:solidFill>
                  <a:srgbClr val="FFFFFF"/>
                </a:solidFill>
                <a:latin typeface="Arial"/>
                <a:ea typeface="Arial"/>
                <a:cs typeface="Arial"/>
                <a:sym typeface="Arial"/>
              </a:rPr>
              <a:t>I’m building a tool [name] that helps [user] to perform [actionable item] using [ML tool]?</a:t>
            </a:r>
            <a:endParaRPr i="1" sz="1400">
              <a:solidFill>
                <a:srgbClr val="FFFFFF"/>
              </a:solidFill>
              <a:latin typeface="Arial"/>
              <a:ea typeface="Arial"/>
              <a:cs typeface="Arial"/>
              <a:sym typeface="Arial"/>
            </a:endParaRPr>
          </a:p>
          <a:p>
            <a:pPr indent="-342900" lvl="0"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Tell us what you’ll be working on today.</a:t>
            </a:r>
            <a:endParaRPr sz="1800">
              <a:solidFill>
                <a:srgbClr val="FFFFFF"/>
              </a:solidFill>
              <a:latin typeface="Arial"/>
              <a:ea typeface="Arial"/>
              <a:cs typeface="Arial"/>
              <a:sym typeface="Arial"/>
            </a:endParaRPr>
          </a:p>
          <a:p>
            <a:pPr indent="-342900" lvl="0"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Tell us what you’ll need the most help with.</a:t>
            </a:r>
            <a:endParaRPr sz="1800">
              <a:solidFill>
                <a:srgbClr val="FFFFFF"/>
              </a:solidFill>
              <a:latin typeface="Arial"/>
              <a:ea typeface="Arial"/>
              <a:cs typeface="Arial"/>
              <a:sym typeface="Arial"/>
            </a:endParaRPr>
          </a:p>
          <a:p>
            <a:pPr indent="-342900" lvl="0"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Note who is using working on a similar project, using similar tools, or having similar pain points each week.</a:t>
            </a:r>
            <a:endParaRPr sz="1800">
              <a:solidFill>
                <a:srgbClr val="FFFFFF"/>
              </a:solidFill>
              <a:latin typeface="Arial"/>
              <a:ea typeface="Arial"/>
              <a:cs typeface="Arial"/>
              <a:sym typeface="Arial"/>
            </a:endParaRPr>
          </a:p>
          <a:p>
            <a:pPr indent="-342900" lvl="0"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Get together with these people to level-up together. </a:t>
            </a:r>
            <a:r>
              <a:rPr b="1" lang="en" sz="1800">
                <a:solidFill>
                  <a:srgbClr val="FFFFFF"/>
                </a:solidFill>
                <a:latin typeface="Arial"/>
                <a:ea typeface="Arial"/>
                <a:cs typeface="Arial"/>
                <a:sym typeface="Arial"/>
              </a:rPr>
              <a:t>Make a working group channel!</a:t>
            </a:r>
            <a:endParaRPr b="1"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4" name="Shape 474"/>
        <p:cNvGrpSpPr/>
        <p:nvPr/>
      </p:nvGrpSpPr>
      <p:grpSpPr>
        <a:xfrm>
          <a:off x="0" y="0"/>
          <a:ext cx="0" cy="0"/>
          <a:chOff x="0" y="0"/>
          <a:chExt cx="0" cy="0"/>
        </a:xfrm>
      </p:grpSpPr>
      <p:sp>
        <p:nvSpPr>
          <p:cNvPr id="475" name="Google Shape;475;p27"/>
          <p:cNvSpPr txBox="1"/>
          <p:nvPr>
            <p:ph type="ctrTitle"/>
          </p:nvPr>
        </p:nvSpPr>
        <p:spPr>
          <a:xfrm>
            <a:off x="316500" y="476750"/>
            <a:ext cx="64500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look at the calendar</a:t>
            </a:r>
            <a:endParaRPr/>
          </a:p>
        </p:txBody>
      </p:sp>
      <p:sp>
        <p:nvSpPr>
          <p:cNvPr id="476" name="Google Shape;476;p27"/>
          <p:cNvSpPr txBox="1"/>
          <p:nvPr>
            <p:ph idx="1" type="subTitle"/>
          </p:nvPr>
        </p:nvSpPr>
        <p:spPr>
          <a:xfrm>
            <a:off x="726675" y="1172150"/>
            <a:ext cx="6826500" cy="352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Supermentor Visit	s</a:t>
            </a:r>
            <a:endParaRPr sz="1800">
              <a:solidFill>
                <a:srgbClr val="FFFFFF"/>
              </a:solidFill>
              <a:latin typeface="Arial"/>
              <a:ea typeface="Arial"/>
              <a:cs typeface="Arial"/>
              <a:sym typeface="Arial"/>
            </a:endParaRPr>
          </a:p>
          <a:p>
            <a:pPr indent="-3429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Alexis Ohanian - Co-founder of Reddit</a:t>
            </a:r>
            <a:endParaRPr sz="1800">
              <a:solidFill>
                <a:srgbClr val="FFFFFF"/>
              </a:solidFill>
              <a:latin typeface="Arial"/>
              <a:ea typeface="Arial"/>
              <a:cs typeface="Arial"/>
              <a:sym typeface="Arial"/>
            </a:endParaRPr>
          </a:p>
          <a:p>
            <a:pPr indent="-3429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Wann-Jiun - Director of Data Science at Stylyze</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Jake AMA - come with questions!</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Workshops</a:t>
            </a:r>
            <a:endParaRPr sz="1800">
              <a:solidFill>
                <a:srgbClr val="FFFFFF"/>
              </a:solidFill>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TWO </a:t>
            </a:r>
            <a:r>
              <a:rPr lang="en" sz="1400">
                <a:latin typeface="Arial"/>
                <a:ea typeface="Arial"/>
                <a:cs typeface="Arial"/>
                <a:sym typeface="Arial"/>
              </a:rPr>
              <a:t>Resume Workshops</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Computer Vision Workshop (optional)</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Intro to Neural Networks (optional)</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NLP Workshop (optional)</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Feature Importance Workshop (optional)</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Time Series Workshop (optional)</a:t>
            </a:r>
            <a:endParaRPr sz="14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Tech Advisor Office Hours</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Alumni mentoring - PLEASE SIGN UP!!</a:t>
            </a:r>
            <a:endParaRPr sz="18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28"/>
          <p:cNvSpPr txBox="1"/>
          <p:nvPr>
            <p:ph type="ctrTitle"/>
          </p:nvPr>
        </p:nvSpPr>
        <p:spPr>
          <a:xfrm>
            <a:off x="316500" y="476750"/>
            <a:ext cx="64500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Getting Feedback</a:t>
            </a:r>
            <a:endParaRPr/>
          </a:p>
        </p:txBody>
      </p:sp>
      <p:sp>
        <p:nvSpPr>
          <p:cNvPr id="482" name="Google Shape;482;p28"/>
          <p:cNvSpPr txBox="1"/>
          <p:nvPr>
            <p:ph idx="1" type="subTitle"/>
          </p:nvPr>
        </p:nvSpPr>
        <p:spPr>
          <a:xfrm>
            <a:off x="726675" y="1172150"/>
            <a:ext cx="6826500" cy="352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PD Office Hours - come with an agenda!</a:t>
            </a:r>
            <a:endParaRPr sz="1800">
              <a:solidFill>
                <a:srgbClr val="FFFFFF"/>
              </a:solidFill>
              <a:latin typeface="Arial"/>
              <a:ea typeface="Arial"/>
              <a:cs typeface="Arial"/>
              <a:sym typeface="Arial"/>
            </a:endParaRPr>
          </a:p>
          <a:p>
            <a:pPr indent="-3429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Wednesday 2-4pm (Kelley)</a:t>
            </a:r>
            <a:endParaRPr sz="1800">
              <a:solidFill>
                <a:srgbClr val="FFFFFF"/>
              </a:solidFill>
              <a:latin typeface="Arial"/>
              <a:ea typeface="Arial"/>
              <a:cs typeface="Arial"/>
              <a:sym typeface="Arial"/>
            </a:endParaRPr>
          </a:p>
          <a:p>
            <a:pPr indent="-342900" lvl="1" marL="9144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Thursday 2-4 pm* (Patrick)</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Tech Advisor Office Hours</a:t>
            </a:r>
            <a:r>
              <a:rPr lang="en" sz="1800">
                <a:latin typeface="Arial"/>
                <a:ea typeface="Arial"/>
                <a:cs typeface="Arial"/>
                <a:sym typeface="Arial"/>
              </a:rPr>
              <a:t> - PLEASE SIGN UP!!</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Alumni mentoring - PLEASE SIGN UP!!</a:t>
            </a:r>
            <a:endParaRPr sz="1800">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29"/>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3019350"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survived Week 1!</a:t>
            </a:r>
            <a:endParaRPr/>
          </a:p>
        </p:txBody>
      </p:sp>
      <p:sp>
        <p:nvSpPr>
          <p:cNvPr id="290" name="Google Shape;290;p15"/>
          <p:cNvSpPr txBox="1"/>
          <p:nvPr/>
        </p:nvSpPr>
        <p:spPr>
          <a:xfrm>
            <a:off x="963450" y="566325"/>
            <a:ext cx="7217100" cy="9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0000"/>
                </a:solidFill>
                <a:latin typeface="Nunito"/>
                <a:ea typeface="Nunito"/>
                <a:cs typeface="Nunito"/>
                <a:sym typeface="Nunito"/>
              </a:rPr>
              <a:t>C</a:t>
            </a:r>
            <a:r>
              <a:rPr b="1" lang="en" sz="4800">
                <a:solidFill>
                  <a:srgbClr val="FF9900"/>
                </a:solidFill>
                <a:latin typeface="Nunito"/>
                <a:ea typeface="Nunito"/>
                <a:cs typeface="Nunito"/>
                <a:sym typeface="Nunito"/>
              </a:rPr>
              <a:t>O</a:t>
            </a:r>
            <a:r>
              <a:rPr b="1" lang="en" sz="4800">
                <a:solidFill>
                  <a:srgbClr val="FFFF00"/>
                </a:solidFill>
                <a:latin typeface="Nunito"/>
                <a:ea typeface="Nunito"/>
                <a:cs typeface="Nunito"/>
                <a:sym typeface="Nunito"/>
              </a:rPr>
              <a:t>N</a:t>
            </a:r>
            <a:r>
              <a:rPr b="1" lang="en" sz="4800">
                <a:solidFill>
                  <a:srgbClr val="00FF00"/>
                </a:solidFill>
                <a:latin typeface="Nunito"/>
                <a:ea typeface="Nunito"/>
                <a:cs typeface="Nunito"/>
                <a:sym typeface="Nunito"/>
              </a:rPr>
              <a:t>G</a:t>
            </a:r>
            <a:r>
              <a:rPr b="1" lang="en" sz="4800">
                <a:solidFill>
                  <a:srgbClr val="00FFFF"/>
                </a:solidFill>
                <a:latin typeface="Nunito"/>
                <a:ea typeface="Nunito"/>
                <a:cs typeface="Nunito"/>
                <a:sym typeface="Nunito"/>
              </a:rPr>
              <a:t>R</a:t>
            </a:r>
            <a:r>
              <a:rPr b="1" lang="en" sz="4800">
                <a:solidFill>
                  <a:srgbClr val="4A86E8"/>
                </a:solidFill>
                <a:latin typeface="Nunito"/>
                <a:ea typeface="Nunito"/>
                <a:cs typeface="Nunito"/>
                <a:sym typeface="Nunito"/>
              </a:rPr>
              <a:t>A</a:t>
            </a:r>
            <a:r>
              <a:rPr b="1" lang="en" sz="4800">
                <a:solidFill>
                  <a:srgbClr val="0000FF"/>
                </a:solidFill>
                <a:latin typeface="Nunito"/>
                <a:ea typeface="Nunito"/>
                <a:cs typeface="Nunito"/>
                <a:sym typeface="Nunito"/>
              </a:rPr>
              <a:t>T</a:t>
            </a:r>
            <a:r>
              <a:rPr b="1" lang="en" sz="4800">
                <a:solidFill>
                  <a:srgbClr val="9900FF"/>
                </a:solidFill>
                <a:latin typeface="Nunito"/>
                <a:ea typeface="Nunito"/>
                <a:cs typeface="Nunito"/>
                <a:sym typeface="Nunito"/>
              </a:rPr>
              <a:t>U</a:t>
            </a:r>
            <a:r>
              <a:rPr b="1" lang="en" sz="4800">
                <a:solidFill>
                  <a:srgbClr val="FF00FF"/>
                </a:solidFill>
                <a:latin typeface="Nunito"/>
                <a:ea typeface="Nunito"/>
                <a:cs typeface="Nunito"/>
                <a:sym typeface="Nunito"/>
              </a:rPr>
              <a:t>L</a:t>
            </a:r>
            <a:r>
              <a:rPr b="1" lang="en" sz="4800">
                <a:solidFill>
                  <a:srgbClr val="980000"/>
                </a:solidFill>
                <a:latin typeface="Nunito"/>
                <a:ea typeface="Nunito"/>
                <a:cs typeface="Nunito"/>
                <a:sym typeface="Nunito"/>
              </a:rPr>
              <a:t>A</a:t>
            </a:r>
            <a:r>
              <a:rPr b="1" lang="en" sz="4800">
                <a:solidFill>
                  <a:srgbClr val="FF0000"/>
                </a:solidFill>
                <a:latin typeface="Nunito"/>
                <a:ea typeface="Nunito"/>
                <a:cs typeface="Nunito"/>
                <a:sym typeface="Nunito"/>
              </a:rPr>
              <a:t>T</a:t>
            </a:r>
            <a:r>
              <a:rPr b="1" lang="en" sz="4800">
                <a:solidFill>
                  <a:srgbClr val="FF9900"/>
                </a:solidFill>
                <a:latin typeface="Nunito"/>
                <a:ea typeface="Nunito"/>
                <a:cs typeface="Nunito"/>
                <a:sym typeface="Nunito"/>
              </a:rPr>
              <a:t>I</a:t>
            </a:r>
            <a:r>
              <a:rPr b="1" lang="en" sz="4800">
                <a:solidFill>
                  <a:srgbClr val="FFFF00"/>
                </a:solidFill>
                <a:latin typeface="Nunito"/>
                <a:ea typeface="Nunito"/>
                <a:cs typeface="Nunito"/>
                <a:sym typeface="Nunito"/>
              </a:rPr>
              <a:t>O</a:t>
            </a:r>
            <a:r>
              <a:rPr b="1" lang="en" sz="4800">
                <a:solidFill>
                  <a:srgbClr val="00FF00"/>
                </a:solidFill>
                <a:latin typeface="Nunito"/>
                <a:ea typeface="Nunito"/>
                <a:cs typeface="Nunito"/>
                <a:sym typeface="Nunito"/>
              </a:rPr>
              <a:t>N</a:t>
            </a:r>
            <a:r>
              <a:rPr b="1" lang="en" sz="4800">
                <a:solidFill>
                  <a:srgbClr val="00FFFF"/>
                </a:solidFill>
                <a:latin typeface="Nunito"/>
                <a:ea typeface="Nunito"/>
                <a:cs typeface="Nunito"/>
                <a:sym typeface="Nunito"/>
              </a:rPr>
              <a:t>S</a:t>
            </a:r>
            <a:r>
              <a:rPr b="1" lang="en" sz="4800">
                <a:solidFill>
                  <a:srgbClr val="0000FF"/>
                </a:solidFill>
                <a:latin typeface="Nunito"/>
                <a:ea typeface="Nunito"/>
                <a:cs typeface="Nunito"/>
                <a:sym typeface="Nunito"/>
              </a:rPr>
              <a:t>!</a:t>
            </a:r>
            <a:r>
              <a:rPr b="1" lang="en" sz="4800">
                <a:solidFill>
                  <a:srgbClr val="9900FF"/>
                </a:solidFill>
                <a:latin typeface="Nunito"/>
                <a:ea typeface="Nunito"/>
                <a:cs typeface="Nunito"/>
                <a:sym typeface="Nunito"/>
              </a:rPr>
              <a:t>!</a:t>
            </a:r>
            <a:endParaRPr b="1" sz="4800">
              <a:solidFill>
                <a:srgbClr val="9900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311475" y="259325"/>
            <a:ext cx="6753900" cy="6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review the weeks:</a:t>
            </a:r>
            <a:endParaRPr/>
          </a:p>
        </p:txBody>
      </p:sp>
      <p:sp>
        <p:nvSpPr>
          <p:cNvPr id="296" name="Google Shape;296;p16"/>
          <p:cNvSpPr/>
          <p:nvPr/>
        </p:nvSpPr>
        <p:spPr>
          <a:xfrm>
            <a:off x="833420" y="1097225"/>
            <a:ext cx="1816193" cy="3711155"/>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779375" y="1150050"/>
            <a:ext cx="1816200" cy="19140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902725" y="1535122"/>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AA84F"/>
                </a:solidFill>
                <a:latin typeface="Roboto Medium"/>
                <a:ea typeface="Roboto Medium"/>
                <a:cs typeface="Roboto Medium"/>
                <a:sym typeface="Roboto Medium"/>
              </a:rPr>
              <a:t>Project Ideation</a:t>
            </a:r>
            <a:endParaRPr sz="1600">
              <a:solidFill>
                <a:srgbClr val="6AA84F"/>
              </a:solidFill>
              <a:latin typeface="Roboto Medium"/>
              <a:ea typeface="Roboto Medium"/>
              <a:cs typeface="Roboto Medium"/>
              <a:sym typeface="Roboto Medium"/>
            </a:endParaRPr>
          </a:p>
        </p:txBody>
      </p:sp>
      <p:sp>
        <p:nvSpPr>
          <p:cNvPr id="299" name="Google Shape;299;p16"/>
          <p:cNvSpPr/>
          <p:nvPr/>
        </p:nvSpPr>
        <p:spPr>
          <a:xfrm>
            <a:off x="902763" y="1928037"/>
            <a:ext cx="1623600" cy="988200"/>
          </a:xfrm>
          <a:prstGeom prst="rect">
            <a:avLst/>
          </a:prstGeom>
          <a:noFill/>
          <a:ln>
            <a:noFill/>
          </a:ln>
        </p:spPr>
        <p:txBody>
          <a:bodyPr anchorCtr="0" anchor="t" bIns="91425" lIns="91425" spcFirstLastPara="1" rIns="91425" wrap="square" tIns="91425">
            <a:noAutofit/>
          </a:bodyPr>
          <a:lstStyle/>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CoNVO</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Fellow Projects</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Consulting projects</a:t>
            </a:r>
            <a:endParaRPr sz="1200">
              <a:solidFill>
                <a:srgbClr val="6AA84F"/>
              </a:solidFill>
              <a:latin typeface="Roboto"/>
              <a:ea typeface="Roboto"/>
              <a:cs typeface="Roboto"/>
              <a:sym typeface="Roboto"/>
            </a:endParaRPr>
          </a:p>
        </p:txBody>
      </p:sp>
      <p:sp>
        <p:nvSpPr>
          <p:cNvPr id="300" name="Google Shape;300;p16"/>
          <p:cNvSpPr/>
          <p:nvPr/>
        </p:nvSpPr>
        <p:spPr>
          <a:xfrm>
            <a:off x="882850" y="1150040"/>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Roboto"/>
                <a:ea typeface="Roboto"/>
                <a:cs typeface="Roboto"/>
                <a:sym typeface="Roboto"/>
              </a:rPr>
              <a:t>Week 1</a:t>
            </a:r>
            <a:endParaRPr sz="2400">
              <a:solidFill>
                <a:srgbClr val="6AA84F"/>
              </a:solidFill>
              <a:latin typeface="Roboto Thin"/>
              <a:ea typeface="Roboto Thin"/>
              <a:cs typeface="Roboto Thin"/>
              <a:sym typeface="Roboto Thin"/>
            </a:endParaRPr>
          </a:p>
        </p:txBody>
      </p:sp>
      <p:sp>
        <p:nvSpPr>
          <p:cNvPr id="301" name="Google Shape;301;p16"/>
          <p:cNvSpPr/>
          <p:nvPr/>
        </p:nvSpPr>
        <p:spPr>
          <a:xfrm rot="5400000">
            <a:off x="1532650" y="3061375"/>
            <a:ext cx="3240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833400" y="3347727"/>
            <a:ext cx="1816200" cy="146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Kick-ass project idea with a clear user, a demonstrable need, available data, and results in an actionable insight.</a:t>
            </a:r>
            <a:endParaRPr sz="1200">
              <a:solidFill>
                <a:srgbClr val="FFFFFF"/>
              </a:solidFill>
              <a:latin typeface="Roboto"/>
              <a:ea typeface="Roboto"/>
              <a:cs typeface="Roboto"/>
              <a:sym typeface="Roboto"/>
            </a:endParaRPr>
          </a:p>
        </p:txBody>
      </p:sp>
      <p:sp>
        <p:nvSpPr>
          <p:cNvPr id="303" name="Google Shape;303;p16"/>
          <p:cNvSpPr/>
          <p:nvPr/>
        </p:nvSpPr>
        <p:spPr>
          <a:xfrm>
            <a:off x="2738430" y="1097225"/>
            <a:ext cx="1816193" cy="3711155"/>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2684375" y="1150050"/>
            <a:ext cx="1816193" cy="1914025"/>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rot="5400000">
            <a:off x="3415368" y="3061340"/>
            <a:ext cx="354237" cy="24876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4643441" y="1097225"/>
            <a:ext cx="1816193" cy="3711155"/>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4589400" y="1150050"/>
            <a:ext cx="1816193" cy="1914025"/>
          </a:xfrm>
          <a:prstGeom prst="rect">
            <a:avLst/>
          </a:prstGeom>
          <a:solidFill>
            <a:srgbClr val="FFFFFF"/>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rot="5400000">
            <a:off x="5320379" y="3061340"/>
            <a:ext cx="354237" cy="24876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6548441" y="1097225"/>
            <a:ext cx="1816193" cy="3711155"/>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10" name="Google Shape;310;p16"/>
          <p:cNvSpPr/>
          <p:nvPr/>
        </p:nvSpPr>
        <p:spPr>
          <a:xfrm>
            <a:off x="6494400" y="1150050"/>
            <a:ext cx="1816193" cy="1914025"/>
          </a:xfrm>
          <a:prstGeom prst="rect">
            <a:avLst/>
          </a:prstGeom>
          <a:solidFill>
            <a:srgbClr val="FFFFFF"/>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11" name="Google Shape;311;p16"/>
          <p:cNvSpPr/>
          <p:nvPr/>
        </p:nvSpPr>
        <p:spPr>
          <a:xfrm rot="5400000">
            <a:off x="7225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12" name="Google Shape;312;p16"/>
          <p:cNvSpPr/>
          <p:nvPr/>
        </p:nvSpPr>
        <p:spPr>
          <a:xfrm>
            <a:off x="2797738"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Roboto"/>
                <a:ea typeface="Roboto"/>
                <a:cs typeface="Roboto"/>
                <a:sym typeface="Roboto"/>
              </a:rPr>
              <a:t>Week 2</a:t>
            </a:r>
            <a:endParaRPr sz="2400">
              <a:solidFill>
                <a:srgbClr val="0000FF"/>
              </a:solidFill>
              <a:latin typeface="Roboto Thin"/>
              <a:ea typeface="Roboto Thin"/>
              <a:cs typeface="Roboto Thin"/>
              <a:sym typeface="Roboto Thin"/>
            </a:endParaRPr>
          </a:p>
        </p:txBody>
      </p:sp>
      <p:sp>
        <p:nvSpPr>
          <p:cNvPr id="313" name="Google Shape;313;p16"/>
          <p:cNvSpPr/>
          <p:nvPr/>
        </p:nvSpPr>
        <p:spPr>
          <a:xfrm>
            <a:off x="4712713"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9900"/>
                </a:solidFill>
                <a:latin typeface="Roboto"/>
                <a:ea typeface="Roboto"/>
                <a:cs typeface="Roboto"/>
                <a:sym typeface="Roboto"/>
              </a:rPr>
              <a:t>Week 3</a:t>
            </a:r>
            <a:endParaRPr sz="2400">
              <a:solidFill>
                <a:srgbClr val="FF9900"/>
              </a:solidFill>
              <a:latin typeface="Roboto Thin"/>
              <a:ea typeface="Roboto Thin"/>
              <a:cs typeface="Roboto Thin"/>
              <a:sym typeface="Roboto Thin"/>
            </a:endParaRPr>
          </a:p>
        </p:txBody>
      </p:sp>
      <p:sp>
        <p:nvSpPr>
          <p:cNvPr id="314" name="Google Shape;314;p16"/>
          <p:cNvSpPr/>
          <p:nvPr/>
        </p:nvSpPr>
        <p:spPr>
          <a:xfrm>
            <a:off x="4616425" y="3347725"/>
            <a:ext cx="18162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sp>
        <p:nvSpPr>
          <p:cNvPr id="315" name="Google Shape;315;p16"/>
          <p:cNvSpPr/>
          <p:nvPr/>
        </p:nvSpPr>
        <p:spPr>
          <a:xfrm>
            <a:off x="6637538" y="1190327"/>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9900FF"/>
                </a:solidFill>
                <a:latin typeface="Roboto"/>
                <a:ea typeface="Roboto"/>
                <a:cs typeface="Roboto"/>
                <a:sym typeface="Roboto"/>
              </a:rPr>
              <a:t>Week 4</a:t>
            </a:r>
            <a:endParaRPr sz="2400">
              <a:solidFill>
                <a:srgbClr val="9900FF"/>
              </a:solidFill>
              <a:latin typeface="Roboto Thin"/>
              <a:ea typeface="Roboto Thin"/>
              <a:cs typeface="Roboto Thin"/>
              <a:sym typeface="Robot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7"/>
          <p:cNvSpPr txBox="1"/>
          <p:nvPr>
            <p:ph type="ctrTitle"/>
          </p:nvPr>
        </p:nvSpPr>
        <p:spPr>
          <a:xfrm>
            <a:off x="311475" y="259325"/>
            <a:ext cx="6753900" cy="6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review the weeks:</a:t>
            </a:r>
            <a:endParaRPr/>
          </a:p>
        </p:txBody>
      </p:sp>
      <p:sp>
        <p:nvSpPr>
          <p:cNvPr id="321" name="Google Shape;321;p17"/>
          <p:cNvSpPr/>
          <p:nvPr/>
        </p:nvSpPr>
        <p:spPr>
          <a:xfrm>
            <a:off x="833420" y="1097225"/>
            <a:ext cx="1816200" cy="37113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79375" y="1150050"/>
            <a:ext cx="1816200" cy="19140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902725" y="1535122"/>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AA84F"/>
                </a:solidFill>
                <a:latin typeface="Roboto Medium"/>
                <a:ea typeface="Roboto Medium"/>
                <a:cs typeface="Roboto Medium"/>
                <a:sym typeface="Roboto Medium"/>
              </a:rPr>
              <a:t>Project Ideation</a:t>
            </a:r>
            <a:endParaRPr sz="1600">
              <a:solidFill>
                <a:srgbClr val="6AA84F"/>
              </a:solidFill>
              <a:latin typeface="Roboto Medium"/>
              <a:ea typeface="Roboto Medium"/>
              <a:cs typeface="Roboto Medium"/>
              <a:sym typeface="Roboto Medium"/>
            </a:endParaRPr>
          </a:p>
        </p:txBody>
      </p:sp>
      <p:sp>
        <p:nvSpPr>
          <p:cNvPr id="324" name="Google Shape;324;p17"/>
          <p:cNvSpPr/>
          <p:nvPr/>
        </p:nvSpPr>
        <p:spPr>
          <a:xfrm>
            <a:off x="902763" y="1928037"/>
            <a:ext cx="1623600" cy="988200"/>
          </a:xfrm>
          <a:prstGeom prst="rect">
            <a:avLst/>
          </a:prstGeom>
          <a:noFill/>
          <a:ln>
            <a:noFill/>
          </a:ln>
        </p:spPr>
        <p:txBody>
          <a:bodyPr anchorCtr="0" anchor="t" bIns="91425" lIns="91425" spcFirstLastPara="1" rIns="91425" wrap="square" tIns="91425">
            <a:noAutofit/>
          </a:bodyPr>
          <a:lstStyle/>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CoNVO</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Fellow Projects</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Consulting projects</a:t>
            </a:r>
            <a:endParaRPr sz="1200">
              <a:solidFill>
                <a:srgbClr val="6AA84F"/>
              </a:solidFill>
              <a:latin typeface="Roboto"/>
              <a:ea typeface="Roboto"/>
              <a:cs typeface="Roboto"/>
              <a:sym typeface="Roboto"/>
            </a:endParaRPr>
          </a:p>
        </p:txBody>
      </p:sp>
      <p:sp>
        <p:nvSpPr>
          <p:cNvPr id="325" name="Google Shape;325;p17"/>
          <p:cNvSpPr/>
          <p:nvPr/>
        </p:nvSpPr>
        <p:spPr>
          <a:xfrm>
            <a:off x="882850" y="1150040"/>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Roboto"/>
                <a:ea typeface="Roboto"/>
                <a:cs typeface="Roboto"/>
                <a:sym typeface="Roboto"/>
              </a:rPr>
              <a:t>Week 1</a:t>
            </a:r>
            <a:endParaRPr sz="2400">
              <a:solidFill>
                <a:srgbClr val="6AA84F"/>
              </a:solidFill>
              <a:latin typeface="Roboto Thin"/>
              <a:ea typeface="Roboto Thin"/>
              <a:cs typeface="Roboto Thin"/>
              <a:sym typeface="Roboto Thin"/>
            </a:endParaRPr>
          </a:p>
        </p:txBody>
      </p:sp>
      <p:sp>
        <p:nvSpPr>
          <p:cNvPr id="326" name="Google Shape;326;p17"/>
          <p:cNvSpPr/>
          <p:nvPr/>
        </p:nvSpPr>
        <p:spPr>
          <a:xfrm rot="5400000">
            <a:off x="1532650" y="3061375"/>
            <a:ext cx="3240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833400" y="3347727"/>
            <a:ext cx="1816200" cy="146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Kick-ass project idea with a clear user, a demonstrable need, available data, and results in an actionable insight.</a:t>
            </a:r>
            <a:endParaRPr sz="1200">
              <a:solidFill>
                <a:srgbClr val="FFFFFF"/>
              </a:solidFill>
              <a:latin typeface="Roboto"/>
              <a:ea typeface="Roboto"/>
              <a:cs typeface="Roboto"/>
              <a:sym typeface="Roboto"/>
            </a:endParaRPr>
          </a:p>
        </p:txBody>
      </p:sp>
      <p:sp>
        <p:nvSpPr>
          <p:cNvPr id="328" name="Google Shape;328;p17"/>
          <p:cNvSpPr/>
          <p:nvPr/>
        </p:nvSpPr>
        <p:spPr>
          <a:xfrm>
            <a:off x="2738430" y="1097225"/>
            <a:ext cx="1816200" cy="37113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684375" y="1150050"/>
            <a:ext cx="1816200" cy="19140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rot="5400000">
            <a:off x="3415366"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4643441" y="1097225"/>
            <a:ext cx="1816200" cy="3711300"/>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4589400" y="1150050"/>
            <a:ext cx="1816200" cy="1914000"/>
          </a:xfrm>
          <a:prstGeom prst="rect">
            <a:avLst/>
          </a:prstGeom>
          <a:solidFill>
            <a:srgbClr val="FFFFFF"/>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rot="5400000">
            <a:off x="5320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6548441" y="1097225"/>
            <a:ext cx="1816200" cy="37113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35" name="Google Shape;335;p17"/>
          <p:cNvSpPr/>
          <p:nvPr/>
        </p:nvSpPr>
        <p:spPr>
          <a:xfrm>
            <a:off x="6494400" y="1150050"/>
            <a:ext cx="1816200" cy="1914000"/>
          </a:xfrm>
          <a:prstGeom prst="rect">
            <a:avLst/>
          </a:prstGeom>
          <a:solidFill>
            <a:srgbClr val="FFFFFF"/>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36" name="Google Shape;336;p17"/>
          <p:cNvSpPr/>
          <p:nvPr/>
        </p:nvSpPr>
        <p:spPr>
          <a:xfrm rot="5400000">
            <a:off x="7225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37" name="Google Shape;337;p17"/>
          <p:cNvSpPr/>
          <p:nvPr/>
        </p:nvSpPr>
        <p:spPr>
          <a:xfrm>
            <a:off x="2797738"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Roboto"/>
                <a:ea typeface="Roboto"/>
                <a:cs typeface="Roboto"/>
                <a:sym typeface="Roboto"/>
              </a:rPr>
              <a:t>Week 2</a:t>
            </a:r>
            <a:endParaRPr sz="2400">
              <a:solidFill>
                <a:srgbClr val="0000FF"/>
              </a:solidFill>
              <a:latin typeface="Roboto Thin"/>
              <a:ea typeface="Roboto Thin"/>
              <a:cs typeface="Roboto Thin"/>
              <a:sym typeface="Roboto Thin"/>
            </a:endParaRPr>
          </a:p>
        </p:txBody>
      </p:sp>
      <p:sp>
        <p:nvSpPr>
          <p:cNvPr id="338" name="Google Shape;338;p17"/>
          <p:cNvSpPr/>
          <p:nvPr/>
        </p:nvSpPr>
        <p:spPr>
          <a:xfrm>
            <a:off x="4712713"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9900"/>
                </a:solidFill>
                <a:latin typeface="Roboto"/>
                <a:ea typeface="Roboto"/>
                <a:cs typeface="Roboto"/>
                <a:sym typeface="Roboto"/>
              </a:rPr>
              <a:t>Week 3</a:t>
            </a:r>
            <a:endParaRPr sz="2400">
              <a:solidFill>
                <a:srgbClr val="FF9900"/>
              </a:solidFill>
              <a:latin typeface="Roboto Thin"/>
              <a:ea typeface="Roboto Thin"/>
              <a:cs typeface="Roboto Thin"/>
              <a:sym typeface="Roboto Thin"/>
            </a:endParaRPr>
          </a:p>
        </p:txBody>
      </p:sp>
      <p:sp>
        <p:nvSpPr>
          <p:cNvPr id="339" name="Google Shape;339;p17"/>
          <p:cNvSpPr/>
          <p:nvPr/>
        </p:nvSpPr>
        <p:spPr>
          <a:xfrm>
            <a:off x="4616425" y="3347725"/>
            <a:ext cx="18162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sp>
        <p:nvSpPr>
          <p:cNvPr id="340" name="Google Shape;340;p17"/>
          <p:cNvSpPr/>
          <p:nvPr/>
        </p:nvSpPr>
        <p:spPr>
          <a:xfrm>
            <a:off x="6647450" y="1573110"/>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9900FF"/>
                </a:solidFill>
                <a:latin typeface="Roboto Medium"/>
                <a:ea typeface="Roboto Medium"/>
                <a:cs typeface="Roboto Medium"/>
                <a:sym typeface="Roboto Medium"/>
              </a:rPr>
              <a:t>Demo</a:t>
            </a:r>
            <a:endParaRPr sz="1600">
              <a:solidFill>
                <a:srgbClr val="9900FF"/>
              </a:solidFill>
              <a:latin typeface="Roboto Medium"/>
              <a:ea typeface="Roboto Medium"/>
              <a:cs typeface="Roboto Medium"/>
              <a:sym typeface="Roboto Medium"/>
            </a:endParaRPr>
          </a:p>
        </p:txBody>
      </p:sp>
      <p:sp>
        <p:nvSpPr>
          <p:cNvPr id="341" name="Google Shape;341;p17"/>
          <p:cNvSpPr/>
          <p:nvPr/>
        </p:nvSpPr>
        <p:spPr>
          <a:xfrm>
            <a:off x="6494425" y="1906875"/>
            <a:ext cx="1867500" cy="1030500"/>
          </a:xfrm>
          <a:prstGeom prst="rect">
            <a:avLst/>
          </a:prstGeom>
          <a:noFill/>
          <a:ln>
            <a:noFill/>
          </a:ln>
        </p:spPr>
        <p:txBody>
          <a:bodyPr anchorCtr="0" anchor="t" bIns="91425" lIns="91425" spcFirstLastPara="1" rIns="91425" wrap="square" tIns="91425">
            <a:noAutofit/>
          </a:bodyPr>
          <a:lstStyle/>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Polishing presentations</a:t>
            </a:r>
            <a:endParaRPr sz="1200">
              <a:solidFill>
                <a:srgbClr val="9900FF"/>
              </a:solidFill>
              <a:latin typeface="Roboto"/>
              <a:ea typeface="Roboto"/>
              <a:cs typeface="Roboto"/>
              <a:sym typeface="Roboto"/>
            </a:endParaRPr>
          </a:p>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Sharpening answers to questions</a:t>
            </a:r>
            <a:endParaRPr sz="1200">
              <a:solidFill>
                <a:srgbClr val="9900FF"/>
              </a:solidFill>
              <a:latin typeface="Roboto"/>
              <a:ea typeface="Roboto"/>
              <a:cs typeface="Roboto"/>
              <a:sym typeface="Roboto"/>
            </a:endParaRPr>
          </a:p>
        </p:txBody>
      </p:sp>
      <p:sp>
        <p:nvSpPr>
          <p:cNvPr id="342" name="Google Shape;342;p17"/>
          <p:cNvSpPr/>
          <p:nvPr/>
        </p:nvSpPr>
        <p:spPr>
          <a:xfrm>
            <a:off x="6637538" y="1190327"/>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9900FF"/>
                </a:solidFill>
                <a:latin typeface="Roboto"/>
                <a:ea typeface="Roboto"/>
                <a:cs typeface="Roboto"/>
                <a:sym typeface="Roboto"/>
              </a:rPr>
              <a:t>Week 4</a:t>
            </a:r>
            <a:endParaRPr sz="2400">
              <a:solidFill>
                <a:srgbClr val="9900FF"/>
              </a:solidFill>
              <a:latin typeface="Roboto Thin"/>
              <a:ea typeface="Roboto Thin"/>
              <a:cs typeface="Roboto Thin"/>
              <a:sym typeface="Roboto Thin"/>
            </a:endParaRPr>
          </a:p>
        </p:txBody>
      </p:sp>
      <p:sp>
        <p:nvSpPr>
          <p:cNvPr id="343" name="Google Shape;343;p17"/>
          <p:cNvSpPr/>
          <p:nvPr/>
        </p:nvSpPr>
        <p:spPr>
          <a:xfrm>
            <a:off x="6548450" y="3347725"/>
            <a:ext cx="1816200" cy="1213500"/>
          </a:xfrm>
          <a:prstGeom prst="rect">
            <a:avLst/>
          </a:prstGeom>
          <a:noFill/>
          <a:ln>
            <a:noFill/>
          </a:ln>
        </p:spPr>
        <p:txBody>
          <a:bodyPr anchorCtr="0" anchor="t" bIns="91425" lIns="91425" spcFirstLastPara="1" rIns="91425" wrap="square" tIns="91425">
            <a:noAutofit/>
          </a:bodyPr>
          <a:lstStyle/>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Rehearsed, refined presentation</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Recorded demo online</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Documented code on github</a:t>
            </a:r>
            <a:endParaRPr sz="12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8"/>
          <p:cNvSpPr txBox="1"/>
          <p:nvPr>
            <p:ph type="ctrTitle"/>
          </p:nvPr>
        </p:nvSpPr>
        <p:spPr>
          <a:xfrm>
            <a:off x="311475" y="259325"/>
            <a:ext cx="6753900" cy="6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review the weeks:</a:t>
            </a:r>
            <a:endParaRPr/>
          </a:p>
        </p:txBody>
      </p:sp>
      <p:sp>
        <p:nvSpPr>
          <p:cNvPr id="349" name="Google Shape;349;p18"/>
          <p:cNvSpPr/>
          <p:nvPr/>
        </p:nvSpPr>
        <p:spPr>
          <a:xfrm>
            <a:off x="833420" y="1097225"/>
            <a:ext cx="1816200" cy="37113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779375" y="1150050"/>
            <a:ext cx="1816200" cy="19140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902725" y="1535122"/>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AA84F"/>
                </a:solidFill>
                <a:latin typeface="Roboto Medium"/>
                <a:ea typeface="Roboto Medium"/>
                <a:cs typeface="Roboto Medium"/>
                <a:sym typeface="Roboto Medium"/>
              </a:rPr>
              <a:t>Project Ideation</a:t>
            </a:r>
            <a:endParaRPr sz="1600">
              <a:solidFill>
                <a:srgbClr val="6AA84F"/>
              </a:solidFill>
              <a:latin typeface="Roboto Medium"/>
              <a:ea typeface="Roboto Medium"/>
              <a:cs typeface="Roboto Medium"/>
              <a:sym typeface="Roboto Medium"/>
            </a:endParaRPr>
          </a:p>
        </p:txBody>
      </p:sp>
      <p:sp>
        <p:nvSpPr>
          <p:cNvPr id="352" name="Google Shape;352;p18"/>
          <p:cNvSpPr/>
          <p:nvPr/>
        </p:nvSpPr>
        <p:spPr>
          <a:xfrm>
            <a:off x="902763" y="1928037"/>
            <a:ext cx="1623600" cy="988200"/>
          </a:xfrm>
          <a:prstGeom prst="rect">
            <a:avLst/>
          </a:prstGeom>
          <a:noFill/>
          <a:ln>
            <a:noFill/>
          </a:ln>
        </p:spPr>
        <p:txBody>
          <a:bodyPr anchorCtr="0" anchor="t" bIns="91425" lIns="91425" spcFirstLastPara="1" rIns="91425" wrap="square" tIns="91425">
            <a:noAutofit/>
          </a:bodyPr>
          <a:lstStyle/>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CoNVO</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Fellow Projects</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Consulting projects</a:t>
            </a:r>
            <a:endParaRPr sz="1200">
              <a:solidFill>
                <a:srgbClr val="6AA84F"/>
              </a:solidFill>
              <a:latin typeface="Roboto"/>
              <a:ea typeface="Roboto"/>
              <a:cs typeface="Roboto"/>
              <a:sym typeface="Roboto"/>
            </a:endParaRPr>
          </a:p>
        </p:txBody>
      </p:sp>
      <p:sp>
        <p:nvSpPr>
          <p:cNvPr id="353" name="Google Shape;353;p18"/>
          <p:cNvSpPr/>
          <p:nvPr/>
        </p:nvSpPr>
        <p:spPr>
          <a:xfrm>
            <a:off x="882850" y="1150040"/>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Roboto"/>
                <a:ea typeface="Roboto"/>
                <a:cs typeface="Roboto"/>
                <a:sym typeface="Roboto"/>
              </a:rPr>
              <a:t>Week 1</a:t>
            </a:r>
            <a:endParaRPr sz="2400">
              <a:solidFill>
                <a:srgbClr val="6AA84F"/>
              </a:solidFill>
              <a:latin typeface="Roboto Thin"/>
              <a:ea typeface="Roboto Thin"/>
              <a:cs typeface="Roboto Thin"/>
              <a:sym typeface="Roboto Thin"/>
            </a:endParaRPr>
          </a:p>
        </p:txBody>
      </p:sp>
      <p:sp>
        <p:nvSpPr>
          <p:cNvPr id="354" name="Google Shape;354;p18"/>
          <p:cNvSpPr/>
          <p:nvPr/>
        </p:nvSpPr>
        <p:spPr>
          <a:xfrm rot="5400000">
            <a:off x="1532650" y="3061375"/>
            <a:ext cx="3240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833400" y="3347727"/>
            <a:ext cx="1816200" cy="146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Kick-ass project idea with a clear user, a demonstrable need, available data, and results in an actionable insight.</a:t>
            </a:r>
            <a:endParaRPr sz="1200">
              <a:solidFill>
                <a:srgbClr val="FFFFFF"/>
              </a:solidFill>
              <a:latin typeface="Roboto"/>
              <a:ea typeface="Roboto"/>
              <a:cs typeface="Roboto"/>
              <a:sym typeface="Roboto"/>
            </a:endParaRPr>
          </a:p>
        </p:txBody>
      </p:sp>
      <p:sp>
        <p:nvSpPr>
          <p:cNvPr id="356" name="Google Shape;356;p18"/>
          <p:cNvSpPr/>
          <p:nvPr/>
        </p:nvSpPr>
        <p:spPr>
          <a:xfrm>
            <a:off x="2738430" y="1097225"/>
            <a:ext cx="1816200" cy="37113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2684375" y="1150050"/>
            <a:ext cx="1816200" cy="19140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18"/>
          <p:cNvSpPr/>
          <p:nvPr/>
        </p:nvSpPr>
        <p:spPr>
          <a:xfrm rot="5400000">
            <a:off x="3415366"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4643441" y="1097225"/>
            <a:ext cx="1816200" cy="3711300"/>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4589400" y="1150050"/>
            <a:ext cx="1816200" cy="1914000"/>
          </a:xfrm>
          <a:prstGeom prst="rect">
            <a:avLst/>
          </a:prstGeom>
          <a:solidFill>
            <a:srgbClr val="FFFFFF"/>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rot="5400000">
            <a:off x="5320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548441" y="1097225"/>
            <a:ext cx="1816200" cy="37113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63" name="Google Shape;363;p18"/>
          <p:cNvSpPr/>
          <p:nvPr/>
        </p:nvSpPr>
        <p:spPr>
          <a:xfrm>
            <a:off x="6494400" y="1150050"/>
            <a:ext cx="1816200" cy="1914000"/>
          </a:xfrm>
          <a:prstGeom prst="rect">
            <a:avLst/>
          </a:prstGeom>
          <a:solidFill>
            <a:srgbClr val="FFFFFF"/>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64" name="Google Shape;364;p18"/>
          <p:cNvSpPr/>
          <p:nvPr/>
        </p:nvSpPr>
        <p:spPr>
          <a:xfrm rot="5400000">
            <a:off x="7225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65" name="Google Shape;365;p18"/>
          <p:cNvSpPr/>
          <p:nvPr/>
        </p:nvSpPr>
        <p:spPr>
          <a:xfrm>
            <a:off x="4722625" y="1532818"/>
            <a:ext cx="16236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9900"/>
                </a:solidFill>
                <a:latin typeface="Roboto Medium"/>
                <a:ea typeface="Roboto Medium"/>
                <a:cs typeface="Roboto Medium"/>
                <a:sym typeface="Roboto Medium"/>
              </a:rPr>
              <a:t>Data Story + Validation</a:t>
            </a:r>
            <a:endParaRPr sz="1600">
              <a:solidFill>
                <a:srgbClr val="FF9900"/>
              </a:solidFill>
              <a:latin typeface="Roboto Medium"/>
              <a:ea typeface="Roboto Medium"/>
              <a:cs typeface="Roboto Medium"/>
              <a:sym typeface="Roboto Medium"/>
            </a:endParaRPr>
          </a:p>
        </p:txBody>
      </p:sp>
      <p:sp>
        <p:nvSpPr>
          <p:cNvPr id="366" name="Google Shape;366;p18"/>
          <p:cNvSpPr/>
          <p:nvPr/>
        </p:nvSpPr>
        <p:spPr>
          <a:xfrm>
            <a:off x="4589400" y="2138475"/>
            <a:ext cx="1746900" cy="885300"/>
          </a:xfrm>
          <a:prstGeom prst="rect">
            <a:avLst/>
          </a:prstGeom>
          <a:noFill/>
          <a:ln>
            <a:noFill/>
          </a:ln>
        </p:spPr>
        <p:txBody>
          <a:bodyPr anchorCtr="0" anchor="t" bIns="91425" lIns="91425" spcFirstLastPara="1" rIns="91425" wrap="square" tIns="91425">
            <a:noAutofit/>
          </a:bodyPr>
          <a:lstStyle/>
          <a:p>
            <a:pPr indent="-190500" lvl="0" marL="228600" rtl="0" algn="ct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Finishing product</a:t>
            </a:r>
            <a:endParaRPr sz="1200">
              <a:solidFill>
                <a:srgbClr val="FF9900"/>
              </a:solidFill>
              <a:latin typeface="Roboto"/>
              <a:ea typeface="Roboto"/>
              <a:cs typeface="Roboto"/>
              <a:sym typeface="Roboto"/>
            </a:endParaRPr>
          </a:p>
          <a:p>
            <a:pPr indent="-190500" lvl="0" marL="228600" rtl="0" algn="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Developing metrics</a:t>
            </a:r>
            <a:endParaRPr sz="1200">
              <a:solidFill>
                <a:srgbClr val="FF9900"/>
              </a:solidFill>
              <a:latin typeface="Roboto"/>
              <a:ea typeface="Roboto"/>
              <a:cs typeface="Roboto"/>
              <a:sym typeface="Roboto"/>
            </a:endParaRPr>
          </a:p>
          <a:p>
            <a:pPr indent="-190500" lvl="0" marL="228600" rtl="0" algn="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Justifying choices</a:t>
            </a:r>
            <a:endParaRPr sz="1200">
              <a:solidFill>
                <a:srgbClr val="FF9900"/>
              </a:solidFill>
              <a:latin typeface="Roboto"/>
              <a:ea typeface="Roboto"/>
              <a:cs typeface="Roboto"/>
              <a:sym typeface="Roboto"/>
            </a:endParaRPr>
          </a:p>
        </p:txBody>
      </p:sp>
      <p:sp>
        <p:nvSpPr>
          <p:cNvPr id="367" name="Google Shape;367;p18"/>
          <p:cNvSpPr/>
          <p:nvPr/>
        </p:nvSpPr>
        <p:spPr>
          <a:xfrm>
            <a:off x="4712713"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9900"/>
                </a:solidFill>
                <a:latin typeface="Roboto"/>
                <a:ea typeface="Roboto"/>
                <a:cs typeface="Roboto"/>
                <a:sym typeface="Roboto"/>
              </a:rPr>
              <a:t>Week 3</a:t>
            </a:r>
            <a:endParaRPr sz="2400">
              <a:solidFill>
                <a:srgbClr val="FF9900"/>
              </a:solidFill>
              <a:latin typeface="Roboto Thin"/>
              <a:ea typeface="Roboto Thin"/>
              <a:cs typeface="Roboto Thin"/>
              <a:sym typeface="Roboto Thin"/>
            </a:endParaRPr>
          </a:p>
        </p:txBody>
      </p:sp>
      <p:sp>
        <p:nvSpPr>
          <p:cNvPr id="368" name="Google Shape;368;p18"/>
          <p:cNvSpPr/>
          <p:nvPr/>
        </p:nvSpPr>
        <p:spPr>
          <a:xfrm>
            <a:off x="4616425" y="3347725"/>
            <a:ext cx="18162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sp>
        <p:nvSpPr>
          <p:cNvPr id="369" name="Google Shape;369;p18"/>
          <p:cNvSpPr/>
          <p:nvPr/>
        </p:nvSpPr>
        <p:spPr>
          <a:xfrm>
            <a:off x="4626325" y="3347725"/>
            <a:ext cx="1816200" cy="1213500"/>
          </a:xfrm>
          <a:prstGeom prst="rect">
            <a:avLst/>
          </a:prstGeom>
          <a:noFill/>
          <a:ln>
            <a:noFill/>
          </a:ln>
        </p:spPr>
        <p:txBody>
          <a:bodyPr anchorCtr="0" anchor="t" bIns="91425" lIns="91425" spcFirstLastPara="1" rIns="91425" wrap="square" tIns="91425">
            <a:noAutofit/>
          </a:bodyPr>
          <a:lstStyle/>
          <a:p>
            <a:pPr indent="-190500" lvl="0" marL="1143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Clearly explained evolution of data -&gt; solution</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Demonstration that your solution worked</a:t>
            </a:r>
            <a:endParaRPr sz="1200">
              <a:solidFill>
                <a:srgbClr val="FFFFFF"/>
              </a:solidFill>
              <a:latin typeface="Roboto"/>
              <a:ea typeface="Roboto"/>
              <a:cs typeface="Roboto"/>
              <a:sym typeface="Roboto"/>
            </a:endParaRPr>
          </a:p>
        </p:txBody>
      </p:sp>
      <p:sp>
        <p:nvSpPr>
          <p:cNvPr id="370" name="Google Shape;370;p18"/>
          <p:cNvSpPr/>
          <p:nvPr/>
        </p:nvSpPr>
        <p:spPr>
          <a:xfrm>
            <a:off x="6647450" y="1573110"/>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9900FF"/>
                </a:solidFill>
                <a:latin typeface="Roboto Medium"/>
                <a:ea typeface="Roboto Medium"/>
                <a:cs typeface="Roboto Medium"/>
                <a:sym typeface="Roboto Medium"/>
              </a:rPr>
              <a:t>Demo</a:t>
            </a:r>
            <a:endParaRPr sz="1600">
              <a:solidFill>
                <a:srgbClr val="9900FF"/>
              </a:solidFill>
              <a:latin typeface="Roboto Medium"/>
              <a:ea typeface="Roboto Medium"/>
              <a:cs typeface="Roboto Medium"/>
              <a:sym typeface="Roboto Medium"/>
            </a:endParaRPr>
          </a:p>
        </p:txBody>
      </p:sp>
      <p:sp>
        <p:nvSpPr>
          <p:cNvPr id="371" name="Google Shape;371;p18"/>
          <p:cNvSpPr/>
          <p:nvPr/>
        </p:nvSpPr>
        <p:spPr>
          <a:xfrm>
            <a:off x="6637538" y="1190327"/>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9900FF"/>
                </a:solidFill>
                <a:latin typeface="Roboto"/>
                <a:ea typeface="Roboto"/>
                <a:cs typeface="Roboto"/>
                <a:sym typeface="Roboto"/>
              </a:rPr>
              <a:t>Week 4</a:t>
            </a:r>
            <a:endParaRPr sz="2400">
              <a:solidFill>
                <a:srgbClr val="9900FF"/>
              </a:solidFill>
              <a:latin typeface="Roboto Thin"/>
              <a:ea typeface="Roboto Thin"/>
              <a:cs typeface="Roboto Thin"/>
              <a:sym typeface="Roboto Thin"/>
            </a:endParaRPr>
          </a:p>
        </p:txBody>
      </p:sp>
      <p:sp>
        <p:nvSpPr>
          <p:cNvPr id="372" name="Google Shape;372;p18"/>
          <p:cNvSpPr/>
          <p:nvPr/>
        </p:nvSpPr>
        <p:spPr>
          <a:xfrm>
            <a:off x="6548450" y="3347725"/>
            <a:ext cx="1816200" cy="1213500"/>
          </a:xfrm>
          <a:prstGeom prst="rect">
            <a:avLst/>
          </a:prstGeom>
          <a:noFill/>
          <a:ln>
            <a:noFill/>
          </a:ln>
        </p:spPr>
        <p:txBody>
          <a:bodyPr anchorCtr="0" anchor="t" bIns="91425" lIns="91425" spcFirstLastPara="1" rIns="91425" wrap="square" tIns="91425">
            <a:noAutofit/>
          </a:bodyPr>
          <a:lstStyle/>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Rehearsed, refined presentation</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Recorded demo online</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Documented code on github</a:t>
            </a:r>
            <a:endParaRPr sz="1200">
              <a:solidFill>
                <a:srgbClr val="FFFFFF"/>
              </a:solidFill>
              <a:latin typeface="Roboto"/>
              <a:ea typeface="Roboto"/>
              <a:cs typeface="Roboto"/>
              <a:sym typeface="Roboto"/>
            </a:endParaRPr>
          </a:p>
        </p:txBody>
      </p:sp>
      <p:sp>
        <p:nvSpPr>
          <p:cNvPr id="373" name="Google Shape;373;p18"/>
          <p:cNvSpPr/>
          <p:nvPr/>
        </p:nvSpPr>
        <p:spPr>
          <a:xfrm>
            <a:off x="6494425" y="1906875"/>
            <a:ext cx="1867500" cy="1030500"/>
          </a:xfrm>
          <a:prstGeom prst="rect">
            <a:avLst/>
          </a:prstGeom>
          <a:noFill/>
          <a:ln>
            <a:noFill/>
          </a:ln>
        </p:spPr>
        <p:txBody>
          <a:bodyPr anchorCtr="0" anchor="t" bIns="91425" lIns="91425" spcFirstLastPara="1" rIns="91425" wrap="square" tIns="91425">
            <a:noAutofit/>
          </a:bodyPr>
          <a:lstStyle/>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Polishing presentations</a:t>
            </a:r>
            <a:endParaRPr sz="1200">
              <a:solidFill>
                <a:srgbClr val="9900FF"/>
              </a:solidFill>
              <a:latin typeface="Roboto"/>
              <a:ea typeface="Roboto"/>
              <a:cs typeface="Roboto"/>
              <a:sym typeface="Roboto"/>
            </a:endParaRPr>
          </a:p>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Sharpening answers to questions</a:t>
            </a:r>
            <a:endParaRPr sz="1200">
              <a:solidFill>
                <a:srgbClr val="9900FF"/>
              </a:solidFill>
              <a:latin typeface="Roboto"/>
              <a:ea typeface="Roboto"/>
              <a:cs typeface="Roboto"/>
              <a:sym typeface="Roboto"/>
            </a:endParaRPr>
          </a:p>
        </p:txBody>
      </p:sp>
      <p:sp>
        <p:nvSpPr>
          <p:cNvPr id="374" name="Google Shape;374;p18"/>
          <p:cNvSpPr/>
          <p:nvPr/>
        </p:nvSpPr>
        <p:spPr>
          <a:xfrm>
            <a:off x="2797738"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Roboto"/>
                <a:ea typeface="Roboto"/>
                <a:cs typeface="Roboto"/>
                <a:sym typeface="Roboto"/>
              </a:rPr>
              <a:t>Week 2</a:t>
            </a:r>
            <a:endParaRPr sz="2400">
              <a:solidFill>
                <a:srgbClr val="0000FF"/>
              </a:solidFill>
              <a:latin typeface="Roboto Thin"/>
              <a:ea typeface="Roboto Thin"/>
              <a:cs typeface="Roboto Thin"/>
              <a:sym typeface="Roboto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19"/>
          <p:cNvSpPr txBox="1"/>
          <p:nvPr>
            <p:ph type="ctrTitle"/>
          </p:nvPr>
        </p:nvSpPr>
        <p:spPr>
          <a:xfrm>
            <a:off x="311475" y="259325"/>
            <a:ext cx="6753900" cy="6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review the weeks:</a:t>
            </a:r>
            <a:endParaRPr/>
          </a:p>
        </p:txBody>
      </p:sp>
      <p:sp>
        <p:nvSpPr>
          <p:cNvPr id="380" name="Google Shape;380;p19"/>
          <p:cNvSpPr/>
          <p:nvPr/>
        </p:nvSpPr>
        <p:spPr>
          <a:xfrm>
            <a:off x="833420" y="1097225"/>
            <a:ext cx="1816200" cy="37113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79375" y="1150050"/>
            <a:ext cx="1816200" cy="19140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902725" y="1535122"/>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AA84F"/>
                </a:solidFill>
                <a:latin typeface="Roboto Medium"/>
                <a:ea typeface="Roboto Medium"/>
                <a:cs typeface="Roboto Medium"/>
                <a:sym typeface="Roboto Medium"/>
              </a:rPr>
              <a:t>Project Ideation</a:t>
            </a:r>
            <a:endParaRPr sz="1600">
              <a:solidFill>
                <a:srgbClr val="6AA84F"/>
              </a:solidFill>
              <a:latin typeface="Roboto Medium"/>
              <a:ea typeface="Roboto Medium"/>
              <a:cs typeface="Roboto Medium"/>
              <a:sym typeface="Roboto Medium"/>
            </a:endParaRPr>
          </a:p>
        </p:txBody>
      </p:sp>
      <p:sp>
        <p:nvSpPr>
          <p:cNvPr id="383" name="Google Shape;383;p19"/>
          <p:cNvSpPr/>
          <p:nvPr/>
        </p:nvSpPr>
        <p:spPr>
          <a:xfrm>
            <a:off x="902763" y="1928037"/>
            <a:ext cx="1623600" cy="988200"/>
          </a:xfrm>
          <a:prstGeom prst="rect">
            <a:avLst/>
          </a:prstGeom>
          <a:noFill/>
          <a:ln>
            <a:noFill/>
          </a:ln>
        </p:spPr>
        <p:txBody>
          <a:bodyPr anchorCtr="0" anchor="t" bIns="91425" lIns="91425" spcFirstLastPara="1" rIns="91425" wrap="square" tIns="91425">
            <a:noAutofit/>
          </a:bodyPr>
          <a:lstStyle/>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CoNVO</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Fellow Projects</a:t>
            </a:r>
            <a:endParaRPr sz="1200">
              <a:solidFill>
                <a:srgbClr val="6AA84F"/>
              </a:solidFill>
              <a:latin typeface="Roboto"/>
              <a:ea typeface="Roboto"/>
              <a:cs typeface="Roboto"/>
              <a:sym typeface="Roboto"/>
            </a:endParaRPr>
          </a:p>
          <a:p>
            <a:pPr indent="-190500" lvl="0" marL="342900" rtl="0" algn="l">
              <a:lnSpc>
                <a:spcPct val="115000"/>
              </a:lnSpc>
              <a:spcBef>
                <a:spcPts val="0"/>
              </a:spcBef>
              <a:spcAft>
                <a:spcPts val="0"/>
              </a:spcAft>
              <a:buClr>
                <a:srgbClr val="6AA84F"/>
              </a:buClr>
              <a:buSzPts val="1200"/>
              <a:buFont typeface="Roboto"/>
              <a:buChar char="●"/>
            </a:pPr>
            <a:r>
              <a:rPr lang="en" sz="1200">
                <a:solidFill>
                  <a:srgbClr val="6AA84F"/>
                </a:solidFill>
                <a:latin typeface="Roboto"/>
                <a:ea typeface="Roboto"/>
                <a:cs typeface="Roboto"/>
                <a:sym typeface="Roboto"/>
              </a:rPr>
              <a:t>Consulting projects</a:t>
            </a:r>
            <a:endParaRPr sz="1200">
              <a:solidFill>
                <a:srgbClr val="6AA84F"/>
              </a:solidFill>
              <a:latin typeface="Roboto"/>
              <a:ea typeface="Roboto"/>
              <a:cs typeface="Roboto"/>
              <a:sym typeface="Roboto"/>
            </a:endParaRPr>
          </a:p>
        </p:txBody>
      </p:sp>
      <p:sp>
        <p:nvSpPr>
          <p:cNvPr id="384" name="Google Shape;384;p19"/>
          <p:cNvSpPr/>
          <p:nvPr/>
        </p:nvSpPr>
        <p:spPr>
          <a:xfrm>
            <a:off x="882850" y="1150040"/>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Roboto"/>
                <a:ea typeface="Roboto"/>
                <a:cs typeface="Roboto"/>
                <a:sym typeface="Roboto"/>
              </a:rPr>
              <a:t>Week 1</a:t>
            </a:r>
            <a:endParaRPr sz="2400">
              <a:solidFill>
                <a:srgbClr val="6AA84F"/>
              </a:solidFill>
              <a:latin typeface="Roboto Thin"/>
              <a:ea typeface="Roboto Thin"/>
              <a:cs typeface="Roboto Thin"/>
              <a:sym typeface="Roboto Thin"/>
            </a:endParaRPr>
          </a:p>
        </p:txBody>
      </p:sp>
      <p:sp>
        <p:nvSpPr>
          <p:cNvPr id="385" name="Google Shape;385;p19"/>
          <p:cNvSpPr/>
          <p:nvPr/>
        </p:nvSpPr>
        <p:spPr>
          <a:xfrm rot="5400000">
            <a:off x="1532650" y="3061375"/>
            <a:ext cx="3240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833400" y="3347727"/>
            <a:ext cx="1816200" cy="146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Kick-ass project idea with a clear user, a demonstrable need, available data, and results in an actionable insight.</a:t>
            </a:r>
            <a:endParaRPr sz="1200">
              <a:solidFill>
                <a:srgbClr val="FFFFFF"/>
              </a:solidFill>
              <a:latin typeface="Roboto"/>
              <a:ea typeface="Roboto"/>
              <a:cs typeface="Roboto"/>
              <a:sym typeface="Roboto"/>
            </a:endParaRPr>
          </a:p>
        </p:txBody>
      </p:sp>
      <p:sp>
        <p:nvSpPr>
          <p:cNvPr id="387" name="Google Shape;387;p19"/>
          <p:cNvSpPr/>
          <p:nvPr/>
        </p:nvSpPr>
        <p:spPr>
          <a:xfrm>
            <a:off x="2738430" y="1097225"/>
            <a:ext cx="1816200" cy="37113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Interactive button</a:t>
            </a:r>
            <a:endParaRPr sz="1200">
              <a:solidFill>
                <a:schemeClr val="lt1"/>
              </a:solidFill>
              <a:latin typeface="Roboto"/>
              <a:ea typeface="Roboto"/>
              <a:cs typeface="Roboto"/>
              <a:sym typeface="Roboto"/>
            </a:endParaRPr>
          </a:p>
        </p:txBody>
      </p:sp>
      <p:sp>
        <p:nvSpPr>
          <p:cNvPr id="388" name="Google Shape;388;p19"/>
          <p:cNvSpPr/>
          <p:nvPr/>
        </p:nvSpPr>
        <p:spPr>
          <a:xfrm>
            <a:off x="2684375" y="1150050"/>
            <a:ext cx="1816200" cy="19140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rot="5400000">
            <a:off x="3415366"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4643441" y="1097225"/>
            <a:ext cx="1816200" cy="3711300"/>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4589400" y="1150050"/>
            <a:ext cx="1816200" cy="1914000"/>
          </a:xfrm>
          <a:prstGeom prst="rect">
            <a:avLst/>
          </a:prstGeom>
          <a:solidFill>
            <a:srgbClr val="FFFFFF"/>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rot="5400000">
            <a:off x="5320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6548441" y="1097225"/>
            <a:ext cx="1816200" cy="37113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94" name="Google Shape;394;p19"/>
          <p:cNvSpPr/>
          <p:nvPr/>
        </p:nvSpPr>
        <p:spPr>
          <a:xfrm>
            <a:off x="6494400" y="1150050"/>
            <a:ext cx="1816200" cy="1914000"/>
          </a:xfrm>
          <a:prstGeom prst="rect">
            <a:avLst/>
          </a:prstGeom>
          <a:solidFill>
            <a:srgbClr val="FFFFFF"/>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95" name="Google Shape;395;p19"/>
          <p:cNvSpPr/>
          <p:nvPr/>
        </p:nvSpPr>
        <p:spPr>
          <a:xfrm rot="5400000">
            <a:off x="7225377" y="3061402"/>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396" name="Google Shape;396;p19"/>
          <p:cNvSpPr/>
          <p:nvPr/>
        </p:nvSpPr>
        <p:spPr>
          <a:xfrm>
            <a:off x="2817613" y="1535135"/>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FF"/>
                </a:solidFill>
                <a:latin typeface="Roboto Medium"/>
                <a:ea typeface="Roboto Medium"/>
                <a:cs typeface="Roboto Medium"/>
                <a:sym typeface="Roboto Medium"/>
              </a:rPr>
              <a:t>MVP</a:t>
            </a:r>
            <a:endParaRPr sz="1600">
              <a:solidFill>
                <a:srgbClr val="0000FF"/>
              </a:solidFill>
              <a:latin typeface="Roboto Medium"/>
              <a:ea typeface="Roboto Medium"/>
              <a:cs typeface="Roboto Medium"/>
              <a:sym typeface="Roboto Medium"/>
            </a:endParaRPr>
          </a:p>
        </p:txBody>
      </p:sp>
      <p:sp>
        <p:nvSpPr>
          <p:cNvPr id="397" name="Google Shape;397;p19"/>
          <p:cNvSpPr/>
          <p:nvPr/>
        </p:nvSpPr>
        <p:spPr>
          <a:xfrm>
            <a:off x="2817650" y="1928050"/>
            <a:ext cx="1623600" cy="988200"/>
          </a:xfrm>
          <a:prstGeom prst="rect">
            <a:avLst/>
          </a:prstGeom>
          <a:noFill/>
          <a:ln>
            <a:noFill/>
          </a:ln>
        </p:spPr>
        <p:txBody>
          <a:bodyPr anchorCtr="0" anchor="t" bIns="91425" lIns="91425" spcFirstLastPara="1" rIns="91425" wrap="square" tIns="91425">
            <a:noAutofit/>
          </a:bodyPr>
          <a:lstStyle/>
          <a:p>
            <a:pPr indent="-190500" lvl="0" marL="171450" rtl="0" algn="ctr">
              <a:lnSpc>
                <a:spcPct val="115000"/>
              </a:lnSpc>
              <a:spcBef>
                <a:spcPts val="0"/>
              </a:spcBef>
              <a:spcAft>
                <a:spcPts val="0"/>
              </a:spcAft>
              <a:buClr>
                <a:srgbClr val="0000FF"/>
              </a:buClr>
              <a:buSzPts val="1200"/>
              <a:buFont typeface="Roboto"/>
              <a:buChar char="●"/>
            </a:pPr>
            <a:r>
              <a:rPr lang="en" sz="1200">
                <a:solidFill>
                  <a:srgbClr val="0000FF"/>
                </a:solidFill>
                <a:latin typeface="Roboto"/>
                <a:ea typeface="Roboto"/>
                <a:cs typeface="Roboto"/>
                <a:sym typeface="Roboto"/>
              </a:rPr>
              <a:t>Data cleaning and ingestion</a:t>
            </a:r>
            <a:endParaRPr sz="1200">
              <a:solidFill>
                <a:srgbClr val="0000FF"/>
              </a:solidFill>
              <a:latin typeface="Roboto"/>
              <a:ea typeface="Roboto"/>
              <a:cs typeface="Roboto"/>
              <a:sym typeface="Roboto"/>
            </a:endParaRPr>
          </a:p>
          <a:p>
            <a:pPr indent="-190500" lvl="0" marL="171450" rtl="0" algn="ctr">
              <a:lnSpc>
                <a:spcPct val="115000"/>
              </a:lnSpc>
              <a:spcBef>
                <a:spcPts val="0"/>
              </a:spcBef>
              <a:spcAft>
                <a:spcPts val="0"/>
              </a:spcAft>
              <a:buClr>
                <a:srgbClr val="0000FF"/>
              </a:buClr>
              <a:buSzPts val="1200"/>
              <a:buFont typeface="Roboto"/>
              <a:buChar char="●"/>
            </a:pPr>
            <a:r>
              <a:rPr lang="en" sz="1200">
                <a:solidFill>
                  <a:srgbClr val="0000FF"/>
                </a:solidFill>
                <a:latin typeface="Roboto"/>
                <a:ea typeface="Roboto"/>
                <a:cs typeface="Roboto"/>
                <a:sym typeface="Roboto"/>
              </a:rPr>
              <a:t>ML algorithm</a:t>
            </a:r>
            <a:endParaRPr sz="1200">
              <a:solidFill>
                <a:srgbClr val="0000FF"/>
              </a:solidFill>
              <a:latin typeface="Roboto"/>
              <a:ea typeface="Roboto"/>
              <a:cs typeface="Roboto"/>
              <a:sym typeface="Roboto"/>
            </a:endParaRPr>
          </a:p>
          <a:p>
            <a:pPr indent="-190500" lvl="0" marL="171450" rtl="0" algn="ctr">
              <a:lnSpc>
                <a:spcPct val="115000"/>
              </a:lnSpc>
              <a:spcBef>
                <a:spcPts val="0"/>
              </a:spcBef>
              <a:spcAft>
                <a:spcPts val="0"/>
              </a:spcAft>
              <a:buClr>
                <a:srgbClr val="0000FF"/>
              </a:buClr>
              <a:buSzPts val="1200"/>
              <a:buFont typeface="Roboto"/>
              <a:buChar char="●"/>
            </a:pPr>
            <a:r>
              <a:rPr lang="en" sz="1200">
                <a:solidFill>
                  <a:srgbClr val="0000FF"/>
                </a:solidFill>
                <a:latin typeface="Roboto"/>
                <a:ea typeface="Roboto"/>
                <a:cs typeface="Roboto"/>
                <a:sym typeface="Roboto"/>
              </a:rPr>
              <a:t>Basic output</a:t>
            </a:r>
            <a:endParaRPr sz="1200">
              <a:solidFill>
                <a:srgbClr val="0000FF"/>
              </a:solidFill>
              <a:latin typeface="Roboto"/>
              <a:ea typeface="Roboto"/>
              <a:cs typeface="Roboto"/>
              <a:sym typeface="Roboto"/>
            </a:endParaRPr>
          </a:p>
        </p:txBody>
      </p:sp>
      <p:sp>
        <p:nvSpPr>
          <p:cNvPr id="398" name="Google Shape;398;p19"/>
          <p:cNvSpPr/>
          <p:nvPr/>
        </p:nvSpPr>
        <p:spPr>
          <a:xfrm>
            <a:off x="2797738"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Roboto"/>
                <a:ea typeface="Roboto"/>
                <a:cs typeface="Roboto"/>
                <a:sym typeface="Roboto"/>
              </a:rPr>
              <a:t>Week 2</a:t>
            </a:r>
            <a:endParaRPr sz="2400">
              <a:solidFill>
                <a:srgbClr val="0000FF"/>
              </a:solidFill>
              <a:latin typeface="Roboto Thin"/>
              <a:ea typeface="Roboto Thin"/>
              <a:cs typeface="Roboto Thin"/>
              <a:sym typeface="Roboto Thin"/>
            </a:endParaRPr>
          </a:p>
        </p:txBody>
      </p:sp>
      <p:grpSp>
        <p:nvGrpSpPr>
          <p:cNvPr id="399" name="Google Shape;399;p19"/>
          <p:cNvGrpSpPr/>
          <p:nvPr/>
        </p:nvGrpSpPr>
        <p:grpSpPr>
          <a:xfrm>
            <a:off x="2724925" y="3736950"/>
            <a:ext cx="1816200" cy="431383"/>
            <a:chOff x="2724925" y="3736950"/>
            <a:chExt cx="1816200" cy="431383"/>
          </a:xfrm>
        </p:grpSpPr>
        <p:sp>
          <p:nvSpPr>
            <p:cNvPr id="400" name="Google Shape;400;p19"/>
            <p:cNvSpPr/>
            <p:nvPr/>
          </p:nvSpPr>
          <p:spPr>
            <a:xfrm>
              <a:off x="2724925" y="3814033"/>
              <a:ext cx="1816200" cy="35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Data + algorithm</a:t>
              </a:r>
              <a:endParaRPr sz="1200">
                <a:solidFill>
                  <a:srgbClr val="FFFFFF"/>
                </a:solidFill>
                <a:latin typeface="Roboto"/>
                <a:ea typeface="Roboto"/>
                <a:cs typeface="Roboto"/>
                <a:sym typeface="Roboto"/>
              </a:endParaRPr>
            </a:p>
          </p:txBody>
        </p:sp>
        <p:sp>
          <p:nvSpPr>
            <p:cNvPr id="401" name="Google Shape;401;p19"/>
            <p:cNvSpPr/>
            <p:nvPr/>
          </p:nvSpPr>
          <p:spPr>
            <a:xfrm>
              <a:off x="3508663" y="3736950"/>
              <a:ext cx="248700" cy="1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19"/>
          <p:cNvSpPr/>
          <p:nvPr/>
        </p:nvSpPr>
        <p:spPr>
          <a:xfrm>
            <a:off x="4722625" y="1532835"/>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9900"/>
                </a:solidFill>
                <a:latin typeface="Roboto Medium"/>
                <a:ea typeface="Roboto Medium"/>
                <a:cs typeface="Roboto Medium"/>
                <a:sym typeface="Roboto Medium"/>
              </a:rPr>
              <a:t>Data Story + Validation</a:t>
            </a:r>
            <a:endParaRPr sz="1600">
              <a:solidFill>
                <a:srgbClr val="FF9900"/>
              </a:solidFill>
              <a:latin typeface="Roboto Medium"/>
              <a:ea typeface="Roboto Medium"/>
              <a:cs typeface="Roboto Medium"/>
              <a:sym typeface="Roboto Medium"/>
            </a:endParaRPr>
          </a:p>
        </p:txBody>
      </p:sp>
      <p:sp>
        <p:nvSpPr>
          <p:cNvPr id="403" name="Google Shape;403;p19"/>
          <p:cNvSpPr/>
          <p:nvPr/>
        </p:nvSpPr>
        <p:spPr>
          <a:xfrm>
            <a:off x="4712713" y="1150052"/>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9900"/>
                </a:solidFill>
                <a:latin typeface="Roboto"/>
                <a:ea typeface="Roboto"/>
                <a:cs typeface="Roboto"/>
                <a:sym typeface="Roboto"/>
              </a:rPr>
              <a:t>Week 3</a:t>
            </a:r>
            <a:endParaRPr sz="2400">
              <a:solidFill>
                <a:srgbClr val="FF9900"/>
              </a:solidFill>
              <a:latin typeface="Roboto Thin"/>
              <a:ea typeface="Roboto Thin"/>
              <a:cs typeface="Roboto Thin"/>
              <a:sym typeface="Roboto Thin"/>
            </a:endParaRPr>
          </a:p>
        </p:txBody>
      </p:sp>
      <p:sp>
        <p:nvSpPr>
          <p:cNvPr id="404" name="Google Shape;404;p19"/>
          <p:cNvSpPr/>
          <p:nvPr/>
        </p:nvSpPr>
        <p:spPr>
          <a:xfrm>
            <a:off x="4616425" y="3347725"/>
            <a:ext cx="1816200" cy="121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sp>
        <p:nvSpPr>
          <p:cNvPr id="405" name="Google Shape;405;p19"/>
          <p:cNvSpPr/>
          <p:nvPr/>
        </p:nvSpPr>
        <p:spPr>
          <a:xfrm>
            <a:off x="4626325" y="3347725"/>
            <a:ext cx="1816200" cy="1213500"/>
          </a:xfrm>
          <a:prstGeom prst="rect">
            <a:avLst/>
          </a:prstGeom>
          <a:noFill/>
          <a:ln>
            <a:noFill/>
          </a:ln>
        </p:spPr>
        <p:txBody>
          <a:bodyPr anchorCtr="0" anchor="t" bIns="91425" lIns="91425" spcFirstLastPara="1" rIns="91425" wrap="square" tIns="91425">
            <a:noAutofit/>
          </a:bodyPr>
          <a:lstStyle/>
          <a:p>
            <a:pPr indent="-190500" lvl="0" marL="1143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Clearly explained evolution of data -&gt; solution</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Demonstration that your solution worked</a:t>
            </a:r>
            <a:endParaRPr sz="1200">
              <a:solidFill>
                <a:srgbClr val="FFFFFF"/>
              </a:solidFill>
              <a:latin typeface="Roboto"/>
              <a:ea typeface="Roboto"/>
              <a:cs typeface="Roboto"/>
              <a:sym typeface="Roboto"/>
            </a:endParaRPr>
          </a:p>
        </p:txBody>
      </p:sp>
      <p:sp>
        <p:nvSpPr>
          <p:cNvPr id="406" name="Google Shape;406;p19"/>
          <p:cNvSpPr/>
          <p:nvPr/>
        </p:nvSpPr>
        <p:spPr>
          <a:xfrm>
            <a:off x="6647450" y="1573110"/>
            <a:ext cx="16236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9900FF"/>
                </a:solidFill>
                <a:latin typeface="Roboto Medium"/>
                <a:ea typeface="Roboto Medium"/>
                <a:cs typeface="Roboto Medium"/>
                <a:sym typeface="Roboto Medium"/>
              </a:rPr>
              <a:t>Demo</a:t>
            </a:r>
            <a:endParaRPr sz="1600">
              <a:solidFill>
                <a:srgbClr val="9900FF"/>
              </a:solidFill>
              <a:latin typeface="Roboto Medium"/>
              <a:ea typeface="Roboto Medium"/>
              <a:cs typeface="Roboto Medium"/>
              <a:sym typeface="Roboto Medium"/>
            </a:endParaRPr>
          </a:p>
        </p:txBody>
      </p:sp>
      <p:sp>
        <p:nvSpPr>
          <p:cNvPr id="407" name="Google Shape;407;p19"/>
          <p:cNvSpPr/>
          <p:nvPr/>
        </p:nvSpPr>
        <p:spPr>
          <a:xfrm>
            <a:off x="6637538" y="1190327"/>
            <a:ext cx="16236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9900FF"/>
                </a:solidFill>
                <a:latin typeface="Roboto"/>
                <a:ea typeface="Roboto"/>
                <a:cs typeface="Roboto"/>
                <a:sym typeface="Roboto"/>
              </a:rPr>
              <a:t>Week 4</a:t>
            </a:r>
            <a:endParaRPr sz="2400">
              <a:solidFill>
                <a:srgbClr val="9900FF"/>
              </a:solidFill>
              <a:latin typeface="Roboto Thin"/>
              <a:ea typeface="Roboto Thin"/>
              <a:cs typeface="Roboto Thin"/>
              <a:sym typeface="Roboto Thin"/>
            </a:endParaRPr>
          </a:p>
        </p:txBody>
      </p:sp>
      <p:sp>
        <p:nvSpPr>
          <p:cNvPr id="408" name="Google Shape;408;p19"/>
          <p:cNvSpPr/>
          <p:nvPr/>
        </p:nvSpPr>
        <p:spPr>
          <a:xfrm>
            <a:off x="6548450" y="3347725"/>
            <a:ext cx="1816200" cy="1213500"/>
          </a:xfrm>
          <a:prstGeom prst="rect">
            <a:avLst/>
          </a:prstGeom>
          <a:noFill/>
          <a:ln>
            <a:noFill/>
          </a:ln>
        </p:spPr>
        <p:txBody>
          <a:bodyPr anchorCtr="0" anchor="t" bIns="91425" lIns="91425" spcFirstLastPara="1" rIns="91425" wrap="square" tIns="91425">
            <a:noAutofit/>
          </a:bodyPr>
          <a:lstStyle/>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Rehearsed, refined presentation</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Recorded demo online</a:t>
            </a:r>
            <a:endParaRPr sz="1200">
              <a:solidFill>
                <a:srgbClr val="FFFFFF"/>
              </a:solidFill>
              <a:latin typeface="Roboto"/>
              <a:ea typeface="Roboto"/>
              <a:cs typeface="Roboto"/>
              <a:sym typeface="Roboto"/>
            </a:endParaRPr>
          </a:p>
          <a:p>
            <a:pPr indent="-190500" lvl="0" marL="228600" rtl="0" algn="ctr">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Documented code on github</a:t>
            </a:r>
            <a:endParaRPr sz="1200">
              <a:solidFill>
                <a:srgbClr val="FFFFFF"/>
              </a:solidFill>
              <a:latin typeface="Roboto"/>
              <a:ea typeface="Roboto"/>
              <a:cs typeface="Roboto"/>
              <a:sym typeface="Roboto"/>
            </a:endParaRPr>
          </a:p>
        </p:txBody>
      </p:sp>
      <p:sp>
        <p:nvSpPr>
          <p:cNvPr id="409" name="Google Shape;409;p19"/>
          <p:cNvSpPr/>
          <p:nvPr/>
        </p:nvSpPr>
        <p:spPr>
          <a:xfrm>
            <a:off x="6494425" y="1906875"/>
            <a:ext cx="1867500" cy="1030500"/>
          </a:xfrm>
          <a:prstGeom prst="rect">
            <a:avLst/>
          </a:prstGeom>
          <a:noFill/>
          <a:ln>
            <a:noFill/>
          </a:ln>
        </p:spPr>
        <p:txBody>
          <a:bodyPr anchorCtr="0" anchor="t" bIns="91425" lIns="91425" spcFirstLastPara="1" rIns="91425" wrap="square" tIns="91425">
            <a:noAutofit/>
          </a:bodyPr>
          <a:lstStyle/>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Polishing presentations</a:t>
            </a:r>
            <a:endParaRPr sz="1200">
              <a:solidFill>
                <a:srgbClr val="9900FF"/>
              </a:solidFill>
              <a:latin typeface="Roboto"/>
              <a:ea typeface="Roboto"/>
              <a:cs typeface="Roboto"/>
              <a:sym typeface="Roboto"/>
            </a:endParaRPr>
          </a:p>
          <a:p>
            <a:pPr indent="-190500" lvl="0" marL="171450" rtl="0" algn="ctr">
              <a:lnSpc>
                <a:spcPct val="115000"/>
              </a:lnSpc>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Sharpening answers to questions</a:t>
            </a:r>
            <a:endParaRPr sz="1200">
              <a:solidFill>
                <a:srgbClr val="9900FF"/>
              </a:solidFill>
              <a:latin typeface="Roboto"/>
              <a:ea typeface="Roboto"/>
              <a:cs typeface="Roboto"/>
              <a:sym typeface="Roboto"/>
            </a:endParaRPr>
          </a:p>
        </p:txBody>
      </p:sp>
      <p:sp>
        <p:nvSpPr>
          <p:cNvPr id="410" name="Google Shape;410;p19"/>
          <p:cNvSpPr/>
          <p:nvPr/>
        </p:nvSpPr>
        <p:spPr>
          <a:xfrm>
            <a:off x="4589400" y="2138475"/>
            <a:ext cx="1746900" cy="885300"/>
          </a:xfrm>
          <a:prstGeom prst="rect">
            <a:avLst/>
          </a:prstGeom>
          <a:noFill/>
          <a:ln>
            <a:noFill/>
          </a:ln>
        </p:spPr>
        <p:txBody>
          <a:bodyPr anchorCtr="0" anchor="t" bIns="91425" lIns="91425" spcFirstLastPara="1" rIns="91425" wrap="square" tIns="91425">
            <a:noAutofit/>
          </a:bodyPr>
          <a:lstStyle/>
          <a:p>
            <a:pPr indent="-190500" lvl="0" marL="228600" rtl="0" algn="ct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Finishing product</a:t>
            </a:r>
            <a:endParaRPr sz="1200">
              <a:solidFill>
                <a:srgbClr val="FF9900"/>
              </a:solidFill>
              <a:latin typeface="Roboto"/>
              <a:ea typeface="Roboto"/>
              <a:cs typeface="Roboto"/>
              <a:sym typeface="Roboto"/>
            </a:endParaRPr>
          </a:p>
          <a:p>
            <a:pPr indent="-190500" lvl="0" marL="228600" rtl="0" algn="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Developing metrics</a:t>
            </a:r>
            <a:endParaRPr sz="1200">
              <a:solidFill>
                <a:srgbClr val="FF9900"/>
              </a:solidFill>
              <a:latin typeface="Roboto"/>
              <a:ea typeface="Roboto"/>
              <a:cs typeface="Roboto"/>
              <a:sym typeface="Roboto"/>
            </a:endParaRPr>
          </a:p>
          <a:p>
            <a:pPr indent="-190500" lvl="0" marL="228600" rtl="0" algn="r">
              <a:lnSpc>
                <a:spcPct val="115000"/>
              </a:lnSpc>
              <a:spcBef>
                <a:spcPts val="0"/>
              </a:spcBef>
              <a:spcAft>
                <a:spcPts val="0"/>
              </a:spcAft>
              <a:buClr>
                <a:srgbClr val="FF9900"/>
              </a:buClr>
              <a:buSzPts val="1200"/>
              <a:buFont typeface="Roboto"/>
              <a:buChar char="●"/>
            </a:pPr>
            <a:r>
              <a:rPr lang="en" sz="1200">
                <a:solidFill>
                  <a:srgbClr val="FF9900"/>
                </a:solidFill>
                <a:latin typeface="Roboto"/>
                <a:ea typeface="Roboto"/>
                <a:cs typeface="Roboto"/>
                <a:sym typeface="Roboto"/>
              </a:rPr>
              <a:t>Justifying choices</a:t>
            </a:r>
            <a:endParaRPr sz="1200">
              <a:solidFill>
                <a:srgbClr val="FF9900"/>
              </a:solidFill>
              <a:latin typeface="Roboto"/>
              <a:ea typeface="Roboto"/>
              <a:cs typeface="Roboto"/>
              <a:sym typeface="Roboto"/>
            </a:endParaRPr>
          </a:p>
        </p:txBody>
      </p:sp>
      <p:sp>
        <p:nvSpPr>
          <p:cNvPr id="411" name="Google Shape;411;p19"/>
          <p:cNvSpPr txBox="1"/>
          <p:nvPr/>
        </p:nvSpPr>
        <p:spPr>
          <a:xfrm>
            <a:off x="2821200" y="3347725"/>
            <a:ext cx="1623600" cy="35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Interactive button</a:t>
            </a:r>
            <a:endParaRPr sz="1200">
              <a:solidFill>
                <a:schemeClr val="lt1"/>
              </a:solidFill>
              <a:latin typeface="Roboto"/>
              <a:ea typeface="Roboto"/>
              <a:cs typeface="Roboto"/>
              <a:sym typeface="Roboto"/>
            </a:endParaRPr>
          </a:p>
        </p:txBody>
      </p:sp>
      <p:grpSp>
        <p:nvGrpSpPr>
          <p:cNvPr id="412" name="Google Shape;412;p19"/>
          <p:cNvGrpSpPr/>
          <p:nvPr/>
        </p:nvGrpSpPr>
        <p:grpSpPr>
          <a:xfrm>
            <a:off x="2847925" y="4234900"/>
            <a:ext cx="1570200" cy="447888"/>
            <a:chOff x="2847925" y="4234900"/>
            <a:chExt cx="1570200" cy="447888"/>
          </a:xfrm>
        </p:grpSpPr>
        <p:sp>
          <p:nvSpPr>
            <p:cNvPr id="413" name="Google Shape;413;p19"/>
            <p:cNvSpPr/>
            <p:nvPr/>
          </p:nvSpPr>
          <p:spPr>
            <a:xfrm>
              <a:off x="3508663" y="4234900"/>
              <a:ext cx="248700" cy="1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txBox="1"/>
            <p:nvPr/>
          </p:nvSpPr>
          <p:spPr>
            <a:xfrm>
              <a:off x="2847925" y="4358788"/>
              <a:ext cx="1570200" cy="32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Output / Result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0"/>
          <p:cNvSpPr txBox="1"/>
          <p:nvPr>
            <p:ph type="ctrTitle"/>
          </p:nvPr>
        </p:nvSpPr>
        <p:spPr>
          <a:xfrm>
            <a:off x="316500" y="366042"/>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MVP?</a:t>
            </a:r>
            <a:endParaRPr/>
          </a:p>
        </p:txBody>
      </p:sp>
      <p:sp>
        <p:nvSpPr>
          <p:cNvPr id="420" name="Google Shape;420;p20"/>
          <p:cNvSpPr txBox="1"/>
          <p:nvPr>
            <p:ph idx="1" type="subTitle"/>
          </p:nvPr>
        </p:nvSpPr>
        <p:spPr>
          <a:xfrm>
            <a:off x="428825" y="1186475"/>
            <a:ext cx="6858000" cy="2660400"/>
          </a:xfrm>
          <a:prstGeom prst="rect">
            <a:avLst/>
          </a:prstGeom>
        </p:spPr>
        <p:txBody>
          <a:bodyPr anchorCtr="0" anchor="t" bIns="91425" lIns="91425" spcFirstLastPara="1" rIns="91425" wrap="square" tIns="91425">
            <a:noAutofit/>
          </a:bodyPr>
          <a:lstStyle/>
          <a:p>
            <a:pPr indent="-114300" lvl="1"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The most</a:t>
            </a:r>
            <a:r>
              <a:rPr b="1" lang="en" sz="1800">
                <a:solidFill>
                  <a:srgbClr val="FFFFFF"/>
                </a:solidFill>
                <a:latin typeface="Arial"/>
                <a:ea typeface="Arial"/>
                <a:cs typeface="Arial"/>
                <a:sym typeface="Arial"/>
              </a:rPr>
              <a:t> basic </a:t>
            </a:r>
            <a:r>
              <a:rPr b="1" lang="en" sz="1800">
                <a:solidFill>
                  <a:srgbClr val="FFFFFF"/>
                </a:solidFill>
                <a:latin typeface="Arial"/>
                <a:ea typeface="Arial"/>
                <a:cs typeface="Arial"/>
                <a:sym typeface="Arial"/>
              </a:rPr>
              <a:t>version</a:t>
            </a:r>
            <a:r>
              <a:rPr lang="en" sz="1800">
                <a:solidFill>
                  <a:srgbClr val="FFFFFF"/>
                </a:solidFill>
                <a:latin typeface="Arial"/>
                <a:ea typeface="Arial"/>
                <a:cs typeface="Arial"/>
                <a:sym typeface="Arial"/>
              </a:rPr>
              <a:t> with </a:t>
            </a:r>
            <a:r>
              <a:rPr b="1" lang="en" sz="1800">
                <a:solidFill>
                  <a:srgbClr val="FFFFFF"/>
                </a:solidFill>
                <a:latin typeface="Arial"/>
                <a:ea typeface="Arial"/>
                <a:cs typeface="Arial"/>
                <a:sym typeface="Arial"/>
              </a:rPr>
              <a:t>core level functionality, </a:t>
            </a:r>
            <a:r>
              <a:rPr lang="en" sz="1800">
                <a:latin typeface="Arial"/>
                <a:ea typeface="Arial"/>
                <a:cs typeface="Arial"/>
                <a:sym typeface="Arial"/>
              </a:rPr>
              <a:t>NOT a polished product.</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Could be a web app</a:t>
            </a:r>
            <a:endParaRPr sz="1800">
              <a:solidFill>
                <a:srgbClr val="FFFFFF"/>
              </a:solidFill>
              <a:latin typeface="Arial"/>
              <a:ea typeface="Arial"/>
              <a:cs typeface="Arial"/>
              <a:sym typeface="Arial"/>
            </a:endParaRPr>
          </a:p>
          <a:p>
            <a:pPr indent="571500" lvl="1"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But not always! Don’t get fixated on this.</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Could be interactive</a:t>
            </a:r>
            <a:endParaRPr b="1" sz="1800">
              <a:solidFill>
                <a:srgbClr val="FFFFFF"/>
              </a:solidFill>
              <a:latin typeface="Arial"/>
              <a:ea typeface="Arial"/>
              <a:cs typeface="Arial"/>
              <a:sym typeface="Arial"/>
            </a:endParaRPr>
          </a:p>
          <a:p>
            <a:pPr indent="571500" lvl="1" marL="51435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data -&gt; algorithm -&gt; result</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Could be a codebase</a:t>
            </a:r>
            <a:endParaRPr sz="1800">
              <a:solidFill>
                <a:srgbClr val="FFFFFF"/>
              </a:solidFill>
              <a:latin typeface="Arial"/>
              <a:ea typeface="Arial"/>
              <a:cs typeface="Arial"/>
              <a:sym typeface="Arial"/>
            </a:endParaRPr>
          </a:p>
          <a:p>
            <a:pPr indent="571500" lvl="1"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Start using best coding practices now!</a:t>
            </a:r>
            <a:endParaRPr sz="1800">
              <a:solidFill>
                <a:srgbClr val="FFFFFF"/>
              </a:solidFill>
              <a:latin typeface="Arial"/>
              <a:ea typeface="Arial"/>
              <a:cs typeface="Arial"/>
              <a:sym typeface="Arial"/>
            </a:endParaRPr>
          </a:p>
          <a:p>
            <a:pPr indent="1143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MUST be actionable!</a:t>
            </a:r>
            <a:endParaRPr sz="1800">
              <a:solidFill>
                <a:srgbClr val="FFFFFF"/>
              </a:solidFill>
              <a:latin typeface="Arial"/>
              <a:ea typeface="Arial"/>
              <a:cs typeface="Arial"/>
              <a:sym typeface="Arial"/>
            </a:endParaRPr>
          </a:p>
          <a:p>
            <a:pPr indent="571500" lvl="1"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Aka NOT a report</a:t>
            </a:r>
            <a:endParaRPr sz="18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1"/>
          <p:cNvSpPr txBox="1"/>
          <p:nvPr>
            <p:ph type="ctrTitle"/>
          </p:nvPr>
        </p:nvSpPr>
        <p:spPr>
          <a:xfrm>
            <a:off x="316500" y="270800"/>
            <a:ext cx="5869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week (an example)</a:t>
            </a:r>
            <a:endParaRPr/>
          </a:p>
        </p:txBody>
      </p:sp>
      <p:sp>
        <p:nvSpPr>
          <p:cNvPr id="426" name="Google Shape;426;p21"/>
          <p:cNvSpPr/>
          <p:nvPr/>
        </p:nvSpPr>
        <p:spPr>
          <a:xfrm>
            <a:off x="551250" y="1410250"/>
            <a:ext cx="1476300" cy="27909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2235800" y="1410250"/>
            <a:ext cx="1476300" cy="27909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3920325" y="1410250"/>
            <a:ext cx="1476300" cy="2790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5604863" y="1410250"/>
            <a:ext cx="1476300" cy="2790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7289400" y="1410250"/>
            <a:ext cx="1476300" cy="27909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513750" y="1334050"/>
            <a:ext cx="1551300" cy="419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Monday</a:t>
            </a:r>
            <a:endParaRPr b="1">
              <a:solidFill>
                <a:srgbClr val="FFFFFF"/>
              </a:solidFill>
            </a:endParaRPr>
          </a:p>
        </p:txBody>
      </p:sp>
      <p:sp>
        <p:nvSpPr>
          <p:cNvPr id="432" name="Google Shape;432;p21"/>
          <p:cNvSpPr/>
          <p:nvPr/>
        </p:nvSpPr>
        <p:spPr>
          <a:xfrm>
            <a:off x="2198288" y="1334050"/>
            <a:ext cx="1551300" cy="4191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Tuesday</a:t>
            </a:r>
            <a:endParaRPr b="1">
              <a:solidFill>
                <a:srgbClr val="FFFFFF"/>
              </a:solidFill>
            </a:endParaRPr>
          </a:p>
        </p:txBody>
      </p:sp>
      <p:sp>
        <p:nvSpPr>
          <p:cNvPr id="433" name="Google Shape;433;p21"/>
          <p:cNvSpPr/>
          <p:nvPr/>
        </p:nvSpPr>
        <p:spPr>
          <a:xfrm>
            <a:off x="3901588" y="1334050"/>
            <a:ext cx="1551300" cy="419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Wednesday</a:t>
            </a:r>
            <a:endParaRPr b="1">
              <a:solidFill>
                <a:srgbClr val="FFFFFF"/>
              </a:solidFill>
            </a:endParaRPr>
          </a:p>
        </p:txBody>
      </p:sp>
      <p:sp>
        <p:nvSpPr>
          <p:cNvPr id="434" name="Google Shape;434;p21"/>
          <p:cNvSpPr/>
          <p:nvPr/>
        </p:nvSpPr>
        <p:spPr>
          <a:xfrm>
            <a:off x="5567363" y="1334050"/>
            <a:ext cx="1551300" cy="4191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Thursday</a:t>
            </a:r>
            <a:endParaRPr b="1">
              <a:solidFill>
                <a:srgbClr val="FFFFFF"/>
              </a:solidFill>
            </a:endParaRPr>
          </a:p>
        </p:txBody>
      </p:sp>
      <p:sp>
        <p:nvSpPr>
          <p:cNvPr id="435" name="Google Shape;435;p21"/>
          <p:cNvSpPr/>
          <p:nvPr/>
        </p:nvSpPr>
        <p:spPr>
          <a:xfrm>
            <a:off x="7233150" y="1334050"/>
            <a:ext cx="1551300" cy="4191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Friday</a:t>
            </a:r>
            <a:endParaRPr b="1">
              <a:solidFill>
                <a:srgbClr val="FFFFFF"/>
              </a:solidFill>
            </a:endParaRPr>
          </a:p>
        </p:txBody>
      </p:sp>
      <p:sp>
        <p:nvSpPr>
          <p:cNvPr id="436" name="Google Shape;436;p21"/>
          <p:cNvSpPr txBox="1"/>
          <p:nvPr/>
        </p:nvSpPr>
        <p:spPr>
          <a:xfrm>
            <a:off x="552475" y="1898625"/>
            <a:ext cx="1551300" cy="1343100"/>
          </a:xfrm>
          <a:prstGeom prst="rect">
            <a:avLst/>
          </a:prstGeom>
          <a:noFill/>
          <a:ln>
            <a:noFill/>
          </a:ln>
        </p:spPr>
        <p:txBody>
          <a:bodyPr anchorCtr="0" anchor="t" bIns="91425" lIns="91425" spcFirstLastPara="1" rIns="91425" wrap="square" tIns="91425">
            <a:noAutofit/>
          </a:bodyPr>
          <a:lstStyle/>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Identify your problem / project</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Gather or scrape data</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EDA, deal with missing values, outliers, etc.</a:t>
            </a:r>
            <a:endParaRPr>
              <a:solidFill>
                <a:srgbClr val="FFFFFF"/>
              </a:solidFill>
              <a:latin typeface="Nunito"/>
              <a:ea typeface="Nunito"/>
              <a:cs typeface="Nunito"/>
              <a:sym typeface="Nunito"/>
            </a:endParaRPr>
          </a:p>
        </p:txBody>
      </p:sp>
      <p:sp>
        <p:nvSpPr>
          <p:cNvPr id="437" name="Google Shape;437;p21"/>
          <p:cNvSpPr txBox="1"/>
          <p:nvPr/>
        </p:nvSpPr>
        <p:spPr>
          <a:xfrm>
            <a:off x="2236400" y="1898625"/>
            <a:ext cx="1476300" cy="2035800"/>
          </a:xfrm>
          <a:prstGeom prst="rect">
            <a:avLst/>
          </a:prstGeom>
          <a:noFill/>
          <a:ln>
            <a:noFill/>
          </a:ln>
        </p:spPr>
        <p:txBody>
          <a:bodyPr anchorCtr="0" anchor="t" bIns="91425" lIns="91425" spcFirstLastPara="1" rIns="91425" wrap="square" tIns="91425">
            <a:noAutofit/>
          </a:bodyPr>
          <a:lstStyle/>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Organize into pandas, SQL, or other quieriable dataframe</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Prepare your data for ingestion</a:t>
            </a:r>
            <a:endParaRPr>
              <a:solidFill>
                <a:srgbClr val="FFFFFF"/>
              </a:solidFill>
              <a:latin typeface="Nunito"/>
              <a:ea typeface="Nunito"/>
              <a:cs typeface="Nunito"/>
              <a:sym typeface="Nunito"/>
            </a:endParaRPr>
          </a:p>
        </p:txBody>
      </p:sp>
      <p:sp>
        <p:nvSpPr>
          <p:cNvPr id="438" name="Google Shape;438;p21"/>
          <p:cNvSpPr txBox="1"/>
          <p:nvPr/>
        </p:nvSpPr>
        <p:spPr>
          <a:xfrm>
            <a:off x="3920625" y="1898625"/>
            <a:ext cx="1476300" cy="2035800"/>
          </a:xfrm>
          <a:prstGeom prst="rect">
            <a:avLst/>
          </a:prstGeom>
          <a:noFill/>
          <a:ln>
            <a:noFill/>
          </a:ln>
        </p:spPr>
        <p:txBody>
          <a:bodyPr anchorCtr="0" anchor="t" bIns="91425" lIns="91425" spcFirstLastPara="1" rIns="91425" wrap="square" tIns="91425">
            <a:noAutofit/>
          </a:bodyPr>
          <a:lstStyle/>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Split data into training and testing</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Feed data into ML algorithm</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Display your results</a:t>
            </a:r>
            <a:endParaRPr>
              <a:solidFill>
                <a:srgbClr val="FFFFFF"/>
              </a:solidFill>
              <a:latin typeface="Nunito"/>
              <a:ea typeface="Nunito"/>
              <a:cs typeface="Nunito"/>
              <a:sym typeface="Nunito"/>
            </a:endParaRPr>
          </a:p>
        </p:txBody>
      </p:sp>
      <p:sp>
        <p:nvSpPr>
          <p:cNvPr id="439" name="Google Shape;439;p21"/>
          <p:cNvSpPr txBox="1"/>
          <p:nvPr/>
        </p:nvSpPr>
        <p:spPr>
          <a:xfrm>
            <a:off x="5605000" y="1898625"/>
            <a:ext cx="1476300" cy="2035800"/>
          </a:xfrm>
          <a:prstGeom prst="rect">
            <a:avLst/>
          </a:prstGeom>
          <a:noFill/>
          <a:ln>
            <a:noFill/>
          </a:ln>
        </p:spPr>
        <p:txBody>
          <a:bodyPr anchorCtr="0" anchor="t" bIns="91425" lIns="91425" spcFirstLastPara="1" rIns="91425" wrap="square" tIns="91425">
            <a:noAutofit/>
          </a:bodyPr>
          <a:lstStyle/>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Connect the pipeline: database to algorithm to output to actionable item</a:t>
            </a:r>
            <a:endParaRPr>
              <a:solidFill>
                <a:srgbClr val="FFFFFF"/>
              </a:solidFill>
              <a:latin typeface="Nunito"/>
              <a:ea typeface="Nunito"/>
              <a:cs typeface="Nunito"/>
              <a:sym typeface="Nunito"/>
            </a:endParaRPr>
          </a:p>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Build your demo</a:t>
            </a:r>
            <a:endParaRPr>
              <a:solidFill>
                <a:srgbClr val="FFFFFF"/>
              </a:solidFill>
              <a:latin typeface="Nunito"/>
              <a:ea typeface="Nunito"/>
              <a:cs typeface="Nunito"/>
              <a:sym typeface="Nunito"/>
            </a:endParaRPr>
          </a:p>
        </p:txBody>
      </p:sp>
      <p:sp>
        <p:nvSpPr>
          <p:cNvPr id="440" name="Google Shape;440;p21"/>
          <p:cNvSpPr txBox="1"/>
          <p:nvPr/>
        </p:nvSpPr>
        <p:spPr>
          <a:xfrm>
            <a:off x="7289375" y="1898625"/>
            <a:ext cx="1476300" cy="2035800"/>
          </a:xfrm>
          <a:prstGeom prst="rect">
            <a:avLst/>
          </a:prstGeom>
          <a:noFill/>
          <a:ln>
            <a:noFill/>
          </a:ln>
        </p:spPr>
        <p:txBody>
          <a:bodyPr anchorCtr="0" anchor="t" bIns="91425" lIns="91425" spcFirstLastPara="1" rIns="91425" wrap="square" tIns="91425">
            <a:noAutofit/>
          </a:bodyPr>
          <a:lstStyle/>
          <a:p>
            <a:pPr indent="-203200" lvl="0" marL="2286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Integrate feedback from demos</a:t>
            </a:r>
            <a:endParaRPr>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22"/>
          <p:cNvSpPr txBox="1"/>
          <p:nvPr>
            <p:ph type="ctrTitle"/>
          </p:nvPr>
        </p:nvSpPr>
        <p:spPr>
          <a:xfrm>
            <a:off x="357275" y="232700"/>
            <a:ext cx="76134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Friday Deliverables</a:t>
            </a:r>
            <a:endParaRPr/>
          </a:p>
        </p:txBody>
      </p:sp>
      <p:sp>
        <p:nvSpPr>
          <p:cNvPr id="446" name="Google Shape;446;p22"/>
          <p:cNvSpPr txBox="1"/>
          <p:nvPr>
            <p:ph idx="1" type="subTitle"/>
          </p:nvPr>
        </p:nvSpPr>
        <p:spPr>
          <a:xfrm>
            <a:off x="709700" y="725250"/>
            <a:ext cx="7136700" cy="369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One</a:t>
            </a:r>
            <a:r>
              <a:rPr lang="en" sz="1800">
                <a:solidFill>
                  <a:srgbClr val="FFFFFF"/>
                </a:solidFill>
                <a:latin typeface="Arial"/>
                <a:ea typeface="Arial"/>
                <a:cs typeface="Arial"/>
                <a:sym typeface="Arial"/>
              </a:rPr>
              <a:t> </a:t>
            </a:r>
            <a:r>
              <a:rPr b="1" lang="en" sz="1800">
                <a:solidFill>
                  <a:srgbClr val="FFFFFF"/>
                </a:solidFill>
                <a:latin typeface="Arial"/>
                <a:ea typeface="Arial"/>
                <a:cs typeface="Arial"/>
                <a:sym typeface="Arial"/>
              </a:rPr>
              <a:t>slide</a:t>
            </a:r>
            <a:r>
              <a:rPr lang="en" sz="1800">
                <a:solidFill>
                  <a:srgbClr val="FFFFFF"/>
                </a:solidFill>
                <a:latin typeface="Arial"/>
                <a:ea typeface="Arial"/>
                <a:cs typeface="Arial"/>
                <a:sym typeface="Arial"/>
              </a:rPr>
              <a:t> on problem: Who is the user? Why is this a problem? Pitch a clear, </a:t>
            </a:r>
            <a:r>
              <a:rPr lang="en" sz="1800" u="sng">
                <a:solidFill>
                  <a:srgbClr val="FFFFFF"/>
                </a:solidFill>
                <a:latin typeface="Arial"/>
                <a:ea typeface="Arial"/>
                <a:cs typeface="Arial"/>
                <a:sym typeface="Arial"/>
              </a:rPr>
              <a:t>short</a:t>
            </a:r>
            <a:r>
              <a:rPr lang="en" sz="1800">
                <a:solidFill>
                  <a:srgbClr val="FFFFFF"/>
                </a:solidFill>
                <a:latin typeface="Arial"/>
                <a:ea typeface="Arial"/>
                <a:cs typeface="Arial"/>
                <a:sym typeface="Arial"/>
              </a:rPr>
              <a:t> statement of the pain points you are solving.</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Two slides </a:t>
            </a:r>
            <a:r>
              <a:rPr lang="en" sz="1800">
                <a:solidFill>
                  <a:srgbClr val="FFFFFF"/>
                </a:solidFill>
                <a:latin typeface="Arial"/>
                <a:ea typeface="Arial"/>
                <a:cs typeface="Arial"/>
                <a:sym typeface="Arial"/>
              </a:rPr>
              <a:t>with graphs of data: What are you showing me? No data overload - pick the most important ones.</a:t>
            </a:r>
            <a:endParaRPr b="1"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One slide on algorithm:</a:t>
            </a:r>
            <a:r>
              <a:rPr lang="en" sz="1800">
                <a:solidFill>
                  <a:srgbClr val="FFFFFF"/>
                </a:solidFill>
                <a:latin typeface="Arial"/>
                <a:ea typeface="Arial"/>
                <a:cs typeface="Arial"/>
                <a:sym typeface="Arial"/>
              </a:rPr>
              <a:t> Why this one? What other algorithms did you consider? Is this the most appropriate model given the constraints of your data and your goal? Important to be able to explain what you did.</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Live demo: </a:t>
            </a:r>
            <a:r>
              <a:rPr lang="en" sz="1800">
                <a:solidFill>
                  <a:srgbClr val="FFFFFF"/>
                </a:solidFill>
                <a:latin typeface="Arial"/>
                <a:ea typeface="Arial"/>
                <a:cs typeface="Arial"/>
                <a:sym typeface="Arial"/>
              </a:rPr>
              <a:t>input AND output (probably on local machine)</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Under 5 minutes</a:t>
            </a:r>
            <a:r>
              <a:rPr lang="en" sz="1800">
                <a:solidFill>
                  <a:srgbClr val="FFFFFF"/>
                </a:solidFill>
                <a:latin typeface="Arial"/>
                <a:ea typeface="Arial"/>
                <a:cs typeface="Arial"/>
                <a:sym typeface="Arial"/>
              </a:rPr>
              <a:t>:</a:t>
            </a:r>
            <a:r>
              <a:rPr b="1" lang="en" sz="18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Shorter talks mean more feedback, and succinct speakers convey strong communication.</a:t>
            </a:r>
            <a:endParaRPr sz="18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