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1" r:id="rId6"/>
    <p:sldId id="258" r:id="rId7"/>
    <p:sldId id="262" r:id="rId8"/>
    <p:sldId id="263" r:id="rId9"/>
    <p:sldId id="264" r:id="rId10"/>
    <p:sldId id="265" r:id="rId11"/>
    <p:sldId id="266" r:id="rId12"/>
    <p:sldId id="267"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SpaceX</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Launch</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Insights</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SpaceX</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Launch</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Insights</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2800" dirty="0">
                <a:solidFill>
                  <a:schemeClr val="bg1"/>
                </a:solidFill>
              </a:rPr>
              <a:t>Predict SpaceX landing success rates and analyze related data</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t>Data collection, wrangling, EDA, predictive modeling, and interactive visualizations.</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fontScale="90000"/>
          </a:bodyPr>
          <a:lstStyle/>
          <a:p>
            <a:r>
              <a:rPr lang="en-US" dirty="0">
                <a:solidFill>
                  <a:srgbClr val="FFFEFF"/>
                </a:solidFill>
              </a:rPr>
              <a:t>Insights into launch success factors, predictive model accuracy, and interactive tools for analysis.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61453236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PH" dirty="0"/>
              <a:t>Executive  </a:t>
            </a:r>
            <a:r>
              <a:rPr lang="en-US" dirty="0"/>
              <a:t>Summary</a:t>
            </a:r>
          </a:p>
        </p:txBody>
      </p:sp>
      <p:sp>
        <p:nvSpPr>
          <p:cNvPr id="9" name="Rectangle 3">
            <a:extLst>
              <a:ext uri="{FF2B5EF4-FFF2-40B4-BE49-F238E27FC236}">
                <a16:creationId xmlns:a16="http://schemas.microsoft.com/office/drawing/2014/main" id="{F5D5FDF8-1CA4-614F-E01C-C578587380B4}"/>
              </a:ext>
            </a:extLst>
          </p:cNvPr>
          <p:cNvSpPr>
            <a:spLocks noChangeArrowheads="1"/>
          </p:cNvSpPr>
          <p:nvPr/>
        </p:nvSpPr>
        <p:spPr bwMode="auto">
          <a:xfrm>
            <a:off x="581191" y="1998385"/>
            <a:ext cx="1133969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Project Objective:</a:t>
            </a:r>
          </a:p>
          <a:p>
            <a:pPr lvl="0" defTabSz="914400" eaLnBrk="0" fontAlgn="base" hangingPunct="0">
              <a:spcBef>
                <a:spcPct val="0"/>
              </a:spcBef>
              <a:spcAft>
                <a:spcPct val="0"/>
              </a:spcAft>
            </a:pPr>
            <a:r>
              <a:rPr lang="en-US" altLang="en-US" dirty="0">
                <a:latin typeface="Arial" panose="020B0604020202020204" pitchFamily="34" charset="0"/>
              </a:rPr>
              <a:t>The project aims to analyze SpaceX launch data to identify factors influencing successful landings, build predictive models to forecast outcomes, and create interactive tools for data exploration and insight generation.</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Key Achievements:</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Conducted comprehensive data collection through APIs, web scraping, and data wrangling techniques.</a:t>
            </a:r>
          </a:p>
          <a:p>
            <a:pPr lvl="0" defTabSz="914400" eaLnBrk="0" fontAlgn="base" hangingPunct="0">
              <a:spcBef>
                <a:spcPct val="0"/>
              </a:spcBef>
              <a:spcAft>
                <a:spcPct val="0"/>
              </a:spcAft>
            </a:pPr>
            <a:r>
              <a:rPr lang="en-US" altLang="en-US" dirty="0">
                <a:latin typeface="Arial" panose="020B0604020202020204" pitchFamily="34" charset="0"/>
              </a:rPr>
              <a:t>Developed interactive dashboards and visualizations to uncover trends in launch success rates.</a:t>
            </a:r>
          </a:p>
          <a:p>
            <a:pPr lvl="0" defTabSz="914400" eaLnBrk="0" fontAlgn="base" hangingPunct="0">
              <a:spcBef>
                <a:spcPct val="0"/>
              </a:spcBef>
              <a:spcAft>
                <a:spcPct val="0"/>
              </a:spcAft>
            </a:pPr>
            <a:r>
              <a:rPr lang="en-US" altLang="en-US" dirty="0">
                <a:latin typeface="Arial" panose="020B0604020202020204" pitchFamily="34" charset="0"/>
              </a:rPr>
              <a:t>Built and optimized machine learning models, achieving accurate predictions of landing success.</a:t>
            </a:r>
          </a:p>
          <a:p>
            <a:pPr lvl="0" defTabSz="914400" eaLnBrk="0" fontAlgn="base" hangingPunct="0">
              <a:spcBef>
                <a:spcPct val="0"/>
              </a:spcBef>
              <a:spcAft>
                <a:spcPct val="0"/>
              </a:spcAft>
            </a:pPr>
            <a:r>
              <a:rPr lang="en-US" altLang="en-US" dirty="0">
                <a:latin typeface="Arial" panose="020B0604020202020204" pitchFamily="34" charset="0"/>
              </a:rPr>
              <a:t>Outcomes:</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Identified payload mass and launch site as key factors for success.</a:t>
            </a:r>
          </a:p>
          <a:p>
            <a:pPr lvl="0" defTabSz="914400" eaLnBrk="0" fontAlgn="base" hangingPunct="0">
              <a:spcBef>
                <a:spcPct val="0"/>
              </a:spcBef>
              <a:spcAft>
                <a:spcPct val="0"/>
              </a:spcAft>
            </a:pPr>
            <a:r>
              <a:rPr lang="en-US" altLang="en-US" dirty="0">
                <a:latin typeface="Arial" panose="020B0604020202020204" pitchFamily="34" charset="0"/>
              </a:rPr>
              <a:t>Created a Python Dash application for real-time analysis and visualization.</a:t>
            </a:r>
          </a:p>
          <a:p>
            <a:pPr lvl="0" defTabSz="914400" eaLnBrk="0" fontAlgn="base" hangingPunct="0">
              <a:spcBef>
                <a:spcPct val="0"/>
              </a:spcBef>
              <a:spcAft>
                <a:spcPct val="0"/>
              </a:spcAft>
            </a:pPr>
            <a:r>
              <a:rPr lang="en-US" altLang="en-US" dirty="0">
                <a:latin typeface="Arial" panose="020B0604020202020204" pitchFamily="34" charset="0"/>
              </a:rPr>
              <a:t>Delivered actionable insights for improving SpaceX's mission outcomes.</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B5397-1B77-202E-FD2D-2A17AD8F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944FB-4044-F61D-2408-8B885CFAA1CC}"/>
              </a:ext>
            </a:extLst>
          </p:cNvPr>
          <p:cNvSpPr>
            <a:spLocks noGrp="1"/>
          </p:cNvSpPr>
          <p:nvPr>
            <p:ph type="title"/>
          </p:nvPr>
        </p:nvSpPr>
        <p:spPr/>
        <p:txBody>
          <a:bodyPr/>
          <a:lstStyle/>
          <a:p>
            <a:r>
              <a:rPr lang="en-US" dirty="0" err="1"/>
              <a:t>INTROduction</a:t>
            </a:r>
            <a:endParaRPr lang="en-US" dirty="0"/>
          </a:p>
        </p:txBody>
      </p:sp>
      <p:sp>
        <p:nvSpPr>
          <p:cNvPr id="9" name="Rectangle 3">
            <a:extLst>
              <a:ext uri="{FF2B5EF4-FFF2-40B4-BE49-F238E27FC236}">
                <a16:creationId xmlns:a16="http://schemas.microsoft.com/office/drawing/2014/main" id="{D6715393-1D87-89D6-9D81-EE755E0238E2}"/>
              </a:ext>
            </a:extLst>
          </p:cNvPr>
          <p:cNvSpPr>
            <a:spLocks noChangeArrowheads="1"/>
          </p:cNvSpPr>
          <p:nvPr/>
        </p:nvSpPr>
        <p:spPr bwMode="auto">
          <a:xfrm>
            <a:off x="512887" y="1889393"/>
            <a:ext cx="1109792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Background:</a:t>
            </a:r>
          </a:p>
          <a:p>
            <a:pPr lvl="0" defTabSz="914400" eaLnBrk="0" fontAlgn="base" hangingPunct="0">
              <a:spcBef>
                <a:spcPct val="0"/>
              </a:spcBef>
              <a:spcAft>
                <a:spcPct val="0"/>
              </a:spcAft>
            </a:pPr>
            <a:r>
              <a:rPr lang="en-US" altLang="en-US" dirty="0">
                <a:latin typeface="Arial" panose="020B0604020202020204" pitchFamily="34" charset="0"/>
              </a:rPr>
              <a:t>SpaceX revolutionized the space industry by developing reusable rockets, significantly reducing the cost of space travel. This project focuses on understanding the factors contributing to SpaceX's success in landing rocket boosters.</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Problem Statement:</a:t>
            </a:r>
          </a:p>
          <a:p>
            <a:pPr lvl="0" defTabSz="914400" eaLnBrk="0" fontAlgn="base" hangingPunct="0">
              <a:spcBef>
                <a:spcPct val="0"/>
              </a:spcBef>
              <a:spcAft>
                <a:spcPct val="0"/>
              </a:spcAft>
            </a:pPr>
            <a:r>
              <a:rPr lang="en-US" altLang="en-US" dirty="0">
                <a:latin typeface="Arial" panose="020B0604020202020204" pitchFamily="34" charset="0"/>
              </a:rPr>
              <a:t>With hundreds of launches conducted, SpaceX aims to enhance mission efficiency and success rates. Identifying trends in past launches and predicting outcomes for future missions is critical.</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Goals:</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Explore SpaceX data to uncover patterns and insights using advanced visualizations.</a:t>
            </a:r>
          </a:p>
          <a:p>
            <a:pPr lvl="0" defTabSz="914400" eaLnBrk="0" fontAlgn="base" hangingPunct="0">
              <a:spcBef>
                <a:spcPct val="0"/>
              </a:spcBef>
              <a:spcAft>
                <a:spcPct val="0"/>
              </a:spcAft>
            </a:pPr>
            <a:r>
              <a:rPr lang="en-US" altLang="en-US" dirty="0">
                <a:latin typeface="Arial" panose="020B0604020202020204" pitchFamily="34" charset="0"/>
              </a:rPr>
              <a:t>Build predictive models to forecast landing success based on key factors like payload mass and launch site.</a:t>
            </a:r>
          </a:p>
          <a:p>
            <a:pPr lvl="0" defTabSz="914400" eaLnBrk="0" fontAlgn="base" hangingPunct="0">
              <a:spcBef>
                <a:spcPct val="0"/>
              </a:spcBef>
              <a:spcAft>
                <a:spcPct val="0"/>
              </a:spcAft>
            </a:pPr>
            <a:r>
              <a:rPr lang="en-US" altLang="en-US" dirty="0">
                <a:latin typeface="Arial" panose="020B0604020202020204" pitchFamily="34" charset="0"/>
              </a:rPr>
              <a:t>Develop an interactive dashboard for stakeholders to analyze data dynamically.</a:t>
            </a:r>
          </a:p>
          <a:p>
            <a:pPr lvl="0" defTabSz="914400" eaLnBrk="0" fontAlgn="base" hangingPunct="0">
              <a:spcBef>
                <a:spcPct val="0"/>
              </a:spcBef>
              <a:spcAft>
                <a:spcPct val="0"/>
              </a:spcAft>
            </a:pPr>
            <a:r>
              <a:rPr lang="en-US" altLang="en-US" dirty="0">
                <a:latin typeface="Arial" panose="020B0604020202020204" pitchFamily="34" charset="0"/>
              </a:rPr>
              <a:t>Scope:</a:t>
            </a:r>
          </a:p>
          <a:p>
            <a:pPr lvl="0" defTabSz="914400" eaLnBrk="0" fontAlgn="base" hangingPunct="0">
              <a:spcBef>
                <a:spcPct val="0"/>
              </a:spcBef>
              <a:spcAft>
                <a:spcPct val="0"/>
              </a:spcAft>
            </a:pPr>
            <a:r>
              <a:rPr lang="en-US" altLang="en-US" dirty="0">
                <a:latin typeface="Arial" panose="020B0604020202020204" pitchFamily="34" charset="0"/>
              </a:rPr>
              <a:t>The project encompasses data collection, cleaning, exploratory data analysis (EDA), machine learning, and dashboard development to create a comprehensive solution for decision-making.</a:t>
            </a:r>
          </a:p>
        </p:txBody>
      </p:sp>
    </p:spTree>
    <p:extLst>
      <p:ext uri="{BB962C8B-B14F-4D97-AF65-F5344CB8AC3E}">
        <p14:creationId xmlns:p14="http://schemas.microsoft.com/office/powerpoint/2010/main" val="358294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2895C-E34E-072E-2CA8-D6D2BD0C3A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640E5-1BD1-E1CB-DCF4-E6DB23A2412D}"/>
              </a:ext>
            </a:extLst>
          </p:cNvPr>
          <p:cNvSpPr>
            <a:spLocks noGrp="1"/>
          </p:cNvSpPr>
          <p:nvPr>
            <p:ph type="title"/>
          </p:nvPr>
        </p:nvSpPr>
        <p:spPr/>
        <p:txBody>
          <a:bodyPr/>
          <a:lstStyle/>
          <a:p>
            <a:r>
              <a:rPr lang="en-PH" dirty="0"/>
              <a:t> Data Collection and Wrangling</a:t>
            </a:r>
            <a:endParaRPr lang="en-US" dirty="0"/>
          </a:p>
        </p:txBody>
      </p:sp>
      <p:sp>
        <p:nvSpPr>
          <p:cNvPr id="9" name="Rectangle 3">
            <a:extLst>
              <a:ext uri="{FF2B5EF4-FFF2-40B4-BE49-F238E27FC236}">
                <a16:creationId xmlns:a16="http://schemas.microsoft.com/office/drawing/2014/main" id="{2F7CD979-BC62-0116-254A-A78920E8131F}"/>
              </a:ext>
            </a:extLst>
          </p:cNvPr>
          <p:cNvSpPr>
            <a:spLocks noChangeArrowheads="1"/>
          </p:cNvSpPr>
          <p:nvPr/>
        </p:nvSpPr>
        <p:spPr bwMode="auto">
          <a:xfrm>
            <a:off x="512887" y="2115778"/>
            <a:ext cx="110979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Data Sources: APIs, web scraping (Beautiful Soup), and provided datasets.</a:t>
            </a:r>
          </a:p>
          <a:p>
            <a:pPr lvl="0" defTabSz="914400" eaLnBrk="0" fontAlgn="base" hangingPunct="0">
              <a:spcBef>
                <a:spcPct val="0"/>
              </a:spcBef>
              <a:spcAft>
                <a:spcPct val="0"/>
              </a:spcAft>
            </a:pPr>
            <a:r>
              <a:rPr lang="en-US" altLang="en-US" dirty="0">
                <a:latin typeface="Arial" panose="020B0604020202020204" pitchFamily="34" charset="0"/>
              </a:rPr>
              <a:t>Wrangling Steps:</a:t>
            </a:r>
          </a:p>
          <a:p>
            <a:pPr lvl="0" defTabSz="914400" eaLnBrk="0" fontAlgn="base" hangingPunct="0">
              <a:spcBef>
                <a:spcPct val="0"/>
              </a:spcBef>
              <a:spcAft>
                <a:spcPct val="0"/>
              </a:spcAft>
            </a:pPr>
            <a:r>
              <a:rPr lang="en-US" altLang="en-US" dirty="0">
                <a:latin typeface="Arial" panose="020B0604020202020204" pitchFamily="34" charset="0"/>
              </a:rPr>
              <a:t>Cleaning inconsistencies.</a:t>
            </a:r>
          </a:p>
          <a:p>
            <a:pPr lvl="0" defTabSz="914400" eaLnBrk="0" fontAlgn="base" hangingPunct="0">
              <a:spcBef>
                <a:spcPct val="0"/>
              </a:spcBef>
              <a:spcAft>
                <a:spcPct val="0"/>
              </a:spcAft>
            </a:pPr>
            <a:r>
              <a:rPr lang="en-US" altLang="en-US" dirty="0">
                <a:latin typeface="Arial" panose="020B0604020202020204" pitchFamily="34" charset="0"/>
              </a:rPr>
              <a:t>Formatting payload and success metrics.</a:t>
            </a:r>
          </a:p>
          <a:p>
            <a:pPr lvl="0" defTabSz="914400" eaLnBrk="0" fontAlgn="base" hangingPunct="0">
              <a:spcBef>
                <a:spcPct val="0"/>
              </a:spcBef>
              <a:spcAft>
                <a:spcPct val="0"/>
              </a:spcAft>
            </a:pPr>
            <a:r>
              <a:rPr lang="en-US" altLang="en-US" dirty="0">
                <a:latin typeface="Arial" panose="020B0604020202020204" pitchFamily="34" charset="0"/>
              </a:rPr>
              <a:t>Transforming and merging data for analysis.</a:t>
            </a:r>
          </a:p>
        </p:txBody>
      </p:sp>
      <p:pic>
        <p:nvPicPr>
          <p:cNvPr id="4" name="Picture 3">
            <a:extLst>
              <a:ext uri="{FF2B5EF4-FFF2-40B4-BE49-F238E27FC236}">
                <a16:creationId xmlns:a16="http://schemas.microsoft.com/office/drawing/2014/main" id="{97E4DDD9-2B9D-D46A-862E-3CA2EB637448}"/>
              </a:ext>
            </a:extLst>
          </p:cNvPr>
          <p:cNvPicPr>
            <a:picLocks noChangeAspect="1"/>
          </p:cNvPicPr>
          <p:nvPr/>
        </p:nvPicPr>
        <p:blipFill>
          <a:blip r:embed="rId2"/>
          <a:stretch>
            <a:fillRect/>
          </a:stretch>
        </p:blipFill>
        <p:spPr>
          <a:xfrm>
            <a:off x="6464807" y="3593106"/>
            <a:ext cx="4955757" cy="2838976"/>
          </a:xfrm>
          <a:prstGeom prst="rect">
            <a:avLst/>
          </a:prstGeom>
        </p:spPr>
      </p:pic>
      <p:pic>
        <p:nvPicPr>
          <p:cNvPr id="6" name="Picture 5">
            <a:extLst>
              <a:ext uri="{FF2B5EF4-FFF2-40B4-BE49-F238E27FC236}">
                <a16:creationId xmlns:a16="http://schemas.microsoft.com/office/drawing/2014/main" id="{631587EA-0B95-4D60-9735-3222A99DED6B}"/>
              </a:ext>
            </a:extLst>
          </p:cNvPr>
          <p:cNvPicPr>
            <a:picLocks noChangeAspect="1"/>
          </p:cNvPicPr>
          <p:nvPr/>
        </p:nvPicPr>
        <p:blipFill>
          <a:blip r:embed="rId3"/>
          <a:stretch>
            <a:fillRect/>
          </a:stretch>
        </p:blipFill>
        <p:spPr>
          <a:xfrm>
            <a:off x="265999" y="3688708"/>
            <a:ext cx="6312588" cy="2132225"/>
          </a:xfrm>
          <a:prstGeom prst="rect">
            <a:avLst/>
          </a:prstGeom>
        </p:spPr>
      </p:pic>
    </p:spTree>
    <p:extLst>
      <p:ext uri="{BB962C8B-B14F-4D97-AF65-F5344CB8AC3E}">
        <p14:creationId xmlns:p14="http://schemas.microsoft.com/office/powerpoint/2010/main" val="340706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2B410-0508-8FC5-40ED-04904960D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4D6B1-2D9A-C8F5-082F-DCF3B7A09C95}"/>
              </a:ext>
            </a:extLst>
          </p:cNvPr>
          <p:cNvSpPr>
            <a:spLocks noGrp="1"/>
          </p:cNvSpPr>
          <p:nvPr>
            <p:ph type="title"/>
          </p:nvPr>
        </p:nvSpPr>
        <p:spPr/>
        <p:txBody>
          <a:bodyPr/>
          <a:lstStyle/>
          <a:p>
            <a:r>
              <a:rPr lang="en-PH" dirty="0"/>
              <a:t>Exploratory Data Analysis (EDA)</a:t>
            </a:r>
            <a:endParaRPr lang="en-US" dirty="0"/>
          </a:p>
        </p:txBody>
      </p:sp>
      <p:sp>
        <p:nvSpPr>
          <p:cNvPr id="9" name="Rectangle 3">
            <a:extLst>
              <a:ext uri="{FF2B5EF4-FFF2-40B4-BE49-F238E27FC236}">
                <a16:creationId xmlns:a16="http://schemas.microsoft.com/office/drawing/2014/main" id="{700E384E-E6F5-A839-0C9A-91553DC3D214}"/>
              </a:ext>
            </a:extLst>
          </p:cNvPr>
          <p:cNvSpPr>
            <a:spLocks noChangeArrowheads="1"/>
          </p:cNvSpPr>
          <p:nvPr/>
        </p:nvSpPr>
        <p:spPr bwMode="auto">
          <a:xfrm>
            <a:off x="512887" y="2254277"/>
            <a:ext cx="110979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Perform exploratory Data Analysis and Feature Engineering using Pandas and Matplotlib</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Exploratory Data Analysis</a:t>
            </a:r>
          </a:p>
          <a:p>
            <a:pPr lvl="0" defTabSz="914400" eaLnBrk="0" fontAlgn="base" hangingPunct="0">
              <a:spcBef>
                <a:spcPct val="0"/>
              </a:spcBef>
              <a:spcAft>
                <a:spcPct val="0"/>
              </a:spcAft>
            </a:pPr>
            <a:r>
              <a:rPr lang="en-US" altLang="en-US" dirty="0">
                <a:latin typeface="Arial" panose="020B0604020202020204" pitchFamily="34" charset="0"/>
              </a:rPr>
              <a:t>Preparing Data Feature Engineering</a:t>
            </a:r>
          </a:p>
        </p:txBody>
      </p:sp>
      <p:pic>
        <p:nvPicPr>
          <p:cNvPr id="7" name="Picture 6">
            <a:extLst>
              <a:ext uri="{FF2B5EF4-FFF2-40B4-BE49-F238E27FC236}">
                <a16:creationId xmlns:a16="http://schemas.microsoft.com/office/drawing/2014/main" id="{9E587E6A-F8CE-5278-B5A9-6ACCA0780C83}"/>
              </a:ext>
            </a:extLst>
          </p:cNvPr>
          <p:cNvPicPr>
            <a:picLocks noChangeAspect="1"/>
          </p:cNvPicPr>
          <p:nvPr/>
        </p:nvPicPr>
        <p:blipFill>
          <a:blip r:embed="rId2"/>
          <a:stretch>
            <a:fillRect/>
          </a:stretch>
        </p:blipFill>
        <p:spPr>
          <a:xfrm>
            <a:off x="352506" y="3575292"/>
            <a:ext cx="4955757" cy="2856790"/>
          </a:xfrm>
          <a:prstGeom prst="rect">
            <a:avLst/>
          </a:prstGeom>
        </p:spPr>
      </p:pic>
      <p:pic>
        <p:nvPicPr>
          <p:cNvPr id="10" name="Picture 9">
            <a:extLst>
              <a:ext uri="{FF2B5EF4-FFF2-40B4-BE49-F238E27FC236}">
                <a16:creationId xmlns:a16="http://schemas.microsoft.com/office/drawing/2014/main" id="{A77C2BE3-593B-2C73-C4D0-662D59874472}"/>
              </a:ext>
            </a:extLst>
          </p:cNvPr>
          <p:cNvPicPr>
            <a:picLocks noChangeAspect="1"/>
          </p:cNvPicPr>
          <p:nvPr/>
        </p:nvPicPr>
        <p:blipFill>
          <a:blip r:embed="rId3"/>
          <a:stretch>
            <a:fillRect/>
          </a:stretch>
        </p:blipFill>
        <p:spPr>
          <a:xfrm>
            <a:off x="6407165" y="3575292"/>
            <a:ext cx="5033918" cy="2856790"/>
          </a:xfrm>
          <a:prstGeom prst="rect">
            <a:avLst/>
          </a:prstGeom>
        </p:spPr>
      </p:pic>
    </p:spTree>
    <p:extLst>
      <p:ext uri="{BB962C8B-B14F-4D97-AF65-F5344CB8AC3E}">
        <p14:creationId xmlns:p14="http://schemas.microsoft.com/office/powerpoint/2010/main" val="174697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5F60A-C339-B4B5-14EF-D9AC00562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B5537-FA92-6164-911C-31953301B0F6}"/>
              </a:ext>
            </a:extLst>
          </p:cNvPr>
          <p:cNvSpPr>
            <a:spLocks noGrp="1"/>
          </p:cNvSpPr>
          <p:nvPr>
            <p:ph type="title"/>
          </p:nvPr>
        </p:nvSpPr>
        <p:spPr/>
        <p:txBody>
          <a:bodyPr/>
          <a:lstStyle/>
          <a:p>
            <a:r>
              <a:rPr lang="en-PH" dirty="0"/>
              <a:t>USING MAPS IN Analysis</a:t>
            </a:r>
            <a:endParaRPr lang="en-US" dirty="0"/>
          </a:p>
        </p:txBody>
      </p:sp>
      <p:sp>
        <p:nvSpPr>
          <p:cNvPr id="9" name="Rectangle 3">
            <a:extLst>
              <a:ext uri="{FF2B5EF4-FFF2-40B4-BE49-F238E27FC236}">
                <a16:creationId xmlns:a16="http://schemas.microsoft.com/office/drawing/2014/main" id="{96C8BFAD-007B-DFF5-10AE-0094B5892E10}"/>
              </a:ext>
            </a:extLst>
          </p:cNvPr>
          <p:cNvSpPr>
            <a:spLocks noChangeArrowheads="1"/>
          </p:cNvSpPr>
          <p:nvPr/>
        </p:nvSpPr>
        <p:spPr bwMode="auto">
          <a:xfrm>
            <a:off x="512887" y="2254277"/>
            <a:ext cx="110979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The launch success rate may depend on many factors such as payload mass, orbit type, and so on. It may also depend on the location and proximities of a launch site, i.e., the initial position of rocket trajectories. Finding an optimal location for building a launch site certainly involves many factors and hopefully we could discover some of the factors by analyzing the existing launch site locations.</a:t>
            </a:r>
          </a:p>
        </p:txBody>
      </p:sp>
      <p:pic>
        <p:nvPicPr>
          <p:cNvPr id="4" name="Picture 3">
            <a:extLst>
              <a:ext uri="{FF2B5EF4-FFF2-40B4-BE49-F238E27FC236}">
                <a16:creationId xmlns:a16="http://schemas.microsoft.com/office/drawing/2014/main" id="{86F4AE45-2041-220D-B5CC-8B4233E4891A}"/>
              </a:ext>
            </a:extLst>
          </p:cNvPr>
          <p:cNvPicPr>
            <a:picLocks noChangeAspect="1"/>
          </p:cNvPicPr>
          <p:nvPr/>
        </p:nvPicPr>
        <p:blipFill>
          <a:blip r:embed="rId2"/>
          <a:stretch>
            <a:fillRect/>
          </a:stretch>
        </p:blipFill>
        <p:spPr>
          <a:xfrm>
            <a:off x="538172" y="3557630"/>
            <a:ext cx="5246664" cy="2856790"/>
          </a:xfrm>
          <a:prstGeom prst="rect">
            <a:avLst/>
          </a:prstGeom>
        </p:spPr>
      </p:pic>
      <p:pic>
        <p:nvPicPr>
          <p:cNvPr id="6" name="Picture 5">
            <a:extLst>
              <a:ext uri="{FF2B5EF4-FFF2-40B4-BE49-F238E27FC236}">
                <a16:creationId xmlns:a16="http://schemas.microsoft.com/office/drawing/2014/main" id="{83161875-08CC-702D-213F-1136B58B8616}"/>
              </a:ext>
            </a:extLst>
          </p:cNvPr>
          <p:cNvPicPr>
            <a:picLocks noChangeAspect="1"/>
          </p:cNvPicPr>
          <p:nvPr/>
        </p:nvPicPr>
        <p:blipFill>
          <a:blip r:embed="rId3"/>
          <a:stretch>
            <a:fillRect/>
          </a:stretch>
        </p:blipFill>
        <p:spPr>
          <a:xfrm>
            <a:off x="6061848" y="3719907"/>
            <a:ext cx="5828070" cy="2532235"/>
          </a:xfrm>
          <a:prstGeom prst="rect">
            <a:avLst/>
          </a:prstGeom>
        </p:spPr>
      </p:pic>
    </p:spTree>
    <p:extLst>
      <p:ext uri="{BB962C8B-B14F-4D97-AF65-F5344CB8AC3E}">
        <p14:creationId xmlns:p14="http://schemas.microsoft.com/office/powerpoint/2010/main" val="28332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63113-9397-E187-ED7A-04263E0D4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34F40-0184-282A-A24E-2DCDF3110337}"/>
              </a:ext>
            </a:extLst>
          </p:cNvPr>
          <p:cNvSpPr>
            <a:spLocks noGrp="1"/>
          </p:cNvSpPr>
          <p:nvPr>
            <p:ph type="title"/>
          </p:nvPr>
        </p:nvSpPr>
        <p:spPr/>
        <p:txBody>
          <a:bodyPr/>
          <a:lstStyle/>
          <a:p>
            <a:r>
              <a:rPr lang="en-US" dirty="0"/>
              <a:t>M</a:t>
            </a:r>
            <a:r>
              <a:rPr lang="en-PH" dirty="0"/>
              <a:t>ODEL TRAINING FOR PREDICTION</a:t>
            </a:r>
            <a:endParaRPr lang="en-US" dirty="0"/>
          </a:p>
        </p:txBody>
      </p:sp>
      <p:sp>
        <p:nvSpPr>
          <p:cNvPr id="9" name="Rectangle 3">
            <a:extLst>
              <a:ext uri="{FF2B5EF4-FFF2-40B4-BE49-F238E27FC236}">
                <a16:creationId xmlns:a16="http://schemas.microsoft.com/office/drawing/2014/main" id="{AA8D4E86-752D-0CE0-E917-EDA92B64DA5D}"/>
              </a:ext>
            </a:extLst>
          </p:cNvPr>
          <p:cNvSpPr>
            <a:spLocks noChangeArrowheads="1"/>
          </p:cNvSpPr>
          <p:nvPr/>
        </p:nvSpPr>
        <p:spPr bwMode="auto">
          <a:xfrm>
            <a:off x="512887" y="2254277"/>
            <a:ext cx="110979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rial" panose="020B0604020202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a:t>
            </a:r>
          </a:p>
        </p:txBody>
      </p:sp>
      <p:pic>
        <p:nvPicPr>
          <p:cNvPr id="5" name="Picture 4">
            <a:extLst>
              <a:ext uri="{FF2B5EF4-FFF2-40B4-BE49-F238E27FC236}">
                <a16:creationId xmlns:a16="http://schemas.microsoft.com/office/drawing/2014/main" id="{A7D0702A-5578-4A8B-C34A-F076193B63A5}"/>
              </a:ext>
            </a:extLst>
          </p:cNvPr>
          <p:cNvPicPr>
            <a:picLocks noChangeAspect="1"/>
          </p:cNvPicPr>
          <p:nvPr/>
        </p:nvPicPr>
        <p:blipFill>
          <a:blip r:embed="rId2"/>
          <a:stretch>
            <a:fillRect/>
          </a:stretch>
        </p:blipFill>
        <p:spPr>
          <a:xfrm>
            <a:off x="6366761" y="3418314"/>
            <a:ext cx="5287067" cy="3135421"/>
          </a:xfrm>
          <a:prstGeom prst="rect">
            <a:avLst/>
          </a:prstGeom>
        </p:spPr>
      </p:pic>
      <p:pic>
        <p:nvPicPr>
          <p:cNvPr id="8" name="Picture 7">
            <a:extLst>
              <a:ext uri="{FF2B5EF4-FFF2-40B4-BE49-F238E27FC236}">
                <a16:creationId xmlns:a16="http://schemas.microsoft.com/office/drawing/2014/main" id="{D576A62A-F1A0-69F6-80C0-AD2B59817F2E}"/>
              </a:ext>
            </a:extLst>
          </p:cNvPr>
          <p:cNvPicPr>
            <a:picLocks noChangeAspect="1"/>
          </p:cNvPicPr>
          <p:nvPr/>
        </p:nvPicPr>
        <p:blipFill>
          <a:blip r:embed="rId3"/>
          <a:stretch>
            <a:fillRect/>
          </a:stretch>
        </p:blipFill>
        <p:spPr>
          <a:xfrm>
            <a:off x="1179576" y="3429000"/>
            <a:ext cx="3850136" cy="3148215"/>
          </a:xfrm>
          <a:prstGeom prst="rect">
            <a:avLst/>
          </a:prstGeom>
        </p:spPr>
      </p:pic>
    </p:spTree>
    <p:extLst>
      <p:ext uri="{BB962C8B-B14F-4D97-AF65-F5344CB8AC3E}">
        <p14:creationId xmlns:p14="http://schemas.microsoft.com/office/powerpoint/2010/main" val="99107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07D8C-04C7-56C7-571D-A777CF89D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A4CFE-E640-AA44-5816-864836066994}"/>
              </a:ext>
            </a:extLst>
          </p:cNvPr>
          <p:cNvSpPr>
            <a:spLocks noGrp="1"/>
          </p:cNvSpPr>
          <p:nvPr>
            <p:ph type="title"/>
          </p:nvPr>
        </p:nvSpPr>
        <p:spPr/>
        <p:txBody>
          <a:bodyPr/>
          <a:lstStyle/>
          <a:p>
            <a:r>
              <a:rPr lang="en-US" dirty="0" err="1"/>
              <a:t>COnclusion</a:t>
            </a:r>
            <a:endParaRPr lang="en-US" dirty="0"/>
          </a:p>
        </p:txBody>
      </p:sp>
      <p:sp>
        <p:nvSpPr>
          <p:cNvPr id="9" name="Rectangle 3">
            <a:extLst>
              <a:ext uri="{FF2B5EF4-FFF2-40B4-BE49-F238E27FC236}">
                <a16:creationId xmlns:a16="http://schemas.microsoft.com/office/drawing/2014/main" id="{CA839BBB-3E28-AAF7-322C-E9A818D82259}"/>
              </a:ext>
            </a:extLst>
          </p:cNvPr>
          <p:cNvSpPr>
            <a:spLocks noChangeArrowheads="1"/>
          </p:cNvSpPr>
          <p:nvPr/>
        </p:nvSpPr>
        <p:spPr bwMode="auto">
          <a:xfrm>
            <a:off x="581192" y="2241351"/>
            <a:ext cx="640482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rial" panose="020B0604020202020204" pitchFamily="34" charset="0"/>
              </a:rPr>
              <a:t>Key Findings:</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rPr>
              <a:t>Launch success rates are significantly influenced by payload mass and launch site.</a:t>
            </a:r>
          </a:p>
          <a:p>
            <a:pPr lvl="0" defTabSz="914400" eaLnBrk="0" fontAlgn="base" hangingPunct="0">
              <a:spcBef>
                <a:spcPct val="0"/>
              </a:spcBef>
              <a:spcAft>
                <a:spcPct val="0"/>
              </a:spcAft>
            </a:pPr>
            <a:r>
              <a:rPr lang="en-US" altLang="en-US" sz="1200" dirty="0">
                <a:latin typeface="Arial" panose="020B0604020202020204" pitchFamily="34" charset="0"/>
              </a:rPr>
              <a:t>KSC LC-39A demonstrated the highest success rate among all launch sites.</a:t>
            </a:r>
          </a:p>
          <a:p>
            <a:pPr lvl="0" defTabSz="914400" eaLnBrk="0" fontAlgn="base" hangingPunct="0">
              <a:spcBef>
                <a:spcPct val="0"/>
              </a:spcBef>
              <a:spcAft>
                <a:spcPct val="0"/>
              </a:spcAft>
            </a:pPr>
            <a:r>
              <a:rPr lang="en-US" altLang="en-US" sz="1200" dirty="0">
                <a:latin typeface="Arial" panose="020B0604020202020204" pitchFamily="34" charset="0"/>
              </a:rPr>
              <a:t>Optimal payload range for success lies within the mid-range of the payload capacity.</a:t>
            </a:r>
          </a:p>
          <a:p>
            <a:pPr lvl="0" defTabSz="914400" eaLnBrk="0" fontAlgn="base" hangingPunct="0">
              <a:spcBef>
                <a:spcPct val="0"/>
              </a:spcBef>
              <a:spcAft>
                <a:spcPct val="0"/>
              </a:spcAft>
            </a:pPr>
            <a:r>
              <a:rPr lang="en-US" altLang="en-US" sz="1200" dirty="0">
                <a:latin typeface="Arial" panose="020B0604020202020204" pitchFamily="34" charset="0"/>
              </a:rPr>
              <a:t>Predictive Modeling:</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rPr>
              <a:t>Machine learning models, especially Decision Trees and Logistic Regression, provided reliable predictions of landing success.</a:t>
            </a:r>
          </a:p>
          <a:p>
            <a:pPr lvl="0" defTabSz="914400" eaLnBrk="0" fontAlgn="base" hangingPunct="0">
              <a:spcBef>
                <a:spcPct val="0"/>
              </a:spcBef>
              <a:spcAft>
                <a:spcPct val="0"/>
              </a:spcAft>
            </a:pPr>
            <a:r>
              <a:rPr lang="en-US" altLang="en-US" sz="1200" dirty="0" err="1">
                <a:latin typeface="Arial" panose="020B0604020202020204" pitchFamily="34" charset="0"/>
              </a:rPr>
              <a:t>GridSearchCV</a:t>
            </a:r>
            <a:r>
              <a:rPr lang="en-US" altLang="en-US" sz="1200" dirty="0">
                <a:latin typeface="Arial" panose="020B0604020202020204" pitchFamily="34" charset="0"/>
              </a:rPr>
              <a:t> optimization improved model accuracy, offering practical utility for future mission planning.</a:t>
            </a:r>
          </a:p>
          <a:p>
            <a:pPr lvl="0" defTabSz="914400" eaLnBrk="0" fontAlgn="base" hangingPunct="0">
              <a:spcBef>
                <a:spcPct val="0"/>
              </a:spcBef>
              <a:spcAft>
                <a:spcPct val="0"/>
              </a:spcAft>
            </a:pPr>
            <a:r>
              <a:rPr lang="en-US" altLang="en-US" sz="1200" dirty="0">
                <a:latin typeface="Arial" panose="020B0604020202020204" pitchFamily="34" charset="0"/>
              </a:rPr>
              <a:t>Impact:</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rPr>
              <a:t>The insights derived empower SpaceX to enhance mission strategies, focus on high-performing sites, and optimize payload design for improved outcomes.</a:t>
            </a:r>
          </a:p>
          <a:p>
            <a:pPr lvl="0" defTabSz="914400" eaLnBrk="0" fontAlgn="base" hangingPunct="0">
              <a:spcBef>
                <a:spcPct val="0"/>
              </a:spcBef>
              <a:spcAft>
                <a:spcPct val="0"/>
              </a:spcAft>
            </a:pPr>
            <a:r>
              <a:rPr lang="en-US" altLang="en-US" sz="1200" dirty="0">
                <a:latin typeface="Arial" panose="020B0604020202020204" pitchFamily="34" charset="0"/>
              </a:rPr>
              <a:t>The developed tools (interactive maps and dashboards) enable real-time analysis and decision-making.</a:t>
            </a:r>
          </a:p>
          <a:p>
            <a:pPr lvl="0" defTabSz="914400" eaLnBrk="0" fontAlgn="base" hangingPunct="0">
              <a:spcBef>
                <a:spcPct val="0"/>
              </a:spcBef>
              <a:spcAft>
                <a:spcPct val="0"/>
              </a:spcAft>
            </a:pPr>
            <a:r>
              <a:rPr lang="en-US" altLang="en-US" sz="1200" dirty="0">
                <a:latin typeface="Arial" panose="020B0604020202020204" pitchFamily="34" charset="0"/>
              </a:rPr>
              <a:t>Future Scope:</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rPr>
              <a:t>Incorporating additional features like weather data and mission type for improved predictions.</a:t>
            </a:r>
          </a:p>
          <a:p>
            <a:pPr lvl="0" defTabSz="914400" eaLnBrk="0" fontAlgn="base" hangingPunct="0">
              <a:spcBef>
                <a:spcPct val="0"/>
              </a:spcBef>
              <a:spcAft>
                <a:spcPct val="0"/>
              </a:spcAft>
            </a:pPr>
            <a:r>
              <a:rPr lang="en-US" altLang="en-US" sz="1200" dirty="0">
                <a:latin typeface="Arial" panose="020B0604020202020204" pitchFamily="34" charset="0"/>
              </a:rPr>
              <a:t>Expanding the dashboard's capabilities to include live mission tracking and anomaly detection.</a:t>
            </a:r>
          </a:p>
        </p:txBody>
      </p:sp>
      <p:pic>
        <p:nvPicPr>
          <p:cNvPr id="4" name="Picture 3">
            <a:extLst>
              <a:ext uri="{FF2B5EF4-FFF2-40B4-BE49-F238E27FC236}">
                <a16:creationId xmlns:a16="http://schemas.microsoft.com/office/drawing/2014/main" id="{7AB0F5DA-A019-195C-32A7-B702F72B012B}"/>
              </a:ext>
            </a:extLst>
          </p:cNvPr>
          <p:cNvPicPr>
            <a:picLocks noChangeAspect="1"/>
          </p:cNvPicPr>
          <p:nvPr/>
        </p:nvPicPr>
        <p:blipFill>
          <a:blip r:embed="rId2"/>
          <a:stretch>
            <a:fillRect/>
          </a:stretch>
        </p:blipFill>
        <p:spPr>
          <a:xfrm>
            <a:off x="6986015" y="2705079"/>
            <a:ext cx="5001350" cy="2434932"/>
          </a:xfrm>
          <a:prstGeom prst="rect">
            <a:avLst/>
          </a:prstGeom>
        </p:spPr>
      </p:pic>
    </p:spTree>
    <p:extLst>
      <p:ext uri="{BB962C8B-B14F-4D97-AF65-F5344CB8AC3E}">
        <p14:creationId xmlns:p14="http://schemas.microsoft.com/office/powerpoint/2010/main" val="9887439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20</TotalTime>
  <Words>685</Words>
  <Application>Microsoft Office PowerPoint</Application>
  <PresentationFormat>Widescreen</PresentationFormat>
  <Paragraphs>71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Custom</vt:lpstr>
      <vt:lpstr>Predict SpaceX landing success rates and analyze related data</vt:lpstr>
      <vt:lpstr>Insights into launch success factors, predictive model accuracy, and interactive tools for analysis.</vt:lpstr>
      <vt:lpstr>Executive  Summary</vt:lpstr>
      <vt:lpstr>INTROduction</vt:lpstr>
      <vt:lpstr> Data Collection and Wrangling</vt:lpstr>
      <vt:lpstr>Exploratory Data Analysis (EDA)</vt:lpstr>
      <vt:lpstr>USING MAPS IN Analysis</vt:lpstr>
      <vt:lpstr>MODEL TRAINING FOR PREDICTION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Laurence Yanguas</dc:creator>
  <cp:lastModifiedBy>John Laurence Yanguas</cp:lastModifiedBy>
  <cp:revision>18</cp:revision>
  <dcterms:created xsi:type="dcterms:W3CDTF">2024-12-20T14:24:58Z</dcterms:created>
  <dcterms:modified xsi:type="dcterms:W3CDTF">2024-12-20T14:45:30Z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