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5" r:id="rId4"/>
    <p:sldId id="260" r:id="rId5"/>
    <p:sldId id="266" r:id="rId6"/>
    <p:sldId id="276" r:id="rId7"/>
    <p:sldId id="277" r:id="rId8"/>
    <p:sldId id="278" r:id="rId9"/>
    <p:sldId id="281" r:id="rId10"/>
    <p:sldId id="279" r:id="rId11"/>
    <p:sldId id="282" r:id="rId12"/>
    <p:sldId id="280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9070" autoAdjust="0"/>
  </p:normalViewPr>
  <p:slideViewPr>
    <p:cSldViewPr snapToGrid="0">
      <p:cViewPr varScale="1">
        <p:scale>
          <a:sx n="102" d="100"/>
          <a:sy n="102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FNR 59800-018</a:t>
            </a:r>
            <a:br>
              <a:rPr lang="en-US" dirty="0" smtClean="0"/>
            </a:br>
            <a:r>
              <a:rPr lang="en-US" dirty="0" smtClean="0"/>
              <a:t>Intro to R Programming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4237264"/>
            <a:ext cx="7315200" cy="130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PFEN 202</a:t>
            </a:r>
            <a:endParaRPr lang="en-US" sz="2400" dirty="0" smtClean="0"/>
          </a:p>
          <a:p>
            <a:r>
              <a:rPr lang="en-US" sz="2400" dirty="0" smtClean="0"/>
              <a:t>Mon, Tue, Thu 8:30-12:20; Fri 12:20-2:20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2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597959"/>
          </a:xfrm>
        </p:spPr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247973"/>
            <a:ext cx="7315200" cy="6416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Skewness- measure of the </a:t>
            </a:r>
            <a:r>
              <a:rPr lang="en-US" dirty="0" err="1" smtClean="0"/>
              <a:t>assymetry</a:t>
            </a:r>
            <a:r>
              <a:rPr lang="en-US" dirty="0" smtClean="0"/>
              <a:t> of a distribution </a:t>
            </a:r>
          </a:p>
          <a:p>
            <a:pPr marL="0" indent="0">
              <a:buNone/>
            </a:pPr>
            <a:r>
              <a:rPr lang="en-US" dirty="0" smtClean="0"/>
              <a:t>normal=0</a:t>
            </a:r>
          </a:p>
          <a:p>
            <a:pPr marL="0" indent="0">
              <a:buNone/>
            </a:pPr>
            <a:r>
              <a:rPr lang="en-US" dirty="0" smtClean="0"/>
              <a:t>skewness(vector) #moments package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Kurtosis- measure of the shape of a distribution </a:t>
            </a:r>
          </a:p>
          <a:p>
            <a:pPr marL="0" indent="0">
              <a:buNone/>
            </a:pPr>
            <a:r>
              <a:rPr lang="en-US" dirty="0" smtClean="0"/>
              <a:t>normal = 3</a:t>
            </a:r>
          </a:p>
          <a:p>
            <a:pPr marL="0" indent="0">
              <a:buNone/>
            </a:pPr>
            <a:r>
              <a:rPr lang="en-US" dirty="0"/>
              <a:t>k</a:t>
            </a:r>
            <a:r>
              <a:rPr lang="en-US" dirty="0" smtClean="0"/>
              <a:t>urtosis(vector)#moments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Shapiro-Wilk test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hapiro.test</a:t>
            </a:r>
            <a:r>
              <a:rPr lang="en-US" dirty="0" smtClean="0"/>
              <a:t>(vector)</a:t>
            </a:r>
            <a:endParaRPr lang="en-US" dirty="0"/>
          </a:p>
        </p:txBody>
      </p:sp>
      <p:pic>
        <p:nvPicPr>
          <p:cNvPr id="2050" name="Picture 2" descr="Negative and positive skew diagrams (English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7" y="1721796"/>
            <a:ext cx="3521481" cy="12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26" y="4284466"/>
            <a:ext cx="2385034" cy="134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" y="1974715"/>
            <a:ext cx="2556275" cy="374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Shows relationship between two sets of data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r scatter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459" y="1458638"/>
            <a:ext cx="5116817" cy="51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10" y="1123837"/>
            <a:ext cx="3180945" cy="4601183"/>
          </a:xfrm>
        </p:spPr>
        <p:txBody>
          <a:bodyPr/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2230" y="875489"/>
            <a:ext cx="8171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rescaled to have a mean of zero and standard deviation of one</a:t>
            </a:r>
          </a:p>
          <a:p>
            <a:r>
              <a:rPr lang="en-US" dirty="0" smtClean="0"/>
              <a:t>a.k.a. z-score</a:t>
            </a:r>
          </a:p>
          <a:p>
            <a:endParaRPr lang="en-US" dirty="0"/>
          </a:p>
          <a:p>
            <a:r>
              <a:rPr lang="en-US" dirty="0" smtClean="0"/>
              <a:t>For each value subtract the mean and divide by the standard deviation</a:t>
            </a:r>
          </a:p>
          <a:p>
            <a:endParaRPr lang="en-US" dirty="0"/>
          </a:p>
          <a:p>
            <a:r>
              <a:rPr lang="en-US" dirty="0" smtClean="0"/>
              <a:t> scale(vector)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83" y="3647873"/>
            <a:ext cx="7176128" cy="24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Objective</a:t>
            </a:r>
          </a:p>
          <a:p>
            <a:pPr marL="0" indent="0">
              <a:buNone/>
            </a:pPr>
            <a:r>
              <a:rPr lang="en-US" dirty="0" smtClean="0"/>
              <a:t>    To </a:t>
            </a:r>
            <a:r>
              <a:rPr lang="en-US" dirty="0"/>
              <a:t>be able to make basic types of plots using functions in 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Selecting </a:t>
            </a:r>
            <a:r>
              <a:rPr lang="en-US" b="1" dirty="0"/>
              <a:t>appropriate type of plots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a.</a:t>
            </a:r>
            <a:r>
              <a:rPr lang="en-US" dirty="0" smtClean="0"/>
              <a:t> Check </a:t>
            </a:r>
            <a:r>
              <a:rPr lang="en-US" dirty="0"/>
              <a:t>the explanatory </a:t>
            </a:r>
            <a:r>
              <a:rPr lang="en-US" dirty="0" smtClean="0"/>
              <a:t>variable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b.</a:t>
            </a:r>
            <a:r>
              <a:rPr lang="en-US" dirty="0" smtClean="0"/>
              <a:t> If </a:t>
            </a:r>
            <a:r>
              <a:rPr lang="en-US" dirty="0"/>
              <a:t>the explanatory variable is continuous: scatterplot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c.</a:t>
            </a:r>
            <a:r>
              <a:rPr lang="en-US" dirty="0" smtClean="0"/>
              <a:t> If </a:t>
            </a:r>
            <a:r>
              <a:rPr lang="en-US" dirty="0"/>
              <a:t>the explanatory variable is categorical: boxplot, </a:t>
            </a:r>
            <a:r>
              <a:rPr lang="en-US" dirty="0" err="1"/>
              <a:t>barplot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0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plot(x,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y)</a:t>
            </a:r>
            <a:r>
              <a:rPr lang="en-US" sz="2400" dirty="0" smtClean="0">
                <a:latin typeface="+mj-lt"/>
              </a:rPr>
              <a:t>or 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plot(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y~x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en-US" sz="2400" b="1" dirty="0">
                <a:latin typeface="+mj-lt"/>
              </a:rPr>
              <a:t>	</a:t>
            </a:r>
            <a:endParaRPr lang="en-US" sz="2400" b="1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+mj-lt"/>
              </a:rPr>
              <a:t>: explanatory </a:t>
            </a:r>
            <a:r>
              <a:rPr lang="en-US" sz="2400" dirty="0" smtClean="0">
                <a:latin typeface="+mj-lt"/>
              </a:rPr>
              <a:t>variable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2400" dirty="0">
                <a:latin typeface="+mj-lt"/>
              </a:rPr>
              <a:t>: response variable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2400" dirty="0">
                <a:latin typeface="+mj-lt"/>
              </a:rPr>
              <a:t> should be continuous variable</a:t>
            </a:r>
          </a:p>
          <a:p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91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4311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##### generate sample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x1&lt;-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runif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(20, 5, 15</a:t>
            </a:r>
            <a:r>
              <a:rPr lang="en-US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#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generate 20 random numbers between 5 and 15 with an uniform distribution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x2&lt;-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runif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(20, 5, 20)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#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generate 20 random numbers between 10 and 20 with an uniform distribution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y1&lt;-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rnorm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(20, 100, 10)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#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generate 20 random numbers with a normal distribution of mean 100 and standard deviation 10.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y2&lt;-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rnorm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(20, 120, 10)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#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generate 20 random numbers with a normal distribution of mean 120 and standard deviation 10.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s&lt;-c(rep("A", 10), rep("B", 10))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	# generate a categorical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variable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4311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  <a:cs typeface="Courier New" panose="02070309020205020404" pitchFamily="49" charset="0"/>
              </a:rPr>
              <a:t>##### 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create a 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dataframe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sample_dat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&lt;-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as.data.frame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cbind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(x1, x2, y1, y2,s))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				#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combine all variables into a data frame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sample_dat$x1&lt;-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as.numeric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as.character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(sample_dat$x1))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			#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change variable x1 as numeric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sample_dat$x2&lt;-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as.numeric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as.character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(sample_dat$x2))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			#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change variable x2 as numeric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sample_dat$y1&lt;-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as.numeric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as.character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(sample_dat$y1))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			#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change variable y1 as numeric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sample_dat$y2&lt;-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as.numeric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as.character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(sample_dat$y2))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			#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change variable y2 as numeric 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colnames</a:t>
            </a:r>
            <a:r>
              <a:rPr lang="en-US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sample_dat</a:t>
            </a:r>
            <a:r>
              <a:rPr lang="en-US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)&lt;-c("X1", "X2", "Y1", "Y2", "S")  					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#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change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variable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names (column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names)</a:t>
            </a:r>
          </a:p>
        </p:txBody>
      </p:sp>
    </p:spTree>
    <p:extLst>
      <p:ext uri="{BB962C8B-B14F-4D97-AF65-F5344CB8AC3E}">
        <p14:creationId xmlns:p14="http://schemas.microsoft.com/office/powerpoint/2010/main" val="22561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34805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##### </a:t>
            </a:r>
            <a:r>
              <a:rPr lang="en-US" b="1" dirty="0"/>
              <a:t>setting a panel for multiple figures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par(</a:t>
            </a:r>
            <a:r>
              <a:rPr lang="en-US" b="1" dirty="0" err="1">
                <a:solidFill>
                  <a:srgbClr val="FF0000"/>
                </a:solidFill>
              </a:rPr>
              <a:t>mfrow</a:t>
            </a:r>
            <a:r>
              <a:rPr lang="en-US" b="1" dirty="0">
                <a:solidFill>
                  <a:srgbClr val="FF0000"/>
                </a:solidFill>
              </a:rPr>
              <a:t>=c(3,2))  </a:t>
            </a:r>
            <a:r>
              <a:rPr lang="en-US" dirty="0"/>
              <a:t># number of rows=3, number of column=2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##### </a:t>
            </a:r>
            <a:r>
              <a:rPr lang="en-US" b="1" dirty="0"/>
              <a:t>create a scatter plot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plot(x1, y1)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plot(sample_dat$Y1~sample_dat$X1)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[,3]~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[,1</a:t>
            </a:r>
            <a:r>
              <a:rPr lang="en-US" b="1" dirty="0" smtClean="0">
                <a:solidFill>
                  <a:srgbClr val="FF0000"/>
                </a:solidFill>
              </a:rPr>
              <a:t>])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34805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##### </a:t>
            </a:r>
            <a:r>
              <a:rPr lang="en-US" b="1" dirty="0"/>
              <a:t>plotting with log scale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log='</a:t>
            </a:r>
            <a:r>
              <a:rPr lang="en-US" b="1" dirty="0" err="1">
                <a:solidFill>
                  <a:srgbClr val="FF0000"/>
                </a:solidFill>
              </a:rPr>
              <a:t>xy</a:t>
            </a:r>
            <a:r>
              <a:rPr lang="en-US" b="1" dirty="0">
                <a:solidFill>
                  <a:srgbClr val="FF0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log='y')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log='x')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##### </a:t>
            </a:r>
            <a:r>
              <a:rPr lang="en-US" b="1" dirty="0"/>
              <a:t>labeling x and y axes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xlab</a:t>
            </a:r>
            <a:r>
              <a:rPr lang="en-US" b="1" dirty="0">
                <a:solidFill>
                  <a:srgbClr val="FF0000"/>
                </a:solidFill>
              </a:rPr>
              <a:t>="Axis X1",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="Axis Y1")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##### </a:t>
            </a:r>
            <a:r>
              <a:rPr lang="en-US" b="1" dirty="0"/>
              <a:t>adding figure title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xlab</a:t>
            </a:r>
            <a:r>
              <a:rPr lang="en-US" b="1" dirty="0">
                <a:solidFill>
                  <a:srgbClr val="FF0000"/>
                </a:solidFill>
              </a:rPr>
              <a:t>="Axis X1",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="Axis Y1", main="Exercise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Plotting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Exploration and plotting exercise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 on Projects</a:t>
            </a:r>
          </a:p>
        </p:txBody>
      </p:sp>
    </p:spTree>
    <p:extLst>
      <p:ext uri="{BB962C8B-B14F-4D97-AF65-F5344CB8AC3E}">
        <p14:creationId xmlns:p14="http://schemas.microsoft.com/office/powerpoint/2010/main" val="24094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34805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##### </a:t>
            </a:r>
            <a:r>
              <a:rPr lang="en-US" b="1" dirty="0"/>
              <a:t>setting x and y axis range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xlab</a:t>
            </a:r>
            <a:r>
              <a:rPr lang="en-US" b="1" dirty="0">
                <a:solidFill>
                  <a:srgbClr val="FF0000"/>
                </a:solidFill>
              </a:rPr>
              <a:t>="Axis X1",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="Axis Y1", </a:t>
            </a:r>
            <a:r>
              <a:rPr lang="en-US" b="1" dirty="0" err="1">
                <a:solidFill>
                  <a:srgbClr val="FF0000"/>
                </a:solidFill>
              </a:rPr>
              <a:t>xlim</a:t>
            </a:r>
            <a:r>
              <a:rPr lang="en-US" b="1" dirty="0">
                <a:solidFill>
                  <a:srgbClr val="FF0000"/>
                </a:solidFill>
              </a:rPr>
              <a:t>=c(0,10), </a:t>
            </a:r>
            <a:r>
              <a:rPr lang="en-US" b="1" dirty="0" err="1">
                <a:solidFill>
                  <a:srgbClr val="FF0000"/>
                </a:solidFill>
              </a:rPr>
              <a:t>ylim</a:t>
            </a:r>
            <a:r>
              <a:rPr lang="en-US" b="1" dirty="0">
                <a:solidFill>
                  <a:srgbClr val="FF0000"/>
                </a:solidFill>
              </a:rPr>
              <a:t>=c(0, 10))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##### </a:t>
            </a:r>
            <a:r>
              <a:rPr lang="en-US" b="1" dirty="0"/>
              <a:t>change point type and color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xlab</a:t>
            </a:r>
            <a:r>
              <a:rPr lang="en-US" b="1" dirty="0">
                <a:solidFill>
                  <a:srgbClr val="FF0000"/>
                </a:solidFill>
              </a:rPr>
              <a:t>="Axis X1",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="Axis Y1", </a:t>
            </a:r>
            <a:r>
              <a:rPr lang="en-US" b="1" dirty="0" err="1">
                <a:solidFill>
                  <a:srgbClr val="FF0000"/>
                </a:solidFill>
              </a:rPr>
              <a:t>pch</a:t>
            </a:r>
            <a:r>
              <a:rPr lang="en-US" b="1" dirty="0">
                <a:solidFill>
                  <a:srgbClr val="FF0000"/>
                </a:solidFill>
              </a:rPr>
              <a:t>=15)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xlab</a:t>
            </a:r>
            <a:r>
              <a:rPr lang="en-US" b="1" dirty="0">
                <a:solidFill>
                  <a:srgbClr val="FF0000"/>
                </a:solidFill>
              </a:rPr>
              <a:t>="Axis X1",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="Axis Y1", </a:t>
            </a:r>
            <a:r>
              <a:rPr lang="en-US" b="1" dirty="0" err="1">
                <a:solidFill>
                  <a:srgbClr val="FF0000"/>
                </a:solidFill>
              </a:rPr>
              <a:t>pch</a:t>
            </a:r>
            <a:r>
              <a:rPr lang="en-US" b="1" dirty="0">
                <a:solidFill>
                  <a:srgbClr val="FF0000"/>
                </a:solidFill>
              </a:rPr>
              <a:t>=15, col="orange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5140" y="4121207"/>
            <a:ext cx="3777681" cy="2147669"/>
            <a:chOff x="4012594" y="4262524"/>
            <a:chExt cx="3777681" cy="2147669"/>
          </a:xfrm>
        </p:grpSpPr>
        <p:pic>
          <p:nvPicPr>
            <p:cNvPr id="4" name="Pictur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012594" y="4262524"/>
              <a:ext cx="1889125" cy="1809115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600" y="5061989"/>
              <a:ext cx="1590675" cy="10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383577" y="6071639"/>
              <a:ext cx="1147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Point type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1174" y="6071639"/>
              <a:ext cx="1147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Line type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34805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##### </a:t>
            </a:r>
            <a:r>
              <a:rPr lang="en-US" b="1" dirty="0" smtClean="0"/>
              <a:t>multiple relationships in a single plot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plot(Y1~X1</a:t>
            </a:r>
            <a:r>
              <a:rPr lang="en-US" b="1" dirty="0">
                <a:solidFill>
                  <a:srgbClr val="FF0000"/>
                </a:solidFill>
              </a:rPr>
              <a:t>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xlab</a:t>
            </a:r>
            <a:r>
              <a:rPr lang="en-US" b="1" dirty="0">
                <a:solidFill>
                  <a:srgbClr val="FF0000"/>
                </a:solidFill>
              </a:rPr>
              <a:t>="Axis X1",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="Axis Y1")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par(new=T)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plot(Y2~X2,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xlab</a:t>
            </a:r>
            <a:r>
              <a:rPr lang="en-US" b="1" dirty="0">
                <a:solidFill>
                  <a:srgbClr val="FF0000"/>
                </a:solidFill>
              </a:rPr>
              <a:t>="Axis X2",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="Axis Y2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range(sample_dat$X1)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range(sample_dat$X2)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range(sample_dat$Y1)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range(sample_dat$Y2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5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34805" cy="51206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# option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smtClean="0">
                <a:solidFill>
                  <a:srgbClr val="FF0000"/>
                </a:solidFill>
              </a:rPr>
              <a:t>plot(Y1~X1</a:t>
            </a:r>
            <a:r>
              <a:rPr lang="en-US" b="1" dirty="0">
                <a:solidFill>
                  <a:srgbClr val="FF0000"/>
                </a:solidFill>
              </a:rPr>
              <a:t>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xlab</a:t>
            </a:r>
            <a:r>
              <a:rPr lang="en-US" b="1" dirty="0">
                <a:solidFill>
                  <a:srgbClr val="FF0000"/>
                </a:solidFill>
              </a:rPr>
              <a:t>="Axis X",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="Axis Y", </a:t>
            </a:r>
            <a:r>
              <a:rPr lang="en-US" b="1" dirty="0" err="1">
                <a:solidFill>
                  <a:srgbClr val="FF0000"/>
                </a:solidFill>
              </a:rPr>
              <a:t>xlim</a:t>
            </a:r>
            <a:r>
              <a:rPr lang="en-US" b="1" dirty="0">
                <a:solidFill>
                  <a:srgbClr val="FF0000"/>
                </a:solidFill>
              </a:rPr>
              <a:t>=c(5,20), </a:t>
            </a:r>
            <a:r>
              <a:rPr lang="en-US" b="1" dirty="0" err="1">
                <a:solidFill>
                  <a:srgbClr val="FF0000"/>
                </a:solidFill>
              </a:rPr>
              <a:t>ylim</a:t>
            </a:r>
            <a:r>
              <a:rPr lang="en-US" b="1" dirty="0">
                <a:solidFill>
                  <a:srgbClr val="FF0000"/>
                </a:solidFill>
              </a:rPr>
              <a:t>=c(80, 150), </a:t>
            </a:r>
            <a:r>
              <a:rPr lang="en-US" b="1" dirty="0" err="1">
                <a:solidFill>
                  <a:srgbClr val="FF0000"/>
                </a:solidFill>
              </a:rPr>
              <a:t>pch</a:t>
            </a:r>
            <a:r>
              <a:rPr lang="en-US" b="1" dirty="0">
                <a:solidFill>
                  <a:srgbClr val="FF0000"/>
                </a:solidFill>
              </a:rPr>
              <a:t>=15, col="red", main="Exercise")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par(new=T)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plot(Y2~X2,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xlab</a:t>
            </a:r>
            <a:r>
              <a:rPr lang="en-US" b="1" dirty="0">
                <a:solidFill>
                  <a:srgbClr val="FF0000"/>
                </a:solidFill>
              </a:rPr>
              <a:t>="",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="", </a:t>
            </a:r>
            <a:r>
              <a:rPr lang="en-US" b="1" dirty="0" err="1">
                <a:solidFill>
                  <a:srgbClr val="FF0000"/>
                </a:solidFill>
              </a:rPr>
              <a:t>xlim</a:t>
            </a:r>
            <a:r>
              <a:rPr lang="en-US" b="1" dirty="0">
                <a:solidFill>
                  <a:srgbClr val="FF0000"/>
                </a:solidFill>
              </a:rPr>
              <a:t>=c(5,20), </a:t>
            </a:r>
            <a:r>
              <a:rPr lang="en-US" b="1" dirty="0" err="1">
                <a:solidFill>
                  <a:srgbClr val="FF0000"/>
                </a:solidFill>
              </a:rPr>
              <a:t>ylim</a:t>
            </a:r>
            <a:r>
              <a:rPr lang="en-US" b="1" dirty="0">
                <a:solidFill>
                  <a:srgbClr val="FF0000"/>
                </a:solidFill>
              </a:rPr>
              <a:t>=c(80, 150), axes=F, </a:t>
            </a:r>
            <a:r>
              <a:rPr lang="en-US" b="1" dirty="0" err="1">
                <a:solidFill>
                  <a:srgbClr val="FF0000"/>
                </a:solidFill>
              </a:rPr>
              <a:t>pch</a:t>
            </a:r>
            <a:r>
              <a:rPr lang="en-US" b="1" dirty="0">
                <a:solidFill>
                  <a:srgbClr val="FF0000"/>
                </a:solidFill>
              </a:rPr>
              <a:t>=19, col="blue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# option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xlab</a:t>
            </a:r>
            <a:r>
              <a:rPr lang="en-US" b="1" dirty="0">
                <a:solidFill>
                  <a:srgbClr val="FF0000"/>
                </a:solidFill>
              </a:rPr>
              <a:t>="Axis X",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="Axis Y", </a:t>
            </a:r>
            <a:r>
              <a:rPr lang="en-US" b="1" dirty="0" err="1">
                <a:solidFill>
                  <a:srgbClr val="FF0000"/>
                </a:solidFill>
              </a:rPr>
              <a:t>xlim</a:t>
            </a:r>
            <a:r>
              <a:rPr lang="en-US" b="1" dirty="0">
                <a:solidFill>
                  <a:srgbClr val="FF0000"/>
                </a:solidFill>
              </a:rPr>
              <a:t>=c(5,20), </a:t>
            </a:r>
            <a:r>
              <a:rPr lang="en-US" b="1" dirty="0" err="1">
                <a:solidFill>
                  <a:srgbClr val="FF0000"/>
                </a:solidFill>
              </a:rPr>
              <a:t>ylim</a:t>
            </a:r>
            <a:r>
              <a:rPr lang="en-US" b="1" dirty="0">
                <a:solidFill>
                  <a:srgbClr val="FF0000"/>
                </a:solidFill>
              </a:rPr>
              <a:t>=c(80, 150), </a:t>
            </a:r>
            <a:r>
              <a:rPr lang="en-US" b="1" dirty="0" err="1">
                <a:solidFill>
                  <a:srgbClr val="FF0000"/>
                </a:solidFill>
              </a:rPr>
              <a:t>pch</a:t>
            </a:r>
            <a:r>
              <a:rPr lang="en-US" b="1" dirty="0">
                <a:solidFill>
                  <a:srgbClr val="FF0000"/>
                </a:solidFill>
              </a:rPr>
              <a:t>=15, col="red", main="Exercise")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points(Y2~X2,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pch</a:t>
            </a:r>
            <a:r>
              <a:rPr lang="en-US" b="1" dirty="0">
                <a:solidFill>
                  <a:srgbClr val="FF0000"/>
                </a:solidFill>
              </a:rPr>
              <a:t>=19, col="blue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34805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##### </a:t>
            </a:r>
            <a:r>
              <a:rPr lang="en-US" b="1" dirty="0"/>
              <a:t>adding regression line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lm(Y1~X1,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lm(Y2~X2,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abline</a:t>
            </a:r>
            <a:r>
              <a:rPr lang="en-US" b="1" dirty="0">
                <a:solidFill>
                  <a:srgbClr val="FF0000"/>
                </a:solidFill>
              </a:rPr>
              <a:t>(lm(Y1~X1,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), col="red", </a:t>
            </a:r>
            <a:r>
              <a:rPr lang="en-US" b="1" dirty="0" err="1">
                <a:solidFill>
                  <a:srgbClr val="FF0000"/>
                </a:solidFill>
              </a:rPr>
              <a:t>lty</a:t>
            </a:r>
            <a:r>
              <a:rPr lang="en-US" b="1" dirty="0">
                <a:solidFill>
                  <a:srgbClr val="FF0000"/>
                </a:solidFill>
              </a:rPr>
              <a:t>=2)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abline</a:t>
            </a:r>
            <a:r>
              <a:rPr lang="en-US" b="1" dirty="0">
                <a:solidFill>
                  <a:srgbClr val="FF0000"/>
                </a:solidFill>
              </a:rPr>
              <a:t>(lm(Y2~X2,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), col="blue", </a:t>
            </a:r>
            <a:r>
              <a:rPr lang="en-US" b="1" dirty="0" err="1">
                <a:solidFill>
                  <a:srgbClr val="FF0000"/>
                </a:solidFill>
              </a:rPr>
              <a:t>lty</a:t>
            </a:r>
            <a:r>
              <a:rPr lang="en-US" b="1" dirty="0">
                <a:solidFill>
                  <a:srgbClr val="FF0000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##### </a:t>
            </a:r>
            <a:r>
              <a:rPr lang="en-US" b="1" dirty="0"/>
              <a:t>adding legend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legend("</a:t>
            </a:r>
            <a:r>
              <a:rPr lang="en-US" b="1" dirty="0" err="1">
                <a:solidFill>
                  <a:srgbClr val="FF0000"/>
                </a:solidFill>
              </a:rPr>
              <a:t>bottomright</a:t>
            </a:r>
            <a:r>
              <a:rPr lang="en-US" b="1" dirty="0">
                <a:solidFill>
                  <a:srgbClr val="FF0000"/>
                </a:solidFill>
              </a:rPr>
              <a:t>", </a:t>
            </a:r>
            <a:r>
              <a:rPr lang="en-US" b="1" dirty="0" err="1">
                <a:solidFill>
                  <a:srgbClr val="FF0000"/>
                </a:solidFill>
              </a:rPr>
              <a:t>pch</a:t>
            </a:r>
            <a:r>
              <a:rPr lang="en-US" b="1" dirty="0">
                <a:solidFill>
                  <a:srgbClr val="FF0000"/>
                </a:solidFill>
              </a:rPr>
              <a:t>=c(15, 19), col=c("red", "blue"), legend=c("data1", "data2</a:t>
            </a:r>
            <a:r>
              <a:rPr lang="en-US" b="1" dirty="0" smtClean="0">
                <a:solidFill>
                  <a:srgbClr val="FF0000"/>
                </a:solidFill>
              </a:rPr>
              <a:t>"))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boxplot(</a:t>
            </a:r>
            <a:r>
              <a:rPr lang="en-US" sz="2400" b="1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y~x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en-US" sz="2400" b="1" dirty="0">
                <a:latin typeface="+mj-lt"/>
              </a:rPr>
              <a:t>	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2400" dirty="0" smtClean="0">
                <a:latin typeface="+mj-lt"/>
              </a:rPr>
              <a:t>: continuous variable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latin typeface="+mj-lt"/>
              </a:rPr>
              <a:t>: group</a:t>
            </a:r>
          </a:p>
        </p:txBody>
      </p:sp>
    </p:spTree>
    <p:extLst>
      <p:ext uri="{BB962C8B-B14F-4D97-AF65-F5344CB8AC3E}">
        <p14:creationId xmlns:p14="http://schemas.microsoft.com/office/powerpoint/2010/main" val="32816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34805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##### </a:t>
            </a:r>
            <a:r>
              <a:rPr lang="en-US" b="1" dirty="0"/>
              <a:t>create a boxplot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boxplot(X1~S, data=</a:t>
            </a:r>
            <a:r>
              <a:rPr lang="en-US" b="1" dirty="0" err="1">
                <a:solidFill>
                  <a:srgbClr val="FF0000"/>
                </a:solidFill>
              </a:rPr>
              <a:t>sample_dat</a:t>
            </a:r>
            <a:r>
              <a:rPr lang="en-US" b="1" dirty="0">
                <a:solidFill>
                  <a:srgbClr val="FF0000"/>
                </a:solidFill>
              </a:rPr>
              <a:t>, col=c("tomato2", "dodgerblue4"),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="X1", </a:t>
            </a:r>
            <a:r>
              <a:rPr lang="en-US" b="1" dirty="0" err="1">
                <a:solidFill>
                  <a:srgbClr val="FF0000"/>
                </a:solidFill>
              </a:rPr>
              <a:t>xlab</a:t>
            </a:r>
            <a:r>
              <a:rPr lang="en-US" b="1" dirty="0">
                <a:solidFill>
                  <a:srgbClr val="FF0000"/>
                </a:solidFill>
              </a:rPr>
              <a:t>="S", </a:t>
            </a:r>
            <a:r>
              <a:rPr lang="en-US" b="1" dirty="0" err="1">
                <a:solidFill>
                  <a:srgbClr val="FF0000"/>
                </a:solidFill>
              </a:rPr>
              <a:t>pch</a:t>
            </a:r>
            <a:r>
              <a:rPr lang="en-US" b="1" dirty="0">
                <a:solidFill>
                  <a:srgbClr val="FF0000"/>
                </a:solidFill>
              </a:rPr>
              <a:t>=19)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7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barplot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(x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en-US" sz="2400" b="1" dirty="0">
                <a:latin typeface="+mj-lt"/>
              </a:rPr>
              <a:t>	</a:t>
            </a:r>
            <a:endParaRPr lang="en-US" sz="24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latin typeface="+mj-lt"/>
              </a:rPr>
              <a:t>: height</a:t>
            </a:r>
          </a:p>
        </p:txBody>
      </p:sp>
    </p:spTree>
    <p:extLst>
      <p:ext uri="{BB962C8B-B14F-4D97-AF65-F5344CB8AC3E}">
        <p14:creationId xmlns:p14="http://schemas.microsoft.com/office/powerpoint/2010/main" val="30130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34805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##### </a:t>
            </a:r>
            <a:r>
              <a:rPr lang="en-US" b="1" dirty="0"/>
              <a:t>create a </a:t>
            </a:r>
            <a:r>
              <a:rPr lang="en-US" b="1" dirty="0" err="1"/>
              <a:t>barplot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mean&lt;-</a:t>
            </a:r>
            <a:r>
              <a:rPr lang="en-US" b="1" dirty="0" err="1">
                <a:solidFill>
                  <a:srgbClr val="FF0000"/>
                </a:solidFill>
              </a:rPr>
              <a:t>tapply</a:t>
            </a:r>
            <a:r>
              <a:rPr lang="en-US" b="1" dirty="0">
                <a:solidFill>
                  <a:srgbClr val="FF0000"/>
                </a:solidFill>
              </a:rPr>
              <a:t>(sample_dat$Y1, </a:t>
            </a:r>
            <a:r>
              <a:rPr lang="en-US" b="1" dirty="0" err="1">
                <a:solidFill>
                  <a:srgbClr val="FF0000"/>
                </a:solidFill>
              </a:rPr>
              <a:t>sample_dat$S</a:t>
            </a:r>
            <a:r>
              <a:rPr lang="en-US" b="1" dirty="0">
                <a:solidFill>
                  <a:srgbClr val="FF0000"/>
                </a:solidFill>
              </a:rPr>
              <a:t>, mean)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sd</a:t>
            </a:r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en-US" b="1" dirty="0" err="1">
                <a:solidFill>
                  <a:srgbClr val="FF0000"/>
                </a:solidFill>
              </a:rPr>
              <a:t>tapply</a:t>
            </a:r>
            <a:r>
              <a:rPr lang="en-US" b="1" dirty="0">
                <a:solidFill>
                  <a:srgbClr val="FF0000"/>
                </a:solidFill>
              </a:rPr>
              <a:t>(sample_dat$Y1, </a:t>
            </a:r>
            <a:r>
              <a:rPr lang="en-US" b="1" dirty="0" err="1">
                <a:solidFill>
                  <a:srgbClr val="FF0000"/>
                </a:solidFill>
              </a:rPr>
              <a:t>sample_dat$S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sd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nbr</a:t>
            </a:r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en-US" b="1" dirty="0" err="1">
                <a:solidFill>
                  <a:srgbClr val="FF0000"/>
                </a:solidFill>
              </a:rPr>
              <a:t>tapply</a:t>
            </a:r>
            <a:r>
              <a:rPr lang="en-US" b="1" dirty="0">
                <a:solidFill>
                  <a:srgbClr val="FF0000"/>
                </a:solidFill>
              </a:rPr>
              <a:t>(sample_dat$Y1, </a:t>
            </a:r>
            <a:r>
              <a:rPr lang="en-US" b="1" dirty="0" err="1">
                <a:solidFill>
                  <a:srgbClr val="FF0000"/>
                </a:solidFill>
              </a:rPr>
              <a:t>sample_dat$S</a:t>
            </a:r>
            <a:r>
              <a:rPr lang="en-US" b="1" dirty="0">
                <a:solidFill>
                  <a:srgbClr val="FF0000"/>
                </a:solidFill>
              </a:rPr>
              <a:t>, length)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se&lt;-</a:t>
            </a:r>
            <a:r>
              <a:rPr lang="en-US" b="1" dirty="0" err="1">
                <a:solidFill>
                  <a:srgbClr val="FF0000"/>
                </a:solidFill>
              </a:rPr>
              <a:t>sd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sqrt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nbr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par(</a:t>
            </a:r>
            <a:r>
              <a:rPr lang="en-US" b="1" dirty="0" err="1">
                <a:solidFill>
                  <a:srgbClr val="FF0000"/>
                </a:solidFill>
              </a:rPr>
              <a:t>mfrow</a:t>
            </a:r>
            <a:r>
              <a:rPr lang="en-US" b="1" dirty="0">
                <a:solidFill>
                  <a:srgbClr val="FF0000"/>
                </a:solidFill>
              </a:rPr>
              <a:t>=c(1,1))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barplot</a:t>
            </a:r>
            <a:r>
              <a:rPr lang="en-US" b="1" dirty="0">
                <a:solidFill>
                  <a:srgbClr val="FF0000"/>
                </a:solidFill>
              </a:rPr>
              <a:t>(mean, col=c("tomato2", "dodgerblue4"), border=c("tomato2", "dodgerblue4"),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="Y1", </a:t>
            </a:r>
            <a:r>
              <a:rPr lang="en-US" b="1" dirty="0" err="1">
                <a:solidFill>
                  <a:srgbClr val="FF0000"/>
                </a:solidFill>
              </a:rPr>
              <a:t>ylim</a:t>
            </a:r>
            <a:r>
              <a:rPr lang="en-US" b="1" dirty="0">
                <a:solidFill>
                  <a:srgbClr val="FF0000"/>
                </a:solidFill>
              </a:rPr>
              <a:t>=c(0, 120</a:t>
            </a:r>
            <a:r>
              <a:rPr lang="en-US" b="1" dirty="0" smtClean="0">
                <a:solidFill>
                  <a:srgbClr val="FF0000"/>
                </a:solidFill>
              </a:rPr>
              <a:t>))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34805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##### </a:t>
            </a:r>
            <a:r>
              <a:rPr lang="en-US" b="1" dirty="0"/>
              <a:t>adding error bars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xx&lt;-</a:t>
            </a:r>
            <a:r>
              <a:rPr lang="en-US" b="1" dirty="0" err="1">
                <a:solidFill>
                  <a:srgbClr val="FF0000"/>
                </a:solidFill>
              </a:rPr>
              <a:t>barplot</a:t>
            </a:r>
            <a:r>
              <a:rPr lang="en-US" b="1" dirty="0">
                <a:solidFill>
                  <a:srgbClr val="FF0000"/>
                </a:solidFill>
              </a:rPr>
              <a:t>(mean, col=c("tomato2", "dodgerblue4"), border=c("tomato2", "dodgerblue4"), </a:t>
            </a:r>
            <a:r>
              <a:rPr lang="en-US" b="1" dirty="0" err="1">
                <a:solidFill>
                  <a:srgbClr val="FF0000"/>
                </a:solidFill>
              </a:rPr>
              <a:t>ylab</a:t>
            </a:r>
            <a:r>
              <a:rPr lang="en-US" b="1" dirty="0">
                <a:solidFill>
                  <a:srgbClr val="FF0000"/>
                </a:solidFill>
              </a:rPr>
              <a:t>="Y1", </a:t>
            </a:r>
            <a:r>
              <a:rPr lang="en-US" b="1" dirty="0" err="1">
                <a:solidFill>
                  <a:srgbClr val="FF0000"/>
                </a:solidFill>
              </a:rPr>
              <a:t>ylim</a:t>
            </a:r>
            <a:r>
              <a:rPr lang="en-US" b="1" dirty="0">
                <a:solidFill>
                  <a:srgbClr val="FF0000"/>
                </a:solidFill>
              </a:rPr>
              <a:t>=c(0, 120))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arrows(xx, mean, xx, </a:t>
            </a:r>
            <a:r>
              <a:rPr lang="en-US" b="1" dirty="0" err="1">
                <a:solidFill>
                  <a:srgbClr val="FF0000"/>
                </a:solidFill>
              </a:rPr>
              <a:t>mean+sd</a:t>
            </a:r>
            <a:r>
              <a:rPr lang="en-US" b="1" dirty="0">
                <a:solidFill>
                  <a:srgbClr val="FF0000"/>
                </a:solidFill>
              </a:rPr>
              <a:t>, angle=90, col=c("tomato2", "dodgerblue4"), </a:t>
            </a:r>
            <a:r>
              <a:rPr lang="en-US" b="1" dirty="0" err="1">
                <a:solidFill>
                  <a:srgbClr val="FF0000"/>
                </a:solidFill>
              </a:rPr>
              <a:t>lwd</a:t>
            </a:r>
            <a:r>
              <a:rPr lang="en-US" b="1" dirty="0">
                <a:solidFill>
                  <a:srgbClr val="FF0000"/>
                </a:solidFill>
              </a:rPr>
              <a:t>=2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4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34805" cy="512064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pdf(“file location”, width=7, height=4</a:t>
            </a:r>
            <a:r>
              <a:rPr lang="en-US" b="1" dirty="0" smtClean="0">
                <a:solidFill>
                  <a:srgbClr val="FF0000"/>
                </a:solidFill>
              </a:rPr>
              <a:t>)	</a:t>
            </a:r>
            <a:r>
              <a:rPr lang="en-US" dirty="0" smtClean="0"/>
              <a:t># </a:t>
            </a:r>
            <a:r>
              <a:rPr lang="en-US" dirty="0"/>
              <a:t>Start new device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par(</a:t>
            </a:r>
            <a:r>
              <a:rPr lang="en-US" b="1" dirty="0" err="1">
                <a:solidFill>
                  <a:srgbClr val="FF0000"/>
                </a:solidFill>
              </a:rPr>
              <a:t>mfrow</a:t>
            </a:r>
            <a:r>
              <a:rPr lang="en-US" b="1" dirty="0">
                <a:solidFill>
                  <a:srgbClr val="FF0000"/>
                </a:solidFill>
              </a:rPr>
              <a:t>=c(1,2</a:t>
            </a:r>
            <a:r>
              <a:rPr lang="en-US" b="1" dirty="0" smtClean="0">
                <a:solidFill>
                  <a:srgbClr val="FF0000"/>
                </a:solidFill>
              </a:rPr>
              <a:t>))			</a:t>
            </a:r>
            <a:r>
              <a:rPr lang="en-US" dirty="0" smtClean="0"/>
              <a:t># </a:t>
            </a:r>
            <a:r>
              <a:rPr lang="en-US" dirty="0"/>
              <a:t>panel </a:t>
            </a:r>
            <a:r>
              <a:rPr lang="en-US" dirty="0" smtClean="0"/>
              <a:t>figures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plot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				</a:t>
            </a:r>
            <a:r>
              <a:rPr lang="en-US" dirty="0" smtClean="0"/>
              <a:t># </a:t>
            </a:r>
            <a:r>
              <a:rPr lang="en-US" dirty="0"/>
              <a:t>plot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dev.off</a:t>
            </a:r>
            <a:r>
              <a:rPr lang="en-US" b="1" dirty="0">
                <a:solidFill>
                  <a:srgbClr val="FF0000"/>
                </a:solidFill>
              </a:rPr>
              <a:t>()	</a:t>
            </a:r>
            <a:r>
              <a:rPr lang="en-US" b="1" dirty="0" smtClean="0">
                <a:solidFill>
                  <a:srgbClr val="FF0000"/>
                </a:solidFill>
              </a:rPr>
              <a:t>  			</a:t>
            </a:r>
            <a:r>
              <a:rPr lang="en-US" dirty="0" smtClean="0"/>
              <a:t># </a:t>
            </a:r>
            <a:r>
              <a:rPr lang="en-US" dirty="0"/>
              <a:t>Terminate the </a:t>
            </a:r>
            <a:r>
              <a:rPr lang="en-US" dirty="0" smtClean="0"/>
              <a:t>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9517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Summarizing the main characteristics of a data set prior to any statistical analyses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Detect unusual values </a:t>
            </a:r>
          </a:p>
          <a:p>
            <a:r>
              <a:rPr lang="en-US" dirty="0" smtClean="0"/>
              <a:t>Understand the structure of the data </a:t>
            </a:r>
          </a:p>
          <a:p>
            <a:r>
              <a:rPr lang="en-US" dirty="0" smtClean="0"/>
              <a:t>Decide best way to answer main questions</a:t>
            </a:r>
          </a:p>
          <a:p>
            <a:r>
              <a:rPr lang="en-US" dirty="0" smtClean="0"/>
              <a:t>Formulate new questions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43" y="4526367"/>
            <a:ext cx="63436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</a:t>
            </a:r>
            <a:br>
              <a:rPr lang="en-US" dirty="0" smtClean="0"/>
            </a:br>
            <a:r>
              <a:rPr lang="en-US" dirty="0" smtClean="0"/>
              <a:t>Tendency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685" y="864108"/>
            <a:ext cx="7672783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Mean- sum of all values divided by the number of values in the data set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ean(vector)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Median- middle value </a:t>
            </a:r>
          </a:p>
          <a:p>
            <a:pPr marL="0" indent="0">
              <a:buNone/>
            </a:pPr>
            <a:r>
              <a:rPr lang="en-US" dirty="0" smtClean="0"/>
              <a:t>median(vector)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Mode- most commonly occurring value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67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Range- lowest and highest values in a data set  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ange(vector)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Variance- average of the squared differences from the mean 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(vector)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Standard deviation- square root of the variance 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d</a:t>
            </a:r>
            <a:r>
              <a:rPr lang="en-US" dirty="0" smtClean="0"/>
              <a:t>(vector)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Standard error- standard deviation divided by the square root of the sample size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Cutpoints</a:t>
            </a:r>
            <a:r>
              <a:rPr lang="en-US" dirty="0" smtClean="0"/>
              <a:t> dividing a variable into equal intervals</a:t>
            </a:r>
          </a:p>
          <a:p>
            <a:pPr marL="0" indent="0">
              <a:buNone/>
            </a:pPr>
            <a:r>
              <a:rPr lang="en-US" dirty="0" smtClean="0"/>
              <a:t>	quartiles (0.25, 0.5, 0.75)</a:t>
            </a: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/>
              <a:t>uantile(vector, </a:t>
            </a:r>
            <a:r>
              <a:rPr lang="en-US" dirty="0" err="1" smtClean="0"/>
              <a:t>prob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Image result for quart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86" y="2947692"/>
            <a:ext cx="4056764" cy="325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Graphical representation of the distribution of numerical data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hist</a:t>
            </a:r>
            <a:r>
              <a:rPr lang="en-US" dirty="0" smtClean="0"/>
              <a:t>(vector, breaks)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774" y="1930333"/>
            <a:ext cx="4572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Box plot- a.k.a. box and whisker plot</a:t>
            </a:r>
          </a:p>
          <a:p>
            <a:pPr marL="0" indent="0">
              <a:buNone/>
            </a:pPr>
            <a:r>
              <a:rPr lang="en-US" dirty="0" smtClean="0"/>
              <a:t>boxplot(vector)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73" y="2374773"/>
            <a:ext cx="3667125" cy="3609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20" y="2194629"/>
            <a:ext cx="3768248" cy="3828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607" y="407620"/>
            <a:ext cx="3434770" cy="17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956</TotalTime>
  <Words>622</Words>
  <Application>Microsoft Office PowerPoint</Application>
  <PresentationFormat>Widescreen</PresentationFormat>
  <Paragraphs>218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Corbel</vt:lpstr>
      <vt:lpstr>Courier New</vt:lpstr>
      <vt:lpstr>Wingdings 2</vt:lpstr>
      <vt:lpstr>Frame</vt:lpstr>
      <vt:lpstr>FNR 59800-018 Intro to R Programming</vt:lpstr>
      <vt:lpstr>Day 2 plan</vt:lpstr>
      <vt:lpstr>Data Exploration</vt:lpstr>
      <vt:lpstr>Why? </vt:lpstr>
      <vt:lpstr>Central  Tendency </vt:lpstr>
      <vt:lpstr>Variation</vt:lpstr>
      <vt:lpstr>Quantiles</vt:lpstr>
      <vt:lpstr>Histogram </vt:lpstr>
      <vt:lpstr>Box Plot </vt:lpstr>
      <vt:lpstr>Normality</vt:lpstr>
      <vt:lpstr>Scatter Plot </vt:lpstr>
      <vt:lpstr>Standardization</vt:lpstr>
      <vt:lpstr>Data visualization</vt:lpstr>
      <vt:lpstr>Data visualization</vt:lpstr>
      <vt:lpstr>Scatter plot</vt:lpstr>
      <vt:lpstr>Scatter plot</vt:lpstr>
      <vt:lpstr>Scatter plot</vt:lpstr>
      <vt:lpstr>Scatter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Boxplot</vt:lpstr>
      <vt:lpstr>Boxplot</vt:lpstr>
      <vt:lpstr>Barplot</vt:lpstr>
      <vt:lpstr>Barplot</vt:lpstr>
      <vt:lpstr>Barplot</vt:lpstr>
      <vt:lpstr>Saving the graphics</vt:lpstr>
    </vt:vector>
  </TitlesOfParts>
  <Company>Purdue University - AgIT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FNR 59800-018 Intro to R Programming</dc:title>
  <dc:creator>Knott, Jonathan A</dc:creator>
  <cp:lastModifiedBy>McCallen, Emily B</cp:lastModifiedBy>
  <cp:revision>43</cp:revision>
  <dcterms:created xsi:type="dcterms:W3CDTF">2017-07-19T16:47:50Z</dcterms:created>
  <dcterms:modified xsi:type="dcterms:W3CDTF">2017-08-11T17:55:32Z</dcterms:modified>
</cp:coreProperties>
</file>