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0" r:id="rId4"/>
    <p:sldId id="273" r:id="rId5"/>
    <p:sldId id="277" r:id="rId6"/>
    <p:sldId id="278" r:id="rId7"/>
    <p:sldId id="276" r:id="rId8"/>
    <p:sldId id="279" r:id="rId9"/>
    <p:sldId id="275" r:id="rId10"/>
    <p:sldId id="261" r:id="rId11"/>
    <p:sldId id="280" r:id="rId12"/>
    <p:sldId id="262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73" autoAdjust="0"/>
    <p:restoredTop sz="92214" autoAdjust="0"/>
  </p:normalViewPr>
  <p:slideViewPr>
    <p:cSldViewPr snapToGrid="0">
      <p:cViewPr varScale="1">
        <p:scale>
          <a:sx n="103" d="100"/>
          <a:sy n="103" d="100"/>
        </p:scale>
        <p:origin x="1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FNR 59800-018</a:t>
            </a:r>
            <a:br>
              <a:rPr lang="en-US" dirty="0"/>
            </a:br>
            <a:r>
              <a:rPr lang="en-US" dirty="0"/>
              <a:t>Intro to R Programming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9848" y="4237264"/>
            <a:ext cx="7315200" cy="1306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PFEN 202</a:t>
            </a:r>
            <a:endParaRPr lang="en-US" sz="2400" dirty="0"/>
          </a:p>
          <a:p>
            <a:r>
              <a:rPr lang="en-US" sz="2400" dirty="0"/>
              <a:t>Mon, Tue, Thu 8:30-12:20; Fri 12:20-2:20</a:t>
            </a:r>
          </a:p>
        </p:txBody>
      </p:sp>
    </p:spTree>
    <p:extLst>
      <p:ext uri="{BB962C8B-B14F-4D97-AF65-F5344CB8AC3E}">
        <p14:creationId xmlns:p14="http://schemas.microsoft.com/office/powerpoint/2010/main" val="33142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(Analysis of Variance)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74472" y="803489"/>
            <a:ext cx="6096000" cy="2726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Idea: compare two or more means through their variances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Explanatory variables are categorical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variable is a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has two or more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single factor ANOVA also called one-way ANOVA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t test can be viewed as a special form of ANOVA for a single factor of 2 levels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13018" y="3657588"/>
            <a:ext cx="65116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Usage: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aov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(formula, data = NULL, projections = FALSE,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qr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= TRUE,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                  contrasts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, …)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You can also use the </a:t>
            </a:r>
            <a:r>
              <a:rPr lang="en-US" dirty="0" smtClean="0"/>
              <a:t>R function </a:t>
            </a:r>
            <a:r>
              <a:rPr lang="en-US" i="1" dirty="0" err="1" smtClean="0"/>
              <a:t>anova</a:t>
            </a:r>
            <a:r>
              <a:rPr lang="en-US" i="1" dirty="0" smtClean="0"/>
              <a:t> </a:t>
            </a:r>
            <a:r>
              <a:rPr lang="en-US" dirty="0" smtClean="0"/>
              <a:t>( 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737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165" y="3661928"/>
            <a:ext cx="3556810" cy="2623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(Analysis of Variance)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513858" y="673675"/>
            <a:ext cx="6599960" cy="2988253"/>
          </a:xfrm>
          <a:prstGeom prst="rect">
            <a:avLst/>
          </a:prstGeom>
          <a:solidFill>
            <a:schemeClr val="lt1">
              <a:lumMod val="100000"/>
              <a:lumOff val="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#####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the impact of different treatments on plant growth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(list=ls(all=TRUE))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data&lt;-read.csv('plant weight.csv', header=T)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y&lt;-data[,3]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&lt;-data[,2]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plot(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trt,y,names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=c("control","trt1","trt2"),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ylab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="weight")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summary(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aov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y~trt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3513859" y="4155360"/>
            <a:ext cx="4757306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 summary(</a:t>
            </a:r>
            <a:r>
              <a:rPr lang="en-US" sz="1600" dirty="0" err="1"/>
              <a:t>aov</a:t>
            </a:r>
            <a:r>
              <a:rPr lang="en-US" sz="1600" dirty="0"/>
              <a:t>(</a:t>
            </a:r>
            <a:r>
              <a:rPr lang="en-US" sz="1600" dirty="0" err="1"/>
              <a:t>y~trt</a:t>
            </a:r>
            <a:r>
              <a:rPr lang="en-US" sz="1600" dirty="0"/>
              <a:t>))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Df</a:t>
            </a:r>
            <a:r>
              <a:rPr lang="en-US" sz="1600" dirty="0"/>
              <a:t> Sum </a:t>
            </a:r>
            <a:r>
              <a:rPr lang="en-US" sz="1600" dirty="0" err="1"/>
              <a:t>Sq</a:t>
            </a:r>
            <a:r>
              <a:rPr lang="en-US" sz="1600" dirty="0"/>
              <a:t> Mean </a:t>
            </a:r>
            <a:r>
              <a:rPr lang="en-US" sz="1600" dirty="0" err="1"/>
              <a:t>Sq</a:t>
            </a:r>
            <a:r>
              <a:rPr lang="en-US" sz="1600" dirty="0"/>
              <a:t> F value </a:t>
            </a:r>
            <a:r>
              <a:rPr lang="en-US" sz="1600" dirty="0" err="1"/>
              <a:t>Pr</a:t>
            </a:r>
            <a:r>
              <a:rPr lang="en-US" sz="1600" dirty="0"/>
              <a:t>(&gt;F)  </a:t>
            </a:r>
          </a:p>
          <a:p>
            <a:r>
              <a:rPr lang="en-US" sz="1600" dirty="0" err="1"/>
              <a:t>trt</a:t>
            </a:r>
            <a:r>
              <a:rPr lang="en-US" sz="1600" dirty="0"/>
              <a:t>          2  3.766  1.8832   4.846 0.0159 *</a:t>
            </a:r>
          </a:p>
          <a:p>
            <a:r>
              <a:rPr lang="en-US" sz="1600" dirty="0"/>
              <a:t>Residuals   27 10.492  0.3886                 </a:t>
            </a:r>
          </a:p>
          <a:p>
            <a:r>
              <a:rPr lang="en-US" sz="1600" dirty="0"/>
              <a:t>---</a:t>
            </a:r>
          </a:p>
          <a:p>
            <a:r>
              <a:rPr lang="en-US" sz="1600" dirty="0" err="1"/>
              <a:t>Signif</a:t>
            </a:r>
            <a:r>
              <a:rPr lang="en-US" sz="1600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35471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9820" cy="4601183"/>
          </a:xfrm>
        </p:spPr>
        <p:txBody>
          <a:bodyPr/>
          <a:lstStyle/>
          <a:p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43745" y="1911853"/>
            <a:ext cx="6096000" cy="28146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type of multivariate statistics without a responsive variable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instead, we look for structure in data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analysis look for groups in data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ways to allocate individuals to groups - partitioning, hierarchical, and discriminant analysis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1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9820" cy="4601183"/>
          </a:xfrm>
        </p:spPr>
        <p:txBody>
          <a:bodyPr/>
          <a:lstStyle/>
          <a:p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40728" y="1485198"/>
            <a:ext cx="7146347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Hierarchical cluster analysis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01638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show which of a set of samples are most similar to one another, and to group those similar samples in the same limb of a tree.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Usage: d &lt;-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dist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(data, method=”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euclidean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”)   # find distance matrix 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hc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 &lt;-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hclust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(d, method=”complete”)    # apply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hirarchical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 clustering 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    plot(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hc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)                       # plot the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dendrogram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20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9820" cy="4601183"/>
          </a:xfrm>
        </p:spPr>
        <p:txBody>
          <a:bodyPr/>
          <a:lstStyle/>
          <a:p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00461" y="653302"/>
            <a:ext cx="1037877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Example: use body weight and brain size to cluster animals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700461" y="1103602"/>
            <a:ext cx="6072189" cy="2005126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(list=ls(all=TRUE))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data&lt;-read.csv('weight.csv', header=T, row.name=1)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d&lt;-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data,method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euclidean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hclust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d,method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="complete")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57662" y="2647534"/>
            <a:ext cx="103787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47" y="3271521"/>
            <a:ext cx="7972427" cy="35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7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“For”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Description: Performs the same task a specific number of times using elements in a sequence.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Structure of “for” loops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for (element in sequence) {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	task 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	} 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AutoShape 3" descr="R for loop flowchart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231" y="1670834"/>
            <a:ext cx="3639163" cy="51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41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“For”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9862" y="864108"/>
            <a:ext cx="5270268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print(paste("The year is", 2010))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print(paste("The year is", 2011))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print(paste("The year is", 2012))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print(paste("The year is", 2013))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print(paste("The year is", 2014))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print(paste("The year is", 2015))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utoShape 3" descr="R for loop flowchart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862" y="3276600"/>
            <a:ext cx="4860687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8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“For”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years = c(2010:2015)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(x in years)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print(paste("The year is", x))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7" y="2840204"/>
            <a:ext cx="5102467" cy="314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46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values = c(1:10)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(x in values){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print(sqrt(x))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“For” loops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545119"/>
            <a:ext cx="2766607" cy="371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4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values = c(2,5,3,9,8,11,6)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 = NULL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(x in 1:7)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count[x]=values[x]^2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“For” loops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3424428"/>
            <a:ext cx="5981839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9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Correlations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Linear regressions/ANOVA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Clustering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“For” loops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 on projects</a:t>
            </a:r>
          </a:p>
        </p:txBody>
      </p:sp>
    </p:spTree>
    <p:extLst>
      <p:ext uri="{BB962C8B-B14F-4D97-AF65-F5344CB8AC3E}">
        <p14:creationId xmlns:p14="http://schemas.microsoft.com/office/powerpoint/2010/main" val="240946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functions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8679" y="916049"/>
            <a:ext cx="12139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</a:p>
          <a:p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</a:p>
          <a:p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eapply</a:t>
            </a:r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lapply</a:t>
            </a:r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mapply</a:t>
            </a:r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tapply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5282683" y="986120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 Functions Over 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 Margins</a:t>
            </a:r>
          </a:p>
        </p:txBody>
      </p:sp>
      <p:sp>
        <p:nvSpPr>
          <p:cNvPr id="8" name="Rectangle 7"/>
          <p:cNvSpPr/>
          <p:nvPr/>
        </p:nvSpPr>
        <p:spPr>
          <a:xfrm>
            <a:off x="5282687" y="18675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 a Function to a 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Frame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by 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282683" y="2752075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 a Function Over 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 in an Environment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82687" y="3680276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 a Function over a 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or Vector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82687" y="46137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 a Function to 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 List or Vector Arguments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82687" y="5552852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 a Function Over a 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Ragged Array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98677" y="782245"/>
            <a:ext cx="7693985" cy="709951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98678" y="3570974"/>
            <a:ext cx="7693984" cy="644892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98677" y="5415072"/>
            <a:ext cx="7693984" cy="644892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4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421346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Description: Returns a vector or array or list of values obtained by applying a function to </a:t>
            </a:r>
            <a:r>
              <a:rPr lang="en-US" i="1" u="sng" dirty="0"/>
              <a:t>margins of an array or matrix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dirty="0">
                <a:latin typeface="Arial Rounded MT Bold" panose="020F0704030504030204" pitchFamily="34" charset="0"/>
              </a:rPr>
              <a:t>apply(matrix, margin, function)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728059" y="4119613"/>
            <a:ext cx="9625" cy="644893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5474" y="4764506"/>
            <a:ext cx="168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matrix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709836" y="3174172"/>
            <a:ext cx="8022" cy="622994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24300" y="2527841"/>
            <a:ext cx="118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(row) or 2 (column)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787865" y="4114239"/>
            <a:ext cx="20855" cy="68018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81335" y="4764506"/>
            <a:ext cx="103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708070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5264" y="123964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Example</a:t>
            </a:r>
          </a:p>
          <a:p>
            <a:pPr marL="0" indent="0">
              <a:buNone/>
            </a:pPr>
            <a:endParaRPr lang="en-US" sz="800" i="1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Create matrix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matrix(c(1:24),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5 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3)</a:t>
            </a: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264" y="2876299"/>
            <a:ext cx="2620415" cy="25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21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5264" y="123964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" i="1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Calculate means for rows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apply(a, 1, mean)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Calculate means for columns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apply(a, 2, mean)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56" r="16360" b="6870"/>
          <a:stretch/>
        </p:blipFill>
        <p:spPr>
          <a:xfrm>
            <a:off x="3715264" y="2788285"/>
            <a:ext cx="3917483" cy="521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264" y="4594143"/>
            <a:ext cx="2610618" cy="4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45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765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" i="1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Divide all numbers by 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apply(a, 1:2, function(x) x/2)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765" y="2816315"/>
            <a:ext cx="3689248" cy="238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55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Description: Returns a list of the same length as list X, each element of which is the result of applying a function to </a:t>
            </a:r>
            <a:r>
              <a:rPr lang="en-US" i="1" u="sng" dirty="0"/>
              <a:t>a list X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dirty="0" err="1">
                <a:latin typeface="Arial Rounded MT Bold" panose="020F0704030504030204" pitchFamily="34" charset="0"/>
              </a:rPr>
              <a:t>lapply</a:t>
            </a:r>
            <a:r>
              <a:rPr lang="en-US" dirty="0">
                <a:latin typeface="Arial Rounded MT Bold" panose="020F0704030504030204" pitchFamily="34" charset="0"/>
              </a:rPr>
              <a:t>(list, function)</a:t>
            </a:r>
          </a:p>
          <a:p>
            <a:pPr marL="0" indent="0">
              <a:buNone/>
            </a:pP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286324" y="4369869"/>
            <a:ext cx="9625" cy="644893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24587" y="5014762"/>
            <a:ext cx="132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list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133347" y="3466502"/>
            <a:ext cx="8022" cy="622994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4412" y="3097170"/>
            <a:ext cx="103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414238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5264" y="123964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Example</a:t>
            </a:r>
          </a:p>
          <a:p>
            <a:pPr marL="0" indent="0">
              <a:buNone/>
            </a:pPr>
            <a:endParaRPr lang="en-US" sz="800" i="1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Create list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= list(a= 1:10, b = 11:20)</a:t>
            </a: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264" y="2933890"/>
            <a:ext cx="4436122" cy="151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7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Calculate means of elements a and b of list l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(l, mean)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Calculate sum of elements a and b of list l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(l, sum)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7" y="1911096"/>
            <a:ext cx="2309002" cy="1513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7" y="4471416"/>
            <a:ext cx="1784083" cy="13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2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tapply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421346"/>
            <a:ext cx="7315200" cy="5796574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Description: Apply a function to a set of values grouped by a selected factor in a </a:t>
            </a:r>
            <a:r>
              <a:rPr lang="en-US" i="1" u="sng" dirty="0"/>
              <a:t>data frame</a:t>
            </a:r>
            <a:r>
              <a:rPr lang="en-US" i="1" dirty="0"/>
              <a:t>.</a:t>
            </a:r>
          </a:p>
          <a:p>
            <a:r>
              <a:rPr lang="en-US" i="1" dirty="0"/>
              <a:t>A dataset that can be broken up into groups</a:t>
            </a:r>
          </a:p>
          <a:p>
            <a:r>
              <a:rPr lang="en-US" i="1" dirty="0"/>
              <a:t>You want to break it up into groups</a:t>
            </a:r>
          </a:p>
          <a:p>
            <a:r>
              <a:rPr lang="en-US" i="1" dirty="0"/>
              <a:t>Within each group, you want to apply a function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dirty="0" err="1">
                <a:latin typeface="Arial Rounded MT Bold" panose="020F0704030504030204" pitchFamily="34" charset="0"/>
              </a:rPr>
              <a:t>tapply</a:t>
            </a:r>
            <a:r>
              <a:rPr lang="en-US" dirty="0">
                <a:latin typeface="Arial Rounded MT Bold" panose="020F0704030504030204" pitchFamily="34" charset="0"/>
              </a:rPr>
              <a:t>(summary variable, grouping variable, function)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21668" y="4925126"/>
            <a:ext cx="9625" cy="644893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59931" y="5570019"/>
            <a:ext cx="1595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onto which apply function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556857" y="3969302"/>
            <a:ext cx="8022" cy="622994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26094" y="3319633"/>
            <a:ext cx="1921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used to group dataset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254470" y="4925126"/>
            <a:ext cx="20855" cy="68018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47940" y="5570019"/>
            <a:ext cx="103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764202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tapply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5264" y="879884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Example</a:t>
            </a:r>
          </a:p>
          <a:p>
            <a:pPr marL="0" indent="0">
              <a:buNone/>
            </a:pPr>
            <a:endParaRPr lang="en-US" sz="800" i="1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Download dataset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data(iris)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attach(iris)</a:t>
            </a: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264" y="2660518"/>
            <a:ext cx="7069446" cy="372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2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962514" cy="512064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2400" dirty="0" smtClean="0"/>
                  <a:t>measures </a:t>
                </a:r>
                <a:r>
                  <a:rPr lang="en-US" sz="2400" dirty="0"/>
                  <a:t>the relationship strength between two variables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, −1≤r≤</a:t>
                </a:r>
                <a:r>
                  <a:rPr lang="en-US" sz="2400" dirty="0" smtClean="0"/>
                  <a:t>1</a:t>
                </a:r>
              </a:p>
              <a:p>
                <a:pPr lvl="0"/>
                <a:r>
                  <a:rPr lang="en-US" sz="2400" dirty="0"/>
                  <a:t>common correlation types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   a</a:t>
                </a:r>
                <a:r>
                  <a:rPr lang="en-US" sz="2400" dirty="0"/>
                  <a:t>. Pearson correlation (two continuous variables)</a:t>
                </a:r>
              </a:p>
              <a:p>
                <a:pPr marL="0" indent="0">
                  <a:buNone/>
                </a:pPr>
                <a:r>
                  <a:rPr lang="en-US" sz="2400" dirty="0"/>
                  <a:t> 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b</a:t>
                </a:r>
                <a:r>
                  <a:rPr lang="en-US" sz="2400" dirty="0"/>
                  <a:t>. Spearman rank correlation (one or more variables does not satisfy the assumption of continuity or normal distribution)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   c</a:t>
                </a:r>
                <a:r>
                  <a:rPr lang="en-US" sz="2400" dirty="0"/>
                  <a:t>. Partial correlation (values of focused variables are affected by other variables)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962514" cy="5120640"/>
              </a:xfrm>
              <a:blipFill>
                <a:blip r:embed="rId2"/>
                <a:stretch>
                  <a:fillRect l="-1225" t="-11905" b="-3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3" descr="R for loop flowchart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tapply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Obtain mean petal length for each species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Species, mean)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Obtain maximum petal length for each species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Species, max)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717347"/>
            <a:ext cx="5741028" cy="880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4849042"/>
            <a:ext cx="5703584" cy="87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3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6" name="AutoShape 3" descr="R for loop flowchart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77491" y="1127598"/>
            <a:ext cx="824345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Pearson correlation and Spearman rank correlation in 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Usage: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cor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(x, y = NULL, use = "everything",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2000" dirty="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method = c("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pearson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",       "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kendall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", "spearman"))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2000" dirty="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Default: </a:t>
            </a:r>
            <a:r>
              <a:rPr lang="en-US" altLang="en-US" sz="2000" dirty="0" err="1" smtClean="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cor</a:t>
            </a:r>
            <a:r>
              <a:rPr lang="en-US" altLang="en-US" sz="2000" dirty="0" smtClean="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x,y</a:t>
            </a:r>
            <a:r>
              <a:rPr lang="en-US" altLang="en-US" sz="2000" dirty="0" smtClean="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) ###</a:t>
            </a:r>
            <a:r>
              <a:rPr lang="en-US" altLang="en-US" sz="2000" dirty="0" err="1" smtClean="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pearson</a:t>
            </a:r>
            <a:r>
              <a:rPr lang="en-US" altLang="en-US" sz="2000" dirty="0" smtClean="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correlation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2000" dirty="0">
              <a:latin typeface="+mn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cor.test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(x, y, alternative = c("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two.sided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", "less", "greater"),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           method = c("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pearson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", "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kendall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", "spearman"),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           exact = NULL,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conf.level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= 0.95, continuity = FALSE, …)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51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6" name="AutoShape 3" descr="R for loop flowchart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16037" y="8006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Example 1. Correlation between temperature and ozone in New York</a:t>
            </a:r>
            <a:endParaRPr lang="en-US" dirty="0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3616037" y="1610043"/>
            <a:ext cx="5555672" cy="4652212"/>
          </a:xfrm>
          <a:prstGeom prst="rect">
            <a:avLst/>
          </a:prstGeom>
          <a:solidFill>
            <a:schemeClr val="lt1">
              <a:lumMod val="100000"/>
              <a:lumOff val="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#####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Pearson correlation between two variables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&lt;- read.csv('ozone.csv', header=T)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&lt;- data [,5]  ## temperature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&lt;- data [,2]  ## ozone level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plot(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xlab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=“temperature”,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ylab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=“ozone”)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###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correlation directly with the function </a:t>
            </a:r>
            <a:r>
              <a:rPr lang="en-US" sz="20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### to get the full result including the significance level 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function </a:t>
            </a:r>
            <a:r>
              <a:rPr lang="en-US" sz="20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cor.test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cor.test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x,y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1303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6" name="AutoShape 3" descr="R for loop flowchart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16037" y="8006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Example 1. Correlation between temperature and ozone in New York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16037" y="1596380"/>
            <a:ext cx="5708072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P</a:t>
            </a:r>
            <a:r>
              <a:rPr lang="en-US" sz="1600" dirty="0" smtClean="0"/>
              <a:t>earson's </a:t>
            </a:r>
            <a:r>
              <a:rPr lang="en-US" sz="1600" dirty="0"/>
              <a:t>product-moment correlation</a:t>
            </a:r>
          </a:p>
          <a:p>
            <a:endParaRPr lang="en-US" sz="1600" dirty="0"/>
          </a:p>
          <a:p>
            <a:r>
              <a:rPr lang="en-US" sz="1600" dirty="0"/>
              <a:t>data:  x and y</a:t>
            </a:r>
          </a:p>
          <a:p>
            <a:r>
              <a:rPr lang="en-US" sz="1600" dirty="0"/>
              <a:t>t = 10.192, </a:t>
            </a:r>
            <a:r>
              <a:rPr lang="en-US" sz="1600" dirty="0" err="1"/>
              <a:t>df</a:t>
            </a:r>
            <a:r>
              <a:rPr lang="en-US" sz="1600" dirty="0"/>
              <a:t> = 109, p-value &lt; 2.2e-16</a:t>
            </a:r>
          </a:p>
          <a:p>
            <a:r>
              <a:rPr lang="en-US" sz="1600" dirty="0"/>
              <a:t>alternative hypothesis: true correlation is not equal to 0</a:t>
            </a:r>
          </a:p>
          <a:p>
            <a:r>
              <a:rPr lang="en-US" sz="1600" dirty="0"/>
              <a:t>95 percent confidence interval:</a:t>
            </a:r>
          </a:p>
          <a:p>
            <a:r>
              <a:rPr lang="en-US" sz="1600" dirty="0"/>
              <a:t> 0.5888139 0.7829869</a:t>
            </a:r>
          </a:p>
          <a:p>
            <a:r>
              <a:rPr lang="en-US" sz="1600" dirty="0"/>
              <a:t>sample estimates: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cor</a:t>
            </a:r>
            <a:r>
              <a:rPr lang="en-US" sz="1600" dirty="0"/>
              <a:t> </a:t>
            </a:r>
          </a:p>
          <a:p>
            <a:r>
              <a:rPr lang="en-US" sz="1600" dirty="0"/>
              <a:t>0.6985414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37" y="3160692"/>
            <a:ext cx="3968135" cy="331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 smtClean="0"/>
              <a:t>Regressions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99164" y="1123837"/>
            <a:ext cx="6096000" cy="42781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analysis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statistical method for estimating the relationships between dependent (responsive) variable and independent (explanatory) variables. There could be more than one independent variables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smtClean="0"/>
              <a:t>What you </a:t>
            </a:r>
            <a:r>
              <a:rPr lang="en-US" dirty="0"/>
              <a:t>need to know before performing a regression </a:t>
            </a:r>
            <a:r>
              <a:rPr lang="en-US" dirty="0" smtClean="0"/>
              <a:t>analysis: data</a:t>
            </a:r>
            <a:r>
              <a:rPr lang="en-US" dirty="0"/>
              <a:t>, variables, </a:t>
            </a:r>
            <a:r>
              <a:rPr lang="en-US" dirty="0" smtClean="0"/>
              <a:t>models.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Common regression analysis:</a:t>
            </a:r>
          </a:p>
          <a:p>
            <a:r>
              <a:rPr lang="en-US" dirty="0" smtClean="0"/>
              <a:t>       </a:t>
            </a:r>
            <a:r>
              <a:rPr lang="en-US" dirty="0"/>
              <a:t> </a:t>
            </a:r>
            <a:r>
              <a:rPr lang="en-US" dirty="0" smtClean="0"/>
              <a:t>bivariate regression</a:t>
            </a:r>
          </a:p>
          <a:p>
            <a:r>
              <a:rPr lang="en-US" dirty="0"/>
              <a:t> </a:t>
            </a:r>
            <a:r>
              <a:rPr lang="en-US" dirty="0" smtClean="0"/>
              <a:t>       multiple regression</a:t>
            </a:r>
          </a:p>
          <a:p>
            <a:r>
              <a:rPr lang="en-US" dirty="0"/>
              <a:t> </a:t>
            </a:r>
            <a:r>
              <a:rPr lang="en-US" dirty="0" smtClean="0"/>
              <a:t>       linear </a:t>
            </a:r>
            <a:r>
              <a:rPr lang="en-US" dirty="0"/>
              <a:t>regression</a:t>
            </a:r>
          </a:p>
          <a:p>
            <a:r>
              <a:rPr lang="en-US" dirty="0" smtClean="0"/>
              <a:t>        polynomial </a:t>
            </a:r>
            <a:r>
              <a:rPr lang="en-US" dirty="0"/>
              <a:t>regression</a:t>
            </a:r>
          </a:p>
          <a:p>
            <a:r>
              <a:rPr lang="en-US" dirty="0" smtClean="0"/>
              <a:t>        piecewise </a:t>
            </a:r>
            <a:r>
              <a:rPr lang="en-US" dirty="0"/>
              <a:t>regression</a:t>
            </a:r>
          </a:p>
          <a:p>
            <a:r>
              <a:rPr lang="en-US" dirty="0" smtClean="0"/>
              <a:t>        non-linear </a:t>
            </a:r>
            <a:r>
              <a:rPr lang="en-US" dirty="0"/>
              <a:t>regression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…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 smtClean="0"/>
              <a:t>Regressions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85308" y="640762"/>
            <a:ext cx="7550727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regression and maximum likelihood estimates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y=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ax+b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(a: slope, b: intercept)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assumption: y residuals, which are the differences between measured and model predicted y values, are normally distributed.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The method of least squares gives the maximum likelihood estimates.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Usage: lm(formula, data, subset, weights,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na.action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,   method = 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qr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", model = TRUE, x = FALSE, y = FALSE,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qr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= TRUE,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singular.ok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= TRUE, contrasts = NULL, offset, ...)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/>
              <a:t>Default form: lm(</a:t>
            </a:r>
            <a:r>
              <a:rPr lang="en-US" altLang="en-US" dirty="0" err="1" smtClean="0"/>
              <a:t>y~x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85308" y="3980584"/>
            <a:ext cx="6428510" cy="2447925"/>
          </a:xfrm>
          <a:prstGeom prst="rect">
            <a:avLst/>
          </a:prstGeom>
          <a:solidFill>
            <a:schemeClr val="lt1">
              <a:lumMod val="100000"/>
              <a:lumOff val="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#####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regression model of ozone level with temperature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&lt;- read.csv('ozone.csv', header=T)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&lt;- data [,5]  ## temperature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&lt;- data [,2]  ## ozone level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effectLst/>
              </a:rPr>
              <a:t>lm(</a:t>
            </a:r>
            <a:r>
              <a:rPr lang="en-US" sz="1600" dirty="0" err="1">
                <a:effectLst/>
              </a:rPr>
              <a:t>y~x</a:t>
            </a:r>
            <a:r>
              <a:rPr lang="en-US" sz="1600" dirty="0" smtClean="0">
                <a:effectLst/>
              </a:rPr>
              <a:t>) ## linear model regression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>
                <a:effectLst/>
              </a:rPr>
              <a:t>summary(lm(</a:t>
            </a:r>
            <a:r>
              <a:rPr lang="en-US" sz="1600" dirty="0" err="1" smtClean="0">
                <a:effectLst/>
              </a:rPr>
              <a:t>y~x</a:t>
            </a:r>
            <a:r>
              <a:rPr lang="en-US" sz="1600" dirty="0" smtClean="0">
                <a:effectLst/>
              </a:rPr>
              <a:t>)) ## summarize all results of the linear model regression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effectLst/>
              </a:rPr>
              <a:t>plot(</a:t>
            </a:r>
            <a:r>
              <a:rPr lang="en-US" sz="1600" dirty="0" err="1" smtClean="0">
                <a:effectLst/>
              </a:rPr>
              <a:t>x,y</a:t>
            </a:r>
            <a:r>
              <a:rPr lang="en-US" sz="1600" dirty="0"/>
              <a:t>, </a:t>
            </a:r>
            <a:r>
              <a:rPr lang="en-US" sz="1600" dirty="0" err="1"/>
              <a:t>xlab</a:t>
            </a:r>
            <a:r>
              <a:rPr lang="en-US" sz="1600" dirty="0" smtClean="0"/>
              <a:t>=“temperature”, </a:t>
            </a:r>
            <a:r>
              <a:rPr lang="en-US" sz="1600" dirty="0" err="1"/>
              <a:t>ylab</a:t>
            </a:r>
            <a:r>
              <a:rPr lang="en-US" sz="1600" dirty="0"/>
              <a:t>=“ozone” </a:t>
            </a:r>
            <a:r>
              <a:rPr lang="en-US" sz="1600" dirty="0" smtClean="0"/>
              <a:t>) ## plot the data</a:t>
            </a:r>
            <a:endParaRPr lang="en-US" sz="1600" dirty="0"/>
          </a:p>
          <a:p>
            <a:pPr marL="0" marR="0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 smtClean="0">
                <a:effectLst/>
              </a:rPr>
              <a:t>abline</a:t>
            </a:r>
            <a:r>
              <a:rPr lang="en-US" sz="1600" dirty="0" smtClean="0">
                <a:effectLst/>
              </a:rPr>
              <a:t>(lm(</a:t>
            </a:r>
            <a:r>
              <a:rPr lang="en-US" sz="1600" dirty="0" err="1" smtClean="0">
                <a:effectLst/>
              </a:rPr>
              <a:t>y~x</a:t>
            </a:r>
            <a:r>
              <a:rPr lang="en-US" sz="1600" dirty="0">
                <a:effectLst/>
              </a:rPr>
              <a:t>))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##include the regression line in the plot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554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 smtClean="0"/>
              <a:t>Regressions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62770" y="916049"/>
            <a:ext cx="6096000" cy="50167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600" dirty="0"/>
              <a:t>&gt; summary(lm(</a:t>
            </a:r>
            <a:r>
              <a:rPr lang="en-US" sz="1600" dirty="0" err="1"/>
              <a:t>y~x</a:t>
            </a:r>
            <a:r>
              <a:rPr lang="en-US" sz="1600" dirty="0"/>
              <a:t>)) ## summarize all results of the linear model regression</a:t>
            </a:r>
          </a:p>
          <a:p>
            <a:endParaRPr lang="en-US" sz="1600" dirty="0"/>
          </a:p>
          <a:p>
            <a:r>
              <a:rPr lang="en-US" sz="1600" dirty="0"/>
              <a:t>Call:</a:t>
            </a:r>
          </a:p>
          <a:p>
            <a:r>
              <a:rPr lang="en-US" sz="1600" dirty="0"/>
              <a:t>lm(formula = y ~ x)</a:t>
            </a:r>
          </a:p>
          <a:p>
            <a:endParaRPr lang="en-US" sz="1600" dirty="0"/>
          </a:p>
          <a:p>
            <a:r>
              <a:rPr lang="en-US" sz="1600" dirty="0"/>
              <a:t>Residuals:</a:t>
            </a:r>
          </a:p>
          <a:p>
            <a:r>
              <a:rPr lang="en-US" sz="1600" dirty="0"/>
              <a:t>    Min      1Q  Median      3Q     Max </a:t>
            </a:r>
          </a:p>
          <a:p>
            <a:r>
              <a:rPr lang="en-US" sz="1600" dirty="0"/>
              <a:t>-40.922 -17.459  -0.874  10.444 118.078 </a:t>
            </a:r>
          </a:p>
          <a:p>
            <a:endParaRPr lang="en-US" sz="1600" dirty="0"/>
          </a:p>
          <a:p>
            <a:r>
              <a:rPr lang="en-US" sz="1600" dirty="0"/>
              <a:t>Coefficients:</a:t>
            </a:r>
          </a:p>
          <a:p>
            <a:r>
              <a:rPr lang="en-US" sz="1600" dirty="0"/>
              <a:t>             Estimate Std. Error t value </a:t>
            </a:r>
            <a:r>
              <a:rPr lang="en-US" sz="1600" dirty="0" err="1"/>
              <a:t>Pr</a:t>
            </a:r>
            <a:r>
              <a:rPr lang="en-US" sz="1600" dirty="0"/>
              <a:t>(&gt;|t|)    </a:t>
            </a:r>
          </a:p>
          <a:p>
            <a:r>
              <a:rPr lang="en-US" sz="1600" dirty="0"/>
              <a:t>(Intercept) -147.6461    18.7553  -7.872 2.76e-12 ***</a:t>
            </a:r>
          </a:p>
          <a:p>
            <a:r>
              <a:rPr lang="en-US" sz="1600" dirty="0"/>
              <a:t>x              2.4391     0.2393  10.192  &lt; 2e-16 ***</a:t>
            </a:r>
          </a:p>
          <a:p>
            <a:r>
              <a:rPr lang="en-US" sz="1600" dirty="0"/>
              <a:t>---</a:t>
            </a:r>
          </a:p>
          <a:p>
            <a:r>
              <a:rPr lang="en-US" sz="1600" dirty="0" err="1"/>
              <a:t>Signif</a:t>
            </a:r>
            <a:r>
              <a:rPr lang="en-US" sz="1600" dirty="0"/>
              <a:t>. codes:  0 ‘***’ 0.001 ‘**’ 0.01 ‘*’ 0.05 ‘.’ 0.1 ‘ ’ 1</a:t>
            </a:r>
          </a:p>
          <a:p>
            <a:endParaRPr lang="en-US" sz="1600" dirty="0"/>
          </a:p>
          <a:p>
            <a:r>
              <a:rPr lang="en-US" sz="1600" dirty="0"/>
              <a:t>Residual standard error: 23.92 on 109 degrees of freedom</a:t>
            </a:r>
          </a:p>
          <a:p>
            <a:r>
              <a:rPr lang="en-US" sz="1600" dirty="0"/>
              <a:t>Multiple R-squared:  0.488,     Adjusted R-squared:  0.4833 </a:t>
            </a:r>
          </a:p>
          <a:p>
            <a:r>
              <a:rPr lang="en-US" sz="1600" dirty="0"/>
              <a:t>F-statistic: 103.9 on 1 and 109 DF,  p-value: &lt; 2.2e-16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910" y="1423133"/>
            <a:ext cx="3912457" cy="342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4177</TotalTime>
  <Words>1379</Words>
  <Application>Microsoft Office PowerPoint</Application>
  <PresentationFormat>Widescreen</PresentationFormat>
  <Paragraphs>343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 Unicode MS</vt:lpstr>
      <vt:lpstr>Arial</vt:lpstr>
      <vt:lpstr>Arial Rounded MT Bold</vt:lpstr>
      <vt:lpstr>Calibri</vt:lpstr>
      <vt:lpstr>Cambria Math</vt:lpstr>
      <vt:lpstr>Consolas</vt:lpstr>
      <vt:lpstr>Corbel</vt:lpstr>
      <vt:lpstr>Courier New</vt:lpstr>
      <vt:lpstr>Symbol</vt:lpstr>
      <vt:lpstr>Times New Roman</vt:lpstr>
      <vt:lpstr>Wingdings</vt:lpstr>
      <vt:lpstr>Wingdings 2</vt:lpstr>
      <vt:lpstr>Frame</vt:lpstr>
      <vt:lpstr>FNR 59800-018 Intro to R Programming</vt:lpstr>
      <vt:lpstr>Day 3 plan</vt:lpstr>
      <vt:lpstr>Correlations</vt:lpstr>
      <vt:lpstr>Correlations</vt:lpstr>
      <vt:lpstr>Correlations</vt:lpstr>
      <vt:lpstr>Correlations</vt:lpstr>
      <vt:lpstr>Regressions</vt:lpstr>
      <vt:lpstr>Regressions</vt:lpstr>
      <vt:lpstr>Regressions</vt:lpstr>
      <vt:lpstr>ANOVA (Analysis of Variance)</vt:lpstr>
      <vt:lpstr>ANOVA (Analysis of Variance)</vt:lpstr>
      <vt:lpstr>Cluster analysis</vt:lpstr>
      <vt:lpstr>Cluster analysis</vt:lpstr>
      <vt:lpstr>Cluster analysis</vt:lpstr>
      <vt:lpstr>“For” loops</vt:lpstr>
      <vt:lpstr>“For” loops</vt:lpstr>
      <vt:lpstr>“For” loops</vt:lpstr>
      <vt:lpstr>“For” loops</vt:lpstr>
      <vt:lpstr>“For” loops</vt:lpstr>
      <vt:lpstr>Apply functions</vt:lpstr>
      <vt:lpstr>apply()</vt:lpstr>
      <vt:lpstr>apply()</vt:lpstr>
      <vt:lpstr>apply()</vt:lpstr>
      <vt:lpstr>apply()</vt:lpstr>
      <vt:lpstr>lapply()</vt:lpstr>
      <vt:lpstr>lapply()</vt:lpstr>
      <vt:lpstr>lapply()</vt:lpstr>
      <vt:lpstr>tapply()</vt:lpstr>
      <vt:lpstr>tapply()</vt:lpstr>
      <vt:lpstr>tapply()</vt:lpstr>
    </vt:vector>
  </TitlesOfParts>
  <Company>Purdue University - AgIT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FNR 59800-018 Intro to R Programming</dc:title>
  <dc:creator>Knott, Jonathan A</dc:creator>
  <cp:lastModifiedBy>McCallen, Emily B</cp:lastModifiedBy>
  <cp:revision>94</cp:revision>
  <dcterms:created xsi:type="dcterms:W3CDTF">2017-07-19T16:47:50Z</dcterms:created>
  <dcterms:modified xsi:type="dcterms:W3CDTF">2017-08-11T18:58:11Z</dcterms:modified>
</cp:coreProperties>
</file>