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78" r:id="rId25"/>
    <p:sldId id="279" r:id="rId26"/>
    <p:sldId id="281" r:id="rId27"/>
    <p:sldId id="282" r:id="rId28"/>
    <p:sldId id="283" r:id="rId29"/>
    <p:sldId id="284" r:id="rId30"/>
    <p:sldId id="286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42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4B71-A1D8-4C74-A4E9-11D4EDB7542B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5A14-35D2-46A6-ADCA-8D5F516A56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76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4B71-A1D8-4C74-A4E9-11D4EDB7542B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5A14-35D2-46A6-ADCA-8D5F516A56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11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4B71-A1D8-4C74-A4E9-11D4EDB7542B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5A14-35D2-46A6-ADCA-8D5F516A56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20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593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11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36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99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4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599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390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6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4B71-A1D8-4C74-A4E9-11D4EDB7542B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5A14-35D2-46A6-ADCA-8D5F516A56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9169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86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87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7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4B71-A1D8-4C74-A4E9-11D4EDB7542B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5A14-35D2-46A6-ADCA-8D5F516A56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4B71-A1D8-4C74-A4E9-11D4EDB7542B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5A14-35D2-46A6-ADCA-8D5F516A56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80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4B71-A1D8-4C74-A4E9-11D4EDB7542B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5A14-35D2-46A6-ADCA-8D5F516A56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6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4B71-A1D8-4C74-A4E9-11D4EDB7542B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5A14-35D2-46A6-ADCA-8D5F516A56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7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4B71-A1D8-4C74-A4E9-11D4EDB7542B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5A14-35D2-46A6-ADCA-8D5F516A56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06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4B71-A1D8-4C74-A4E9-11D4EDB7542B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5A14-35D2-46A6-ADCA-8D5F516A56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5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4B71-A1D8-4C74-A4E9-11D4EDB7542B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5A14-35D2-46A6-ADCA-8D5F516A56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2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84B71-A1D8-4C74-A4E9-11D4EDB7542B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15A14-35D2-46A6-ADCA-8D5F516A56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3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48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methods.net/input/datatypes.html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sensitive</a:t>
            </a:r>
          </a:p>
          <a:p>
            <a:pPr lvl="1"/>
            <a:r>
              <a:rPr lang="en-US" dirty="0" err="1"/>
              <a:t>MyData</a:t>
            </a:r>
            <a:r>
              <a:rPr lang="en-US" dirty="0"/>
              <a:t> is not the same as </a:t>
            </a:r>
            <a:r>
              <a:rPr lang="en-US" dirty="0" err="1"/>
              <a:t>mydata</a:t>
            </a:r>
            <a:endParaRPr lang="en-US" dirty="0"/>
          </a:p>
          <a:p>
            <a:r>
              <a:rPr lang="en-US" dirty="0"/>
              <a:t>Extra spaces don’t matter</a:t>
            </a:r>
          </a:p>
          <a:p>
            <a:pPr lvl="1"/>
            <a:r>
              <a:rPr lang="en-US" dirty="0"/>
              <a:t>col = 10 and col=10 are the same</a:t>
            </a:r>
          </a:p>
          <a:p>
            <a:r>
              <a:rPr lang="en-US" dirty="0"/>
              <a:t>Most names for things are available</a:t>
            </a:r>
          </a:p>
          <a:p>
            <a:pPr lvl="1"/>
            <a:r>
              <a:rPr lang="en-US" dirty="0"/>
              <a:t>Some function names are taken, such as max or e</a:t>
            </a:r>
          </a:p>
          <a:p>
            <a:pPr lvl="1"/>
            <a:r>
              <a:rPr lang="en-US" dirty="0"/>
              <a:t>You can add “my.” before such as </a:t>
            </a:r>
            <a:r>
              <a:rPr lang="en-US" dirty="0" err="1"/>
              <a:t>my.max</a:t>
            </a:r>
            <a:r>
              <a:rPr lang="en-US" dirty="0"/>
              <a:t> </a:t>
            </a:r>
          </a:p>
          <a:p>
            <a:r>
              <a:rPr lang="en-US" dirty="0"/>
              <a:t>Quotes are used for character strings</a:t>
            </a:r>
          </a:p>
          <a:p>
            <a:pPr lvl="1"/>
            <a:r>
              <a:rPr lang="en-US" dirty="0"/>
              <a:t>main = “My Title”: the words “My Title” are the title</a:t>
            </a:r>
          </a:p>
          <a:p>
            <a:pPr lvl="1"/>
            <a:r>
              <a:rPr lang="en-US" dirty="0"/>
              <a:t>vs. main = </a:t>
            </a:r>
            <a:r>
              <a:rPr lang="en-US" dirty="0" err="1"/>
              <a:t>MyTitle</a:t>
            </a:r>
            <a:r>
              <a:rPr lang="en-US" dirty="0"/>
              <a:t>: the words stored as </a:t>
            </a:r>
            <a:r>
              <a:rPr lang="en-US" dirty="0" err="1"/>
              <a:t>MyTitle</a:t>
            </a:r>
            <a:r>
              <a:rPr lang="en-US" dirty="0"/>
              <a:t> are the title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31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it’s too big to see the whole thing at once, use head() or tail()</a:t>
            </a:r>
          </a:p>
          <a:p>
            <a:pPr lvl="1"/>
            <a:r>
              <a:rPr lang="en-US" dirty="0"/>
              <a:t>head(</a:t>
            </a:r>
            <a:r>
              <a:rPr lang="en-US" dirty="0" err="1"/>
              <a:t>my.trees,n</a:t>
            </a:r>
            <a:r>
              <a:rPr lang="en-US" dirty="0"/>
              <a:t>) pulls up the first n rows</a:t>
            </a:r>
          </a:p>
          <a:p>
            <a:pPr lvl="1"/>
            <a:r>
              <a:rPr lang="en-US" dirty="0"/>
              <a:t>tail(</a:t>
            </a:r>
            <a:r>
              <a:rPr lang="en-US" dirty="0" err="1"/>
              <a:t>my.trees,n</a:t>
            </a:r>
            <a:r>
              <a:rPr lang="en-US" dirty="0"/>
              <a:t>) pulls up the last n rows</a:t>
            </a:r>
          </a:p>
          <a:p>
            <a:r>
              <a:rPr lang="en-US" dirty="0"/>
              <a:t>As with matrices, use dim() to see the size</a:t>
            </a:r>
          </a:p>
          <a:p>
            <a:r>
              <a:rPr lang="en-US" dirty="0"/>
              <a:t>Use summary() to give info about the data</a:t>
            </a:r>
          </a:p>
          <a:p>
            <a:r>
              <a:rPr lang="en-US" dirty="0"/>
              <a:t>Use </a:t>
            </a:r>
            <a:r>
              <a:rPr lang="en-US" dirty="0" err="1"/>
              <a:t>str</a:t>
            </a:r>
            <a:r>
              <a:rPr lang="en-US" dirty="0"/>
              <a:t>() to give info about the data </a:t>
            </a:r>
            <a:r>
              <a:rPr lang="en-US" u="sng" dirty="0"/>
              <a:t>str</a:t>
            </a:r>
            <a:r>
              <a:rPr lang="en-US" dirty="0"/>
              <a:t>ucture</a:t>
            </a:r>
          </a:p>
          <a:p>
            <a:pPr lvl="1"/>
            <a:r>
              <a:rPr lang="en-US" dirty="0"/>
              <a:t>Notice a lot of times text can get read in as factor</a:t>
            </a:r>
          </a:p>
          <a:p>
            <a:r>
              <a:rPr lang="en-US" dirty="0"/>
              <a:t>Use </a:t>
            </a:r>
            <a:r>
              <a:rPr lang="en-US" dirty="0" err="1"/>
              <a:t>colnames</a:t>
            </a:r>
            <a:r>
              <a:rPr lang="en-US" dirty="0"/>
              <a:t>() to get the column names of the dataset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8997" y="403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88564" y="3717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35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part of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[</a:t>
            </a:r>
            <a:r>
              <a:rPr lang="en-US" dirty="0" err="1"/>
              <a:t>rows,columns</a:t>
            </a:r>
            <a:r>
              <a:rPr lang="en-US" dirty="0"/>
              <a:t>] after the object name</a:t>
            </a:r>
          </a:p>
          <a:p>
            <a:pPr lvl="1"/>
            <a:r>
              <a:rPr lang="en-US" dirty="0"/>
              <a:t>Leave either blank if you want both</a:t>
            </a:r>
          </a:p>
          <a:p>
            <a:pPr lvl="1"/>
            <a:r>
              <a:rPr lang="en-US" dirty="0" err="1"/>
              <a:t>My.trees</a:t>
            </a:r>
            <a:r>
              <a:rPr lang="en-US" dirty="0"/>
              <a:t>[,”OAK”]: select </a:t>
            </a:r>
            <a:r>
              <a:rPr lang="en-US" dirty="0" err="1"/>
              <a:t>my.trees</a:t>
            </a:r>
            <a:r>
              <a:rPr lang="en-US" dirty="0"/>
              <a:t> column called “OAK”</a:t>
            </a:r>
          </a:p>
          <a:p>
            <a:pPr lvl="1"/>
            <a:r>
              <a:rPr lang="en-US" dirty="0" err="1"/>
              <a:t>My.trees</a:t>
            </a:r>
            <a:r>
              <a:rPr lang="en-US" dirty="0"/>
              <a:t>[,4]: select </a:t>
            </a:r>
            <a:r>
              <a:rPr lang="en-US" dirty="0" err="1"/>
              <a:t>my.trees</a:t>
            </a:r>
            <a:r>
              <a:rPr lang="en-US" dirty="0"/>
              <a:t>, column 4</a:t>
            </a:r>
          </a:p>
          <a:p>
            <a:pPr lvl="1"/>
            <a:r>
              <a:rPr lang="en-US" dirty="0" err="1"/>
              <a:t>My.trees</a:t>
            </a:r>
            <a:r>
              <a:rPr lang="en-US" dirty="0"/>
              <a:t>[4,5]: select </a:t>
            </a:r>
            <a:r>
              <a:rPr lang="en-US" dirty="0" err="1"/>
              <a:t>my.trees</a:t>
            </a:r>
            <a:r>
              <a:rPr lang="en-US" dirty="0"/>
              <a:t>, row 4, column 5</a:t>
            </a:r>
          </a:p>
          <a:p>
            <a:r>
              <a:rPr lang="en-US" dirty="0"/>
              <a:t>Use [n] after to get the nth element in that column</a:t>
            </a:r>
          </a:p>
          <a:p>
            <a:pPr lvl="1"/>
            <a:r>
              <a:rPr lang="en-US" dirty="0" err="1"/>
              <a:t>My.trees</a:t>
            </a:r>
            <a:r>
              <a:rPr lang="en-US" dirty="0"/>
              <a:t>[,4][5]: select the 5</a:t>
            </a:r>
            <a:r>
              <a:rPr lang="en-US" baseline="30000" dirty="0"/>
              <a:t>th</a:t>
            </a:r>
            <a:r>
              <a:rPr lang="en-US" dirty="0"/>
              <a:t> element in column 4 of my trees (same as </a:t>
            </a:r>
            <a:r>
              <a:rPr lang="en-US" dirty="0" err="1"/>
              <a:t>my.trees</a:t>
            </a:r>
            <a:r>
              <a:rPr lang="en-US" dirty="0"/>
              <a:t>[5,4])</a:t>
            </a:r>
          </a:p>
          <a:p>
            <a:r>
              <a:rPr lang="en-US" dirty="0"/>
              <a:t>Use $ in data frames that have column names</a:t>
            </a:r>
          </a:p>
          <a:p>
            <a:pPr lvl="1"/>
            <a:r>
              <a:rPr lang="en-US" dirty="0" err="1"/>
              <a:t>My.trees$MAPLE</a:t>
            </a:r>
            <a:r>
              <a:rPr lang="en-US" dirty="0"/>
              <a:t>: selects the column called “MAPLE”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8997" y="403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88564" y="3717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08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write.csv</a:t>
            </a:r>
            <a:r>
              <a:rPr lang="en-US" dirty="0"/>
              <a:t>() or </a:t>
            </a:r>
            <a:r>
              <a:rPr lang="en-US" dirty="0" err="1"/>
              <a:t>write.table</a:t>
            </a:r>
            <a:r>
              <a:rPr lang="en-US" dirty="0"/>
              <a:t>() like reading in</a:t>
            </a:r>
          </a:p>
          <a:p>
            <a:r>
              <a:rPr lang="en-US" dirty="0"/>
              <a:t>Make sure you don’t overwrite an existing file</a:t>
            </a:r>
          </a:p>
          <a:p>
            <a:pPr lvl="1"/>
            <a:r>
              <a:rPr lang="en-US" dirty="0"/>
              <a:t>My.trees2&lt;-</a:t>
            </a:r>
            <a:r>
              <a:rPr lang="en-US" dirty="0" err="1"/>
              <a:t>my.trees$OAK</a:t>
            </a:r>
            <a:endParaRPr lang="en-US" dirty="0"/>
          </a:p>
          <a:p>
            <a:pPr lvl="1"/>
            <a:r>
              <a:rPr lang="en-US" dirty="0" err="1"/>
              <a:t>Write.csv</a:t>
            </a:r>
            <a:r>
              <a:rPr lang="en-US"/>
              <a:t>(my.trees2,“treesR_new.csv”)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8997" y="403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88564" y="3717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82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1327552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</a:t>
            </a:r>
            <a:br>
              <a:rPr lang="en-US" dirty="0"/>
            </a:br>
            <a:r>
              <a:rPr lang="en-US" dirty="0"/>
              <a:t>Tendency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1685" y="864108"/>
            <a:ext cx="7672783" cy="51206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Mean- sum of all values divided by the number of values in the data set</a:t>
            </a:r>
          </a:p>
          <a:p>
            <a:pPr marL="0" indent="0">
              <a:buNone/>
            </a:pPr>
            <a:r>
              <a:rPr lang="en-US" dirty="0"/>
              <a:t>mean(vector)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Median- middle value </a:t>
            </a:r>
          </a:p>
          <a:p>
            <a:pPr marL="0" indent="0">
              <a:buNone/>
            </a:pPr>
            <a:r>
              <a:rPr lang="en-US" dirty="0"/>
              <a:t>median(vector)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Mode- most commonly occurring value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05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Range- lowest and highest values in a data set  </a:t>
            </a:r>
          </a:p>
          <a:p>
            <a:pPr marL="0" indent="0">
              <a:buNone/>
            </a:pPr>
            <a:r>
              <a:rPr lang="en-US" dirty="0"/>
              <a:t>range(vector)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Variance- average of the squared differences from the mean 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(vector)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Standard deviation- square root of the variance </a:t>
            </a:r>
          </a:p>
          <a:p>
            <a:pPr marL="0" indent="0">
              <a:buNone/>
            </a:pPr>
            <a:r>
              <a:rPr lang="en-US" dirty="0" err="1"/>
              <a:t>sd</a:t>
            </a:r>
            <a:r>
              <a:rPr lang="en-US" dirty="0"/>
              <a:t>(vector)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Standard error- standard deviation divided by the square root of the sample size   </a:t>
            </a:r>
          </a:p>
        </p:txBody>
      </p:sp>
    </p:spTree>
    <p:extLst>
      <p:ext uri="{BB962C8B-B14F-4D97-AF65-F5344CB8AC3E}">
        <p14:creationId xmlns:p14="http://schemas.microsoft.com/office/powerpoint/2010/main" val="4159752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Cutpoints</a:t>
            </a:r>
            <a:r>
              <a:rPr lang="en-US" dirty="0"/>
              <a:t> dividing a variable into equal intervals</a:t>
            </a:r>
          </a:p>
          <a:p>
            <a:pPr marL="0" indent="0">
              <a:buNone/>
            </a:pPr>
            <a:r>
              <a:rPr lang="en-US" dirty="0"/>
              <a:t>	quartiles (0.25, 0.5, 0.75)</a:t>
            </a:r>
          </a:p>
          <a:p>
            <a:pPr marL="0" indent="0">
              <a:buNone/>
            </a:pPr>
            <a:r>
              <a:rPr lang="en-US" dirty="0"/>
              <a:t>quantile(vector, </a:t>
            </a:r>
            <a:r>
              <a:rPr lang="en-US" dirty="0" err="1"/>
              <a:t>prob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 result for quart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486" y="2947692"/>
            <a:ext cx="4056764" cy="325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32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Graphical representation of the distribution of numerical data </a:t>
            </a:r>
          </a:p>
          <a:p>
            <a:pPr marL="0" indent="0">
              <a:buNone/>
            </a:pPr>
            <a:r>
              <a:rPr lang="en-US" dirty="0" err="1"/>
              <a:t>hist</a:t>
            </a:r>
            <a:r>
              <a:rPr lang="en-US" dirty="0"/>
              <a:t>(vector, breaks)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774" y="1930333"/>
            <a:ext cx="45720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92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Box plot- a.k.a. box and whisker plot</a:t>
            </a:r>
          </a:p>
          <a:p>
            <a:pPr marL="0" indent="0">
              <a:buNone/>
            </a:pPr>
            <a:r>
              <a:rPr lang="en-US" dirty="0"/>
              <a:t>boxplot(vector)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773" y="2374773"/>
            <a:ext cx="3667125" cy="3609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220" y="2194629"/>
            <a:ext cx="3768248" cy="3828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0607" y="407620"/>
            <a:ext cx="3434770" cy="178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22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597959"/>
          </a:xfrm>
        </p:spPr>
        <p:txBody>
          <a:bodyPr/>
          <a:lstStyle/>
          <a:p>
            <a:r>
              <a:rPr lang="en-US" dirty="0"/>
              <a:t>Normality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247973"/>
            <a:ext cx="7315200" cy="6416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Skewness- measure of the </a:t>
            </a:r>
            <a:r>
              <a:rPr lang="en-US" dirty="0" err="1"/>
              <a:t>assymetry</a:t>
            </a:r>
            <a:r>
              <a:rPr lang="en-US" dirty="0"/>
              <a:t> of a distribution </a:t>
            </a:r>
          </a:p>
          <a:p>
            <a:pPr marL="0" indent="0">
              <a:buNone/>
            </a:pPr>
            <a:r>
              <a:rPr lang="en-US" dirty="0"/>
              <a:t>normal=0</a:t>
            </a:r>
          </a:p>
          <a:p>
            <a:pPr marL="0" indent="0">
              <a:buNone/>
            </a:pPr>
            <a:r>
              <a:rPr lang="en-US" dirty="0"/>
              <a:t>skewness(vector) #moments package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Kurtosis- measure of the shape of a distribution </a:t>
            </a:r>
          </a:p>
          <a:p>
            <a:pPr marL="0" indent="0">
              <a:buNone/>
            </a:pPr>
            <a:r>
              <a:rPr lang="en-US" dirty="0"/>
              <a:t>normal = 3</a:t>
            </a:r>
          </a:p>
          <a:p>
            <a:pPr marL="0" indent="0">
              <a:buNone/>
            </a:pPr>
            <a:r>
              <a:rPr lang="en-US" dirty="0"/>
              <a:t>kurtosis(vector)#moments package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Shapiro-Wilk test</a:t>
            </a:r>
          </a:p>
          <a:p>
            <a:pPr marL="0" indent="0">
              <a:buNone/>
            </a:pPr>
            <a:r>
              <a:rPr lang="en-US" dirty="0" err="1"/>
              <a:t>shapiro.test</a:t>
            </a:r>
            <a:r>
              <a:rPr lang="en-US" dirty="0"/>
              <a:t>(vector)</a:t>
            </a:r>
          </a:p>
        </p:txBody>
      </p:sp>
      <p:pic>
        <p:nvPicPr>
          <p:cNvPr id="2050" name="Picture 2" descr="Negative and positive skew diagrams (English)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017" y="1721796"/>
            <a:ext cx="3521481" cy="125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726" y="4284466"/>
            <a:ext cx="2385034" cy="1344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75" y="1974715"/>
            <a:ext cx="2556275" cy="374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3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 objects with &lt;- or = </a:t>
            </a:r>
          </a:p>
          <a:p>
            <a:pPr lvl="1"/>
            <a:r>
              <a:rPr lang="en-US" dirty="0"/>
              <a:t>most people use &lt;-</a:t>
            </a:r>
          </a:p>
          <a:p>
            <a:pPr lvl="1"/>
            <a:r>
              <a:rPr lang="en-US" dirty="0" err="1"/>
              <a:t>my.num</a:t>
            </a:r>
            <a:r>
              <a:rPr lang="en-US" dirty="0"/>
              <a:t>&lt;-12 or </a:t>
            </a:r>
            <a:r>
              <a:rPr lang="en-US" dirty="0" err="1"/>
              <a:t>my.num</a:t>
            </a:r>
            <a:r>
              <a:rPr lang="en-US" dirty="0"/>
              <a:t>=12 </a:t>
            </a:r>
          </a:p>
          <a:p>
            <a:r>
              <a:rPr lang="en-US" dirty="0"/>
              <a:t># blocks off code for comment or to prevent a line from running</a:t>
            </a:r>
          </a:p>
          <a:p>
            <a:r>
              <a:rPr lang="en-US" dirty="0" err="1"/>
              <a:t>Ctrl+r</a:t>
            </a:r>
            <a:r>
              <a:rPr lang="en-US" dirty="0"/>
              <a:t> to run line(s) of code on Windows, </a:t>
            </a:r>
            <a:r>
              <a:rPr lang="en-US" dirty="0" err="1"/>
              <a:t>Command+Enter</a:t>
            </a:r>
            <a:r>
              <a:rPr lang="en-US" dirty="0"/>
              <a:t> on Mac</a:t>
            </a:r>
          </a:p>
          <a:p>
            <a:pPr lvl="1"/>
            <a:r>
              <a:rPr lang="en-US" dirty="0"/>
              <a:t>Highlight multiple lines to run at once</a:t>
            </a:r>
          </a:p>
          <a:p>
            <a:r>
              <a:rPr lang="en-US" dirty="0"/>
              <a:t>?function() pulls up the help page for the function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37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Shows relationship between two sets of data</a:t>
            </a:r>
          </a:p>
          <a:p>
            <a:pPr marL="0" indent="0">
              <a:buNone/>
            </a:pPr>
            <a:r>
              <a:rPr lang="en-US" dirty="0"/>
              <a:t>plot(</a:t>
            </a:r>
            <a:r>
              <a:rPr lang="en-US" dirty="0" err="1"/>
              <a:t>x,y</a:t>
            </a:r>
            <a:r>
              <a:rPr lang="en-US" dirty="0"/>
              <a:t>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Image result for r scatter pl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459" y="1458638"/>
            <a:ext cx="5116817" cy="511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988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10" y="1123837"/>
            <a:ext cx="3180945" cy="4601183"/>
          </a:xfrm>
        </p:spPr>
        <p:txBody>
          <a:bodyPr/>
          <a:lstStyle/>
          <a:p>
            <a:r>
              <a:rPr lang="en-US" dirty="0"/>
              <a:t>Standardization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2230" y="875489"/>
            <a:ext cx="81712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rescaled to have a mean of zero and standard deviation of one</a:t>
            </a:r>
          </a:p>
          <a:p>
            <a:r>
              <a:rPr lang="en-US" dirty="0"/>
              <a:t>a.k.a. z-score</a:t>
            </a:r>
          </a:p>
          <a:p>
            <a:endParaRPr lang="en-US" dirty="0"/>
          </a:p>
          <a:p>
            <a:r>
              <a:rPr lang="en-US" dirty="0"/>
              <a:t>For each value subtract the mean and divide by the standard deviation</a:t>
            </a:r>
          </a:p>
          <a:p>
            <a:endParaRPr lang="en-US" dirty="0"/>
          </a:p>
          <a:p>
            <a:r>
              <a:rPr lang="en-US" dirty="0"/>
              <a:t> scale(vector)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783" y="3647873"/>
            <a:ext cx="7176128" cy="242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52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927555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plot(x, y)</a:t>
            </a:r>
            <a:r>
              <a:rPr lang="en-US" sz="2400" dirty="0">
                <a:latin typeface="+mj-lt"/>
              </a:rPr>
              <a:t>or  </a:t>
            </a:r>
            <a:r>
              <a:rPr lang="en-US" sz="2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plot(</a:t>
            </a:r>
            <a:r>
              <a:rPr lang="en-US" sz="24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y~x</a:t>
            </a:r>
            <a:r>
              <a:rPr lang="en-US" sz="2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)</a:t>
            </a:r>
            <a:r>
              <a:rPr lang="en-US" sz="2400" b="1" dirty="0">
                <a:latin typeface="+mj-lt"/>
              </a:rPr>
              <a:t>	</a:t>
            </a:r>
          </a:p>
          <a:p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x</a:t>
            </a:r>
            <a:r>
              <a:rPr lang="en-US" sz="2400" dirty="0">
                <a:latin typeface="+mj-lt"/>
              </a:rPr>
              <a:t>: explanatory variable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2400" dirty="0">
                <a:latin typeface="+mj-lt"/>
              </a:rPr>
              <a:t>: response variable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x</a:t>
            </a:r>
            <a:r>
              <a:rPr lang="en-US" sz="2400" dirty="0">
                <a:latin typeface="+mj-lt"/>
              </a:rPr>
              <a:t> and </a:t>
            </a:r>
            <a:r>
              <a:rPr lang="en-US" sz="2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2400" dirty="0">
                <a:latin typeface="+mj-lt"/>
              </a:rPr>
              <a:t> should be continuous variable</a:t>
            </a: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585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boxplot(</a:t>
            </a:r>
            <a:r>
              <a:rPr lang="en-US" sz="24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y~x</a:t>
            </a:r>
            <a:r>
              <a:rPr lang="en-US" sz="2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)</a:t>
            </a:r>
            <a:r>
              <a:rPr lang="en-US" sz="2400" b="1" dirty="0">
                <a:latin typeface="+mj-lt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2400" dirty="0">
                <a:latin typeface="+mj-lt"/>
              </a:rPr>
              <a:t>: continuous variable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x</a:t>
            </a:r>
            <a:r>
              <a:rPr lang="en-US" sz="2400" dirty="0">
                <a:latin typeface="+mj-lt"/>
              </a:rPr>
              <a:t>: group</a:t>
            </a:r>
          </a:p>
        </p:txBody>
      </p:sp>
    </p:spTree>
    <p:extLst>
      <p:ext uri="{BB962C8B-B14F-4D97-AF65-F5344CB8AC3E}">
        <p14:creationId xmlns:p14="http://schemas.microsoft.com/office/powerpoint/2010/main" val="290455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Barplot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barplot</a:t>
            </a:r>
            <a:r>
              <a:rPr lang="en-US" sz="2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(x)</a:t>
            </a:r>
            <a:r>
              <a:rPr lang="en-US" sz="2400" b="1" dirty="0">
                <a:latin typeface="+mj-lt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x</a:t>
            </a:r>
            <a:r>
              <a:rPr lang="en-US" sz="2400" dirty="0">
                <a:latin typeface="+mj-lt"/>
              </a:rPr>
              <a:t>: height</a:t>
            </a:r>
          </a:p>
        </p:txBody>
      </p:sp>
    </p:spTree>
    <p:extLst>
      <p:ext uri="{BB962C8B-B14F-4D97-AF65-F5344CB8AC3E}">
        <p14:creationId xmlns:p14="http://schemas.microsoft.com/office/powerpoint/2010/main" val="3400954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the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8"/>
            <a:ext cx="7934805" cy="512064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pdf(“file location”, width=7, height=4)	</a:t>
            </a:r>
            <a:r>
              <a:rPr lang="en-US" dirty="0"/>
              <a:t># Start new device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par(</a:t>
            </a:r>
            <a:r>
              <a:rPr lang="en-US" b="1" dirty="0" err="1">
                <a:solidFill>
                  <a:srgbClr val="FF0000"/>
                </a:solidFill>
              </a:rPr>
              <a:t>mfrow</a:t>
            </a:r>
            <a:r>
              <a:rPr lang="en-US" b="1" dirty="0">
                <a:solidFill>
                  <a:srgbClr val="FF0000"/>
                </a:solidFill>
              </a:rPr>
              <a:t>=c(1,2))			</a:t>
            </a:r>
            <a:r>
              <a:rPr lang="en-US" dirty="0"/>
              <a:t># panel figures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plot()          				</a:t>
            </a:r>
            <a:r>
              <a:rPr lang="en-US" dirty="0"/>
              <a:t># plot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dev.off</a:t>
            </a:r>
            <a:r>
              <a:rPr lang="en-US" b="1" dirty="0">
                <a:solidFill>
                  <a:srgbClr val="FF0000"/>
                </a:solidFill>
              </a:rPr>
              <a:t>()	  			</a:t>
            </a:r>
            <a:r>
              <a:rPr lang="en-US" dirty="0"/>
              <a:t># Terminate the device</a:t>
            </a:r>
          </a:p>
        </p:txBody>
      </p:sp>
    </p:spTree>
    <p:extLst>
      <p:ext uri="{BB962C8B-B14F-4D97-AF65-F5344CB8AC3E}">
        <p14:creationId xmlns:p14="http://schemas.microsoft.com/office/powerpoint/2010/main" val="2889856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Correlations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Linear regressions/ANOVA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Clustering techniques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“For” loops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 functions</a:t>
            </a:r>
          </a:p>
        </p:txBody>
      </p:sp>
    </p:spTree>
    <p:extLst>
      <p:ext uri="{BB962C8B-B14F-4D97-AF65-F5344CB8AC3E}">
        <p14:creationId xmlns:p14="http://schemas.microsoft.com/office/powerpoint/2010/main" val="613080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962514" cy="5120640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sz="2400" dirty="0"/>
                  <a:t>measures the relationship strength between two variables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𝑐𝑜𝑣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sz="2400" dirty="0"/>
                  <a:t>, −1≤r≤1</a:t>
                </a:r>
              </a:p>
              <a:p>
                <a:pPr lvl="0"/>
                <a:r>
                  <a:rPr lang="en-US" sz="2400" dirty="0"/>
                  <a:t>common correlation types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a. Pearson correlation (two continuous variables)</a:t>
                </a:r>
              </a:p>
              <a:p>
                <a:pPr marL="0" indent="0">
                  <a:buNone/>
                </a:pPr>
                <a:r>
                  <a:rPr lang="en-US" sz="2400" dirty="0"/>
                  <a:t> </a:t>
                </a:r>
              </a:p>
              <a:p>
                <a:pPr marL="0" indent="0">
                  <a:buNone/>
                </a:pPr>
                <a:r>
                  <a:rPr lang="en-US" sz="2400" dirty="0"/>
                  <a:t>   b. Spearman rank correlation (one or more variables does not satisfy the assumption of continuity or normal distribution)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c. Partial correlation (values of focused variables are affected by other variables)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962514" cy="5120640"/>
              </a:xfrm>
              <a:blipFill>
                <a:blip r:embed="rId2"/>
                <a:stretch>
                  <a:fillRect l="-1225" t="-11905" b="-3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3" descr="R for loop flowchart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50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</a:t>
            </a:r>
          </a:p>
        </p:txBody>
      </p:sp>
      <p:sp>
        <p:nvSpPr>
          <p:cNvPr id="6" name="AutoShape 3" descr="R for loop flowchart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77491" y="1127598"/>
            <a:ext cx="8243454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Pearson correlation and Spearman rank correlation in 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Usage: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cor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(x, y = NULL, use = "everything",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2000" dirty="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method = c("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pearson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",       "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kendall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", "spearman"))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2000" dirty="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Default: </a:t>
            </a:r>
            <a:r>
              <a:rPr lang="en-US" altLang="en-US" sz="2000" dirty="0" err="1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cor</a:t>
            </a:r>
            <a:r>
              <a:rPr lang="en-US" altLang="en-US" sz="2000" dirty="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x,y</a:t>
            </a:r>
            <a:r>
              <a:rPr lang="en-US" altLang="en-US" sz="2000" dirty="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) ###</a:t>
            </a:r>
            <a:r>
              <a:rPr lang="en-US" altLang="en-US" sz="2000" dirty="0" err="1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pearson</a:t>
            </a:r>
            <a:r>
              <a:rPr lang="en-US" altLang="en-US" sz="2000" dirty="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correlation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2000" dirty="0">
              <a:latin typeface="+mn-l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         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cor.test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(x, y, alternative = c("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two.sided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", "less", "greater"),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             method = c("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pearson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", "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kendall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", "spearman"),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             exact = NULL,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conf.level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= 0.95, continuity = FALSE, …)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633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type right into the console to run commands</a:t>
            </a:r>
          </a:p>
          <a:p>
            <a:pPr lvl="1"/>
            <a:r>
              <a:rPr lang="en-US" dirty="0"/>
              <a:t>Good for quick checks</a:t>
            </a:r>
          </a:p>
          <a:p>
            <a:r>
              <a:rPr lang="en-US" dirty="0"/>
              <a:t>Create/save a script to save your work</a:t>
            </a:r>
          </a:p>
          <a:p>
            <a:pPr lvl="1"/>
            <a:r>
              <a:rPr lang="en-US" dirty="0" err="1"/>
              <a:t>Ctrl+n</a:t>
            </a:r>
            <a:r>
              <a:rPr lang="en-US" dirty="0"/>
              <a:t> or use the menu to create a new script.</a:t>
            </a:r>
          </a:p>
          <a:p>
            <a:r>
              <a:rPr lang="en-US" dirty="0"/>
              <a:t>Add a header using a comment (#) to remind you what the code is for without having to run it.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11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/>
              <a:t>Regressions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3699164" y="1123837"/>
            <a:ext cx="6096000" cy="427815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 analysis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statistical method for estimating the relationships between dependent (responsive) variable and independent (explanatory) variables. There could be more than one independent variables.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/>
              <a:t>What you need to know before performing a regression analysis: data, variables, models.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Common regression analysis:</a:t>
            </a:r>
          </a:p>
          <a:p>
            <a:r>
              <a:rPr lang="en-US" dirty="0"/>
              <a:t>        bivariate regression</a:t>
            </a:r>
          </a:p>
          <a:p>
            <a:r>
              <a:rPr lang="en-US" dirty="0"/>
              <a:t>        multiple regression</a:t>
            </a:r>
          </a:p>
          <a:p>
            <a:r>
              <a:rPr lang="en-US" dirty="0"/>
              <a:t>        linear regression</a:t>
            </a:r>
          </a:p>
          <a:p>
            <a:r>
              <a:rPr lang="en-US" dirty="0"/>
              <a:t>        polynomial regression</a:t>
            </a:r>
          </a:p>
          <a:p>
            <a:r>
              <a:rPr lang="en-US" dirty="0"/>
              <a:t>        piecewise regression</a:t>
            </a:r>
          </a:p>
          <a:p>
            <a:r>
              <a:rPr lang="en-US" dirty="0"/>
              <a:t>        non-linear regression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…</a:t>
            </a:r>
          </a:p>
        </p:txBody>
      </p:sp>
    </p:spTree>
    <p:extLst>
      <p:ext uri="{BB962C8B-B14F-4D97-AF65-F5344CB8AC3E}">
        <p14:creationId xmlns:p14="http://schemas.microsoft.com/office/powerpoint/2010/main" val="2487783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/>
              <a:t>Regressions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85308" y="640762"/>
            <a:ext cx="7550727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regression and maximum likelihood estimates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y=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ax+b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(a: slope, b: intercept)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assumption: y residuals, which are the differences between measured and model predicted y values, are normally distributed.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The method of least squares gives the maximum likelihood estimates.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Usage: lm(formula, data, subset, weights,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na.action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,   method = 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qr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", model = TRUE, x = FALSE, y = FALSE,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qr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= TRUE,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singular.ok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= TRUE, contrasts = NULL, offset, ...)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Default form: lm(</a:t>
            </a:r>
            <a:r>
              <a:rPr lang="en-US" altLang="en-US" dirty="0" err="1"/>
              <a:t>y~x</a:t>
            </a:r>
            <a:r>
              <a:rPr lang="en-US" altLang="en-US" dirty="0"/>
              <a:t>)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685308" y="3980584"/>
            <a:ext cx="6428510" cy="2447925"/>
          </a:xfrm>
          <a:prstGeom prst="rect">
            <a:avLst/>
          </a:prstGeom>
          <a:solidFill>
            <a:schemeClr val="lt1">
              <a:lumMod val="100000"/>
              <a:lumOff val="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##### 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regression model of ozone level with temperature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&lt;- read.csv('ozone.csv', header=T)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 &lt;- data [,5]  ## temperature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&lt;- data [,2]  ## ozone level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effectLst/>
              </a:rPr>
              <a:t>lm(</a:t>
            </a:r>
            <a:r>
              <a:rPr lang="en-US" sz="1600" dirty="0" err="1">
                <a:effectLst/>
              </a:rPr>
              <a:t>y~x</a:t>
            </a:r>
            <a:r>
              <a:rPr lang="en-US" sz="1600" dirty="0">
                <a:effectLst/>
              </a:rPr>
              <a:t>) ## linear model regression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effectLst/>
              </a:rPr>
              <a:t>summary(lm(</a:t>
            </a:r>
            <a:r>
              <a:rPr lang="en-US" sz="1600" dirty="0" err="1">
                <a:effectLst/>
              </a:rPr>
              <a:t>y~x</a:t>
            </a:r>
            <a:r>
              <a:rPr lang="en-US" sz="1600" dirty="0">
                <a:effectLst/>
              </a:rPr>
              <a:t>)) ## summarize all results of the linear model regression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effectLst/>
              </a:rPr>
              <a:t>plot(</a:t>
            </a:r>
            <a:r>
              <a:rPr lang="en-US" sz="1600" dirty="0" err="1">
                <a:effectLst/>
              </a:rPr>
              <a:t>x,y</a:t>
            </a:r>
            <a:r>
              <a:rPr lang="en-US" sz="1600" dirty="0"/>
              <a:t>, </a:t>
            </a:r>
            <a:r>
              <a:rPr lang="en-US" sz="1600" dirty="0" err="1"/>
              <a:t>xlab</a:t>
            </a:r>
            <a:r>
              <a:rPr lang="en-US" sz="1600" dirty="0"/>
              <a:t>=“temperature”, </a:t>
            </a:r>
            <a:r>
              <a:rPr lang="en-US" sz="1600" dirty="0" err="1"/>
              <a:t>ylab</a:t>
            </a:r>
            <a:r>
              <a:rPr lang="en-US" sz="1600" dirty="0"/>
              <a:t>=“ozone” ) ## plot the data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</a:pPr>
            <a:r>
              <a:rPr lang="en-US" sz="1600" dirty="0" err="1">
                <a:effectLst/>
              </a:rPr>
              <a:t>abline</a:t>
            </a:r>
            <a:r>
              <a:rPr lang="en-US" sz="1600" dirty="0">
                <a:effectLst/>
              </a:rPr>
              <a:t>(lm(</a:t>
            </a:r>
            <a:r>
              <a:rPr lang="en-US" sz="1600" dirty="0" err="1">
                <a:effectLst/>
              </a:rPr>
              <a:t>y~x</a:t>
            </a:r>
            <a:r>
              <a:rPr lang="en-US" sz="1600" dirty="0">
                <a:effectLst/>
              </a:rPr>
              <a:t>))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##include the regression line in the plot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5475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/>
              <a:t>Regressions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2770" y="916049"/>
            <a:ext cx="6096000" cy="50167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600" dirty="0"/>
              <a:t>&gt; summary(lm(</a:t>
            </a:r>
            <a:r>
              <a:rPr lang="en-US" sz="1600" dirty="0" err="1"/>
              <a:t>y~x</a:t>
            </a:r>
            <a:r>
              <a:rPr lang="en-US" sz="1600" dirty="0"/>
              <a:t>)) ## summarize all results of the linear model regression</a:t>
            </a:r>
          </a:p>
          <a:p>
            <a:endParaRPr lang="en-US" sz="1600" dirty="0"/>
          </a:p>
          <a:p>
            <a:r>
              <a:rPr lang="en-US" sz="1600" dirty="0"/>
              <a:t>Call:</a:t>
            </a:r>
          </a:p>
          <a:p>
            <a:r>
              <a:rPr lang="en-US" sz="1600" dirty="0"/>
              <a:t>lm(formula = y ~ x)</a:t>
            </a:r>
          </a:p>
          <a:p>
            <a:endParaRPr lang="en-US" sz="1600" dirty="0"/>
          </a:p>
          <a:p>
            <a:r>
              <a:rPr lang="en-US" sz="1600" dirty="0"/>
              <a:t>Residuals:</a:t>
            </a:r>
          </a:p>
          <a:p>
            <a:r>
              <a:rPr lang="en-US" sz="1600" dirty="0"/>
              <a:t>    Min      1Q  Median      3Q     Max </a:t>
            </a:r>
          </a:p>
          <a:p>
            <a:r>
              <a:rPr lang="en-US" sz="1600" dirty="0"/>
              <a:t>-40.922 -17.459  -0.874  10.444 118.078 </a:t>
            </a:r>
          </a:p>
          <a:p>
            <a:endParaRPr lang="en-US" sz="1600" dirty="0"/>
          </a:p>
          <a:p>
            <a:r>
              <a:rPr lang="en-US" sz="1600" dirty="0"/>
              <a:t>Coefficients:</a:t>
            </a:r>
          </a:p>
          <a:p>
            <a:r>
              <a:rPr lang="en-US" sz="1600" dirty="0"/>
              <a:t>             Estimate Std. Error t value </a:t>
            </a:r>
            <a:r>
              <a:rPr lang="en-US" sz="1600" dirty="0" err="1"/>
              <a:t>Pr</a:t>
            </a:r>
            <a:r>
              <a:rPr lang="en-US" sz="1600" dirty="0"/>
              <a:t>(&gt;|t|)    </a:t>
            </a:r>
          </a:p>
          <a:p>
            <a:r>
              <a:rPr lang="en-US" sz="1600" dirty="0"/>
              <a:t>(Intercept) -147.6461    18.7553  -7.872 2.76e-12 ***</a:t>
            </a:r>
          </a:p>
          <a:p>
            <a:r>
              <a:rPr lang="en-US" sz="1600" dirty="0"/>
              <a:t>x              2.4391     0.2393  10.192  &lt; 2e-16 ***</a:t>
            </a:r>
          </a:p>
          <a:p>
            <a:r>
              <a:rPr lang="en-US" sz="1600" dirty="0"/>
              <a:t>---</a:t>
            </a:r>
          </a:p>
          <a:p>
            <a:r>
              <a:rPr lang="en-US" sz="1600" dirty="0" err="1"/>
              <a:t>Signif</a:t>
            </a:r>
            <a:r>
              <a:rPr lang="en-US" sz="1600" dirty="0"/>
              <a:t>. codes:  0 ‘***’ 0.001 ‘**’ 0.01 ‘*’ 0.05 ‘.’ 0.1 ‘ ’ 1</a:t>
            </a:r>
          </a:p>
          <a:p>
            <a:endParaRPr lang="en-US" sz="1600" dirty="0"/>
          </a:p>
          <a:p>
            <a:r>
              <a:rPr lang="en-US" sz="1600" dirty="0"/>
              <a:t>Residual standard error: 23.92 on 109 degrees of freedom</a:t>
            </a:r>
          </a:p>
          <a:p>
            <a:r>
              <a:rPr lang="en-US" sz="1600" dirty="0"/>
              <a:t>Multiple R-squared:  0.488,     Adjusted R-squared:  0.4833 </a:t>
            </a:r>
          </a:p>
          <a:p>
            <a:r>
              <a:rPr lang="en-US" sz="1600" dirty="0"/>
              <a:t>F-statistic: 103.9 on 1 and 109 DF,  p-value: &lt; 2.2e-16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910" y="1423133"/>
            <a:ext cx="3912457" cy="342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89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(Analysis of Variance)</a:t>
            </a:r>
          </a:p>
        </p:txBody>
      </p:sp>
      <p:sp>
        <p:nvSpPr>
          <p:cNvPr id="3" name="Rectangle 2"/>
          <p:cNvSpPr/>
          <p:nvPr/>
        </p:nvSpPr>
        <p:spPr>
          <a:xfrm>
            <a:off x="3574472" y="803489"/>
            <a:ext cx="6096000" cy="27269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Idea: compare two or more means through their variances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Explanatory variables are categorical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variable is a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factor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which has two or more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single factor ANOVA also called one-way ANOVA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 t test can be viewed as a special form of ANOVA for a single factor of 2 levels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13018" y="3657588"/>
            <a:ext cx="65116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Usage: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aov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(formula, data = NULL, projections = FALSE,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qr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= TRUE,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                  contrasts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, …)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 You can also use the R function </a:t>
            </a:r>
            <a:r>
              <a:rPr lang="en-US" i="1" dirty="0" err="1"/>
              <a:t>anova</a:t>
            </a:r>
            <a:r>
              <a:rPr lang="en-US" i="1" dirty="0"/>
              <a:t> </a:t>
            </a:r>
            <a:r>
              <a:rPr lang="en-US" dirty="0"/>
              <a:t>( 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71854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165" y="3661928"/>
            <a:ext cx="3556810" cy="26230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(Analysis of Variance)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513858" y="673675"/>
            <a:ext cx="6599960" cy="2988253"/>
          </a:xfrm>
          <a:prstGeom prst="rect">
            <a:avLst/>
          </a:prstGeom>
          <a:solidFill>
            <a:schemeClr val="lt1">
              <a:lumMod val="100000"/>
              <a:lumOff val="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#####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 the impact of different treatments on plant growth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(list=ls(all=TRUE))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data&lt;-read.csv('plant weight.csv', header=T)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y&lt;-data[,3]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&lt;-data[,2]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plot(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trt,y,names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=c("control","trt1","trt2"),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ylab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="weight")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summary(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aov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y~trt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3513859" y="4155360"/>
            <a:ext cx="4757306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 summary(</a:t>
            </a:r>
            <a:r>
              <a:rPr lang="en-US" sz="1600" dirty="0" err="1"/>
              <a:t>aov</a:t>
            </a:r>
            <a:r>
              <a:rPr lang="en-US" sz="1600" dirty="0"/>
              <a:t>(</a:t>
            </a:r>
            <a:r>
              <a:rPr lang="en-US" sz="1600" dirty="0" err="1"/>
              <a:t>y~trt</a:t>
            </a:r>
            <a:r>
              <a:rPr lang="en-US" sz="1600" dirty="0"/>
              <a:t>))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Df</a:t>
            </a:r>
            <a:r>
              <a:rPr lang="en-US" sz="1600" dirty="0"/>
              <a:t> Sum </a:t>
            </a:r>
            <a:r>
              <a:rPr lang="en-US" sz="1600" dirty="0" err="1"/>
              <a:t>Sq</a:t>
            </a:r>
            <a:r>
              <a:rPr lang="en-US" sz="1600" dirty="0"/>
              <a:t> Mean </a:t>
            </a:r>
            <a:r>
              <a:rPr lang="en-US" sz="1600" dirty="0" err="1"/>
              <a:t>Sq</a:t>
            </a:r>
            <a:r>
              <a:rPr lang="en-US" sz="1600" dirty="0"/>
              <a:t> F value </a:t>
            </a:r>
            <a:r>
              <a:rPr lang="en-US" sz="1600" dirty="0" err="1"/>
              <a:t>Pr</a:t>
            </a:r>
            <a:r>
              <a:rPr lang="en-US" sz="1600" dirty="0"/>
              <a:t>(&gt;F)  </a:t>
            </a:r>
          </a:p>
          <a:p>
            <a:r>
              <a:rPr lang="en-US" sz="1600" dirty="0" err="1"/>
              <a:t>trt</a:t>
            </a:r>
            <a:r>
              <a:rPr lang="en-US" sz="1600" dirty="0"/>
              <a:t>          2  3.766  1.8832   4.846 0.0159 *</a:t>
            </a:r>
          </a:p>
          <a:p>
            <a:r>
              <a:rPr lang="en-US" sz="1600" dirty="0"/>
              <a:t>Residuals   27 10.492  0.3886                 </a:t>
            </a:r>
          </a:p>
          <a:p>
            <a:r>
              <a:rPr lang="en-US" sz="1600" dirty="0"/>
              <a:t>---</a:t>
            </a:r>
          </a:p>
          <a:p>
            <a:r>
              <a:rPr lang="en-US" sz="1600" dirty="0" err="1"/>
              <a:t>Signif</a:t>
            </a:r>
            <a:r>
              <a:rPr lang="en-US" sz="1600" dirty="0"/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3167373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09820" cy="4601183"/>
          </a:xfrm>
        </p:spPr>
        <p:txBody>
          <a:bodyPr/>
          <a:lstStyle/>
          <a:p>
            <a:r>
              <a:rPr lang="en-US" dirty="0"/>
              <a:t>Cluster analysis</a:t>
            </a:r>
          </a:p>
        </p:txBody>
      </p:sp>
      <p:sp>
        <p:nvSpPr>
          <p:cNvPr id="8" name="Rectangle 7"/>
          <p:cNvSpPr/>
          <p:nvPr/>
        </p:nvSpPr>
        <p:spPr>
          <a:xfrm>
            <a:off x="3643745" y="1911853"/>
            <a:ext cx="6096000" cy="28146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type of multivariate statistics without a responsive variable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instead, we look for structure in data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analysis look for groups in data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 ways to allocate individuals to groups - partitioning, hierarchical, and discriminant analysis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545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09820" cy="4601183"/>
          </a:xfrm>
        </p:spPr>
        <p:txBody>
          <a:bodyPr/>
          <a:lstStyle/>
          <a:p>
            <a:r>
              <a:rPr lang="en-US" dirty="0"/>
              <a:t>Cluster analysis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740728" y="1485198"/>
            <a:ext cx="7146347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Hierarchical cluster analysis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01638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show which of a set of samples are most similar to one another, and to group those similar samples in the same limb of a tree.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Usage: d &lt;-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dist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(data, method=”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euclidean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”)   # find distance matrix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hc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 &lt;-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hclust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(d, method=”complete”)    # apply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hirarchical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 clustering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      plot(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hc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)                       # plot the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dendrogram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31233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09820" cy="4601183"/>
          </a:xfrm>
        </p:spPr>
        <p:txBody>
          <a:bodyPr/>
          <a:lstStyle/>
          <a:p>
            <a:r>
              <a:rPr lang="en-US" dirty="0"/>
              <a:t>Cluster analysis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700461" y="653302"/>
            <a:ext cx="10378774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Example: use body weight and brain size to cluster animals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700461" y="1103602"/>
            <a:ext cx="6072189" cy="2005126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(list=ls(all=TRUE))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data&lt;-read.csv('weight.csv', header=T, row.name=1)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d&lt;-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data,method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euclidean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hclust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d,method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="complete")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157662" y="2647534"/>
            <a:ext cx="1037877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47" y="3271521"/>
            <a:ext cx="7972427" cy="358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924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“For”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i="1" dirty="0"/>
              <a:t>Description: Performs the same task a specific number of times using elements in a sequence.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Structure of “for” loops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for (element in sequence) {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	task 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	} 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AutoShape 3" descr="R for loop flowchart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231" y="1670834"/>
            <a:ext cx="3639163" cy="51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193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functions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98679" y="916049"/>
            <a:ext cx="121395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</a:p>
          <a:p>
            <a:endParaRPr lang="en-US" alt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</a:p>
          <a:p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eapply</a:t>
            </a:r>
            <a:endParaRPr lang="en-US" alt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lapply</a:t>
            </a:r>
            <a:endParaRPr lang="en-US" alt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mapply</a:t>
            </a:r>
            <a:endParaRPr lang="en-US" alt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tapply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5282683" y="986120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 Functions Over </a:t>
            </a: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 Margins</a:t>
            </a:r>
          </a:p>
        </p:txBody>
      </p:sp>
      <p:sp>
        <p:nvSpPr>
          <p:cNvPr id="8" name="Rectangle 7"/>
          <p:cNvSpPr/>
          <p:nvPr/>
        </p:nvSpPr>
        <p:spPr>
          <a:xfrm>
            <a:off x="5282687" y="18675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 a Function to a </a:t>
            </a: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Frame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 by </a:t>
            </a: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Factors</a:t>
            </a:r>
          </a:p>
        </p:txBody>
      </p:sp>
      <p:sp>
        <p:nvSpPr>
          <p:cNvPr id="9" name="Rectangle 8"/>
          <p:cNvSpPr/>
          <p:nvPr/>
        </p:nvSpPr>
        <p:spPr>
          <a:xfrm>
            <a:off x="5282683" y="2752075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 a Function Over </a:t>
            </a: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 in an Environment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82687" y="3680276"/>
            <a:ext cx="499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 a Function over a </a:t>
            </a: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or Vector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82687" y="46137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 a Function to </a:t>
            </a: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Multiple List or Vector Arguments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82687" y="5552852"/>
            <a:ext cx="474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 a Function Over a </a:t>
            </a: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Ragged Array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98677" y="782245"/>
            <a:ext cx="7693985" cy="709951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598678" y="3570974"/>
            <a:ext cx="7693984" cy="644892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98677" y="5415072"/>
            <a:ext cx="7693984" cy="644892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14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Basice</a:t>
            </a:r>
            <a:r>
              <a:rPr lang="en-US" dirty="0"/>
              <a:t> Operators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1385887"/>
            <a:ext cx="3284855" cy="4086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0" y="1123837"/>
            <a:ext cx="3613150" cy="467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286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421346"/>
            <a:ext cx="7315200" cy="512064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Description: Returns a vector or array or list of values obtained by applying a function to </a:t>
            </a:r>
            <a:r>
              <a:rPr lang="en-US" i="1" u="sng" dirty="0"/>
              <a:t>margins of an array or matrix</a:t>
            </a:r>
            <a:r>
              <a:rPr lang="en-US" i="1" dirty="0"/>
              <a:t>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dirty="0">
                <a:latin typeface="Arial Rounded MT Bold" panose="020F0704030504030204" pitchFamily="34" charset="0"/>
              </a:rPr>
              <a:t>apply(matrix, margin, function)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728059" y="4119613"/>
            <a:ext cx="9625" cy="644893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5474" y="4764506"/>
            <a:ext cx="168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matrix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709836" y="3174172"/>
            <a:ext cx="8022" cy="622994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24300" y="2527841"/>
            <a:ext cx="1187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(row) or 2 (column)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787865" y="4114239"/>
            <a:ext cx="20855" cy="680186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81335" y="4764506"/>
            <a:ext cx="103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42539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5264" y="1239648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Example</a:t>
            </a:r>
          </a:p>
          <a:p>
            <a:pPr marL="0" indent="0">
              <a:buNone/>
            </a:pPr>
            <a:endParaRPr lang="en-US" sz="800" i="1" dirty="0"/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Create matrix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matrix(c(1:24),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5 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3)</a:t>
            </a: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264" y="2876299"/>
            <a:ext cx="2620415" cy="252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36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5264" y="1239648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800" i="1" dirty="0"/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Calculate means for rows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apply(a, 1, mean)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Calculate means for columns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apply(a, 2, mean)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56" r="16360" b="6870"/>
          <a:stretch/>
        </p:blipFill>
        <p:spPr>
          <a:xfrm>
            <a:off x="3715264" y="2788285"/>
            <a:ext cx="3917483" cy="5219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264" y="4594143"/>
            <a:ext cx="2610618" cy="48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919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765" y="864108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800" i="1" dirty="0"/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Divide all numbers by 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apply(a, 1:2, function(x) x/2)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765" y="2816315"/>
            <a:ext cx="3689248" cy="238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259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lapply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Description: Returns a list of the same length as list X, each element of which is the result of applying a function to </a:t>
            </a:r>
            <a:r>
              <a:rPr lang="en-US" i="1" u="sng" dirty="0"/>
              <a:t>a list X</a:t>
            </a:r>
            <a:r>
              <a:rPr lang="en-US" i="1" dirty="0"/>
              <a:t>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dirty="0" err="1">
                <a:latin typeface="Arial Rounded MT Bold" panose="020F0704030504030204" pitchFamily="34" charset="0"/>
              </a:rPr>
              <a:t>lapply</a:t>
            </a:r>
            <a:r>
              <a:rPr lang="en-US" dirty="0">
                <a:latin typeface="Arial Rounded MT Bold" panose="020F0704030504030204" pitchFamily="34" charset="0"/>
              </a:rPr>
              <a:t>(list, function)</a:t>
            </a:r>
          </a:p>
          <a:p>
            <a:pPr marL="0" indent="0">
              <a:buNone/>
            </a:pPr>
            <a:endParaRPr lang="en-US" i="1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286324" y="4369869"/>
            <a:ext cx="9625" cy="644893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24587" y="5014762"/>
            <a:ext cx="132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list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133347" y="3466502"/>
            <a:ext cx="8022" cy="622994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24412" y="3097170"/>
            <a:ext cx="103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1228043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lapply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5264" y="1239648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Example</a:t>
            </a:r>
          </a:p>
          <a:p>
            <a:pPr marL="0" indent="0">
              <a:buNone/>
            </a:pPr>
            <a:endParaRPr lang="en-US" sz="800" i="1" dirty="0"/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Create list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 = list(a= 1:10, b = 11:20)</a:t>
            </a: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264" y="2933890"/>
            <a:ext cx="4436122" cy="151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850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lapply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Calculate means of elements a and b of list l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lapply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(l, mean)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Calculate sum of elements a and b of list l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lapply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(l, sum)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7" y="1911096"/>
            <a:ext cx="2309002" cy="15133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7" y="4471416"/>
            <a:ext cx="1784083" cy="13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074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tapply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421346"/>
            <a:ext cx="7315200" cy="5796574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Description: Apply a function to a set of values grouped by a selected factor in a </a:t>
            </a:r>
            <a:r>
              <a:rPr lang="en-US" i="1" u="sng" dirty="0"/>
              <a:t>data frame</a:t>
            </a:r>
            <a:r>
              <a:rPr lang="en-US" i="1" dirty="0"/>
              <a:t>.</a:t>
            </a:r>
          </a:p>
          <a:p>
            <a:r>
              <a:rPr lang="en-US" i="1" dirty="0"/>
              <a:t>A dataset that can be broken up into groups</a:t>
            </a:r>
          </a:p>
          <a:p>
            <a:r>
              <a:rPr lang="en-US" i="1" dirty="0"/>
              <a:t>You want to break it up into groups</a:t>
            </a:r>
          </a:p>
          <a:p>
            <a:r>
              <a:rPr lang="en-US" i="1" dirty="0"/>
              <a:t>Within each group, you want to apply a function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dirty="0" err="1">
                <a:latin typeface="Arial Rounded MT Bold" panose="020F0704030504030204" pitchFamily="34" charset="0"/>
              </a:rPr>
              <a:t>tapply</a:t>
            </a:r>
            <a:r>
              <a:rPr lang="en-US" dirty="0">
                <a:latin typeface="Arial Rounded MT Bold" panose="020F0704030504030204" pitchFamily="34" charset="0"/>
              </a:rPr>
              <a:t>(summary variable, grouping variable, function)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121668" y="4925126"/>
            <a:ext cx="9625" cy="644893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59931" y="5570019"/>
            <a:ext cx="1595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onto which apply function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556857" y="3969302"/>
            <a:ext cx="8022" cy="622994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26094" y="3319633"/>
            <a:ext cx="1921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used to group dataset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0254470" y="4925126"/>
            <a:ext cx="20855" cy="680186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47940" y="5570019"/>
            <a:ext cx="103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5133760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tapply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5264" y="879884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Example</a:t>
            </a:r>
          </a:p>
          <a:p>
            <a:pPr marL="0" indent="0">
              <a:buNone/>
            </a:pPr>
            <a:endParaRPr lang="en-US" sz="800" i="1" dirty="0"/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Download dataset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data(iris)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attach(iris)</a:t>
            </a: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264" y="2660518"/>
            <a:ext cx="7069446" cy="372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173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tapply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Obtain mean petal length for each species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tapply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Species, mean)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Obtain maximum petal length for each species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tapply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Species, max)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2717347"/>
            <a:ext cx="5741028" cy="8802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4849042"/>
            <a:ext cx="5703584" cy="87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8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218035"/>
          </a:xfrm>
        </p:spPr>
        <p:txBody>
          <a:bodyPr/>
          <a:lstStyle/>
          <a:p>
            <a:r>
              <a:rPr lang="en-US" dirty="0"/>
              <a:t>Mode()</a:t>
            </a:r>
          </a:p>
          <a:p>
            <a:pPr lvl="1"/>
            <a:r>
              <a:rPr lang="en-US" dirty="0"/>
              <a:t>Numeric (double)</a:t>
            </a:r>
          </a:p>
          <a:p>
            <a:pPr lvl="1"/>
            <a:r>
              <a:rPr lang="en-US" dirty="0"/>
              <a:t>Integer (whole number)</a:t>
            </a:r>
          </a:p>
          <a:p>
            <a:pPr lvl="1"/>
            <a:r>
              <a:rPr lang="en-US" dirty="0"/>
              <a:t>Character (text)</a:t>
            </a:r>
          </a:p>
          <a:p>
            <a:pPr lvl="1"/>
            <a:r>
              <a:rPr lang="en-US" dirty="0"/>
              <a:t>Factor (category, stored as a number)</a:t>
            </a:r>
          </a:p>
          <a:p>
            <a:pPr lvl="2"/>
            <a:r>
              <a:rPr lang="en-US" dirty="0"/>
              <a:t>E.g. “Temperate”, “Arid”, “Tropical” could look like text but be a factor stored as Temperate = 1, Arid = 2, Tropical = 3</a:t>
            </a:r>
          </a:p>
          <a:p>
            <a:pPr lvl="1"/>
            <a:r>
              <a:rPr lang="en-US" dirty="0"/>
              <a:t>Ordinal (ordered factor)</a:t>
            </a:r>
          </a:p>
          <a:p>
            <a:pPr lvl="2"/>
            <a:r>
              <a:rPr lang="en-US" dirty="0"/>
              <a:t>E.g. “Low”, “Med”, “High” where Low&lt;Med&lt;High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33157" y="4392386"/>
            <a:ext cx="7102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Class()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https://www.statmethods.net/input/datatypes.html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55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random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sample() to get random integers</a:t>
            </a:r>
          </a:p>
          <a:p>
            <a:pPr lvl="1"/>
            <a:r>
              <a:rPr lang="en-US" dirty="0"/>
              <a:t>sample(1:20,5,replace=F): sample 5 times from 1 to 20 without replacement</a:t>
            </a:r>
          </a:p>
          <a:p>
            <a:r>
              <a:rPr lang="en-US" dirty="0"/>
              <a:t>Use </a:t>
            </a:r>
            <a:r>
              <a:rPr lang="en-US" dirty="0" err="1"/>
              <a:t>runif</a:t>
            </a:r>
            <a:r>
              <a:rPr lang="en-US" dirty="0"/>
              <a:t> () (Note: that</a:t>
            </a:r>
            <a:r>
              <a:rPr lang="mr-IN" dirty="0"/>
              <a:t>’</a:t>
            </a:r>
            <a:r>
              <a:rPr lang="en-US" dirty="0"/>
              <a:t>s </a:t>
            </a:r>
            <a:r>
              <a:rPr lang="en-US" u="sng" dirty="0"/>
              <a:t>r</a:t>
            </a:r>
            <a:r>
              <a:rPr lang="en-US" dirty="0"/>
              <a:t>andom </a:t>
            </a:r>
            <a:r>
              <a:rPr lang="en-US" u="sng" dirty="0"/>
              <a:t>unif</a:t>
            </a:r>
            <a:r>
              <a:rPr lang="en-US" dirty="0"/>
              <a:t>orm not </a:t>
            </a:r>
            <a:r>
              <a:rPr lang="en-US" u="sng" dirty="0"/>
              <a:t>run</a:t>
            </a:r>
            <a:r>
              <a:rPr lang="en-US" dirty="0"/>
              <a:t> </a:t>
            </a:r>
            <a:r>
              <a:rPr lang="en-US" u="sng" dirty="0"/>
              <a:t>if</a:t>
            </a:r>
            <a:r>
              <a:rPr lang="en-US" dirty="0"/>
              <a:t>) for random numbers (not integers)</a:t>
            </a:r>
          </a:p>
          <a:p>
            <a:pPr lvl="1"/>
            <a:r>
              <a:rPr lang="en-US" dirty="0" err="1"/>
              <a:t>runif</a:t>
            </a:r>
            <a:r>
              <a:rPr lang="en-US" dirty="0"/>
              <a:t>(5, min=0, max=10): 5 random numbers between 0 and 10</a:t>
            </a:r>
          </a:p>
          <a:p>
            <a:r>
              <a:rPr lang="en-US" dirty="0"/>
              <a:t>Use </a:t>
            </a:r>
            <a:r>
              <a:rPr lang="en-US" dirty="0" err="1"/>
              <a:t>rnorm</a:t>
            </a:r>
            <a:r>
              <a:rPr lang="en-US" dirty="0"/>
              <a:t>() for random numbers from the normal distribution</a:t>
            </a:r>
          </a:p>
          <a:p>
            <a:pPr lvl="1"/>
            <a:r>
              <a:rPr lang="en-US" dirty="0" err="1"/>
              <a:t>rnorm</a:t>
            </a:r>
            <a:r>
              <a:rPr lang="en-US" dirty="0"/>
              <a:t>(5,mean=0,sd=1)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8997" y="403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88564" y="3717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2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in existing data</a:t>
            </a:r>
          </a:p>
        </p:txBody>
      </p:sp>
    </p:spTree>
    <p:extLst>
      <p:ext uri="{BB962C8B-B14F-4D97-AF65-F5344CB8AC3E}">
        <p14:creationId xmlns:p14="http://schemas.microsoft.com/office/powerpoint/2010/main" val="2408484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working directory is where R looks for and saves data</a:t>
            </a:r>
          </a:p>
          <a:p>
            <a:r>
              <a:rPr lang="en-US" dirty="0"/>
              <a:t>Usually is a folder on your computer</a:t>
            </a:r>
          </a:p>
          <a:p>
            <a:r>
              <a:rPr lang="en-US" dirty="0"/>
              <a:t>Use </a:t>
            </a:r>
            <a:r>
              <a:rPr lang="en-US" dirty="0" err="1"/>
              <a:t>setwd</a:t>
            </a:r>
            <a:r>
              <a:rPr lang="en-US" dirty="0"/>
              <a:t>() to set the working directory</a:t>
            </a:r>
          </a:p>
          <a:p>
            <a:pPr lvl="1"/>
            <a:r>
              <a:rPr lang="en-US" dirty="0" err="1"/>
              <a:t>setwd</a:t>
            </a:r>
            <a:r>
              <a:rPr lang="en-US" dirty="0"/>
              <a:t>(“D:/Documents/Teaching/</a:t>
            </a:r>
            <a:r>
              <a:rPr lang="en-US" dirty="0" err="1"/>
              <a:t>IntroR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Notice R uses “/” not “\” like when you copy a file location from Windows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8997" y="403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88564" y="3717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5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Commonly, data stored in Excel</a:t>
            </a:r>
          </a:p>
          <a:p>
            <a:r>
              <a:rPr lang="en-US" dirty="0"/>
              <a:t>From Excel, save as Comma Separated Values (.csv) file</a:t>
            </a:r>
          </a:p>
          <a:p>
            <a:r>
              <a:rPr lang="en-US" dirty="0"/>
              <a:t>In R, use </a:t>
            </a:r>
            <a:r>
              <a:rPr lang="en-US" dirty="0" err="1"/>
              <a:t>read.csv</a:t>
            </a:r>
            <a:r>
              <a:rPr lang="en-US" dirty="0"/>
              <a:t>() to read in the data</a:t>
            </a:r>
          </a:p>
          <a:p>
            <a:pPr lvl="1"/>
            <a:r>
              <a:rPr lang="en-US" dirty="0"/>
              <a:t>Make sure you assign it!</a:t>
            </a:r>
          </a:p>
          <a:p>
            <a:pPr lvl="1"/>
            <a:r>
              <a:rPr lang="en-US" dirty="0"/>
              <a:t>Use header=T if the first row has column names</a:t>
            </a:r>
          </a:p>
          <a:p>
            <a:pPr lvl="1"/>
            <a:r>
              <a:rPr lang="en-US" dirty="0" err="1"/>
              <a:t>My.trees</a:t>
            </a:r>
            <a:r>
              <a:rPr lang="en-US" dirty="0"/>
              <a:t> &lt;- </a:t>
            </a:r>
            <a:r>
              <a:rPr lang="en-US" dirty="0" err="1"/>
              <a:t>read.csv</a:t>
            </a:r>
            <a:r>
              <a:rPr lang="en-US" dirty="0"/>
              <a:t>(“</a:t>
            </a:r>
            <a:r>
              <a:rPr lang="en-US" dirty="0" err="1"/>
              <a:t>treesR.csv”,header</a:t>
            </a:r>
            <a:r>
              <a:rPr lang="en-US" dirty="0"/>
              <a:t>=T)</a:t>
            </a:r>
          </a:p>
          <a:p>
            <a:r>
              <a:rPr lang="en-US" dirty="0"/>
              <a:t>Use </a:t>
            </a:r>
            <a:r>
              <a:rPr lang="en-US" dirty="0" err="1"/>
              <a:t>read.table</a:t>
            </a:r>
            <a:r>
              <a:rPr lang="en-US" dirty="0"/>
              <a:t> for general table types, such as tab separated</a:t>
            </a:r>
          </a:p>
          <a:p>
            <a:pPr lvl="1"/>
            <a:r>
              <a:rPr lang="en-US" dirty="0" err="1"/>
              <a:t>Read.table</a:t>
            </a:r>
            <a:r>
              <a:rPr lang="en-US" dirty="0"/>
              <a:t>(“</a:t>
            </a:r>
            <a:r>
              <a:rPr lang="en-US" dirty="0" err="1"/>
              <a:t>treesR.csv”,header</a:t>
            </a:r>
            <a:r>
              <a:rPr lang="en-US" dirty="0"/>
              <a:t>=</a:t>
            </a:r>
            <a:r>
              <a:rPr lang="en-US" dirty="0" err="1"/>
              <a:t>T,sep</a:t>
            </a:r>
            <a:r>
              <a:rPr lang="en-US" dirty="0"/>
              <a:t>=“,”)</a:t>
            </a:r>
          </a:p>
          <a:p>
            <a:pPr lvl="1"/>
            <a:r>
              <a:rPr lang="en-US" dirty="0" err="1"/>
              <a:t>sep</a:t>
            </a:r>
            <a:r>
              <a:rPr lang="en-US" dirty="0"/>
              <a:t>=“,” for comma, “\t” for tab, etc.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8997" y="403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88564" y="3717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457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2050</Words>
  <Application>Microsoft Office PowerPoint</Application>
  <PresentationFormat>Widescreen</PresentationFormat>
  <Paragraphs>458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65" baseType="lpstr">
      <vt:lpstr>Arial Unicode MS</vt:lpstr>
      <vt:lpstr>Mangal</vt:lpstr>
      <vt:lpstr>Arial</vt:lpstr>
      <vt:lpstr>Arial Rounded MT Bold</vt:lpstr>
      <vt:lpstr>Calibri</vt:lpstr>
      <vt:lpstr>Calibri Light</vt:lpstr>
      <vt:lpstr>Cambria Math</vt:lpstr>
      <vt:lpstr>Consolas</vt:lpstr>
      <vt:lpstr>Corbel</vt:lpstr>
      <vt:lpstr>Courier New</vt:lpstr>
      <vt:lpstr>Symbol</vt:lpstr>
      <vt:lpstr>Times New Roman</vt:lpstr>
      <vt:lpstr>Wingdings</vt:lpstr>
      <vt:lpstr>Wingdings 2</vt:lpstr>
      <vt:lpstr>Office Theme</vt:lpstr>
      <vt:lpstr>Frame</vt:lpstr>
      <vt:lpstr>R code structure</vt:lpstr>
      <vt:lpstr>R code structure</vt:lpstr>
      <vt:lpstr>Create a script</vt:lpstr>
      <vt:lpstr>Basice Operators</vt:lpstr>
      <vt:lpstr>Types of data</vt:lpstr>
      <vt:lpstr>Making random numbers</vt:lpstr>
      <vt:lpstr>Reading in existing data</vt:lpstr>
      <vt:lpstr>Setting working directory</vt:lpstr>
      <vt:lpstr>Reading in data</vt:lpstr>
      <vt:lpstr>View data</vt:lpstr>
      <vt:lpstr>Select part of the data</vt:lpstr>
      <vt:lpstr>Save data</vt:lpstr>
      <vt:lpstr>Data Exploration</vt:lpstr>
      <vt:lpstr>Central  Tendency </vt:lpstr>
      <vt:lpstr>Variation</vt:lpstr>
      <vt:lpstr>Quantiles</vt:lpstr>
      <vt:lpstr>Histogram </vt:lpstr>
      <vt:lpstr>Box Plot </vt:lpstr>
      <vt:lpstr>Normality</vt:lpstr>
      <vt:lpstr>Scatter Plot </vt:lpstr>
      <vt:lpstr>Standardization</vt:lpstr>
      <vt:lpstr>Data visualization</vt:lpstr>
      <vt:lpstr>Scatter plot</vt:lpstr>
      <vt:lpstr>Boxplot</vt:lpstr>
      <vt:lpstr>Barplot</vt:lpstr>
      <vt:lpstr>Saving the graphics</vt:lpstr>
      <vt:lpstr>Statistics</vt:lpstr>
      <vt:lpstr>Correlations</vt:lpstr>
      <vt:lpstr>Correlations</vt:lpstr>
      <vt:lpstr>Regressions</vt:lpstr>
      <vt:lpstr>Regressions</vt:lpstr>
      <vt:lpstr>Regressions</vt:lpstr>
      <vt:lpstr>ANOVA (Analysis of Variance)</vt:lpstr>
      <vt:lpstr>ANOVA (Analysis of Variance)</vt:lpstr>
      <vt:lpstr>Cluster analysis</vt:lpstr>
      <vt:lpstr>Cluster analysis</vt:lpstr>
      <vt:lpstr>Cluster analysis</vt:lpstr>
      <vt:lpstr>“For” loops</vt:lpstr>
      <vt:lpstr>Apply functions</vt:lpstr>
      <vt:lpstr>apply()</vt:lpstr>
      <vt:lpstr>apply()</vt:lpstr>
      <vt:lpstr>apply()</vt:lpstr>
      <vt:lpstr>apply()</vt:lpstr>
      <vt:lpstr>lapply()</vt:lpstr>
      <vt:lpstr>lapply()</vt:lpstr>
      <vt:lpstr>lapply()</vt:lpstr>
      <vt:lpstr>tapply()</vt:lpstr>
      <vt:lpstr>tapply()</vt:lpstr>
      <vt:lpstr>tapply()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code structure</dc:title>
  <dc:creator>Zhikai Yang</dc:creator>
  <cp:lastModifiedBy>Zhikai Yang</cp:lastModifiedBy>
  <cp:revision>9</cp:revision>
  <dcterms:created xsi:type="dcterms:W3CDTF">2019-05-24T05:16:32Z</dcterms:created>
  <dcterms:modified xsi:type="dcterms:W3CDTF">2019-05-24T16:51:08Z</dcterms:modified>
</cp:coreProperties>
</file>