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1"/>
  </p:notesMasterIdLst>
  <p:sldIdLst>
    <p:sldId id="256" r:id="rId2"/>
    <p:sldId id="259" r:id="rId3"/>
    <p:sldId id="265" r:id="rId4"/>
    <p:sldId id="276" r:id="rId5"/>
    <p:sldId id="258" r:id="rId6"/>
    <p:sldId id="297" r:id="rId7"/>
    <p:sldId id="260" r:id="rId8"/>
    <p:sldId id="266" r:id="rId9"/>
    <p:sldId id="264" r:id="rId10"/>
    <p:sldId id="261" r:id="rId11"/>
    <p:sldId id="277" r:id="rId12"/>
    <p:sldId id="267" r:id="rId13"/>
    <p:sldId id="262" r:id="rId14"/>
    <p:sldId id="268" r:id="rId15"/>
    <p:sldId id="263" r:id="rId16"/>
    <p:sldId id="270" r:id="rId17"/>
    <p:sldId id="269" r:id="rId18"/>
    <p:sldId id="271" r:id="rId19"/>
    <p:sldId id="272" r:id="rId20"/>
    <p:sldId id="274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023" autoAdjust="0"/>
  </p:normalViewPr>
  <p:slideViewPr>
    <p:cSldViewPr snapToGrid="0">
      <p:cViewPr varScale="1">
        <p:scale>
          <a:sx n="56" d="100"/>
          <a:sy n="56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E3C95-A088-4B00-9B57-C998BABDEAB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5B5C-1567-442C-974C-B65A2EF9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5B5C-1567-442C-974C-B65A2EF917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5B5C-1567-442C-974C-B65A2EF917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5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5B5C-1567-442C-974C-B65A2EF917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5B5C-1567-442C-974C-B65A2EF917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5B5C-1567-442C-974C-B65A2EF917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index.html" TargetMode="External"/><Relationship Id="rId2" Type="http://schemas.openxmlformats.org/officeDocument/2006/relationships/hyperlink" Target="https://stackoverflow.com/questions/tagged/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.ethz.ch/mailman/listinfo/r-sig-ecology" TargetMode="External"/><Relationship Id="rId4" Type="http://schemas.openxmlformats.org/officeDocument/2006/relationships/hyperlink" Target="https://www.r-blogger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FNR 59800-018</a:t>
            </a:r>
            <a:br>
              <a:rPr lang="en-US" dirty="0"/>
            </a:br>
            <a:r>
              <a:rPr lang="en-US" dirty="0"/>
              <a:t>Intro to R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237264"/>
            <a:ext cx="73152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PFEN 202</a:t>
            </a:r>
          </a:p>
          <a:p>
            <a:r>
              <a:rPr lang="en-US" sz="2400" dirty="0"/>
              <a:t>Mon, Tue, Thu 8:30-12:20; Fri 12:20-2:20</a:t>
            </a:r>
          </a:p>
        </p:txBody>
      </p:sp>
    </p:spTree>
    <p:extLst>
      <p:ext uri="{BB962C8B-B14F-4D97-AF65-F5344CB8AC3E}">
        <p14:creationId xmlns:p14="http://schemas.microsoft.com/office/powerpoint/2010/main" val="33142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questions per exercise per day</a:t>
            </a:r>
          </a:p>
          <a:p>
            <a:pPr lvl="1"/>
            <a:r>
              <a:rPr lang="en-US" dirty="0"/>
              <a:t>20 points per question  x 5 = 100 points per exercise</a:t>
            </a:r>
          </a:p>
          <a:p>
            <a:pPr lvl="1"/>
            <a:r>
              <a:rPr lang="en-US" dirty="0"/>
              <a:t>3 exercises = 300 points total</a:t>
            </a:r>
          </a:p>
          <a:p>
            <a:r>
              <a:rPr lang="en-US" dirty="0"/>
              <a:t>Turn in to Blackboard by the beginning of the following class:</a:t>
            </a:r>
          </a:p>
          <a:p>
            <a:pPr lvl="1"/>
            <a:r>
              <a:rPr lang="en-US" dirty="0"/>
              <a:t>R file (</a:t>
            </a:r>
            <a:r>
              <a:rPr lang="en-US" dirty="0" err="1"/>
              <a:t>filename.R</a:t>
            </a:r>
            <a:r>
              <a:rPr lang="en-US" dirty="0"/>
              <a:t>) with annotated code</a:t>
            </a:r>
          </a:p>
          <a:p>
            <a:pPr lvl="1"/>
            <a:r>
              <a:rPr lang="en-US" dirty="0"/>
              <a:t>Word document with answers to questions, </a:t>
            </a:r>
            <a:r>
              <a:rPr lang="en-US" i="1" dirty="0"/>
              <a:t>relevant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Save files as </a:t>
            </a:r>
            <a:r>
              <a:rPr lang="en-US" dirty="0" err="1"/>
              <a:t>LastName_Exercise</a:t>
            </a:r>
            <a:r>
              <a:rPr lang="en-US" dirty="0"/>
              <a:t># (e.g. Knott_Exercise1.R)</a:t>
            </a:r>
          </a:p>
          <a:p>
            <a:r>
              <a:rPr lang="en-US" dirty="0"/>
              <a:t>Grading (per question):</a:t>
            </a:r>
          </a:p>
          <a:p>
            <a:pPr lvl="1"/>
            <a:r>
              <a:rPr lang="en-US" dirty="0"/>
              <a:t>10 points for fully and correctly answering the question</a:t>
            </a:r>
          </a:p>
          <a:p>
            <a:pPr lvl="1"/>
            <a:r>
              <a:rPr lang="en-US" dirty="0"/>
              <a:t>5 points for clarity, annotations, organized code</a:t>
            </a:r>
          </a:p>
          <a:p>
            <a:pPr lvl="1"/>
            <a:r>
              <a:rPr lang="en-US" dirty="0"/>
              <a:t>5 points for code running without errors</a:t>
            </a:r>
          </a:p>
        </p:txBody>
      </p:sp>
    </p:spTree>
    <p:extLst>
      <p:ext uri="{BB962C8B-B14F-4D97-AF65-F5344CB8AC3E}">
        <p14:creationId xmlns:p14="http://schemas.microsoft.com/office/powerpoint/2010/main" val="186928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Short, simple research project</a:t>
            </a:r>
          </a:p>
          <a:p>
            <a:r>
              <a:rPr lang="en-US" dirty="0"/>
              <a:t>Integrates most of the topics discussed, and digs deeper into online help and other resources</a:t>
            </a:r>
          </a:p>
          <a:p>
            <a:r>
              <a:rPr lang="en-US" dirty="0"/>
              <a:t>8 minute presentation on the last day of class (Fri, 12:30-2:20)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40 pts – research question, dataset, documentation</a:t>
            </a:r>
          </a:p>
          <a:p>
            <a:pPr lvl="1"/>
            <a:r>
              <a:rPr lang="en-US" dirty="0"/>
              <a:t>60 pts – project presentation</a:t>
            </a:r>
          </a:p>
          <a:p>
            <a:pPr lvl="1"/>
            <a:r>
              <a:rPr lang="en-US" dirty="0"/>
              <a:t>100 pts – fully functional code </a:t>
            </a:r>
          </a:p>
          <a:p>
            <a:pPr lvl="1"/>
            <a:r>
              <a:rPr lang="en-US" dirty="0"/>
              <a:t>Total: 200 pts</a:t>
            </a:r>
          </a:p>
          <a:p>
            <a:r>
              <a:rPr lang="en-US" dirty="0"/>
              <a:t>Upload to Blackboard by start of class Friday: </a:t>
            </a:r>
          </a:p>
          <a:p>
            <a:pPr lvl="1"/>
            <a:r>
              <a:rPr lang="en-US" dirty="0"/>
              <a:t>R file with annotated code</a:t>
            </a:r>
          </a:p>
          <a:p>
            <a:pPr lvl="1"/>
            <a:r>
              <a:rPr lang="en-US" dirty="0"/>
              <a:t>Copy of presentation (PowerPoint/Google slides/Prezi)</a:t>
            </a:r>
          </a:p>
          <a:p>
            <a:pPr lvl="1"/>
            <a:r>
              <a:rPr lang="en-US" dirty="0"/>
              <a:t>Any supporting information (datasets, etc.)</a:t>
            </a:r>
          </a:p>
        </p:txBody>
      </p:sp>
    </p:spTree>
    <p:extLst>
      <p:ext uri="{BB962C8B-B14F-4D97-AF65-F5344CB8AC3E}">
        <p14:creationId xmlns:p14="http://schemas.microsoft.com/office/powerpoint/2010/main" val="416406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 (Mon): Meet with instructors, discuss project plan, begin project</a:t>
            </a:r>
          </a:p>
          <a:p>
            <a:r>
              <a:rPr lang="en-US" dirty="0"/>
              <a:t>Day 2 (Tue): Project work , help from instructors</a:t>
            </a:r>
          </a:p>
          <a:p>
            <a:r>
              <a:rPr lang="en-US" dirty="0"/>
              <a:t>Day 3 (Thu): Project work, prepare presentation</a:t>
            </a:r>
          </a:p>
          <a:p>
            <a:r>
              <a:rPr lang="en-US" dirty="0"/>
              <a:t>Day 4 (Fri): Presentation</a:t>
            </a:r>
          </a:p>
          <a:p>
            <a:endParaRPr lang="en-US" dirty="0"/>
          </a:p>
          <a:p>
            <a:r>
              <a:rPr lang="en-US" dirty="0"/>
              <a:t>Additionally, instructors will be available in this room if you need help with projects (or exercises):</a:t>
            </a:r>
          </a:p>
          <a:p>
            <a:pPr lvl="1"/>
            <a:r>
              <a:rPr lang="en-US" dirty="0"/>
              <a:t>Wed, 8:30-12:20</a:t>
            </a:r>
          </a:p>
          <a:p>
            <a:pPr lvl="1"/>
            <a:r>
              <a:rPr lang="en-US" dirty="0"/>
              <a:t>Fri, 8:30-12:20</a:t>
            </a:r>
          </a:p>
        </p:txBody>
      </p:sp>
    </p:spTree>
    <p:extLst>
      <p:ext uri="{BB962C8B-B14F-4D97-AF65-F5344CB8AC3E}">
        <p14:creationId xmlns:p14="http://schemas.microsoft.com/office/powerpoint/2010/main" val="198591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Forest inventory data and plot environmental conditions</a:t>
            </a:r>
          </a:p>
          <a:p>
            <a:r>
              <a:rPr lang="en-US" dirty="0"/>
              <a:t>Question: How does species abundance vary based on environmental conditions?</a:t>
            </a:r>
          </a:p>
          <a:p>
            <a:r>
              <a:rPr lang="en-US" dirty="0"/>
              <a:t>Analysis: </a:t>
            </a:r>
          </a:p>
          <a:p>
            <a:pPr lvl="1"/>
            <a:r>
              <a:rPr lang="en-US" dirty="0"/>
              <a:t>Plotting species abundance between sites of different conditions (i.e. temperature, precipitation, etc.)</a:t>
            </a:r>
          </a:p>
          <a:p>
            <a:pPr lvl="1"/>
            <a:r>
              <a:rPr lang="en-US" dirty="0"/>
              <a:t>Testing linear regression of abundance as a function of temperature or precipitation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Graphs of abundance across environmental gradients</a:t>
            </a:r>
          </a:p>
          <a:p>
            <a:pPr lvl="1"/>
            <a:r>
              <a:rPr lang="en-US" dirty="0"/>
              <a:t>Regression test results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909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32275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5038165" cy="5120640"/>
          </a:xfrm>
        </p:spPr>
        <p:txBody>
          <a:bodyPr/>
          <a:lstStyle/>
          <a:p>
            <a:r>
              <a:rPr lang="en-US" dirty="0"/>
              <a:t>R is a computing language for statistics</a:t>
            </a:r>
          </a:p>
          <a:p>
            <a:pPr lvl="1"/>
            <a:r>
              <a:rPr lang="en-US" dirty="0"/>
              <a:t>Based on the language S and S plus</a:t>
            </a:r>
          </a:p>
          <a:p>
            <a:r>
              <a:rPr lang="en-US" dirty="0"/>
              <a:t>Can be used for graphics, GIS, and others</a:t>
            </a:r>
          </a:p>
          <a:p>
            <a:r>
              <a:rPr lang="en-US" dirty="0"/>
              <a:t>It’s free and open source</a:t>
            </a:r>
          </a:p>
          <a:p>
            <a:pPr lvl="1"/>
            <a:r>
              <a:rPr lang="en-US" dirty="0"/>
              <a:t>Write your own plug-ins (called packages)</a:t>
            </a:r>
          </a:p>
          <a:p>
            <a:pPr lvl="1"/>
            <a:r>
              <a:rPr lang="en-US" dirty="0"/>
              <a:t>Link to other open source programs (such as Python, QGIS, and others)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33" y="2011590"/>
            <a:ext cx="243840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33" y="3950834"/>
            <a:ext cx="2462493" cy="25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5038165" cy="5120640"/>
          </a:xfrm>
        </p:spPr>
        <p:txBody>
          <a:bodyPr/>
          <a:lstStyle/>
          <a:p>
            <a:r>
              <a:rPr lang="en-US" dirty="0"/>
              <a:t>R is free, other stats programs aren’t</a:t>
            </a:r>
          </a:p>
          <a:p>
            <a:pPr lvl="1"/>
            <a:r>
              <a:rPr lang="en-US" dirty="0"/>
              <a:t>Some are free through Purdue, but R is free no matter where you end up!</a:t>
            </a:r>
          </a:p>
          <a:p>
            <a:r>
              <a:rPr lang="en-US" dirty="0"/>
              <a:t>R is common in academia</a:t>
            </a:r>
          </a:p>
          <a:p>
            <a:pPr lvl="1"/>
            <a:r>
              <a:rPr lang="en-US" dirty="0"/>
              <a:t>SAS still used by the government</a:t>
            </a:r>
          </a:p>
          <a:p>
            <a:pPr lvl="1"/>
            <a:r>
              <a:rPr lang="en-US" dirty="0"/>
              <a:t>Recently, FDA and other gov’t organizations using R</a:t>
            </a:r>
          </a:p>
          <a:p>
            <a:r>
              <a:rPr lang="en-US" dirty="0"/>
              <a:t>Sharable, reproducible science</a:t>
            </a:r>
          </a:p>
          <a:p>
            <a:pPr lvl="1"/>
            <a:r>
              <a:rPr lang="en-US" dirty="0"/>
              <a:t>Some publishers require/highly recommend supplementary R code</a:t>
            </a:r>
          </a:p>
          <a:p>
            <a:pPr lvl="1"/>
            <a:r>
              <a:rPr lang="en-US" dirty="0"/>
              <a:t>Collaborate with people who can’t use paid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600" y="1323862"/>
            <a:ext cx="11049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50" y="3043237"/>
            <a:ext cx="1047750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212" y="4181587"/>
            <a:ext cx="2276475" cy="733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96424" y="227636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8199" y="505996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$99.00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96424" y="3524067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&gt;$3000.00</a:t>
            </a:r>
          </a:p>
        </p:txBody>
      </p:sp>
    </p:spTree>
    <p:extLst>
      <p:ext uri="{BB962C8B-B14F-4D97-AF65-F5344CB8AC3E}">
        <p14:creationId xmlns:p14="http://schemas.microsoft.com/office/powerpoint/2010/main" val="216227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6941607" cy="5120640"/>
          </a:xfrm>
        </p:spPr>
        <p:txBody>
          <a:bodyPr anchor="t"/>
          <a:lstStyle/>
          <a:p>
            <a:r>
              <a:rPr lang="en-US" dirty="0"/>
              <a:t>R is also a Graphical User Interface (GUI)</a:t>
            </a:r>
          </a:p>
          <a:p>
            <a:pPr lvl="1"/>
            <a:r>
              <a:rPr lang="en-US" dirty="0"/>
              <a:t>Window where you can write and run code, view output, install packages,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40" y="1909954"/>
            <a:ext cx="5971418" cy="44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70307" cy="5120640"/>
          </a:xfrm>
        </p:spPr>
        <p:txBody>
          <a:bodyPr anchor="t"/>
          <a:lstStyle/>
          <a:p>
            <a:r>
              <a:rPr lang="en-US" dirty="0"/>
              <a:t>R Studio is a Integrated Development Environment (IDE)</a:t>
            </a:r>
          </a:p>
          <a:p>
            <a:pPr lvl="1"/>
            <a:r>
              <a:rPr lang="en-US" dirty="0"/>
              <a:t>Includes everything the basic R GUI has, but adds additional point-and-click interface, lists of data in use, etc. </a:t>
            </a:r>
          </a:p>
          <a:p>
            <a:pPr lvl="1"/>
            <a:r>
              <a:rPr lang="en-US" dirty="0"/>
              <a:t>Code written in R Studio generally runs in R, but some of the shortcuts it has prevents R from running the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417306"/>
            <a:ext cx="5624513" cy="43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R Studio are available online free</a:t>
            </a:r>
          </a:p>
          <a:p>
            <a:pPr lvl="1"/>
            <a:r>
              <a:rPr lang="en-US" dirty="0"/>
              <a:t>R: cran.r-project.org</a:t>
            </a:r>
          </a:p>
          <a:p>
            <a:pPr lvl="1"/>
            <a:r>
              <a:rPr lang="en-US" dirty="0"/>
              <a:t>R Studio: www.rstudio.org/products/rstudio</a:t>
            </a:r>
          </a:p>
          <a:p>
            <a:r>
              <a:rPr lang="en-US" dirty="0"/>
              <a:t>You all should have gotten an email about installing R Studio if you’re using a personal laptop</a:t>
            </a:r>
          </a:p>
          <a:p>
            <a:pPr lvl="1"/>
            <a:r>
              <a:rPr lang="en-US" dirty="0"/>
              <a:t>If not, install R Studio now</a:t>
            </a:r>
          </a:p>
        </p:txBody>
      </p:sp>
    </p:spTree>
    <p:extLst>
      <p:ext uri="{BB962C8B-B14F-4D97-AF65-F5344CB8AC3E}">
        <p14:creationId xmlns:p14="http://schemas.microsoft.com/office/powerpoint/2010/main" val="392637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Syllabus/course 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Basic R operations and reading in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Manipulating data 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 projects</a:t>
            </a:r>
          </a:p>
        </p:txBody>
      </p:sp>
    </p:spTree>
    <p:extLst>
      <p:ext uri="{BB962C8B-B14F-4D97-AF65-F5344CB8AC3E}">
        <p14:creationId xmlns:p14="http://schemas.microsoft.com/office/powerpoint/2010/main" val="240946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pPr lvl="1"/>
            <a:r>
              <a:rPr lang="en-US" dirty="0"/>
              <a:t>99% of the time someone has had your problem before</a:t>
            </a:r>
          </a:p>
          <a:p>
            <a:r>
              <a:rPr lang="en-US" dirty="0"/>
              <a:t>Stack overflow (</a:t>
            </a:r>
            <a:r>
              <a:rPr lang="en-US" dirty="0">
                <a:hlinkClick r:id="rId2"/>
              </a:rPr>
              <a:t>https://stackoverflow.com/questions/tagged/r</a:t>
            </a:r>
            <a:r>
              <a:rPr lang="en-US" dirty="0"/>
              <a:t>)</a:t>
            </a:r>
          </a:p>
          <a:p>
            <a:r>
              <a:rPr lang="en-US" dirty="0"/>
              <a:t>Quick R (</a:t>
            </a:r>
            <a:r>
              <a:rPr lang="en-US" dirty="0">
                <a:hlinkClick r:id="rId3"/>
              </a:rPr>
              <a:t>https://www.statmethods.net/index.html</a:t>
            </a:r>
            <a:r>
              <a:rPr lang="en-US" dirty="0"/>
              <a:t>)</a:t>
            </a:r>
          </a:p>
          <a:p>
            <a:r>
              <a:rPr lang="en-US" dirty="0"/>
              <a:t>R-Bloggers(</a:t>
            </a:r>
            <a:r>
              <a:rPr lang="en-US" dirty="0">
                <a:hlinkClick r:id="rId4"/>
              </a:rPr>
              <a:t>https://www.r-bloggers.com/</a:t>
            </a:r>
            <a:r>
              <a:rPr lang="en-US" dirty="0"/>
              <a:t>)</a:t>
            </a:r>
          </a:p>
          <a:p>
            <a:r>
              <a:rPr lang="en-US" dirty="0"/>
              <a:t>For complex ecology questions, r-sig-ecology email list (</a:t>
            </a:r>
            <a:r>
              <a:rPr lang="en-US" dirty="0">
                <a:hlinkClick r:id="rId5"/>
              </a:rPr>
              <a:t>https://stat.ethz.ch/mailman/listinfo/r-sig-ecology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of the top ecological statisticians use this, so make sure you’re positive it’s a complex enough problem to ask!</a:t>
            </a:r>
          </a:p>
        </p:txBody>
      </p:sp>
    </p:spTree>
    <p:extLst>
      <p:ext uri="{BB962C8B-B14F-4D97-AF65-F5344CB8AC3E}">
        <p14:creationId xmlns:p14="http://schemas.microsoft.com/office/powerpoint/2010/main" val="171452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87164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pPr lvl="1"/>
            <a:r>
              <a:rPr lang="en-US" dirty="0" err="1"/>
              <a:t>MyData</a:t>
            </a:r>
            <a:r>
              <a:rPr lang="en-US" dirty="0"/>
              <a:t> is not the same as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Extra spaces don’t matter</a:t>
            </a:r>
          </a:p>
          <a:p>
            <a:pPr lvl="1"/>
            <a:r>
              <a:rPr lang="en-US" dirty="0"/>
              <a:t>col = 10 and col=10 are the same</a:t>
            </a:r>
          </a:p>
          <a:p>
            <a:r>
              <a:rPr lang="en-US" dirty="0"/>
              <a:t>Most names for things are available</a:t>
            </a:r>
          </a:p>
          <a:p>
            <a:pPr lvl="1"/>
            <a:r>
              <a:rPr lang="en-US" dirty="0"/>
              <a:t>Some function names are taken, such as max or e</a:t>
            </a:r>
          </a:p>
          <a:p>
            <a:pPr lvl="1"/>
            <a:r>
              <a:rPr lang="en-US" dirty="0"/>
              <a:t>You can add “my.” before such as </a:t>
            </a:r>
            <a:r>
              <a:rPr lang="en-US" dirty="0" err="1"/>
              <a:t>my.max</a:t>
            </a:r>
            <a:r>
              <a:rPr lang="en-US" dirty="0"/>
              <a:t> </a:t>
            </a:r>
          </a:p>
          <a:p>
            <a:r>
              <a:rPr lang="en-US" dirty="0"/>
              <a:t>Quotes are used for character strings</a:t>
            </a:r>
          </a:p>
          <a:p>
            <a:pPr lvl="1"/>
            <a:r>
              <a:rPr lang="en-US" dirty="0"/>
              <a:t>main = “My Title”: the words “My Title” are the title</a:t>
            </a:r>
          </a:p>
          <a:p>
            <a:pPr lvl="1"/>
            <a:r>
              <a:rPr lang="en-US" dirty="0"/>
              <a:t>vs. main = </a:t>
            </a:r>
            <a:r>
              <a:rPr lang="en-US" dirty="0" err="1"/>
              <a:t>MyTitle</a:t>
            </a:r>
            <a:r>
              <a:rPr lang="en-US" dirty="0"/>
              <a:t>: the words stored as </a:t>
            </a:r>
            <a:r>
              <a:rPr lang="en-US" dirty="0" err="1"/>
              <a:t>MyTitle</a:t>
            </a:r>
            <a:r>
              <a:rPr lang="en-US" dirty="0"/>
              <a:t> are the title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objects with &lt;- or = </a:t>
            </a:r>
          </a:p>
          <a:p>
            <a:pPr lvl="1"/>
            <a:r>
              <a:rPr lang="en-US" dirty="0"/>
              <a:t>most people use &lt;-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&lt;-12 or </a:t>
            </a:r>
            <a:r>
              <a:rPr lang="en-US" dirty="0" err="1"/>
              <a:t>my.num</a:t>
            </a:r>
            <a:r>
              <a:rPr lang="en-US" dirty="0"/>
              <a:t>=12 </a:t>
            </a:r>
          </a:p>
          <a:p>
            <a:r>
              <a:rPr lang="en-US" dirty="0"/>
              <a:t># blocks off code for comment or to prevent a line from running</a:t>
            </a:r>
          </a:p>
          <a:p>
            <a:r>
              <a:rPr lang="en-US" dirty="0" err="1"/>
              <a:t>Ctrl+r</a:t>
            </a:r>
            <a:r>
              <a:rPr lang="en-US" dirty="0"/>
              <a:t> to run line(s) of code on Windows, </a:t>
            </a:r>
            <a:r>
              <a:rPr lang="en-US" dirty="0" err="1"/>
              <a:t>Command+Enter</a:t>
            </a:r>
            <a:r>
              <a:rPr lang="en-US" dirty="0"/>
              <a:t> on Mac</a:t>
            </a:r>
          </a:p>
          <a:p>
            <a:pPr lvl="1"/>
            <a:r>
              <a:rPr lang="en-US" dirty="0"/>
              <a:t>Highlight multiple lines to run at once</a:t>
            </a:r>
          </a:p>
          <a:p>
            <a:r>
              <a:rPr lang="en-US" dirty="0"/>
              <a:t>?function() pulls up the help page for the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type right into the console to run commands</a:t>
            </a:r>
          </a:p>
          <a:p>
            <a:pPr lvl="1"/>
            <a:r>
              <a:rPr lang="en-US" dirty="0"/>
              <a:t>Good for quick checks</a:t>
            </a:r>
          </a:p>
          <a:p>
            <a:r>
              <a:rPr lang="en-US" dirty="0"/>
              <a:t>Create/save a script to save your work</a:t>
            </a:r>
          </a:p>
          <a:p>
            <a:pPr lvl="1"/>
            <a:r>
              <a:rPr lang="en-US" dirty="0" err="1"/>
              <a:t>Ctrl+n</a:t>
            </a:r>
            <a:r>
              <a:rPr lang="en-US" dirty="0"/>
              <a:t> or use the menu to create a new script.</a:t>
            </a:r>
          </a:p>
          <a:p>
            <a:r>
              <a:rPr lang="en-US" dirty="0"/>
              <a:t>Add a header using a comment (#) to remind you what the code is for without having to run 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math functions as you’d expect</a:t>
            </a:r>
          </a:p>
          <a:p>
            <a:pPr lvl="1"/>
            <a:r>
              <a:rPr lang="en-US" dirty="0"/>
              <a:t>1+2</a:t>
            </a:r>
          </a:p>
          <a:p>
            <a:pPr lvl="1"/>
            <a:r>
              <a:rPr lang="en-US" dirty="0"/>
              <a:t>5-3</a:t>
            </a:r>
          </a:p>
          <a:p>
            <a:pPr lvl="1"/>
            <a:r>
              <a:rPr lang="en-US" dirty="0"/>
              <a:t>8*4</a:t>
            </a:r>
          </a:p>
          <a:p>
            <a:pPr lvl="1"/>
            <a:r>
              <a:rPr lang="en-US" dirty="0"/>
              <a:t>9/6</a:t>
            </a:r>
          </a:p>
          <a:p>
            <a:pPr lvl="1"/>
            <a:r>
              <a:rPr lang="en-US" dirty="0"/>
              <a:t>7^2</a:t>
            </a:r>
          </a:p>
          <a:p>
            <a:r>
              <a:rPr lang="en-US" dirty="0"/>
              <a:t>But some need a function</a:t>
            </a:r>
          </a:p>
          <a:p>
            <a:pPr lvl="1"/>
            <a:r>
              <a:rPr lang="en-US" dirty="0" err="1"/>
              <a:t>sqrt</a:t>
            </a:r>
            <a:r>
              <a:rPr lang="en-US" dirty="0"/>
              <a:t>(16) = square root</a:t>
            </a:r>
          </a:p>
          <a:p>
            <a:pPr lvl="1"/>
            <a:r>
              <a:rPr lang="en-US" dirty="0" err="1"/>
              <a:t>exp</a:t>
            </a:r>
            <a:r>
              <a:rPr lang="en-US" dirty="0"/>
              <a:t>(2) = e^2</a:t>
            </a:r>
          </a:p>
          <a:p>
            <a:pPr lvl="1"/>
            <a:r>
              <a:rPr lang="en-US" dirty="0"/>
              <a:t>abs(-20) = absolute value of -20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85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&lt;- or = to save your answer</a:t>
            </a:r>
          </a:p>
          <a:p>
            <a:pPr lvl="1"/>
            <a:r>
              <a:rPr lang="en-US" dirty="0"/>
              <a:t>Most people use &lt;-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 &lt;- 3+4</a:t>
            </a:r>
          </a:p>
          <a:p>
            <a:pPr lvl="1"/>
            <a:r>
              <a:rPr lang="en-US" dirty="0"/>
              <a:t>my.num2 &lt;- 4*6</a:t>
            </a:r>
          </a:p>
          <a:p>
            <a:pPr lvl="1"/>
            <a:r>
              <a:rPr lang="en-US" dirty="0"/>
              <a:t>my.num3 &lt;- </a:t>
            </a:r>
            <a:r>
              <a:rPr lang="en-US" dirty="0" err="1"/>
              <a:t>my.num</a:t>
            </a:r>
            <a:r>
              <a:rPr lang="en-US" dirty="0"/>
              <a:t>/my.num2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3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vs. double</a:t>
            </a:r>
          </a:p>
          <a:p>
            <a:r>
              <a:rPr lang="en-US" dirty="0"/>
              <a:t>Integers = whole numbers, double = decimals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 &lt;- 2</a:t>
            </a:r>
          </a:p>
          <a:p>
            <a:pPr lvl="1"/>
            <a:r>
              <a:rPr lang="en-US" dirty="0" err="1"/>
              <a:t>is.integer</a:t>
            </a:r>
            <a:r>
              <a:rPr lang="en-US" dirty="0"/>
              <a:t>(</a:t>
            </a:r>
            <a:r>
              <a:rPr lang="en-US" dirty="0" err="1"/>
              <a:t>my.num</a:t>
            </a:r>
            <a:r>
              <a:rPr lang="en-US" dirty="0"/>
              <a:t>): TRUE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 &lt;- 3.4</a:t>
            </a:r>
          </a:p>
          <a:p>
            <a:pPr lvl="1"/>
            <a:r>
              <a:rPr lang="en-US" dirty="0" err="1"/>
              <a:t>is.double</a:t>
            </a:r>
            <a:r>
              <a:rPr lang="en-US" dirty="0"/>
              <a:t>(</a:t>
            </a:r>
            <a:r>
              <a:rPr lang="en-US" dirty="0" err="1"/>
              <a:t>my.num</a:t>
            </a:r>
            <a:r>
              <a:rPr lang="en-US" dirty="0"/>
              <a:t>): TRUE</a:t>
            </a:r>
          </a:p>
          <a:p>
            <a:r>
              <a:rPr lang="en-US" dirty="0"/>
              <a:t>Numbers sometimes stored as characters (text)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&lt;-”3”</a:t>
            </a:r>
          </a:p>
          <a:p>
            <a:pPr lvl="1"/>
            <a:r>
              <a:rPr lang="en-US" dirty="0" err="1"/>
              <a:t>is.character</a:t>
            </a:r>
            <a:r>
              <a:rPr lang="en-US" dirty="0"/>
              <a:t>(</a:t>
            </a:r>
            <a:r>
              <a:rPr lang="en-US" dirty="0" err="1"/>
              <a:t>my.num</a:t>
            </a:r>
            <a:r>
              <a:rPr lang="en-US" dirty="0"/>
              <a:t>): TRUE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my.num</a:t>
            </a:r>
            <a:r>
              <a:rPr lang="en-US" dirty="0"/>
              <a:t>): 3</a:t>
            </a:r>
          </a:p>
        </p:txBody>
      </p:sp>
    </p:spTree>
    <p:extLst>
      <p:ext uri="{BB962C8B-B14F-4D97-AF65-F5344CB8AC3E}">
        <p14:creationId xmlns:p14="http://schemas.microsoft.com/office/powerpoint/2010/main" val="113699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types in R</a:t>
            </a:r>
          </a:p>
          <a:p>
            <a:pPr lvl="1"/>
            <a:r>
              <a:rPr lang="en-US" dirty="0"/>
              <a:t>Numeric (double)</a:t>
            </a:r>
          </a:p>
          <a:p>
            <a:pPr lvl="1"/>
            <a:r>
              <a:rPr lang="en-US" dirty="0"/>
              <a:t>Integer (whole number)</a:t>
            </a:r>
          </a:p>
          <a:p>
            <a:pPr lvl="1"/>
            <a:r>
              <a:rPr lang="en-US" dirty="0"/>
              <a:t>Character (text)</a:t>
            </a:r>
          </a:p>
          <a:p>
            <a:pPr lvl="1"/>
            <a:r>
              <a:rPr lang="en-US" dirty="0"/>
              <a:t>Factor (category, stored as a number)</a:t>
            </a:r>
          </a:p>
          <a:p>
            <a:pPr lvl="2"/>
            <a:r>
              <a:rPr lang="en-US" dirty="0"/>
              <a:t>E.g. “Temperate”, “Arid”, “Tropical” could look like text but be a factor stored as Temperate = 1, Arid = 2, Tropical = 3</a:t>
            </a:r>
          </a:p>
          <a:p>
            <a:pPr lvl="1"/>
            <a:r>
              <a:rPr lang="en-US" dirty="0"/>
              <a:t>Ordinal (ordered factor)</a:t>
            </a:r>
          </a:p>
          <a:p>
            <a:pPr lvl="2"/>
            <a:r>
              <a:rPr lang="en-US" dirty="0"/>
              <a:t>E.g. “Low”, “Med”, “High” where Low&lt;Med&lt;High</a:t>
            </a:r>
          </a:p>
        </p:txBody>
      </p:sp>
    </p:spTree>
    <p:extLst>
      <p:ext uri="{BB962C8B-B14F-4D97-AF65-F5344CB8AC3E}">
        <p14:creationId xmlns:p14="http://schemas.microsoft.com/office/powerpoint/2010/main" val="217610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colon between two numbers to make integers</a:t>
            </a:r>
          </a:p>
          <a:p>
            <a:pPr lvl="1"/>
            <a:r>
              <a:rPr lang="en-US" dirty="0"/>
              <a:t>1:6 gives 1, 2, 3, 4, 5, 6</a:t>
            </a:r>
          </a:p>
          <a:p>
            <a:r>
              <a:rPr lang="en-US" dirty="0"/>
              <a:t>Use </a:t>
            </a:r>
            <a:r>
              <a:rPr lang="en-US" dirty="0" err="1"/>
              <a:t>seq</a:t>
            </a:r>
            <a:r>
              <a:rPr lang="en-US" dirty="0"/>
              <a:t>() to make double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(from=1, to=6)</a:t>
            </a:r>
          </a:p>
          <a:p>
            <a:pPr lvl="1"/>
            <a:r>
              <a:rPr lang="en-US" dirty="0"/>
              <a:t>Add by=2 (or any number) to make it skip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(from=1, to=6, by=0.5)</a:t>
            </a:r>
          </a:p>
          <a:p>
            <a:r>
              <a:rPr lang="en-US" dirty="0"/>
              <a:t>Use rep() to repeat</a:t>
            </a:r>
          </a:p>
          <a:p>
            <a:pPr lvl="1"/>
            <a:r>
              <a:rPr lang="en-US" dirty="0"/>
              <a:t>rep(1,5): repeat 1, 5 times</a:t>
            </a:r>
          </a:p>
          <a:p>
            <a:pPr lvl="1"/>
            <a:r>
              <a:rPr lang="en-US" dirty="0"/>
              <a:t>rep(“Hello”,3): repeat “Hello” 3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</p:spTree>
    <p:extLst>
      <p:ext uri="{BB962C8B-B14F-4D97-AF65-F5344CB8AC3E}">
        <p14:creationId xmlns:p14="http://schemas.microsoft.com/office/powerpoint/2010/main" val="95171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sample() to get random integers</a:t>
            </a:r>
          </a:p>
          <a:p>
            <a:pPr lvl="1"/>
            <a:r>
              <a:rPr lang="en-US" dirty="0"/>
              <a:t>sample(1:20,5,replace=F): sample 5 times from 1 to 20 without replacement</a:t>
            </a:r>
          </a:p>
          <a:p>
            <a:r>
              <a:rPr lang="en-US" dirty="0"/>
              <a:t>Use </a:t>
            </a:r>
            <a:r>
              <a:rPr lang="en-US" dirty="0" err="1"/>
              <a:t>runif</a:t>
            </a:r>
            <a:r>
              <a:rPr lang="en-US" dirty="0"/>
              <a:t> () (Note: that</a:t>
            </a:r>
            <a:r>
              <a:rPr lang="mr-IN" dirty="0"/>
              <a:t>’</a:t>
            </a:r>
            <a:r>
              <a:rPr lang="en-US" dirty="0"/>
              <a:t>s </a:t>
            </a:r>
            <a:r>
              <a:rPr lang="en-US" u="sng" dirty="0"/>
              <a:t>r</a:t>
            </a:r>
            <a:r>
              <a:rPr lang="en-US" dirty="0"/>
              <a:t>andom </a:t>
            </a:r>
            <a:r>
              <a:rPr lang="en-US" u="sng" dirty="0"/>
              <a:t>unif</a:t>
            </a:r>
            <a:r>
              <a:rPr lang="en-US" dirty="0"/>
              <a:t>orm not </a:t>
            </a:r>
            <a:r>
              <a:rPr lang="en-US" u="sng" dirty="0"/>
              <a:t>run</a:t>
            </a:r>
            <a:r>
              <a:rPr lang="en-US" dirty="0"/>
              <a:t> </a:t>
            </a:r>
            <a:r>
              <a:rPr lang="en-US" u="sng" dirty="0"/>
              <a:t>if</a:t>
            </a:r>
            <a:r>
              <a:rPr lang="en-US" dirty="0"/>
              <a:t>) for random numbers (not integers)</a:t>
            </a:r>
          </a:p>
          <a:p>
            <a:pPr lvl="1"/>
            <a:r>
              <a:rPr lang="en-US" dirty="0" err="1"/>
              <a:t>runif</a:t>
            </a:r>
            <a:r>
              <a:rPr lang="en-US" dirty="0"/>
              <a:t>(5, min=0, max=10): 5 random numbers between 0 and 10</a:t>
            </a:r>
          </a:p>
          <a:p>
            <a:r>
              <a:rPr lang="en-US" dirty="0"/>
              <a:t>Use </a:t>
            </a:r>
            <a:r>
              <a:rPr lang="en-US" dirty="0" err="1"/>
              <a:t>rnorm</a:t>
            </a:r>
            <a:r>
              <a:rPr lang="en-US" dirty="0"/>
              <a:t>() for random numbers from the normal distribution</a:t>
            </a:r>
          </a:p>
          <a:p>
            <a:pPr lvl="1"/>
            <a:r>
              <a:rPr lang="en-US" dirty="0" err="1"/>
              <a:t>rnorm</a:t>
            </a:r>
            <a:r>
              <a:rPr lang="en-US" dirty="0"/>
              <a:t>(5,mean=0,sd=1)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0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 1-dimensional data</a:t>
            </a:r>
          </a:p>
          <a:p>
            <a:r>
              <a:rPr lang="en-US" dirty="0"/>
              <a:t>They only contain one type of data</a:t>
            </a:r>
          </a:p>
          <a:p>
            <a:pPr lvl="1"/>
            <a:r>
              <a:rPr lang="en-US" dirty="0"/>
              <a:t>i.e. only character or only number</a:t>
            </a:r>
          </a:p>
          <a:p>
            <a:pPr lvl="1"/>
            <a:r>
              <a:rPr lang="en-US" dirty="0"/>
              <a:t>R will convert to whichever data type it can, usually character</a:t>
            </a:r>
          </a:p>
          <a:p>
            <a:r>
              <a:rPr lang="en-US" dirty="0"/>
              <a:t>Use c() to specify a vector</a:t>
            </a:r>
          </a:p>
          <a:p>
            <a:pPr lvl="1"/>
            <a:r>
              <a:rPr lang="en-US" dirty="0" err="1"/>
              <a:t>my.vect</a:t>
            </a:r>
            <a:r>
              <a:rPr lang="en-US" dirty="0"/>
              <a:t>&lt;-c(1,2,3,4,5)</a:t>
            </a:r>
          </a:p>
          <a:p>
            <a:r>
              <a:rPr lang="en-US" dirty="0"/>
              <a:t>Or vector() to create a new one</a:t>
            </a:r>
          </a:p>
          <a:p>
            <a:pPr lvl="1"/>
            <a:r>
              <a:rPr lang="en-US" dirty="0"/>
              <a:t>my.vect2&lt;-vector(length=20)</a:t>
            </a:r>
          </a:p>
          <a:p>
            <a:r>
              <a:rPr lang="en-US" dirty="0"/>
              <a:t>Check the length</a:t>
            </a:r>
          </a:p>
          <a:p>
            <a:pPr lvl="1"/>
            <a:r>
              <a:rPr lang="en-US" dirty="0"/>
              <a:t>length(</a:t>
            </a:r>
            <a:r>
              <a:rPr lang="en-US" dirty="0" err="1"/>
              <a:t>my.vect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 2-dimensional data</a:t>
            </a:r>
          </a:p>
          <a:p>
            <a:r>
              <a:rPr lang="en-US" dirty="0"/>
              <a:t>They only contain one type of data</a:t>
            </a:r>
          </a:p>
          <a:p>
            <a:pPr lvl="1"/>
            <a:r>
              <a:rPr lang="en-US" dirty="0"/>
              <a:t>i.e. only character or only number</a:t>
            </a:r>
          </a:p>
          <a:p>
            <a:pPr lvl="1"/>
            <a:r>
              <a:rPr lang="en-US" dirty="0"/>
              <a:t>R will convert to whichever data type it can, usually character</a:t>
            </a:r>
          </a:p>
          <a:p>
            <a:r>
              <a:rPr lang="en-US" dirty="0"/>
              <a:t>Use matrix(</a:t>
            </a:r>
            <a:r>
              <a:rPr lang="en-US" dirty="0" err="1"/>
              <a:t>nrow</a:t>
            </a:r>
            <a:r>
              <a:rPr lang="en-US" dirty="0"/>
              <a:t>=,</a:t>
            </a:r>
            <a:r>
              <a:rPr lang="en-US" dirty="0" err="1"/>
              <a:t>ncol</a:t>
            </a:r>
            <a:r>
              <a:rPr lang="en-US" dirty="0"/>
              <a:t>=) to create a matrix</a:t>
            </a:r>
          </a:p>
          <a:p>
            <a:r>
              <a:rPr lang="en-US" dirty="0"/>
              <a:t>Use dim(matrix) to see the size</a:t>
            </a:r>
          </a:p>
          <a:p>
            <a:r>
              <a:rPr lang="en-US" dirty="0"/>
              <a:t>Use </a:t>
            </a:r>
            <a:r>
              <a:rPr lang="en-US" dirty="0" err="1"/>
              <a:t>colnames</a:t>
            </a:r>
            <a:r>
              <a:rPr lang="en-US" dirty="0"/>
              <a:t>(matrix)&lt;-c(“name1”,”name2”) to set the column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8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like matrices</a:t>
            </a:r>
          </a:p>
          <a:p>
            <a:pPr lvl="1"/>
            <a:r>
              <a:rPr lang="en-US" dirty="0"/>
              <a:t>2-dimensional data</a:t>
            </a:r>
          </a:p>
          <a:p>
            <a:r>
              <a:rPr lang="en-US" dirty="0"/>
              <a:t>They can contain multiple types of data</a:t>
            </a:r>
          </a:p>
          <a:p>
            <a:r>
              <a:rPr lang="en-US" dirty="0"/>
              <a:t>The easiest way to make a new data frame is to convert a matrix</a:t>
            </a:r>
          </a:p>
          <a:p>
            <a:pPr lvl="1"/>
            <a:r>
              <a:rPr lang="en-US" dirty="0" err="1"/>
              <a:t>as.data.frame</a:t>
            </a:r>
            <a:r>
              <a:rPr lang="en-US" dirty="0"/>
              <a:t>(matrix(</a:t>
            </a:r>
            <a:r>
              <a:rPr lang="en-US" dirty="0" err="1"/>
              <a:t>nrow</a:t>
            </a:r>
            <a:r>
              <a:rPr lang="en-US" dirty="0"/>
              <a:t>=2,ncol=3))</a:t>
            </a:r>
          </a:p>
          <a:p>
            <a:r>
              <a:rPr lang="en-US" dirty="0"/>
              <a:t>Each column is an individual vector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in existing data</a:t>
            </a:r>
          </a:p>
        </p:txBody>
      </p:sp>
    </p:spTree>
    <p:extLst>
      <p:ext uri="{BB962C8B-B14F-4D97-AF65-F5344CB8AC3E}">
        <p14:creationId xmlns:p14="http://schemas.microsoft.com/office/powerpoint/2010/main" val="2764946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working directory is where R looks for and saves data</a:t>
            </a:r>
          </a:p>
          <a:p>
            <a:r>
              <a:rPr lang="en-US" dirty="0"/>
              <a:t>Usually is a folder on your computer</a:t>
            </a:r>
          </a:p>
          <a:p>
            <a:r>
              <a:rPr lang="en-US" dirty="0"/>
              <a:t>Use </a:t>
            </a:r>
            <a:r>
              <a:rPr lang="en-US" dirty="0" err="1"/>
              <a:t>setwd</a:t>
            </a:r>
            <a:r>
              <a:rPr lang="en-US" dirty="0"/>
              <a:t>() to set the working directory</a:t>
            </a:r>
          </a:p>
          <a:p>
            <a:pPr lvl="1"/>
            <a:r>
              <a:rPr lang="en-US" dirty="0" err="1"/>
              <a:t>setwd</a:t>
            </a:r>
            <a:r>
              <a:rPr lang="en-US" dirty="0"/>
              <a:t>(“D:/Documents/Teaching/</a:t>
            </a:r>
            <a:r>
              <a:rPr lang="en-US" dirty="0" err="1"/>
              <a:t>IntroR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Notice R uses “/” not “\” like when you copy a file location from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Commonly, data stored in Excel</a:t>
            </a:r>
          </a:p>
          <a:p>
            <a:r>
              <a:rPr lang="en-US" dirty="0"/>
              <a:t>From Excel, save as Comma Separated Values (.csv) file</a:t>
            </a:r>
          </a:p>
          <a:p>
            <a:r>
              <a:rPr lang="en-US" dirty="0"/>
              <a:t>In R, use </a:t>
            </a:r>
            <a:r>
              <a:rPr lang="en-US" dirty="0" err="1"/>
              <a:t>read.csv</a:t>
            </a:r>
            <a:r>
              <a:rPr lang="en-US" dirty="0"/>
              <a:t>() to read in the data</a:t>
            </a:r>
          </a:p>
          <a:p>
            <a:pPr lvl="1"/>
            <a:r>
              <a:rPr lang="en-US" dirty="0"/>
              <a:t>Make sure you assign it!</a:t>
            </a:r>
          </a:p>
          <a:p>
            <a:pPr lvl="1"/>
            <a:r>
              <a:rPr lang="en-US" dirty="0"/>
              <a:t>Use header=T if the first row has column names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(“</a:t>
            </a:r>
            <a:r>
              <a:rPr lang="en-US" dirty="0" err="1"/>
              <a:t>treesR.csv”,header</a:t>
            </a:r>
            <a:r>
              <a:rPr lang="en-US" dirty="0"/>
              <a:t>=T)</a:t>
            </a:r>
          </a:p>
          <a:p>
            <a:r>
              <a:rPr lang="en-US" dirty="0"/>
              <a:t>Use </a:t>
            </a:r>
            <a:r>
              <a:rPr lang="en-US" dirty="0" err="1"/>
              <a:t>read.table</a:t>
            </a:r>
            <a:r>
              <a:rPr lang="en-US" dirty="0"/>
              <a:t> for general table types, such as tab separated</a:t>
            </a:r>
          </a:p>
          <a:p>
            <a:pPr lvl="1"/>
            <a:r>
              <a:rPr lang="en-US" dirty="0" err="1"/>
              <a:t>Read.table</a:t>
            </a:r>
            <a:r>
              <a:rPr lang="en-US" dirty="0"/>
              <a:t>(“</a:t>
            </a:r>
            <a:r>
              <a:rPr lang="en-US" dirty="0" err="1"/>
              <a:t>treesR.csv”,header</a:t>
            </a:r>
            <a:r>
              <a:rPr lang="en-US" dirty="0"/>
              <a:t>=</a:t>
            </a:r>
            <a:r>
              <a:rPr lang="en-US" dirty="0" err="1"/>
              <a:t>T,sep</a:t>
            </a:r>
            <a:r>
              <a:rPr lang="en-US" dirty="0"/>
              <a:t>=“,”)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=“,” for comma, “\t” for tab,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6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too big to see the whole thing at once, use head() or tail()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my.trees,n</a:t>
            </a:r>
            <a:r>
              <a:rPr lang="en-US" dirty="0"/>
              <a:t>) pulls up the first n rows</a:t>
            </a:r>
          </a:p>
          <a:p>
            <a:pPr lvl="1"/>
            <a:r>
              <a:rPr lang="en-US" dirty="0"/>
              <a:t>tail(</a:t>
            </a:r>
            <a:r>
              <a:rPr lang="en-US" dirty="0" err="1"/>
              <a:t>my.trees,n</a:t>
            </a:r>
            <a:r>
              <a:rPr lang="en-US" dirty="0"/>
              <a:t>) pulls up the last n rows</a:t>
            </a:r>
          </a:p>
          <a:p>
            <a:r>
              <a:rPr lang="en-US" dirty="0"/>
              <a:t>As with matrices, use dim() to see the size</a:t>
            </a:r>
          </a:p>
          <a:p>
            <a:r>
              <a:rPr lang="en-US" dirty="0"/>
              <a:t>Use summary() to give info about the data</a:t>
            </a:r>
          </a:p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() to give info about the data </a:t>
            </a:r>
            <a:r>
              <a:rPr lang="en-US" u="sng" dirty="0"/>
              <a:t>str</a:t>
            </a:r>
            <a:r>
              <a:rPr lang="en-US" dirty="0"/>
              <a:t>ucture</a:t>
            </a:r>
          </a:p>
          <a:p>
            <a:pPr lvl="1"/>
            <a:r>
              <a:rPr lang="en-US" dirty="0"/>
              <a:t>Notice a lot of times text can get read in as factor</a:t>
            </a:r>
          </a:p>
          <a:p>
            <a:r>
              <a:rPr lang="en-US" dirty="0"/>
              <a:t>Use </a:t>
            </a:r>
            <a:r>
              <a:rPr lang="en-US" dirty="0" err="1"/>
              <a:t>colnames</a:t>
            </a:r>
            <a:r>
              <a:rPr lang="en-US" dirty="0"/>
              <a:t>() to get the column names of the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23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part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[</a:t>
            </a:r>
            <a:r>
              <a:rPr lang="en-US" dirty="0" err="1"/>
              <a:t>rows,columns</a:t>
            </a:r>
            <a:r>
              <a:rPr lang="en-US" dirty="0"/>
              <a:t>] after the object name</a:t>
            </a:r>
          </a:p>
          <a:p>
            <a:pPr lvl="1"/>
            <a:r>
              <a:rPr lang="en-US" dirty="0"/>
              <a:t>Leave either blank if you want both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[,”OAK”]: select </a:t>
            </a:r>
            <a:r>
              <a:rPr lang="en-US" dirty="0" err="1"/>
              <a:t>my.trees</a:t>
            </a:r>
            <a:r>
              <a:rPr lang="en-US" dirty="0"/>
              <a:t> column called “OAK”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[,4]: select </a:t>
            </a:r>
            <a:r>
              <a:rPr lang="en-US" dirty="0" err="1"/>
              <a:t>my.trees</a:t>
            </a:r>
            <a:r>
              <a:rPr lang="en-US" dirty="0"/>
              <a:t>, column 4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[4,5]: select </a:t>
            </a:r>
            <a:r>
              <a:rPr lang="en-US" dirty="0" err="1"/>
              <a:t>my.trees</a:t>
            </a:r>
            <a:r>
              <a:rPr lang="en-US" dirty="0"/>
              <a:t>, row 4, column 5</a:t>
            </a:r>
          </a:p>
          <a:p>
            <a:r>
              <a:rPr lang="en-US" dirty="0"/>
              <a:t>Use [n] after to get the nth element in that column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[,4][5]: select the 5</a:t>
            </a:r>
            <a:r>
              <a:rPr lang="en-US" baseline="30000" dirty="0"/>
              <a:t>th</a:t>
            </a:r>
            <a:r>
              <a:rPr lang="en-US" dirty="0"/>
              <a:t> element in column 4 of my trees (same as </a:t>
            </a:r>
            <a:r>
              <a:rPr lang="en-US" dirty="0" err="1"/>
              <a:t>my.trees</a:t>
            </a:r>
            <a:r>
              <a:rPr lang="en-US" dirty="0"/>
              <a:t>[5,4])</a:t>
            </a:r>
          </a:p>
          <a:p>
            <a:r>
              <a:rPr lang="en-US" dirty="0"/>
              <a:t>Use $ in data frames that have column names</a:t>
            </a:r>
          </a:p>
          <a:p>
            <a:pPr lvl="1"/>
            <a:r>
              <a:rPr lang="en-US" dirty="0" err="1"/>
              <a:t>My.trees$MAPLE</a:t>
            </a:r>
            <a:r>
              <a:rPr lang="en-US" dirty="0"/>
              <a:t>: selects the column called “MAPLE”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1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write.csv</a:t>
            </a:r>
            <a:r>
              <a:rPr lang="en-US" dirty="0"/>
              <a:t>() or </a:t>
            </a:r>
            <a:r>
              <a:rPr lang="en-US" dirty="0" err="1"/>
              <a:t>write.table</a:t>
            </a:r>
            <a:r>
              <a:rPr lang="en-US" dirty="0"/>
              <a:t>() like reading in</a:t>
            </a:r>
          </a:p>
          <a:p>
            <a:r>
              <a:rPr lang="en-US" dirty="0"/>
              <a:t>Make sure you don’t overwrite an existing file</a:t>
            </a:r>
          </a:p>
          <a:p>
            <a:pPr lvl="1"/>
            <a:r>
              <a:rPr lang="en-US" dirty="0"/>
              <a:t>My.trees2&lt;-</a:t>
            </a:r>
            <a:r>
              <a:rPr lang="en-US" dirty="0" err="1"/>
              <a:t>my.trees$OAK</a:t>
            </a:r>
            <a:endParaRPr lang="en-US" dirty="0"/>
          </a:p>
          <a:p>
            <a:pPr lvl="1"/>
            <a:r>
              <a:rPr lang="en-US" dirty="0" err="1"/>
              <a:t>Write.csv</a:t>
            </a:r>
            <a:r>
              <a:rPr lang="en-US"/>
              <a:t>(my.trees2,“treesR_new.csv”)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 –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Fei</a:t>
            </a:r>
            <a:r>
              <a:rPr lang="en-US" dirty="0"/>
              <a:t> Lab (FORS 204)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535" y="864108"/>
            <a:ext cx="73152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Dr. </a:t>
            </a:r>
            <a:r>
              <a:rPr lang="en-US" dirty="0" err="1"/>
              <a:t>Insu</a:t>
            </a:r>
            <a:r>
              <a:rPr lang="en-US" dirty="0"/>
              <a:t> Jo (Post-doc)</a:t>
            </a:r>
          </a:p>
          <a:p>
            <a:pPr lvl="1"/>
            <a:r>
              <a:rPr lang="en-US" dirty="0"/>
              <a:t>jo23@purdue.edu</a:t>
            </a:r>
          </a:p>
          <a:p>
            <a:pPr lvl="1"/>
            <a:r>
              <a:rPr lang="en-US" dirty="0"/>
              <a:t>Research: Invasive species traits</a:t>
            </a:r>
          </a:p>
          <a:p>
            <a:pPr marL="0" indent="0">
              <a:buNone/>
            </a:pPr>
            <a:r>
              <a:rPr lang="en-US" dirty="0"/>
              <a:t>Dr. </a:t>
            </a:r>
            <a:r>
              <a:rPr lang="en-US" dirty="0" err="1"/>
              <a:t>Anping</a:t>
            </a:r>
            <a:r>
              <a:rPr lang="en-US" dirty="0"/>
              <a:t> Chen (Post-doc)</a:t>
            </a:r>
          </a:p>
          <a:p>
            <a:pPr lvl="1"/>
            <a:r>
              <a:rPr lang="en-US" dirty="0"/>
              <a:t>chen2569@purdue.edu</a:t>
            </a:r>
          </a:p>
          <a:p>
            <a:pPr lvl="1"/>
            <a:r>
              <a:rPr lang="en-US" dirty="0"/>
              <a:t>Research: Forest biodiversity modeling</a:t>
            </a:r>
          </a:p>
          <a:p>
            <a:pPr marL="0" indent="0">
              <a:buNone/>
            </a:pPr>
            <a:r>
              <a:rPr lang="en-US" dirty="0"/>
              <a:t>Emily </a:t>
            </a:r>
            <a:r>
              <a:rPr lang="en-US" dirty="0" err="1"/>
              <a:t>McCallen</a:t>
            </a:r>
            <a:r>
              <a:rPr lang="en-US" dirty="0"/>
              <a:t> (5</a:t>
            </a:r>
            <a:r>
              <a:rPr lang="en-US" baseline="30000" dirty="0"/>
              <a:t>th</a:t>
            </a:r>
            <a:r>
              <a:rPr lang="en-US" dirty="0"/>
              <a:t> year PhD candidate)</a:t>
            </a:r>
          </a:p>
          <a:p>
            <a:pPr lvl="1"/>
            <a:r>
              <a:rPr lang="en-US" dirty="0" err="1"/>
              <a:t>emccall@purdue.edu</a:t>
            </a:r>
            <a:endParaRPr lang="en-US" dirty="0"/>
          </a:p>
          <a:p>
            <a:pPr lvl="1"/>
            <a:r>
              <a:rPr lang="en-US" dirty="0"/>
              <a:t>Research: Hellbender salamander conservation</a:t>
            </a:r>
          </a:p>
          <a:p>
            <a:pPr marL="0" indent="0">
              <a:buNone/>
            </a:pPr>
            <a:r>
              <a:rPr lang="en-US" dirty="0"/>
              <a:t>Gabby Nunez-</a:t>
            </a:r>
            <a:r>
              <a:rPr lang="en-US" dirty="0" err="1"/>
              <a:t>mir</a:t>
            </a:r>
            <a:r>
              <a:rPr lang="en-US" dirty="0"/>
              <a:t> (5</a:t>
            </a:r>
            <a:r>
              <a:rPr lang="en-US" baseline="30000" dirty="0"/>
              <a:t>th</a:t>
            </a:r>
            <a:r>
              <a:rPr lang="en-US" dirty="0"/>
              <a:t> year PhD candidate)</a:t>
            </a:r>
          </a:p>
          <a:p>
            <a:pPr lvl="1"/>
            <a:r>
              <a:rPr lang="en-US" dirty="0" err="1"/>
              <a:t>gnunezmi@purdue.edu</a:t>
            </a:r>
            <a:endParaRPr lang="en-US" dirty="0"/>
          </a:p>
          <a:p>
            <a:pPr lvl="1"/>
            <a:r>
              <a:rPr lang="en-US" dirty="0"/>
              <a:t>Research: Beta diversity-invasion relationship</a:t>
            </a:r>
          </a:p>
          <a:p>
            <a:pPr marL="0" indent="0">
              <a:buNone/>
            </a:pPr>
            <a:r>
              <a:rPr lang="en-US" dirty="0"/>
              <a:t>Jon Knott (3</a:t>
            </a:r>
            <a:r>
              <a:rPr lang="en-US" baseline="30000" dirty="0"/>
              <a:t>rd</a:t>
            </a:r>
            <a:r>
              <a:rPr lang="en-US" dirty="0"/>
              <a:t> year PhD student)</a:t>
            </a:r>
          </a:p>
          <a:p>
            <a:pPr lvl="1"/>
            <a:r>
              <a:rPr lang="en-US" dirty="0"/>
              <a:t>knott1@purdue.edu</a:t>
            </a:r>
          </a:p>
          <a:p>
            <a:pPr lvl="1"/>
            <a:r>
              <a:rPr lang="en-US" dirty="0"/>
              <a:t>Research: Species response to climate change</a:t>
            </a:r>
          </a:p>
        </p:txBody>
      </p:sp>
      <p:pic>
        <p:nvPicPr>
          <p:cNvPr id="1026" name="Picture 2" descr="http://web.ics.purdue.edu/~sfei/images/profiles/ins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849" y="316447"/>
            <a:ext cx="1153004" cy="17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eb.ics.purdue.edu/~sfei/images/profiles/nunez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90" y="3651728"/>
            <a:ext cx="1122090" cy="155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eb.ics.purdue.edu/~sfei/images/profiles/mcCalle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99" y="2710201"/>
            <a:ext cx="1228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eb.ics.purdue.edu/~sfei/images/profiles/knottJ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02" y="4854909"/>
            <a:ext cx="1248682" cy="16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4" t="40523" r="47844" b="40235"/>
          <a:stretch/>
        </p:blipFill>
        <p:spPr bwMode="auto">
          <a:xfrm>
            <a:off x="10163898" y="1293778"/>
            <a:ext cx="1231673" cy="14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schedule/</a:t>
            </a:r>
            <a:br>
              <a:rPr lang="en-US" dirty="0"/>
            </a:br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428003" cy="5120640"/>
          </a:xfrm>
        </p:spPr>
        <p:txBody>
          <a:bodyPr>
            <a:normAutofit/>
          </a:bodyPr>
          <a:lstStyle/>
          <a:p>
            <a:r>
              <a:rPr lang="en-US" dirty="0"/>
              <a:t>Day 1 (Mon): Introduction</a:t>
            </a:r>
          </a:p>
          <a:p>
            <a:pPr lvl="1"/>
            <a:r>
              <a:rPr lang="en-US" dirty="0"/>
              <a:t>Lecture: Jon, </a:t>
            </a:r>
            <a:r>
              <a:rPr lang="en-US" dirty="0" err="1"/>
              <a:t>Anping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Day 2 (Tue): Data exploration and visualization</a:t>
            </a:r>
          </a:p>
          <a:p>
            <a:pPr lvl="1"/>
            <a:r>
              <a:rPr lang="en-US" dirty="0"/>
              <a:t>Lecture: Emily, </a:t>
            </a:r>
            <a:r>
              <a:rPr lang="en-US" dirty="0" err="1"/>
              <a:t>Insu</a:t>
            </a:r>
            <a:endParaRPr lang="en-US" dirty="0"/>
          </a:p>
          <a:p>
            <a:endParaRPr lang="en-US" dirty="0"/>
          </a:p>
          <a:p>
            <a:r>
              <a:rPr lang="en-US" dirty="0"/>
              <a:t>Day 3 (Thu): Basic analysis</a:t>
            </a:r>
          </a:p>
          <a:p>
            <a:pPr lvl="1"/>
            <a:r>
              <a:rPr lang="en-US" dirty="0"/>
              <a:t>Lecture: Gabby, </a:t>
            </a:r>
            <a:r>
              <a:rPr lang="en-US" dirty="0" err="1"/>
              <a:t>Anping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Day 4 (Fri): Project presentations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748" y="309811"/>
            <a:ext cx="3166382" cy="1252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213" y="1652810"/>
            <a:ext cx="1557378" cy="1551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38" y="5359795"/>
            <a:ext cx="2573792" cy="998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138" y="3204704"/>
            <a:ext cx="1791708" cy="19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Labs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Feel free to come in during open lab time for help with exercises or projects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PFEN 202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Wednesday – 8:30 – 12:20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Friday – 8:30 – 12:20 </a:t>
            </a:r>
          </a:p>
        </p:txBody>
      </p:sp>
    </p:spTree>
    <p:extLst>
      <p:ext uri="{BB962C8B-B14F-4D97-AF65-F5344CB8AC3E}">
        <p14:creationId xmlns:p14="http://schemas.microsoft.com/office/powerpoint/2010/main" val="291000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class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course materials available on Blackboard</a:t>
            </a:r>
          </a:p>
          <a:p>
            <a:r>
              <a:rPr lang="en-US" dirty="0"/>
              <a:t>We’ll keep the lectures short, give time to work through code together</a:t>
            </a:r>
          </a:p>
          <a:p>
            <a:pPr lvl="1"/>
            <a:r>
              <a:rPr lang="en-US" dirty="0"/>
              <a:t>~2 hours lecture/practice</a:t>
            </a:r>
          </a:p>
          <a:p>
            <a:r>
              <a:rPr lang="en-US" dirty="0"/>
              <a:t>Daily exercises</a:t>
            </a:r>
          </a:p>
          <a:p>
            <a:pPr lvl="1"/>
            <a:r>
              <a:rPr lang="en-US" dirty="0"/>
              <a:t>Answer some questions using R and submit your code: ~1 hour</a:t>
            </a:r>
          </a:p>
          <a:p>
            <a:r>
              <a:rPr lang="en-US" dirty="0"/>
              <a:t>The final ~1 hour to work on projects</a:t>
            </a:r>
          </a:p>
        </p:txBody>
      </p:sp>
    </p:spTree>
    <p:extLst>
      <p:ext uri="{BB962C8B-B14F-4D97-AF65-F5344CB8AC3E}">
        <p14:creationId xmlns:p14="http://schemas.microsoft.com/office/powerpoint/2010/main" val="26604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necessary (It’s only a 4-day course)</a:t>
            </a:r>
          </a:p>
          <a:p>
            <a:pPr lvl="1"/>
            <a:r>
              <a:rPr lang="en-US" dirty="0"/>
              <a:t>In case of an emergency absence, please let us know.</a:t>
            </a:r>
          </a:p>
          <a:p>
            <a:r>
              <a:rPr lang="en-US" dirty="0"/>
              <a:t>100 pts/day for exercise code/questions x 3</a:t>
            </a:r>
          </a:p>
          <a:p>
            <a:r>
              <a:rPr lang="en-US" dirty="0"/>
              <a:t>200 pts for projects</a:t>
            </a:r>
          </a:p>
          <a:p>
            <a:r>
              <a:rPr lang="en-US" dirty="0"/>
              <a:t>500 pts total</a:t>
            </a:r>
          </a:p>
          <a:p>
            <a:r>
              <a:rPr lang="en-US" dirty="0"/>
              <a:t>Since this is a 1 credit course, it will be graded (not pass/fail)</a:t>
            </a:r>
          </a:p>
        </p:txBody>
      </p:sp>
    </p:spTree>
    <p:extLst>
      <p:ext uri="{BB962C8B-B14F-4D97-AF65-F5344CB8AC3E}">
        <p14:creationId xmlns:p14="http://schemas.microsoft.com/office/powerpoint/2010/main" val="39067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&amp; Project Info</a:t>
            </a:r>
          </a:p>
        </p:txBody>
      </p:sp>
    </p:spTree>
    <p:extLst>
      <p:ext uri="{BB962C8B-B14F-4D97-AF65-F5344CB8AC3E}">
        <p14:creationId xmlns:p14="http://schemas.microsoft.com/office/powerpoint/2010/main" val="40809568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616</TotalTime>
  <Words>2008</Words>
  <Application>Microsoft Office PowerPoint</Application>
  <PresentationFormat>Widescreen</PresentationFormat>
  <Paragraphs>299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Mangal</vt:lpstr>
      <vt:lpstr>Calibri</vt:lpstr>
      <vt:lpstr>Corbel</vt:lpstr>
      <vt:lpstr>Wingdings 2</vt:lpstr>
      <vt:lpstr>Frame</vt:lpstr>
      <vt:lpstr>FNR 59800-018 Intro to R Programming</vt:lpstr>
      <vt:lpstr>Day 1 plan</vt:lpstr>
      <vt:lpstr>Course Info</vt:lpstr>
      <vt:lpstr>Instructors – The Fei Lab (FORS 204)</vt:lpstr>
      <vt:lpstr>Course schedule/ topics</vt:lpstr>
      <vt:lpstr>Open Labs </vt:lpstr>
      <vt:lpstr>How this class works</vt:lpstr>
      <vt:lpstr>Grades</vt:lpstr>
      <vt:lpstr>Exercise &amp; Project Info</vt:lpstr>
      <vt:lpstr>Exercise info</vt:lpstr>
      <vt:lpstr>Project info</vt:lpstr>
      <vt:lpstr>Project timeline</vt:lpstr>
      <vt:lpstr>Project example</vt:lpstr>
      <vt:lpstr>Introduction to R</vt:lpstr>
      <vt:lpstr>What is R?</vt:lpstr>
      <vt:lpstr>Why use R?</vt:lpstr>
      <vt:lpstr>R vs. R studio</vt:lpstr>
      <vt:lpstr>R vs. R studio</vt:lpstr>
      <vt:lpstr>Installing R</vt:lpstr>
      <vt:lpstr>Where to find help?</vt:lpstr>
      <vt:lpstr>Getting Started</vt:lpstr>
      <vt:lpstr>R code structure</vt:lpstr>
      <vt:lpstr>R code structure</vt:lpstr>
      <vt:lpstr>Create a script</vt:lpstr>
      <vt:lpstr>Basic Math</vt:lpstr>
      <vt:lpstr>Assigning objects</vt:lpstr>
      <vt:lpstr>Types of numbers</vt:lpstr>
      <vt:lpstr>Types of data</vt:lpstr>
      <vt:lpstr>Making numbers</vt:lpstr>
      <vt:lpstr>Making random numbers</vt:lpstr>
      <vt:lpstr>Vectors</vt:lpstr>
      <vt:lpstr>Matrix</vt:lpstr>
      <vt:lpstr>Data frame</vt:lpstr>
      <vt:lpstr>Reading in existing data</vt:lpstr>
      <vt:lpstr>Setting working directory</vt:lpstr>
      <vt:lpstr>Reading in data</vt:lpstr>
      <vt:lpstr>View data</vt:lpstr>
      <vt:lpstr>Select part of the data</vt:lpstr>
      <vt:lpstr>Save data</vt:lpstr>
    </vt:vector>
  </TitlesOfParts>
  <Company>Purdue University - AgIT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FNR 59800-018 Intro to R Programming</dc:title>
  <dc:creator>Knott, Jonathan A</dc:creator>
  <cp:lastModifiedBy>Zhikai Yang</cp:lastModifiedBy>
  <cp:revision>39</cp:revision>
  <dcterms:created xsi:type="dcterms:W3CDTF">2017-07-19T16:47:50Z</dcterms:created>
  <dcterms:modified xsi:type="dcterms:W3CDTF">2019-05-24T06:12:49Z</dcterms:modified>
</cp:coreProperties>
</file>