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6" r:id="rId4"/>
    <p:sldId id="257" r:id="rId5"/>
    <p:sldId id="258" r:id="rId6"/>
    <p:sldId id="259" r:id="rId7"/>
    <p:sldId id="271" r:id="rId8"/>
    <p:sldId id="272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EE91-9C8C-4266-943E-91988C9A7E39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E9BD-DF2E-4AEC-B533-9D966F35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4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EE91-9C8C-4266-943E-91988C9A7E39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E9BD-DF2E-4AEC-B533-9D966F35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6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EE91-9C8C-4266-943E-91988C9A7E39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E9BD-DF2E-4AEC-B533-9D966F35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4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EE91-9C8C-4266-943E-91988C9A7E39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E9BD-DF2E-4AEC-B533-9D966F35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EE91-9C8C-4266-943E-91988C9A7E39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E9BD-DF2E-4AEC-B533-9D966F35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2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EE91-9C8C-4266-943E-91988C9A7E39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E9BD-DF2E-4AEC-B533-9D966F35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4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EE91-9C8C-4266-943E-91988C9A7E39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E9BD-DF2E-4AEC-B533-9D966F35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EE91-9C8C-4266-943E-91988C9A7E39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E9BD-DF2E-4AEC-B533-9D966F35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2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EE91-9C8C-4266-943E-91988C9A7E39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E9BD-DF2E-4AEC-B533-9D966F35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7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EE91-9C8C-4266-943E-91988C9A7E39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E9BD-DF2E-4AEC-B533-9D966F35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1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EE91-9C8C-4266-943E-91988C9A7E39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E9BD-DF2E-4AEC-B533-9D966F35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9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4EE91-9C8C-4266-943E-91988C9A7E39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4E9BD-DF2E-4AEC-B533-9D966F35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3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355" y="100106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influence of change of temperature on flowering date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06407" y="5234475"/>
            <a:ext cx="36855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Zhikai Yang</a:t>
            </a:r>
          </a:p>
          <a:p>
            <a:pPr algn="ctr"/>
            <a:r>
              <a:rPr lang="en-US" sz="2800" dirty="0"/>
              <a:t>08/18/2017</a:t>
            </a:r>
          </a:p>
          <a:p>
            <a:pPr algn="ctr"/>
            <a:r>
              <a:rPr lang="en-US" sz="2800" dirty="0"/>
              <a:t>Data from Phenology</a:t>
            </a:r>
          </a:p>
        </p:txBody>
      </p:sp>
    </p:spTree>
    <p:extLst>
      <p:ext uri="{BB962C8B-B14F-4D97-AF65-F5344CB8AC3E}">
        <p14:creationId xmlns:p14="http://schemas.microsoft.com/office/powerpoint/2010/main" val="49577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Oops, this is strange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514" y="1835353"/>
            <a:ext cx="5389486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2130357"/>
            <a:ext cx="4914900" cy="34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0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96" y="2118050"/>
            <a:ext cx="12117488" cy="2988616"/>
          </a:xfrm>
        </p:spPr>
        <p:txBody>
          <a:bodyPr>
            <a:normAutofit/>
          </a:bodyPr>
          <a:lstStyle/>
          <a:p>
            <a:r>
              <a:rPr lang="en-US" dirty="0"/>
              <a:t>There is clearly separation between data points, which denotes that plant responds differently to different temperature range.</a:t>
            </a:r>
          </a:p>
        </p:txBody>
      </p:sp>
    </p:spTree>
    <p:extLst>
      <p:ext uri="{BB962C8B-B14F-4D97-AF65-F5344CB8AC3E}">
        <p14:creationId xmlns:p14="http://schemas.microsoft.com/office/powerpoint/2010/main" val="236832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3658" y="365125"/>
            <a:ext cx="10515600" cy="1325563"/>
          </a:xfrm>
        </p:spPr>
        <p:txBody>
          <a:bodyPr/>
          <a:lstStyle/>
          <a:p>
            <a:r>
              <a:rPr lang="en-US" dirty="0"/>
              <a:t>Use Excel to process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122" y="1690688"/>
            <a:ext cx="7184336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1458" y="2863517"/>
            <a:ext cx="43014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So, I separate the data into low temperature range(&lt;12.5) and high temperature range(&gt;12.5), and create two files LT.csv and HT.csv</a:t>
            </a:r>
          </a:p>
        </p:txBody>
      </p:sp>
    </p:spTree>
    <p:extLst>
      <p:ext uri="{BB962C8B-B14F-4D97-AF65-F5344CB8AC3E}">
        <p14:creationId xmlns:p14="http://schemas.microsoft.com/office/powerpoint/2010/main" val="4122279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306" y="384581"/>
            <a:ext cx="10515600" cy="1258402"/>
          </a:xfrm>
        </p:spPr>
        <p:txBody>
          <a:bodyPr>
            <a:normAutofit fontScale="90000"/>
          </a:bodyPr>
          <a:lstStyle/>
          <a:p>
            <a:r>
              <a:rPr lang="en-US" dirty="0"/>
              <a:t>Rising temperature(LT) induces earlier flowering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883991"/>
            <a:ext cx="5445868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0" y="2315183"/>
            <a:ext cx="5600700" cy="319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94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906622"/>
            <a:ext cx="5543550" cy="392024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2540" cy="1325563"/>
          </a:xfrm>
        </p:spPr>
        <p:txBody>
          <a:bodyPr/>
          <a:lstStyle/>
          <a:p>
            <a:r>
              <a:rPr lang="en-US" dirty="0"/>
              <a:t>Rising temperature(HT) induces later flowering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83" y="1906622"/>
            <a:ext cx="5340485" cy="404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96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Reasons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7347"/>
            <a:ext cx="10515600" cy="180398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Different temperature range induces different physiological </a:t>
            </a:r>
            <a:r>
              <a:rPr lang="en-US" dirty="0" err="1"/>
              <a:t>reponses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Different species have different flowering date response.</a:t>
            </a:r>
          </a:p>
        </p:txBody>
      </p:sp>
    </p:spTree>
    <p:extLst>
      <p:ext uri="{BB962C8B-B14F-4D97-AF65-F5344CB8AC3E}">
        <p14:creationId xmlns:p14="http://schemas.microsoft.com/office/powerpoint/2010/main" val="1394065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580" y="473917"/>
            <a:ext cx="11207620" cy="1351708"/>
          </a:xfrm>
        </p:spPr>
        <p:txBody>
          <a:bodyPr/>
          <a:lstStyle/>
          <a:p>
            <a:r>
              <a:rPr lang="en-US" dirty="0"/>
              <a:t>ANOVA of different species and flowering date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121" y="1738077"/>
            <a:ext cx="7447918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242" y="3142221"/>
            <a:ext cx="3501957" cy="139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54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1.The temperature is increasing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2.Different temperature range has different impact on flowering date: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a.Rising</a:t>
            </a:r>
            <a:r>
              <a:rPr lang="en-US" dirty="0"/>
              <a:t> temperature(low temperature range) induces earlier flowering;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b.Rising</a:t>
            </a:r>
            <a:r>
              <a:rPr lang="en-US" dirty="0"/>
              <a:t> </a:t>
            </a:r>
            <a:r>
              <a:rPr lang="en-US" dirty="0" err="1"/>
              <a:t>tempe.rature</a:t>
            </a:r>
            <a:r>
              <a:rPr lang="en-US" dirty="0"/>
              <a:t>(high temperature range) induces later flowering.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3.Different </a:t>
            </a:r>
            <a:r>
              <a:rPr lang="en-US" dirty="0"/>
              <a:t>species have different flowering date. </a:t>
            </a:r>
          </a:p>
        </p:txBody>
      </p:sp>
    </p:spTree>
    <p:extLst>
      <p:ext uri="{BB962C8B-B14F-4D97-AF65-F5344CB8AC3E}">
        <p14:creationId xmlns:p14="http://schemas.microsoft.com/office/powerpoint/2010/main" val="366135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8681" y="2763092"/>
            <a:ext cx="10515600" cy="1325563"/>
          </a:xfrm>
        </p:spPr>
        <p:txBody>
          <a:bodyPr/>
          <a:lstStyle/>
          <a:p>
            <a:r>
              <a:rPr lang="en-US" dirty="0"/>
              <a:t>Why study this?</a:t>
            </a:r>
          </a:p>
        </p:txBody>
      </p:sp>
    </p:spTree>
    <p:extLst>
      <p:ext uri="{BB962C8B-B14F-4D97-AF65-F5344CB8AC3E}">
        <p14:creationId xmlns:p14="http://schemas.microsoft.com/office/powerpoint/2010/main" val="295414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346" y="1929997"/>
            <a:ext cx="7212564" cy="35511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2204" y="727788"/>
            <a:ext cx="5197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Temperature Change</a:t>
            </a:r>
          </a:p>
        </p:txBody>
      </p:sp>
      <p:sp>
        <p:nvSpPr>
          <p:cNvPr id="6" name="Rectangle 5"/>
          <p:cNvSpPr/>
          <p:nvPr/>
        </p:nvSpPr>
        <p:spPr>
          <a:xfrm>
            <a:off x="2348584" y="5775443"/>
            <a:ext cx="74875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Predicted average shift in surface temperature. </a:t>
            </a:r>
          </a:p>
          <a:p>
            <a:r>
              <a:rPr lang="en-US" dirty="0"/>
              <a:t>Color scales denotes the decrease or the increase in temperature (IPCC 2014).</a:t>
            </a:r>
          </a:p>
        </p:txBody>
      </p:sp>
    </p:spTree>
    <p:extLst>
      <p:ext uri="{BB962C8B-B14F-4D97-AF65-F5344CB8AC3E}">
        <p14:creationId xmlns:p14="http://schemas.microsoft.com/office/powerpoint/2010/main" val="53151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The result of rising temperature is </a:t>
            </a:r>
            <a:br>
              <a:rPr lang="en-US" sz="3200" dirty="0"/>
            </a:br>
            <a:r>
              <a:rPr lang="en-US" sz="3200" dirty="0"/>
              <a:t>shortened development stages and yield loss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9160"/>
            <a:ext cx="6748563" cy="4657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86763" y="3267562"/>
            <a:ext cx="39030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rising temperature induces early flowering and shortens the development stages. The biomass of spikelet of winter wheat is decreasing with temperature rising.(Wheeler et al.1996)</a:t>
            </a:r>
          </a:p>
        </p:txBody>
      </p:sp>
    </p:spTree>
    <p:extLst>
      <p:ext uri="{BB962C8B-B14F-4D97-AF65-F5344CB8AC3E}">
        <p14:creationId xmlns:p14="http://schemas.microsoft.com/office/powerpoint/2010/main" val="307137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6391" y="2557025"/>
            <a:ext cx="6836923" cy="1325563"/>
          </a:xfrm>
        </p:spPr>
        <p:txBody>
          <a:bodyPr/>
          <a:lstStyle/>
          <a:p>
            <a:r>
              <a:rPr lang="en-US" dirty="0"/>
              <a:t>Is temperature really rising?</a:t>
            </a:r>
          </a:p>
        </p:txBody>
      </p:sp>
    </p:spTree>
    <p:extLst>
      <p:ext uri="{BB962C8B-B14F-4D97-AF65-F5344CB8AC3E}">
        <p14:creationId xmlns:p14="http://schemas.microsoft.com/office/powerpoint/2010/main" val="138864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57" y="1786714"/>
            <a:ext cx="4148558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638"/>
          <a:stretch/>
        </p:blipFill>
        <p:spPr>
          <a:xfrm>
            <a:off x="5299978" y="2015412"/>
            <a:ext cx="5753100" cy="338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6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############regression between year and mean temperature for a year################</a:t>
            </a:r>
          </a:p>
          <a:p>
            <a:r>
              <a:rPr lang="en-US" dirty="0" err="1"/>
              <a:t>rm</a:t>
            </a:r>
            <a:r>
              <a:rPr lang="en-US" dirty="0"/>
              <a:t>(list=ls(all=TRUE)) ##clean the memory  </a:t>
            </a:r>
          </a:p>
          <a:p>
            <a:r>
              <a:rPr lang="en-US" dirty="0"/>
              <a:t>PS&lt;-read.csv("</a:t>
            </a:r>
            <a:r>
              <a:rPr lang="en-US" dirty="0" err="1"/>
              <a:t>PS.csv",header</a:t>
            </a:r>
            <a:r>
              <a:rPr lang="en-US" dirty="0"/>
              <a:t>=T)</a:t>
            </a:r>
          </a:p>
          <a:p>
            <a:r>
              <a:rPr lang="en-US" dirty="0" err="1"/>
              <a:t>yearmean</a:t>
            </a:r>
            <a:r>
              <a:rPr lang="en-US" dirty="0"/>
              <a:t>&lt;-</a:t>
            </a:r>
            <a:r>
              <a:rPr lang="en-US" dirty="0" err="1"/>
              <a:t>as.data.frame</a:t>
            </a:r>
            <a:r>
              <a:rPr lang="en-US" dirty="0"/>
              <a:t>(</a:t>
            </a:r>
            <a:r>
              <a:rPr lang="en-US" dirty="0" err="1"/>
              <a:t>tapply</a:t>
            </a:r>
            <a:r>
              <a:rPr lang="en-US" dirty="0"/>
              <a:t>(</a:t>
            </a:r>
            <a:r>
              <a:rPr lang="en-US" dirty="0" err="1"/>
              <a:t>PS$Temperature</a:t>
            </a:r>
            <a:r>
              <a:rPr lang="en-US" dirty="0"/>
              <a:t>..Celsius.,</a:t>
            </a:r>
            <a:r>
              <a:rPr lang="en-US" dirty="0" err="1"/>
              <a:t>PS$Year,mean</a:t>
            </a:r>
            <a:r>
              <a:rPr lang="en-US" dirty="0"/>
              <a:t>))</a:t>
            </a:r>
          </a:p>
          <a:p>
            <a:r>
              <a:rPr lang="en-US" dirty="0" err="1"/>
              <a:t>yearmean$year</a:t>
            </a:r>
            <a:r>
              <a:rPr lang="en-US" dirty="0"/>
              <a:t>&lt;-</a:t>
            </a:r>
            <a:r>
              <a:rPr lang="en-US" dirty="0" err="1"/>
              <a:t>rownames</a:t>
            </a:r>
            <a:r>
              <a:rPr lang="en-US" dirty="0"/>
              <a:t>(</a:t>
            </a:r>
            <a:r>
              <a:rPr lang="en-US" dirty="0" err="1"/>
              <a:t>yearmean</a:t>
            </a:r>
            <a:r>
              <a:rPr lang="en-US" dirty="0"/>
              <a:t>)</a:t>
            </a:r>
          </a:p>
          <a:p>
            <a:r>
              <a:rPr lang="en-US" dirty="0" err="1"/>
              <a:t>colnames</a:t>
            </a:r>
            <a:r>
              <a:rPr lang="en-US" dirty="0"/>
              <a:t>(</a:t>
            </a:r>
            <a:r>
              <a:rPr lang="en-US" dirty="0" err="1"/>
              <a:t>yearmean</a:t>
            </a:r>
            <a:r>
              <a:rPr lang="en-US" dirty="0"/>
              <a:t>)[1]&lt;-"mean"</a:t>
            </a:r>
          </a:p>
          <a:p>
            <a:r>
              <a:rPr lang="en-US" dirty="0"/>
              <a:t>x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yearmean$year</a:t>
            </a:r>
            <a:r>
              <a:rPr lang="en-US" dirty="0"/>
              <a:t>)  ## Year</a:t>
            </a:r>
          </a:p>
          <a:p>
            <a:r>
              <a:rPr lang="en-US" dirty="0"/>
              <a:t>y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yearmean$mean</a:t>
            </a:r>
            <a:r>
              <a:rPr lang="en-US" dirty="0"/>
              <a:t>)  ## Temperature</a:t>
            </a:r>
          </a:p>
          <a:p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y~x</a:t>
            </a:r>
            <a:r>
              <a:rPr lang="en-US" dirty="0"/>
              <a:t>) ## linear model regression</a:t>
            </a:r>
          </a:p>
          <a:p>
            <a:r>
              <a:rPr lang="en-US" dirty="0"/>
              <a:t>summary(</a:t>
            </a:r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y~x</a:t>
            </a:r>
            <a:r>
              <a:rPr lang="en-US" dirty="0"/>
              <a:t>)) ## summarize all results of the linear model regression</a:t>
            </a:r>
          </a:p>
          <a:p>
            <a:r>
              <a:rPr lang="en-US" dirty="0"/>
              <a:t>plot(</a:t>
            </a:r>
            <a:r>
              <a:rPr lang="en-US" dirty="0" err="1"/>
              <a:t>x,y</a:t>
            </a:r>
            <a:r>
              <a:rPr lang="en-US" dirty="0"/>
              <a:t>, </a:t>
            </a:r>
            <a:r>
              <a:rPr lang="en-US" dirty="0" err="1"/>
              <a:t>xlab</a:t>
            </a:r>
            <a:r>
              <a:rPr lang="en-US" dirty="0"/>
              <a:t>="Year", </a:t>
            </a:r>
            <a:r>
              <a:rPr lang="en-US" dirty="0" err="1"/>
              <a:t>ylab</a:t>
            </a:r>
            <a:r>
              <a:rPr lang="en-US" dirty="0"/>
              <a:t>="Temperature (Celsius) " ) ## plot the data</a:t>
            </a:r>
          </a:p>
          <a:p>
            <a:r>
              <a:rPr lang="en-US" dirty="0" err="1"/>
              <a:t>abline</a:t>
            </a:r>
            <a:r>
              <a:rPr lang="en-US" dirty="0"/>
              <a:t>(</a:t>
            </a:r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y~x</a:t>
            </a:r>
            <a:r>
              <a:rPr lang="en-US" dirty="0"/>
              <a:t>)) ##include the regression line in the plot</a:t>
            </a:r>
          </a:p>
        </p:txBody>
      </p:sp>
    </p:spTree>
    <p:extLst>
      <p:ext uri="{BB962C8B-B14F-4D97-AF65-F5344CB8AC3E}">
        <p14:creationId xmlns:p14="http://schemas.microsoft.com/office/powerpoint/2010/main" val="1727798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Regression between year and </a:t>
            </a:r>
            <a:br>
              <a:rPr lang="en-US" dirty="0"/>
            </a:br>
            <a:r>
              <a:rPr lang="en-US" dirty="0"/>
              <a:t>mean temperature for a year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969" y="1834955"/>
            <a:ext cx="4441309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090"/>
          <a:stretch/>
        </p:blipFill>
        <p:spPr>
          <a:xfrm>
            <a:off x="5486400" y="2527874"/>
            <a:ext cx="5954138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63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9976" y="2492506"/>
            <a:ext cx="6913983" cy="1325563"/>
          </a:xfrm>
        </p:spPr>
        <p:txBody>
          <a:bodyPr/>
          <a:lstStyle/>
          <a:p>
            <a:pPr algn="ctr"/>
            <a:r>
              <a:rPr lang="en-US" dirty="0"/>
              <a:t>Does rising temperature really induce early flowering?</a:t>
            </a:r>
          </a:p>
        </p:txBody>
      </p:sp>
    </p:spTree>
    <p:extLst>
      <p:ext uri="{BB962C8B-B14F-4D97-AF65-F5344CB8AC3E}">
        <p14:creationId xmlns:p14="http://schemas.microsoft.com/office/powerpoint/2010/main" val="66011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332</Words>
  <Application>Microsoft Office PowerPoint</Application>
  <PresentationFormat>Widescreen</PresentationFormat>
  <Paragraphs>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The influence of change of temperature on flowering date</vt:lpstr>
      <vt:lpstr>Why study this?</vt:lpstr>
      <vt:lpstr>PowerPoint Presentation</vt:lpstr>
      <vt:lpstr>The result of rising temperature is  shortened development stages and yield loss</vt:lpstr>
      <vt:lpstr>Is temperature really rising?</vt:lpstr>
      <vt:lpstr>Yes</vt:lpstr>
      <vt:lpstr>Interesting code</vt:lpstr>
      <vt:lpstr>Regression between year and  mean temperature for a year</vt:lpstr>
      <vt:lpstr>Does rising temperature really induce early flowering?</vt:lpstr>
      <vt:lpstr>Oops, this is strange</vt:lpstr>
      <vt:lpstr>There is clearly separation between data points, which denotes that plant responds differently to different temperature range.</vt:lpstr>
      <vt:lpstr>Use Excel to process data</vt:lpstr>
      <vt:lpstr>Rising temperature(LT) induces earlier flowering </vt:lpstr>
      <vt:lpstr>Rising temperature(HT) induces later flowering </vt:lpstr>
      <vt:lpstr>Possible Reasons</vt:lpstr>
      <vt:lpstr>ANOVA of different species and flowering date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Zhikai Yang</dc:creator>
  <cp:lastModifiedBy>Zhikai Yang</cp:lastModifiedBy>
  <cp:revision>11</cp:revision>
  <dcterms:created xsi:type="dcterms:W3CDTF">2017-08-18T13:12:33Z</dcterms:created>
  <dcterms:modified xsi:type="dcterms:W3CDTF">2017-08-18T17:01:01Z</dcterms:modified>
</cp:coreProperties>
</file>