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7a8939f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557a8939f7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5f933ac4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5f933ac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5f933ac4a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5f933ac4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58b27ef0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58b27ef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80eaa3c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80eaa3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f7c4e15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55f7c4e15b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5f7c4e15b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55f7c4e15b_3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5f7c4e15b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5f7c4e15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f7c4e15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f7c4e1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57a8939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57a8939f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unsdsn/world-happiness#2015.csv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21.png"/><Relationship Id="rId8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575250" y="1553875"/>
            <a:ext cx="11041500" cy="156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Happiness Prediction of a country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7813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Jinghua Yao, Junlin Chen, Danny Lou,David Wang, Matt YongWook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89732" y="61028"/>
            <a:ext cx="105156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Technology</a:t>
            </a:r>
            <a:r>
              <a:rPr b="1" lang="en-US" sz="2800"/>
              <a:t> factors vs. Happiness Score 2015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389732" y="873169"/>
            <a:ext cx="33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Scatter plotting by Matplotlib,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</a:t>
            </a:r>
            <a:endParaRPr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7469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8600" y="1887478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77199" y="1887480"/>
            <a:ext cx="4114800" cy="274318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3375" y="4907027"/>
            <a:ext cx="6694775" cy="16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09612" y="1389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Factors in Healthcare to Happiness score 2015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838200" y="13970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Data Collection and organization using pandas and API request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/>
              <a:t>Life Expectancy (Kaggle, csv)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/>
              <a:t>Current Health Expenditure( %GDP)(Worldbank, csv)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/>
              <a:t>Government Health Expenditure(%GDP)(Worldbank, csv)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/>
              <a:t> Out of Pocket Expenditure</a:t>
            </a:r>
            <a:r>
              <a:rPr lang="en-US" sz="2400"/>
              <a:t>(%GDP)</a:t>
            </a:r>
            <a:r>
              <a:rPr lang="en-US" sz="2400"/>
              <a:t> (WHO, API request)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/>
              <a:t> Suicide Rate (WHO,API request)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screenshot of a cell phone &#10; &#10;Description automatically generated" id="170" name="Google Shape;170;p23"/>
          <p:cNvPicPr preferRelativeResize="0"/>
          <p:nvPr/>
        </p:nvPicPr>
        <p:blipFill rotWithShape="1">
          <a:blip r:embed="rId3">
            <a:alphaModFix/>
          </a:blip>
          <a:srcRect b="0" l="0" r="0" t="6861"/>
          <a:stretch/>
        </p:blipFill>
        <p:spPr>
          <a:xfrm>
            <a:off x="838200" y="4498149"/>
            <a:ext cx="11083642" cy="214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89732" y="61028"/>
            <a:ext cx="10515600" cy="1121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Health Factors to Happiness Score 2015</a:t>
            </a:r>
            <a:endParaRPr/>
          </a:p>
        </p:txBody>
      </p:sp>
      <p:pic>
        <p:nvPicPr>
          <p:cNvPr descr="A close up of a map &#10; &#10;Description automatically generated"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081" y="1677146"/>
            <a:ext cx="3664745" cy="2443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map &#10; &#10;Description automatically generated" id="177" name="Google Shape;177;p24"/>
          <p:cNvPicPr preferRelativeResize="0"/>
          <p:nvPr/>
        </p:nvPicPr>
        <p:blipFill rotWithShape="1">
          <a:blip r:embed="rId4">
            <a:alphaModFix/>
          </a:blip>
          <a:srcRect b="0" l="0" r="11343" t="4481"/>
          <a:stretch/>
        </p:blipFill>
        <p:spPr>
          <a:xfrm>
            <a:off x="3765187" y="1822812"/>
            <a:ext cx="4019551" cy="2335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map &#10; &#10;Description automatically generated" id="178" name="Google Shape;17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3664" y="4256968"/>
            <a:ext cx="3253980" cy="23891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map &#10; &#10;Description automatically generated" id="179" name="Google Shape;17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9989" y="4223376"/>
            <a:ext cx="5273675" cy="24399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map &#10; &#10;Description automatically generated" id="180" name="Google Shape;180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97868" y="1767433"/>
            <a:ext cx="4019552" cy="241002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389732" y="873169"/>
            <a:ext cx="336232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Scatter plotting by Matplotlib,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</a:t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389732" y="1677146"/>
            <a:ext cx="3362325" cy="2443163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7797868" y="1677145"/>
            <a:ext cx="4004400" cy="251460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704850" y="293689"/>
            <a:ext cx="9248775" cy="80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Calibri"/>
              <a:buNone/>
            </a:pPr>
            <a:r>
              <a:rPr b="1" lang="en-US" sz="3240"/>
              <a:t>Statistic of Health Factors</a:t>
            </a:r>
            <a:br>
              <a:rPr b="1" lang="en-US" sz="3240"/>
            </a:br>
            <a:r>
              <a:rPr b="1" lang="en-US" sz="3240"/>
              <a:t> </a:t>
            </a:r>
            <a:endParaRPr/>
          </a:p>
        </p:txBody>
      </p:sp>
      <p:pic>
        <p:nvPicPr>
          <p:cNvPr descr="A screenshot of a cell phone &#10; &#10;Description automatically generated"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538" y="707438"/>
            <a:ext cx="8629650" cy="330717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/>
          <p:nvPr/>
        </p:nvSpPr>
        <p:spPr>
          <a:xfrm>
            <a:off x="985837" y="2357438"/>
            <a:ext cx="8329613" cy="4572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985837" y="4014609"/>
            <a:ext cx="74437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Factors in Health: Govement Health Expenditure(%GDP)</a:t>
            </a:r>
            <a:endParaRPr/>
          </a:p>
        </p:txBody>
      </p:sp>
      <p:pic>
        <p:nvPicPr>
          <p:cNvPr descr="A close up of a map &#10; &#10;Description automatically generated" id="192" name="Google Shape;19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850" y="4425857"/>
            <a:ext cx="3778250" cy="226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548625" y="374625"/>
            <a:ext cx="9779400" cy="80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Happiness</a:t>
            </a:r>
            <a:r>
              <a:rPr lang="en-US" sz="3600"/>
              <a:t> Value Model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 rotWithShape="1">
          <a:blip r:embed="rId3">
            <a:alphaModFix/>
          </a:blip>
          <a:srcRect b="19351" l="-1300" r="-2704" t="-10161"/>
          <a:stretch/>
        </p:blipFill>
        <p:spPr>
          <a:xfrm>
            <a:off x="701025" y="2427725"/>
            <a:ext cx="6538911" cy="411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612338" y="685084"/>
            <a:ext cx="87372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Methods: </a:t>
            </a:r>
            <a:r>
              <a:rPr lang="en-US" sz="1800">
                <a:solidFill>
                  <a:srgbClr val="272A2D"/>
                </a:solidFill>
                <a:latin typeface="Calibri"/>
                <a:ea typeface="Calibri"/>
                <a:cs typeface="Calibri"/>
                <a:sym typeface="Calibri"/>
              </a:rPr>
              <a:t>statsmodels.regression.linear_model.OLS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6307825" y="4045775"/>
            <a:ext cx="5478900" cy="2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 Happiness Score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X1= Internet Users (% of population)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X2=Rural Population (% Total)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X3=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Average GDP per capita (PPP)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X4=Government Health Expenditure(GHE) (%GDP)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X5=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enrollment (% gross)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660925" y="2446225"/>
            <a:ext cx="73029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Modle: Y=0.0122X1-0.007X2+0.0116X3+0.0149X4+0.003X5+4.0147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6"/>
          <p:cNvPicPr preferRelativeResize="0"/>
          <p:nvPr/>
        </p:nvPicPr>
        <p:blipFill rotWithShape="1">
          <a:blip r:embed="rId4">
            <a:alphaModFix/>
          </a:blip>
          <a:srcRect b="29517" l="0" r="0" t="0"/>
          <a:stretch/>
        </p:blipFill>
        <p:spPr>
          <a:xfrm>
            <a:off x="665975" y="1074000"/>
            <a:ext cx="7302901" cy="13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/>
          <p:nvPr/>
        </p:nvSpPr>
        <p:spPr>
          <a:xfrm>
            <a:off x="3230901" y="3744428"/>
            <a:ext cx="2599800" cy="14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591325" y="200525"/>
            <a:ext cx="10285500" cy="9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Model</a:t>
            </a:r>
            <a:r>
              <a:rPr lang="en-US" sz="3000"/>
              <a:t> Testing in 2014 world Happiness Score</a:t>
            </a:r>
            <a:endParaRPr sz="3000"/>
          </a:p>
        </p:txBody>
      </p:sp>
      <p:grpSp>
        <p:nvGrpSpPr>
          <p:cNvPr id="209" name="Google Shape;209;p27"/>
          <p:cNvGrpSpPr/>
          <p:nvPr/>
        </p:nvGrpSpPr>
        <p:grpSpPr>
          <a:xfrm>
            <a:off x="725800" y="957900"/>
            <a:ext cx="7355555" cy="5703625"/>
            <a:chOff x="591325" y="967725"/>
            <a:chExt cx="7355555" cy="5703625"/>
          </a:xfrm>
        </p:grpSpPr>
        <p:pic>
          <p:nvPicPr>
            <p:cNvPr id="210" name="Google Shape;210;p27"/>
            <p:cNvPicPr preferRelativeResize="0"/>
            <p:nvPr/>
          </p:nvPicPr>
          <p:blipFill rotWithShape="1">
            <a:blip r:embed="rId3">
              <a:alphaModFix/>
            </a:blip>
            <a:srcRect b="93375" l="2050" r="-2050" t="1181"/>
            <a:stretch/>
          </p:blipFill>
          <p:spPr>
            <a:xfrm>
              <a:off x="4553705" y="1429067"/>
              <a:ext cx="3393176" cy="2869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53209" y="1718129"/>
              <a:ext cx="3206425" cy="237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1325" y="1429075"/>
              <a:ext cx="3536438" cy="52364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3" name="Google Shape;213;p27"/>
            <p:cNvCxnSpPr/>
            <p:nvPr/>
          </p:nvCxnSpPr>
          <p:spPr>
            <a:xfrm>
              <a:off x="4485125" y="1728216"/>
              <a:ext cx="307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Google Shape;214;p27"/>
            <p:cNvSpPr txBox="1"/>
            <p:nvPr/>
          </p:nvSpPr>
          <p:spPr>
            <a:xfrm>
              <a:off x="667524" y="967725"/>
              <a:ext cx="37734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Methods: sklearn, </a:t>
              </a:r>
              <a:r>
                <a:rPr lang="en-US" sz="1800"/>
                <a:t>regr.predict</a:t>
              </a:r>
              <a:endParaRPr sz="1800"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057043" y="1746850"/>
              <a:ext cx="349500" cy="4924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944725" y="1746850"/>
              <a:ext cx="349500" cy="2251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627537" y="5925350"/>
              <a:ext cx="3316800" cy="2241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7"/>
          <p:cNvSpPr txBox="1"/>
          <p:nvPr/>
        </p:nvSpPr>
        <p:spPr>
          <a:xfrm>
            <a:off x="4542100" y="4183525"/>
            <a:ext cx="5169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 Sample: Top30 of 2014 Happiness countries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390525" y="1385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Conclusion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517325" y="1336275"/>
            <a:ext cx="5886600" cy="499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 We are able to build model to predict Happiness score by multiple </a:t>
            </a:r>
            <a:r>
              <a:rPr lang="en-US"/>
              <a:t>factors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A</a:t>
            </a:r>
            <a:r>
              <a:rPr lang="en-US"/>
              <a:t>ccuracy of the model may depend on the c</a:t>
            </a:r>
            <a:r>
              <a:rPr lang="en-US"/>
              <a:t>omprehensive level of factors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 Data size is also </a:t>
            </a:r>
            <a:r>
              <a:rPr lang="en-US"/>
              <a:t>important</a:t>
            </a:r>
            <a:r>
              <a:rPr lang="en-US"/>
              <a:t> to </a:t>
            </a:r>
            <a:r>
              <a:rPr lang="en-US"/>
              <a:t>accuracy of the model 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28"/>
          <p:cNvGrpSpPr/>
          <p:nvPr/>
        </p:nvGrpSpPr>
        <p:grpSpPr>
          <a:xfrm>
            <a:off x="6822125" y="1336275"/>
            <a:ext cx="4443975" cy="4864600"/>
            <a:chOff x="6822125" y="1336275"/>
            <a:chExt cx="4443975" cy="4864600"/>
          </a:xfrm>
        </p:grpSpPr>
        <p:pic>
          <p:nvPicPr>
            <p:cNvPr id="226" name="Google Shape;226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22125" y="1336275"/>
              <a:ext cx="4443975" cy="4864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28"/>
            <p:cNvSpPr txBox="1"/>
            <p:nvPr/>
          </p:nvSpPr>
          <p:spPr>
            <a:xfrm rot="255943">
              <a:off x="9728220" y="3740963"/>
              <a:ext cx="1060738" cy="746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FF0000"/>
                  </a:solidFill>
                  <a:latin typeface="Impact"/>
                  <a:ea typeface="Impact"/>
                  <a:cs typeface="Impact"/>
                  <a:sym typeface="Impact"/>
                </a:rPr>
                <a:t>I  Love Data</a:t>
              </a: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39053" y="1765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 of 2015 World Happiness ranking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568569" y="1065748"/>
            <a:ext cx="114291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Kaggle.com :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https://www.kaggle.com/unsdsn/world-happiness#2015.csv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Gmap API request: https://maps.googleapis.com/maps/api/geocode/json?''address={0}&amp;key={1}').format(country, gkey)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568569" y="2158345"/>
            <a:ext cx="10575681" cy="2462986"/>
            <a:chOff x="568569" y="1700213"/>
            <a:chExt cx="10575681" cy="2462986"/>
          </a:xfrm>
        </p:grpSpPr>
        <p:pic>
          <p:nvPicPr>
            <p:cNvPr descr="A close up of a map &#10; &#10;Description automatically generated" id="93" name="Google Shape;93;p14"/>
            <p:cNvPicPr preferRelativeResize="0"/>
            <p:nvPr/>
          </p:nvPicPr>
          <p:blipFill rotWithShape="1">
            <a:blip r:embed="rId4">
              <a:alphaModFix/>
            </a:blip>
            <a:srcRect b="0" l="7318" r="13026" t="7901"/>
            <a:stretch/>
          </p:blipFill>
          <p:spPr>
            <a:xfrm>
              <a:off x="7015164" y="2049805"/>
              <a:ext cx="4129086" cy="21133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lose up of a map &#10; &#10;Description automatically generated" id="94" name="Google Shape;94;p14"/>
            <p:cNvPicPr preferRelativeResize="0"/>
            <p:nvPr/>
          </p:nvPicPr>
          <p:blipFill rotWithShape="1">
            <a:blip r:embed="rId5">
              <a:alphaModFix/>
            </a:blip>
            <a:srcRect b="5259" l="26493" r="18931" t="12023"/>
            <a:stretch/>
          </p:blipFill>
          <p:spPr>
            <a:xfrm>
              <a:off x="568569" y="2069545"/>
              <a:ext cx="3067049" cy="2016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4"/>
            <p:cNvSpPr txBox="1"/>
            <p:nvPr/>
          </p:nvSpPr>
          <p:spPr>
            <a:xfrm>
              <a:off x="568569" y="1700213"/>
              <a:ext cx="27318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Top 50 Happiness Country</a:t>
              </a:r>
              <a:endParaRPr/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3791866" y="1700213"/>
              <a:ext cx="27318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51-100 Happiness Country</a:t>
              </a:r>
              <a:endParaRPr/>
            </a:p>
          </p:txBody>
        </p:sp>
        <p:pic>
          <p:nvPicPr>
            <p:cNvPr descr="A close up of a map &#10; &#10;Description automatically generated" id="97" name="Google Shape;97;p14"/>
            <p:cNvPicPr preferRelativeResize="0"/>
            <p:nvPr/>
          </p:nvPicPr>
          <p:blipFill rotWithShape="1">
            <a:blip r:embed="rId6">
              <a:alphaModFix/>
            </a:blip>
            <a:srcRect b="4332" l="21357" r="25213" t="8356"/>
            <a:stretch/>
          </p:blipFill>
          <p:spPr>
            <a:xfrm>
              <a:off x="3868066" y="2069545"/>
              <a:ext cx="2914650" cy="20167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4"/>
          <p:cNvSpPr txBox="1"/>
          <p:nvPr/>
        </p:nvSpPr>
        <p:spPr>
          <a:xfrm>
            <a:off x="7015163" y="2180723"/>
            <a:ext cx="3357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100-158 Happiness Country</a:t>
            </a:r>
            <a:endParaRPr/>
          </a:p>
        </p:txBody>
      </p:sp>
      <p:pic>
        <p:nvPicPr>
          <p:cNvPr descr="A screenshot of a cell phone &#10; &#10;Description automatically generated" id="99" name="Google Shape;9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847" y="4533900"/>
            <a:ext cx="99314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Questions to answer</a:t>
            </a:r>
            <a:endParaRPr b="1"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What factors has </a:t>
            </a:r>
            <a:r>
              <a:rPr lang="en-US"/>
              <a:t>best correlation </a:t>
            </a:r>
            <a:r>
              <a:rPr lang="en-US"/>
              <a:t>to the </a:t>
            </a:r>
            <a:r>
              <a:rPr lang="en-US"/>
              <a:t>Happiness</a:t>
            </a:r>
            <a:r>
              <a:rPr lang="en-US"/>
              <a:t>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 we predict Happiness Score by a model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Possible Factors </a:t>
            </a:r>
            <a:r>
              <a:rPr b="1" lang="en-US"/>
              <a:t>contribute to Happiness 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01884" y="1478384"/>
            <a:ext cx="114126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27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20"/>
              <a:buChar char="•"/>
            </a:pPr>
            <a:r>
              <a:rPr b="1" lang="en-US" sz="2220"/>
              <a:t>Education (Matt YongWook Lee)</a:t>
            </a:r>
            <a:endParaRPr/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50"/>
              <a:t> Government total expenditure on Education and School enrollment rate</a:t>
            </a:r>
            <a:endParaRPr b="1" sz="2220"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en-US" sz="2220"/>
              <a:t>Population (</a:t>
            </a:r>
            <a:r>
              <a:rPr b="1" lang="en-US" sz="2220"/>
              <a:t>David Wang</a:t>
            </a:r>
            <a:r>
              <a:rPr b="1" lang="en-US" sz="2220"/>
              <a:t>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    Total population, male population, female population, rural population and urban population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en-US" sz="2220"/>
              <a:t>Economy (Junlin Chen)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    GDP, Unemployment Rate, Cost of living, Purchasing Power index and pollution index</a:t>
            </a:r>
            <a:endParaRPr b="1" sz="222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en-US" sz="2220"/>
              <a:t>Technology (Danny Lou)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b="1" lang="en-US" sz="2220"/>
              <a:t>    </a:t>
            </a:r>
            <a:r>
              <a:rPr lang="en-US" sz="2220"/>
              <a:t>Internet users (% of population), Cellular subscriptions, Broadband subscriptions</a:t>
            </a:r>
            <a:endParaRPr sz="222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b="1" lang="en-US" sz="2220"/>
              <a:t>Health (Jinghua Yao)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   Life Expectancy, Current Health Expenditure, Government Health Expenditure, Out of Pocket Expenditure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    Suicide Rate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09612" y="13890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Factors in Education to Happiness score 2015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3970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Data Collection and organization using pandas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6700" lvl="0" marL="228600" rtl="0" algn="l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➢"/>
            </a:pPr>
            <a:r>
              <a:rPr lang="en-US" sz="2400"/>
              <a:t>Government expenditure on education, total(% of government expenditure) (Worldbank, csv)</a:t>
            </a:r>
            <a:endParaRPr/>
          </a:p>
          <a:p>
            <a:pPr indent="-266700" lvl="0" marL="228600" rtl="0" algn="l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➢"/>
            </a:pPr>
            <a:r>
              <a:rPr lang="en-US" sz="2400"/>
              <a:t>School enrollment (% gross) (Worldbank, csv)</a:t>
            </a:r>
            <a:endParaRPr/>
          </a:p>
          <a:p>
            <a:pPr indent="-266700" lvl="0" marL="228600" rtl="0" algn="l"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➢"/>
            </a:pPr>
            <a:r>
              <a:rPr lang="en-US" sz="2400"/>
              <a:t> Literacy Rate Adult total (%of people ages 15 or older) (Worldbank, csv)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63" y="4418675"/>
            <a:ext cx="10970874" cy="16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89732" y="61028"/>
            <a:ext cx="105156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Education</a:t>
            </a:r>
            <a:r>
              <a:rPr b="1" lang="en-US" sz="2800"/>
              <a:t> factors vs. Happiness Score 2015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389732" y="873169"/>
            <a:ext cx="33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Scatter plotting by Matplotlib,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550" y="1665616"/>
            <a:ext cx="50101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09851"/>
            <a:ext cx="12236326" cy="9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725" y="1904325"/>
            <a:ext cx="6498000" cy="25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651000" y="388475"/>
            <a:ext cx="11178900" cy="9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Factors in Populations to Happiness score 2015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838200" y="1113900"/>
            <a:ext cx="10515600" cy="316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Data Collection and Source: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World Populations ( World Bank, csv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Population Male %Total </a:t>
            </a:r>
            <a:r>
              <a:rPr lang="en-US"/>
              <a:t>( World Bank, csv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Population Female %Total  ( World Bank, csv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Rural Population % Total ( World Bank, csv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Urban Population ( World Bank, csv )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744600" y="4701900"/>
            <a:ext cx="11178900" cy="1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50" y="3994835"/>
            <a:ext cx="12192002" cy="2334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39000" y="234725"/>
            <a:ext cx="112128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Factors in Populations to Happiness score 2015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25" y="1252888"/>
            <a:ext cx="36195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925" y="11671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8875" y="11445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54225" y="4114800"/>
            <a:ext cx="4114800" cy="274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6150" y="3945175"/>
            <a:ext cx="398625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31275" y="4551500"/>
            <a:ext cx="4314650" cy="17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09612" y="13890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Technology factors vs.</a:t>
            </a:r>
            <a:r>
              <a:rPr b="1" lang="en-US" sz="4000"/>
              <a:t> Happiness score 2015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838200" y="13970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Data Collection and organization using pandas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/>
              <a:t>Internet Users (% of population) </a:t>
            </a:r>
            <a:r>
              <a:rPr lang="en-US" sz="2400"/>
              <a:t>(Worldbank, csv)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/>
              <a:t>Total Cellular Subscriptions </a:t>
            </a:r>
            <a:r>
              <a:rPr lang="en-US" sz="2400"/>
              <a:t>(Worldbank, csv)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/>
              <a:t>Total Broadband Subscriptions </a:t>
            </a:r>
            <a:r>
              <a:rPr lang="en-US" sz="2400"/>
              <a:t>(Worldbank, csv)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/>
              <a:t> Population (Worldbank, csv)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/>
              <a:t> Divide totals data by population to calculate subscriptions per citizen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63" y="4523825"/>
            <a:ext cx="10296876" cy="22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