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2"/>
  </p:notesMasterIdLst>
  <p:sldIdLst>
    <p:sldId id="1864" r:id="rId5"/>
    <p:sldId id="1877" r:id="rId6"/>
    <p:sldId id="1845" r:id="rId7"/>
    <p:sldId id="1873" r:id="rId8"/>
    <p:sldId id="1874" r:id="rId9"/>
    <p:sldId id="1846" r:id="rId10"/>
    <p:sldId id="1848" r:id="rId11"/>
    <p:sldId id="1849" r:id="rId12"/>
    <p:sldId id="1859" r:id="rId13"/>
    <p:sldId id="1871" r:id="rId14"/>
    <p:sldId id="1869" r:id="rId15"/>
    <p:sldId id="1872" r:id="rId16"/>
    <p:sldId id="1876" r:id="rId17"/>
    <p:sldId id="1875" r:id="rId18"/>
    <p:sldId id="1858" r:id="rId19"/>
    <p:sldId id="1867" r:id="rId20"/>
    <p:sldId id="1870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6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3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236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492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7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35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189" y="1694329"/>
            <a:ext cx="6455127" cy="3469341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MALICIOUS ATTACK</a:t>
            </a:r>
            <a:b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C0A58-DDD8-FFA4-B943-B4E5C84545E0}"/>
              </a:ext>
            </a:extLst>
          </p:cNvPr>
          <p:cNvSpPr txBox="1"/>
          <p:nvPr/>
        </p:nvSpPr>
        <p:spPr>
          <a:xfrm>
            <a:off x="9081247" y="4778188"/>
            <a:ext cx="2205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--Team members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J.Yashwanth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raj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E.Manya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Rupali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vadhera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B.Saloni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24" y="220455"/>
            <a:ext cx="9141397" cy="615553"/>
          </a:xfrm>
        </p:spPr>
        <p:txBody>
          <a:bodyPr/>
          <a:lstStyle/>
          <a:p>
            <a:r>
              <a:rPr lang="en-US" dirty="0"/>
              <a:t>Pie chart of target variable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7223" y="1293208"/>
            <a:ext cx="11672047" cy="1718933"/>
          </a:xfrm>
        </p:spPr>
        <p:txBody>
          <a:bodyPr/>
          <a:lstStyle/>
          <a:p>
            <a:r>
              <a:rPr lang="en-US" dirty="0"/>
              <a:t>Total: 23856</a:t>
            </a:r>
          </a:p>
          <a:p>
            <a:r>
              <a:rPr lang="en-US" dirty="0"/>
              <a:t>    Positive: 22788 (95.52% of total)</a:t>
            </a:r>
          </a:p>
          <a:p>
            <a:r>
              <a:rPr lang="en-US" dirty="0"/>
              <a:t>    Negative: 1068 (4.48% of total)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61142-8B42-D307-8816-3CE5662F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2376" y="2260349"/>
            <a:ext cx="3021107" cy="33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Interesting facts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bivariate analysis</a:t>
            </a:r>
            <a:b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2496" y="2299447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observed two independent variables namely (X_2),(X_3)</a:t>
            </a:r>
          </a:p>
          <a:p>
            <a:r>
              <a:rPr lang="en-US" dirty="0"/>
              <a:t>     changes almost at the same rate(1)</a:t>
            </a:r>
          </a:p>
          <a:p>
            <a:r>
              <a:rPr lang="en-US" dirty="0"/>
              <a:t>2.  Also we observed that (X_10),(x_12) </a:t>
            </a:r>
          </a:p>
          <a:p>
            <a:r>
              <a:rPr lang="en-US" dirty="0"/>
              <a:t>    almost vary by 0.88%</a:t>
            </a:r>
          </a:p>
          <a:p>
            <a:r>
              <a:rPr lang="en-US" dirty="0"/>
              <a:t>3. We plotted scatterplot and we got a linear points on the   graph we made</a:t>
            </a:r>
          </a:p>
        </p:txBody>
      </p:sp>
    </p:spTree>
    <p:extLst>
      <p:ext uri="{BB962C8B-B14F-4D97-AF65-F5344CB8AC3E}">
        <p14:creationId xmlns:p14="http://schemas.microsoft.com/office/powerpoint/2010/main" val="29634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24" y="220455"/>
            <a:ext cx="9141397" cy="615553"/>
          </a:xfrm>
        </p:spPr>
        <p:txBody>
          <a:bodyPr/>
          <a:lstStyle/>
          <a:p>
            <a:r>
              <a:rPr lang="en-US" dirty="0"/>
              <a:t>Scatter plot (X_2 vs X_3)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33082" y="825898"/>
            <a:ext cx="11672047" cy="1718933"/>
          </a:xfrm>
        </p:spPr>
        <p:txBody>
          <a:bodyPr/>
          <a:lstStyle/>
          <a:p>
            <a:r>
              <a:rPr lang="en-US" altLang="en-US" dirty="0"/>
              <a:t>We got linear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FB280-C6F6-6B94-6460-5A78E12A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2" y="1165413"/>
            <a:ext cx="11672047" cy="4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5994" y="210345"/>
            <a:ext cx="9141397" cy="615553"/>
          </a:xfrm>
        </p:spPr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733664" y="1289013"/>
            <a:ext cx="11672047" cy="1718933"/>
          </a:xfrm>
        </p:spPr>
        <p:txBody>
          <a:bodyPr/>
          <a:lstStyle/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9448D-734E-8179-1F63-B2954CAE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64" y="22334"/>
            <a:ext cx="6400457" cy="5971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0FDB1-8C0D-E5B4-93B8-3EE546BFD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6" y="1289013"/>
            <a:ext cx="5601022" cy="41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308847"/>
            <a:ext cx="6477000" cy="5325035"/>
          </a:xfrm>
        </p:spPr>
        <p:txBody>
          <a:bodyPr/>
          <a:lstStyle/>
          <a:p>
            <a:r>
              <a:rPr lang="en-US" dirty="0"/>
              <a:t>After EDA , we applied 6 classification algorithms and got below accuracies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9751E-FCFF-7950-20D0-3F3A36D5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59" y="2368383"/>
            <a:ext cx="4656339" cy="39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4619" y="115867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16991" y="6217265"/>
            <a:ext cx="12302013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DA471-C99E-215E-B933-CA8DC36CFCC5}"/>
              </a:ext>
            </a:extLst>
          </p:cNvPr>
          <p:cNvSpPr txBox="1"/>
          <p:nvPr/>
        </p:nvSpPr>
        <p:spPr>
          <a:xfrm>
            <a:off x="535709" y="1016000"/>
            <a:ext cx="108065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conclusions that can be drawn from our EDA and modelbuilding 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Relationship between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Importance of data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Model performance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Assumptions and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Decision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 err="1"/>
              <a:t>Kaggle</a:t>
            </a:r>
            <a:r>
              <a:rPr lang="fr-FR" dirty="0"/>
              <a:t> and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 err="1"/>
              <a:t>Chatgpt</a:t>
            </a:r>
            <a:endParaRPr lang="fr-FR" dirty="0"/>
          </a:p>
          <a:p>
            <a:pPr lvl="1"/>
            <a:r>
              <a:rPr lang="fr-FR" dirty="0"/>
              <a:t>Data </a:t>
            </a:r>
            <a:r>
              <a:rPr lang="fr-FR" dirty="0" err="1"/>
              <a:t>preprocessing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189" y="1694329"/>
            <a:ext cx="6455127" cy="3469341"/>
          </a:xfrm>
        </p:spPr>
        <p:txBody>
          <a:bodyPr anchor="ctr">
            <a:noAutofit/>
          </a:bodyPr>
          <a:lstStyle/>
          <a:p>
            <a:r>
              <a:rPr lang="en-US" altLang="en-US" sz="4800" dirty="0">
                <a:solidFill>
                  <a:schemeClr val="accent1"/>
                </a:solidFill>
              </a:rPr>
              <a:t>P</a:t>
            </a:r>
            <a:r>
              <a:rPr lang="en-US" altLang="en-US" sz="4800" dirty="0">
                <a:solidFill>
                  <a:schemeClr val="bg2"/>
                </a:solidFill>
              </a:rPr>
              <a:t>R</a:t>
            </a:r>
            <a:r>
              <a:rPr lang="en-US" altLang="en-US" sz="4800" dirty="0">
                <a:solidFill>
                  <a:schemeClr val="accent3"/>
                </a:solidFill>
              </a:rPr>
              <a:t>O</a:t>
            </a:r>
            <a:r>
              <a:rPr lang="en-US" altLang="en-US" sz="4800" dirty="0">
                <a:solidFill>
                  <a:schemeClr val="accent4"/>
                </a:solidFill>
              </a:rPr>
              <a:t>B</a:t>
            </a:r>
            <a:r>
              <a:rPr lang="en-US" altLang="en-US" sz="4800" dirty="0">
                <a:solidFill>
                  <a:schemeClr val="accent5"/>
                </a:solidFill>
              </a:rPr>
              <a:t>L</a:t>
            </a:r>
            <a:r>
              <a:rPr lang="en-US" altLang="en-US" sz="4800" dirty="0">
                <a:solidFill>
                  <a:schemeClr val="accent6"/>
                </a:solidFill>
              </a:rPr>
              <a:t>E</a:t>
            </a:r>
            <a:r>
              <a:rPr lang="en-US" altLang="en-US" sz="4800" dirty="0">
                <a:solidFill>
                  <a:schemeClr val="accent1"/>
                </a:solidFill>
              </a:rPr>
              <a:t>M </a:t>
            </a:r>
            <a:r>
              <a:rPr lang="en-US" altLang="en-US" sz="4800" dirty="0">
                <a:solidFill>
                  <a:schemeClr val="bg2"/>
                </a:solidFill>
              </a:rPr>
              <a:t>S</a:t>
            </a: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en-US" sz="4800" dirty="0">
                <a:solidFill>
                  <a:schemeClr val="accent4"/>
                </a:solidFill>
              </a:rPr>
              <a:t>A</a:t>
            </a:r>
            <a:r>
              <a:rPr lang="en-US" altLang="en-US" sz="48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D1AC3-11AD-1349-F130-7F7DE8781DE5}"/>
              </a:ext>
            </a:extLst>
          </p:cNvPr>
          <p:cNvSpPr txBox="1"/>
          <p:nvPr/>
        </p:nvSpPr>
        <p:spPr>
          <a:xfrm>
            <a:off x="5397189" y="4122950"/>
            <a:ext cx="5681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3C4043"/>
                </a:solidFill>
                <a:latin typeface="Inter"/>
              </a:rPr>
              <a:t>T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o build a predictive model which can Identify a pattern in </a:t>
            </a:r>
          </a:p>
          <a:p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these variables and suggest that a hack is going to happen</a:t>
            </a:r>
          </a:p>
          <a:p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so somehow we can stop it before it actually happens</a:t>
            </a:r>
          </a:p>
        </p:txBody>
      </p:sp>
    </p:spTree>
    <p:extLst>
      <p:ext uri="{BB962C8B-B14F-4D97-AF65-F5344CB8AC3E}">
        <p14:creationId xmlns:p14="http://schemas.microsoft.com/office/powerpoint/2010/main" val="368563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65" y="471467"/>
            <a:ext cx="9141397" cy="615553"/>
          </a:xfrm>
        </p:spPr>
        <p:txBody>
          <a:bodyPr/>
          <a:lstStyle/>
          <a:p>
            <a:r>
              <a:rPr lang="en-US" b="0" dirty="0"/>
              <a:t>Malicious software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299882"/>
            <a:ext cx="12012705" cy="24742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malicious software, is any program or file that is intentionally harmful to a computer, network or server.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Types of malware include computer viruses, worms, Trojan horses, ransomware and spyware.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You’ve noticed any of the following, you may have malware on your device: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A3A3-E25D-2AC6-3845-F5D7E0BB89E8}"/>
              </a:ext>
            </a:extLst>
          </p:cNvPr>
          <p:cNvSpPr txBox="1"/>
          <p:nvPr/>
        </p:nvSpPr>
        <p:spPr>
          <a:xfrm>
            <a:off x="188259" y="3664274"/>
            <a:ext cx="11824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 slow, crashing, or freezing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Programs opening and closing automatically or altering themselves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 Lack of storage space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 Increased pop-ups, toolbars, and other unwanted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 Emails and messages being sent without you initiating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65" y="471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0589" y="1256145"/>
            <a:ext cx="8867884" cy="24476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Almost all the countries across the globe have adopted to means of digital payments , hacking has become a pretty common event where in the hacker can try to hack your details just with your phone number linked to your bank        account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However, there is data with some anonymized variables like how many third party software’s installed and how many unknown links were opened by the user..</a:t>
            </a:r>
            <a:r>
              <a:rPr lang="en-US" sz="2400" dirty="0" err="1"/>
              <a:t>etc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which one can predict that the hack is going to happen .						</a:t>
            </a:r>
          </a:p>
        </p:txBody>
      </p:sp>
    </p:spTree>
    <p:extLst>
      <p:ext uri="{BB962C8B-B14F-4D97-AF65-F5344CB8AC3E}">
        <p14:creationId xmlns:p14="http://schemas.microsoft.com/office/powerpoint/2010/main" val="22641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Observations found in  Dataset(EDA)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lvl="1"/>
            <a:r>
              <a:rPr lang="en-US" altLang="en-US" dirty="0"/>
              <a:t>X_12 has missing values 182</a:t>
            </a:r>
          </a:p>
          <a:p>
            <a:pPr lvl="1"/>
            <a:r>
              <a:rPr lang="en-US" altLang="en-US" dirty="0"/>
              <a:t>almost (0.0076%)</a:t>
            </a:r>
          </a:p>
          <a:p>
            <a:pPr lvl="1"/>
            <a:r>
              <a:rPr lang="en-US" altLang="en-US" dirty="0"/>
              <a:t>We had replaced it with mean value of the X_12 column</a:t>
            </a:r>
          </a:p>
          <a:p>
            <a:pPr lvl="1"/>
            <a:r>
              <a:rPr lang="en-US" altLang="en-US" dirty="0" err="1"/>
              <a:t>Aslo</a:t>
            </a:r>
            <a:r>
              <a:rPr lang="en-US" altLang="en-US" dirty="0"/>
              <a:t> we found duplicates values in 5 rows</a:t>
            </a:r>
          </a:p>
          <a:p>
            <a:pPr lvl="1"/>
            <a:r>
              <a:rPr lang="en-US" altLang="en-US" dirty="0" err="1"/>
              <a:t>Atlast</a:t>
            </a:r>
            <a:r>
              <a:rPr lang="en-US" altLang="en-US" dirty="0"/>
              <a:t> We dropped those rows</a:t>
            </a:r>
          </a:p>
          <a:p>
            <a:pPr lvl="1"/>
            <a:r>
              <a:rPr lang="en-US" altLang="en-US" dirty="0"/>
              <a:t>We </a:t>
            </a:r>
            <a:r>
              <a:rPr lang="en-US" altLang="en-US" dirty="0" err="1"/>
              <a:t>splitted</a:t>
            </a:r>
            <a:r>
              <a:rPr lang="en-US" altLang="en-US" dirty="0"/>
              <a:t> DATE column into day month and year</a:t>
            </a:r>
          </a:p>
          <a:p>
            <a:pPr lvl="1"/>
            <a:r>
              <a:rPr lang="en-US" altLang="en-US" dirty="0"/>
              <a:t>And we dropped the DATE column</a:t>
            </a:r>
          </a:p>
          <a:p>
            <a:pPr lvl="1"/>
            <a:r>
              <a:rPr lang="en-US" altLang="en-US" dirty="0"/>
              <a:t>We dropped the incident id </a:t>
            </a:r>
          </a:p>
        </p:txBody>
      </p:sp>
    </p:spTree>
    <p:extLst>
      <p:ext uri="{BB962C8B-B14F-4D97-AF65-F5344CB8AC3E}">
        <p14:creationId xmlns:p14="http://schemas.microsoft.com/office/powerpoint/2010/main" val="141823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Attributes of dataset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TRAINING DATASET</a:t>
            </a:r>
          </a:p>
          <a:p>
            <a:pPr lvl="1"/>
            <a:r>
              <a:rPr lang="en-US" dirty="0"/>
              <a:t>INCIDENT ID (unique identifier for an incident log)</a:t>
            </a:r>
          </a:p>
          <a:p>
            <a:pPr lvl="1"/>
            <a:r>
              <a:rPr lang="en-US" altLang="en-US" dirty="0"/>
              <a:t>DATE (date of incident occurrence)</a:t>
            </a:r>
          </a:p>
          <a:p>
            <a:pPr lvl="1"/>
            <a:r>
              <a:rPr lang="en-US" altLang="en-US" dirty="0"/>
              <a:t>(X_1) – (X_15) anonymized parameters</a:t>
            </a:r>
          </a:p>
          <a:p>
            <a:pPr lvl="1"/>
            <a:r>
              <a:rPr lang="en-US" altLang="en-US" dirty="0"/>
              <a:t>MALICIOUS_OFFENSE (target variable)</a:t>
            </a:r>
          </a:p>
          <a:p>
            <a:r>
              <a:rPr lang="en-US" altLang="en-US" dirty="0"/>
              <a:t>TESTING DATASET</a:t>
            </a:r>
          </a:p>
          <a:p>
            <a:pPr lvl="1"/>
            <a:r>
              <a:rPr lang="en-US" dirty="0"/>
              <a:t>INCIDENT ID (unique identifier for an incident log)</a:t>
            </a:r>
          </a:p>
          <a:p>
            <a:pPr lvl="1"/>
            <a:r>
              <a:rPr lang="en-US" altLang="en-US" dirty="0"/>
              <a:t>DATE (date of incident occurrence)</a:t>
            </a:r>
          </a:p>
          <a:p>
            <a:pPr lvl="1"/>
            <a:r>
              <a:rPr lang="en-US" altLang="en-US" dirty="0"/>
              <a:t>(X_1) – (X_15) anonymized parameters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r>
              <a:rPr lang="en-US" dirty="0"/>
              <a:t>The following are the steps we followed during the EDA and model building </a:t>
            </a:r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66877358"/>
              </p:ext>
            </p:extLst>
          </p:nvPr>
        </p:nvGraphicFramePr>
        <p:xfrm>
          <a:off x="762000" y="2165668"/>
          <a:ext cx="10668000" cy="3533076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Importing Datasets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Handling Null values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Univariate analysis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Bivariate analysis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Model building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The Best accurate model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Importing packages and 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Handlings duplicates values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Independent and dependent variables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Plotted some graphs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Following are models we have done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tree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Exploring all numeric and categorical data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Dropping some of the columns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Almost found all the patterns how they vary with there values 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Mostly compared using the heatmap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regression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tree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vector machine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vector machine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 got almost 95%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300" dirty="0"/>
              <a:t>Univariate analysis: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shape of the </a:t>
            </a:r>
            <a:r>
              <a:rPr lang="en-US" dirty="0" err="1"/>
              <a:t>Dataframe</a:t>
            </a:r>
            <a:r>
              <a:rPr lang="en-US" dirty="0"/>
              <a:t> is 23856</a:t>
            </a:r>
          </a:p>
          <a:p>
            <a:r>
              <a:rPr lang="en-US" dirty="0"/>
              <a:t>      In that almost the attacked is 22786</a:t>
            </a:r>
          </a:p>
          <a:p>
            <a:r>
              <a:rPr lang="en-US" dirty="0"/>
              <a:t>      In the other hands not attacked is 1068</a:t>
            </a:r>
          </a:p>
          <a:p>
            <a:endParaRPr lang="en-US" dirty="0"/>
          </a:p>
          <a:p>
            <a:r>
              <a:rPr lang="en-US" dirty="0"/>
              <a:t>2. We have plotted the bar graph as well as the pie chart</a:t>
            </a:r>
          </a:p>
          <a:p>
            <a:r>
              <a:rPr lang="en-US" dirty="0"/>
              <a:t>3. It insights clear case of imbalance in data</a:t>
            </a:r>
          </a:p>
          <a:p>
            <a:r>
              <a:rPr lang="en-US" dirty="0"/>
              <a:t>4. Total: 23856</a:t>
            </a:r>
          </a:p>
          <a:p>
            <a:r>
              <a:rPr lang="en-US" dirty="0"/>
              <a:t>    Positive: 22788 (95.52% of total)</a:t>
            </a:r>
          </a:p>
          <a:p>
            <a:r>
              <a:rPr lang="en-US" dirty="0"/>
              <a:t>    Negative: 1068 (4.48% of total)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24" y="220455"/>
            <a:ext cx="9141397" cy="615553"/>
          </a:xfrm>
        </p:spPr>
        <p:txBody>
          <a:bodyPr/>
          <a:lstStyle/>
          <a:p>
            <a:r>
              <a:rPr lang="en-US" dirty="0"/>
              <a:t>Bar graph of target variable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7223" y="1293208"/>
            <a:ext cx="11672047" cy="1718933"/>
          </a:xfrm>
        </p:spPr>
        <p:txBody>
          <a:bodyPr/>
          <a:lstStyle/>
          <a:p>
            <a:r>
              <a:rPr lang="en-US" altLang="en-US" dirty="0"/>
              <a:t>The count of </a:t>
            </a:r>
          </a:p>
          <a:p>
            <a:r>
              <a:rPr lang="en-US" altLang="en-US" dirty="0"/>
              <a:t>“1” is 22783    “</a:t>
            </a:r>
            <a:r>
              <a:rPr lang="en-US" dirty="0"/>
              <a:t>0” is 1068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40C4D-5612-74BA-8C7E-10E4EC36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77" y="1814678"/>
            <a:ext cx="7250245" cy="40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LGBTQIA Pride Month presentation</Template>
  <TotalTime>781</TotalTime>
  <Words>776</Words>
  <Application>Microsoft Office PowerPoint</Application>
  <PresentationFormat>Widescreen</PresentationFormat>
  <Paragraphs>132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Inter</vt:lpstr>
      <vt:lpstr>Roboto</vt:lpstr>
      <vt:lpstr>Segoe UI</vt:lpstr>
      <vt:lpstr>Office Theme</vt:lpstr>
      <vt:lpstr>MALICIOUS ATTACK PREDICTOR </vt:lpstr>
      <vt:lpstr>PROBLEM STATEMENT </vt:lpstr>
      <vt:lpstr>Malicious software</vt:lpstr>
      <vt:lpstr>Overview</vt:lpstr>
      <vt:lpstr>Observations found in  Dataset(EDA)</vt:lpstr>
      <vt:lpstr>Attributes of dataset   </vt:lpstr>
      <vt:lpstr>PROCEDURE</vt:lpstr>
      <vt:lpstr>Interesting facts </vt:lpstr>
      <vt:lpstr>Bar graph of target variable</vt:lpstr>
      <vt:lpstr>Pie chart of target variable</vt:lpstr>
      <vt:lpstr>Interesting facts  bivariate analysis  </vt:lpstr>
      <vt:lpstr>Scatter plot (X_2 vs X_3)</vt:lpstr>
      <vt:lpstr>Heat map</vt:lpstr>
      <vt:lpstr>Model building</vt:lpstr>
      <vt:lpstr>Conclusion</vt:lpstr>
      <vt:lpstr>Resources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</dc:title>
  <dc:subject/>
  <dc:creator>Harshu ✨</dc:creator>
  <cp:keywords/>
  <dc:description/>
  <cp:lastModifiedBy>Harshu ✨</cp:lastModifiedBy>
  <cp:revision>6</cp:revision>
  <dcterms:created xsi:type="dcterms:W3CDTF">2023-06-16T09:36:36Z</dcterms:created>
  <dcterms:modified xsi:type="dcterms:W3CDTF">2023-06-17T04:53:02Z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