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Montserrat Medium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22" Type="http://schemas.openxmlformats.org/officeDocument/2006/relationships/font" Target="fonts/MontserratMedium-bold.fntdata"/><Relationship Id="rId10" Type="http://schemas.openxmlformats.org/officeDocument/2006/relationships/slide" Target="slides/slide4.xml"/><Relationship Id="rId21" Type="http://schemas.openxmlformats.org/officeDocument/2006/relationships/font" Target="fonts/MontserratMedium-regular.fntdata"/><Relationship Id="rId13" Type="http://schemas.openxmlformats.org/officeDocument/2006/relationships/slide" Target="slides/slide7.xml"/><Relationship Id="rId24" Type="http://schemas.openxmlformats.org/officeDocument/2006/relationships/font" Target="fonts/MontserratMedium-boldItalic.fntdata"/><Relationship Id="rId12" Type="http://schemas.openxmlformats.org/officeDocument/2006/relationships/slide" Target="slides/slide6.xml"/><Relationship Id="rId23" Type="http://schemas.openxmlformats.org/officeDocument/2006/relationships/font" Target="fonts/MontserratMedium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357963793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g26357963793_2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392e0aee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392e0aee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3579637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3579637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3579637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3579637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392e0ae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392e0ae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392e0aee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392e0aee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65129a5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65129a5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392e0aee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392e0aee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392e0aee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392e0aee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392e0aee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392e0ae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296631"/>
            <a:ext cx="7772400" cy="9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685800" y="2273105"/>
            <a:ext cx="7772400" cy="15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560273"/>
            <a:ext cx="8229600" cy="736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544751"/>
            <a:ext cx="8229600" cy="3049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040"/>
              <a:buFont typeface="Noto Sans Symbols"/>
              <a:buChar char="▪"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1" cy="179924"/>
          </a:xfrm>
          <a:prstGeom prst="rect">
            <a:avLst/>
          </a:prstGeom>
          <a:solidFill>
            <a:srgbClr val="1236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/>
          <p:nvPr/>
        </p:nvSpPr>
        <p:spPr>
          <a:xfrm>
            <a:off x="3465512" y="-14287"/>
            <a:ext cx="5492750" cy="196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MICHIGAN STATE </a:t>
            </a: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UNIVERSITY   |</a:t>
            </a:r>
            <a:r>
              <a:rPr b="0" i="0" lang="en" sz="11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 COLLEGE OF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Hu8KZNeQ16D03GejPVIOx7mXFCn9l37W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685800" y="1296590"/>
            <a:ext cx="777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ECE434 Pedestrian Crosswalk Recognition</a:t>
            </a:r>
            <a:endParaRPr b="1" i="0" sz="3600">
              <a:solidFill>
                <a:srgbClr val="1845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685800" y="2571753"/>
            <a:ext cx="7772400" cy="15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b="1" lang="en" sz="2000"/>
              <a:t>Team Members:</a:t>
            </a:r>
            <a:r>
              <a:rPr lang="en" sz="2000"/>
              <a:t> Jacob Yax, KJ Hobday, Tuan Nguyen</a:t>
            </a:r>
            <a:endParaRPr sz="200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ctrTitle"/>
          </p:nvPr>
        </p:nvSpPr>
        <p:spPr>
          <a:xfrm>
            <a:off x="0" y="183906"/>
            <a:ext cx="7772400" cy="97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342900" y="1595100"/>
            <a:ext cx="8458200" cy="195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In a world where safety remains the top concern with autonomous vehicles, this model offers a successful answer on handling pedestrian safety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0" y="190656"/>
            <a:ext cx="7772400" cy="97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Significance</a:t>
            </a:r>
            <a:endParaRPr/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685800" y="1783355"/>
            <a:ext cx="7772400" cy="15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018"/>
              <a:buNone/>
            </a:pPr>
            <a:r>
              <a:rPr b="1" lang="en" sz="2820"/>
              <a:t>“In 2021 alone pedestrian fatalities in the United States alone numbered 7,388 while over 600,000 were injured, a 13% increase from 2020”</a:t>
            </a:r>
            <a:endParaRPr b="1" sz="2820"/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2820"/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018"/>
              <a:buNone/>
            </a:pPr>
            <a:r>
              <a:rPr lang="en" sz="2820"/>
              <a:t>-National Highway Transportation Safety Agency</a:t>
            </a:r>
            <a:endParaRPr sz="28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0" y="195256"/>
            <a:ext cx="7772400" cy="97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Mitigations</a:t>
            </a:r>
            <a:endParaRPr/>
          </a:p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0" y="1186196"/>
            <a:ext cx="8163000" cy="277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What can an autonomous vehicle do?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0" y="1703125"/>
            <a:ext cx="6540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91440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" sz="2400">
                <a:solidFill>
                  <a:srgbClr val="3F3F3F"/>
                </a:solidFill>
              </a:rPr>
              <a:t>Sense how far along a crosswalk the pedestrian is and control speed based on that</a:t>
            </a:r>
            <a:endParaRPr sz="2400">
              <a:solidFill>
                <a:srgbClr val="3F3F3F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" sz="2400">
                <a:solidFill>
                  <a:srgbClr val="3F3F3F"/>
                </a:solidFill>
              </a:rPr>
              <a:t>Fully stop at crosswalk check for pedestrians then move</a:t>
            </a:r>
            <a:endParaRPr sz="2400">
              <a:solidFill>
                <a:srgbClr val="3F3F3F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" sz="2400">
                <a:solidFill>
                  <a:srgbClr val="3F3F3F"/>
                </a:solidFill>
              </a:rPr>
              <a:t>Check a pedestrian light to see if red or green and move based off the status of that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0" y="183906"/>
            <a:ext cx="7772400" cy="97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0" y="1160400"/>
            <a:ext cx="8674800" cy="389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a world in gazebo to simulate crosswalk environment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Utilize images from environment to train robot on what is a crosswalk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ROS </a:t>
            </a:r>
            <a:r>
              <a:rPr lang="en"/>
              <a:t>node</a:t>
            </a:r>
            <a:r>
              <a:rPr lang="en"/>
              <a:t>s</a:t>
            </a:r>
            <a:r>
              <a:rPr lang="en"/>
              <a:t> which tell robot when to stop and go as well as determine light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Evaluate model to confirm performance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ctrTitle"/>
          </p:nvPr>
        </p:nvSpPr>
        <p:spPr>
          <a:xfrm>
            <a:off x="0" y="217981"/>
            <a:ext cx="7772400" cy="97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World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3006"/>
            <a:ext cx="52578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2448775"/>
            <a:ext cx="4333772" cy="263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ctrTitle"/>
          </p:nvPr>
        </p:nvSpPr>
        <p:spPr>
          <a:xfrm>
            <a:off x="0" y="183931"/>
            <a:ext cx="7772400" cy="97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Annotating on Roboflow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500" y="942031"/>
            <a:ext cx="7160740" cy="3678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ctrTitle"/>
          </p:nvPr>
        </p:nvSpPr>
        <p:spPr>
          <a:xfrm>
            <a:off x="0" y="183931"/>
            <a:ext cx="7772400" cy="97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 Control Logic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100" y="1112725"/>
            <a:ext cx="3951301" cy="403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ctrTitle"/>
          </p:nvPr>
        </p:nvSpPr>
        <p:spPr>
          <a:xfrm>
            <a:off x="0" y="195250"/>
            <a:ext cx="8458200" cy="97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Sets</a:t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1750"/>
            <a:ext cx="4428175" cy="30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2550" y="1171750"/>
            <a:ext cx="4511452" cy="30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"/>
          <p:cNvSpPr txBox="1"/>
          <p:nvPr/>
        </p:nvSpPr>
        <p:spPr>
          <a:xfrm>
            <a:off x="6483325" y="4219000"/>
            <a:ext cx="24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World</a:t>
            </a:r>
            <a:endParaRPr/>
          </a:p>
        </p:txBody>
      </p:sp>
      <p:sp>
        <p:nvSpPr>
          <p:cNvPr id="120" name="Google Shape;120;p23"/>
          <p:cNvSpPr txBox="1"/>
          <p:nvPr/>
        </p:nvSpPr>
        <p:spPr>
          <a:xfrm>
            <a:off x="1078650" y="4219000"/>
            <a:ext cx="65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ctrTitle"/>
          </p:nvPr>
        </p:nvSpPr>
        <p:spPr>
          <a:xfrm>
            <a:off x="0" y="195256"/>
            <a:ext cx="7772400" cy="97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6" name="Google Shape;126;p24"/>
          <p:cNvSpPr/>
          <p:nvPr/>
        </p:nvSpPr>
        <p:spPr>
          <a:xfrm>
            <a:off x="1010525" y="1171750"/>
            <a:ext cx="6971700" cy="3576600"/>
          </a:xfrm>
          <a:prstGeom prst="rect">
            <a:avLst/>
          </a:prstGeom>
          <a:solidFill>
            <a:srgbClr val="12362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4" title="ece434_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8250" y="1407925"/>
            <a:ext cx="5767975" cy="30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2_MSU Template 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