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9" r:id="rId3"/>
    <p:sldId id="28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9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3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7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171E-A5DC-4BD4-9632-04ED6C6D7965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89209" y="6104094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</a:t>
            </a:r>
            <a:r>
              <a:rPr lang="fr-FR" sz="1600"/>
              <a:t>mars 2022</a:t>
            </a:r>
          </a:p>
          <a:p>
            <a:pPr marL="0" indent="0">
              <a:buNone/>
            </a:pPr>
            <a:r>
              <a:rPr lang="fr-FR" sz="140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jean-yves.barnagaud@ephe.psl.eu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29" y="6161695"/>
            <a:ext cx="3188295" cy="54325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1095" y="3881508"/>
            <a:ext cx="614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créer des graphiques sous R</a:t>
            </a:r>
            <a:endParaRPr lang="fr-FR" sz="32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0" y="-5076"/>
            <a:ext cx="9194274" cy="304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330" y="3559339"/>
            <a:ext cx="3116069" cy="20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23625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GRAPHIQUES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 1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6371" y="-34474"/>
            <a:ext cx="420842" cy="44714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84690"/>
              </p:ext>
            </p:extLst>
          </p:nvPr>
        </p:nvGraphicFramePr>
        <p:xfrm>
          <a:off x="78791" y="1408775"/>
          <a:ext cx="495887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R - 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R – ggplot2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histogramme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Distribution d’une variable</a:t>
                      </a:r>
                      <a:r>
                        <a:rPr lang="fr-FR" sz="1000" baseline="0" dirty="0">
                          <a:solidFill>
                            <a:sysClr val="windowText" lastClr="000000"/>
                          </a:solidFill>
                        </a:rPr>
                        <a:t> quantitative</a:t>
                      </a:r>
                      <a:endParaRPr lang="fr-F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hist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ggplot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(data)+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aes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(x)+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geom_histogram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diagramme en barres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Distribution d’une variable qualitative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barplot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ggplot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(data)+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aes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(x)+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geom_bar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nuage de points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Relation entre deux variables quantitatives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ggplot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(data)+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aes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)+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boîte à moustaches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Relation entre une variable quantitative et une</a:t>
                      </a:r>
                      <a:r>
                        <a:rPr lang="fr-FR" sz="1000" baseline="0" dirty="0">
                          <a:solidFill>
                            <a:sysClr val="windowText" lastClr="000000"/>
                          </a:solidFill>
                        </a:rPr>
                        <a:t> variable qualitative</a:t>
                      </a:r>
                      <a:endParaRPr lang="fr-F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boxplot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y~x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ggplot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(data)+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aes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)+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geom_boxplot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1483" y="3587193"/>
            <a:ext cx="3409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Partitionnement de la fenêtre graphique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62814"/>
              </p:ext>
            </p:extLst>
          </p:nvPr>
        </p:nvGraphicFramePr>
        <p:xfrm>
          <a:off x="78791" y="3894970"/>
          <a:ext cx="4467225" cy="1869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31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ysClr val="windowText" lastClr="000000"/>
                          </a:solidFill>
                        </a:rPr>
                        <a:t>apparence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ysClr val="windowText" lastClr="000000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ysClr val="windowText" lastClr="000000"/>
                          </a:solidFill>
                        </a:rPr>
                        <a:t>ggplot2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ysClr val="windowText" lastClr="000000"/>
                          </a:solidFill>
                        </a:rPr>
                        <a:t>2 lignes,</a:t>
                      </a:r>
                      <a:r>
                        <a:rPr lang="fr-FR" sz="1200" baseline="0" dirty="0">
                          <a:solidFill>
                            <a:sysClr val="windowText" lastClr="000000"/>
                          </a:solidFill>
                        </a:rPr>
                        <a:t> 3 colonnes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par(</a:t>
                      </a:r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mfrow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=c(2,3))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library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cowplot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plot_grid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(A,B,C,D,E,F),</a:t>
                      </a:r>
                    </a:p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ncol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=3,nrow=2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ysClr val="windowText" lastClr="000000"/>
                          </a:solidFill>
                        </a:rPr>
                        <a:t>en fonction d’une variable facteur z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library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lattice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xyplot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y~x|z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bwplot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y~x|z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facet_grid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(~z)</a:t>
                      </a:r>
                    </a:p>
                    <a:p>
                      <a:r>
                        <a:rPr lang="fr-FR" sz="1200" dirty="0" err="1">
                          <a:solidFill>
                            <a:srgbClr val="FF0000"/>
                          </a:solidFill>
                        </a:rPr>
                        <a:t>facet_wrap</a:t>
                      </a:r>
                      <a:r>
                        <a:rPr lang="fr-FR" sz="1200" dirty="0">
                          <a:solidFill>
                            <a:srgbClr val="FF0000"/>
                          </a:solidFill>
                        </a:rPr>
                        <a:t>(~z)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e 27"/>
          <p:cNvGrpSpPr/>
          <p:nvPr/>
        </p:nvGrpSpPr>
        <p:grpSpPr>
          <a:xfrm>
            <a:off x="342366" y="4494064"/>
            <a:ext cx="904875" cy="504825"/>
            <a:chOff x="714375" y="4953000"/>
            <a:chExt cx="904875" cy="504825"/>
          </a:xfrm>
        </p:grpSpPr>
        <p:sp>
          <p:nvSpPr>
            <p:cNvPr id="19" name="Rectangle 18"/>
            <p:cNvSpPr/>
            <p:nvPr/>
          </p:nvSpPr>
          <p:spPr>
            <a:xfrm>
              <a:off x="714375" y="4953000"/>
              <a:ext cx="904875" cy="504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004888" y="4953000"/>
              <a:ext cx="0" cy="50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309688" y="4953000"/>
              <a:ext cx="0" cy="50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9" idx="1"/>
              <a:endCxn id="19" idx="3"/>
            </p:cNvCxnSpPr>
            <p:nvPr/>
          </p:nvCxnSpPr>
          <p:spPr>
            <a:xfrm>
              <a:off x="714375" y="5205413"/>
              <a:ext cx="904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2116" y="1100998"/>
            <a:ext cx="188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Types de graphiques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8791" y="5764431"/>
            <a:ext cx="4816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0000"/>
                </a:solidFill>
              </a:rPr>
              <a:t>x11() </a:t>
            </a:r>
            <a:r>
              <a:rPr lang="fr-FR" sz="1000" dirty="0"/>
              <a:t>pour ouvrir une nouvelle fenêtre graphique sans effacer la précédente</a:t>
            </a:r>
          </a:p>
          <a:p>
            <a:r>
              <a:rPr lang="fr-FR" sz="1000" dirty="0" err="1">
                <a:solidFill>
                  <a:srgbClr val="FF0000"/>
                </a:solidFill>
              </a:rPr>
              <a:t>dev.off</a:t>
            </a:r>
            <a:r>
              <a:rPr lang="fr-FR" sz="1000" dirty="0">
                <a:solidFill>
                  <a:srgbClr val="FF0000"/>
                </a:solidFill>
              </a:rPr>
              <a:t>() </a:t>
            </a:r>
            <a:r>
              <a:rPr lang="fr-FR" sz="1000" dirty="0"/>
              <a:t>pour fermer les fenêtres graphiques</a:t>
            </a:r>
          </a:p>
          <a:p>
            <a:r>
              <a:rPr lang="fr-FR" sz="1000" dirty="0"/>
              <a:t>export au format PNG : </a:t>
            </a:r>
            <a:r>
              <a:rPr lang="fr-FR" sz="1000" dirty="0" err="1">
                <a:solidFill>
                  <a:srgbClr val="FF0000"/>
                </a:solidFill>
              </a:rPr>
              <a:t>png</a:t>
            </a:r>
            <a:r>
              <a:rPr lang="fr-FR" sz="1000" dirty="0">
                <a:solidFill>
                  <a:srgbClr val="FF0000"/>
                </a:solidFill>
              </a:rPr>
              <a:t>(‘graphique.png’)</a:t>
            </a:r>
          </a:p>
          <a:p>
            <a:r>
              <a:rPr lang="fr-FR" sz="1000" dirty="0"/>
              <a:t>Export PDF : </a:t>
            </a:r>
            <a:r>
              <a:rPr lang="fr-FR" sz="1000" dirty="0" err="1">
                <a:solidFill>
                  <a:srgbClr val="FF0000"/>
                </a:solidFill>
              </a:rPr>
              <a:t>pdf</a:t>
            </a:r>
            <a:r>
              <a:rPr lang="fr-FR" sz="1000" dirty="0">
                <a:solidFill>
                  <a:srgbClr val="FF0000"/>
                </a:solidFill>
              </a:rPr>
              <a:t>(‘graphique.pdf’)</a:t>
            </a:r>
          </a:p>
          <a:p>
            <a:r>
              <a:rPr lang="fr-FR" sz="1000" dirty="0"/>
              <a:t>Export format vectoriel (ggplot2) : </a:t>
            </a:r>
            <a:r>
              <a:rPr lang="fr-FR" sz="1000" dirty="0">
                <a:solidFill>
                  <a:srgbClr val="FF0000"/>
                </a:solidFill>
              </a:rPr>
              <a:t>graph2vector(file=‘graphique’)</a:t>
            </a:r>
          </a:p>
          <a:p>
            <a:r>
              <a:rPr lang="fr-FR" sz="1000" dirty="0"/>
              <a:t>Export format vectoriel (base) : </a:t>
            </a:r>
            <a:r>
              <a:rPr lang="fr-FR" sz="1000" dirty="0" err="1">
                <a:solidFill>
                  <a:srgbClr val="FF0000"/>
                </a:solidFill>
              </a:rPr>
              <a:t>postscript</a:t>
            </a:r>
            <a:r>
              <a:rPr lang="fr-FR" sz="1000" dirty="0">
                <a:solidFill>
                  <a:srgbClr val="FF0000"/>
                </a:solidFill>
              </a:rPr>
              <a:t>(file=‘graphique.ps’)</a:t>
            </a:r>
          </a:p>
          <a:p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894792" y="3680676"/>
            <a:ext cx="204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Apparence graphique</a:t>
            </a:r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81000"/>
              </p:ext>
            </p:extLst>
          </p:nvPr>
        </p:nvGraphicFramePr>
        <p:xfrm>
          <a:off x="4850815" y="4008120"/>
          <a:ext cx="415771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base</a:t>
                      </a:r>
                    </a:p>
                    <a:p>
                      <a:r>
                        <a:rPr lang="fr-FR" sz="800" b="0" dirty="0">
                          <a:solidFill>
                            <a:sysClr val="windowText" lastClr="000000"/>
                          </a:solidFill>
                        </a:rPr>
                        <a:t>Voir fonction par()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ggplot2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Légendes axe x / axe y / titre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xlab,ylab,main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labs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x,y,title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ggtitle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Limites des axes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xlim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=c(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min,max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ylim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=c(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min,max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xlim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min,max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ylim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min,max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Symboles de points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pch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shape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Tailles de points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cex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(…,size)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Coloration des points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plot(…,col)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(…,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colour</a:t>
                      </a:r>
                      <a:endParaRPr lang="fr-FR" sz="1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,alpha)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Légende</a:t>
                      </a:r>
                      <a:r>
                        <a:rPr lang="fr-FR" sz="1000" b="1" baseline="0" dirty="0">
                          <a:solidFill>
                            <a:sysClr val="windowText" lastClr="000000"/>
                          </a:solidFill>
                        </a:rPr>
                        <a:t> des symboles</a:t>
                      </a:r>
                      <a:endParaRPr lang="fr-FR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legend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scale_color_manual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scale_color_hue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71849" y="13967"/>
            <a:ext cx="57102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b="1" dirty="0"/>
              <a:t>RESSOURCES</a:t>
            </a:r>
          </a:p>
          <a:p>
            <a:pPr algn="r"/>
            <a:r>
              <a:rPr lang="fr-FR" sz="1000" dirty="0"/>
              <a:t>https://rstudio.com/wp-content/uploads/2015/06/ggplot2-french.pdf</a:t>
            </a:r>
          </a:p>
          <a:p>
            <a:pPr algn="r"/>
            <a:r>
              <a:rPr lang="fr-FR" sz="1000" dirty="0"/>
              <a:t>http://perso.ens-lyon.fr/lise.vaudor/Supports_formation/anciens_supports/Graphiques_ggplot2.html</a:t>
            </a:r>
          </a:p>
          <a:p>
            <a:pPr algn="r"/>
            <a:r>
              <a:rPr lang="fr-FR" sz="1000" dirty="0"/>
              <a:t>http://larmarange.github.io/analyse-R/graphiques-bivaries-ggplot2.html</a:t>
            </a:r>
          </a:p>
          <a:p>
            <a:pPr algn="r"/>
            <a:r>
              <a:rPr lang="fr-FR" sz="1000" dirty="0"/>
              <a:t>https://pbil.univ-lyon1.fr/R/pdf/lang04.pdf</a:t>
            </a:r>
          </a:p>
          <a:p>
            <a:pPr algn="r"/>
            <a:r>
              <a:rPr lang="fr-FR" sz="1000" dirty="0"/>
              <a:t>http://www.thibault.laurent.free.fr/cours/R_intro/chapitre_4.html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283982" y="1146601"/>
            <a:ext cx="188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Ajout d’éléments</a:t>
            </a: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3053"/>
              </p:ext>
            </p:extLst>
          </p:nvPr>
        </p:nvGraphicFramePr>
        <p:xfrm>
          <a:off x="5355535" y="1434175"/>
          <a:ext cx="3619607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base</a:t>
                      </a:r>
                    </a:p>
                    <a:p>
                      <a:r>
                        <a:rPr lang="fr-FR" sz="800" b="0" dirty="0">
                          <a:solidFill>
                            <a:sysClr val="windowText" lastClr="000000"/>
                          </a:solidFill>
                        </a:rPr>
                        <a:t>Voir fonction par()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ysClr val="windowText" lastClr="000000"/>
                          </a:solidFill>
                        </a:rPr>
                        <a:t>ggplot2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Lignes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lines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abline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(h=)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abline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(v=)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geom_line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geom_hline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geom_vline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Segments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segments(x0,y0</a:t>
                      </a:r>
                    </a:p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,x1,y1)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geom_segment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x,y,xend</a:t>
                      </a:r>
                      <a:endParaRPr lang="fr-FR" sz="1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yend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Points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points(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ysClr val="windowText" lastClr="000000"/>
                          </a:solidFill>
                        </a:rPr>
                        <a:t>Texte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x,y,labels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mtext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text,side,at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annotate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geom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=‘</a:t>
                      </a:r>
                      <a:r>
                        <a:rPr lang="fr-FR" sz="1000" dirty="0" err="1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fr-FR" sz="1000" dirty="0">
                          <a:solidFill>
                            <a:srgbClr val="FF0000"/>
                          </a:solidFill>
                        </a:rPr>
                        <a:t>’,x, y, label)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2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23625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GRAPHIQUES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 1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6371" y="-34474"/>
            <a:ext cx="420842" cy="4471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4" y="2049347"/>
            <a:ext cx="4635638" cy="411351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 flipV="1">
            <a:off x="5190067" y="2201334"/>
            <a:ext cx="872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062133" y="1985890"/>
            <a:ext cx="249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Titre court et explicite (éventuellement intégré à la légende)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262568" y="3890658"/>
            <a:ext cx="2497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Légende des symboles, tailles et couleurs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5190067" y="4026083"/>
            <a:ext cx="872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4758267" y="4805016"/>
            <a:ext cx="872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794136" y="4500258"/>
            <a:ext cx="2966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Repères visuels si nécessaires uniquement (sinon brouille le message) : grille, barres de référence - privilégier les graphiques épurés de toute information ou esthétique non essentielle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 flipH="1" flipV="1">
            <a:off x="4758267" y="5600882"/>
            <a:ext cx="872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626100" y="5401760"/>
            <a:ext cx="23507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Jouer sur la transparence si les points se chevauchent beaucoup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166669" y="6044669"/>
            <a:ext cx="2497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Légende décrivant le graphique (même s’il semble explicite), éventuellement pointer le résultat à mettre en valeur pour guider la lecture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77800" y="6191405"/>
            <a:ext cx="501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Arial" panose="020B0604020202020204" pitchFamily="34" charset="0"/>
                <a:cs typeface="Arial" panose="020B0604020202020204" pitchFamily="34" charset="0"/>
              </a:rPr>
              <a:t>Relation entre températures moyennes mensuelles et cumuls de précipitations mensuels dans quatre stations Météo France de la région Occitanie (Nîmes, Montpellier, Perpignan, Carcassonne).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La taille des points indique le mois (points les plus petits = janvier). Les lignes de référence rouge et bleue indiquent respectivement la température-seuil de 10°C et un cumul de précipitation seuil de 100mm. 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5184536" y="6414001"/>
            <a:ext cx="872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8067" y="922867"/>
            <a:ext cx="7941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Une représentation graphique est un </a:t>
            </a:r>
            <a:r>
              <a:rPr lang="fr-FR" sz="1100" b="1" dirty="0"/>
              <a:t>outil d’aide à la communication </a:t>
            </a:r>
            <a:r>
              <a:rPr lang="fr-FR" sz="1100" dirty="0"/>
              <a:t>d’un résultat statistique. La clarté et la simplicité priment.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Privilégier les représentations à </a:t>
            </a:r>
            <a:r>
              <a:rPr lang="fr-FR" sz="1100" b="1" dirty="0"/>
              <a:t>2 ou 3 variables au maximum</a:t>
            </a:r>
            <a:r>
              <a:rPr lang="fr-FR" sz="1100" dirty="0"/>
              <a:t>. Les représentations à &gt;5 variables sont à proscrire.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Tout élément d’un graphique doit avoir une </a:t>
            </a:r>
            <a:r>
              <a:rPr lang="fr-FR" sz="1100" b="1" dirty="0"/>
              <a:t>interprétation utile </a:t>
            </a:r>
            <a:r>
              <a:rPr lang="fr-FR" sz="1100" dirty="0"/>
              <a:t>à la compréhension du résultat. Eviter les éléments décoratifs.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 graphique doit être entièrement </a:t>
            </a:r>
            <a:r>
              <a:rPr lang="fr-FR" sz="1100" b="1" dirty="0"/>
              <a:t>annoté et légendé </a:t>
            </a:r>
            <a:r>
              <a:rPr lang="fr-FR" sz="1100" dirty="0"/>
              <a:t>afin de rester compréhensible même sorti de son contexte.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Identifiez bien le </a:t>
            </a:r>
            <a:r>
              <a:rPr lang="fr-FR" sz="1100" b="1" dirty="0"/>
              <a:t>destinataire</a:t>
            </a:r>
            <a:r>
              <a:rPr lang="fr-FR" sz="1100" dirty="0"/>
              <a:t> du graphique (grand public, experts, collègues, vous seul).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736600" y="2921001"/>
            <a:ext cx="53200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062133" y="2486012"/>
            <a:ext cx="249766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Une seule échelle en x et une seule en y par graphique, clairement indiquée. Les représentations de courbes aux échelles / unités multiples sur un même graphique sont à proscrire. Eviter les ruptures d’échelles ; si nécessaire, les indiquer clairement</a:t>
            </a:r>
          </a:p>
        </p:txBody>
      </p:sp>
    </p:spTree>
    <p:extLst>
      <p:ext uri="{BB962C8B-B14F-4D97-AF65-F5344CB8AC3E}">
        <p14:creationId xmlns:p14="http://schemas.microsoft.com/office/powerpoint/2010/main" val="1307176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936</Words>
  <Application>Microsoft Office PowerPoint</Application>
  <PresentationFormat>Affichage à l'écran (4:3)</PresentationFormat>
  <Paragraphs>124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120</cp:revision>
  <dcterms:created xsi:type="dcterms:W3CDTF">2021-01-11T14:45:26Z</dcterms:created>
  <dcterms:modified xsi:type="dcterms:W3CDTF">2022-03-07T05:40:41Z</dcterms:modified>
</cp:coreProperties>
</file>