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7" r:id="rId3"/>
    <p:sldId id="266" r:id="rId4"/>
    <p:sldId id="261" r:id="rId5"/>
    <p:sldId id="258" r:id="rId6"/>
    <p:sldId id="259" r:id="rId7"/>
    <p:sldId id="275"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1" d="100"/>
          <a:sy n="61" d="100"/>
        </p:scale>
        <p:origin x="13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B49171E-A5DC-4BD4-9632-04ED6C6D7965}" type="datetimeFigureOut">
              <a:rPr lang="fr-FR" smtClean="0"/>
              <a:t>16/03/2025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353863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49171E-A5DC-4BD4-9632-04ED6C6D7965}" type="datetimeFigureOut">
              <a:rPr lang="fr-FR" smtClean="0"/>
              <a:t>16/03/2025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5631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49171E-A5DC-4BD4-9632-04ED6C6D7965}" type="datetimeFigureOut">
              <a:rPr lang="fr-FR" smtClean="0"/>
              <a:t>16/03/2025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341215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49171E-A5DC-4BD4-9632-04ED6C6D7965}" type="datetimeFigureOut">
              <a:rPr lang="fr-FR" smtClean="0"/>
              <a:t>16/03/2025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86049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3B49171E-A5DC-4BD4-9632-04ED6C6D7965}" type="datetimeFigureOut">
              <a:rPr lang="fr-FR" smtClean="0"/>
              <a:t>16/03/2025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98880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49171E-A5DC-4BD4-9632-04ED6C6D7965}" type="datetimeFigureOut">
              <a:rPr lang="fr-FR" smtClean="0"/>
              <a:t>16/03/2025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319137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49171E-A5DC-4BD4-9632-04ED6C6D7965}" type="datetimeFigureOut">
              <a:rPr lang="fr-FR" smtClean="0"/>
              <a:t>16/03/2025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407169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49171E-A5DC-4BD4-9632-04ED6C6D7965}" type="datetimeFigureOut">
              <a:rPr lang="fr-FR" smtClean="0"/>
              <a:t>16/03/2025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229842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171E-A5DC-4BD4-9632-04ED6C6D7965}" type="datetimeFigureOut">
              <a:rPr lang="fr-FR" smtClean="0"/>
              <a:t>16/03/2025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127838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B49171E-A5DC-4BD4-9632-04ED6C6D7965}" type="datetimeFigureOut">
              <a:rPr lang="fr-FR" smtClean="0"/>
              <a:t>16/03/2025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145570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B49171E-A5DC-4BD4-9632-04ED6C6D7965}" type="datetimeFigureOut">
              <a:rPr lang="fr-FR" smtClean="0"/>
              <a:t>16/03/2025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18A7B5-936D-401F-870A-4CCEEFB904BE}" type="slidenum">
              <a:rPr lang="fr-FR" smtClean="0"/>
              <a:t>‹N°›</a:t>
            </a:fld>
            <a:endParaRPr lang="fr-FR"/>
          </a:p>
        </p:txBody>
      </p:sp>
    </p:spTree>
    <p:extLst>
      <p:ext uri="{BB962C8B-B14F-4D97-AF65-F5344CB8AC3E}">
        <p14:creationId xmlns:p14="http://schemas.microsoft.com/office/powerpoint/2010/main" val="215197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9171E-A5DC-4BD4-9632-04ED6C6D7965}" type="datetimeFigureOut">
              <a:rPr lang="fr-FR" smtClean="0"/>
              <a:t>16/03/2025</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8A7B5-936D-401F-870A-4CCEEFB904BE}" type="slidenum">
              <a:rPr lang="fr-FR" smtClean="0"/>
              <a:t>‹N°›</a:t>
            </a:fld>
            <a:endParaRPr lang="fr-FR"/>
          </a:p>
        </p:txBody>
      </p:sp>
    </p:spTree>
    <p:extLst>
      <p:ext uri="{BB962C8B-B14F-4D97-AF65-F5344CB8AC3E}">
        <p14:creationId xmlns:p14="http://schemas.microsoft.com/office/powerpoint/2010/main" val="960577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ran.r-project.org/web/packages/available_packages_by_nam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txBox="1">
            <a:spLocks/>
          </p:cNvSpPr>
          <p:nvPr/>
        </p:nvSpPr>
        <p:spPr>
          <a:xfrm>
            <a:off x="89209" y="6104094"/>
            <a:ext cx="6007923" cy="931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t>Version mars 2021</a:t>
            </a:r>
          </a:p>
          <a:p>
            <a:pPr marL="0" indent="0">
              <a:buNone/>
            </a:pPr>
            <a:r>
              <a:rPr lang="fr-FR" sz="1400" dirty="0"/>
              <a:t>Jean-Yves </a:t>
            </a:r>
            <a:r>
              <a:rPr lang="fr-FR" sz="1400" dirty="0" err="1"/>
              <a:t>Barnagaud</a:t>
            </a:r>
            <a:r>
              <a:rPr lang="fr-FR" sz="1400" dirty="0"/>
              <a:t> – EPHE : jean-yves.barnagaud@ephe.psl.eu</a:t>
            </a:r>
            <a:endParaRPr lang="fr-FR" sz="1600" dirty="0"/>
          </a:p>
        </p:txBody>
      </p:sp>
      <p:pic>
        <p:nvPicPr>
          <p:cNvPr id="5" name="Image 4"/>
          <p:cNvPicPr>
            <a:picLocks noChangeAspect="1"/>
          </p:cNvPicPr>
          <p:nvPr/>
        </p:nvPicPr>
        <p:blipFill>
          <a:blip r:embed="rId2"/>
          <a:stretch>
            <a:fillRect/>
          </a:stretch>
        </p:blipFill>
        <p:spPr>
          <a:xfrm>
            <a:off x="5776329" y="6161695"/>
            <a:ext cx="3188295" cy="543258"/>
          </a:xfrm>
          <a:prstGeom prst="rect">
            <a:avLst/>
          </a:prstGeom>
        </p:spPr>
      </p:pic>
      <p:sp>
        <p:nvSpPr>
          <p:cNvPr id="8" name="ZoneTexte 7"/>
          <p:cNvSpPr txBox="1"/>
          <p:nvPr/>
        </p:nvSpPr>
        <p:spPr>
          <a:xfrm>
            <a:off x="181095" y="3881508"/>
            <a:ext cx="6149082" cy="1200329"/>
          </a:xfrm>
          <a:prstGeom prst="rect">
            <a:avLst/>
          </a:prstGeom>
          <a:noFill/>
        </p:spPr>
        <p:txBody>
          <a:bodyPr wrap="square" rtlCol="0">
            <a:spAutoFit/>
          </a:bodyPr>
          <a:lstStyle/>
          <a:p>
            <a:r>
              <a:rPr lang="fr-FR" sz="3600" b="1" dirty="0"/>
              <a:t>importer et manipuler des données sous R</a:t>
            </a:r>
            <a:endParaRPr lang="fr-FR" sz="3200" dirty="0"/>
          </a:p>
        </p:txBody>
      </p:sp>
      <p:pic>
        <p:nvPicPr>
          <p:cNvPr id="10" name="Image 9"/>
          <p:cNvPicPr>
            <a:picLocks noChangeAspect="1"/>
          </p:cNvPicPr>
          <p:nvPr/>
        </p:nvPicPr>
        <p:blipFill rotWithShape="1">
          <a:blip r:embed="rId3" cstate="print">
            <a:extLst>
              <a:ext uri="{28A0092B-C50C-407E-A947-70E740481C1C}">
                <a14:useLocalDpi xmlns:a14="http://schemas.microsoft.com/office/drawing/2010/main" val="0"/>
              </a:ext>
            </a:extLst>
          </a:blip>
          <a:srcRect b="31236"/>
          <a:stretch/>
        </p:blipFill>
        <p:spPr>
          <a:xfrm>
            <a:off x="0" y="-5076"/>
            <a:ext cx="9194274" cy="3048000"/>
          </a:xfrm>
          <a:prstGeom prst="rect">
            <a:avLst/>
          </a:prstGeom>
        </p:spPr>
      </p:pic>
      <p:pic>
        <p:nvPicPr>
          <p:cNvPr id="11" name="Image 10"/>
          <p:cNvPicPr>
            <a:picLocks noChangeAspect="1"/>
          </p:cNvPicPr>
          <p:nvPr/>
        </p:nvPicPr>
        <p:blipFill>
          <a:blip r:embed="rId4"/>
          <a:stretch>
            <a:fillRect/>
          </a:stretch>
        </p:blipFill>
        <p:spPr>
          <a:xfrm>
            <a:off x="5776330" y="3559339"/>
            <a:ext cx="3116069" cy="2093727"/>
          </a:xfrm>
          <a:prstGeom prst="rect">
            <a:avLst/>
          </a:prstGeom>
        </p:spPr>
      </p:pic>
    </p:spTree>
    <p:extLst>
      <p:ext uri="{BB962C8B-B14F-4D97-AF65-F5344CB8AC3E}">
        <p14:creationId xmlns:p14="http://schemas.microsoft.com/office/powerpoint/2010/main" val="194282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2661132" cy="369332"/>
          </a:xfrm>
          <a:prstGeom prst="rect">
            <a:avLst/>
          </a:prstGeom>
          <a:solidFill>
            <a:schemeClr val="accent6">
              <a:lumMod val="75000"/>
            </a:schemeClr>
          </a:solidFill>
        </p:spPr>
        <p:txBody>
          <a:bodyPr wrap="square" rtlCol="0">
            <a:spAutoFit/>
          </a:bodyPr>
          <a:lstStyle/>
          <a:p>
            <a:r>
              <a:rPr lang="fr-FR" b="1" u="sng" dirty="0">
                <a:solidFill>
                  <a:schemeClr val="bg1"/>
                </a:solidFill>
              </a:rPr>
              <a:t>FONCTIONNEMENT DE R</a:t>
            </a:r>
          </a:p>
        </p:txBody>
      </p:sp>
      <p:sp>
        <p:nvSpPr>
          <p:cNvPr id="5" name="ZoneTexte 4"/>
          <p:cNvSpPr txBox="1"/>
          <p:nvPr/>
        </p:nvSpPr>
        <p:spPr>
          <a:xfrm>
            <a:off x="-67760" y="333830"/>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sp>
        <p:nvSpPr>
          <p:cNvPr id="6" name="ZoneTexte 5"/>
          <p:cNvSpPr txBox="1"/>
          <p:nvPr/>
        </p:nvSpPr>
        <p:spPr>
          <a:xfrm>
            <a:off x="41900" y="1627565"/>
            <a:ext cx="1288666" cy="646331"/>
          </a:xfrm>
          <a:prstGeom prst="rect">
            <a:avLst/>
          </a:prstGeom>
          <a:noFill/>
        </p:spPr>
        <p:txBody>
          <a:bodyPr wrap="square" rtlCol="0">
            <a:spAutoFit/>
          </a:bodyPr>
          <a:lstStyle/>
          <a:p>
            <a:r>
              <a:rPr lang="fr-FR" b="1" dirty="0"/>
              <a:t>calculatrice</a:t>
            </a:r>
          </a:p>
          <a:p>
            <a:endParaRPr lang="fr-FR" dirty="0"/>
          </a:p>
        </p:txBody>
      </p:sp>
      <p:sp>
        <p:nvSpPr>
          <p:cNvPr id="7" name="ZoneTexte 6"/>
          <p:cNvSpPr txBox="1"/>
          <p:nvPr/>
        </p:nvSpPr>
        <p:spPr>
          <a:xfrm>
            <a:off x="3740534" y="1581399"/>
            <a:ext cx="1933839" cy="369332"/>
          </a:xfrm>
          <a:prstGeom prst="rect">
            <a:avLst/>
          </a:prstGeom>
          <a:noFill/>
        </p:spPr>
        <p:txBody>
          <a:bodyPr wrap="square" rtlCol="0">
            <a:spAutoFit/>
          </a:bodyPr>
          <a:lstStyle/>
          <a:p>
            <a:r>
              <a:rPr lang="fr-FR" b="1" dirty="0"/>
              <a:t>mise en mémoire</a:t>
            </a:r>
          </a:p>
        </p:txBody>
      </p:sp>
      <p:sp>
        <p:nvSpPr>
          <p:cNvPr id="8" name="ZoneTexte 7"/>
          <p:cNvSpPr txBox="1"/>
          <p:nvPr/>
        </p:nvSpPr>
        <p:spPr>
          <a:xfrm>
            <a:off x="3825200" y="4392923"/>
            <a:ext cx="4963200" cy="646331"/>
          </a:xfrm>
          <a:prstGeom prst="rect">
            <a:avLst/>
          </a:prstGeom>
          <a:noFill/>
        </p:spPr>
        <p:txBody>
          <a:bodyPr wrap="square" rtlCol="0">
            <a:spAutoFit/>
          </a:bodyPr>
          <a:lstStyle/>
          <a:p>
            <a:r>
              <a:rPr lang="fr-FR" b="1" dirty="0"/>
              <a:t>utilitaires</a:t>
            </a:r>
          </a:p>
          <a:p>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187802236"/>
              </p:ext>
            </p:extLst>
          </p:nvPr>
        </p:nvGraphicFramePr>
        <p:xfrm>
          <a:off x="110040" y="2038929"/>
          <a:ext cx="3227534" cy="4632960"/>
        </p:xfrm>
        <a:graphic>
          <a:graphicData uri="http://schemas.openxmlformats.org/drawingml/2006/table">
            <a:tbl>
              <a:tblPr firstRow="1" bandRow="1">
                <a:tableStyleId>{5C22544A-7EE6-4342-B048-85BDC9FD1C3A}</a:tableStyleId>
              </a:tblPr>
              <a:tblGrid>
                <a:gridCol w="832153">
                  <a:extLst>
                    <a:ext uri="{9D8B030D-6E8A-4147-A177-3AD203B41FA5}">
                      <a16:colId xmlns:a16="http://schemas.microsoft.com/office/drawing/2014/main" val="20000"/>
                    </a:ext>
                  </a:extLst>
                </a:gridCol>
                <a:gridCol w="1209222">
                  <a:extLst>
                    <a:ext uri="{9D8B030D-6E8A-4147-A177-3AD203B41FA5}">
                      <a16:colId xmlns:a16="http://schemas.microsoft.com/office/drawing/2014/main" val="20001"/>
                    </a:ext>
                  </a:extLst>
                </a:gridCol>
                <a:gridCol w="1186159">
                  <a:extLst>
                    <a:ext uri="{9D8B030D-6E8A-4147-A177-3AD203B41FA5}">
                      <a16:colId xmlns:a16="http://schemas.microsoft.com/office/drawing/2014/main" val="20002"/>
                    </a:ext>
                  </a:extLst>
                </a:gridCol>
              </a:tblGrid>
              <a:tr h="370840">
                <a:tc>
                  <a:txBody>
                    <a:bodyPr/>
                    <a:lstStyle/>
                    <a:p>
                      <a:r>
                        <a:rPr lang="fr-F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multiplier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rgbClr val="FF0000"/>
                          </a:solidFill>
                        </a:rPr>
                        <a:t>&gt; 2*5</a:t>
                      </a:r>
                    </a:p>
                    <a:p>
                      <a:r>
                        <a:rPr lang="fr-FR" sz="1000" b="0" dirty="0">
                          <a:solidFill>
                            <a:schemeClr val="accent1">
                              <a:lumMod val="75000"/>
                            </a:schemeClr>
                          </a:solidFill>
                        </a:rPr>
                        <a:t>[1]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fr-FR" sz="10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diviser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&gt;4/3</a:t>
                      </a:r>
                    </a:p>
                    <a:p>
                      <a:r>
                        <a:rPr lang="fr-FR" sz="1000" dirty="0">
                          <a:solidFill>
                            <a:schemeClr val="accent1">
                              <a:lumMod val="75000"/>
                            </a:schemeClr>
                          </a:solidFill>
                        </a:rPr>
                        <a:t>[1]</a:t>
                      </a:r>
                      <a:r>
                        <a:rPr lang="fr-FR" sz="1000" baseline="0" dirty="0">
                          <a:solidFill>
                            <a:schemeClr val="accent1">
                              <a:lumMod val="75000"/>
                            </a:schemeClr>
                          </a:solidFill>
                        </a:rPr>
                        <a:t> 1.33333</a:t>
                      </a:r>
                      <a:endParaRPr lang="fr-FR" sz="1000"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fr-FR" sz="10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ajouter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&gt;5+6</a:t>
                      </a:r>
                    </a:p>
                    <a:p>
                      <a:r>
                        <a:rPr lang="fr-FR" sz="1000" dirty="0">
                          <a:solidFill>
                            <a:schemeClr val="accent1">
                              <a:lumMod val="75000"/>
                            </a:schemeClr>
                          </a:solidFill>
                        </a:rPr>
                        <a:t>[1]</a:t>
                      </a:r>
                      <a:r>
                        <a:rPr lang="fr-FR" sz="1000" baseline="0" dirty="0">
                          <a:solidFill>
                            <a:schemeClr val="accent1">
                              <a:lumMod val="75000"/>
                            </a:schemeClr>
                          </a:solidFill>
                        </a:rPr>
                        <a:t> 11</a:t>
                      </a:r>
                      <a:endParaRPr lang="fr-FR" sz="1000"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fr-FR" sz="10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puissance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&gt;3^2</a:t>
                      </a:r>
                    </a:p>
                    <a:p>
                      <a:r>
                        <a:rPr lang="fr-FR" sz="1000" dirty="0">
                          <a:solidFill>
                            <a:schemeClr val="accent1">
                              <a:lumMod val="75000"/>
                            </a:schemeClr>
                          </a:solidFill>
                        </a:rPr>
                        <a:t>[1] 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fr-FR" sz="1000" dirty="0" err="1">
                          <a:solidFill>
                            <a:schemeClr val="tx1"/>
                          </a:solidFill>
                        </a:rPr>
                        <a:t>sqrt</a:t>
                      </a:r>
                      <a:endParaRPr lang="fr-FR"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racine carrée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a:t>
                      </a:r>
                      <a:r>
                        <a:rPr lang="fr-FR" sz="1000" dirty="0" err="1">
                          <a:solidFill>
                            <a:srgbClr val="FF0000"/>
                          </a:solidFill>
                        </a:rPr>
                        <a:t>sqrt</a:t>
                      </a:r>
                      <a:r>
                        <a:rPr lang="fr-FR" sz="1000" dirty="0">
                          <a:solidFill>
                            <a:srgbClr val="FF0000"/>
                          </a:solidFill>
                        </a:rPr>
                        <a:t>(10)</a:t>
                      </a:r>
                    </a:p>
                    <a:p>
                      <a:r>
                        <a:rPr lang="fr-FR" sz="1000" dirty="0">
                          <a:solidFill>
                            <a:schemeClr val="accent1">
                              <a:lumMod val="75000"/>
                            </a:schemeClr>
                          </a:solidFill>
                        </a:rPr>
                        <a:t>[1] 3.162278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fr-FR" sz="1000" dirty="0" err="1">
                          <a:solidFill>
                            <a:schemeClr val="tx1"/>
                          </a:solidFill>
                        </a:rPr>
                        <a:t>exp</a:t>
                      </a:r>
                      <a:endParaRPr lang="fr-FR"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exponentielle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a:t>
                      </a:r>
                      <a:r>
                        <a:rPr lang="fr-FR" sz="1000" dirty="0" err="1">
                          <a:solidFill>
                            <a:srgbClr val="FF0000"/>
                          </a:solidFill>
                        </a:rPr>
                        <a:t>exp</a:t>
                      </a:r>
                      <a:r>
                        <a:rPr lang="fr-FR" sz="1000" dirty="0">
                          <a:solidFill>
                            <a:srgbClr val="FF0000"/>
                          </a:solidFill>
                        </a:rPr>
                        <a:t>(5)</a:t>
                      </a:r>
                    </a:p>
                    <a:p>
                      <a:r>
                        <a:rPr lang="fr-FR" sz="1000" dirty="0">
                          <a:solidFill>
                            <a:schemeClr val="accent1">
                              <a:lumMod val="75000"/>
                            </a:schemeClr>
                          </a:solidFill>
                        </a:rPr>
                        <a:t>[1] 148.4132</a:t>
                      </a:r>
                      <a:endParaRPr lang="fr-FR"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fr-FR" sz="1000" dirty="0">
                          <a:solidFill>
                            <a:schemeClr val="tx1"/>
                          </a:solidFill>
                        </a:rPr>
                        <a:t>log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logarithme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 log(5)</a:t>
                      </a:r>
                    </a:p>
                    <a:p>
                      <a:r>
                        <a:rPr lang="fr-FR" sz="1000" dirty="0">
                          <a:solidFill>
                            <a:schemeClr val="accent1">
                              <a:lumMod val="75000"/>
                            </a:schemeClr>
                          </a:solidFill>
                        </a:rPr>
                        <a:t>[1] 1.609438</a:t>
                      </a:r>
                    </a:p>
                    <a:p>
                      <a:r>
                        <a:rPr lang="fr-FR" sz="1000" dirty="0">
                          <a:solidFill>
                            <a:srgbClr val="FF0000"/>
                          </a:solidFill>
                        </a:rPr>
                        <a:t>&gt; log(5,base=10)</a:t>
                      </a:r>
                    </a:p>
                    <a:p>
                      <a:r>
                        <a:rPr lang="fr-FR" sz="1000" dirty="0">
                          <a:solidFill>
                            <a:schemeClr val="accent1">
                              <a:lumMod val="75000"/>
                            </a:schemeClr>
                          </a:solidFill>
                        </a:rPr>
                        <a:t>[1] 0.69897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r>
                        <a:rPr lang="fr-FR" sz="1000" dirty="0" err="1">
                          <a:solidFill>
                            <a:schemeClr val="tx1"/>
                          </a:solidFill>
                        </a:rPr>
                        <a:t>sum</a:t>
                      </a:r>
                      <a:endParaRPr lang="fr-FR"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somme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a:t>
                      </a:r>
                      <a:r>
                        <a:rPr lang="fr-FR" sz="1000" dirty="0" err="1">
                          <a:solidFill>
                            <a:srgbClr val="FF0000"/>
                          </a:solidFill>
                        </a:rPr>
                        <a:t>sum</a:t>
                      </a:r>
                      <a:r>
                        <a:rPr lang="fr-FR" sz="1000" dirty="0">
                          <a:solidFill>
                            <a:srgbClr val="FF0000"/>
                          </a:solidFill>
                        </a:rPr>
                        <a:t>(c(1,5,10,20))</a:t>
                      </a:r>
                    </a:p>
                    <a:p>
                      <a:r>
                        <a:rPr lang="fr-FR" sz="1000" dirty="0">
                          <a:solidFill>
                            <a:schemeClr val="accent1">
                              <a:lumMod val="75000"/>
                            </a:schemeClr>
                          </a:solidFill>
                        </a:rPr>
                        <a:t>[1] 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r>
                        <a:rPr lang="fr-FR" sz="1000" dirty="0">
                          <a:solidFill>
                            <a:schemeClr val="tx1"/>
                          </a:solidFill>
                        </a:rPr>
                        <a:t>==</a:t>
                      </a:r>
                    </a:p>
                    <a:p>
                      <a:r>
                        <a:rPr lang="fr-FR" sz="1000" dirty="0">
                          <a:solidFill>
                            <a:schemeClr val="tx1"/>
                          </a:solidFill>
                        </a:rPr>
                        <a:t>!=</a:t>
                      </a:r>
                    </a:p>
                    <a:p>
                      <a:r>
                        <a:rPr lang="fr-FR" sz="1000" dirty="0">
                          <a:solidFill>
                            <a:schemeClr val="tx1"/>
                          </a:solidFill>
                        </a:rPr>
                        <a:t>&gt;</a:t>
                      </a:r>
                    </a:p>
                    <a:p>
                      <a:r>
                        <a:rPr lang="fr-FR" sz="1000" dirty="0">
                          <a:solidFill>
                            <a:schemeClr val="tx1"/>
                          </a:solidFill>
                        </a:rPr>
                        <a:t>&lt;</a:t>
                      </a:r>
                    </a:p>
                    <a:p>
                      <a:r>
                        <a:rPr lang="fr-FR" sz="1000" dirty="0">
                          <a:solidFill>
                            <a:schemeClr val="tx1"/>
                          </a:solidFill>
                        </a:rPr>
                        <a:t>&gt;=</a:t>
                      </a:r>
                    </a:p>
                    <a:p>
                      <a:r>
                        <a:rPr lang="fr-FR" sz="1000" dirty="0">
                          <a:solidFill>
                            <a:schemeClr val="tx1"/>
                          </a:solidFill>
                        </a:rPr>
                        <a:t>&lt;=</a:t>
                      </a:r>
                    </a:p>
                    <a:p>
                      <a:r>
                        <a:rPr lang="fr-FR" sz="1000" dirty="0">
                          <a:solidFill>
                            <a:schemeClr val="tx1"/>
                          </a:solidFill>
                        </a:rPr>
                        <a:t>%in%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opérateurs d’inégalités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&gt;10==11</a:t>
                      </a:r>
                    </a:p>
                    <a:p>
                      <a:r>
                        <a:rPr lang="fr-FR" sz="1000" dirty="0">
                          <a:solidFill>
                            <a:schemeClr val="accent1">
                              <a:lumMod val="75000"/>
                            </a:schemeClr>
                          </a:solidFill>
                        </a:rPr>
                        <a:t>[1] FALSE</a:t>
                      </a:r>
                    </a:p>
                    <a:p>
                      <a:endParaRPr lang="fr-FR" sz="1000" dirty="0">
                        <a:solidFill>
                          <a:schemeClr val="accent1">
                            <a:lumMod val="75000"/>
                          </a:schemeClr>
                        </a:solidFill>
                      </a:endParaRPr>
                    </a:p>
                    <a:p>
                      <a:r>
                        <a:rPr lang="fr-FR" sz="1000" dirty="0">
                          <a:solidFill>
                            <a:srgbClr val="FF0000"/>
                          </a:solidFill>
                        </a:rPr>
                        <a:t>&gt; 3%in%(1:10)</a:t>
                      </a:r>
                    </a:p>
                    <a:p>
                      <a:r>
                        <a:rPr lang="fr-FR" sz="1000" dirty="0">
                          <a:solidFill>
                            <a:schemeClr val="accent1">
                              <a:lumMod val="75000"/>
                            </a:schemeClr>
                          </a:solidFill>
                        </a:rPr>
                        <a:t>[1]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643254594"/>
              </p:ext>
            </p:extLst>
          </p:nvPr>
        </p:nvGraphicFramePr>
        <p:xfrm>
          <a:off x="3740534" y="1929544"/>
          <a:ext cx="4800601" cy="2438400"/>
        </p:xfrm>
        <a:graphic>
          <a:graphicData uri="http://schemas.openxmlformats.org/drawingml/2006/table">
            <a:tbl>
              <a:tblPr firstRow="1" bandRow="1">
                <a:tableStyleId>{5C22544A-7EE6-4342-B048-85BDC9FD1C3A}</a:tableStyleId>
              </a:tblPr>
              <a:tblGrid>
                <a:gridCol w="2091268">
                  <a:extLst>
                    <a:ext uri="{9D8B030D-6E8A-4147-A177-3AD203B41FA5}">
                      <a16:colId xmlns:a16="http://schemas.microsoft.com/office/drawing/2014/main" val="20000"/>
                    </a:ext>
                  </a:extLst>
                </a:gridCol>
                <a:gridCol w="1363133">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dirty="0">
                          <a:solidFill>
                            <a:schemeClr val="tx1"/>
                          </a:solidFill>
                        </a:rPr>
                        <a:t>objet&lt;-contenu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dirty="0">
                          <a:solidFill>
                            <a:schemeClr val="tx1"/>
                          </a:solidFill>
                        </a:rPr>
                        <a:t>objet=contenu</a:t>
                      </a:r>
                    </a:p>
                    <a:p>
                      <a:endParaRPr lang="fr-FR"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Mettre en mémoire un contenu dans un objet.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rgbClr val="FF0000"/>
                          </a:solidFill>
                        </a:rPr>
                        <a:t>&gt; ex1&lt;-c(1,2,3,10,20)</a:t>
                      </a:r>
                    </a:p>
                    <a:p>
                      <a:r>
                        <a:rPr lang="fr-FR" sz="1000" b="0" dirty="0">
                          <a:solidFill>
                            <a:srgbClr val="FF0000"/>
                          </a:solidFill>
                        </a:rPr>
                        <a:t>&gt; ex2=c(‘A’,’D’,’A’,’B’)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chemeClr val="tx1"/>
                          </a:solidFill>
                        </a:rPr>
                        <a:t>objet3&lt;-fonction(objet1,argument1)</a:t>
                      </a:r>
                    </a:p>
                    <a:p>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Mettre en mémoire le résultat d’une fonction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 ex3&lt;-log(10,base=2)</a:t>
                      </a:r>
                    </a:p>
                    <a:p>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fr-FR" sz="1000" dirty="0" err="1">
                          <a:solidFill>
                            <a:schemeClr val="tx1"/>
                          </a:solidFill>
                        </a:rPr>
                        <a:t>ls</a:t>
                      </a:r>
                      <a:r>
                        <a:rPr lang="fr-FR" sz="1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Afficher le contenu de la mémoire de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a:t>
                      </a:r>
                      <a:r>
                        <a:rPr lang="fr-FR" sz="1000" dirty="0" err="1">
                          <a:solidFill>
                            <a:srgbClr val="FF0000"/>
                          </a:solidFill>
                        </a:rPr>
                        <a:t>ls</a:t>
                      </a:r>
                      <a:r>
                        <a:rPr lang="fr-FR" sz="1000"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solidFill>
                            <a:schemeClr val="tx1"/>
                          </a:solidFill>
                        </a:rPr>
                        <a:t>rm</a:t>
                      </a:r>
                      <a:r>
                        <a:rPr lang="fr-FR" sz="1000" dirty="0">
                          <a:solidFill>
                            <a:schemeClr val="tx1"/>
                          </a:solidFill>
                        </a:rPr>
                        <a:t>(objet1)</a:t>
                      </a:r>
                    </a:p>
                    <a:p>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chemeClr val="tx1"/>
                          </a:solidFill>
                        </a:rPr>
                        <a:t>Supprimer un objet de la mémoire de R</a:t>
                      </a:r>
                    </a:p>
                    <a:p>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rgbClr val="FF0000"/>
                          </a:solidFill>
                        </a:rPr>
                        <a:t>&gt; </a:t>
                      </a:r>
                      <a:r>
                        <a:rPr lang="fr-FR" sz="1000" dirty="0" err="1">
                          <a:solidFill>
                            <a:srgbClr val="FF0000"/>
                          </a:solidFill>
                        </a:rPr>
                        <a:t>rm</a:t>
                      </a:r>
                      <a:r>
                        <a:rPr lang="fr-FR" sz="1000" dirty="0">
                          <a:solidFill>
                            <a:srgbClr val="FF0000"/>
                          </a:solidFill>
                        </a:rPr>
                        <a:t>(ex1)</a:t>
                      </a:r>
                    </a:p>
                    <a:p>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fr-FR" sz="1000" dirty="0">
                          <a:solidFill>
                            <a:schemeClr val="tx1"/>
                          </a:solidFill>
                        </a:rPr>
                        <a:t>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Afficher le contenu d’un 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 ex1</a:t>
                      </a:r>
                    </a:p>
                    <a:p>
                      <a:r>
                        <a:rPr lang="fr-FR" sz="1000" dirty="0">
                          <a:solidFill>
                            <a:schemeClr val="accent1">
                              <a:lumMod val="75000"/>
                            </a:schemeClr>
                          </a:solidFill>
                        </a:rPr>
                        <a:t>[1]</a:t>
                      </a:r>
                      <a:r>
                        <a:rPr lang="fr-FR" sz="1000" baseline="0" dirty="0">
                          <a:solidFill>
                            <a:schemeClr val="accent1">
                              <a:lumMod val="75000"/>
                            </a:schemeClr>
                          </a:solidFill>
                        </a:rPr>
                        <a:t> 1 2 3 10 20</a:t>
                      </a:r>
                      <a:endParaRPr lang="fr-FR" sz="1000"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3917104047"/>
              </p:ext>
            </p:extLst>
          </p:nvPr>
        </p:nvGraphicFramePr>
        <p:xfrm>
          <a:off x="3740534" y="4716089"/>
          <a:ext cx="4793866" cy="1955800"/>
        </p:xfrm>
        <a:graphic>
          <a:graphicData uri="http://schemas.openxmlformats.org/drawingml/2006/table">
            <a:tbl>
              <a:tblPr firstRow="1" bandRow="1">
                <a:tableStyleId>{5C22544A-7EE6-4342-B048-85BDC9FD1C3A}</a:tableStyleId>
              </a:tblPr>
              <a:tblGrid>
                <a:gridCol w="1312334">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109932">
                  <a:extLst>
                    <a:ext uri="{9D8B030D-6E8A-4147-A177-3AD203B41FA5}">
                      <a16:colId xmlns:a16="http://schemas.microsoft.com/office/drawing/2014/main" val="20002"/>
                    </a:ext>
                  </a:extLst>
                </a:gridCol>
              </a:tblGrid>
              <a:tr h="370840">
                <a:tc>
                  <a:txBody>
                    <a:bodyPr/>
                    <a:lstStyle/>
                    <a:p>
                      <a:r>
                        <a:rPr lang="fr-FR" sz="1000" b="0" dirty="0">
                          <a:solidFill>
                            <a:schemeClr val="tx1"/>
                          </a:solidFill>
                        </a:rPr>
                        <a:t>help(fonction)</a:t>
                      </a:r>
                    </a:p>
                    <a:p>
                      <a:r>
                        <a:rPr lang="fr-FR" sz="1000" b="0" dirty="0">
                          <a:solidFill>
                            <a:schemeClr val="tx1"/>
                          </a:solidFill>
                        </a:rPr>
                        <a:t>?fonction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ouvre une page d’aide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rgbClr val="FF0000"/>
                          </a:solidFill>
                        </a:rPr>
                        <a:t>&gt; help(</a:t>
                      </a:r>
                      <a:r>
                        <a:rPr lang="fr-FR" sz="1000" b="0" dirty="0" err="1">
                          <a:solidFill>
                            <a:srgbClr val="FF0000"/>
                          </a:solidFill>
                        </a:rPr>
                        <a:t>read.table</a:t>
                      </a:r>
                      <a:r>
                        <a:rPr lang="fr-FR" sz="1000" b="0" dirty="0">
                          <a:solidFill>
                            <a:srgbClr val="FF0000"/>
                          </a:solidFill>
                        </a:rPr>
                        <a:t>)</a:t>
                      </a:r>
                    </a:p>
                    <a:p>
                      <a:r>
                        <a:rPr lang="fr-FR" sz="1000" b="0" dirty="0">
                          <a:solidFill>
                            <a:srgbClr val="FF0000"/>
                          </a:solidFill>
                        </a:rPr>
                        <a:t>&gt; ?</a:t>
                      </a:r>
                      <a:r>
                        <a:rPr lang="fr-FR" sz="1000" b="0" dirty="0" err="1">
                          <a:solidFill>
                            <a:srgbClr val="FF0000"/>
                          </a:solidFill>
                        </a:rPr>
                        <a:t>read.table</a:t>
                      </a:r>
                      <a:endParaRPr lang="fr-FR" sz="10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dirty="0" err="1">
                          <a:solidFill>
                            <a:schemeClr val="tx1"/>
                          </a:solidFill>
                        </a:rPr>
                        <a:t>install.packages</a:t>
                      </a:r>
                      <a:r>
                        <a:rPr lang="fr-FR" sz="1000" b="0" dirty="0">
                          <a:solidFill>
                            <a:schemeClr val="tx1"/>
                          </a:solidFill>
                        </a:rPr>
                        <a:t>()</a:t>
                      </a:r>
                    </a:p>
                    <a:p>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installer une nouvelle librairie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 </a:t>
                      </a:r>
                      <a:r>
                        <a:rPr lang="fr-FR" sz="1000" dirty="0" err="1">
                          <a:solidFill>
                            <a:srgbClr val="FF0000"/>
                          </a:solidFill>
                        </a:rPr>
                        <a:t>install.packages</a:t>
                      </a:r>
                      <a:r>
                        <a:rPr lang="fr-FR" sz="1000" dirty="0">
                          <a:solidFill>
                            <a:srgbClr val="FF0000"/>
                          </a:solidFill>
                        </a:rPr>
                        <a:t>(‘ggplot2’)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fr-FR" sz="1000" dirty="0" err="1">
                          <a:solidFill>
                            <a:schemeClr val="tx1"/>
                          </a:solidFill>
                        </a:rPr>
                        <a:t>library</a:t>
                      </a:r>
                      <a:r>
                        <a:rPr lang="fr-FR" sz="1000" dirty="0">
                          <a:solidFill>
                            <a:schemeClr val="tx1"/>
                          </a:solidFill>
                        </a:rPr>
                        <a:t>(librairie)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charger</a:t>
                      </a:r>
                      <a:r>
                        <a:rPr lang="fr-FR" sz="1000" baseline="0" dirty="0">
                          <a:solidFill>
                            <a:schemeClr val="tx1"/>
                          </a:solidFill>
                        </a:rPr>
                        <a:t> une librairie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 </a:t>
                      </a:r>
                      <a:r>
                        <a:rPr lang="fr-FR" sz="1000" dirty="0" err="1">
                          <a:solidFill>
                            <a:srgbClr val="FF0000"/>
                          </a:solidFill>
                        </a:rPr>
                        <a:t>library</a:t>
                      </a:r>
                      <a:r>
                        <a:rPr lang="fr-FR" sz="1000" dirty="0">
                          <a:solidFill>
                            <a:srgbClr val="FF0000"/>
                          </a:solidFill>
                        </a:rPr>
                        <a:t>(ggplot2)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fr-FR" sz="1000" dirty="0" err="1">
                          <a:solidFill>
                            <a:schemeClr val="tx1"/>
                          </a:solidFill>
                        </a:rPr>
                        <a:t>setwd</a:t>
                      </a:r>
                      <a:r>
                        <a:rPr lang="fr-FR" sz="1000" dirty="0">
                          <a:solidFill>
                            <a:schemeClr val="tx1"/>
                          </a:solidFill>
                        </a:rPr>
                        <a:t>(chemin)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désigner le répertoire courant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 </a:t>
                      </a:r>
                      <a:r>
                        <a:rPr lang="fr-FR" sz="1000" dirty="0" err="1">
                          <a:solidFill>
                            <a:srgbClr val="FF0000"/>
                          </a:solidFill>
                        </a:rPr>
                        <a:t>setwd</a:t>
                      </a:r>
                      <a:r>
                        <a:rPr lang="fr-FR" sz="1000" dirty="0">
                          <a:solidFill>
                            <a:srgbClr val="FF0000"/>
                          </a:solidFill>
                        </a:rPr>
                        <a:t>(‘D:/projet/data’)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fr-FR" sz="1000" dirty="0" err="1">
                          <a:solidFill>
                            <a:schemeClr val="tx1"/>
                          </a:solidFill>
                        </a:rPr>
                        <a:t>read.table</a:t>
                      </a:r>
                      <a:r>
                        <a:rPr lang="fr-FR" sz="1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Charger un fichier texte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&gt; objet&lt;-</a:t>
                      </a:r>
                      <a:r>
                        <a:rPr lang="fr-FR" sz="1000" dirty="0" err="1">
                          <a:solidFill>
                            <a:srgbClr val="FF0000"/>
                          </a:solidFill>
                        </a:rPr>
                        <a:t>read.table</a:t>
                      </a:r>
                      <a:r>
                        <a:rPr lang="fr-FR" sz="1000" dirty="0">
                          <a:solidFill>
                            <a:srgbClr val="FF0000"/>
                          </a:solidFill>
                        </a:rPr>
                        <a:t>(‘fichier.txt’)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3" name="ZoneTexte 12"/>
          <p:cNvSpPr txBox="1"/>
          <p:nvPr/>
        </p:nvSpPr>
        <p:spPr>
          <a:xfrm>
            <a:off x="41900" y="833388"/>
            <a:ext cx="2007033" cy="677108"/>
          </a:xfrm>
          <a:prstGeom prst="rect">
            <a:avLst/>
          </a:prstGeom>
          <a:noFill/>
        </p:spPr>
        <p:txBody>
          <a:bodyPr wrap="square" rtlCol="0">
            <a:spAutoFit/>
          </a:bodyPr>
          <a:lstStyle/>
          <a:p>
            <a:r>
              <a:rPr lang="fr-FR" b="1" dirty="0"/>
              <a:t>console</a:t>
            </a:r>
          </a:p>
          <a:p>
            <a:r>
              <a:rPr lang="fr-FR" sz="1000" dirty="0">
                <a:solidFill>
                  <a:srgbClr val="FF0000"/>
                </a:solidFill>
              </a:rPr>
              <a:t>&gt; </a:t>
            </a:r>
            <a:r>
              <a:rPr lang="fr-FR" sz="1000" dirty="0"/>
              <a:t>en attente d’une commande</a:t>
            </a:r>
            <a:endParaRPr lang="fr-FR" sz="1000" dirty="0">
              <a:solidFill>
                <a:srgbClr val="FF0000"/>
              </a:solidFill>
            </a:endParaRPr>
          </a:p>
          <a:p>
            <a:r>
              <a:rPr lang="fr-FR" sz="1000" dirty="0">
                <a:solidFill>
                  <a:srgbClr val="FF0000"/>
                </a:solidFill>
              </a:rPr>
              <a:t>+ </a:t>
            </a:r>
            <a:r>
              <a:rPr lang="fr-FR" sz="1000" dirty="0"/>
              <a:t>en attente de compléments</a:t>
            </a:r>
          </a:p>
        </p:txBody>
      </p:sp>
      <p:sp>
        <p:nvSpPr>
          <p:cNvPr id="14" name="ZoneTexte 13"/>
          <p:cNvSpPr txBox="1"/>
          <p:nvPr/>
        </p:nvSpPr>
        <p:spPr>
          <a:xfrm>
            <a:off x="3740534" y="0"/>
            <a:ext cx="5564333" cy="1600438"/>
          </a:xfrm>
          <a:prstGeom prst="rect">
            <a:avLst/>
          </a:prstGeom>
          <a:noFill/>
        </p:spPr>
        <p:txBody>
          <a:bodyPr wrap="square" rtlCol="0">
            <a:spAutoFit/>
          </a:bodyPr>
          <a:lstStyle/>
          <a:p>
            <a:r>
              <a:rPr lang="fr-FR" b="1" dirty="0"/>
              <a:t>ressources</a:t>
            </a:r>
          </a:p>
          <a:p>
            <a:r>
              <a:rPr lang="fr-FR" sz="1000" dirty="0"/>
              <a:t>site environnement R : https://cran.r-project.org/</a:t>
            </a:r>
          </a:p>
          <a:p>
            <a:r>
              <a:rPr lang="fr-FR" sz="1000" dirty="0"/>
              <a:t>livre R gratuit en ligne : https://bookdown.org/fousseynoubah/dswr_book/ </a:t>
            </a:r>
          </a:p>
          <a:p>
            <a:r>
              <a:rPr lang="fr-FR" sz="1000" dirty="0"/>
              <a:t>R pour les débutants : https://cran.r-project.org/doc/contrib/Paradis-rdebuts_fr.pdf</a:t>
            </a:r>
          </a:p>
          <a:p>
            <a:r>
              <a:rPr lang="fr-FR" sz="1000" dirty="0"/>
              <a:t>R pour les </a:t>
            </a:r>
            <a:r>
              <a:rPr lang="fr-FR" sz="1000" dirty="0" err="1"/>
              <a:t>statophobes</a:t>
            </a:r>
            <a:r>
              <a:rPr lang="fr-FR" sz="1000" dirty="0"/>
              <a:t> : https://perso.univ-rennes1.fr/denis.poinsot/Statistiques_%20pour_statophobes/R%20pour%20les%20statophobes.pdf</a:t>
            </a:r>
          </a:p>
          <a:p>
            <a:r>
              <a:rPr lang="fr-FR" sz="1000" dirty="0"/>
              <a:t>R-</a:t>
            </a:r>
            <a:r>
              <a:rPr lang="fr-FR" sz="1000" dirty="0" err="1"/>
              <a:t>bloggers</a:t>
            </a:r>
            <a:r>
              <a:rPr lang="fr-FR" sz="1000" dirty="0"/>
              <a:t> : https://www.r-bloggers.com/</a:t>
            </a:r>
          </a:p>
          <a:p>
            <a:r>
              <a:rPr lang="fr-FR" sz="1000" dirty="0"/>
              <a:t>Forum R en français : http://forums.cirad.fr/logiciel-R/</a:t>
            </a:r>
          </a:p>
          <a:p>
            <a:r>
              <a:rPr lang="fr-FR" sz="1000" dirty="0"/>
              <a:t>Blog en français : http://perso.ens-lyon.fr/lise.vaudor/</a:t>
            </a:r>
          </a:p>
        </p:txBody>
      </p:sp>
      <p:pic>
        <p:nvPicPr>
          <p:cNvPr id="2" name="Image 1"/>
          <p:cNvPicPr>
            <a:picLocks noChangeAspect="1"/>
          </p:cNvPicPr>
          <p:nvPr/>
        </p:nvPicPr>
        <p:blipFill>
          <a:blip r:embed="rId2">
            <a:clrChange>
              <a:clrFrom>
                <a:srgbClr val="FFFFFF"/>
              </a:clrFrom>
              <a:clrTo>
                <a:srgbClr val="FFFFFF">
                  <a:alpha val="0"/>
                </a:srgbClr>
              </a:clrTo>
            </a:clrChange>
          </a:blip>
          <a:stretch>
            <a:fillRect/>
          </a:stretch>
        </p:blipFill>
        <p:spPr>
          <a:xfrm>
            <a:off x="2661132" y="-56657"/>
            <a:ext cx="420842" cy="447145"/>
          </a:xfrm>
          <a:prstGeom prst="rect">
            <a:avLst/>
          </a:prstGeom>
        </p:spPr>
      </p:pic>
    </p:spTree>
    <p:extLst>
      <p:ext uri="{BB962C8B-B14F-4D97-AF65-F5344CB8AC3E}">
        <p14:creationId xmlns:p14="http://schemas.microsoft.com/office/powerpoint/2010/main" val="1344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450644" y="1460712"/>
            <a:ext cx="8107037" cy="4387090"/>
          </a:xfrm>
          <a:prstGeom prst="rect">
            <a:avLst/>
          </a:prstGeom>
        </p:spPr>
      </p:pic>
      <p:cxnSp>
        <p:nvCxnSpPr>
          <p:cNvPr id="6" name="Connecteur droit avec flèche 5"/>
          <p:cNvCxnSpPr/>
          <p:nvPr/>
        </p:nvCxnSpPr>
        <p:spPr>
          <a:xfrm>
            <a:off x="4220633" y="1507404"/>
            <a:ext cx="8467" cy="7585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690687" y="82350"/>
            <a:ext cx="3515380" cy="1485022"/>
          </a:xfrm>
          <a:prstGeom prst="rect">
            <a:avLst/>
          </a:prstGeom>
          <a:noFill/>
        </p:spPr>
        <p:txBody>
          <a:bodyPr wrap="square" rtlCol="0">
            <a:spAutoFit/>
          </a:bodyPr>
          <a:lstStyle/>
          <a:p>
            <a:pPr algn="just"/>
            <a:r>
              <a:rPr lang="fr-FR" sz="1000" b="1" dirty="0"/>
              <a:t>Script : </a:t>
            </a:r>
            <a:r>
              <a:rPr lang="fr-FR" sz="1000" dirty="0"/>
              <a:t>commandes nécessaires à l’exécution de l’analyse</a:t>
            </a:r>
          </a:p>
          <a:p>
            <a:pPr algn="just"/>
            <a:r>
              <a:rPr lang="fr-FR" sz="1000" i="1" dirty="0"/>
              <a:t>Toutes les commandes de l’import des données à la génération des résultats, à l’exclusion de toute autre</a:t>
            </a:r>
          </a:p>
          <a:p>
            <a:pPr algn="just"/>
            <a:r>
              <a:rPr lang="fr-FR" sz="1000" i="1" dirty="0"/>
              <a:t>Doit permettre de reproduire l’analyse à l’identique</a:t>
            </a:r>
          </a:p>
          <a:p>
            <a:pPr algn="just"/>
            <a:r>
              <a:rPr lang="fr-FR" sz="1000" i="1" dirty="0"/>
              <a:t>Ne contient aucune donnée</a:t>
            </a:r>
          </a:p>
          <a:p>
            <a:pPr algn="just"/>
            <a:r>
              <a:rPr lang="fr-FR" sz="1000" i="1" dirty="0"/>
              <a:t>Ne contient pas les commandes d’affichage basiques</a:t>
            </a:r>
          </a:p>
          <a:p>
            <a:pPr algn="just"/>
            <a:r>
              <a:rPr lang="fr-FR" sz="1000" i="1" dirty="0"/>
              <a:t>Structuré et commenté : les lignes de commentaires commencent par #, les sections sont séparées par ###</a:t>
            </a:r>
          </a:p>
          <a:p>
            <a:pPr algn="just"/>
            <a:endParaRPr lang="fr-FR" sz="1050" i="1" dirty="0"/>
          </a:p>
        </p:txBody>
      </p:sp>
      <p:cxnSp>
        <p:nvCxnSpPr>
          <p:cNvPr id="8" name="Connecteur droit avec flèche 7"/>
          <p:cNvCxnSpPr/>
          <p:nvPr/>
        </p:nvCxnSpPr>
        <p:spPr>
          <a:xfrm flipH="1" flipV="1">
            <a:off x="2815167" y="5109801"/>
            <a:ext cx="2115" cy="8212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854199" y="5919281"/>
            <a:ext cx="3615267" cy="1015663"/>
          </a:xfrm>
          <a:prstGeom prst="rect">
            <a:avLst/>
          </a:prstGeom>
          <a:noFill/>
        </p:spPr>
        <p:txBody>
          <a:bodyPr wrap="square" rtlCol="0">
            <a:spAutoFit/>
          </a:bodyPr>
          <a:lstStyle/>
          <a:p>
            <a:r>
              <a:rPr lang="fr-FR" sz="1000" b="1" dirty="0"/>
              <a:t>Console R:</a:t>
            </a:r>
            <a:r>
              <a:rPr lang="fr-FR" sz="1000" dirty="0"/>
              <a:t> exécute les commandes et renvoie les résultats</a:t>
            </a:r>
          </a:p>
          <a:p>
            <a:r>
              <a:rPr lang="fr-FR" sz="1000" i="1" dirty="0"/>
              <a:t>Aucune commande essentielle ne doit être saisie directement dans la console, passer par le script</a:t>
            </a:r>
          </a:p>
          <a:p>
            <a:r>
              <a:rPr lang="fr-FR" sz="1000" dirty="0">
                <a:solidFill>
                  <a:schemeClr val="accent1">
                    <a:lumMod val="75000"/>
                  </a:schemeClr>
                </a:solidFill>
              </a:rPr>
              <a:t>&gt;</a:t>
            </a:r>
            <a:r>
              <a:rPr lang="fr-FR" sz="1000" dirty="0"/>
              <a:t> : disponible pour recevoir une commande</a:t>
            </a:r>
          </a:p>
          <a:p>
            <a:r>
              <a:rPr lang="fr-FR" sz="1000" dirty="0">
                <a:solidFill>
                  <a:schemeClr val="accent1">
                    <a:lumMod val="75000"/>
                  </a:schemeClr>
                </a:solidFill>
              </a:rPr>
              <a:t>+</a:t>
            </a:r>
            <a:r>
              <a:rPr lang="fr-FR" sz="1000" dirty="0"/>
              <a:t> : en attente de compléments</a:t>
            </a:r>
          </a:p>
          <a:p>
            <a:endParaRPr lang="fr-FR" sz="1000" dirty="0"/>
          </a:p>
        </p:txBody>
      </p:sp>
      <p:sp>
        <p:nvSpPr>
          <p:cNvPr id="12" name="Flèche courbée vers la gauche 11"/>
          <p:cNvSpPr/>
          <p:nvPr/>
        </p:nvSpPr>
        <p:spPr>
          <a:xfrm>
            <a:off x="4448377" y="3543558"/>
            <a:ext cx="533400" cy="1303867"/>
          </a:xfrm>
          <a:prstGeom prst="curved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ZoneTexte 12"/>
          <p:cNvSpPr txBox="1"/>
          <p:nvPr/>
        </p:nvSpPr>
        <p:spPr>
          <a:xfrm>
            <a:off x="3449310" y="4010825"/>
            <a:ext cx="1397001" cy="369332"/>
          </a:xfrm>
          <a:prstGeom prst="rect">
            <a:avLst/>
          </a:prstGeom>
          <a:solidFill>
            <a:schemeClr val="bg1"/>
          </a:solidFill>
        </p:spPr>
        <p:txBody>
          <a:bodyPr wrap="square" rtlCol="0">
            <a:spAutoFit/>
          </a:bodyPr>
          <a:lstStyle/>
          <a:p>
            <a:r>
              <a:rPr lang="fr-FR" dirty="0" err="1"/>
              <a:t>Ctrl+Entrée</a:t>
            </a:r>
            <a:endParaRPr lang="fr-FR" dirty="0"/>
          </a:p>
        </p:txBody>
      </p:sp>
      <p:cxnSp>
        <p:nvCxnSpPr>
          <p:cNvPr id="14" name="Connecteur droit avec flèche 13"/>
          <p:cNvCxnSpPr/>
          <p:nvPr/>
        </p:nvCxnSpPr>
        <p:spPr>
          <a:xfrm flipH="1" flipV="1">
            <a:off x="7789332" y="4987035"/>
            <a:ext cx="0" cy="1066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5977466" y="5996226"/>
            <a:ext cx="3615267" cy="861774"/>
          </a:xfrm>
          <a:prstGeom prst="rect">
            <a:avLst/>
          </a:prstGeom>
          <a:noFill/>
        </p:spPr>
        <p:txBody>
          <a:bodyPr wrap="square" rtlCol="0">
            <a:spAutoFit/>
          </a:bodyPr>
          <a:lstStyle/>
          <a:p>
            <a:r>
              <a:rPr lang="fr-FR" sz="1000" b="1" dirty="0"/>
              <a:t>Files : </a:t>
            </a:r>
            <a:r>
              <a:rPr lang="fr-FR" sz="1000" dirty="0"/>
              <a:t>accès au disque dur</a:t>
            </a:r>
          </a:p>
          <a:p>
            <a:r>
              <a:rPr lang="fr-FR" sz="1000" b="1" dirty="0"/>
              <a:t>Plots : </a:t>
            </a:r>
            <a:r>
              <a:rPr lang="fr-FR" sz="1000" dirty="0"/>
              <a:t>fenêtre de restitution des sorties graphiques</a:t>
            </a:r>
          </a:p>
          <a:p>
            <a:r>
              <a:rPr lang="fr-FR" sz="1000" b="1" dirty="0"/>
              <a:t>Packages : </a:t>
            </a:r>
            <a:r>
              <a:rPr lang="fr-FR" sz="1000" dirty="0"/>
              <a:t>installation et chargement de librairies</a:t>
            </a:r>
          </a:p>
          <a:p>
            <a:r>
              <a:rPr lang="fr-FR" sz="1000" b="1" dirty="0"/>
              <a:t>Help : </a:t>
            </a:r>
            <a:r>
              <a:rPr lang="fr-FR" sz="1000" dirty="0"/>
              <a:t>affichage de l’aide (accès via la console : ?fonction)</a:t>
            </a:r>
          </a:p>
          <a:p>
            <a:r>
              <a:rPr lang="fr-FR" sz="1000" b="1" dirty="0"/>
              <a:t>Viewer : </a:t>
            </a:r>
            <a:r>
              <a:rPr lang="fr-FR" sz="1000" dirty="0"/>
              <a:t>affichage des données</a:t>
            </a:r>
          </a:p>
        </p:txBody>
      </p:sp>
      <p:cxnSp>
        <p:nvCxnSpPr>
          <p:cNvPr id="16" name="Connecteur droit avec flèche 15"/>
          <p:cNvCxnSpPr/>
          <p:nvPr/>
        </p:nvCxnSpPr>
        <p:spPr>
          <a:xfrm>
            <a:off x="7946807" y="1055138"/>
            <a:ext cx="0" cy="10244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670985" y="191397"/>
            <a:ext cx="2505077" cy="861774"/>
          </a:xfrm>
          <a:prstGeom prst="rect">
            <a:avLst/>
          </a:prstGeom>
          <a:noFill/>
        </p:spPr>
        <p:txBody>
          <a:bodyPr wrap="square" rtlCol="0">
            <a:spAutoFit/>
          </a:bodyPr>
          <a:lstStyle/>
          <a:p>
            <a:r>
              <a:rPr lang="fr-FR" sz="1000" b="1" dirty="0"/>
              <a:t>Environnement : </a:t>
            </a:r>
            <a:r>
              <a:rPr lang="fr-FR" sz="1000" dirty="0"/>
              <a:t>liste les objets en mémoire</a:t>
            </a:r>
          </a:p>
          <a:p>
            <a:r>
              <a:rPr lang="fr-FR" sz="1000" b="1" dirty="0" err="1"/>
              <a:t>History</a:t>
            </a:r>
            <a:r>
              <a:rPr lang="fr-FR" sz="1000" b="1" dirty="0"/>
              <a:t> : </a:t>
            </a:r>
            <a:r>
              <a:rPr lang="fr-FR" sz="1000" dirty="0"/>
              <a:t>rappel des commandes récemment utilisées</a:t>
            </a:r>
          </a:p>
          <a:p>
            <a:r>
              <a:rPr lang="fr-FR" sz="1000" b="1" dirty="0"/>
              <a:t>Connection : </a:t>
            </a:r>
            <a:r>
              <a:rPr lang="fr-FR" sz="1000" dirty="0"/>
              <a:t>pour travail en réseau</a:t>
            </a:r>
          </a:p>
          <a:p>
            <a:r>
              <a:rPr lang="fr-FR" sz="1000" dirty="0"/>
              <a:t>Autres fenêtres (ex: </a:t>
            </a:r>
            <a:r>
              <a:rPr lang="fr-FR" sz="1000" dirty="0" err="1"/>
              <a:t>GitLab</a:t>
            </a:r>
            <a:r>
              <a:rPr lang="fr-FR" sz="1000" dirty="0"/>
              <a:t>, </a:t>
            </a:r>
            <a:r>
              <a:rPr lang="fr-FR" sz="1000" dirty="0" err="1"/>
              <a:t>Markdown</a:t>
            </a:r>
            <a:r>
              <a:rPr lang="fr-FR" sz="1000" dirty="0"/>
              <a:t>)</a:t>
            </a:r>
          </a:p>
        </p:txBody>
      </p:sp>
      <p:sp>
        <p:nvSpPr>
          <p:cNvPr id="17" name="ZoneTexte 16"/>
          <p:cNvSpPr txBox="1"/>
          <p:nvPr/>
        </p:nvSpPr>
        <p:spPr>
          <a:xfrm>
            <a:off x="2116" y="4000"/>
            <a:ext cx="1208617" cy="369332"/>
          </a:xfrm>
          <a:prstGeom prst="rect">
            <a:avLst/>
          </a:prstGeom>
          <a:solidFill>
            <a:schemeClr val="accent6">
              <a:lumMod val="75000"/>
            </a:schemeClr>
          </a:solidFill>
        </p:spPr>
        <p:txBody>
          <a:bodyPr wrap="square" rtlCol="0">
            <a:spAutoFit/>
          </a:bodyPr>
          <a:lstStyle/>
          <a:p>
            <a:r>
              <a:rPr lang="fr-FR" b="1" u="sng" dirty="0">
                <a:solidFill>
                  <a:schemeClr val="bg1"/>
                </a:solidFill>
              </a:rPr>
              <a:t>R STUDIO</a:t>
            </a:r>
          </a:p>
        </p:txBody>
      </p:sp>
      <p:sp>
        <p:nvSpPr>
          <p:cNvPr id="20" name="ZoneTexte 19"/>
          <p:cNvSpPr txBox="1"/>
          <p:nvPr/>
        </p:nvSpPr>
        <p:spPr>
          <a:xfrm>
            <a:off x="-59267" y="373332"/>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pic>
        <p:nvPicPr>
          <p:cNvPr id="21" name="Image 20"/>
          <p:cNvPicPr>
            <a:picLocks noChangeAspect="1"/>
          </p:cNvPicPr>
          <p:nvPr/>
        </p:nvPicPr>
        <p:blipFill>
          <a:blip r:embed="rId3">
            <a:clrChange>
              <a:clrFrom>
                <a:srgbClr val="FFFFFF"/>
              </a:clrFrom>
              <a:clrTo>
                <a:srgbClr val="FFFFFF">
                  <a:alpha val="0"/>
                </a:srgbClr>
              </a:clrTo>
            </a:clrChange>
          </a:blip>
          <a:stretch>
            <a:fillRect/>
          </a:stretch>
        </p:blipFill>
        <p:spPr>
          <a:xfrm>
            <a:off x="1247183" y="-37547"/>
            <a:ext cx="420842" cy="447145"/>
          </a:xfrm>
          <a:prstGeom prst="rect">
            <a:avLst/>
          </a:prstGeom>
        </p:spPr>
      </p:pic>
    </p:spTree>
    <p:extLst>
      <p:ext uri="{BB962C8B-B14F-4D97-AF65-F5344CB8AC3E}">
        <p14:creationId xmlns:p14="http://schemas.microsoft.com/office/powerpoint/2010/main" val="204159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2531533" cy="369332"/>
          </a:xfrm>
          <a:prstGeom prst="rect">
            <a:avLst/>
          </a:prstGeom>
          <a:solidFill>
            <a:schemeClr val="accent6">
              <a:lumMod val="75000"/>
            </a:schemeClr>
          </a:solidFill>
        </p:spPr>
        <p:txBody>
          <a:bodyPr wrap="square" rtlCol="0">
            <a:spAutoFit/>
          </a:bodyPr>
          <a:lstStyle/>
          <a:p>
            <a:r>
              <a:rPr lang="fr-FR" b="1" u="sng" dirty="0">
                <a:solidFill>
                  <a:schemeClr val="bg1"/>
                </a:solidFill>
              </a:rPr>
              <a:t>TYPES D’OBJETS SOUS R</a:t>
            </a:r>
          </a:p>
        </p:txBody>
      </p:sp>
      <p:graphicFrame>
        <p:nvGraphicFramePr>
          <p:cNvPr id="112" name="Tableau 111"/>
          <p:cNvGraphicFramePr>
            <a:graphicFrameLocks noGrp="1"/>
          </p:cNvGraphicFramePr>
          <p:nvPr>
            <p:extLst>
              <p:ext uri="{D42A27DB-BD31-4B8C-83A1-F6EECF244321}">
                <p14:modId xmlns:p14="http://schemas.microsoft.com/office/powerpoint/2010/main" val="2334535743"/>
              </p:ext>
            </p:extLst>
          </p:nvPr>
        </p:nvGraphicFramePr>
        <p:xfrm>
          <a:off x="4220093" y="446013"/>
          <a:ext cx="4621039" cy="46634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38039">
                  <a:extLst>
                    <a:ext uri="{9D8B030D-6E8A-4147-A177-3AD203B41FA5}">
                      <a16:colId xmlns:a16="http://schemas.microsoft.com/office/drawing/2014/main" val="20001"/>
                    </a:ext>
                  </a:extLst>
                </a:gridCol>
                <a:gridCol w="829734">
                  <a:extLst>
                    <a:ext uri="{9D8B030D-6E8A-4147-A177-3AD203B41FA5}">
                      <a16:colId xmlns:a16="http://schemas.microsoft.com/office/drawing/2014/main" val="20002"/>
                    </a:ext>
                  </a:extLst>
                </a:gridCol>
                <a:gridCol w="795866">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dirty="0">
                          <a:solidFill>
                            <a:schemeClr val="tx1"/>
                          </a:solidFill>
                        </a:rPr>
                        <a:t>1 dimension</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1 classe </a:t>
                      </a:r>
                    </a:p>
                    <a:p>
                      <a:r>
                        <a:rPr lang="fr-FR" sz="1000" b="0" dirty="0">
                          <a:solidFill>
                            <a:schemeClr val="tx1"/>
                          </a:solidFill>
                        </a:rPr>
                        <a:t>(</a:t>
                      </a:r>
                      <a:r>
                        <a:rPr lang="fr-FR" sz="1000" b="0" dirty="0" err="1">
                          <a:solidFill>
                            <a:schemeClr val="tx1"/>
                          </a:solidFill>
                        </a:rPr>
                        <a:t>numeric</a:t>
                      </a:r>
                      <a:r>
                        <a:rPr lang="fr-FR" sz="1000" b="0" dirty="0">
                          <a:solidFill>
                            <a:schemeClr val="tx1"/>
                          </a:solidFill>
                        </a:rPr>
                        <a:t> ou </a:t>
                      </a:r>
                      <a:r>
                        <a:rPr lang="fr-FR" sz="1000" b="0" dirty="0" err="1">
                          <a:solidFill>
                            <a:schemeClr val="tx1"/>
                          </a:solidFill>
                        </a:rPr>
                        <a:t>character</a:t>
                      </a:r>
                      <a:r>
                        <a:rPr lang="fr-FR" sz="1000" b="0" dirty="0">
                          <a:solidFill>
                            <a:schemeClr val="tx1"/>
                          </a:solidFill>
                        </a:rPr>
                        <a:t>)</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vecteur (</a:t>
                      </a:r>
                      <a:r>
                        <a:rPr lang="fr-FR" sz="1000" b="0" i="1" dirty="0" err="1">
                          <a:solidFill>
                            <a:schemeClr val="tx1"/>
                          </a:solidFill>
                        </a:rPr>
                        <a:t>vector</a:t>
                      </a:r>
                      <a:r>
                        <a:rPr lang="fr-FR" sz="1000" b="0" i="1" dirty="0">
                          <a:solidFill>
                            <a:schemeClr val="tx1"/>
                          </a:solidFill>
                        </a:rPr>
                        <a:t>)</a:t>
                      </a:r>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rgbClr val="FF0000"/>
                          </a:solidFill>
                        </a:rPr>
                        <a:t>c()</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1 dimension</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1 classe </a:t>
                      </a:r>
                    </a:p>
                    <a:p>
                      <a:r>
                        <a:rPr lang="fr-FR" sz="1000" b="0" dirty="0">
                          <a:solidFill>
                            <a:schemeClr val="tx1"/>
                          </a:solidFill>
                        </a:rPr>
                        <a:t>(factor)</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facteur (</a:t>
                      </a:r>
                      <a:r>
                        <a:rPr lang="fr-FR" sz="1000" b="0" i="1" dirty="0">
                          <a:solidFill>
                            <a:schemeClr val="tx1"/>
                          </a:solidFill>
                        </a:rPr>
                        <a:t>factor</a:t>
                      </a:r>
                      <a:r>
                        <a:rPr lang="fr-F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rgbClr val="FF0000"/>
                          </a:solidFill>
                        </a:rPr>
                        <a:t>factor()</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2 dimensions</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1 classe </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matrice (</a:t>
                      </a:r>
                      <a:r>
                        <a:rPr lang="fr-FR" sz="1000" b="0" i="1" dirty="0">
                          <a:solidFill>
                            <a:schemeClr val="tx1"/>
                          </a:solidFill>
                        </a:rPr>
                        <a:t>matrix</a:t>
                      </a:r>
                      <a:r>
                        <a:rPr lang="fr-F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rgbClr val="FF0000"/>
                          </a:solidFill>
                        </a:rPr>
                        <a:t>matrix()</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k dimensions</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1 classe </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matrice multidimensionnelle (</a:t>
                      </a:r>
                      <a:r>
                        <a:rPr lang="fr-FR" sz="1000" b="0" i="1" dirty="0" err="1">
                          <a:solidFill>
                            <a:schemeClr val="tx1"/>
                          </a:solidFill>
                        </a:rPr>
                        <a:t>array</a:t>
                      </a:r>
                      <a:r>
                        <a:rPr lang="fr-F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err="1">
                          <a:solidFill>
                            <a:srgbClr val="FF0000"/>
                          </a:solidFill>
                        </a:rPr>
                        <a:t>array</a:t>
                      </a:r>
                      <a:r>
                        <a:rPr lang="fr-FR" sz="1000" b="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96341">
                <a:tc>
                  <a:txBody>
                    <a:bodyPr/>
                    <a:lstStyle/>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2 dimensions</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n classes</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tableau de données (</a:t>
                      </a:r>
                      <a:r>
                        <a:rPr lang="fr-FR" sz="1000" b="0" i="1" dirty="0">
                          <a:solidFill>
                            <a:schemeClr val="tx1"/>
                          </a:solidFill>
                        </a:rPr>
                        <a:t>data frame</a:t>
                      </a:r>
                      <a:r>
                        <a:rPr lang="fr-FR" sz="1000" b="0" dirty="0">
                          <a:solidFill>
                            <a:schemeClr val="tx1"/>
                          </a:solidFill>
                        </a:rPr>
                        <a:t>)</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err="1">
                          <a:solidFill>
                            <a:srgbClr val="FF0000"/>
                          </a:solidFill>
                        </a:rPr>
                        <a:t>data.frame</a:t>
                      </a:r>
                      <a:r>
                        <a:rPr lang="fr-FR" sz="1000" b="0" dirty="0">
                          <a:solidFill>
                            <a:srgbClr val="FF0000"/>
                          </a:solidFill>
                        </a:rPr>
                        <a:t>()</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k dimensions</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n classes</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liste (</a:t>
                      </a:r>
                      <a:r>
                        <a:rPr lang="fr-FR" sz="1000" b="0" i="1" dirty="0" err="1">
                          <a:solidFill>
                            <a:schemeClr val="tx1"/>
                          </a:solidFill>
                        </a:rPr>
                        <a:t>list</a:t>
                      </a:r>
                      <a:r>
                        <a:rPr lang="fr-F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err="1">
                          <a:solidFill>
                            <a:srgbClr val="FF0000"/>
                          </a:solidFill>
                        </a:rPr>
                        <a:t>list</a:t>
                      </a:r>
                      <a:r>
                        <a:rPr lang="fr-FR" sz="1000" b="0" dirty="0">
                          <a:solidFill>
                            <a:srgbClr val="FF0000"/>
                          </a:solidFill>
                        </a:rPr>
                        <a:t>()</a:t>
                      </a:r>
                    </a:p>
                    <a:p>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113" name="Groupe 112"/>
          <p:cNvGrpSpPr/>
          <p:nvPr/>
        </p:nvGrpSpPr>
        <p:grpSpPr>
          <a:xfrm>
            <a:off x="4505316" y="718145"/>
            <a:ext cx="570750" cy="172825"/>
            <a:chOff x="5089220" y="787118"/>
            <a:chExt cx="752450" cy="245373"/>
          </a:xfrm>
        </p:grpSpPr>
        <p:sp>
          <p:nvSpPr>
            <p:cNvPr id="114" name="Rectangle 113"/>
            <p:cNvSpPr/>
            <p:nvPr/>
          </p:nvSpPr>
          <p:spPr>
            <a:xfrm>
              <a:off x="5089220" y="787118"/>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Rectangle 114"/>
            <p:cNvSpPr/>
            <p:nvPr/>
          </p:nvSpPr>
          <p:spPr>
            <a:xfrm>
              <a:off x="5353050" y="787118"/>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Rectangle 115"/>
            <p:cNvSpPr/>
            <p:nvPr/>
          </p:nvSpPr>
          <p:spPr>
            <a:xfrm>
              <a:off x="5616880" y="787374"/>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7" name="Groupe 116"/>
          <p:cNvGrpSpPr/>
          <p:nvPr/>
        </p:nvGrpSpPr>
        <p:grpSpPr>
          <a:xfrm>
            <a:off x="4517213" y="1344450"/>
            <a:ext cx="560645" cy="179879"/>
            <a:chOff x="6030250" y="789102"/>
            <a:chExt cx="752450" cy="245373"/>
          </a:xfrm>
        </p:grpSpPr>
        <p:sp>
          <p:nvSpPr>
            <p:cNvPr id="118" name="Rectangle 117"/>
            <p:cNvSpPr/>
            <p:nvPr/>
          </p:nvSpPr>
          <p:spPr>
            <a:xfrm>
              <a:off x="6030250" y="789102"/>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Rectangle 118"/>
            <p:cNvSpPr/>
            <p:nvPr/>
          </p:nvSpPr>
          <p:spPr>
            <a:xfrm>
              <a:off x="6294080" y="789102"/>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Rectangle 119"/>
            <p:cNvSpPr/>
            <p:nvPr/>
          </p:nvSpPr>
          <p:spPr>
            <a:xfrm>
              <a:off x="6557910" y="789358"/>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1" name="Groupe 120"/>
          <p:cNvGrpSpPr/>
          <p:nvPr/>
        </p:nvGrpSpPr>
        <p:grpSpPr>
          <a:xfrm>
            <a:off x="4574388" y="1769281"/>
            <a:ext cx="515285" cy="576032"/>
            <a:chOff x="7087486" y="807586"/>
            <a:chExt cx="752450" cy="825536"/>
          </a:xfrm>
        </p:grpSpPr>
        <p:sp>
          <p:nvSpPr>
            <p:cNvPr id="122" name="Rectangle 121"/>
            <p:cNvSpPr/>
            <p:nvPr/>
          </p:nvSpPr>
          <p:spPr>
            <a:xfrm>
              <a:off x="7087486"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Rectangle 122"/>
            <p:cNvSpPr/>
            <p:nvPr/>
          </p:nvSpPr>
          <p:spPr>
            <a:xfrm>
              <a:off x="7087486"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Rectangle 123"/>
            <p:cNvSpPr/>
            <p:nvPr/>
          </p:nvSpPr>
          <p:spPr>
            <a:xfrm>
              <a:off x="7087486"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124"/>
            <p:cNvSpPr/>
            <p:nvPr/>
          </p:nvSpPr>
          <p:spPr>
            <a:xfrm>
              <a:off x="7351316"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125"/>
            <p:cNvSpPr/>
            <p:nvPr/>
          </p:nvSpPr>
          <p:spPr>
            <a:xfrm>
              <a:off x="7351316"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a:off x="7351316"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Rectangle 127"/>
            <p:cNvSpPr/>
            <p:nvPr/>
          </p:nvSpPr>
          <p:spPr>
            <a:xfrm>
              <a:off x="7615146" y="807842"/>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Rectangle 128"/>
            <p:cNvSpPr/>
            <p:nvPr/>
          </p:nvSpPr>
          <p:spPr>
            <a:xfrm>
              <a:off x="7615146" y="109807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ectangle 129"/>
            <p:cNvSpPr/>
            <p:nvPr/>
          </p:nvSpPr>
          <p:spPr>
            <a:xfrm>
              <a:off x="7615146" y="1388005"/>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1" name="Groupe 130"/>
          <p:cNvGrpSpPr/>
          <p:nvPr/>
        </p:nvGrpSpPr>
        <p:grpSpPr>
          <a:xfrm>
            <a:off x="4568048" y="2457910"/>
            <a:ext cx="709360" cy="726604"/>
            <a:chOff x="211771" y="3112668"/>
            <a:chExt cx="1057250" cy="1130336"/>
          </a:xfrm>
        </p:grpSpPr>
        <p:grpSp>
          <p:nvGrpSpPr>
            <p:cNvPr id="132" name="Groupe 131"/>
            <p:cNvGrpSpPr/>
            <p:nvPr/>
          </p:nvGrpSpPr>
          <p:grpSpPr>
            <a:xfrm>
              <a:off x="211771" y="3112668"/>
              <a:ext cx="752450" cy="825536"/>
              <a:chOff x="9193402" y="807586"/>
              <a:chExt cx="752450" cy="825536"/>
            </a:xfrm>
          </p:grpSpPr>
          <p:sp>
            <p:nvSpPr>
              <p:cNvPr id="153" name="Rectangle 152"/>
              <p:cNvSpPr/>
              <p:nvPr/>
            </p:nvSpPr>
            <p:spPr>
              <a:xfrm>
                <a:off x="919340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Rectangle 153"/>
              <p:cNvSpPr/>
              <p:nvPr/>
            </p:nvSpPr>
            <p:spPr>
              <a:xfrm>
                <a:off x="919340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Rectangle 154"/>
              <p:cNvSpPr/>
              <p:nvPr/>
            </p:nvSpPr>
            <p:spPr>
              <a:xfrm>
                <a:off x="919340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Rectangle 155"/>
              <p:cNvSpPr/>
              <p:nvPr/>
            </p:nvSpPr>
            <p:spPr>
              <a:xfrm>
                <a:off x="945723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Rectangle 156"/>
              <p:cNvSpPr/>
              <p:nvPr/>
            </p:nvSpPr>
            <p:spPr>
              <a:xfrm>
                <a:off x="945723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Rectangle 157"/>
              <p:cNvSpPr/>
              <p:nvPr/>
            </p:nvSpPr>
            <p:spPr>
              <a:xfrm>
                <a:off x="945723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158"/>
              <p:cNvSpPr/>
              <p:nvPr/>
            </p:nvSpPr>
            <p:spPr>
              <a:xfrm>
                <a:off x="9721062" y="807842"/>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ectangle 159"/>
              <p:cNvSpPr/>
              <p:nvPr/>
            </p:nvSpPr>
            <p:spPr>
              <a:xfrm>
                <a:off x="9721062" y="109807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Rectangle 160"/>
              <p:cNvSpPr/>
              <p:nvPr/>
            </p:nvSpPr>
            <p:spPr>
              <a:xfrm>
                <a:off x="9721062" y="1388005"/>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3" name="Groupe 132"/>
            <p:cNvGrpSpPr/>
            <p:nvPr/>
          </p:nvGrpSpPr>
          <p:grpSpPr>
            <a:xfrm>
              <a:off x="364171" y="3265068"/>
              <a:ext cx="752450" cy="825536"/>
              <a:chOff x="9193402" y="807586"/>
              <a:chExt cx="752450" cy="825536"/>
            </a:xfrm>
            <a:effectLst>
              <a:outerShdw blurRad="50800" dist="38100" dir="8100000" algn="tr" rotWithShape="0">
                <a:prstClr val="black">
                  <a:alpha val="40000"/>
                </a:prstClr>
              </a:outerShdw>
            </a:effectLst>
          </p:grpSpPr>
          <p:sp>
            <p:nvSpPr>
              <p:cNvPr id="144" name="Rectangle 143"/>
              <p:cNvSpPr/>
              <p:nvPr/>
            </p:nvSpPr>
            <p:spPr>
              <a:xfrm>
                <a:off x="919340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Rectangle 144"/>
              <p:cNvSpPr/>
              <p:nvPr/>
            </p:nvSpPr>
            <p:spPr>
              <a:xfrm>
                <a:off x="919340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Rectangle 145"/>
              <p:cNvSpPr/>
              <p:nvPr/>
            </p:nvSpPr>
            <p:spPr>
              <a:xfrm>
                <a:off x="919340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Rectangle 146"/>
              <p:cNvSpPr/>
              <p:nvPr/>
            </p:nvSpPr>
            <p:spPr>
              <a:xfrm>
                <a:off x="945723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Rectangle 147"/>
              <p:cNvSpPr/>
              <p:nvPr/>
            </p:nvSpPr>
            <p:spPr>
              <a:xfrm>
                <a:off x="945723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Rectangle 148"/>
              <p:cNvSpPr/>
              <p:nvPr/>
            </p:nvSpPr>
            <p:spPr>
              <a:xfrm>
                <a:off x="945723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Rectangle 149"/>
              <p:cNvSpPr/>
              <p:nvPr/>
            </p:nvSpPr>
            <p:spPr>
              <a:xfrm>
                <a:off x="9721062" y="807842"/>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150"/>
              <p:cNvSpPr/>
              <p:nvPr/>
            </p:nvSpPr>
            <p:spPr>
              <a:xfrm>
                <a:off x="9721062" y="109807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Rectangle 151"/>
              <p:cNvSpPr/>
              <p:nvPr/>
            </p:nvSpPr>
            <p:spPr>
              <a:xfrm>
                <a:off x="9721062" y="1388005"/>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4" name="Groupe 133"/>
            <p:cNvGrpSpPr/>
            <p:nvPr/>
          </p:nvGrpSpPr>
          <p:grpSpPr>
            <a:xfrm>
              <a:off x="516571" y="3417468"/>
              <a:ext cx="752450" cy="825536"/>
              <a:chOff x="9193402" y="807586"/>
              <a:chExt cx="752450" cy="825536"/>
            </a:xfrm>
            <a:effectLst>
              <a:outerShdw blurRad="50800" dist="38100" dir="8100000" algn="tr" rotWithShape="0">
                <a:prstClr val="black">
                  <a:alpha val="40000"/>
                </a:prstClr>
              </a:outerShdw>
            </a:effectLst>
          </p:grpSpPr>
          <p:sp>
            <p:nvSpPr>
              <p:cNvPr id="135" name="Rectangle 134"/>
              <p:cNvSpPr/>
              <p:nvPr/>
            </p:nvSpPr>
            <p:spPr>
              <a:xfrm>
                <a:off x="919340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919340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Rectangle 136"/>
              <p:cNvSpPr/>
              <p:nvPr/>
            </p:nvSpPr>
            <p:spPr>
              <a:xfrm>
                <a:off x="919340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Rectangle 137"/>
              <p:cNvSpPr/>
              <p:nvPr/>
            </p:nvSpPr>
            <p:spPr>
              <a:xfrm>
                <a:off x="945723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Rectangle 138"/>
              <p:cNvSpPr/>
              <p:nvPr/>
            </p:nvSpPr>
            <p:spPr>
              <a:xfrm>
                <a:off x="945723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945723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a:off x="9721062" y="807842"/>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Rectangle 141"/>
              <p:cNvSpPr/>
              <p:nvPr/>
            </p:nvSpPr>
            <p:spPr>
              <a:xfrm>
                <a:off x="9721062" y="109807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9721062" y="1388005"/>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62" name="Groupe 161"/>
          <p:cNvGrpSpPr/>
          <p:nvPr/>
        </p:nvGrpSpPr>
        <p:grpSpPr>
          <a:xfrm>
            <a:off x="4605390" y="3326883"/>
            <a:ext cx="495001" cy="525384"/>
            <a:chOff x="9766301" y="842848"/>
            <a:chExt cx="752450" cy="825536"/>
          </a:xfrm>
        </p:grpSpPr>
        <p:sp>
          <p:nvSpPr>
            <p:cNvPr id="163" name="Rectangle 162"/>
            <p:cNvSpPr/>
            <p:nvPr/>
          </p:nvSpPr>
          <p:spPr>
            <a:xfrm>
              <a:off x="9766301" y="842848"/>
              <a:ext cx="224790" cy="2451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4" name="Rectangle 163"/>
            <p:cNvSpPr/>
            <p:nvPr/>
          </p:nvSpPr>
          <p:spPr>
            <a:xfrm>
              <a:off x="9766301" y="1133082"/>
              <a:ext cx="224790" cy="2451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Rectangle 164"/>
            <p:cNvSpPr/>
            <p:nvPr/>
          </p:nvSpPr>
          <p:spPr>
            <a:xfrm>
              <a:off x="9766301" y="1423011"/>
              <a:ext cx="224790" cy="2451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Rectangle 165"/>
            <p:cNvSpPr/>
            <p:nvPr/>
          </p:nvSpPr>
          <p:spPr>
            <a:xfrm>
              <a:off x="10030131" y="842848"/>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Rectangle 166"/>
            <p:cNvSpPr/>
            <p:nvPr/>
          </p:nvSpPr>
          <p:spPr>
            <a:xfrm>
              <a:off x="10030131" y="1133082"/>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8" name="Rectangle 167"/>
            <p:cNvSpPr/>
            <p:nvPr/>
          </p:nvSpPr>
          <p:spPr>
            <a:xfrm>
              <a:off x="10030131" y="1423011"/>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9" name="Rectangle 168"/>
            <p:cNvSpPr/>
            <p:nvPr/>
          </p:nvSpPr>
          <p:spPr>
            <a:xfrm>
              <a:off x="10293961" y="843104"/>
              <a:ext cx="224790" cy="245117"/>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Rectangle 169"/>
            <p:cNvSpPr/>
            <p:nvPr/>
          </p:nvSpPr>
          <p:spPr>
            <a:xfrm>
              <a:off x="10293961" y="1133338"/>
              <a:ext cx="224790" cy="245117"/>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Rectangle 170"/>
            <p:cNvSpPr/>
            <p:nvPr/>
          </p:nvSpPr>
          <p:spPr>
            <a:xfrm>
              <a:off x="10293961" y="1423267"/>
              <a:ext cx="224790" cy="245117"/>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3" name="Groupe 172"/>
          <p:cNvGrpSpPr/>
          <p:nvPr/>
        </p:nvGrpSpPr>
        <p:grpSpPr>
          <a:xfrm>
            <a:off x="4521137" y="4164410"/>
            <a:ext cx="768842" cy="854992"/>
            <a:chOff x="211771" y="5559119"/>
            <a:chExt cx="1073603" cy="1149555"/>
          </a:xfrm>
        </p:grpSpPr>
        <p:grpSp>
          <p:nvGrpSpPr>
            <p:cNvPr id="174" name="Groupe 173"/>
            <p:cNvGrpSpPr/>
            <p:nvPr/>
          </p:nvGrpSpPr>
          <p:grpSpPr>
            <a:xfrm>
              <a:off x="211771" y="5559119"/>
              <a:ext cx="752450" cy="825536"/>
              <a:chOff x="9766301" y="842848"/>
              <a:chExt cx="752450" cy="825536"/>
            </a:xfrm>
          </p:grpSpPr>
          <p:sp>
            <p:nvSpPr>
              <p:cNvPr id="189" name="Rectangle 188"/>
              <p:cNvSpPr/>
              <p:nvPr/>
            </p:nvSpPr>
            <p:spPr>
              <a:xfrm>
                <a:off x="9766301" y="842848"/>
                <a:ext cx="224790" cy="2451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Rectangle 189"/>
              <p:cNvSpPr/>
              <p:nvPr/>
            </p:nvSpPr>
            <p:spPr>
              <a:xfrm>
                <a:off x="9766301" y="1133082"/>
                <a:ext cx="224790" cy="2451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Rectangle 190"/>
              <p:cNvSpPr/>
              <p:nvPr/>
            </p:nvSpPr>
            <p:spPr>
              <a:xfrm>
                <a:off x="9766301" y="1423011"/>
                <a:ext cx="224790" cy="2451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p:cNvSpPr/>
              <p:nvPr/>
            </p:nvSpPr>
            <p:spPr>
              <a:xfrm>
                <a:off x="10030131" y="842848"/>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p:cNvSpPr/>
              <p:nvPr/>
            </p:nvSpPr>
            <p:spPr>
              <a:xfrm>
                <a:off x="10030131" y="1133082"/>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p:cNvSpPr/>
              <p:nvPr/>
            </p:nvSpPr>
            <p:spPr>
              <a:xfrm>
                <a:off x="10030131" y="1423011"/>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p:cNvSpPr/>
              <p:nvPr/>
            </p:nvSpPr>
            <p:spPr>
              <a:xfrm>
                <a:off x="10293961" y="843104"/>
                <a:ext cx="224790" cy="245117"/>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p:cNvSpPr/>
              <p:nvPr/>
            </p:nvSpPr>
            <p:spPr>
              <a:xfrm>
                <a:off x="10293961" y="1133338"/>
                <a:ext cx="224790" cy="245117"/>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Rectangle 196"/>
              <p:cNvSpPr/>
              <p:nvPr/>
            </p:nvSpPr>
            <p:spPr>
              <a:xfrm>
                <a:off x="10293961" y="1423267"/>
                <a:ext cx="224790" cy="245117"/>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5" name="Groupe 174"/>
            <p:cNvGrpSpPr/>
            <p:nvPr/>
          </p:nvGrpSpPr>
          <p:grpSpPr>
            <a:xfrm>
              <a:off x="393471" y="5715896"/>
              <a:ext cx="752450" cy="825536"/>
              <a:chOff x="9193402" y="807586"/>
              <a:chExt cx="752450" cy="825536"/>
            </a:xfrm>
            <a:effectLst>
              <a:outerShdw blurRad="50800" dist="38100" dir="8100000" algn="tr" rotWithShape="0">
                <a:prstClr val="black">
                  <a:alpha val="40000"/>
                </a:prstClr>
              </a:outerShdw>
            </a:effectLst>
          </p:grpSpPr>
          <p:sp>
            <p:nvSpPr>
              <p:cNvPr id="180" name="Rectangle 179"/>
              <p:cNvSpPr/>
              <p:nvPr/>
            </p:nvSpPr>
            <p:spPr>
              <a:xfrm>
                <a:off x="919340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p:cNvSpPr/>
              <p:nvPr/>
            </p:nvSpPr>
            <p:spPr>
              <a:xfrm>
                <a:off x="919340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p:cNvSpPr/>
              <p:nvPr/>
            </p:nvSpPr>
            <p:spPr>
              <a:xfrm>
                <a:off x="919340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p:cNvSpPr/>
              <p:nvPr/>
            </p:nvSpPr>
            <p:spPr>
              <a:xfrm>
                <a:off x="9457232" y="80758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Rectangle 183"/>
              <p:cNvSpPr/>
              <p:nvPr/>
            </p:nvSpPr>
            <p:spPr>
              <a:xfrm>
                <a:off x="9457232" y="1097820"/>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Rectangle 184"/>
              <p:cNvSpPr/>
              <p:nvPr/>
            </p:nvSpPr>
            <p:spPr>
              <a:xfrm>
                <a:off x="9457232" y="1387749"/>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185"/>
              <p:cNvSpPr/>
              <p:nvPr/>
            </p:nvSpPr>
            <p:spPr>
              <a:xfrm>
                <a:off x="9721062" y="807842"/>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p:cNvSpPr/>
              <p:nvPr/>
            </p:nvSpPr>
            <p:spPr>
              <a:xfrm>
                <a:off x="9721062" y="1098076"/>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Rectangle 187"/>
              <p:cNvSpPr/>
              <p:nvPr/>
            </p:nvSpPr>
            <p:spPr>
              <a:xfrm>
                <a:off x="9721062" y="1388005"/>
                <a:ext cx="224790" cy="245117"/>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6" name="Groupe 175"/>
            <p:cNvGrpSpPr/>
            <p:nvPr/>
          </p:nvGrpSpPr>
          <p:grpSpPr>
            <a:xfrm>
              <a:off x="532924" y="6463301"/>
              <a:ext cx="752450" cy="245373"/>
              <a:chOff x="6030250" y="789102"/>
              <a:chExt cx="752450" cy="245373"/>
            </a:xfrm>
            <a:effectLst>
              <a:outerShdw blurRad="50800" dist="38100" dir="8100000" algn="tr" rotWithShape="0">
                <a:prstClr val="black">
                  <a:alpha val="40000"/>
                </a:prstClr>
              </a:outerShdw>
            </a:effectLst>
          </p:grpSpPr>
          <p:sp>
            <p:nvSpPr>
              <p:cNvPr id="177" name="Rectangle 176"/>
              <p:cNvSpPr/>
              <p:nvPr/>
            </p:nvSpPr>
            <p:spPr>
              <a:xfrm>
                <a:off x="6030250" y="789102"/>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Rectangle 177"/>
              <p:cNvSpPr/>
              <p:nvPr/>
            </p:nvSpPr>
            <p:spPr>
              <a:xfrm>
                <a:off x="6294080" y="789102"/>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p:cNvSpPr/>
              <p:nvPr/>
            </p:nvSpPr>
            <p:spPr>
              <a:xfrm>
                <a:off x="6557910" y="789358"/>
                <a:ext cx="224790" cy="24511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98" name="ZoneTexte 197"/>
          <p:cNvSpPr txBox="1"/>
          <p:nvPr/>
        </p:nvSpPr>
        <p:spPr>
          <a:xfrm>
            <a:off x="4139729" y="76681"/>
            <a:ext cx="4031076" cy="369332"/>
          </a:xfrm>
          <a:prstGeom prst="rect">
            <a:avLst/>
          </a:prstGeom>
          <a:noFill/>
        </p:spPr>
        <p:txBody>
          <a:bodyPr wrap="square" rtlCol="0">
            <a:spAutoFit/>
          </a:bodyPr>
          <a:lstStyle/>
          <a:p>
            <a:r>
              <a:rPr lang="fr-FR" b="1" dirty="0"/>
              <a:t>Classes d’objets R</a:t>
            </a:r>
          </a:p>
        </p:txBody>
      </p:sp>
      <p:sp>
        <p:nvSpPr>
          <p:cNvPr id="200" name="ZoneTexte 199"/>
          <p:cNvSpPr txBox="1"/>
          <p:nvPr/>
        </p:nvSpPr>
        <p:spPr>
          <a:xfrm>
            <a:off x="26028" y="751211"/>
            <a:ext cx="3276600" cy="369332"/>
          </a:xfrm>
          <a:prstGeom prst="rect">
            <a:avLst/>
          </a:prstGeom>
          <a:noFill/>
        </p:spPr>
        <p:txBody>
          <a:bodyPr wrap="square" rtlCol="0">
            <a:spAutoFit/>
          </a:bodyPr>
          <a:lstStyle/>
          <a:p>
            <a:r>
              <a:rPr lang="fr-FR" b="1" dirty="0"/>
              <a:t>Modes d’objets R</a:t>
            </a:r>
          </a:p>
        </p:txBody>
      </p:sp>
      <p:graphicFrame>
        <p:nvGraphicFramePr>
          <p:cNvPr id="201" name="Tableau 200"/>
          <p:cNvGraphicFramePr>
            <a:graphicFrameLocks noGrp="1"/>
          </p:cNvGraphicFramePr>
          <p:nvPr>
            <p:extLst>
              <p:ext uri="{D42A27DB-BD31-4B8C-83A1-F6EECF244321}">
                <p14:modId xmlns:p14="http://schemas.microsoft.com/office/powerpoint/2010/main" val="965355445"/>
              </p:ext>
            </p:extLst>
          </p:nvPr>
        </p:nvGraphicFramePr>
        <p:xfrm>
          <a:off x="118992" y="1087842"/>
          <a:ext cx="3654004" cy="3251200"/>
        </p:xfrm>
        <a:graphic>
          <a:graphicData uri="http://schemas.openxmlformats.org/drawingml/2006/table">
            <a:tbl>
              <a:tblPr firstRow="1" bandRow="1">
                <a:tableStyleId>{5C22544A-7EE6-4342-B048-85BDC9FD1C3A}</a:tableStyleId>
              </a:tblPr>
              <a:tblGrid>
                <a:gridCol w="737071">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1968666">
                  <a:extLst>
                    <a:ext uri="{9D8B030D-6E8A-4147-A177-3AD203B41FA5}">
                      <a16:colId xmlns:a16="http://schemas.microsoft.com/office/drawing/2014/main" val="20002"/>
                    </a:ext>
                  </a:extLst>
                </a:gridCol>
              </a:tblGrid>
              <a:tr h="370840">
                <a:tc>
                  <a:txBody>
                    <a:bodyPr/>
                    <a:lstStyle/>
                    <a:p>
                      <a:r>
                        <a:rPr lang="fr-FR" sz="1050" b="0" dirty="0" err="1">
                          <a:solidFill>
                            <a:schemeClr val="tx1"/>
                          </a:solidFill>
                        </a:rPr>
                        <a:t>numeric</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nombres décimaux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format</a:t>
                      </a:r>
                      <a:r>
                        <a:rPr lang="fr-FR" sz="1050" b="0" baseline="0" dirty="0">
                          <a:solidFill>
                            <a:schemeClr val="tx1"/>
                          </a:solidFill>
                        </a:rPr>
                        <a:t> de base pour tous calculs</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fr-FR" sz="1050" b="0" dirty="0" err="1">
                          <a:solidFill>
                            <a:schemeClr val="tx1"/>
                          </a:solidFill>
                        </a:rPr>
                        <a:t>integer</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nombres entiers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dérivé de </a:t>
                      </a:r>
                      <a:r>
                        <a:rPr lang="fr-FR" sz="1050" b="0" dirty="0" err="1">
                          <a:solidFill>
                            <a:schemeClr val="tx1"/>
                          </a:solidFill>
                        </a:rPr>
                        <a:t>numeric</a:t>
                      </a:r>
                      <a:r>
                        <a:rPr lang="fr-FR" sz="1050" b="0" dirty="0">
                          <a:solidFill>
                            <a:schemeClr val="tx1"/>
                          </a:solidFill>
                        </a:rPr>
                        <a:t>, propriétés identiques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fr-FR" sz="1050" b="0" dirty="0" err="1">
                          <a:solidFill>
                            <a:schemeClr val="tx1"/>
                          </a:solidFill>
                        </a:rPr>
                        <a:t>character</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texte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encadré</a:t>
                      </a:r>
                      <a:r>
                        <a:rPr lang="fr-FR" sz="1050" b="0" baseline="0" dirty="0">
                          <a:solidFill>
                            <a:schemeClr val="tx1"/>
                          </a:solidFill>
                        </a:rPr>
                        <a:t> de guillemets</a:t>
                      </a:r>
                    </a:p>
                    <a:p>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fr-FR" sz="1050" b="0" dirty="0" err="1">
                          <a:solidFill>
                            <a:schemeClr val="tx1"/>
                          </a:solidFill>
                        </a:rPr>
                        <a:t>complex</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nombre complexe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nombres de la forme </a:t>
                      </a:r>
                      <a:r>
                        <a:rPr lang="fr-FR" sz="1050" b="0" dirty="0" err="1">
                          <a:solidFill>
                            <a:schemeClr val="tx1"/>
                          </a:solidFill>
                        </a:rPr>
                        <a:t>a+bi</a:t>
                      </a:r>
                      <a:r>
                        <a:rPr lang="fr-FR" sz="1050" b="0" dirty="0">
                          <a:solidFill>
                            <a:schemeClr val="tx1"/>
                          </a:solidFill>
                        </a:rPr>
                        <a:t> où i²=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fr-FR" sz="1050" b="0" dirty="0" err="1">
                          <a:solidFill>
                            <a:schemeClr val="tx1"/>
                          </a:solidFill>
                        </a:rPr>
                        <a:t>null</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objet vide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indique une absence de contenu (différent de 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fr-FR" sz="1050" b="0" dirty="0" err="1">
                          <a:solidFill>
                            <a:schemeClr val="tx1"/>
                          </a:solidFill>
                        </a:rPr>
                        <a:t>logical</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booléen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TRUE / FALSE,</a:t>
                      </a:r>
                      <a:r>
                        <a:rPr lang="fr-FR" sz="1050" b="0" baseline="0" dirty="0">
                          <a:solidFill>
                            <a:schemeClr val="tx1"/>
                          </a:solidFill>
                        </a:rPr>
                        <a:t> </a:t>
                      </a:r>
                      <a:r>
                        <a:rPr lang="fr-FR" sz="1050" b="0" dirty="0">
                          <a:solidFill>
                            <a:schemeClr val="tx1"/>
                          </a:solidFill>
                        </a:rPr>
                        <a:t>peut s’abréger</a:t>
                      </a:r>
                      <a:r>
                        <a:rPr lang="fr-FR" sz="1050" b="0" baseline="0" dirty="0">
                          <a:solidFill>
                            <a:schemeClr val="tx1"/>
                          </a:solidFill>
                        </a:rPr>
                        <a:t> </a:t>
                      </a:r>
                      <a:r>
                        <a:rPr lang="fr-FR" sz="1050" b="0" dirty="0">
                          <a:solidFill>
                            <a:schemeClr val="tx1"/>
                          </a:solidFill>
                        </a:rPr>
                        <a:t>en T /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fr-FR" sz="1050" b="0" dirty="0" err="1">
                          <a:solidFill>
                            <a:schemeClr val="tx1"/>
                          </a:solidFill>
                        </a:rPr>
                        <a:t>function</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fonction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50" b="0" dirty="0">
                          <a:solidFill>
                            <a:schemeClr val="tx1"/>
                          </a:solidFill>
                        </a:rPr>
                        <a:t>ensemble</a:t>
                      </a:r>
                      <a:r>
                        <a:rPr lang="fr-FR" sz="1050" b="0" baseline="0" dirty="0">
                          <a:solidFill>
                            <a:schemeClr val="tx1"/>
                          </a:solidFill>
                        </a:rPr>
                        <a:t> de commandes répondant à un objectif </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gridSpan="3">
                  <a:txBody>
                    <a:bodyPr/>
                    <a:lstStyle/>
                    <a:p>
                      <a:r>
                        <a:rPr lang="fr-FR" sz="1050" b="0" dirty="0">
                          <a:solidFill>
                            <a:schemeClr val="tx1"/>
                          </a:solidFill>
                        </a:rPr>
                        <a:t>modes dérivés (date, double,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203" name="Tableau 202"/>
          <p:cNvGraphicFramePr>
            <a:graphicFrameLocks noGrp="1"/>
          </p:cNvGraphicFramePr>
          <p:nvPr>
            <p:extLst>
              <p:ext uri="{D42A27DB-BD31-4B8C-83A1-F6EECF244321}">
                <p14:modId xmlns:p14="http://schemas.microsoft.com/office/powerpoint/2010/main" val="3965385481"/>
              </p:ext>
            </p:extLst>
          </p:nvPr>
        </p:nvGraphicFramePr>
        <p:xfrm>
          <a:off x="88410" y="4679186"/>
          <a:ext cx="4023360" cy="2108200"/>
        </p:xfrm>
        <a:graphic>
          <a:graphicData uri="http://schemas.openxmlformats.org/drawingml/2006/table">
            <a:tbl>
              <a:tblPr firstRow="1" bandRow="1">
                <a:tableStyleId>{5C22544A-7EE6-4342-B048-85BDC9FD1C3A}</a:tableStyleId>
              </a:tblPr>
              <a:tblGrid>
                <a:gridCol w="2290354">
                  <a:extLst>
                    <a:ext uri="{9D8B030D-6E8A-4147-A177-3AD203B41FA5}">
                      <a16:colId xmlns:a16="http://schemas.microsoft.com/office/drawing/2014/main" val="20000"/>
                    </a:ext>
                  </a:extLst>
                </a:gridCol>
                <a:gridCol w="1733006">
                  <a:extLst>
                    <a:ext uri="{9D8B030D-6E8A-4147-A177-3AD203B41FA5}">
                      <a16:colId xmlns:a16="http://schemas.microsoft.com/office/drawing/2014/main" val="20001"/>
                    </a:ext>
                  </a:extLst>
                </a:gridCol>
              </a:tblGrid>
              <a:tr h="370840">
                <a:tc>
                  <a:txBody>
                    <a:bodyPr/>
                    <a:lstStyle/>
                    <a:p>
                      <a:r>
                        <a:rPr lang="fr-FR" sz="1000" b="0" dirty="0">
                          <a:solidFill>
                            <a:srgbClr val="FF0000"/>
                          </a:solidFill>
                        </a:rPr>
                        <a:t>objet&lt;-c(1,2,5,10,15)</a:t>
                      </a:r>
                    </a:p>
                    <a:p>
                      <a:r>
                        <a:rPr lang="fr-FR" sz="1000" b="0" dirty="0">
                          <a:solidFill>
                            <a:srgbClr val="FF0000"/>
                          </a:solidFill>
                        </a:rPr>
                        <a:t>objet&lt;-c(‘A’,’B’,’D’,’E’)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crée un vecteur quelconque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fr-FR" sz="1000" b="0" dirty="0">
                          <a:solidFill>
                            <a:srgbClr val="FF0000"/>
                          </a:solidFill>
                        </a:rPr>
                        <a:t>objet&lt;-1:10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crée une</a:t>
                      </a:r>
                      <a:r>
                        <a:rPr lang="fr-FR" sz="1000" b="0" baseline="0" dirty="0">
                          <a:solidFill>
                            <a:schemeClr val="tx1"/>
                          </a:solidFill>
                        </a:rPr>
                        <a:t> séquence d’entiers</a:t>
                      </a:r>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fr-FR" sz="1000" b="0" dirty="0">
                          <a:solidFill>
                            <a:srgbClr val="FF0000"/>
                          </a:solidFill>
                        </a:rPr>
                        <a:t>objet&lt;-</a:t>
                      </a:r>
                      <a:r>
                        <a:rPr lang="fr-FR" sz="1000" b="0" dirty="0" err="1">
                          <a:solidFill>
                            <a:srgbClr val="FF0000"/>
                          </a:solidFill>
                        </a:rPr>
                        <a:t>seq</a:t>
                      </a:r>
                      <a:r>
                        <a:rPr lang="fr-FR" sz="1000" b="0" dirty="0">
                          <a:solidFill>
                            <a:srgbClr val="FF0000"/>
                          </a:solidFill>
                        </a:rPr>
                        <a:t>(1,10,0.5)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crée une séquence de décimaux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fr-FR" sz="1000" b="0" dirty="0">
                          <a:solidFill>
                            <a:srgbClr val="FF0000"/>
                          </a:solidFill>
                        </a:rPr>
                        <a:t>objet&lt;-</a:t>
                      </a:r>
                      <a:r>
                        <a:rPr lang="fr-FR" sz="1000" b="0" dirty="0" err="1">
                          <a:solidFill>
                            <a:srgbClr val="FF0000"/>
                          </a:solidFill>
                        </a:rPr>
                        <a:t>rep</a:t>
                      </a:r>
                      <a:r>
                        <a:rPr lang="fr-FR" sz="1000" b="0" dirty="0">
                          <a:solidFill>
                            <a:srgbClr val="FF0000"/>
                          </a:solidFill>
                        </a:rPr>
                        <a:t>(c(‘A’,’B’,’C’),</a:t>
                      </a:r>
                      <a:r>
                        <a:rPr lang="fr-FR" sz="1000" b="0" dirty="0" err="1">
                          <a:solidFill>
                            <a:srgbClr val="FF0000"/>
                          </a:solidFill>
                        </a:rPr>
                        <a:t>each</a:t>
                      </a:r>
                      <a:r>
                        <a:rPr lang="fr-FR" sz="1000" b="0" dirty="0">
                          <a:solidFill>
                            <a:srgbClr val="FF0000"/>
                          </a:solidFill>
                        </a:rPr>
                        <a:t>=3,times=2)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crée</a:t>
                      </a:r>
                      <a:r>
                        <a:rPr lang="fr-FR" sz="1000" b="0" baseline="0" dirty="0">
                          <a:solidFill>
                            <a:schemeClr val="tx1"/>
                          </a:solidFill>
                        </a:rPr>
                        <a:t> un vecteur constitué de répétitions d’une séquence de valeurs</a:t>
                      </a:r>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fr-FR" sz="1000" b="0" dirty="0">
                          <a:solidFill>
                            <a:srgbClr val="FF0000"/>
                          </a:solidFill>
                        </a:rPr>
                        <a:t>objet&lt;-factor(c(‘A’,’A’,’B’,’B’,’C’,’C’)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crée un facteur (variable</a:t>
                      </a:r>
                      <a:r>
                        <a:rPr lang="fr-FR" sz="1000" b="0" baseline="0" dirty="0">
                          <a:solidFill>
                            <a:schemeClr val="tx1"/>
                          </a:solidFill>
                        </a:rPr>
                        <a:t> catégorique)</a:t>
                      </a:r>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206" name="ZoneTexte 205"/>
          <p:cNvSpPr txBox="1"/>
          <p:nvPr/>
        </p:nvSpPr>
        <p:spPr>
          <a:xfrm>
            <a:off x="49298" y="4351452"/>
            <a:ext cx="3276600" cy="369332"/>
          </a:xfrm>
          <a:prstGeom prst="rect">
            <a:avLst/>
          </a:prstGeom>
          <a:noFill/>
        </p:spPr>
        <p:txBody>
          <a:bodyPr wrap="square" rtlCol="0">
            <a:spAutoFit/>
          </a:bodyPr>
          <a:lstStyle/>
          <a:p>
            <a:r>
              <a:rPr lang="fr-FR" b="1" dirty="0"/>
              <a:t>Création d’objets</a:t>
            </a:r>
          </a:p>
        </p:txBody>
      </p:sp>
      <p:sp>
        <p:nvSpPr>
          <p:cNvPr id="94" name="ZoneTexte 93"/>
          <p:cNvSpPr txBox="1"/>
          <p:nvPr/>
        </p:nvSpPr>
        <p:spPr>
          <a:xfrm>
            <a:off x="4139729" y="5125811"/>
            <a:ext cx="4031076" cy="369332"/>
          </a:xfrm>
          <a:prstGeom prst="rect">
            <a:avLst/>
          </a:prstGeom>
          <a:noFill/>
        </p:spPr>
        <p:txBody>
          <a:bodyPr wrap="square" rtlCol="0">
            <a:spAutoFit/>
          </a:bodyPr>
          <a:lstStyle/>
          <a:p>
            <a:r>
              <a:rPr lang="fr-FR" b="1" dirty="0"/>
              <a:t>Système d’indexation</a:t>
            </a:r>
          </a:p>
        </p:txBody>
      </p:sp>
      <p:graphicFrame>
        <p:nvGraphicFramePr>
          <p:cNvPr id="95" name="Tableau 94"/>
          <p:cNvGraphicFramePr>
            <a:graphicFrameLocks noGrp="1"/>
          </p:cNvGraphicFramePr>
          <p:nvPr>
            <p:extLst>
              <p:ext uri="{D42A27DB-BD31-4B8C-83A1-F6EECF244321}">
                <p14:modId xmlns:p14="http://schemas.microsoft.com/office/powerpoint/2010/main" val="4163575239"/>
              </p:ext>
            </p:extLst>
          </p:nvPr>
        </p:nvGraphicFramePr>
        <p:xfrm>
          <a:off x="4220091" y="5486863"/>
          <a:ext cx="4830775" cy="1310640"/>
        </p:xfrm>
        <a:graphic>
          <a:graphicData uri="http://schemas.openxmlformats.org/drawingml/2006/table">
            <a:tbl>
              <a:tblPr firstRow="1" bandRow="1">
                <a:tableStyleId>{5C22544A-7EE6-4342-B048-85BDC9FD1C3A}</a:tableStyleId>
              </a:tblPr>
              <a:tblGrid>
                <a:gridCol w="1750227">
                  <a:extLst>
                    <a:ext uri="{9D8B030D-6E8A-4147-A177-3AD203B41FA5}">
                      <a16:colId xmlns:a16="http://schemas.microsoft.com/office/drawing/2014/main" val="20000"/>
                    </a:ext>
                  </a:extLst>
                </a:gridCol>
                <a:gridCol w="3080548">
                  <a:extLst>
                    <a:ext uri="{9D8B030D-6E8A-4147-A177-3AD203B41FA5}">
                      <a16:colId xmlns:a16="http://schemas.microsoft.com/office/drawing/2014/main" val="20001"/>
                    </a:ext>
                  </a:extLst>
                </a:gridCol>
              </a:tblGrid>
              <a:tr h="370840">
                <a:tc>
                  <a:txBody>
                    <a:bodyPr/>
                    <a:lstStyle/>
                    <a:p>
                      <a:r>
                        <a:rPr lang="fr-FR" sz="1000" b="0" dirty="0">
                          <a:solidFill>
                            <a:schemeClr val="tx1"/>
                          </a:solidFill>
                        </a:rPr>
                        <a:t>Sélectionner une valeur dans un vecteur / un objet à n dimensions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rgbClr val="FF0000"/>
                          </a:solidFill>
                        </a:rPr>
                        <a:t>objet[10] </a:t>
                      </a:r>
                      <a:r>
                        <a:rPr lang="fr-FR" sz="1000" b="0" dirty="0">
                          <a:solidFill>
                            <a:schemeClr val="tx1"/>
                          </a:solidFill>
                        </a:rPr>
                        <a:t>: sélectionne la 10</a:t>
                      </a:r>
                      <a:r>
                        <a:rPr lang="fr-FR" sz="1000" b="0" baseline="30000" dirty="0">
                          <a:solidFill>
                            <a:schemeClr val="tx1"/>
                          </a:solidFill>
                        </a:rPr>
                        <a:t>ème</a:t>
                      </a:r>
                      <a:r>
                        <a:rPr lang="fr-FR" sz="1000" b="0" dirty="0">
                          <a:solidFill>
                            <a:schemeClr val="tx1"/>
                          </a:solidFill>
                        </a:rPr>
                        <a:t> valeur d’un vecteur</a:t>
                      </a:r>
                    </a:p>
                    <a:p>
                      <a:r>
                        <a:rPr lang="fr-FR" sz="1000" b="0" dirty="0">
                          <a:solidFill>
                            <a:srgbClr val="FF0000"/>
                          </a:solidFill>
                        </a:rPr>
                        <a:t>objet[5,3]</a:t>
                      </a:r>
                      <a:r>
                        <a:rPr lang="fr-FR" sz="1000" b="0" baseline="0" dirty="0">
                          <a:solidFill>
                            <a:srgbClr val="FF0000"/>
                          </a:solidFill>
                        </a:rPr>
                        <a:t> </a:t>
                      </a:r>
                      <a:r>
                        <a:rPr lang="fr-FR" sz="1000" b="0" baseline="0" dirty="0">
                          <a:solidFill>
                            <a:schemeClr val="tx1"/>
                          </a:solidFill>
                        </a:rPr>
                        <a:t>: sélectionne la 5</a:t>
                      </a:r>
                      <a:r>
                        <a:rPr lang="fr-FR" sz="1000" b="0" baseline="30000" dirty="0">
                          <a:solidFill>
                            <a:schemeClr val="tx1"/>
                          </a:solidFill>
                        </a:rPr>
                        <a:t>ème</a:t>
                      </a:r>
                      <a:r>
                        <a:rPr lang="fr-FR" sz="1000" b="0" baseline="0" dirty="0">
                          <a:solidFill>
                            <a:schemeClr val="tx1"/>
                          </a:solidFill>
                        </a:rPr>
                        <a:t> ligne, 3</a:t>
                      </a:r>
                      <a:r>
                        <a:rPr lang="fr-FR" sz="1000" b="0" baseline="30000" dirty="0">
                          <a:solidFill>
                            <a:schemeClr val="tx1"/>
                          </a:solidFill>
                        </a:rPr>
                        <a:t>ème</a:t>
                      </a:r>
                      <a:r>
                        <a:rPr lang="fr-FR" sz="1000" b="0" baseline="0" dirty="0">
                          <a:solidFill>
                            <a:schemeClr val="tx1"/>
                          </a:solidFill>
                        </a:rPr>
                        <a:t> colonne d’une matrice ou d’un </a:t>
                      </a:r>
                      <a:r>
                        <a:rPr lang="fr-FR" sz="1000" b="0" baseline="0" dirty="0" err="1">
                          <a:solidFill>
                            <a:schemeClr val="tx1"/>
                          </a:solidFill>
                        </a:rPr>
                        <a:t>data.frame</a:t>
                      </a:r>
                      <a:endParaRPr lang="fr-FR" sz="1000" b="0" baseline="0" dirty="0">
                        <a:solidFill>
                          <a:schemeClr val="tx1"/>
                        </a:solidFill>
                      </a:endParaRPr>
                    </a:p>
                    <a:p>
                      <a:r>
                        <a:rPr lang="fr-FR" sz="1000" b="0" baseline="0" dirty="0">
                          <a:solidFill>
                            <a:srgbClr val="FF0000"/>
                          </a:solidFill>
                        </a:rPr>
                        <a:t>objet[,4] </a:t>
                      </a:r>
                      <a:r>
                        <a:rPr lang="fr-FR" sz="1000" b="0" baseline="0" dirty="0">
                          <a:solidFill>
                            <a:schemeClr val="tx1"/>
                          </a:solidFill>
                        </a:rPr>
                        <a:t>: sélectionne la 4</a:t>
                      </a:r>
                      <a:r>
                        <a:rPr lang="fr-FR" sz="1000" b="0" baseline="30000" dirty="0">
                          <a:solidFill>
                            <a:schemeClr val="tx1"/>
                          </a:solidFill>
                        </a:rPr>
                        <a:t>ème</a:t>
                      </a:r>
                      <a:r>
                        <a:rPr lang="fr-FR" sz="1000" b="0" baseline="0" dirty="0">
                          <a:solidFill>
                            <a:schemeClr val="tx1"/>
                          </a:solidFill>
                        </a:rPr>
                        <a:t> colonne d’une matrice ou d’un data frame</a:t>
                      </a:r>
                    </a:p>
                    <a:p>
                      <a:r>
                        <a:rPr lang="fr-FR" sz="1000" b="0" baseline="0" dirty="0">
                          <a:solidFill>
                            <a:srgbClr val="FF0000"/>
                          </a:solidFill>
                        </a:rPr>
                        <a:t>objet[3,] </a:t>
                      </a:r>
                      <a:r>
                        <a:rPr lang="fr-FR" sz="1000" b="0" baseline="0" dirty="0">
                          <a:solidFill>
                            <a:schemeClr val="tx1"/>
                          </a:solidFill>
                        </a:rPr>
                        <a:t>: sélectionne la 3</a:t>
                      </a:r>
                      <a:r>
                        <a:rPr lang="fr-FR" sz="1000" b="0" baseline="30000" dirty="0">
                          <a:solidFill>
                            <a:schemeClr val="tx1"/>
                          </a:solidFill>
                        </a:rPr>
                        <a:t>ème</a:t>
                      </a:r>
                      <a:r>
                        <a:rPr lang="fr-FR" sz="1000" b="0" baseline="0" dirty="0">
                          <a:solidFill>
                            <a:schemeClr val="tx1"/>
                          </a:solidFill>
                        </a:rPr>
                        <a:t> ligne d’une matrice ou d’un data frame</a:t>
                      </a:r>
                    </a:p>
                    <a:p>
                      <a:r>
                        <a:rPr lang="fr-FR" sz="1000" b="0" baseline="0" dirty="0">
                          <a:solidFill>
                            <a:srgbClr val="FF0000"/>
                          </a:solidFill>
                        </a:rPr>
                        <a:t>objet[3,2,1,] </a:t>
                      </a:r>
                      <a:r>
                        <a:rPr lang="fr-FR" sz="1000" b="0" baseline="0" dirty="0">
                          <a:solidFill>
                            <a:schemeClr val="tx1"/>
                          </a:solidFill>
                        </a:rPr>
                        <a:t>: sélectionne les 3</a:t>
                      </a:r>
                      <a:r>
                        <a:rPr lang="fr-FR" sz="1000" b="0" baseline="30000" dirty="0">
                          <a:solidFill>
                            <a:schemeClr val="tx1"/>
                          </a:solidFill>
                        </a:rPr>
                        <a:t>ème</a:t>
                      </a:r>
                      <a:r>
                        <a:rPr lang="fr-FR" sz="1000" b="0" baseline="0" dirty="0">
                          <a:solidFill>
                            <a:schemeClr val="tx1"/>
                          </a:solidFill>
                        </a:rPr>
                        <a:t>, 2</a:t>
                      </a:r>
                      <a:r>
                        <a:rPr lang="fr-FR" sz="1000" b="0" baseline="30000" dirty="0">
                          <a:solidFill>
                            <a:schemeClr val="tx1"/>
                          </a:solidFill>
                        </a:rPr>
                        <a:t>ème</a:t>
                      </a:r>
                      <a:r>
                        <a:rPr lang="fr-FR" sz="1000" b="0" baseline="0" dirty="0">
                          <a:solidFill>
                            <a:schemeClr val="tx1"/>
                          </a:solidFill>
                        </a:rPr>
                        <a:t> et 1</a:t>
                      </a:r>
                      <a:r>
                        <a:rPr lang="fr-FR" sz="1000" b="0" baseline="30000" dirty="0">
                          <a:solidFill>
                            <a:schemeClr val="tx1"/>
                          </a:solidFill>
                        </a:rPr>
                        <a:t>er</a:t>
                      </a:r>
                      <a:r>
                        <a:rPr lang="fr-FR" sz="1000" b="0" baseline="0" dirty="0">
                          <a:solidFill>
                            <a:schemeClr val="tx1"/>
                          </a:solidFill>
                        </a:rPr>
                        <a:t> éléments </a:t>
                      </a:r>
                      <a:endParaRPr lang="fr-F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96" name="ZoneTexte 95"/>
          <p:cNvSpPr txBox="1"/>
          <p:nvPr/>
        </p:nvSpPr>
        <p:spPr>
          <a:xfrm>
            <a:off x="-33970" y="344896"/>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pic>
        <p:nvPicPr>
          <p:cNvPr id="97" name="Image 96"/>
          <p:cNvPicPr>
            <a:picLocks noChangeAspect="1"/>
          </p:cNvPicPr>
          <p:nvPr/>
        </p:nvPicPr>
        <p:blipFill>
          <a:blip r:embed="rId2">
            <a:clrChange>
              <a:clrFrom>
                <a:srgbClr val="FFFFFF"/>
              </a:clrFrom>
              <a:clrTo>
                <a:srgbClr val="FFFFFF">
                  <a:alpha val="0"/>
                </a:srgbClr>
              </a:clrTo>
            </a:clrChange>
          </a:blip>
          <a:stretch>
            <a:fillRect/>
          </a:stretch>
        </p:blipFill>
        <p:spPr>
          <a:xfrm>
            <a:off x="2531533" y="-49642"/>
            <a:ext cx="420842" cy="447145"/>
          </a:xfrm>
          <a:prstGeom prst="rect">
            <a:avLst/>
          </a:prstGeom>
        </p:spPr>
      </p:pic>
    </p:spTree>
    <p:extLst>
      <p:ext uri="{BB962C8B-B14F-4D97-AF65-F5344CB8AC3E}">
        <p14:creationId xmlns:p14="http://schemas.microsoft.com/office/powerpoint/2010/main" val="128324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 y="0"/>
            <a:ext cx="3908162" cy="369332"/>
          </a:xfrm>
          <a:prstGeom prst="rect">
            <a:avLst/>
          </a:prstGeom>
          <a:solidFill>
            <a:schemeClr val="accent6">
              <a:lumMod val="75000"/>
            </a:schemeClr>
          </a:solidFill>
        </p:spPr>
        <p:txBody>
          <a:bodyPr wrap="square" rtlCol="0">
            <a:spAutoFit/>
          </a:bodyPr>
          <a:lstStyle/>
          <a:p>
            <a:r>
              <a:rPr lang="fr-FR" b="1" u="sng" dirty="0">
                <a:solidFill>
                  <a:schemeClr val="bg1"/>
                </a:solidFill>
              </a:rPr>
              <a:t>IMPORT/EXPORT DE DONNÉES SOUS R</a:t>
            </a:r>
          </a:p>
        </p:txBody>
      </p:sp>
      <p:sp>
        <p:nvSpPr>
          <p:cNvPr id="5" name="ZoneTexte 4"/>
          <p:cNvSpPr txBox="1"/>
          <p:nvPr/>
        </p:nvSpPr>
        <p:spPr>
          <a:xfrm>
            <a:off x="4104" y="912802"/>
            <a:ext cx="4385733" cy="369332"/>
          </a:xfrm>
          <a:prstGeom prst="rect">
            <a:avLst/>
          </a:prstGeom>
          <a:noFill/>
        </p:spPr>
        <p:txBody>
          <a:bodyPr wrap="square" rtlCol="0">
            <a:spAutoFit/>
          </a:bodyPr>
          <a:lstStyle/>
          <a:p>
            <a:r>
              <a:rPr lang="fr-FR" b="1" dirty="0"/>
              <a:t>[1] Identification du répertoire de travail</a:t>
            </a:r>
          </a:p>
        </p:txBody>
      </p:sp>
      <p:sp>
        <p:nvSpPr>
          <p:cNvPr id="14" name="ZoneTexte 13"/>
          <p:cNvSpPr txBox="1"/>
          <p:nvPr/>
        </p:nvSpPr>
        <p:spPr>
          <a:xfrm>
            <a:off x="-6352" y="3952677"/>
            <a:ext cx="4600312" cy="369332"/>
          </a:xfrm>
          <a:prstGeom prst="rect">
            <a:avLst/>
          </a:prstGeom>
          <a:noFill/>
        </p:spPr>
        <p:txBody>
          <a:bodyPr wrap="square" rtlCol="0">
            <a:spAutoFit/>
          </a:bodyPr>
          <a:lstStyle/>
          <a:p>
            <a:r>
              <a:rPr lang="fr-FR" b="1" dirty="0"/>
              <a:t>[2] Import de données dans R</a:t>
            </a:r>
          </a:p>
        </p:txBody>
      </p:sp>
      <p:graphicFrame>
        <p:nvGraphicFramePr>
          <p:cNvPr id="20" name="Tableau 19"/>
          <p:cNvGraphicFramePr>
            <a:graphicFrameLocks noGrp="1"/>
          </p:cNvGraphicFramePr>
          <p:nvPr>
            <p:extLst>
              <p:ext uri="{D42A27DB-BD31-4B8C-83A1-F6EECF244321}">
                <p14:modId xmlns:p14="http://schemas.microsoft.com/office/powerpoint/2010/main" val="2711023104"/>
              </p:ext>
            </p:extLst>
          </p:nvPr>
        </p:nvGraphicFramePr>
        <p:xfrm>
          <a:off x="93515" y="4331237"/>
          <a:ext cx="3808294" cy="2438400"/>
        </p:xfrm>
        <a:graphic>
          <a:graphicData uri="http://schemas.openxmlformats.org/drawingml/2006/table">
            <a:tbl>
              <a:tblPr firstRow="1" bandRow="1">
                <a:tableStyleId>{5C22544A-7EE6-4342-B048-85BDC9FD1C3A}</a:tableStyleId>
              </a:tblPr>
              <a:tblGrid>
                <a:gridCol w="895760">
                  <a:extLst>
                    <a:ext uri="{9D8B030D-6E8A-4147-A177-3AD203B41FA5}">
                      <a16:colId xmlns:a16="http://schemas.microsoft.com/office/drawing/2014/main" val="20000"/>
                    </a:ext>
                  </a:extLst>
                </a:gridCol>
                <a:gridCol w="1320679">
                  <a:extLst>
                    <a:ext uri="{9D8B030D-6E8A-4147-A177-3AD203B41FA5}">
                      <a16:colId xmlns:a16="http://schemas.microsoft.com/office/drawing/2014/main" val="20001"/>
                    </a:ext>
                  </a:extLst>
                </a:gridCol>
                <a:gridCol w="1591855">
                  <a:extLst>
                    <a:ext uri="{9D8B030D-6E8A-4147-A177-3AD203B41FA5}">
                      <a16:colId xmlns:a16="http://schemas.microsoft.com/office/drawing/2014/main" val="20002"/>
                    </a:ext>
                  </a:extLst>
                </a:gridCol>
              </a:tblGrid>
              <a:tr h="305228">
                <a:tc>
                  <a:txBody>
                    <a:bodyPr/>
                    <a:lstStyle/>
                    <a:p>
                      <a:r>
                        <a:rPr lang="fr-FR" sz="1000" b="1" dirty="0">
                          <a:solidFill>
                            <a:schemeClr val="tx1"/>
                          </a:solidFill>
                        </a:rPr>
                        <a:t>Format de fichier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dirty="0">
                          <a:solidFill>
                            <a:schemeClr val="tx1"/>
                          </a:solidFill>
                        </a:rPr>
                        <a:t>.</a:t>
                      </a:r>
                      <a:r>
                        <a:rPr lang="fr-FR" sz="1000" b="0" dirty="0" err="1">
                          <a:solidFill>
                            <a:schemeClr val="tx1"/>
                          </a:solidFill>
                        </a:rPr>
                        <a:t>txt</a:t>
                      </a:r>
                      <a:r>
                        <a:rPr lang="fr-FR" sz="1000" b="0" dirty="0">
                          <a:solidFill>
                            <a:schemeClr val="tx1"/>
                          </a:solidFill>
                        </a:rPr>
                        <a:t> : </a:t>
                      </a:r>
                      <a:r>
                        <a:rPr lang="fr-FR" sz="1000" b="0" dirty="0" err="1">
                          <a:solidFill>
                            <a:srgbClr val="FF0000"/>
                          </a:solidFill>
                        </a:rPr>
                        <a:t>read.table</a:t>
                      </a:r>
                      <a:r>
                        <a:rPr lang="fr-FR" sz="1000" b="0" dirty="0">
                          <a:solidFill>
                            <a:srgbClr val="FF0000"/>
                          </a:solidFill>
                        </a:rPr>
                        <a:t>()</a:t>
                      </a:r>
                    </a:p>
                    <a:p>
                      <a:endParaRPr lang="fr-FR"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dirty="0">
                          <a:solidFill>
                            <a:schemeClr val="tx1"/>
                          </a:solidFill>
                        </a:rPr>
                        <a:t>.csv : </a:t>
                      </a:r>
                      <a:r>
                        <a:rPr lang="fr-FR" sz="1000" b="0" dirty="0">
                          <a:solidFill>
                            <a:srgbClr val="FF0000"/>
                          </a:solidFill>
                        </a:rPr>
                        <a:t>read.csv()</a:t>
                      </a:r>
                    </a:p>
                    <a:p>
                      <a:r>
                        <a:rPr lang="fr-FR" sz="1000" b="0" dirty="0">
                          <a:solidFill>
                            <a:schemeClr val="tx1"/>
                          </a:solidFill>
                        </a:rPr>
                        <a:t>          </a:t>
                      </a:r>
                      <a:r>
                        <a:rPr lang="fr-FR" sz="1000" b="0" dirty="0">
                          <a:solidFill>
                            <a:srgbClr val="FF0000"/>
                          </a:solidFill>
                        </a:rPr>
                        <a:t>read.csv2()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5228">
                <a:tc>
                  <a:txBody>
                    <a:bodyPr/>
                    <a:lstStyle/>
                    <a:p>
                      <a:r>
                        <a:rPr lang="fr-FR" sz="1000" b="1" dirty="0">
                          <a:solidFill>
                            <a:schemeClr val="tx1"/>
                          </a:solidFill>
                        </a:rPr>
                        <a:t>En-têtes de colonnes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fr-FR" sz="1000" dirty="0">
                          <a:solidFill>
                            <a:schemeClr val="tx1"/>
                          </a:solidFill>
                        </a:rPr>
                        <a:t>présents : header=T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chemeClr val="tx1"/>
                          </a:solidFill>
                        </a:rPr>
                        <a:t>absents : header=F</a:t>
                      </a:r>
                    </a:p>
                    <a:p>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5228">
                <a:tc>
                  <a:txBody>
                    <a:bodyPr/>
                    <a:lstStyle/>
                    <a:p>
                      <a:r>
                        <a:rPr lang="fr-FR" sz="1000" b="1" dirty="0">
                          <a:solidFill>
                            <a:schemeClr val="tx1"/>
                          </a:solidFill>
                        </a:rPr>
                        <a:t>Séparateur de colonnes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fr-FR" sz="1000" dirty="0">
                          <a:solidFill>
                            <a:schemeClr val="tx1"/>
                          </a:solidFill>
                        </a:rPr>
                        <a:t>sep=‘\t’ (tabulation)</a:t>
                      </a:r>
                      <a:r>
                        <a:rPr lang="fr-FR" sz="1000" baseline="0" dirty="0">
                          <a:solidFill>
                            <a:schemeClr val="tx1"/>
                          </a:solidFill>
                        </a:rPr>
                        <a:t> </a:t>
                      </a:r>
                    </a:p>
                    <a:p>
                      <a:r>
                        <a:rPr lang="fr-FR" sz="1000" dirty="0">
                          <a:solidFill>
                            <a:schemeClr val="tx1"/>
                          </a:solidFill>
                        </a:rPr>
                        <a:t>sep=‘;’</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chemeClr val="tx1"/>
                          </a:solidFill>
                        </a:rPr>
                        <a:t>sep=‘,’</a:t>
                      </a:r>
                    </a:p>
                    <a:p>
                      <a:r>
                        <a:rPr lang="fr-FR" sz="1000" dirty="0">
                          <a:solidFill>
                            <a:schemeClr val="tx1"/>
                          </a:solidFill>
                        </a:rPr>
                        <a:t>autres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5228">
                <a:tc>
                  <a:txBody>
                    <a:bodyPr/>
                    <a:lstStyle/>
                    <a:p>
                      <a:r>
                        <a:rPr lang="fr-FR" sz="1000" b="1" dirty="0">
                          <a:solidFill>
                            <a:schemeClr val="tx1"/>
                          </a:solidFill>
                        </a:rPr>
                        <a:t>Séparateur de décimales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fr-FR" sz="1000" dirty="0" err="1">
                          <a:solidFill>
                            <a:schemeClr val="tx1"/>
                          </a:solidFill>
                        </a:rPr>
                        <a:t>dec</a:t>
                      </a:r>
                      <a:r>
                        <a:rPr lang="fr-FR" sz="1000" dirty="0">
                          <a:solidFill>
                            <a:schemeClr val="tx1"/>
                          </a:solidFill>
                        </a:rPr>
                        <a:t>=‘,’ </a:t>
                      </a:r>
                    </a:p>
                    <a:p>
                      <a:r>
                        <a:rPr lang="fr-FR" sz="1000" dirty="0" err="1">
                          <a:solidFill>
                            <a:schemeClr val="tx1"/>
                          </a:solidFill>
                        </a:rPr>
                        <a:t>dec</a:t>
                      </a:r>
                      <a:r>
                        <a:rPr lang="fr-FR" sz="1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228">
                <a:tc>
                  <a:txBody>
                    <a:bodyPr/>
                    <a:lstStyle/>
                    <a:p>
                      <a:r>
                        <a:rPr lang="fr-FR" sz="1000" b="1" dirty="0">
                          <a:solidFill>
                            <a:schemeClr val="tx1"/>
                          </a:solidFill>
                        </a:rPr>
                        <a:t>Assignation à un 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fr-FR" sz="1000" dirty="0">
                          <a:solidFill>
                            <a:srgbClr val="FF0000"/>
                          </a:solidFill>
                        </a:rPr>
                        <a:t>objet=</a:t>
                      </a:r>
                      <a:r>
                        <a:rPr lang="fr-FR" sz="1000" dirty="0" err="1">
                          <a:solidFill>
                            <a:srgbClr val="FF0000"/>
                          </a:solidFill>
                        </a:rPr>
                        <a:t>read.table</a:t>
                      </a:r>
                      <a:r>
                        <a:rPr lang="fr-FR" sz="1000" dirty="0">
                          <a:solidFill>
                            <a:srgbClr val="FF0000"/>
                          </a:solidFill>
                        </a:rPr>
                        <a:t>(‘data.</a:t>
                      </a:r>
                      <a:r>
                        <a:rPr lang="fr-FR" sz="1000" dirty="0" err="1">
                          <a:solidFill>
                            <a:srgbClr val="FF0000"/>
                          </a:solidFill>
                        </a:rPr>
                        <a:t>txt</a:t>
                      </a:r>
                      <a:r>
                        <a:rPr lang="fr-FR" sz="1000" dirty="0">
                          <a:solidFill>
                            <a:srgbClr val="FF0000"/>
                          </a:solidFill>
                        </a:rPr>
                        <a:t>’,header=</a:t>
                      </a:r>
                      <a:r>
                        <a:rPr lang="fr-FR" sz="1000" dirty="0" err="1">
                          <a:solidFill>
                            <a:srgbClr val="FF0000"/>
                          </a:solidFill>
                        </a:rPr>
                        <a:t>T,sep</a:t>
                      </a:r>
                      <a:r>
                        <a:rPr lang="fr-FR" sz="1000" dirty="0">
                          <a:solidFill>
                            <a:srgbClr val="FF0000"/>
                          </a:solidFill>
                        </a:rPr>
                        <a:t>=‘\t’)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rgbClr val="FF0000"/>
                          </a:solidFill>
                        </a:rPr>
                        <a:t>objet&lt;-</a:t>
                      </a:r>
                      <a:r>
                        <a:rPr lang="fr-FR" sz="1000" dirty="0" err="1">
                          <a:solidFill>
                            <a:srgbClr val="FF0000"/>
                          </a:solidFill>
                        </a:rPr>
                        <a:t>read.table</a:t>
                      </a:r>
                      <a:r>
                        <a:rPr lang="fr-FR" sz="1000" dirty="0">
                          <a:solidFill>
                            <a:srgbClr val="FF0000"/>
                          </a:solidFill>
                        </a:rPr>
                        <a:t>(‘data.</a:t>
                      </a:r>
                      <a:r>
                        <a:rPr lang="fr-FR" sz="1000" dirty="0" err="1">
                          <a:solidFill>
                            <a:srgbClr val="FF0000"/>
                          </a:solidFill>
                        </a:rPr>
                        <a:t>txt</a:t>
                      </a:r>
                      <a:r>
                        <a:rPr lang="fr-FR" sz="1000" dirty="0">
                          <a:solidFill>
                            <a:srgbClr val="FF0000"/>
                          </a:solidFill>
                        </a:rPr>
                        <a:t>’,header=</a:t>
                      </a:r>
                      <a:r>
                        <a:rPr lang="fr-FR" sz="1000" dirty="0" err="1">
                          <a:solidFill>
                            <a:srgbClr val="FF0000"/>
                          </a:solidFill>
                        </a:rPr>
                        <a:t>T,sep</a:t>
                      </a:r>
                      <a:r>
                        <a:rPr lang="fr-FR" sz="1000" dirty="0">
                          <a:solidFill>
                            <a:srgbClr val="FF0000"/>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21" name="ZoneTexte 20"/>
          <p:cNvSpPr txBox="1"/>
          <p:nvPr/>
        </p:nvSpPr>
        <p:spPr>
          <a:xfrm>
            <a:off x="4668045" y="417626"/>
            <a:ext cx="4385733" cy="369332"/>
          </a:xfrm>
          <a:prstGeom prst="rect">
            <a:avLst/>
          </a:prstGeom>
          <a:noFill/>
        </p:spPr>
        <p:txBody>
          <a:bodyPr wrap="square" rtlCol="0">
            <a:spAutoFit/>
          </a:bodyPr>
          <a:lstStyle/>
          <a:p>
            <a:r>
              <a:rPr lang="fr-FR" b="1" dirty="0"/>
              <a:t>[3] Visualisation – vérification de l’import</a:t>
            </a:r>
          </a:p>
        </p:txBody>
      </p:sp>
      <p:graphicFrame>
        <p:nvGraphicFramePr>
          <p:cNvPr id="22" name="Tableau 21"/>
          <p:cNvGraphicFramePr>
            <a:graphicFrameLocks noGrp="1"/>
          </p:cNvGraphicFramePr>
          <p:nvPr>
            <p:extLst>
              <p:ext uri="{D42A27DB-BD31-4B8C-83A1-F6EECF244321}">
                <p14:modId xmlns:p14="http://schemas.microsoft.com/office/powerpoint/2010/main" val="703493377"/>
              </p:ext>
            </p:extLst>
          </p:nvPr>
        </p:nvGraphicFramePr>
        <p:xfrm>
          <a:off x="4734454" y="796186"/>
          <a:ext cx="4319324" cy="3352800"/>
        </p:xfrm>
        <a:graphic>
          <a:graphicData uri="http://schemas.openxmlformats.org/drawingml/2006/table">
            <a:tbl>
              <a:tblPr firstRow="1" bandRow="1">
                <a:tableStyleId>{5C22544A-7EE6-4342-B048-85BDC9FD1C3A}</a:tableStyleId>
              </a:tblPr>
              <a:tblGrid>
                <a:gridCol w="1330591">
                  <a:extLst>
                    <a:ext uri="{9D8B030D-6E8A-4147-A177-3AD203B41FA5}">
                      <a16:colId xmlns:a16="http://schemas.microsoft.com/office/drawing/2014/main" val="20000"/>
                    </a:ext>
                  </a:extLst>
                </a:gridCol>
                <a:gridCol w="2988733">
                  <a:extLst>
                    <a:ext uri="{9D8B030D-6E8A-4147-A177-3AD203B41FA5}">
                      <a16:colId xmlns:a16="http://schemas.microsoft.com/office/drawing/2014/main" val="20001"/>
                    </a:ext>
                  </a:extLst>
                </a:gridCol>
              </a:tblGrid>
              <a:tr h="370840">
                <a:tc>
                  <a:txBody>
                    <a:bodyPr/>
                    <a:lstStyle/>
                    <a:p>
                      <a:r>
                        <a:rPr lang="fr-FR" sz="1000" dirty="0">
                          <a:solidFill>
                            <a:schemeClr val="tx1"/>
                          </a:solidFill>
                        </a:rPr>
                        <a:t>Dimensions de l’objet conformes </a:t>
                      </a:r>
                      <a:r>
                        <a:rPr lang="fr-FR" sz="1000" b="0" i="1" dirty="0">
                          <a:solidFill>
                            <a:schemeClr val="tx1"/>
                          </a:solidFill>
                        </a:rPr>
                        <a:t>(nb de lignes et de colonnes)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err="1">
                          <a:solidFill>
                            <a:srgbClr val="FF0000"/>
                          </a:solidFill>
                        </a:rPr>
                        <a:t>dim</a:t>
                      </a:r>
                      <a:r>
                        <a:rPr lang="fr-FR" sz="1000" b="0" dirty="0">
                          <a:solidFill>
                            <a:srgbClr val="FF0000"/>
                          </a:solidFill>
                        </a:rPr>
                        <a:t>(objet) </a:t>
                      </a:r>
                      <a:r>
                        <a:rPr lang="fr-FR" sz="1000" b="0" dirty="0">
                          <a:solidFill>
                            <a:schemeClr val="tx1"/>
                          </a:solidFill>
                        </a:rPr>
                        <a:t>: lignes, colonnes, autres dimensions</a:t>
                      </a:r>
                    </a:p>
                    <a:p>
                      <a:r>
                        <a:rPr lang="fr-FR" sz="1000" b="0" dirty="0" err="1">
                          <a:solidFill>
                            <a:srgbClr val="FF0000"/>
                          </a:solidFill>
                        </a:rPr>
                        <a:t>nrow</a:t>
                      </a:r>
                      <a:r>
                        <a:rPr lang="fr-FR" sz="1000" b="0" dirty="0">
                          <a:solidFill>
                            <a:srgbClr val="FF0000"/>
                          </a:solidFill>
                        </a:rPr>
                        <a:t>(objet) </a:t>
                      </a:r>
                      <a:r>
                        <a:rPr lang="fr-FR" sz="1000" b="0" dirty="0">
                          <a:solidFill>
                            <a:schemeClr val="tx1"/>
                          </a:solidFill>
                        </a:rPr>
                        <a:t>: nombre de lignes</a:t>
                      </a:r>
                    </a:p>
                    <a:p>
                      <a:r>
                        <a:rPr lang="fr-FR" sz="1000" b="0" dirty="0" err="1">
                          <a:solidFill>
                            <a:srgbClr val="FF0000"/>
                          </a:solidFill>
                        </a:rPr>
                        <a:t>ncol</a:t>
                      </a:r>
                      <a:r>
                        <a:rPr lang="fr-FR" sz="1000" b="0" dirty="0">
                          <a:solidFill>
                            <a:srgbClr val="FF0000"/>
                          </a:solidFill>
                        </a:rPr>
                        <a:t>(objet) </a:t>
                      </a:r>
                      <a:r>
                        <a:rPr lang="fr-FR" sz="1000" b="0" dirty="0">
                          <a:solidFill>
                            <a:schemeClr val="tx1"/>
                          </a:solidFill>
                        </a:rPr>
                        <a:t>: nombre de colonnes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fr-FR" sz="1000" b="1" dirty="0">
                          <a:solidFill>
                            <a:schemeClr val="tx1"/>
                          </a:solidFill>
                        </a:rPr>
                        <a:t>Classe de l’objet conforme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class(objet) </a:t>
                      </a:r>
                      <a:r>
                        <a:rPr lang="fr-FR" sz="1000" dirty="0">
                          <a:solidFill>
                            <a:schemeClr val="tx1"/>
                          </a:solidFill>
                        </a:rPr>
                        <a:t>: la</a:t>
                      </a:r>
                      <a:r>
                        <a:rPr lang="fr-FR" sz="1000" baseline="0" dirty="0">
                          <a:solidFill>
                            <a:schemeClr val="tx1"/>
                          </a:solidFill>
                        </a:rPr>
                        <a:t> plupart des tableaux de données sont importés comme des </a:t>
                      </a:r>
                      <a:r>
                        <a:rPr lang="fr-FR" sz="1000" baseline="0" dirty="0" err="1">
                          <a:solidFill>
                            <a:schemeClr val="tx1"/>
                          </a:solidFill>
                        </a:rPr>
                        <a:t>data.frame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fr-FR" sz="1000" b="1" dirty="0">
                          <a:solidFill>
                            <a:schemeClr val="tx1"/>
                          </a:solidFill>
                        </a:rPr>
                        <a:t>Classe et contenu de chaque colonne conforme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err="1">
                          <a:solidFill>
                            <a:srgbClr val="FF0000"/>
                          </a:solidFill>
                        </a:rPr>
                        <a:t>summary</a:t>
                      </a:r>
                      <a:r>
                        <a:rPr lang="fr-FR" sz="1000" dirty="0">
                          <a:solidFill>
                            <a:srgbClr val="FF0000"/>
                          </a:solidFill>
                        </a:rPr>
                        <a:t>(objet)</a:t>
                      </a:r>
                    </a:p>
                    <a:p>
                      <a:r>
                        <a:rPr lang="fr-FR" sz="1000" dirty="0">
                          <a:solidFill>
                            <a:schemeClr val="tx1"/>
                          </a:solidFill>
                        </a:rPr>
                        <a:t>variable quantitative continue : min/max/quantiles</a:t>
                      </a:r>
                    </a:p>
                    <a:p>
                      <a:r>
                        <a:rPr lang="fr-FR" sz="1000" dirty="0">
                          <a:solidFill>
                            <a:schemeClr val="tx1"/>
                          </a:solidFill>
                        </a:rPr>
                        <a:t>variable qualitative</a:t>
                      </a:r>
                      <a:r>
                        <a:rPr lang="fr-FR" sz="1000" baseline="0" dirty="0">
                          <a:solidFill>
                            <a:schemeClr val="tx1"/>
                          </a:solidFill>
                        </a:rPr>
                        <a:t> en catégories : effectifs par classes</a:t>
                      </a:r>
                    </a:p>
                    <a:p>
                      <a:r>
                        <a:rPr lang="fr-FR" sz="1000" baseline="0" dirty="0">
                          <a:solidFill>
                            <a:schemeClr val="tx1"/>
                          </a:solidFill>
                        </a:rPr>
                        <a:t>variable de texte : pas de résumé</a:t>
                      </a:r>
                    </a:p>
                    <a:p>
                      <a:r>
                        <a:rPr lang="fr-FR" sz="1000" baseline="0" dirty="0">
                          <a:solidFill>
                            <a:schemeClr val="tx1"/>
                          </a:solidFill>
                        </a:rPr>
                        <a:t>variable logique : nombre de TRUE et FALSE</a:t>
                      </a:r>
                    </a:p>
                    <a:p>
                      <a:r>
                        <a:rPr lang="fr-FR" sz="1000" i="1" baseline="0" dirty="0">
                          <a:solidFill>
                            <a:schemeClr val="tx1"/>
                          </a:solidFill>
                        </a:rPr>
                        <a:t>Toutes variables sauf </a:t>
                      </a:r>
                      <a:r>
                        <a:rPr lang="fr-FR" sz="1000" i="1" baseline="0" dirty="0" err="1">
                          <a:solidFill>
                            <a:schemeClr val="tx1"/>
                          </a:solidFill>
                        </a:rPr>
                        <a:t>character</a:t>
                      </a:r>
                      <a:r>
                        <a:rPr lang="fr-FR" sz="1000" i="1" baseline="0" dirty="0">
                          <a:solidFill>
                            <a:schemeClr val="tx1"/>
                          </a:solidFill>
                        </a:rPr>
                        <a:t> : nombre de NA</a:t>
                      </a:r>
                    </a:p>
                    <a:p>
                      <a:r>
                        <a:rPr lang="fr-FR" sz="1000" i="1" baseline="0" dirty="0">
                          <a:solidFill>
                            <a:schemeClr val="tx1"/>
                          </a:solidFill>
                        </a:rPr>
                        <a:t>Si une classe n’est pas conforme, vérifier erreur de saisie (ex : lettre dans une colonne de chiffres)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2880">
                <a:tc>
                  <a:txBody>
                    <a:bodyPr/>
                    <a:lstStyle/>
                    <a:p>
                      <a:r>
                        <a:rPr lang="fr-FR" sz="1000" dirty="0">
                          <a:solidFill>
                            <a:schemeClr val="tx1"/>
                          </a:solidFill>
                        </a:rPr>
                        <a:t>Position et nombre de </a:t>
                      </a:r>
                      <a:r>
                        <a:rPr lang="fr-FR" sz="1000" b="1" dirty="0">
                          <a:solidFill>
                            <a:schemeClr val="tx1"/>
                          </a:solidFill>
                        </a:rPr>
                        <a:t>données manquantes </a:t>
                      </a:r>
                      <a:r>
                        <a:rPr lang="fr-FR" sz="1000" dirty="0">
                          <a:solidFill>
                            <a:schemeClr val="tx1"/>
                          </a:solidFill>
                        </a:rPr>
                        <a:t>conformes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err="1">
                          <a:solidFill>
                            <a:srgbClr val="FF0000"/>
                          </a:solidFill>
                        </a:rPr>
                        <a:t>summary</a:t>
                      </a:r>
                      <a:r>
                        <a:rPr lang="fr-FR" sz="1000" dirty="0">
                          <a:solidFill>
                            <a:srgbClr val="FF0000"/>
                          </a:solidFill>
                        </a:rPr>
                        <a:t>(objet)</a:t>
                      </a:r>
                    </a:p>
                    <a:p>
                      <a:r>
                        <a:rPr lang="fr-FR" sz="1000" dirty="0" err="1">
                          <a:solidFill>
                            <a:srgbClr val="FF0000"/>
                          </a:solidFill>
                        </a:rPr>
                        <a:t>str</a:t>
                      </a:r>
                      <a:r>
                        <a:rPr lang="fr-FR" sz="1000" dirty="0">
                          <a:solidFill>
                            <a:srgbClr val="FF0000"/>
                          </a:solidFill>
                        </a:rPr>
                        <a:t>(objet()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fr-FR" sz="1000" b="1" dirty="0">
                          <a:solidFill>
                            <a:schemeClr val="tx1"/>
                          </a:solidFill>
                        </a:rPr>
                        <a:t>Visualisation </a:t>
                      </a:r>
                      <a:r>
                        <a:rPr lang="fr-FR" sz="1000" b="0" dirty="0">
                          <a:solidFill>
                            <a:schemeClr val="tx1"/>
                          </a:solidFill>
                        </a:rPr>
                        <a:t>des données</a:t>
                      </a:r>
                      <a:endParaRPr lang="fr-FR"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objet</a:t>
                      </a:r>
                      <a:r>
                        <a:rPr lang="fr-FR" sz="1000" dirty="0">
                          <a:solidFill>
                            <a:schemeClr val="tx1"/>
                          </a:solidFill>
                        </a:rPr>
                        <a:t> : l’objet entier</a:t>
                      </a:r>
                      <a:r>
                        <a:rPr lang="fr-FR" sz="1000" baseline="0" dirty="0">
                          <a:solidFill>
                            <a:schemeClr val="tx1"/>
                          </a:solidFill>
                        </a:rPr>
                        <a:t> (éviter pour gros objets)</a:t>
                      </a:r>
                      <a:endParaRPr lang="fr-FR" sz="1000" dirty="0">
                        <a:solidFill>
                          <a:schemeClr val="tx1"/>
                        </a:solidFill>
                      </a:endParaRPr>
                    </a:p>
                    <a:p>
                      <a:r>
                        <a:rPr lang="fr-FR" sz="1000" dirty="0" err="1">
                          <a:solidFill>
                            <a:srgbClr val="FF0000"/>
                          </a:solidFill>
                        </a:rPr>
                        <a:t>head</a:t>
                      </a:r>
                      <a:r>
                        <a:rPr lang="fr-FR" sz="1000" dirty="0">
                          <a:solidFill>
                            <a:srgbClr val="FF0000"/>
                          </a:solidFill>
                        </a:rPr>
                        <a:t>(objet) </a:t>
                      </a:r>
                      <a:r>
                        <a:rPr lang="fr-FR" sz="1000" dirty="0">
                          <a:solidFill>
                            <a:schemeClr val="tx1"/>
                          </a:solidFill>
                        </a:rPr>
                        <a:t>: 6 premières lignes</a:t>
                      </a:r>
                    </a:p>
                    <a:p>
                      <a:r>
                        <a:rPr lang="fr-FR" sz="1000" dirty="0" err="1">
                          <a:solidFill>
                            <a:srgbClr val="FF0000"/>
                          </a:solidFill>
                        </a:rPr>
                        <a:t>tail</a:t>
                      </a:r>
                      <a:r>
                        <a:rPr lang="fr-FR" sz="1000" dirty="0">
                          <a:solidFill>
                            <a:srgbClr val="FF0000"/>
                          </a:solidFill>
                        </a:rPr>
                        <a:t>(objet) </a:t>
                      </a:r>
                      <a:r>
                        <a:rPr lang="fr-FR" sz="1000" dirty="0">
                          <a:solidFill>
                            <a:schemeClr val="tx1"/>
                          </a:solidFill>
                        </a:rPr>
                        <a:t>: 6 dernières lignes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ZoneTexte 14"/>
          <p:cNvSpPr txBox="1"/>
          <p:nvPr/>
        </p:nvSpPr>
        <p:spPr>
          <a:xfrm>
            <a:off x="4016111" y="4189843"/>
            <a:ext cx="4385733" cy="369332"/>
          </a:xfrm>
          <a:prstGeom prst="rect">
            <a:avLst/>
          </a:prstGeom>
          <a:noFill/>
        </p:spPr>
        <p:txBody>
          <a:bodyPr wrap="square" rtlCol="0">
            <a:spAutoFit/>
          </a:bodyPr>
          <a:lstStyle/>
          <a:p>
            <a:r>
              <a:rPr lang="fr-FR" b="1" dirty="0"/>
              <a:t>[4] Export - sauvegarde</a:t>
            </a:r>
          </a:p>
        </p:txBody>
      </p:sp>
      <p:graphicFrame>
        <p:nvGraphicFramePr>
          <p:cNvPr id="2" name="Tableau 1"/>
          <p:cNvGraphicFramePr>
            <a:graphicFrameLocks noGrp="1"/>
          </p:cNvGraphicFramePr>
          <p:nvPr>
            <p:extLst>
              <p:ext uri="{D42A27DB-BD31-4B8C-83A1-F6EECF244321}">
                <p14:modId xmlns:p14="http://schemas.microsoft.com/office/powerpoint/2010/main" val="1875487908"/>
              </p:ext>
            </p:extLst>
          </p:nvPr>
        </p:nvGraphicFramePr>
        <p:xfrm>
          <a:off x="4117711" y="4567921"/>
          <a:ext cx="4967022" cy="2194560"/>
        </p:xfrm>
        <a:graphic>
          <a:graphicData uri="http://schemas.openxmlformats.org/drawingml/2006/table">
            <a:tbl>
              <a:tblPr firstRow="1" bandRow="1">
                <a:tableStyleId>{5C22544A-7EE6-4342-B048-85BDC9FD1C3A}</a:tableStyleId>
              </a:tblPr>
              <a:tblGrid>
                <a:gridCol w="1571890">
                  <a:extLst>
                    <a:ext uri="{9D8B030D-6E8A-4147-A177-3AD203B41FA5}">
                      <a16:colId xmlns:a16="http://schemas.microsoft.com/office/drawing/2014/main" val="20000"/>
                    </a:ext>
                  </a:extLst>
                </a:gridCol>
                <a:gridCol w="3395132">
                  <a:extLst>
                    <a:ext uri="{9D8B030D-6E8A-4147-A177-3AD203B41FA5}">
                      <a16:colId xmlns:a16="http://schemas.microsoft.com/office/drawing/2014/main" val="20001"/>
                    </a:ext>
                  </a:extLst>
                </a:gridCol>
              </a:tblGrid>
              <a:tr h="370840">
                <a:tc>
                  <a:txBody>
                    <a:bodyPr/>
                    <a:lstStyle/>
                    <a:p>
                      <a:r>
                        <a:rPr lang="fr-FR" sz="1050" b="0" dirty="0">
                          <a:solidFill>
                            <a:schemeClr val="tx1"/>
                          </a:solidFill>
                        </a:rPr>
                        <a:t>sauvegarder</a:t>
                      </a:r>
                      <a:r>
                        <a:rPr lang="fr-FR" sz="1050" b="0" baseline="0" dirty="0">
                          <a:solidFill>
                            <a:schemeClr val="tx1"/>
                          </a:solidFill>
                        </a:rPr>
                        <a:t> un ou plusieurs objets avec les noms qui leurs sont assignés (format .</a:t>
                      </a:r>
                      <a:r>
                        <a:rPr lang="fr-FR" sz="1050" b="0" baseline="0" dirty="0" err="1">
                          <a:solidFill>
                            <a:schemeClr val="tx1"/>
                          </a:solidFill>
                        </a:rPr>
                        <a:t>RData</a:t>
                      </a:r>
                      <a:r>
                        <a:rPr lang="fr-FR" sz="1050" b="0" baseline="0" dirty="0">
                          <a:solidFill>
                            <a:schemeClr val="tx1"/>
                          </a:solidFill>
                        </a:rPr>
                        <a:t>)</a:t>
                      </a:r>
                      <a:endParaRPr lang="fr-FR"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50" b="0" dirty="0" err="1">
                          <a:solidFill>
                            <a:srgbClr val="FF0000"/>
                          </a:solidFill>
                        </a:rPr>
                        <a:t>save</a:t>
                      </a:r>
                      <a:r>
                        <a:rPr lang="fr-FR" sz="1050" b="0" dirty="0">
                          <a:solidFill>
                            <a:srgbClr val="FF0000"/>
                          </a:solidFill>
                        </a:rPr>
                        <a:t>(objet1,objet2,file=‘</a:t>
                      </a:r>
                      <a:r>
                        <a:rPr lang="fr-FR" sz="1050" b="0" dirty="0" err="1">
                          <a:solidFill>
                            <a:srgbClr val="FF0000"/>
                          </a:solidFill>
                        </a:rPr>
                        <a:t>objet.RData</a:t>
                      </a:r>
                      <a:r>
                        <a:rPr lang="fr-FR" sz="1050" b="0" dirty="0">
                          <a:solidFill>
                            <a:srgbClr val="FF0000"/>
                          </a:solidFill>
                        </a:rPr>
                        <a:t>’)</a:t>
                      </a:r>
                    </a:p>
                    <a:p>
                      <a:r>
                        <a:rPr lang="fr-FR" sz="1050" b="0" i="1" dirty="0">
                          <a:solidFill>
                            <a:schemeClr val="tx1"/>
                          </a:solidFill>
                        </a:rPr>
                        <a:t>Format standard des sauvegardes de sessions sous R.</a:t>
                      </a:r>
                      <a:r>
                        <a:rPr lang="fr-FR" sz="1050" b="0" i="1" baseline="0" dirty="0">
                          <a:solidFill>
                            <a:schemeClr val="tx1"/>
                          </a:solidFill>
                        </a:rPr>
                        <a:t> Pour sauvegarder tous les objets d’une session : </a:t>
                      </a:r>
                      <a:r>
                        <a:rPr lang="fr-FR" sz="1050" b="0" i="0" baseline="0" dirty="0" err="1">
                          <a:solidFill>
                            <a:srgbClr val="FF0000"/>
                          </a:solidFill>
                        </a:rPr>
                        <a:t>save.image</a:t>
                      </a:r>
                      <a:r>
                        <a:rPr lang="fr-FR" sz="1050" b="0" i="0" baseline="0" dirty="0">
                          <a:solidFill>
                            <a:srgbClr val="FF0000"/>
                          </a:solidFill>
                        </a:rPr>
                        <a:t>(file=‘</a:t>
                      </a:r>
                      <a:r>
                        <a:rPr lang="fr-FR" sz="1050" b="0" i="0" baseline="0" dirty="0" err="1">
                          <a:solidFill>
                            <a:srgbClr val="FF0000"/>
                          </a:solidFill>
                        </a:rPr>
                        <a:t>session.RData</a:t>
                      </a:r>
                      <a:r>
                        <a:rPr lang="fr-FR" sz="1050" b="0" i="0" baseline="0" dirty="0">
                          <a:solidFill>
                            <a:srgbClr val="FF0000"/>
                          </a:solidFill>
                        </a:rPr>
                        <a:t>’)</a:t>
                      </a:r>
                      <a:endParaRPr lang="fr-FR" sz="1050" b="0" i="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fr-FR" sz="1050" dirty="0">
                          <a:solidFill>
                            <a:schemeClr val="tx1"/>
                          </a:solidFill>
                        </a:rPr>
                        <a:t>sauvegarder un seul objet sans le nom qui lui est assigné (format .</a:t>
                      </a:r>
                      <a:r>
                        <a:rPr lang="fr-FR" sz="1050" dirty="0" err="1">
                          <a:solidFill>
                            <a:schemeClr val="tx1"/>
                          </a:solidFill>
                        </a:rPr>
                        <a:t>rds</a:t>
                      </a:r>
                      <a:r>
                        <a:rPr lang="fr-FR" sz="105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50" dirty="0" err="1">
                          <a:solidFill>
                            <a:srgbClr val="FF0000"/>
                          </a:solidFill>
                        </a:rPr>
                        <a:t>saveRDS</a:t>
                      </a:r>
                      <a:r>
                        <a:rPr lang="fr-FR" sz="1050" dirty="0">
                          <a:solidFill>
                            <a:srgbClr val="FF0000"/>
                          </a:solidFill>
                        </a:rPr>
                        <a:t>(</a:t>
                      </a:r>
                      <a:r>
                        <a:rPr lang="fr-FR" sz="1050" dirty="0" err="1">
                          <a:solidFill>
                            <a:srgbClr val="FF0000"/>
                          </a:solidFill>
                        </a:rPr>
                        <a:t>objet,file</a:t>
                      </a:r>
                      <a:r>
                        <a:rPr lang="fr-FR" sz="1050" dirty="0">
                          <a:solidFill>
                            <a:srgbClr val="FF0000"/>
                          </a:solidFill>
                        </a:rPr>
                        <a:t>=‘</a:t>
                      </a:r>
                      <a:r>
                        <a:rPr lang="fr-FR" sz="1050" dirty="0" err="1">
                          <a:solidFill>
                            <a:srgbClr val="FF0000"/>
                          </a:solidFill>
                        </a:rPr>
                        <a:t>objet.rds</a:t>
                      </a:r>
                      <a:r>
                        <a:rPr lang="fr-FR" sz="1050" dirty="0">
                          <a:solidFill>
                            <a:srgbClr val="FF0000"/>
                          </a:solidFill>
                        </a:rPr>
                        <a:t>’)</a:t>
                      </a:r>
                      <a:br>
                        <a:rPr lang="fr-FR" sz="1050" dirty="0">
                          <a:solidFill>
                            <a:schemeClr val="tx1"/>
                          </a:solidFill>
                        </a:rPr>
                      </a:br>
                      <a:r>
                        <a:rPr lang="fr-FR" sz="1050" i="1" dirty="0">
                          <a:solidFill>
                            <a:schemeClr val="tx1"/>
                          </a:solidFill>
                        </a:rPr>
                        <a:t>Format plus léger et plus flexible que .</a:t>
                      </a:r>
                      <a:r>
                        <a:rPr lang="fr-FR" sz="1050" i="1" dirty="0" err="1">
                          <a:solidFill>
                            <a:schemeClr val="tx1"/>
                          </a:solidFill>
                        </a:rPr>
                        <a:t>RData</a:t>
                      </a:r>
                      <a:r>
                        <a:rPr lang="fr-FR" sz="1050" i="1" dirty="0">
                          <a:solidFill>
                            <a:schemeClr val="tx1"/>
                          </a:solidFill>
                        </a:rPr>
                        <a:t>. Ne pas oublier de réassigner à un 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fr-FR" sz="1050" dirty="0">
                          <a:solidFill>
                            <a:schemeClr val="tx1"/>
                          </a:solidFill>
                        </a:rPr>
                        <a:t>sauvegarder</a:t>
                      </a:r>
                      <a:r>
                        <a:rPr lang="fr-FR" sz="1050" baseline="0" dirty="0">
                          <a:solidFill>
                            <a:schemeClr val="tx1"/>
                          </a:solidFill>
                        </a:rPr>
                        <a:t> un tableau de données au format texte ou csv</a:t>
                      </a:r>
                      <a:endParaRPr lang="fr-FR"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50" dirty="0" err="1">
                          <a:solidFill>
                            <a:srgbClr val="FF0000"/>
                          </a:solidFill>
                        </a:rPr>
                        <a:t>write.table</a:t>
                      </a:r>
                      <a:r>
                        <a:rPr lang="fr-FR" sz="1050" dirty="0">
                          <a:solidFill>
                            <a:srgbClr val="FF0000"/>
                          </a:solidFill>
                        </a:rPr>
                        <a:t>(</a:t>
                      </a:r>
                      <a:r>
                        <a:rPr lang="fr-FR" sz="1050" dirty="0" err="1">
                          <a:solidFill>
                            <a:srgbClr val="FF0000"/>
                          </a:solidFill>
                        </a:rPr>
                        <a:t>objet,file</a:t>
                      </a:r>
                      <a:r>
                        <a:rPr lang="fr-FR" sz="1050" dirty="0">
                          <a:solidFill>
                            <a:srgbClr val="FF0000"/>
                          </a:solidFill>
                        </a:rPr>
                        <a:t>=‘objet.txt’)</a:t>
                      </a:r>
                    </a:p>
                    <a:p>
                      <a:r>
                        <a:rPr lang="fr-FR" sz="1050" dirty="0">
                          <a:solidFill>
                            <a:srgbClr val="FF0000"/>
                          </a:solidFill>
                        </a:rPr>
                        <a:t>write.csv(</a:t>
                      </a:r>
                      <a:r>
                        <a:rPr lang="fr-FR" sz="1050" dirty="0" err="1">
                          <a:solidFill>
                            <a:srgbClr val="FF0000"/>
                          </a:solidFill>
                        </a:rPr>
                        <a:t>objet,file</a:t>
                      </a:r>
                      <a:r>
                        <a:rPr lang="fr-FR" sz="1050" dirty="0">
                          <a:solidFill>
                            <a:srgbClr val="FF0000"/>
                          </a:solidFill>
                        </a:rPr>
                        <a:t>=‘objet.csv’)</a:t>
                      </a:r>
                    </a:p>
                    <a:p>
                      <a:r>
                        <a:rPr lang="fr-FR" sz="1050" i="1" dirty="0">
                          <a:solidFill>
                            <a:schemeClr val="tx1"/>
                          </a:solidFill>
                        </a:rPr>
                        <a:t>append=T/F (ajouter</a:t>
                      </a:r>
                      <a:r>
                        <a:rPr lang="fr-FR" sz="1050" i="1" baseline="0" dirty="0">
                          <a:solidFill>
                            <a:schemeClr val="tx1"/>
                          </a:solidFill>
                        </a:rPr>
                        <a:t> des lignes à un fichier existant?)</a:t>
                      </a:r>
                      <a:endParaRPr lang="fr-FR" sz="1050" i="1" dirty="0">
                        <a:solidFill>
                          <a:schemeClr val="tx1"/>
                        </a:solidFill>
                      </a:endParaRPr>
                    </a:p>
                    <a:p>
                      <a:r>
                        <a:rPr lang="fr-FR" sz="1050" i="1" dirty="0">
                          <a:solidFill>
                            <a:schemeClr val="tx1"/>
                          </a:solidFill>
                        </a:rPr>
                        <a:t>sep=‘\t’</a:t>
                      </a:r>
                      <a:r>
                        <a:rPr lang="fr-FR" sz="1050" i="1" baseline="0" dirty="0">
                          <a:solidFill>
                            <a:schemeClr val="tx1"/>
                          </a:solidFill>
                        </a:rPr>
                        <a:t> : définir le séparateur de colonnes</a:t>
                      </a:r>
                    </a:p>
                    <a:p>
                      <a:r>
                        <a:rPr lang="fr-FR" sz="1050" i="1" baseline="0" dirty="0" err="1">
                          <a:solidFill>
                            <a:schemeClr val="tx1"/>
                          </a:solidFill>
                        </a:rPr>
                        <a:t>row.names</a:t>
                      </a:r>
                      <a:r>
                        <a:rPr lang="fr-FR" sz="1050" i="1" baseline="0" dirty="0">
                          <a:solidFill>
                            <a:schemeClr val="tx1"/>
                          </a:solidFill>
                        </a:rPr>
                        <a:t>=T/F (ajouter les numéros de lignes au fichier?)</a:t>
                      </a:r>
                      <a:endParaRPr lang="fr-FR" sz="105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7" name="Rectangle 6"/>
          <p:cNvSpPr/>
          <p:nvPr/>
        </p:nvSpPr>
        <p:spPr>
          <a:xfrm>
            <a:off x="93515" y="1322140"/>
            <a:ext cx="4001924" cy="1380772"/>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53058" y="1619360"/>
            <a:ext cx="3540781" cy="1016201"/>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205220" y="1823446"/>
            <a:ext cx="1309489" cy="684326"/>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clrChange>
              <a:clrFrom>
                <a:srgbClr val="FFFFFF"/>
              </a:clrFrom>
              <a:clrTo>
                <a:srgbClr val="FFFFFF">
                  <a:alpha val="0"/>
                </a:srgbClr>
              </a:clrTo>
            </a:clrChange>
          </a:blip>
          <a:stretch>
            <a:fillRect/>
          </a:stretch>
        </p:blipFill>
        <p:spPr>
          <a:xfrm>
            <a:off x="1905175" y="1941080"/>
            <a:ext cx="453740" cy="521541"/>
          </a:xfrm>
          <a:prstGeom prst="rect">
            <a:avLst/>
          </a:prstGeom>
        </p:spPr>
      </p:pic>
      <p:pic>
        <p:nvPicPr>
          <p:cNvPr id="10" name="Image 9"/>
          <p:cNvPicPr>
            <a:picLocks noChangeAspect="1"/>
          </p:cNvPicPr>
          <p:nvPr/>
        </p:nvPicPr>
        <p:blipFill>
          <a:blip r:embed="rId3">
            <a:clrChange>
              <a:clrFrom>
                <a:srgbClr val="FFFFFF"/>
              </a:clrFrom>
              <a:clrTo>
                <a:srgbClr val="FFFFFF">
                  <a:alpha val="0"/>
                </a:srgbClr>
              </a:clrTo>
            </a:clrChange>
          </a:blip>
          <a:stretch>
            <a:fillRect/>
          </a:stretch>
        </p:blipFill>
        <p:spPr>
          <a:xfrm>
            <a:off x="1264870" y="1919859"/>
            <a:ext cx="558509" cy="563985"/>
          </a:xfrm>
          <a:prstGeom prst="rect">
            <a:avLst/>
          </a:prstGeom>
        </p:spPr>
      </p:pic>
      <p:sp>
        <p:nvSpPr>
          <p:cNvPr id="16" name="ZoneTexte 15"/>
          <p:cNvSpPr txBox="1"/>
          <p:nvPr/>
        </p:nvSpPr>
        <p:spPr>
          <a:xfrm>
            <a:off x="99722" y="1333133"/>
            <a:ext cx="1399911" cy="246221"/>
          </a:xfrm>
          <a:prstGeom prst="rect">
            <a:avLst/>
          </a:prstGeom>
          <a:noFill/>
        </p:spPr>
        <p:txBody>
          <a:bodyPr wrap="square" rtlCol="0">
            <a:spAutoFit/>
          </a:bodyPr>
          <a:lstStyle/>
          <a:p>
            <a:r>
              <a:rPr lang="fr-FR" sz="1000" dirty="0"/>
              <a:t>D:\</a:t>
            </a:r>
          </a:p>
        </p:txBody>
      </p:sp>
      <p:sp>
        <p:nvSpPr>
          <p:cNvPr id="23" name="ZoneTexte 22"/>
          <p:cNvSpPr txBox="1"/>
          <p:nvPr/>
        </p:nvSpPr>
        <p:spPr>
          <a:xfrm>
            <a:off x="453058" y="1626906"/>
            <a:ext cx="1399911" cy="246221"/>
          </a:xfrm>
          <a:prstGeom prst="rect">
            <a:avLst/>
          </a:prstGeom>
          <a:noFill/>
        </p:spPr>
        <p:txBody>
          <a:bodyPr wrap="square" rtlCol="0">
            <a:spAutoFit/>
          </a:bodyPr>
          <a:lstStyle/>
          <a:p>
            <a:r>
              <a:rPr lang="fr-FR" sz="1000" dirty="0"/>
              <a:t>D:\projet</a:t>
            </a:r>
          </a:p>
        </p:txBody>
      </p:sp>
      <p:sp>
        <p:nvSpPr>
          <p:cNvPr id="24" name="ZoneTexte 23"/>
          <p:cNvSpPr txBox="1"/>
          <p:nvPr/>
        </p:nvSpPr>
        <p:spPr>
          <a:xfrm>
            <a:off x="1205220" y="1774493"/>
            <a:ext cx="1399911" cy="246221"/>
          </a:xfrm>
          <a:prstGeom prst="rect">
            <a:avLst/>
          </a:prstGeom>
          <a:noFill/>
        </p:spPr>
        <p:txBody>
          <a:bodyPr wrap="square" rtlCol="0">
            <a:spAutoFit/>
          </a:bodyPr>
          <a:lstStyle/>
          <a:p>
            <a:r>
              <a:rPr lang="fr-FR" sz="1000" dirty="0"/>
              <a:t>D:\projet\data</a:t>
            </a:r>
          </a:p>
        </p:txBody>
      </p:sp>
      <p:graphicFrame>
        <p:nvGraphicFramePr>
          <p:cNvPr id="19" name="Tableau 18"/>
          <p:cNvGraphicFramePr>
            <a:graphicFrameLocks noGrp="1"/>
          </p:cNvGraphicFramePr>
          <p:nvPr>
            <p:extLst>
              <p:ext uri="{D42A27DB-BD31-4B8C-83A1-F6EECF244321}">
                <p14:modId xmlns:p14="http://schemas.microsoft.com/office/powerpoint/2010/main" val="1970918116"/>
              </p:ext>
            </p:extLst>
          </p:nvPr>
        </p:nvGraphicFramePr>
        <p:xfrm>
          <a:off x="99639" y="2829119"/>
          <a:ext cx="4001924" cy="1051560"/>
        </p:xfrm>
        <a:graphic>
          <a:graphicData uri="http://schemas.openxmlformats.org/drawingml/2006/table">
            <a:tbl>
              <a:tblPr firstRow="1" bandRow="1">
                <a:tableStyleId>{5C22544A-7EE6-4342-B048-85BDC9FD1C3A}</a:tableStyleId>
              </a:tblPr>
              <a:tblGrid>
                <a:gridCol w="2177666">
                  <a:extLst>
                    <a:ext uri="{9D8B030D-6E8A-4147-A177-3AD203B41FA5}">
                      <a16:colId xmlns:a16="http://schemas.microsoft.com/office/drawing/2014/main" val="20000"/>
                    </a:ext>
                  </a:extLst>
                </a:gridCol>
                <a:gridCol w="1824258">
                  <a:extLst>
                    <a:ext uri="{9D8B030D-6E8A-4147-A177-3AD203B41FA5}">
                      <a16:colId xmlns:a16="http://schemas.microsoft.com/office/drawing/2014/main" val="20001"/>
                    </a:ext>
                  </a:extLst>
                </a:gridCol>
              </a:tblGrid>
              <a:tr h="370840">
                <a:tc>
                  <a:txBody>
                    <a:bodyPr/>
                    <a:lstStyle/>
                    <a:p>
                      <a:r>
                        <a:rPr lang="fr-FR" sz="1050" b="0" dirty="0" err="1">
                          <a:solidFill>
                            <a:srgbClr val="FF0000"/>
                          </a:solidFill>
                        </a:rPr>
                        <a:t>setwd</a:t>
                      </a:r>
                      <a:r>
                        <a:rPr lang="fr-FR" sz="1050" b="0" dirty="0">
                          <a:solidFill>
                            <a:srgbClr val="FF0000"/>
                          </a:solidFill>
                        </a:rPr>
                        <a:t>(‘D:/projet/data’)</a:t>
                      </a:r>
                    </a:p>
                    <a:p>
                      <a:r>
                        <a:rPr lang="fr-FR" sz="1050" b="0" i="1" dirty="0">
                          <a:solidFill>
                            <a:schemeClr val="tx1"/>
                          </a:solidFill>
                        </a:rPr>
                        <a:t>Une structure simple par projet est</a:t>
                      </a:r>
                      <a:r>
                        <a:rPr lang="fr-FR" sz="1050" b="0" i="1" baseline="0" dirty="0">
                          <a:solidFill>
                            <a:schemeClr val="tx1"/>
                          </a:solidFill>
                        </a:rPr>
                        <a:t> plus facile à gérer et transférer. </a:t>
                      </a:r>
                    </a:p>
                    <a:p>
                      <a:r>
                        <a:rPr lang="fr-FR" sz="1050" b="0" i="1" baseline="0" dirty="0">
                          <a:solidFill>
                            <a:schemeClr val="tx1"/>
                          </a:solidFill>
                        </a:rPr>
                        <a:t>Tous les imports et exports se font depuis / vers ce répertoire. </a:t>
                      </a:r>
                    </a:p>
                    <a:p>
                      <a:r>
                        <a:rPr lang="fr-FR" sz="1050" b="0" i="1" baseline="0" dirty="0">
                          <a:solidFill>
                            <a:schemeClr val="tx1"/>
                          </a:solidFill>
                        </a:rPr>
                        <a:t>Éviter un stockage sur le bureau</a:t>
                      </a:r>
                      <a:endParaRPr lang="fr-FR" sz="105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a:solidFill>
                            <a:schemeClr val="tx1"/>
                          </a:solidFill>
                        </a:rPr>
                        <a:t>Penser aux guillemets autour du chemin d’accès</a:t>
                      </a:r>
                    </a:p>
                    <a:p>
                      <a:r>
                        <a:rPr lang="fr-FR" sz="1000" b="0" dirty="0">
                          <a:solidFill>
                            <a:schemeClr val="tx1"/>
                          </a:solidFill>
                        </a:rPr>
                        <a:t>Sous</a:t>
                      </a:r>
                      <a:r>
                        <a:rPr lang="fr-FR" sz="1000" b="0" baseline="0" dirty="0">
                          <a:solidFill>
                            <a:schemeClr val="tx1"/>
                          </a:solidFill>
                        </a:rPr>
                        <a:t> Windows, penser à inverser le sens des ‘\’ dans le code R</a:t>
                      </a:r>
                      <a:endParaRPr lang="fr-FR"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5" name="Rectangle 24"/>
          <p:cNvSpPr/>
          <p:nvPr/>
        </p:nvSpPr>
        <p:spPr>
          <a:xfrm>
            <a:off x="2576400" y="1823446"/>
            <a:ext cx="1309489" cy="684326"/>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2541722" y="1797576"/>
            <a:ext cx="1051891" cy="246221"/>
          </a:xfrm>
          <a:prstGeom prst="rect">
            <a:avLst/>
          </a:prstGeom>
        </p:spPr>
        <p:txBody>
          <a:bodyPr wrap="none">
            <a:spAutoFit/>
          </a:bodyPr>
          <a:lstStyle/>
          <a:p>
            <a:r>
              <a:rPr lang="fr-FR" sz="1000" dirty="0"/>
              <a:t>D:\projet\scripts</a:t>
            </a:r>
          </a:p>
        </p:txBody>
      </p:sp>
      <p:pic>
        <p:nvPicPr>
          <p:cNvPr id="27" name="Image 26"/>
          <p:cNvPicPr>
            <a:picLocks noChangeAspect="1"/>
          </p:cNvPicPr>
          <p:nvPr/>
        </p:nvPicPr>
        <p:blipFill>
          <a:blip r:embed="rId4">
            <a:clrChange>
              <a:clrFrom>
                <a:srgbClr val="FFFFFF"/>
              </a:clrFrom>
              <a:clrTo>
                <a:srgbClr val="FFFFFF">
                  <a:alpha val="0"/>
                </a:srgbClr>
              </a:clrTo>
            </a:clrChange>
          </a:blip>
          <a:stretch>
            <a:fillRect/>
          </a:stretch>
        </p:blipFill>
        <p:spPr>
          <a:xfrm>
            <a:off x="3907290" y="-49052"/>
            <a:ext cx="420842" cy="447145"/>
          </a:xfrm>
          <a:prstGeom prst="rect">
            <a:avLst/>
          </a:prstGeom>
        </p:spPr>
      </p:pic>
      <p:sp>
        <p:nvSpPr>
          <p:cNvPr id="28" name="ZoneTexte 27"/>
          <p:cNvSpPr txBox="1"/>
          <p:nvPr/>
        </p:nvSpPr>
        <p:spPr>
          <a:xfrm>
            <a:off x="0" y="376878"/>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spTree>
    <p:extLst>
      <p:ext uri="{BB962C8B-B14F-4D97-AF65-F5344CB8AC3E}">
        <p14:creationId xmlns:p14="http://schemas.microsoft.com/office/powerpoint/2010/main" val="379665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74"/>
            <a:ext cx="5553075" cy="369332"/>
          </a:xfrm>
          <a:prstGeom prst="rect">
            <a:avLst/>
          </a:prstGeom>
          <a:solidFill>
            <a:schemeClr val="accent6">
              <a:lumMod val="75000"/>
            </a:schemeClr>
          </a:solidFill>
        </p:spPr>
        <p:txBody>
          <a:bodyPr wrap="square" rtlCol="0">
            <a:spAutoFit/>
          </a:bodyPr>
          <a:lstStyle/>
          <a:p>
            <a:r>
              <a:rPr lang="fr-FR" b="1" u="sng" dirty="0">
                <a:solidFill>
                  <a:schemeClr val="bg1"/>
                </a:solidFill>
              </a:rPr>
              <a:t>VISUALISATION ET MANIPULATION DE DONNÉES SOUS R</a:t>
            </a:r>
          </a:p>
        </p:txBody>
      </p:sp>
      <p:sp>
        <p:nvSpPr>
          <p:cNvPr id="6" name="ZoneTexte 5"/>
          <p:cNvSpPr txBox="1"/>
          <p:nvPr/>
        </p:nvSpPr>
        <p:spPr>
          <a:xfrm>
            <a:off x="99867" y="826022"/>
            <a:ext cx="2754981" cy="369332"/>
          </a:xfrm>
          <a:prstGeom prst="rect">
            <a:avLst/>
          </a:prstGeom>
          <a:noFill/>
        </p:spPr>
        <p:txBody>
          <a:bodyPr wrap="square" rtlCol="0">
            <a:spAutoFit/>
          </a:bodyPr>
          <a:lstStyle/>
          <a:p>
            <a:r>
              <a:rPr lang="fr-FR" b="1" dirty="0"/>
              <a:t>Visualisation de données</a:t>
            </a:r>
          </a:p>
        </p:txBody>
      </p:sp>
      <p:sp>
        <p:nvSpPr>
          <p:cNvPr id="7" name="ZoneTexte 6"/>
          <p:cNvSpPr txBox="1"/>
          <p:nvPr/>
        </p:nvSpPr>
        <p:spPr>
          <a:xfrm>
            <a:off x="4596426" y="697953"/>
            <a:ext cx="2754981" cy="369332"/>
          </a:xfrm>
          <a:prstGeom prst="rect">
            <a:avLst/>
          </a:prstGeom>
          <a:noFill/>
        </p:spPr>
        <p:txBody>
          <a:bodyPr wrap="square" rtlCol="0">
            <a:spAutoFit/>
          </a:bodyPr>
          <a:lstStyle/>
          <a:p>
            <a:r>
              <a:rPr lang="fr-FR" b="1" dirty="0"/>
              <a:t>Formatage d’objets</a:t>
            </a:r>
          </a:p>
        </p:txBody>
      </p:sp>
      <p:sp>
        <p:nvSpPr>
          <p:cNvPr id="8" name="ZoneTexte 7"/>
          <p:cNvSpPr txBox="1"/>
          <p:nvPr/>
        </p:nvSpPr>
        <p:spPr>
          <a:xfrm>
            <a:off x="99867" y="4329789"/>
            <a:ext cx="2358411" cy="369332"/>
          </a:xfrm>
          <a:prstGeom prst="rect">
            <a:avLst/>
          </a:prstGeom>
          <a:noFill/>
        </p:spPr>
        <p:txBody>
          <a:bodyPr wrap="square" rtlCol="0">
            <a:spAutoFit/>
          </a:bodyPr>
          <a:lstStyle/>
          <a:p>
            <a:r>
              <a:rPr lang="fr-FR" b="1" dirty="0"/>
              <a:t>Agrégation - synthèse</a:t>
            </a:r>
          </a:p>
        </p:txBody>
      </p:sp>
      <p:sp>
        <p:nvSpPr>
          <p:cNvPr id="9" name="ZoneTexte 8"/>
          <p:cNvSpPr txBox="1"/>
          <p:nvPr/>
        </p:nvSpPr>
        <p:spPr>
          <a:xfrm>
            <a:off x="4948539" y="4655955"/>
            <a:ext cx="2152007" cy="369332"/>
          </a:xfrm>
          <a:prstGeom prst="rect">
            <a:avLst/>
          </a:prstGeom>
          <a:noFill/>
        </p:spPr>
        <p:txBody>
          <a:bodyPr wrap="square" rtlCol="0">
            <a:spAutoFit/>
          </a:bodyPr>
          <a:lstStyle/>
          <a:p>
            <a:r>
              <a:rPr lang="fr-FR" b="1" dirty="0"/>
              <a:t>Filtrage par critères</a:t>
            </a:r>
          </a:p>
        </p:txBody>
      </p:sp>
      <p:graphicFrame>
        <p:nvGraphicFramePr>
          <p:cNvPr id="11" name="Tableau 10"/>
          <p:cNvGraphicFramePr>
            <a:graphicFrameLocks noGrp="1"/>
          </p:cNvGraphicFramePr>
          <p:nvPr>
            <p:extLst>
              <p:ext uri="{D42A27DB-BD31-4B8C-83A1-F6EECF244321}">
                <p14:modId xmlns:p14="http://schemas.microsoft.com/office/powerpoint/2010/main" val="2480499018"/>
              </p:ext>
            </p:extLst>
          </p:nvPr>
        </p:nvGraphicFramePr>
        <p:xfrm>
          <a:off x="112768" y="1156945"/>
          <a:ext cx="4319324" cy="3200400"/>
        </p:xfrm>
        <a:graphic>
          <a:graphicData uri="http://schemas.openxmlformats.org/drawingml/2006/table">
            <a:tbl>
              <a:tblPr firstRow="1" bandRow="1">
                <a:tableStyleId>{5C22544A-7EE6-4342-B048-85BDC9FD1C3A}</a:tableStyleId>
              </a:tblPr>
              <a:tblGrid>
                <a:gridCol w="1330591">
                  <a:extLst>
                    <a:ext uri="{9D8B030D-6E8A-4147-A177-3AD203B41FA5}">
                      <a16:colId xmlns:a16="http://schemas.microsoft.com/office/drawing/2014/main" val="20000"/>
                    </a:ext>
                  </a:extLst>
                </a:gridCol>
                <a:gridCol w="2988733">
                  <a:extLst>
                    <a:ext uri="{9D8B030D-6E8A-4147-A177-3AD203B41FA5}">
                      <a16:colId xmlns:a16="http://schemas.microsoft.com/office/drawing/2014/main" val="20001"/>
                    </a:ext>
                  </a:extLst>
                </a:gridCol>
              </a:tblGrid>
              <a:tr h="370840">
                <a:tc>
                  <a:txBody>
                    <a:bodyPr/>
                    <a:lstStyle/>
                    <a:p>
                      <a:r>
                        <a:rPr lang="fr-FR" sz="1000" dirty="0">
                          <a:solidFill>
                            <a:schemeClr val="tx1"/>
                          </a:solidFill>
                        </a:rPr>
                        <a:t>Dimensions de l’objet</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b="0" dirty="0" err="1">
                          <a:solidFill>
                            <a:srgbClr val="FF0000"/>
                          </a:solidFill>
                        </a:rPr>
                        <a:t>dim</a:t>
                      </a:r>
                      <a:r>
                        <a:rPr lang="fr-FR" sz="1000" b="0" dirty="0">
                          <a:solidFill>
                            <a:srgbClr val="FF0000"/>
                          </a:solidFill>
                        </a:rPr>
                        <a:t>(objet) </a:t>
                      </a:r>
                      <a:r>
                        <a:rPr lang="fr-FR" sz="1000" b="0" dirty="0">
                          <a:solidFill>
                            <a:schemeClr val="tx1"/>
                          </a:solidFill>
                        </a:rPr>
                        <a:t>: lignes, colonnes, autres dimensions</a:t>
                      </a:r>
                    </a:p>
                    <a:p>
                      <a:r>
                        <a:rPr lang="fr-FR" sz="1000" b="0" dirty="0" err="1">
                          <a:solidFill>
                            <a:srgbClr val="FF0000"/>
                          </a:solidFill>
                        </a:rPr>
                        <a:t>nrow</a:t>
                      </a:r>
                      <a:r>
                        <a:rPr lang="fr-FR" sz="1000" b="0" dirty="0">
                          <a:solidFill>
                            <a:srgbClr val="FF0000"/>
                          </a:solidFill>
                        </a:rPr>
                        <a:t>(objet) </a:t>
                      </a:r>
                      <a:r>
                        <a:rPr lang="fr-FR" sz="1000" b="0" dirty="0">
                          <a:solidFill>
                            <a:schemeClr val="tx1"/>
                          </a:solidFill>
                        </a:rPr>
                        <a:t>: nombre de lignes</a:t>
                      </a:r>
                    </a:p>
                    <a:p>
                      <a:r>
                        <a:rPr lang="fr-FR" sz="1000" b="0" dirty="0" err="1">
                          <a:solidFill>
                            <a:srgbClr val="FF0000"/>
                          </a:solidFill>
                        </a:rPr>
                        <a:t>ncol</a:t>
                      </a:r>
                      <a:r>
                        <a:rPr lang="fr-FR" sz="1000" b="0" dirty="0">
                          <a:solidFill>
                            <a:srgbClr val="FF0000"/>
                          </a:solidFill>
                        </a:rPr>
                        <a:t>(objet) </a:t>
                      </a:r>
                      <a:r>
                        <a:rPr lang="fr-FR" sz="1000" b="0" dirty="0">
                          <a:solidFill>
                            <a:schemeClr val="tx1"/>
                          </a:solidFill>
                        </a:rPr>
                        <a:t>: nombre de colonnes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fr-FR" sz="1000" b="1" dirty="0">
                          <a:solidFill>
                            <a:schemeClr val="tx1"/>
                          </a:solidFill>
                        </a:rPr>
                        <a:t>Classe de l’objet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class(objet) </a:t>
                      </a:r>
                      <a:r>
                        <a:rPr lang="fr-FR" sz="1000" dirty="0">
                          <a:solidFill>
                            <a:schemeClr val="tx1"/>
                          </a:solidFill>
                        </a:rPr>
                        <a:t>: la</a:t>
                      </a:r>
                      <a:r>
                        <a:rPr lang="fr-FR" sz="1000" baseline="0" dirty="0">
                          <a:solidFill>
                            <a:schemeClr val="tx1"/>
                          </a:solidFill>
                        </a:rPr>
                        <a:t> plupart des tableaux de données sont importés comme des </a:t>
                      </a:r>
                      <a:r>
                        <a:rPr lang="fr-FR" sz="1000" baseline="0" dirty="0" err="1">
                          <a:solidFill>
                            <a:schemeClr val="tx1"/>
                          </a:solidFill>
                        </a:rPr>
                        <a:t>data.frame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fr-FR" sz="1000" b="1" dirty="0">
                          <a:solidFill>
                            <a:schemeClr val="tx1"/>
                          </a:solidFill>
                        </a:rPr>
                        <a:t>Classe et contenu de chaque colonne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err="1">
                          <a:solidFill>
                            <a:srgbClr val="FF0000"/>
                          </a:solidFill>
                        </a:rPr>
                        <a:t>summary</a:t>
                      </a:r>
                      <a:r>
                        <a:rPr lang="fr-FR" sz="1000" dirty="0">
                          <a:solidFill>
                            <a:srgbClr val="FF0000"/>
                          </a:solidFill>
                        </a:rPr>
                        <a:t>(objet)</a:t>
                      </a:r>
                    </a:p>
                    <a:p>
                      <a:r>
                        <a:rPr lang="fr-FR" sz="1000" dirty="0">
                          <a:solidFill>
                            <a:schemeClr val="tx1"/>
                          </a:solidFill>
                        </a:rPr>
                        <a:t>variable quantitative continue : min/max/quantiles</a:t>
                      </a:r>
                    </a:p>
                    <a:p>
                      <a:r>
                        <a:rPr lang="fr-FR" sz="1000" dirty="0">
                          <a:solidFill>
                            <a:schemeClr val="tx1"/>
                          </a:solidFill>
                        </a:rPr>
                        <a:t>variable qualitative</a:t>
                      </a:r>
                      <a:r>
                        <a:rPr lang="fr-FR" sz="1000" baseline="0" dirty="0">
                          <a:solidFill>
                            <a:schemeClr val="tx1"/>
                          </a:solidFill>
                        </a:rPr>
                        <a:t> en catégories : effectifs par classes</a:t>
                      </a:r>
                    </a:p>
                    <a:p>
                      <a:r>
                        <a:rPr lang="fr-FR" sz="1000" baseline="0" dirty="0">
                          <a:solidFill>
                            <a:schemeClr val="tx1"/>
                          </a:solidFill>
                        </a:rPr>
                        <a:t>variable de texte : pas de résumé</a:t>
                      </a:r>
                    </a:p>
                    <a:p>
                      <a:r>
                        <a:rPr lang="fr-FR" sz="1000" baseline="0" dirty="0">
                          <a:solidFill>
                            <a:schemeClr val="tx1"/>
                          </a:solidFill>
                        </a:rPr>
                        <a:t>variable logique : nombre de TRUE et FALSE</a:t>
                      </a:r>
                    </a:p>
                    <a:p>
                      <a:r>
                        <a:rPr lang="fr-FR" sz="1000" i="1" baseline="0" dirty="0">
                          <a:solidFill>
                            <a:schemeClr val="tx1"/>
                          </a:solidFill>
                        </a:rPr>
                        <a:t>Toutes variables sauf </a:t>
                      </a:r>
                      <a:r>
                        <a:rPr lang="fr-FR" sz="1000" i="1" baseline="0" dirty="0" err="1">
                          <a:solidFill>
                            <a:schemeClr val="tx1"/>
                          </a:solidFill>
                        </a:rPr>
                        <a:t>character</a:t>
                      </a:r>
                      <a:r>
                        <a:rPr lang="fr-FR" sz="1000" i="1" baseline="0" dirty="0">
                          <a:solidFill>
                            <a:schemeClr val="tx1"/>
                          </a:solidFill>
                        </a:rPr>
                        <a:t> : nombre de NA</a:t>
                      </a:r>
                    </a:p>
                    <a:p>
                      <a:r>
                        <a:rPr lang="fr-FR" sz="1000" i="1" baseline="0" dirty="0">
                          <a:solidFill>
                            <a:schemeClr val="tx1"/>
                          </a:solidFill>
                        </a:rPr>
                        <a:t>Si une classe n’est pas conforme, vérifier erreur de saisie (ex : lettre dans une colonne de chiffres)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2880">
                <a:tc>
                  <a:txBody>
                    <a:bodyPr/>
                    <a:lstStyle/>
                    <a:p>
                      <a:r>
                        <a:rPr lang="fr-FR" sz="1000" dirty="0">
                          <a:solidFill>
                            <a:schemeClr val="tx1"/>
                          </a:solidFill>
                        </a:rPr>
                        <a:t>Position et nombre de </a:t>
                      </a:r>
                      <a:r>
                        <a:rPr lang="fr-FR" sz="1000" b="1" dirty="0">
                          <a:solidFill>
                            <a:schemeClr val="tx1"/>
                          </a:solidFill>
                        </a:rPr>
                        <a:t>données manquantes</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err="1">
                          <a:solidFill>
                            <a:srgbClr val="FF0000"/>
                          </a:solidFill>
                        </a:rPr>
                        <a:t>summary</a:t>
                      </a:r>
                      <a:r>
                        <a:rPr lang="fr-FR" sz="1000" dirty="0">
                          <a:solidFill>
                            <a:srgbClr val="FF0000"/>
                          </a:solidFill>
                        </a:rPr>
                        <a:t>(objet)</a:t>
                      </a:r>
                    </a:p>
                    <a:p>
                      <a:r>
                        <a:rPr lang="fr-FR" sz="1000" dirty="0" err="1">
                          <a:solidFill>
                            <a:srgbClr val="FF0000"/>
                          </a:solidFill>
                        </a:rPr>
                        <a:t>str</a:t>
                      </a:r>
                      <a:r>
                        <a:rPr lang="fr-FR" sz="1000" dirty="0">
                          <a:solidFill>
                            <a:srgbClr val="FF0000"/>
                          </a:solidFill>
                        </a:rPr>
                        <a:t>(objet()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fr-FR" sz="1000" b="1" dirty="0">
                          <a:solidFill>
                            <a:schemeClr val="tx1"/>
                          </a:solidFill>
                        </a:rPr>
                        <a:t>Visualisation </a:t>
                      </a:r>
                      <a:r>
                        <a:rPr lang="fr-FR" sz="1000" b="0" dirty="0">
                          <a:solidFill>
                            <a:schemeClr val="tx1"/>
                          </a:solidFill>
                        </a:rPr>
                        <a:t>des données</a:t>
                      </a:r>
                      <a:endParaRPr lang="fr-FR"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rgbClr val="FF0000"/>
                          </a:solidFill>
                        </a:rPr>
                        <a:t>objet</a:t>
                      </a:r>
                      <a:r>
                        <a:rPr lang="fr-FR" sz="1000" dirty="0">
                          <a:solidFill>
                            <a:schemeClr val="tx1"/>
                          </a:solidFill>
                        </a:rPr>
                        <a:t> : l’objet entier</a:t>
                      </a:r>
                      <a:r>
                        <a:rPr lang="fr-FR" sz="1000" baseline="0" dirty="0">
                          <a:solidFill>
                            <a:schemeClr val="tx1"/>
                          </a:solidFill>
                        </a:rPr>
                        <a:t> (éviter pour gros objets)</a:t>
                      </a:r>
                      <a:endParaRPr lang="fr-FR" sz="1000" dirty="0">
                        <a:solidFill>
                          <a:schemeClr val="tx1"/>
                        </a:solidFill>
                      </a:endParaRPr>
                    </a:p>
                    <a:p>
                      <a:r>
                        <a:rPr lang="fr-FR" sz="1000" dirty="0" err="1">
                          <a:solidFill>
                            <a:srgbClr val="FF0000"/>
                          </a:solidFill>
                        </a:rPr>
                        <a:t>head</a:t>
                      </a:r>
                      <a:r>
                        <a:rPr lang="fr-FR" sz="1000" dirty="0">
                          <a:solidFill>
                            <a:srgbClr val="FF0000"/>
                          </a:solidFill>
                        </a:rPr>
                        <a:t>(objet) </a:t>
                      </a:r>
                      <a:r>
                        <a:rPr lang="fr-FR" sz="1000" dirty="0">
                          <a:solidFill>
                            <a:schemeClr val="tx1"/>
                          </a:solidFill>
                        </a:rPr>
                        <a:t>: 6 premières lignes</a:t>
                      </a:r>
                    </a:p>
                    <a:p>
                      <a:r>
                        <a:rPr lang="fr-FR" sz="1000" dirty="0" err="1">
                          <a:solidFill>
                            <a:srgbClr val="FF0000"/>
                          </a:solidFill>
                        </a:rPr>
                        <a:t>tail</a:t>
                      </a:r>
                      <a:r>
                        <a:rPr lang="fr-FR" sz="1000" dirty="0">
                          <a:solidFill>
                            <a:srgbClr val="FF0000"/>
                          </a:solidFill>
                        </a:rPr>
                        <a:t>(objet) </a:t>
                      </a:r>
                      <a:r>
                        <a:rPr lang="fr-FR" sz="1000" dirty="0">
                          <a:solidFill>
                            <a:schemeClr val="tx1"/>
                          </a:solidFill>
                        </a:rPr>
                        <a:t>: 6 dernières lignes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2" name="Tableau 1"/>
          <p:cNvGraphicFramePr>
            <a:graphicFrameLocks noGrp="1"/>
          </p:cNvGraphicFramePr>
          <p:nvPr>
            <p:extLst>
              <p:ext uri="{D42A27DB-BD31-4B8C-83A1-F6EECF244321}">
                <p14:modId xmlns:p14="http://schemas.microsoft.com/office/powerpoint/2010/main" val="2033760420"/>
              </p:ext>
            </p:extLst>
          </p:nvPr>
        </p:nvGraphicFramePr>
        <p:xfrm>
          <a:off x="4710005" y="1010688"/>
          <a:ext cx="4308934" cy="3510280"/>
        </p:xfrm>
        <a:graphic>
          <a:graphicData uri="http://schemas.openxmlformats.org/drawingml/2006/table">
            <a:tbl>
              <a:tblPr firstRow="1" bandRow="1">
                <a:tableStyleId>{5C22544A-7EE6-4342-B048-85BDC9FD1C3A}</a:tableStyleId>
              </a:tblPr>
              <a:tblGrid>
                <a:gridCol w="1724760">
                  <a:extLst>
                    <a:ext uri="{9D8B030D-6E8A-4147-A177-3AD203B41FA5}">
                      <a16:colId xmlns:a16="http://schemas.microsoft.com/office/drawing/2014/main" val="20000"/>
                    </a:ext>
                  </a:extLst>
                </a:gridCol>
                <a:gridCol w="2584174">
                  <a:extLst>
                    <a:ext uri="{9D8B030D-6E8A-4147-A177-3AD203B41FA5}">
                      <a16:colId xmlns:a16="http://schemas.microsoft.com/office/drawing/2014/main" val="20001"/>
                    </a:ext>
                  </a:extLst>
                </a:gridCol>
              </a:tblGrid>
              <a:tr h="370840">
                <a:tc>
                  <a:txBody>
                    <a:bodyPr/>
                    <a:lstStyle/>
                    <a:p>
                      <a:r>
                        <a:rPr lang="fr-FR" sz="1000" b="0" dirty="0">
                          <a:solidFill>
                            <a:schemeClr val="tx1"/>
                          </a:solidFill>
                        </a:rPr>
                        <a:t>Apparence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b="0" dirty="0" err="1">
                          <a:solidFill>
                            <a:srgbClr val="FF0000"/>
                          </a:solidFill>
                        </a:rPr>
                        <a:t>rownames</a:t>
                      </a:r>
                      <a:r>
                        <a:rPr lang="fr-FR" sz="1000" b="0" dirty="0">
                          <a:solidFill>
                            <a:srgbClr val="FF0000"/>
                          </a:solidFill>
                        </a:rPr>
                        <a:t>() </a:t>
                      </a:r>
                      <a:r>
                        <a:rPr lang="fr-FR" sz="1000" b="0" dirty="0">
                          <a:solidFill>
                            <a:schemeClr val="tx1"/>
                          </a:solidFill>
                        </a:rPr>
                        <a:t>: étiquettes de lignes</a:t>
                      </a:r>
                    </a:p>
                    <a:p>
                      <a:r>
                        <a:rPr lang="fr-FR" sz="1000" b="0" dirty="0" err="1">
                          <a:solidFill>
                            <a:srgbClr val="FF0000"/>
                          </a:solidFill>
                        </a:rPr>
                        <a:t>colnames</a:t>
                      </a:r>
                      <a:r>
                        <a:rPr lang="fr-FR" sz="1000" b="0" dirty="0">
                          <a:solidFill>
                            <a:srgbClr val="FF0000"/>
                          </a:solidFill>
                        </a:rPr>
                        <a:t>() </a:t>
                      </a:r>
                      <a:r>
                        <a:rPr lang="fr-FR" sz="1000" b="0" dirty="0">
                          <a:solidFill>
                            <a:schemeClr val="tx1"/>
                          </a:solidFill>
                        </a:rPr>
                        <a:t>:</a:t>
                      </a:r>
                      <a:r>
                        <a:rPr lang="fr-FR" sz="1000" b="0" baseline="0" dirty="0">
                          <a:solidFill>
                            <a:schemeClr val="tx1"/>
                          </a:solidFill>
                        </a:rPr>
                        <a:t> étiquettes de colonnes</a:t>
                      </a:r>
                      <a:endParaRPr lang="fr-FR"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fr-FR" sz="1000" dirty="0">
                          <a:solidFill>
                            <a:schemeClr val="tx1"/>
                          </a:solidFill>
                        </a:rPr>
                        <a:t>Ajout de données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err="1">
                          <a:solidFill>
                            <a:srgbClr val="FF0000"/>
                          </a:solidFill>
                        </a:rPr>
                        <a:t>rbind</a:t>
                      </a:r>
                      <a:r>
                        <a:rPr lang="fr-FR" sz="1000" dirty="0">
                          <a:solidFill>
                            <a:srgbClr val="FF0000"/>
                          </a:solidFill>
                        </a:rPr>
                        <a:t>() </a:t>
                      </a:r>
                      <a:r>
                        <a:rPr lang="fr-FR" sz="1000" dirty="0">
                          <a:solidFill>
                            <a:schemeClr val="tx1"/>
                          </a:solidFill>
                        </a:rPr>
                        <a:t>: ajouter des lignes à une matrice</a:t>
                      </a:r>
                    </a:p>
                    <a:p>
                      <a:r>
                        <a:rPr lang="fr-FR" sz="1000" dirty="0" err="1">
                          <a:solidFill>
                            <a:srgbClr val="FF0000"/>
                          </a:solidFill>
                        </a:rPr>
                        <a:t>cbind</a:t>
                      </a:r>
                      <a:r>
                        <a:rPr lang="fr-FR" sz="1000" dirty="0">
                          <a:solidFill>
                            <a:srgbClr val="FF0000"/>
                          </a:solidFill>
                        </a:rPr>
                        <a:t>() </a:t>
                      </a:r>
                      <a:r>
                        <a:rPr lang="fr-FR" sz="1000" dirty="0">
                          <a:solidFill>
                            <a:schemeClr val="tx1"/>
                          </a:solidFill>
                        </a:rPr>
                        <a:t>: ajouter des colonnes à une matrice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chemeClr val="tx1"/>
                          </a:solidFill>
                        </a:rPr>
                        <a:t>Jointure de tables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err="1">
                          <a:solidFill>
                            <a:srgbClr val="FF0000"/>
                          </a:solidFill>
                        </a:rPr>
                        <a:t>merge</a:t>
                      </a:r>
                      <a:r>
                        <a:rPr lang="fr-FR" sz="1000" dirty="0">
                          <a:solidFill>
                            <a:srgbClr val="FF0000"/>
                          </a:solidFill>
                        </a:rPr>
                        <a:t>() </a:t>
                      </a:r>
                      <a:r>
                        <a:rPr lang="fr-FR" sz="1000" dirty="0">
                          <a:solidFill>
                            <a:schemeClr val="tx1"/>
                          </a:solidFill>
                        </a:rPr>
                        <a:t>: joindre 2 matrices</a:t>
                      </a:r>
                    </a:p>
                    <a:p>
                      <a:r>
                        <a:rPr lang="fr-FR" sz="1000" i="1" dirty="0">
                          <a:solidFill>
                            <a:schemeClr val="tx1"/>
                          </a:solidFill>
                        </a:rPr>
                        <a:t>colonne</a:t>
                      </a:r>
                      <a:r>
                        <a:rPr lang="fr-FR" sz="1000" i="1" baseline="0" dirty="0">
                          <a:solidFill>
                            <a:schemeClr val="tx1"/>
                          </a:solidFill>
                        </a:rPr>
                        <a:t> de jointure : étiquette de colonne identique (by) ou différentes (</a:t>
                      </a:r>
                      <a:r>
                        <a:rPr lang="fr-FR" sz="1000" i="1" baseline="0" dirty="0" err="1">
                          <a:solidFill>
                            <a:schemeClr val="tx1"/>
                          </a:solidFill>
                        </a:rPr>
                        <a:t>by.x</a:t>
                      </a:r>
                      <a:r>
                        <a:rPr lang="fr-FR" sz="1000" i="1" baseline="0" dirty="0">
                          <a:solidFill>
                            <a:schemeClr val="tx1"/>
                          </a:solidFill>
                        </a:rPr>
                        <a:t>, </a:t>
                      </a:r>
                      <a:r>
                        <a:rPr lang="fr-FR" sz="1000" i="1" baseline="0" dirty="0" err="1">
                          <a:solidFill>
                            <a:schemeClr val="tx1"/>
                          </a:solidFill>
                        </a:rPr>
                        <a:t>by.y</a:t>
                      </a:r>
                      <a:r>
                        <a:rPr lang="fr-FR" sz="1000" i="1" baseline="0" dirty="0">
                          <a:solidFill>
                            <a:schemeClr val="tx1"/>
                          </a:solidFill>
                        </a:rPr>
                        <a:t>). lignes non communes :  supprimer (all=F), conserver (all=T), conserver seulement celles d’une table (</a:t>
                      </a:r>
                      <a:r>
                        <a:rPr lang="fr-FR" sz="1000" i="1" baseline="0" dirty="0" err="1">
                          <a:solidFill>
                            <a:schemeClr val="tx1"/>
                          </a:solidFill>
                        </a:rPr>
                        <a:t>all.x</a:t>
                      </a:r>
                      <a:r>
                        <a:rPr lang="fr-FR" sz="1000" i="1" baseline="0" dirty="0">
                          <a:solidFill>
                            <a:schemeClr val="tx1"/>
                          </a:solidFill>
                        </a:rPr>
                        <a:t>=</a:t>
                      </a:r>
                      <a:r>
                        <a:rPr lang="fr-FR" sz="1000" i="1" baseline="0" dirty="0" err="1">
                          <a:solidFill>
                            <a:schemeClr val="tx1"/>
                          </a:solidFill>
                        </a:rPr>
                        <a:t>T,all.y</a:t>
                      </a:r>
                      <a:r>
                        <a:rPr lang="fr-FR" sz="1000" i="1" baseline="0" dirty="0">
                          <a:solidFill>
                            <a:schemeClr val="tx1"/>
                          </a:solidFill>
                        </a:rPr>
                        <a:t>=F) ! Toujours vérifier le résultat</a:t>
                      </a:r>
                      <a:endParaRPr lang="fr-FR" sz="1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fr-FR" sz="1000" dirty="0">
                          <a:solidFill>
                            <a:schemeClr val="tx1"/>
                          </a:solidFill>
                        </a:rPr>
                        <a:t>Format de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err="1">
                          <a:solidFill>
                            <a:srgbClr val="FF0000"/>
                          </a:solidFill>
                        </a:rPr>
                        <a:t>reshape</a:t>
                      </a:r>
                      <a:r>
                        <a:rPr lang="fr-FR" sz="1000" dirty="0">
                          <a:solidFill>
                            <a:srgbClr val="FF0000"/>
                          </a:solidFill>
                        </a:rPr>
                        <a:t>() </a:t>
                      </a:r>
                      <a:r>
                        <a:rPr lang="fr-FR" sz="1000" dirty="0">
                          <a:solidFill>
                            <a:schemeClr val="tx1"/>
                          </a:solidFill>
                        </a:rPr>
                        <a:t>: passer</a:t>
                      </a:r>
                      <a:r>
                        <a:rPr lang="fr-FR" sz="1000" baseline="0" dirty="0">
                          <a:solidFill>
                            <a:schemeClr val="tx1"/>
                          </a:solidFill>
                        </a:rPr>
                        <a:t> d’un format long à un format large, ou l’inverse.</a:t>
                      </a:r>
                      <a:r>
                        <a:rPr lang="fr-FR" sz="1000" i="1" baseline="0" dirty="0">
                          <a:solidFill>
                            <a:schemeClr val="tx1"/>
                          </a:solidFill>
                        </a:rPr>
                        <a:t> Fonction compliquée, voir aide</a:t>
                      </a:r>
                      <a:endParaRPr lang="fr-FR" sz="1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fr-FR" sz="1000" dirty="0">
                          <a:solidFill>
                            <a:schemeClr val="tx1"/>
                          </a:solidFill>
                        </a:rPr>
                        <a:t>Supprimer les</a:t>
                      </a:r>
                      <a:r>
                        <a:rPr lang="fr-FR" sz="1000" baseline="0" dirty="0">
                          <a:solidFill>
                            <a:schemeClr val="tx1"/>
                          </a:solidFill>
                        </a:rPr>
                        <a:t> doublons</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i="0" dirty="0">
                          <a:solidFill>
                            <a:srgbClr val="FF0000"/>
                          </a:solidFill>
                        </a:rPr>
                        <a:t>unique()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fr-FR" sz="1000" dirty="0">
                          <a:solidFill>
                            <a:schemeClr val="tx1"/>
                          </a:solidFill>
                        </a:rPr>
                        <a:t>Ranger un vecteur</a:t>
                      </a:r>
                      <a:r>
                        <a:rPr lang="fr-FR" sz="1000" baseline="0" dirty="0">
                          <a:solidFill>
                            <a:schemeClr val="tx1"/>
                          </a:solidFill>
                        </a:rPr>
                        <a:t> numérique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i="0" dirty="0">
                          <a:solidFill>
                            <a:srgbClr val="FF0000"/>
                          </a:solidFill>
                        </a:rPr>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fr-FR" sz="1000" dirty="0">
                          <a:solidFill>
                            <a:schemeClr val="tx1"/>
                          </a:solidFill>
                        </a:rPr>
                        <a:t>Ordonner</a:t>
                      </a:r>
                      <a:r>
                        <a:rPr lang="fr-FR" sz="1000" baseline="0" dirty="0">
                          <a:solidFill>
                            <a:schemeClr val="tx1"/>
                          </a:solidFill>
                        </a:rPr>
                        <a:t> à partir d’un vecteur</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i="0" dirty="0" err="1">
                          <a:solidFill>
                            <a:srgbClr val="FF0000"/>
                          </a:solidFill>
                        </a:rPr>
                        <a:t>order</a:t>
                      </a:r>
                      <a:r>
                        <a:rPr lang="fr-FR" sz="1000" i="0"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13" name="Tableau 12"/>
          <p:cNvGraphicFramePr>
            <a:graphicFrameLocks noGrp="1"/>
          </p:cNvGraphicFramePr>
          <p:nvPr>
            <p:extLst>
              <p:ext uri="{D42A27DB-BD31-4B8C-83A1-F6EECF244321}">
                <p14:modId xmlns:p14="http://schemas.microsoft.com/office/powerpoint/2010/main" val="1869520663"/>
              </p:ext>
            </p:extLst>
          </p:nvPr>
        </p:nvGraphicFramePr>
        <p:xfrm>
          <a:off x="112768" y="4681486"/>
          <a:ext cx="4822870" cy="2042160"/>
        </p:xfrm>
        <a:graphic>
          <a:graphicData uri="http://schemas.openxmlformats.org/drawingml/2006/table">
            <a:tbl>
              <a:tblPr firstRow="1" bandRow="1">
                <a:tableStyleId>{5C22544A-7EE6-4342-B048-85BDC9FD1C3A}</a:tableStyleId>
              </a:tblPr>
              <a:tblGrid>
                <a:gridCol w="1430693">
                  <a:extLst>
                    <a:ext uri="{9D8B030D-6E8A-4147-A177-3AD203B41FA5}">
                      <a16:colId xmlns:a16="http://schemas.microsoft.com/office/drawing/2014/main" val="20000"/>
                    </a:ext>
                  </a:extLst>
                </a:gridCol>
                <a:gridCol w="3392177">
                  <a:extLst>
                    <a:ext uri="{9D8B030D-6E8A-4147-A177-3AD203B41FA5}">
                      <a16:colId xmlns:a16="http://schemas.microsoft.com/office/drawing/2014/main" val="20001"/>
                    </a:ext>
                  </a:extLst>
                </a:gridCol>
              </a:tblGrid>
              <a:tr h="370840">
                <a:tc>
                  <a:txBody>
                    <a:bodyPr/>
                    <a:lstStyle/>
                    <a:p>
                      <a:r>
                        <a:rPr lang="fr-FR" sz="1000" b="0" dirty="0">
                          <a:solidFill>
                            <a:schemeClr val="tx1"/>
                          </a:solidFill>
                        </a:rPr>
                        <a:t>Opérations répétées sur</a:t>
                      </a:r>
                      <a:r>
                        <a:rPr lang="fr-FR" sz="1000" b="0" baseline="0" dirty="0">
                          <a:solidFill>
                            <a:schemeClr val="tx1"/>
                          </a:solidFill>
                        </a:rPr>
                        <a:t> les lignes ou les colonnes</a:t>
                      </a:r>
                      <a:endParaRPr lang="fr-FR"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b="0" dirty="0" err="1">
                          <a:solidFill>
                            <a:srgbClr val="FF0000"/>
                          </a:solidFill>
                        </a:rPr>
                        <a:t>apply</a:t>
                      </a:r>
                      <a:r>
                        <a:rPr lang="fr-FR" sz="1000" b="0" dirty="0">
                          <a:solidFill>
                            <a:srgbClr val="FF0000"/>
                          </a:solidFill>
                        </a:rPr>
                        <a:t>()</a:t>
                      </a:r>
                      <a:r>
                        <a:rPr lang="fr-FR" sz="1000" b="0" baseline="0" dirty="0">
                          <a:solidFill>
                            <a:srgbClr val="FF0000"/>
                          </a:solidFill>
                        </a:rPr>
                        <a:t> : </a:t>
                      </a:r>
                    </a:p>
                    <a:p>
                      <a:r>
                        <a:rPr lang="fr-FR" sz="1000" b="0" baseline="0" dirty="0" err="1">
                          <a:solidFill>
                            <a:srgbClr val="FF0000"/>
                          </a:solidFill>
                        </a:rPr>
                        <a:t>rowSums</a:t>
                      </a:r>
                      <a:r>
                        <a:rPr lang="fr-FR" sz="1000" b="0" baseline="0" dirty="0">
                          <a:solidFill>
                            <a:srgbClr val="FF0000"/>
                          </a:solidFill>
                        </a:rPr>
                        <a:t>(), </a:t>
                      </a:r>
                      <a:r>
                        <a:rPr lang="fr-FR" sz="1000" b="0" baseline="0" dirty="0" err="1">
                          <a:solidFill>
                            <a:srgbClr val="FF0000"/>
                          </a:solidFill>
                        </a:rPr>
                        <a:t>rowMeans</a:t>
                      </a:r>
                      <a:r>
                        <a:rPr lang="fr-FR" sz="1000" b="0" baseline="0" dirty="0">
                          <a:solidFill>
                            <a:srgbClr val="FF0000"/>
                          </a:solidFill>
                        </a:rPr>
                        <a:t>(): </a:t>
                      </a:r>
                    </a:p>
                    <a:p>
                      <a:r>
                        <a:rPr lang="fr-FR" sz="1000" b="0" baseline="0" dirty="0" err="1">
                          <a:solidFill>
                            <a:srgbClr val="FF0000"/>
                          </a:solidFill>
                        </a:rPr>
                        <a:t>colSums</a:t>
                      </a:r>
                      <a:r>
                        <a:rPr lang="fr-FR" sz="1000" b="0" baseline="0" dirty="0">
                          <a:solidFill>
                            <a:srgbClr val="FF0000"/>
                          </a:solidFill>
                        </a:rPr>
                        <a:t>(), </a:t>
                      </a:r>
                      <a:r>
                        <a:rPr lang="fr-FR" sz="1000" b="0" baseline="0" dirty="0" err="1">
                          <a:solidFill>
                            <a:srgbClr val="FF0000"/>
                          </a:solidFill>
                        </a:rPr>
                        <a:t>colMeans</a:t>
                      </a:r>
                      <a:r>
                        <a:rPr lang="fr-FR" sz="1000" b="0" baseline="0" dirty="0">
                          <a:solidFill>
                            <a:srgbClr val="FF0000"/>
                          </a:solidFill>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fr-FR" sz="1000" dirty="0">
                          <a:solidFill>
                            <a:schemeClr val="tx1"/>
                          </a:solidFill>
                        </a:rPr>
                        <a:t>Opérations ventilées</a:t>
                      </a:r>
                    </a:p>
                    <a:p>
                      <a:r>
                        <a:rPr lang="fr-FR" sz="1000" i="1" dirty="0">
                          <a:solidFill>
                            <a:schemeClr val="tx1"/>
                          </a:solidFill>
                        </a:rPr>
                        <a:t>(voir aussi package </a:t>
                      </a:r>
                      <a:r>
                        <a:rPr lang="fr-FR" sz="1000" i="1" dirty="0" err="1">
                          <a:solidFill>
                            <a:schemeClr val="tx1"/>
                          </a:solidFill>
                        </a:rPr>
                        <a:t>dplyr</a:t>
                      </a:r>
                      <a:r>
                        <a:rPr lang="fr-FR" sz="1000" i="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err="1">
                          <a:solidFill>
                            <a:srgbClr val="FF0000"/>
                          </a:solidFill>
                        </a:rPr>
                        <a:t>tapply</a:t>
                      </a:r>
                      <a:r>
                        <a:rPr lang="fr-FR" sz="1000" dirty="0">
                          <a:solidFill>
                            <a:srgbClr val="FF0000"/>
                          </a:solidFill>
                        </a:rPr>
                        <a:t>() </a:t>
                      </a:r>
                      <a:r>
                        <a:rPr lang="fr-FR" sz="1000" dirty="0">
                          <a:solidFill>
                            <a:schemeClr val="tx1"/>
                          </a:solidFill>
                        </a:rPr>
                        <a:t>: opération ventilée sur un vecteur par catégories d’une ou plusieurs</a:t>
                      </a:r>
                      <a:r>
                        <a:rPr lang="fr-FR" sz="1000" baseline="0" dirty="0">
                          <a:solidFill>
                            <a:schemeClr val="tx1"/>
                          </a:solidFill>
                        </a:rPr>
                        <a:t> </a:t>
                      </a:r>
                      <a:r>
                        <a:rPr lang="fr-FR" sz="1000" dirty="0">
                          <a:solidFill>
                            <a:schemeClr val="tx1"/>
                          </a:solidFill>
                        </a:rPr>
                        <a:t>variables facteurs</a:t>
                      </a:r>
                    </a:p>
                    <a:p>
                      <a:r>
                        <a:rPr lang="fr-FR" sz="1000" dirty="0" err="1">
                          <a:solidFill>
                            <a:srgbClr val="FF0000"/>
                          </a:solidFill>
                        </a:rPr>
                        <a:t>aggregate</a:t>
                      </a:r>
                      <a:r>
                        <a:rPr lang="fr-FR" sz="1000" dirty="0">
                          <a:solidFill>
                            <a:srgbClr val="FF0000"/>
                          </a:solidFill>
                        </a:rPr>
                        <a:t>() </a:t>
                      </a:r>
                      <a:r>
                        <a:rPr lang="fr-FR" sz="1000" dirty="0">
                          <a:solidFill>
                            <a:schemeClr val="tx1"/>
                          </a:solidFill>
                        </a:rPr>
                        <a:t>: idem,</a:t>
                      </a:r>
                      <a:r>
                        <a:rPr lang="fr-FR" sz="1000" baseline="0" dirty="0">
                          <a:solidFill>
                            <a:schemeClr val="tx1"/>
                          </a:solidFill>
                        </a:rPr>
                        <a:t> prend en charge la ventilation simultanée de plusieurs variables</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chemeClr val="tx1"/>
                          </a:solidFill>
                        </a:rPr>
                        <a:t>Fonctions génériques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err="1">
                          <a:solidFill>
                            <a:srgbClr val="FF0000"/>
                          </a:solidFill>
                        </a:rPr>
                        <a:t>sapply</a:t>
                      </a:r>
                      <a:r>
                        <a:rPr lang="fr-FR" sz="1000" dirty="0">
                          <a:solidFill>
                            <a:srgbClr val="FF0000"/>
                          </a:solidFill>
                        </a:rPr>
                        <a:t>() </a:t>
                      </a:r>
                      <a:r>
                        <a:rPr lang="fr-FR" sz="1000" dirty="0">
                          <a:solidFill>
                            <a:schemeClr val="tx1"/>
                          </a:solidFill>
                        </a:rPr>
                        <a:t>:</a:t>
                      </a:r>
                      <a:r>
                        <a:rPr lang="fr-FR" sz="1000" baseline="0" dirty="0">
                          <a:solidFill>
                            <a:schemeClr val="tx1"/>
                          </a:solidFill>
                        </a:rPr>
                        <a:t> opérations répétées sur les cellules d’une matrice</a:t>
                      </a:r>
                    </a:p>
                    <a:p>
                      <a:r>
                        <a:rPr lang="fr-FR" sz="1000" i="0" baseline="0" dirty="0" err="1">
                          <a:solidFill>
                            <a:srgbClr val="FF0000"/>
                          </a:solidFill>
                        </a:rPr>
                        <a:t>lapply</a:t>
                      </a:r>
                      <a:r>
                        <a:rPr lang="fr-FR" sz="1000" i="0" baseline="0" dirty="0">
                          <a:solidFill>
                            <a:srgbClr val="FF0000"/>
                          </a:solidFill>
                        </a:rPr>
                        <a:t>() </a:t>
                      </a:r>
                      <a:r>
                        <a:rPr lang="fr-FR" sz="1000" i="0" baseline="0" dirty="0">
                          <a:solidFill>
                            <a:schemeClr val="tx1"/>
                          </a:solidFill>
                        </a:rPr>
                        <a:t>: opérations répétées sur les éléments d’une liste</a:t>
                      </a:r>
                      <a:endParaRPr lang="fr-FR" sz="100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fr-FR" sz="1000" dirty="0">
                          <a:solidFill>
                            <a:schemeClr val="tx1"/>
                          </a:solidFill>
                        </a:rPr>
                        <a:t>Format de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err="1">
                          <a:solidFill>
                            <a:srgbClr val="FF0000"/>
                          </a:solidFill>
                        </a:rPr>
                        <a:t>reshape</a:t>
                      </a:r>
                      <a:r>
                        <a:rPr lang="fr-FR" sz="1000" dirty="0">
                          <a:solidFill>
                            <a:srgbClr val="FF0000"/>
                          </a:solidFill>
                        </a:rPr>
                        <a:t>() </a:t>
                      </a:r>
                      <a:r>
                        <a:rPr lang="fr-FR" sz="1000" dirty="0">
                          <a:solidFill>
                            <a:schemeClr val="tx1"/>
                          </a:solidFill>
                        </a:rPr>
                        <a:t>: passer</a:t>
                      </a:r>
                      <a:r>
                        <a:rPr lang="fr-FR" sz="1000" baseline="0" dirty="0">
                          <a:solidFill>
                            <a:schemeClr val="tx1"/>
                          </a:solidFill>
                        </a:rPr>
                        <a:t> d’un format long à un format large, ou l’inverse.</a:t>
                      </a:r>
                      <a:r>
                        <a:rPr lang="fr-FR" sz="1000" i="1" baseline="0" dirty="0">
                          <a:solidFill>
                            <a:schemeClr val="tx1"/>
                          </a:solidFill>
                        </a:rPr>
                        <a:t> Fonction compliquée, voir aide</a:t>
                      </a:r>
                      <a:endParaRPr lang="fr-FR" sz="1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4" name="Tableau 13"/>
          <p:cNvGraphicFramePr>
            <a:graphicFrameLocks noGrp="1"/>
          </p:cNvGraphicFramePr>
          <p:nvPr>
            <p:extLst>
              <p:ext uri="{D42A27DB-BD31-4B8C-83A1-F6EECF244321}">
                <p14:modId xmlns:p14="http://schemas.microsoft.com/office/powerpoint/2010/main" val="2016012716"/>
              </p:ext>
            </p:extLst>
          </p:nvPr>
        </p:nvGraphicFramePr>
        <p:xfrm>
          <a:off x="5029200" y="5001526"/>
          <a:ext cx="3885833" cy="1402080"/>
        </p:xfrm>
        <a:graphic>
          <a:graphicData uri="http://schemas.openxmlformats.org/drawingml/2006/table">
            <a:tbl>
              <a:tblPr firstRow="1" bandRow="1">
                <a:tableStyleId>{5C22544A-7EE6-4342-B048-85BDC9FD1C3A}</a:tableStyleId>
              </a:tblPr>
              <a:tblGrid>
                <a:gridCol w="1152723">
                  <a:extLst>
                    <a:ext uri="{9D8B030D-6E8A-4147-A177-3AD203B41FA5}">
                      <a16:colId xmlns:a16="http://schemas.microsoft.com/office/drawing/2014/main" val="20000"/>
                    </a:ext>
                  </a:extLst>
                </a:gridCol>
                <a:gridCol w="2733110">
                  <a:extLst>
                    <a:ext uri="{9D8B030D-6E8A-4147-A177-3AD203B41FA5}">
                      <a16:colId xmlns:a16="http://schemas.microsoft.com/office/drawing/2014/main" val="20001"/>
                    </a:ext>
                  </a:extLst>
                </a:gridCol>
              </a:tblGrid>
              <a:tr h="370840">
                <a:tc>
                  <a:txBody>
                    <a:bodyPr/>
                    <a:lstStyle/>
                    <a:p>
                      <a:r>
                        <a:rPr lang="fr-FR" sz="1000" b="0" dirty="0">
                          <a:solidFill>
                            <a:schemeClr val="tx1"/>
                          </a:solidFill>
                        </a:rPr>
                        <a:t>Sélection</a:t>
                      </a:r>
                      <a:r>
                        <a:rPr lang="fr-FR" sz="1000" b="0" baseline="0" dirty="0">
                          <a:solidFill>
                            <a:schemeClr val="tx1"/>
                          </a:solidFill>
                        </a:rPr>
                        <a:t> d’éléments d’un objet selon un ou plusieurs critères</a:t>
                      </a:r>
                      <a:endParaRPr lang="fr-FR"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b="0" dirty="0" err="1">
                          <a:solidFill>
                            <a:srgbClr val="FF0000"/>
                          </a:solidFill>
                        </a:rPr>
                        <a:t>which</a:t>
                      </a:r>
                      <a:r>
                        <a:rPr lang="fr-FR" sz="1000" b="0" dirty="0">
                          <a:solidFill>
                            <a:srgbClr val="FF0000"/>
                          </a:solidFill>
                        </a:rPr>
                        <a:t>()</a:t>
                      </a:r>
                      <a:r>
                        <a:rPr lang="fr-FR" sz="1000" b="0" baseline="0" dirty="0">
                          <a:solidFill>
                            <a:srgbClr val="FF0000"/>
                          </a:solidFill>
                        </a:rPr>
                        <a:t> </a:t>
                      </a:r>
                      <a:r>
                        <a:rPr lang="fr-FR" sz="1000" b="0" baseline="0" dirty="0">
                          <a:solidFill>
                            <a:schemeClr val="tx1"/>
                          </a:solidFill>
                        </a:rPr>
                        <a:t>:</a:t>
                      </a:r>
                      <a:r>
                        <a:rPr lang="fr-FR" sz="1000" b="0" baseline="0" dirty="0">
                          <a:solidFill>
                            <a:srgbClr val="FF0000"/>
                          </a:solidFill>
                        </a:rPr>
                        <a:t> </a:t>
                      </a:r>
                      <a:r>
                        <a:rPr lang="fr-FR" sz="1000" b="0" baseline="0" dirty="0">
                          <a:solidFill>
                            <a:schemeClr val="tx1"/>
                          </a:solidFill>
                        </a:rPr>
                        <a:t>fonction générique, renvoie les indices des éléments répondant aux critères.</a:t>
                      </a:r>
                    </a:p>
                    <a:p>
                      <a:r>
                        <a:rPr lang="fr-FR" sz="1000" b="0" baseline="0" dirty="0" err="1">
                          <a:solidFill>
                            <a:srgbClr val="FF0000"/>
                          </a:solidFill>
                        </a:rPr>
                        <a:t>which.min</a:t>
                      </a:r>
                      <a:r>
                        <a:rPr lang="fr-FR" sz="1000" b="0" baseline="0" dirty="0">
                          <a:solidFill>
                            <a:srgbClr val="FF0000"/>
                          </a:solidFill>
                        </a:rPr>
                        <a:t>(),</a:t>
                      </a:r>
                      <a:r>
                        <a:rPr lang="fr-FR" sz="1000" b="0" baseline="0" dirty="0" err="1">
                          <a:solidFill>
                            <a:srgbClr val="FF0000"/>
                          </a:solidFill>
                        </a:rPr>
                        <a:t>which.max</a:t>
                      </a:r>
                      <a:r>
                        <a:rPr lang="fr-FR" sz="1000" b="0" baseline="0" dirty="0">
                          <a:solidFill>
                            <a:srgbClr val="FF0000"/>
                          </a:solidFill>
                        </a:rPr>
                        <a:t>() </a:t>
                      </a:r>
                      <a:r>
                        <a:rPr lang="fr-FR" sz="1000" b="0" baseline="0" dirty="0">
                          <a:solidFill>
                            <a:schemeClr val="tx1"/>
                          </a:solidFill>
                        </a:rPr>
                        <a:t>: indice de l’élément min / max d’un vecteur numérique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fr-FR" sz="1000" dirty="0">
                          <a:solidFill>
                            <a:schemeClr val="tx1"/>
                          </a:solidFill>
                        </a:rPr>
                        <a:t>Opérations ventilées</a:t>
                      </a:r>
                    </a:p>
                    <a:p>
                      <a:r>
                        <a:rPr lang="fr-FR" sz="1000" i="1" dirty="0">
                          <a:solidFill>
                            <a:schemeClr val="tx1"/>
                          </a:solidFill>
                        </a:rPr>
                        <a:t>(voir aussi package </a:t>
                      </a:r>
                      <a:r>
                        <a:rPr lang="fr-FR" sz="1000" i="1" dirty="0" err="1">
                          <a:solidFill>
                            <a:schemeClr val="tx1"/>
                          </a:solidFill>
                        </a:rPr>
                        <a:t>dplyr</a:t>
                      </a:r>
                      <a:r>
                        <a:rPr lang="fr-FR" sz="1000" i="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err="1">
                          <a:solidFill>
                            <a:srgbClr val="FF0000"/>
                          </a:solidFill>
                        </a:rPr>
                        <a:t>subset</a:t>
                      </a:r>
                      <a:r>
                        <a:rPr lang="fr-FR" sz="1000" dirty="0">
                          <a:solidFill>
                            <a:srgbClr val="FF0000"/>
                          </a:solidFill>
                        </a:rPr>
                        <a:t>() </a:t>
                      </a:r>
                      <a:r>
                        <a:rPr lang="fr-FR" sz="1000" dirty="0">
                          <a:solidFill>
                            <a:schemeClr val="tx1"/>
                          </a:solidFill>
                        </a:rPr>
                        <a:t>: filtrage d’un data frame à partir de critères numériques ou</a:t>
                      </a:r>
                      <a:r>
                        <a:rPr lang="fr-FR" sz="1000" baseline="0" dirty="0">
                          <a:solidFill>
                            <a:schemeClr val="tx1"/>
                          </a:solidFill>
                        </a:rPr>
                        <a:t> qualitatifs</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2" name="Image 11"/>
          <p:cNvPicPr>
            <a:picLocks noChangeAspect="1"/>
          </p:cNvPicPr>
          <p:nvPr/>
        </p:nvPicPr>
        <p:blipFill>
          <a:blip r:embed="rId2">
            <a:clrChange>
              <a:clrFrom>
                <a:srgbClr val="FFFFFF"/>
              </a:clrFrom>
              <a:clrTo>
                <a:srgbClr val="FFFFFF">
                  <a:alpha val="0"/>
                </a:srgbClr>
              </a:clrTo>
            </a:clrChange>
          </a:blip>
          <a:stretch>
            <a:fillRect/>
          </a:stretch>
        </p:blipFill>
        <p:spPr>
          <a:xfrm>
            <a:off x="5553075" y="-30956"/>
            <a:ext cx="420842" cy="447145"/>
          </a:xfrm>
          <a:prstGeom prst="rect">
            <a:avLst/>
          </a:prstGeom>
        </p:spPr>
      </p:pic>
      <p:sp>
        <p:nvSpPr>
          <p:cNvPr id="15" name="ZoneTexte 14"/>
          <p:cNvSpPr txBox="1"/>
          <p:nvPr/>
        </p:nvSpPr>
        <p:spPr>
          <a:xfrm>
            <a:off x="6318" y="377283"/>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spTree>
    <p:extLst>
      <p:ext uri="{BB962C8B-B14F-4D97-AF65-F5344CB8AC3E}">
        <p14:creationId xmlns:p14="http://schemas.microsoft.com/office/powerpoint/2010/main" val="28627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16" y="3502"/>
            <a:ext cx="1446743" cy="369332"/>
          </a:xfrm>
          <a:prstGeom prst="rect">
            <a:avLst/>
          </a:prstGeom>
          <a:solidFill>
            <a:schemeClr val="accent6">
              <a:lumMod val="75000"/>
            </a:schemeClr>
          </a:solidFill>
        </p:spPr>
        <p:txBody>
          <a:bodyPr wrap="square" rtlCol="0">
            <a:spAutoFit/>
          </a:bodyPr>
          <a:lstStyle/>
          <a:p>
            <a:r>
              <a:rPr lang="fr-FR" b="1" u="sng" dirty="0">
                <a:solidFill>
                  <a:schemeClr val="bg1"/>
                </a:solidFill>
              </a:rPr>
              <a:t>PACKAGES R</a:t>
            </a:r>
          </a:p>
        </p:txBody>
      </p:sp>
      <p:sp>
        <p:nvSpPr>
          <p:cNvPr id="2" name="ZoneTexte 1"/>
          <p:cNvSpPr txBox="1"/>
          <p:nvPr/>
        </p:nvSpPr>
        <p:spPr>
          <a:xfrm>
            <a:off x="-27133" y="748035"/>
            <a:ext cx="9171133" cy="1446550"/>
          </a:xfrm>
          <a:prstGeom prst="rect">
            <a:avLst/>
          </a:prstGeom>
          <a:noFill/>
        </p:spPr>
        <p:txBody>
          <a:bodyPr wrap="square" rtlCol="0">
            <a:spAutoFit/>
          </a:bodyPr>
          <a:lstStyle/>
          <a:p>
            <a:pPr algn="just"/>
            <a:r>
              <a:rPr lang="fr-FR" sz="1100" dirty="0"/>
              <a:t>Tous les packages du CRAN sont stockés sur </a:t>
            </a:r>
            <a:r>
              <a:rPr lang="fr-FR" sz="1100" dirty="0">
                <a:hlinkClick r:id="rId2"/>
              </a:rPr>
              <a:t>https://cran.r-project.org/web/packages/available_packages_by_name.html</a:t>
            </a:r>
            <a:r>
              <a:rPr lang="fr-FR" sz="1100" dirty="0"/>
              <a:t> après étape de validation</a:t>
            </a:r>
          </a:p>
          <a:p>
            <a:pPr algn="just"/>
            <a:r>
              <a:rPr lang="fr-FR" sz="1100" dirty="0"/>
              <a:t>Leur documentation est standardisée : au minimum une page d’accueil du package avec les versions et dépendances et un document </a:t>
            </a:r>
            <a:r>
              <a:rPr lang="fr-FR" sz="1100" dirty="0" err="1"/>
              <a:t>pdf</a:t>
            </a:r>
            <a:r>
              <a:rPr lang="fr-FR" sz="1100" dirty="0"/>
              <a:t> regroupant toutes les pages d’aide. Certains packages ont aussi une page d’accueil hors CRAN avec des tutoriels et exemples. Cette checklist ne présente que quelques packages courants parmi le très large répertoire disponible.</a:t>
            </a:r>
          </a:p>
          <a:p>
            <a:pPr algn="just"/>
            <a:r>
              <a:rPr lang="fr-FR" sz="1100" dirty="0"/>
              <a:t>!! De nombreux packages dépendent d’autres packages (« </a:t>
            </a:r>
            <a:r>
              <a:rPr lang="fr-FR" sz="1100" dirty="0" err="1"/>
              <a:t>dependencies</a:t>
            </a:r>
            <a:r>
              <a:rPr lang="fr-FR" sz="1100" dirty="0"/>
              <a:t> »), qui doivent alors aussi être installés (le plus souvent cette procédure est automatisée). Il existe de rares cas d’incompatibilités entre packages. </a:t>
            </a:r>
          </a:p>
          <a:p>
            <a:pPr algn="just"/>
            <a:r>
              <a:rPr lang="fr-FR" sz="1100" dirty="0"/>
              <a:t>Installation de packages : </a:t>
            </a:r>
            <a:r>
              <a:rPr lang="fr-FR" sz="1100" dirty="0" err="1">
                <a:solidFill>
                  <a:srgbClr val="FF0000"/>
                </a:solidFill>
              </a:rPr>
              <a:t>install.packages</a:t>
            </a:r>
            <a:r>
              <a:rPr lang="fr-FR" sz="1100" dirty="0">
                <a:solidFill>
                  <a:srgbClr val="FF0000"/>
                </a:solidFill>
              </a:rPr>
              <a:t>(package1, package2, package3) </a:t>
            </a:r>
            <a:r>
              <a:rPr lang="fr-FR" sz="1100" dirty="0"/>
              <a:t>ou via l’onglet « packages » de R Studio. </a:t>
            </a:r>
          </a:p>
          <a:p>
            <a:pPr algn="just"/>
            <a:r>
              <a:rPr lang="fr-FR" sz="1100" dirty="0"/>
              <a:t>Chargement de packages : </a:t>
            </a:r>
            <a:r>
              <a:rPr lang="fr-FR" sz="1100" dirty="0" err="1">
                <a:solidFill>
                  <a:srgbClr val="FF0000"/>
                </a:solidFill>
              </a:rPr>
              <a:t>library</a:t>
            </a:r>
            <a:r>
              <a:rPr lang="fr-FR" sz="1100" dirty="0">
                <a:solidFill>
                  <a:srgbClr val="FF0000"/>
                </a:solidFill>
              </a:rPr>
              <a:t>(package1) </a:t>
            </a:r>
            <a:r>
              <a:rPr lang="fr-FR" sz="1100" dirty="0"/>
              <a:t>– attention, seul les packages déjà installés peuvent être chargés.</a:t>
            </a:r>
          </a:p>
        </p:txBody>
      </p:sp>
      <p:sp>
        <p:nvSpPr>
          <p:cNvPr id="3" name="ZoneTexte 2"/>
          <p:cNvSpPr txBox="1"/>
          <p:nvPr/>
        </p:nvSpPr>
        <p:spPr>
          <a:xfrm>
            <a:off x="78316" y="2320307"/>
            <a:ext cx="2397800" cy="369332"/>
          </a:xfrm>
          <a:prstGeom prst="rect">
            <a:avLst/>
          </a:prstGeom>
          <a:noFill/>
        </p:spPr>
        <p:txBody>
          <a:bodyPr wrap="square" rtlCol="0">
            <a:spAutoFit/>
          </a:bodyPr>
          <a:lstStyle/>
          <a:p>
            <a:r>
              <a:rPr lang="fr-FR" b="1" dirty="0"/>
              <a:t>Manipulations de base</a:t>
            </a:r>
          </a:p>
        </p:txBody>
      </p:sp>
      <p:sp>
        <p:nvSpPr>
          <p:cNvPr id="6" name="ZoneTexte 5"/>
          <p:cNvSpPr txBox="1"/>
          <p:nvPr/>
        </p:nvSpPr>
        <p:spPr>
          <a:xfrm>
            <a:off x="4159720" y="2160617"/>
            <a:ext cx="1361919" cy="369332"/>
          </a:xfrm>
          <a:prstGeom prst="rect">
            <a:avLst/>
          </a:prstGeom>
          <a:noFill/>
        </p:spPr>
        <p:txBody>
          <a:bodyPr wrap="square" rtlCol="0">
            <a:spAutoFit/>
          </a:bodyPr>
          <a:lstStyle/>
          <a:p>
            <a:r>
              <a:rPr lang="fr-FR" b="1" dirty="0" err="1"/>
              <a:t>Tidyverse</a:t>
            </a:r>
            <a:endParaRPr lang="fr-FR" b="1" dirty="0"/>
          </a:p>
        </p:txBody>
      </p:sp>
      <p:sp>
        <p:nvSpPr>
          <p:cNvPr id="7" name="ZoneTexte 6"/>
          <p:cNvSpPr txBox="1"/>
          <p:nvPr/>
        </p:nvSpPr>
        <p:spPr>
          <a:xfrm>
            <a:off x="96153" y="4169041"/>
            <a:ext cx="1807705" cy="369332"/>
          </a:xfrm>
          <a:prstGeom prst="rect">
            <a:avLst/>
          </a:prstGeom>
          <a:noFill/>
        </p:spPr>
        <p:txBody>
          <a:bodyPr wrap="square" rtlCol="0">
            <a:spAutoFit/>
          </a:bodyPr>
          <a:lstStyle/>
          <a:p>
            <a:r>
              <a:rPr lang="fr-FR" b="1" dirty="0"/>
              <a:t>Graphiques</a:t>
            </a:r>
          </a:p>
        </p:txBody>
      </p:sp>
      <p:sp>
        <p:nvSpPr>
          <p:cNvPr id="8" name="ZoneTexte 7"/>
          <p:cNvSpPr txBox="1"/>
          <p:nvPr/>
        </p:nvSpPr>
        <p:spPr>
          <a:xfrm>
            <a:off x="4159720" y="5456230"/>
            <a:ext cx="1807705" cy="369332"/>
          </a:xfrm>
          <a:prstGeom prst="rect">
            <a:avLst/>
          </a:prstGeom>
          <a:noFill/>
        </p:spPr>
        <p:txBody>
          <a:bodyPr wrap="square" rtlCol="0">
            <a:spAutoFit/>
          </a:bodyPr>
          <a:lstStyle/>
          <a:p>
            <a:r>
              <a:rPr lang="fr-FR" b="1" dirty="0"/>
              <a:t>Statistiques</a:t>
            </a:r>
          </a:p>
        </p:txBody>
      </p:sp>
      <p:sp>
        <p:nvSpPr>
          <p:cNvPr id="9" name="ZoneTexte 8"/>
          <p:cNvSpPr txBox="1"/>
          <p:nvPr/>
        </p:nvSpPr>
        <p:spPr>
          <a:xfrm>
            <a:off x="83761" y="2609688"/>
            <a:ext cx="3509889" cy="1708160"/>
          </a:xfrm>
          <a:prstGeom prst="rect">
            <a:avLst/>
          </a:prstGeom>
          <a:noFill/>
        </p:spPr>
        <p:txBody>
          <a:bodyPr wrap="square" rtlCol="0">
            <a:spAutoFit/>
          </a:bodyPr>
          <a:lstStyle/>
          <a:p>
            <a:r>
              <a:rPr lang="fr-FR" sz="1050" b="1" dirty="0"/>
              <a:t>base : </a:t>
            </a:r>
            <a:r>
              <a:rPr lang="fr-FR" sz="1050" dirty="0"/>
              <a:t>package minimal chargé au démarrage</a:t>
            </a:r>
          </a:p>
          <a:p>
            <a:r>
              <a:rPr lang="fr-FR" sz="1050" b="1" dirty="0" err="1"/>
              <a:t>Hmisc</a:t>
            </a:r>
            <a:r>
              <a:rPr lang="fr-FR" sz="1050" b="1" dirty="0"/>
              <a:t> : </a:t>
            </a:r>
            <a:r>
              <a:rPr lang="fr-FR" sz="1050" dirty="0"/>
              <a:t>divers utilitaires de manipulation de données</a:t>
            </a:r>
          </a:p>
          <a:p>
            <a:r>
              <a:rPr lang="fr-FR" sz="1050" b="1" dirty="0" err="1"/>
              <a:t>odbc</a:t>
            </a:r>
            <a:r>
              <a:rPr lang="fr-FR" sz="1050" b="1" dirty="0"/>
              <a:t>: </a:t>
            </a:r>
            <a:r>
              <a:rPr lang="fr-FR" sz="1050" dirty="0"/>
              <a:t>connexion avec bases de données Excel, Access, autres</a:t>
            </a:r>
          </a:p>
          <a:p>
            <a:r>
              <a:rPr lang="fr-FR" sz="1050" b="1" dirty="0" err="1"/>
              <a:t>RPostgresSQL</a:t>
            </a:r>
            <a:r>
              <a:rPr lang="fr-FR" sz="1050" b="1" dirty="0"/>
              <a:t> : </a:t>
            </a:r>
            <a:r>
              <a:rPr lang="fr-FR" sz="1050" dirty="0"/>
              <a:t>connexion </a:t>
            </a:r>
            <a:r>
              <a:rPr lang="fr-FR" sz="1050" dirty="0" err="1"/>
              <a:t>Postgres</a:t>
            </a:r>
            <a:r>
              <a:rPr lang="fr-FR" sz="1050" dirty="0"/>
              <a:t> (bases de données SQL)</a:t>
            </a:r>
          </a:p>
          <a:p>
            <a:r>
              <a:rPr lang="fr-FR" sz="1050" b="1" dirty="0" err="1"/>
              <a:t>lubridate</a:t>
            </a:r>
            <a:r>
              <a:rPr lang="fr-FR" sz="1050" b="1" dirty="0"/>
              <a:t> : </a:t>
            </a:r>
            <a:r>
              <a:rPr lang="fr-FR" sz="1050" dirty="0"/>
              <a:t>manipulation de dates</a:t>
            </a:r>
          </a:p>
          <a:p>
            <a:r>
              <a:rPr lang="fr-FR" sz="1050" b="1" dirty="0" err="1"/>
              <a:t>data.table</a:t>
            </a:r>
            <a:r>
              <a:rPr lang="fr-FR" sz="1050" b="1" dirty="0"/>
              <a:t> : </a:t>
            </a:r>
            <a:r>
              <a:rPr lang="fr-FR" sz="1050" dirty="0"/>
              <a:t>manipulation facilitée de gros data frames</a:t>
            </a:r>
          </a:p>
          <a:p>
            <a:r>
              <a:rPr lang="fr-FR" sz="1050" b="1" dirty="0" err="1"/>
              <a:t>parallel</a:t>
            </a:r>
            <a:r>
              <a:rPr lang="fr-FR" sz="1050" b="1" dirty="0"/>
              <a:t>: </a:t>
            </a:r>
            <a:r>
              <a:rPr lang="fr-FR" sz="1050" dirty="0" err="1"/>
              <a:t>parallélisation</a:t>
            </a:r>
            <a:r>
              <a:rPr lang="fr-FR" sz="1050" dirty="0"/>
              <a:t> de R</a:t>
            </a:r>
          </a:p>
          <a:p>
            <a:r>
              <a:rPr lang="fr-FR" sz="1050" b="1" dirty="0" err="1"/>
              <a:t>rmarkdown</a:t>
            </a:r>
            <a:r>
              <a:rPr lang="fr-FR" sz="1050" b="1" dirty="0"/>
              <a:t> + </a:t>
            </a:r>
            <a:r>
              <a:rPr lang="fr-FR" sz="1050" b="1" dirty="0" err="1"/>
              <a:t>knitr</a:t>
            </a:r>
            <a:r>
              <a:rPr lang="fr-FR" sz="1050" b="1" dirty="0"/>
              <a:t> : </a:t>
            </a:r>
            <a:r>
              <a:rPr lang="fr-FR" sz="1050" dirty="0"/>
              <a:t>rédaction de rapports d’analyse</a:t>
            </a:r>
          </a:p>
          <a:p>
            <a:r>
              <a:rPr lang="fr-FR" sz="1050" b="1" dirty="0" err="1"/>
              <a:t>shiny</a:t>
            </a:r>
            <a:r>
              <a:rPr lang="fr-FR" sz="1050" b="1" dirty="0"/>
              <a:t> : </a:t>
            </a:r>
            <a:r>
              <a:rPr lang="fr-FR" sz="1050" dirty="0"/>
              <a:t>interfaces web</a:t>
            </a:r>
          </a:p>
          <a:p>
            <a:endParaRPr lang="fr-FR" sz="1050" dirty="0"/>
          </a:p>
        </p:txBody>
      </p:sp>
      <p:sp>
        <p:nvSpPr>
          <p:cNvPr id="10" name="ZoneTexte 9"/>
          <p:cNvSpPr txBox="1"/>
          <p:nvPr/>
        </p:nvSpPr>
        <p:spPr>
          <a:xfrm>
            <a:off x="4165601" y="2469851"/>
            <a:ext cx="4978399" cy="3000821"/>
          </a:xfrm>
          <a:prstGeom prst="rect">
            <a:avLst/>
          </a:prstGeom>
          <a:noFill/>
        </p:spPr>
        <p:txBody>
          <a:bodyPr wrap="square" rtlCol="0">
            <a:spAutoFit/>
          </a:bodyPr>
          <a:lstStyle/>
          <a:p>
            <a:pPr algn="just"/>
            <a:r>
              <a:rPr lang="fr-FR" sz="1050" dirty="0"/>
              <a:t>Le </a:t>
            </a:r>
            <a:r>
              <a:rPr lang="fr-FR" sz="1050" dirty="0" err="1"/>
              <a:t>tidyverse</a:t>
            </a:r>
            <a:r>
              <a:rPr lang="fr-FR" sz="1050" dirty="0"/>
              <a:t> est un ensemble de packages R qui permettent d’optimiser le flux de travail sur les données par l’usage de fonctions à l’ergonomie améliorée, de pipes (flux), d’un langage particulier et d’un ensemble de fonctions graphiques. Il est surtout utile pour les analyses longues, complexes ou portant sur de gros jeux de données, ou pour améliorer les rendus graphiques. Il a ses adeptes et ses détracteurs – à vous d’essayer et de voir s’il peut vous apporter quelque chose, mais cela ne remplacera pas une maîtrise du langage R de base. L’ensemble du </a:t>
            </a:r>
            <a:r>
              <a:rPr lang="fr-FR" sz="1050" dirty="0" err="1"/>
              <a:t>tidyverse</a:t>
            </a:r>
            <a:r>
              <a:rPr lang="fr-FR" sz="1050" dirty="0"/>
              <a:t> est expliqué dans l’ouvrage en ligne « R for data science » https://r4ds.had.co.nz/</a:t>
            </a:r>
          </a:p>
          <a:p>
            <a:endParaRPr lang="fr-FR" sz="1050" dirty="0"/>
          </a:p>
          <a:p>
            <a:r>
              <a:rPr lang="fr-FR" sz="1050" b="1" dirty="0"/>
              <a:t> </a:t>
            </a:r>
            <a:r>
              <a:rPr lang="fr-FR" sz="1050" b="1" dirty="0" err="1"/>
              <a:t>tidyverse</a:t>
            </a:r>
            <a:r>
              <a:rPr lang="fr-FR" sz="1050" b="1" dirty="0"/>
              <a:t> : </a:t>
            </a:r>
            <a:r>
              <a:rPr lang="fr-FR" sz="1050" dirty="0"/>
              <a:t>méta-package qui charge l’ensemble des packages nécessaires au </a:t>
            </a:r>
            <a:r>
              <a:rPr lang="fr-FR" sz="1050" dirty="0" err="1"/>
              <a:t>tidyverse</a:t>
            </a:r>
            <a:endParaRPr lang="fr-FR" sz="1050" dirty="0"/>
          </a:p>
          <a:p>
            <a:r>
              <a:rPr lang="fr-FR" sz="1050" b="1" dirty="0"/>
              <a:t>ggplot2: </a:t>
            </a:r>
            <a:r>
              <a:rPr lang="fr-FR" sz="1050" dirty="0"/>
              <a:t>fonctions graphiques pour réalisation de sorties esthétiques et / ou complexes</a:t>
            </a:r>
          </a:p>
          <a:p>
            <a:r>
              <a:rPr lang="fr-FR" sz="1050" b="1" dirty="0" err="1"/>
              <a:t>dplyr</a:t>
            </a:r>
            <a:r>
              <a:rPr lang="fr-FR" sz="1050" b="1" dirty="0"/>
              <a:t> : </a:t>
            </a:r>
            <a:r>
              <a:rPr lang="fr-FR" sz="1050" dirty="0"/>
              <a:t>manipulations de tableaux de données optimisées pour gros jeux de données</a:t>
            </a:r>
          </a:p>
          <a:p>
            <a:r>
              <a:rPr lang="fr-FR" sz="1050" b="1" dirty="0" err="1"/>
              <a:t>tidyr</a:t>
            </a:r>
            <a:r>
              <a:rPr lang="fr-FR" sz="1050" b="1" dirty="0"/>
              <a:t> : </a:t>
            </a:r>
            <a:r>
              <a:rPr lang="fr-FR" sz="1050" dirty="0"/>
              <a:t>nettoyage et formatage de données</a:t>
            </a:r>
          </a:p>
          <a:p>
            <a:r>
              <a:rPr lang="fr-FR" sz="1050" b="1" dirty="0" err="1"/>
              <a:t>stringr</a:t>
            </a:r>
            <a:r>
              <a:rPr lang="fr-FR" sz="1050" b="1" dirty="0"/>
              <a:t> : </a:t>
            </a:r>
            <a:r>
              <a:rPr lang="fr-FR" sz="1050" dirty="0"/>
              <a:t>manipulation d’objets texte</a:t>
            </a:r>
          </a:p>
          <a:p>
            <a:r>
              <a:rPr lang="fr-FR" sz="1050" b="1" dirty="0" err="1"/>
              <a:t>tibble</a:t>
            </a:r>
            <a:r>
              <a:rPr lang="fr-FR" sz="1050" b="1" dirty="0"/>
              <a:t> : </a:t>
            </a:r>
            <a:r>
              <a:rPr lang="fr-FR" sz="1050" dirty="0"/>
              <a:t>version optimisée du data frame</a:t>
            </a:r>
          </a:p>
          <a:p>
            <a:r>
              <a:rPr lang="fr-FR" sz="1050" b="1" dirty="0" err="1"/>
              <a:t>purr</a:t>
            </a:r>
            <a:r>
              <a:rPr lang="fr-FR" sz="1050" b="1" dirty="0"/>
              <a:t> : </a:t>
            </a:r>
            <a:r>
              <a:rPr lang="fr-FR" sz="1050" dirty="0"/>
              <a:t>alternative aux boucles (opérations récurrentes)</a:t>
            </a:r>
          </a:p>
          <a:p>
            <a:r>
              <a:rPr lang="fr-FR" sz="1050" b="1" dirty="0" err="1"/>
              <a:t>readr</a:t>
            </a:r>
            <a:r>
              <a:rPr lang="fr-FR" sz="1050" b="1" dirty="0"/>
              <a:t> : </a:t>
            </a:r>
            <a:r>
              <a:rPr lang="fr-FR" sz="1050" dirty="0"/>
              <a:t>import-export de fichiers</a:t>
            </a:r>
          </a:p>
          <a:p>
            <a:r>
              <a:rPr lang="fr-FR" sz="1050" b="1" dirty="0" err="1"/>
              <a:t>forcats</a:t>
            </a:r>
            <a:r>
              <a:rPr lang="fr-FR" sz="1050" b="1" dirty="0"/>
              <a:t> : </a:t>
            </a:r>
            <a:r>
              <a:rPr lang="fr-FR" sz="1050" dirty="0"/>
              <a:t>manipulation de facteurs</a:t>
            </a:r>
          </a:p>
        </p:txBody>
      </p:sp>
      <p:sp>
        <p:nvSpPr>
          <p:cNvPr id="11" name="ZoneTexte 10"/>
          <p:cNvSpPr txBox="1"/>
          <p:nvPr/>
        </p:nvSpPr>
        <p:spPr>
          <a:xfrm>
            <a:off x="113990" y="4411511"/>
            <a:ext cx="3808294" cy="1384995"/>
          </a:xfrm>
          <a:prstGeom prst="rect">
            <a:avLst/>
          </a:prstGeom>
          <a:noFill/>
        </p:spPr>
        <p:txBody>
          <a:bodyPr wrap="square" rtlCol="0">
            <a:spAutoFit/>
          </a:bodyPr>
          <a:lstStyle/>
          <a:p>
            <a:r>
              <a:rPr lang="fr-FR" sz="1050" b="1" dirty="0"/>
              <a:t>ggplot2 : </a:t>
            </a:r>
            <a:r>
              <a:rPr lang="fr-FR" sz="1050" dirty="0"/>
              <a:t>fonctions graphiques pour réalisation de sorties esthétiques et / ou complexes </a:t>
            </a:r>
          </a:p>
          <a:p>
            <a:r>
              <a:rPr lang="fr-FR" sz="1050" b="1" dirty="0" err="1"/>
              <a:t>lattice</a:t>
            </a:r>
            <a:r>
              <a:rPr lang="fr-FR" sz="1050" b="1" dirty="0"/>
              <a:t> : </a:t>
            </a:r>
            <a:r>
              <a:rPr lang="fr-FR" sz="1050" dirty="0"/>
              <a:t>graphiques récurrents / partitionnement automatisé de fenêtres</a:t>
            </a:r>
          </a:p>
          <a:p>
            <a:r>
              <a:rPr lang="fr-FR" sz="1050" b="1" dirty="0" err="1"/>
              <a:t>rgl</a:t>
            </a:r>
            <a:r>
              <a:rPr lang="fr-FR" sz="1050" b="1" dirty="0"/>
              <a:t>: </a:t>
            </a:r>
            <a:r>
              <a:rPr lang="fr-FR" sz="1050" dirty="0"/>
              <a:t>graphiques 3D</a:t>
            </a:r>
          </a:p>
          <a:p>
            <a:endParaRPr lang="fr-FR" sz="1050" dirty="0"/>
          </a:p>
          <a:p>
            <a:endParaRPr lang="fr-FR" sz="1050" b="1" dirty="0"/>
          </a:p>
          <a:p>
            <a:endParaRPr lang="fr-FR" sz="1050" b="1" dirty="0"/>
          </a:p>
        </p:txBody>
      </p:sp>
      <p:sp>
        <p:nvSpPr>
          <p:cNvPr id="12" name="ZoneTexte 11"/>
          <p:cNvSpPr txBox="1"/>
          <p:nvPr/>
        </p:nvSpPr>
        <p:spPr>
          <a:xfrm>
            <a:off x="4165601" y="5747501"/>
            <a:ext cx="4769318" cy="1384995"/>
          </a:xfrm>
          <a:prstGeom prst="rect">
            <a:avLst/>
          </a:prstGeom>
          <a:noFill/>
        </p:spPr>
        <p:txBody>
          <a:bodyPr wrap="square" rtlCol="0">
            <a:spAutoFit/>
          </a:bodyPr>
          <a:lstStyle/>
          <a:p>
            <a:r>
              <a:rPr lang="fr-FR" sz="1050" b="1" dirty="0"/>
              <a:t>car, </a:t>
            </a:r>
            <a:r>
              <a:rPr lang="fr-FR" sz="1050" b="1" dirty="0" err="1"/>
              <a:t>multcomp</a:t>
            </a:r>
            <a:r>
              <a:rPr lang="fr-FR" sz="1050" b="1" dirty="0"/>
              <a:t> : </a:t>
            </a:r>
            <a:r>
              <a:rPr lang="fr-FR" sz="1050" dirty="0"/>
              <a:t>modèles linéaires sous forme d’ANOVA </a:t>
            </a:r>
            <a:r>
              <a:rPr lang="fr-FR" sz="1050" dirty="0">
                <a:solidFill>
                  <a:schemeClr val="bg1">
                    <a:lumMod val="65000"/>
                  </a:schemeClr>
                </a:solidFill>
              </a:rPr>
              <a:t>(formation niveau 1)</a:t>
            </a:r>
            <a:endParaRPr lang="fr-FR" sz="1050" b="1" dirty="0"/>
          </a:p>
          <a:p>
            <a:r>
              <a:rPr lang="fr-FR" sz="1050" b="1" dirty="0"/>
              <a:t>ade4, </a:t>
            </a:r>
            <a:r>
              <a:rPr lang="fr-FR" sz="1050" b="1" dirty="0" err="1"/>
              <a:t>adegraphics</a:t>
            </a:r>
            <a:r>
              <a:rPr lang="fr-FR" sz="1050" b="1" dirty="0"/>
              <a:t>, </a:t>
            </a:r>
            <a:r>
              <a:rPr lang="fr-FR" sz="1050" b="1" dirty="0" err="1"/>
              <a:t>FactoMineR</a:t>
            </a:r>
            <a:r>
              <a:rPr lang="fr-FR" sz="1050" b="1" dirty="0"/>
              <a:t> : </a:t>
            </a:r>
            <a:r>
              <a:rPr lang="fr-FR" sz="1050" dirty="0"/>
              <a:t>analyses multivariées </a:t>
            </a:r>
            <a:r>
              <a:rPr lang="fr-FR" sz="1050" dirty="0">
                <a:solidFill>
                  <a:schemeClr val="bg1">
                    <a:lumMod val="65000"/>
                  </a:schemeClr>
                </a:solidFill>
              </a:rPr>
              <a:t>(formation niveaux 2 et 3)</a:t>
            </a:r>
          </a:p>
          <a:p>
            <a:r>
              <a:rPr lang="fr-FR" sz="1050" b="1" dirty="0" err="1"/>
              <a:t>mgcv</a:t>
            </a:r>
            <a:r>
              <a:rPr lang="fr-FR" sz="1050" b="1" dirty="0"/>
              <a:t>, lme4, </a:t>
            </a:r>
            <a:r>
              <a:rPr lang="fr-FR" sz="1050" b="1" dirty="0" err="1"/>
              <a:t>nlme</a:t>
            </a:r>
            <a:r>
              <a:rPr lang="fr-FR" sz="1050" b="1" dirty="0"/>
              <a:t> : </a:t>
            </a:r>
            <a:r>
              <a:rPr lang="fr-FR" sz="1050" dirty="0"/>
              <a:t>modèles linéaires mixtes </a:t>
            </a:r>
            <a:r>
              <a:rPr lang="fr-FR" sz="1050" dirty="0">
                <a:solidFill>
                  <a:schemeClr val="bg1">
                    <a:lumMod val="65000"/>
                  </a:schemeClr>
                </a:solidFill>
              </a:rPr>
              <a:t>(formation niveau 3)</a:t>
            </a:r>
          </a:p>
          <a:p>
            <a:r>
              <a:rPr lang="fr-FR" sz="1050" b="1" dirty="0" err="1"/>
              <a:t>spdep</a:t>
            </a:r>
            <a:r>
              <a:rPr lang="fr-FR" sz="1050" b="1" dirty="0"/>
              <a:t> : analyse spatiale </a:t>
            </a:r>
            <a:r>
              <a:rPr lang="fr-FR" sz="1050" dirty="0">
                <a:solidFill>
                  <a:schemeClr val="bg1">
                    <a:lumMod val="65000"/>
                  </a:schemeClr>
                </a:solidFill>
              </a:rPr>
              <a:t>(formation niveau 3)</a:t>
            </a:r>
          </a:p>
          <a:p>
            <a:r>
              <a:rPr lang="fr-FR" sz="1050" b="1" dirty="0"/>
              <a:t>ape, </a:t>
            </a:r>
            <a:r>
              <a:rPr lang="fr-FR" sz="1050" b="1" dirty="0" err="1"/>
              <a:t>picante</a:t>
            </a:r>
            <a:r>
              <a:rPr lang="fr-FR" sz="1050" b="1" dirty="0"/>
              <a:t>, </a:t>
            </a:r>
            <a:r>
              <a:rPr lang="fr-FR" sz="1050" b="1" dirty="0" err="1"/>
              <a:t>phylolm</a:t>
            </a:r>
            <a:r>
              <a:rPr lang="fr-FR" sz="1050" b="1" dirty="0"/>
              <a:t> : </a:t>
            </a:r>
            <a:r>
              <a:rPr lang="fr-FR" sz="1050" dirty="0"/>
              <a:t>analyse phylogénétique </a:t>
            </a:r>
            <a:r>
              <a:rPr lang="fr-FR" sz="1050" dirty="0">
                <a:solidFill>
                  <a:schemeClr val="bg1">
                    <a:lumMod val="65000"/>
                  </a:schemeClr>
                </a:solidFill>
              </a:rPr>
              <a:t>(formation niveau 3)</a:t>
            </a:r>
            <a:endParaRPr lang="fr-FR" sz="1050" b="1" dirty="0"/>
          </a:p>
          <a:p>
            <a:r>
              <a:rPr lang="fr-FR" sz="1050" b="1" dirty="0" err="1"/>
              <a:t>MuMIn</a:t>
            </a:r>
            <a:r>
              <a:rPr lang="fr-FR" sz="1050" b="1" dirty="0"/>
              <a:t>: </a:t>
            </a:r>
            <a:r>
              <a:rPr lang="fr-FR" sz="1050" dirty="0"/>
              <a:t>sélection de modèles </a:t>
            </a:r>
            <a:r>
              <a:rPr lang="fr-FR" sz="1050" dirty="0">
                <a:solidFill>
                  <a:schemeClr val="bg1">
                    <a:lumMod val="65000"/>
                  </a:schemeClr>
                </a:solidFill>
              </a:rPr>
              <a:t>(formation niveau 3)</a:t>
            </a:r>
            <a:endParaRPr lang="fr-FR" sz="1050" dirty="0"/>
          </a:p>
          <a:p>
            <a:endParaRPr lang="fr-FR" sz="1050" b="1" dirty="0"/>
          </a:p>
          <a:p>
            <a:endParaRPr lang="fr-FR" sz="1050" b="1" dirty="0"/>
          </a:p>
        </p:txBody>
      </p:sp>
      <p:sp>
        <p:nvSpPr>
          <p:cNvPr id="13" name="ZoneTexte 12"/>
          <p:cNvSpPr txBox="1"/>
          <p:nvPr/>
        </p:nvSpPr>
        <p:spPr>
          <a:xfrm>
            <a:off x="89429" y="5470672"/>
            <a:ext cx="2342384" cy="369332"/>
          </a:xfrm>
          <a:prstGeom prst="rect">
            <a:avLst/>
          </a:prstGeom>
          <a:noFill/>
        </p:spPr>
        <p:txBody>
          <a:bodyPr wrap="square" rtlCol="0">
            <a:spAutoFit/>
          </a:bodyPr>
          <a:lstStyle/>
          <a:p>
            <a:r>
              <a:rPr lang="fr-FR" b="1" dirty="0"/>
              <a:t>Cartographie et SIG</a:t>
            </a:r>
          </a:p>
        </p:txBody>
      </p:sp>
      <p:sp>
        <p:nvSpPr>
          <p:cNvPr id="14" name="ZoneTexte 13"/>
          <p:cNvSpPr txBox="1"/>
          <p:nvPr/>
        </p:nvSpPr>
        <p:spPr>
          <a:xfrm>
            <a:off x="107266" y="5724849"/>
            <a:ext cx="3808294" cy="1223412"/>
          </a:xfrm>
          <a:prstGeom prst="rect">
            <a:avLst/>
          </a:prstGeom>
          <a:noFill/>
        </p:spPr>
        <p:txBody>
          <a:bodyPr wrap="square" rtlCol="0">
            <a:spAutoFit/>
          </a:bodyPr>
          <a:lstStyle/>
          <a:p>
            <a:r>
              <a:rPr lang="fr-FR" sz="1050" b="1" dirty="0" err="1"/>
              <a:t>maps</a:t>
            </a:r>
            <a:r>
              <a:rPr lang="fr-FR" sz="1050" b="1" dirty="0"/>
              <a:t> : </a:t>
            </a:r>
            <a:r>
              <a:rPr lang="fr-FR" sz="1050" dirty="0"/>
              <a:t>travail sur couches vectorielles</a:t>
            </a:r>
          </a:p>
          <a:p>
            <a:r>
              <a:rPr lang="fr-FR" sz="1050" b="1" dirty="0"/>
              <a:t>Raster, </a:t>
            </a:r>
            <a:r>
              <a:rPr lang="fr-FR" sz="1050" b="1" dirty="0" err="1"/>
              <a:t>grid</a:t>
            </a:r>
            <a:r>
              <a:rPr lang="fr-FR" sz="1050" b="1" dirty="0"/>
              <a:t> : </a:t>
            </a:r>
            <a:r>
              <a:rPr lang="fr-FR" sz="1050" dirty="0"/>
              <a:t>travail sur couches raster</a:t>
            </a:r>
          </a:p>
          <a:p>
            <a:r>
              <a:rPr lang="fr-FR" sz="1050" b="1" dirty="0" err="1"/>
              <a:t>ggmap</a:t>
            </a:r>
            <a:r>
              <a:rPr lang="fr-FR" sz="1050" b="1" dirty="0"/>
              <a:t> : </a:t>
            </a:r>
            <a:r>
              <a:rPr lang="fr-FR" sz="1050" dirty="0"/>
              <a:t>lien avec Google </a:t>
            </a:r>
            <a:r>
              <a:rPr lang="fr-FR" sz="1050" dirty="0" err="1"/>
              <a:t>maps</a:t>
            </a:r>
            <a:r>
              <a:rPr lang="fr-FR" sz="1050" dirty="0"/>
              <a:t> pour cartographie</a:t>
            </a:r>
          </a:p>
          <a:p>
            <a:r>
              <a:rPr lang="fr-FR" sz="1050" b="1" dirty="0" err="1"/>
              <a:t>sp</a:t>
            </a:r>
            <a:r>
              <a:rPr lang="fr-FR" sz="1050" b="1" dirty="0"/>
              <a:t>, </a:t>
            </a:r>
            <a:r>
              <a:rPr lang="fr-FR" sz="1050" b="1" dirty="0" err="1"/>
              <a:t>maptools</a:t>
            </a:r>
            <a:r>
              <a:rPr lang="fr-FR" sz="1050" b="1" dirty="0"/>
              <a:t> : </a:t>
            </a:r>
            <a:r>
              <a:rPr lang="fr-FR" sz="1050" dirty="0"/>
              <a:t>travail sur couches SIG (dont chargement .</a:t>
            </a:r>
            <a:r>
              <a:rPr lang="fr-FR" sz="1050" dirty="0" err="1"/>
              <a:t>shp</a:t>
            </a:r>
            <a:r>
              <a:rPr lang="fr-FR" sz="1050" dirty="0"/>
              <a:t>)</a:t>
            </a:r>
          </a:p>
          <a:p>
            <a:r>
              <a:rPr lang="fr-FR" sz="1050" b="1" dirty="0" err="1"/>
              <a:t>tmap</a:t>
            </a:r>
            <a:r>
              <a:rPr lang="fr-FR" sz="1050" b="1" dirty="0"/>
              <a:t> : </a:t>
            </a:r>
            <a:r>
              <a:rPr lang="fr-FR" sz="1050" dirty="0"/>
              <a:t>création de cartes</a:t>
            </a:r>
          </a:p>
          <a:p>
            <a:endParaRPr lang="fr-FR" sz="1050" b="1" dirty="0"/>
          </a:p>
          <a:p>
            <a:endParaRPr lang="fr-FR" sz="1050" b="1" dirty="0"/>
          </a:p>
        </p:txBody>
      </p:sp>
      <p:sp>
        <p:nvSpPr>
          <p:cNvPr id="15" name="ZoneTexte 14"/>
          <p:cNvSpPr txBox="1"/>
          <p:nvPr/>
        </p:nvSpPr>
        <p:spPr>
          <a:xfrm>
            <a:off x="6318" y="377283"/>
            <a:ext cx="3149734" cy="400110"/>
          </a:xfrm>
          <a:prstGeom prst="rect">
            <a:avLst/>
          </a:prstGeom>
          <a:noFill/>
        </p:spPr>
        <p:txBody>
          <a:bodyPr wrap="square" rtlCol="0">
            <a:spAutoFit/>
          </a:bodyPr>
          <a:lstStyle/>
          <a:p>
            <a:r>
              <a:rPr lang="fr-FR" sz="1000" dirty="0">
                <a:solidFill>
                  <a:schemeClr val="accent6">
                    <a:lumMod val="75000"/>
                  </a:schemeClr>
                </a:solidFill>
              </a:rPr>
              <a:t>Certification statistiques pour les écologues – EPHE</a:t>
            </a:r>
          </a:p>
          <a:p>
            <a:r>
              <a:rPr lang="fr-FR" sz="1000" dirty="0">
                <a:solidFill>
                  <a:schemeClr val="accent6">
                    <a:lumMod val="75000"/>
                  </a:schemeClr>
                </a:solidFill>
              </a:rPr>
              <a:t>niveau 1 – version 2021 – Jean-Yves </a:t>
            </a:r>
            <a:r>
              <a:rPr lang="fr-FR" sz="1000" dirty="0" err="1">
                <a:solidFill>
                  <a:schemeClr val="accent6">
                    <a:lumMod val="75000"/>
                  </a:schemeClr>
                </a:solidFill>
              </a:rPr>
              <a:t>Barnagaud</a:t>
            </a:r>
            <a:endParaRPr lang="fr-FR" sz="1000" dirty="0">
              <a:solidFill>
                <a:schemeClr val="accent6">
                  <a:lumMod val="75000"/>
                </a:schemeClr>
              </a:solidFill>
            </a:endParaRPr>
          </a:p>
        </p:txBody>
      </p:sp>
      <p:pic>
        <p:nvPicPr>
          <p:cNvPr id="16" name="Image 15"/>
          <p:cNvPicPr>
            <a:picLocks noChangeAspect="1"/>
          </p:cNvPicPr>
          <p:nvPr/>
        </p:nvPicPr>
        <p:blipFill>
          <a:blip r:embed="rId3">
            <a:clrChange>
              <a:clrFrom>
                <a:srgbClr val="FFFFFF"/>
              </a:clrFrom>
              <a:clrTo>
                <a:srgbClr val="FFFFFF">
                  <a:alpha val="0"/>
                </a:srgbClr>
              </a:clrTo>
            </a:clrChange>
          </a:blip>
          <a:stretch>
            <a:fillRect/>
          </a:stretch>
        </p:blipFill>
        <p:spPr>
          <a:xfrm>
            <a:off x="1448859" y="-43243"/>
            <a:ext cx="420842" cy="447145"/>
          </a:xfrm>
          <a:prstGeom prst="rect">
            <a:avLst/>
          </a:prstGeom>
        </p:spPr>
      </p:pic>
    </p:spTree>
    <p:extLst>
      <p:ext uri="{BB962C8B-B14F-4D97-AF65-F5344CB8AC3E}">
        <p14:creationId xmlns:p14="http://schemas.microsoft.com/office/powerpoint/2010/main" val="422596988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918</TotalTime>
  <Words>2744</Words>
  <Application>Microsoft Office PowerPoint</Application>
  <PresentationFormat>Affichage à l'écran (4:3)</PresentationFormat>
  <Paragraphs>387</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Jean-Yves BARNAGAUD</dc:creator>
  <cp:lastModifiedBy>Jean-Yves Barnagaud</cp:lastModifiedBy>
  <cp:revision>105</cp:revision>
  <dcterms:created xsi:type="dcterms:W3CDTF">2021-01-11T14:45:26Z</dcterms:created>
  <dcterms:modified xsi:type="dcterms:W3CDTF">2025-03-16T16:45:23Z</dcterms:modified>
</cp:coreProperties>
</file>