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2" r:id="rId3"/>
    <p:sldId id="263" r:id="rId4"/>
    <p:sldId id="264" r:id="rId5"/>
    <p:sldId id="265"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145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3206438-E101-4CC5-8F44-F20A7BEE7018}" type="datetimeFigureOut">
              <a:rPr lang="fr-FR" smtClean="0"/>
              <a:t>07/03/2022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65E9453-06F2-4F56-A24F-6F3E81F32976}" type="slidenum">
              <a:rPr lang="fr-FR" smtClean="0"/>
              <a:t>‹N°›</a:t>
            </a:fld>
            <a:endParaRPr lang="fr-FR"/>
          </a:p>
        </p:txBody>
      </p:sp>
    </p:spTree>
    <p:extLst>
      <p:ext uri="{BB962C8B-B14F-4D97-AF65-F5344CB8AC3E}">
        <p14:creationId xmlns:p14="http://schemas.microsoft.com/office/powerpoint/2010/main" val="514373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3206438-E101-4CC5-8F44-F20A7BEE7018}" type="datetimeFigureOut">
              <a:rPr lang="fr-FR" smtClean="0"/>
              <a:t>07/03/2022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65E9453-06F2-4F56-A24F-6F3E81F32976}" type="slidenum">
              <a:rPr lang="fr-FR" smtClean="0"/>
              <a:t>‹N°›</a:t>
            </a:fld>
            <a:endParaRPr lang="fr-FR"/>
          </a:p>
        </p:txBody>
      </p:sp>
    </p:spTree>
    <p:extLst>
      <p:ext uri="{BB962C8B-B14F-4D97-AF65-F5344CB8AC3E}">
        <p14:creationId xmlns:p14="http://schemas.microsoft.com/office/powerpoint/2010/main" val="1879903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3206438-E101-4CC5-8F44-F20A7BEE7018}" type="datetimeFigureOut">
              <a:rPr lang="fr-FR" smtClean="0"/>
              <a:t>07/03/2022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65E9453-06F2-4F56-A24F-6F3E81F32976}" type="slidenum">
              <a:rPr lang="fr-FR" smtClean="0"/>
              <a:t>‹N°›</a:t>
            </a:fld>
            <a:endParaRPr lang="fr-FR"/>
          </a:p>
        </p:txBody>
      </p:sp>
    </p:spTree>
    <p:extLst>
      <p:ext uri="{BB962C8B-B14F-4D97-AF65-F5344CB8AC3E}">
        <p14:creationId xmlns:p14="http://schemas.microsoft.com/office/powerpoint/2010/main" val="1518712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3206438-E101-4CC5-8F44-F20A7BEE7018}" type="datetimeFigureOut">
              <a:rPr lang="fr-FR" smtClean="0"/>
              <a:t>07/03/2022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65E9453-06F2-4F56-A24F-6F3E81F32976}" type="slidenum">
              <a:rPr lang="fr-FR" smtClean="0"/>
              <a:t>‹N°›</a:t>
            </a:fld>
            <a:endParaRPr lang="fr-FR"/>
          </a:p>
        </p:txBody>
      </p:sp>
    </p:spTree>
    <p:extLst>
      <p:ext uri="{BB962C8B-B14F-4D97-AF65-F5344CB8AC3E}">
        <p14:creationId xmlns:p14="http://schemas.microsoft.com/office/powerpoint/2010/main" val="3312995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23206438-E101-4CC5-8F44-F20A7BEE7018}" type="datetimeFigureOut">
              <a:rPr lang="fr-FR" smtClean="0"/>
              <a:t>07/03/2022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65E9453-06F2-4F56-A24F-6F3E81F32976}" type="slidenum">
              <a:rPr lang="fr-FR" smtClean="0"/>
              <a:t>‹N°›</a:t>
            </a:fld>
            <a:endParaRPr lang="fr-FR"/>
          </a:p>
        </p:txBody>
      </p:sp>
    </p:spTree>
    <p:extLst>
      <p:ext uri="{BB962C8B-B14F-4D97-AF65-F5344CB8AC3E}">
        <p14:creationId xmlns:p14="http://schemas.microsoft.com/office/powerpoint/2010/main" val="799524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3206438-E101-4CC5-8F44-F20A7BEE7018}" type="datetimeFigureOut">
              <a:rPr lang="fr-FR" smtClean="0"/>
              <a:t>07/03/2022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65E9453-06F2-4F56-A24F-6F3E81F32976}" type="slidenum">
              <a:rPr lang="fr-FR" smtClean="0"/>
              <a:t>‹N°›</a:t>
            </a:fld>
            <a:endParaRPr lang="fr-FR"/>
          </a:p>
        </p:txBody>
      </p:sp>
    </p:spTree>
    <p:extLst>
      <p:ext uri="{BB962C8B-B14F-4D97-AF65-F5344CB8AC3E}">
        <p14:creationId xmlns:p14="http://schemas.microsoft.com/office/powerpoint/2010/main" val="1470677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629842" y="2505075"/>
            <a:ext cx="3868340"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4629150" y="2505075"/>
            <a:ext cx="3887391"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3206438-E101-4CC5-8F44-F20A7BEE7018}" type="datetimeFigureOut">
              <a:rPr lang="fr-FR" smtClean="0"/>
              <a:t>07/03/2022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65E9453-06F2-4F56-A24F-6F3E81F32976}" type="slidenum">
              <a:rPr lang="fr-FR" smtClean="0"/>
              <a:t>‹N°›</a:t>
            </a:fld>
            <a:endParaRPr lang="fr-FR"/>
          </a:p>
        </p:txBody>
      </p:sp>
    </p:spTree>
    <p:extLst>
      <p:ext uri="{BB962C8B-B14F-4D97-AF65-F5344CB8AC3E}">
        <p14:creationId xmlns:p14="http://schemas.microsoft.com/office/powerpoint/2010/main" val="4002192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3206438-E101-4CC5-8F44-F20A7BEE7018}" type="datetimeFigureOut">
              <a:rPr lang="fr-FR" smtClean="0"/>
              <a:t>07/03/2022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65E9453-06F2-4F56-A24F-6F3E81F32976}" type="slidenum">
              <a:rPr lang="fr-FR" smtClean="0"/>
              <a:t>‹N°›</a:t>
            </a:fld>
            <a:endParaRPr lang="fr-FR"/>
          </a:p>
        </p:txBody>
      </p:sp>
    </p:spTree>
    <p:extLst>
      <p:ext uri="{BB962C8B-B14F-4D97-AF65-F5344CB8AC3E}">
        <p14:creationId xmlns:p14="http://schemas.microsoft.com/office/powerpoint/2010/main" val="4277713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206438-E101-4CC5-8F44-F20A7BEE7018}" type="datetimeFigureOut">
              <a:rPr lang="fr-FR" smtClean="0"/>
              <a:t>07/03/2022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65E9453-06F2-4F56-A24F-6F3E81F32976}" type="slidenum">
              <a:rPr lang="fr-FR" smtClean="0"/>
              <a:t>‹N°›</a:t>
            </a:fld>
            <a:endParaRPr lang="fr-FR"/>
          </a:p>
        </p:txBody>
      </p:sp>
    </p:spTree>
    <p:extLst>
      <p:ext uri="{BB962C8B-B14F-4D97-AF65-F5344CB8AC3E}">
        <p14:creationId xmlns:p14="http://schemas.microsoft.com/office/powerpoint/2010/main" val="39823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fld id="{23206438-E101-4CC5-8F44-F20A7BEE7018}" type="datetimeFigureOut">
              <a:rPr lang="fr-FR" smtClean="0"/>
              <a:t>07/03/2022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65E9453-06F2-4F56-A24F-6F3E81F32976}" type="slidenum">
              <a:rPr lang="fr-FR" smtClean="0"/>
              <a:t>‹N°›</a:t>
            </a:fld>
            <a:endParaRPr lang="fr-FR"/>
          </a:p>
        </p:txBody>
      </p:sp>
    </p:spTree>
    <p:extLst>
      <p:ext uri="{BB962C8B-B14F-4D97-AF65-F5344CB8AC3E}">
        <p14:creationId xmlns:p14="http://schemas.microsoft.com/office/powerpoint/2010/main" val="4031189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fld id="{23206438-E101-4CC5-8F44-F20A7BEE7018}" type="datetimeFigureOut">
              <a:rPr lang="fr-FR" smtClean="0"/>
              <a:t>07/03/2022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65E9453-06F2-4F56-A24F-6F3E81F32976}" type="slidenum">
              <a:rPr lang="fr-FR" smtClean="0"/>
              <a:t>‹N°›</a:t>
            </a:fld>
            <a:endParaRPr lang="fr-FR"/>
          </a:p>
        </p:txBody>
      </p:sp>
    </p:spTree>
    <p:extLst>
      <p:ext uri="{BB962C8B-B14F-4D97-AF65-F5344CB8AC3E}">
        <p14:creationId xmlns:p14="http://schemas.microsoft.com/office/powerpoint/2010/main" val="267705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206438-E101-4CC5-8F44-F20A7BEE7018}" type="datetimeFigureOut">
              <a:rPr lang="fr-FR" smtClean="0"/>
              <a:t>07/03/2022</a:t>
            </a:fld>
            <a:endParaRPr lang="fr-F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5E9453-06F2-4F56-A24F-6F3E81F32976}" type="slidenum">
              <a:rPr lang="fr-FR" smtClean="0"/>
              <a:t>‹N°›</a:t>
            </a:fld>
            <a:endParaRPr lang="fr-FR"/>
          </a:p>
        </p:txBody>
      </p:sp>
    </p:spTree>
    <p:extLst>
      <p:ext uri="{BB962C8B-B14F-4D97-AF65-F5344CB8AC3E}">
        <p14:creationId xmlns:p14="http://schemas.microsoft.com/office/powerpoint/2010/main" val="9789779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us-titre 2"/>
          <p:cNvSpPr txBox="1">
            <a:spLocks/>
          </p:cNvSpPr>
          <p:nvPr/>
        </p:nvSpPr>
        <p:spPr>
          <a:xfrm>
            <a:off x="89209" y="6104094"/>
            <a:ext cx="6007923" cy="9313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600" dirty="0"/>
              <a:t>Version mars 2022</a:t>
            </a:r>
          </a:p>
          <a:p>
            <a:pPr marL="0" indent="0">
              <a:buNone/>
            </a:pPr>
            <a:r>
              <a:rPr lang="fr-FR" sz="1400" dirty="0"/>
              <a:t>Jean-Yves </a:t>
            </a:r>
            <a:r>
              <a:rPr lang="fr-FR" sz="1400" dirty="0" err="1"/>
              <a:t>Barnagaud</a:t>
            </a:r>
            <a:r>
              <a:rPr lang="fr-FR" sz="1400" dirty="0"/>
              <a:t> – EPHE : jean-yves.barnagaud@ephe.psl.eu</a:t>
            </a:r>
            <a:endParaRPr lang="fr-FR" sz="1600" dirty="0"/>
          </a:p>
        </p:txBody>
      </p:sp>
      <p:pic>
        <p:nvPicPr>
          <p:cNvPr id="5" name="Image 4"/>
          <p:cNvPicPr>
            <a:picLocks noChangeAspect="1"/>
          </p:cNvPicPr>
          <p:nvPr/>
        </p:nvPicPr>
        <p:blipFill>
          <a:blip r:embed="rId2"/>
          <a:stretch>
            <a:fillRect/>
          </a:stretch>
        </p:blipFill>
        <p:spPr>
          <a:xfrm>
            <a:off x="5776329" y="6161695"/>
            <a:ext cx="3188295" cy="543258"/>
          </a:xfrm>
          <a:prstGeom prst="rect">
            <a:avLst/>
          </a:prstGeom>
        </p:spPr>
      </p:pic>
      <p:sp>
        <p:nvSpPr>
          <p:cNvPr id="8" name="ZoneTexte 7"/>
          <p:cNvSpPr txBox="1"/>
          <p:nvPr/>
        </p:nvSpPr>
        <p:spPr>
          <a:xfrm>
            <a:off x="181095" y="3881508"/>
            <a:ext cx="5380719" cy="1754326"/>
          </a:xfrm>
          <a:prstGeom prst="rect">
            <a:avLst/>
          </a:prstGeom>
          <a:noFill/>
        </p:spPr>
        <p:txBody>
          <a:bodyPr wrap="square" rtlCol="0">
            <a:spAutoFit/>
          </a:bodyPr>
          <a:lstStyle/>
          <a:p>
            <a:r>
              <a:rPr lang="fr-FR" sz="3600" b="1" dirty="0"/>
              <a:t>comprendre son flux de travail et préparer ses données</a:t>
            </a:r>
            <a:endParaRPr lang="fr-FR" sz="3200" dirty="0"/>
          </a:p>
        </p:txBody>
      </p:sp>
      <p:pic>
        <p:nvPicPr>
          <p:cNvPr id="10" name="Image 9"/>
          <p:cNvPicPr>
            <a:picLocks noChangeAspect="1"/>
          </p:cNvPicPr>
          <p:nvPr/>
        </p:nvPicPr>
        <p:blipFill rotWithShape="1">
          <a:blip r:embed="rId3" cstate="print">
            <a:extLst>
              <a:ext uri="{28A0092B-C50C-407E-A947-70E740481C1C}">
                <a14:useLocalDpi xmlns:a14="http://schemas.microsoft.com/office/drawing/2010/main" val="0"/>
              </a:ext>
            </a:extLst>
          </a:blip>
          <a:srcRect b="31236"/>
          <a:stretch/>
        </p:blipFill>
        <p:spPr>
          <a:xfrm>
            <a:off x="0" y="-5076"/>
            <a:ext cx="9194274" cy="3048000"/>
          </a:xfrm>
          <a:prstGeom prst="rect">
            <a:avLst/>
          </a:prstGeom>
        </p:spPr>
      </p:pic>
      <p:pic>
        <p:nvPicPr>
          <p:cNvPr id="11" name="Image 10"/>
          <p:cNvPicPr>
            <a:picLocks noChangeAspect="1"/>
          </p:cNvPicPr>
          <p:nvPr/>
        </p:nvPicPr>
        <p:blipFill>
          <a:blip r:embed="rId4"/>
          <a:stretch>
            <a:fillRect/>
          </a:stretch>
        </p:blipFill>
        <p:spPr>
          <a:xfrm>
            <a:off x="5776330" y="3559339"/>
            <a:ext cx="3116069" cy="2093727"/>
          </a:xfrm>
          <a:prstGeom prst="rect">
            <a:avLst/>
          </a:prstGeom>
        </p:spPr>
      </p:pic>
    </p:spTree>
    <p:extLst>
      <p:ext uri="{BB962C8B-B14F-4D97-AF65-F5344CB8AC3E}">
        <p14:creationId xmlns:p14="http://schemas.microsoft.com/office/powerpoint/2010/main" val="2697294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5559" y="0"/>
            <a:ext cx="1916375" cy="369332"/>
          </a:xfrm>
          <a:prstGeom prst="rect">
            <a:avLst/>
          </a:prstGeom>
          <a:solidFill>
            <a:schemeClr val="accent6">
              <a:lumMod val="75000"/>
            </a:schemeClr>
          </a:solidFill>
        </p:spPr>
        <p:txBody>
          <a:bodyPr wrap="square" rtlCol="0">
            <a:spAutoFit/>
          </a:bodyPr>
          <a:lstStyle/>
          <a:p>
            <a:r>
              <a:rPr lang="fr-FR" b="1" u="sng" dirty="0">
                <a:solidFill>
                  <a:schemeClr val="bg1"/>
                </a:solidFill>
              </a:rPr>
              <a:t>FLUX DE TRAVAIL</a:t>
            </a:r>
          </a:p>
        </p:txBody>
      </p:sp>
      <p:sp>
        <p:nvSpPr>
          <p:cNvPr id="5" name="ZoneTexte 4"/>
          <p:cNvSpPr txBox="1"/>
          <p:nvPr/>
        </p:nvSpPr>
        <p:spPr>
          <a:xfrm>
            <a:off x="4210561" y="254000"/>
            <a:ext cx="4055534" cy="1200329"/>
          </a:xfrm>
          <a:prstGeom prst="rect">
            <a:avLst/>
          </a:prstGeom>
          <a:noFill/>
        </p:spPr>
        <p:txBody>
          <a:bodyPr wrap="square" rtlCol="0">
            <a:spAutoFit/>
          </a:bodyPr>
          <a:lstStyle/>
          <a:p>
            <a:pPr marL="285750" indent="-285750">
              <a:buFont typeface="Arial" panose="020B0604020202020204" pitchFamily="34" charset="0"/>
              <a:buChar char="•"/>
            </a:pPr>
            <a:r>
              <a:rPr lang="fr-FR" b="1" dirty="0"/>
              <a:t>Anticiper</a:t>
            </a:r>
            <a:r>
              <a:rPr lang="fr-FR" dirty="0"/>
              <a:t> les étapes de l’analyse</a:t>
            </a:r>
          </a:p>
          <a:p>
            <a:pPr marL="285750" indent="-285750">
              <a:buFont typeface="Arial" panose="020B0604020202020204" pitchFamily="34" charset="0"/>
              <a:buChar char="•"/>
            </a:pPr>
            <a:r>
              <a:rPr lang="fr-FR" b="1" dirty="0"/>
              <a:t>Identifier</a:t>
            </a:r>
            <a:r>
              <a:rPr lang="fr-FR" dirty="0"/>
              <a:t> les besoins en données</a:t>
            </a:r>
          </a:p>
          <a:p>
            <a:pPr marL="285750" indent="-285750">
              <a:buFont typeface="Arial" panose="020B0604020202020204" pitchFamily="34" charset="0"/>
              <a:buChar char="•"/>
            </a:pPr>
            <a:r>
              <a:rPr lang="fr-FR" b="1" dirty="0"/>
              <a:t>Cibler</a:t>
            </a:r>
            <a:r>
              <a:rPr lang="fr-FR" dirty="0"/>
              <a:t> les verrous</a:t>
            </a:r>
          </a:p>
          <a:p>
            <a:pPr marL="285750" indent="-285750">
              <a:buFont typeface="Arial" panose="020B0604020202020204" pitchFamily="34" charset="0"/>
              <a:buChar char="•"/>
            </a:pPr>
            <a:r>
              <a:rPr lang="fr-FR" b="1" dirty="0"/>
              <a:t>Communiquer</a:t>
            </a:r>
            <a:r>
              <a:rPr lang="fr-FR" dirty="0"/>
              <a:t> l’analyse</a:t>
            </a:r>
          </a:p>
        </p:txBody>
      </p:sp>
      <p:pic>
        <p:nvPicPr>
          <p:cNvPr id="9" name="Image 8"/>
          <p:cNvPicPr>
            <a:picLocks noChangeAspect="1"/>
          </p:cNvPicPr>
          <p:nvPr/>
        </p:nvPicPr>
        <p:blipFill>
          <a:blip r:embed="rId2" cstate="print">
            <a:clrChange>
              <a:clrFrom>
                <a:srgbClr val="F7F7F7"/>
              </a:clrFrom>
              <a:clrTo>
                <a:srgbClr val="F7F7F7">
                  <a:alpha val="0"/>
                </a:srgbClr>
              </a:clrTo>
            </a:clrChange>
            <a:extLst>
              <a:ext uri="{28A0092B-C50C-407E-A947-70E740481C1C}">
                <a14:useLocalDpi xmlns:a14="http://schemas.microsoft.com/office/drawing/2010/main" val="0"/>
              </a:ext>
            </a:extLst>
          </a:blip>
          <a:stretch>
            <a:fillRect/>
          </a:stretch>
        </p:blipFill>
        <p:spPr>
          <a:xfrm>
            <a:off x="0" y="1516094"/>
            <a:ext cx="1000393" cy="922585"/>
          </a:xfrm>
          <a:prstGeom prst="rect">
            <a:avLst/>
          </a:prstGeom>
        </p:spPr>
      </p:pic>
      <p:cxnSp>
        <p:nvCxnSpPr>
          <p:cNvPr id="12" name="Connecteur droit avec flèche 11"/>
          <p:cNvCxnSpPr/>
          <p:nvPr/>
        </p:nvCxnSpPr>
        <p:spPr>
          <a:xfrm>
            <a:off x="1921934" y="2070657"/>
            <a:ext cx="873396" cy="3680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895603" y="2194130"/>
            <a:ext cx="668866" cy="600853"/>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p:cNvSpPr/>
          <p:nvPr/>
        </p:nvSpPr>
        <p:spPr>
          <a:xfrm>
            <a:off x="3048003" y="2346530"/>
            <a:ext cx="668866" cy="600853"/>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p:cNvSpPr/>
          <p:nvPr/>
        </p:nvSpPr>
        <p:spPr>
          <a:xfrm>
            <a:off x="3200403" y="2498930"/>
            <a:ext cx="668866" cy="600853"/>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3352803" y="2651330"/>
            <a:ext cx="668866" cy="600853"/>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2" name="Connecteur droit avec flèche 21"/>
          <p:cNvCxnSpPr/>
          <p:nvPr/>
        </p:nvCxnSpPr>
        <p:spPr>
          <a:xfrm>
            <a:off x="3369737" y="3404583"/>
            <a:ext cx="0" cy="6265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937938" y="4183517"/>
            <a:ext cx="1049864" cy="956734"/>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p:cNvSpPr/>
          <p:nvPr/>
        </p:nvSpPr>
        <p:spPr>
          <a:xfrm>
            <a:off x="5029201" y="4302050"/>
            <a:ext cx="982133" cy="719667"/>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8" name="Connecteur droit avec flèche 27"/>
          <p:cNvCxnSpPr/>
          <p:nvPr/>
        </p:nvCxnSpPr>
        <p:spPr>
          <a:xfrm>
            <a:off x="4106337" y="4661884"/>
            <a:ext cx="66886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0" y="2426258"/>
            <a:ext cx="2048933" cy="430887"/>
          </a:xfrm>
          <a:prstGeom prst="rect">
            <a:avLst/>
          </a:prstGeom>
          <a:noFill/>
        </p:spPr>
        <p:txBody>
          <a:bodyPr wrap="square" rtlCol="0">
            <a:spAutoFit/>
          </a:bodyPr>
          <a:lstStyle/>
          <a:p>
            <a:r>
              <a:rPr lang="fr-FR" sz="1100" dirty="0"/>
              <a:t>données issues d’un serveur de téléchargement ou du terrain</a:t>
            </a:r>
          </a:p>
        </p:txBody>
      </p:sp>
      <p:sp>
        <p:nvSpPr>
          <p:cNvPr id="31" name="ZoneTexte 30"/>
          <p:cNvSpPr txBox="1"/>
          <p:nvPr/>
        </p:nvSpPr>
        <p:spPr>
          <a:xfrm>
            <a:off x="4186636" y="2438679"/>
            <a:ext cx="957799" cy="600164"/>
          </a:xfrm>
          <a:prstGeom prst="rect">
            <a:avLst/>
          </a:prstGeom>
          <a:noFill/>
        </p:spPr>
        <p:txBody>
          <a:bodyPr wrap="square" rtlCol="0">
            <a:spAutoFit/>
          </a:bodyPr>
          <a:lstStyle/>
          <a:p>
            <a:r>
              <a:rPr lang="fr-FR" sz="1100" dirty="0"/>
              <a:t>Collection de tables de données</a:t>
            </a:r>
          </a:p>
        </p:txBody>
      </p:sp>
      <p:sp>
        <p:nvSpPr>
          <p:cNvPr id="32" name="ZoneTexte 31"/>
          <p:cNvSpPr txBox="1"/>
          <p:nvPr/>
        </p:nvSpPr>
        <p:spPr>
          <a:xfrm>
            <a:off x="979231" y="4389671"/>
            <a:ext cx="2011892" cy="430887"/>
          </a:xfrm>
          <a:prstGeom prst="rect">
            <a:avLst/>
          </a:prstGeom>
          <a:noFill/>
        </p:spPr>
        <p:txBody>
          <a:bodyPr wrap="square" rtlCol="0">
            <a:spAutoFit/>
          </a:bodyPr>
          <a:lstStyle/>
          <a:p>
            <a:r>
              <a:rPr lang="fr-FR" sz="1100" dirty="0"/>
              <a:t>Données formatées pour import dans le logiciel d’analyse</a:t>
            </a:r>
          </a:p>
        </p:txBody>
      </p:sp>
      <p:sp>
        <p:nvSpPr>
          <p:cNvPr id="33" name="ZoneTexte 32"/>
          <p:cNvSpPr txBox="1"/>
          <p:nvPr/>
        </p:nvSpPr>
        <p:spPr>
          <a:xfrm>
            <a:off x="6357271" y="5836506"/>
            <a:ext cx="1817956" cy="261610"/>
          </a:xfrm>
          <a:prstGeom prst="rect">
            <a:avLst/>
          </a:prstGeom>
          <a:noFill/>
        </p:spPr>
        <p:txBody>
          <a:bodyPr wrap="square" rtlCol="0">
            <a:spAutoFit/>
          </a:bodyPr>
          <a:lstStyle/>
          <a:p>
            <a:r>
              <a:rPr lang="fr-FR" sz="1100" dirty="0"/>
              <a:t>Résultats communicables</a:t>
            </a:r>
          </a:p>
        </p:txBody>
      </p:sp>
      <p:cxnSp>
        <p:nvCxnSpPr>
          <p:cNvPr id="35" name="Connecteur droit avec flèche 34"/>
          <p:cNvCxnSpPr/>
          <p:nvPr/>
        </p:nvCxnSpPr>
        <p:spPr>
          <a:xfrm>
            <a:off x="5596990" y="5153510"/>
            <a:ext cx="0" cy="4731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p:nvPr/>
        </p:nvCxnSpPr>
        <p:spPr>
          <a:xfrm flipV="1">
            <a:off x="4773079" y="5613400"/>
            <a:ext cx="0" cy="7027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eur droit avec flèche 38"/>
          <p:cNvCxnSpPr/>
          <p:nvPr/>
        </p:nvCxnSpPr>
        <p:spPr>
          <a:xfrm>
            <a:off x="4773079" y="6307666"/>
            <a:ext cx="150706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a:xfrm flipV="1">
            <a:off x="4773079" y="5964766"/>
            <a:ext cx="253999" cy="2667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a:xfrm flipH="1" flipV="1">
            <a:off x="5027078" y="5964766"/>
            <a:ext cx="338667" cy="13335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a:xfrm flipH="1">
            <a:off x="5357280" y="5712883"/>
            <a:ext cx="479420" cy="3852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9" name="Connecteur droit 48"/>
          <p:cNvCxnSpPr/>
          <p:nvPr/>
        </p:nvCxnSpPr>
        <p:spPr>
          <a:xfrm>
            <a:off x="5836700" y="5712883"/>
            <a:ext cx="175154" cy="35771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a:xfrm flipV="1">
            <a:off x="4790013" y="5810250"/>
            <a:ext cx="253999" cy="26670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3" name="Connecteur droit 52"/>
          <p:cNvCxnSpPr/>
          <p:nvPr/>
        </p:nvCxnSpPr>
        <p:spPr>
          <a:xfrm flipH="1" flipV="1">
            <a:off x="5044013" y="5810250"/>
            <a:ext cx="321732" cy="434975"/>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4" name="Connecteur droit 53"/>
          <p:cNvCxnSpPr/>
          <p:nvPr/>
        </p:nvCxnSpPr>
        <p:spPr>
          <a:xfrm flipH="1">
            <a:off x="5365745" y="5558367"/>
            <a:ext cx="487889" cy="686858"/>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a:xfrm>
            <a:off x="5853634" y="5558367"/>
            <a:ext cx="175154" cy="357717"/>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a:xfrm>
            <a:off x="4841344" y="5626659"/>
            <a:ext cx="185735" cy="284618"/>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p:nvPr/>
        </p:nvCxnSpPr>
        <p:spPr>
          <a:xfrm flipH="1" flipV="1">
            <a:off x="5027079" y="5911277"/>
            <a:ext cx="338667" cy="13335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Connecteur droit 57"/>
          <p:cNvCxnSpPr/>
          <p:nvPr/>
        </p:nvCxnSpPr>
        <p:spPr>
          <a:xfrm flipH="1">
            <a:off x="5357281" y="5848581"/>
            <a:ext cx="479420" cy="196046"/>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a:xfrm>
            <a:off x="5853634" y="5845735"/>
            <a:ext cx="175154" cy="357717"/>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Connecteur droit 63"/>
          <p:cNvCxnSpPr/>
          <p:nvPr/>
        </p:nvCxnSpPr>
        <p:spPr>
          <a:xfrm flipV="1">
            <a:off x="4766735" y="5896958"/>
            <a:ext cx="338135" cy="52992"/>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Connecteur droit 64"/>
          <p:cNvCxnSpPr/>
          <p:nvPr/>
        </p:nvCxnSpPr>
        <p:spPr>
          <a:xfrm flipH="1" flipV="1">
            <a:off x="5104871" y="5896958"/>
            <a:ext cx="338666" cy="13335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Connecteur droit 65"/>
          <p:cNvCxnSpPr/>
          <p:nvPr/>
        </p:nvCxnSpPr>
        <p:spPr>
          <a:xfrm flipH="1">
            <a:off x="5435072" y="5834262"/>
            <a:ext cx="479420" cy="196046"/>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Connecteur droit 66"/>
          <p:cNvCxnSpPr/>
          <p:nvPr/>
        </p:nvCxnSpPr>
        <p:spPr>
          <a:xfrm>
            <a:off x="5931425" y="5831416"/>
            <a:ext cx="254000" cy="198892"/>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3" name="ZoneTexte 72"/>
          <p:cNvSpPr txBox="1"/>
          <p:nvPr/>
        </p:nvSpPr>
        <p:spPr>
          <a:xfrm>
            <a:off x="6092822" y="4389671"/>
            <a:ext cx="2346855" cy="430887"/>
          </a:xfrm>
          <a:prstGeom prst="rect">
            <a:avLst/>
          </a:prstGeom>
          <a:noFill/>
        </p:spPr>
        <p:txBody>
          <a:bodyPr wrap="square" rtlCol="0">
            <a:spAutoFit/>
          </a:bodyPr>
          <a:lstStyle/>
          <a:p>
            <a:r>
              <a:rPr lang="fr-FR" sz="1100" dirty="0"/>
              <a:t>Agrégation de données pour analyses exploratoires et modélisation</a:t>
            </a:r>
          </a:p>
        </p:txBody>
      </p:sp>
      <p:sp>
        <p:nvSpPr>
          <p:cNvPr id="40" name="ZoneTexte 39"/>
          <p:cNvSpPr txBox="1"/>
          <p:nvPr/>
        </p:nvSpPr>
        <p:spPr>
          <a:xfrm>
            <a:off x="0" y="377823"/>
            <a:ext cx="3149734" cy="400110"/>
          </a:xfrm>
          <a:prstGeom prst="rect">
            <a:avLst/>
          </a:prstGeom>
          <a:noFill/>
        </p:spPr>
        <p:txBody>
          <a:bodyPr wrap="square" rtlCol="0">
            <a:spAutoFit/>
          </a:bodyPr>
          <a:lstStyle/>
          <a:p>
            <a:r>
              <a:rPr lang="fr-FR" sz="1000" dirty="0">
                <a:solidFill>
                  <a:schemeClr val="accent6">
                    <a:lumMod val="75000"/>
                  </a:schemeClr>
                </a:solidFill>
              </a:rPr>
              <a:t>Certification statistiques pour les écologues – EPHE</a:t>
            </a:r>
          </a:p>
          <a:p>
            <a:r>
              <a:rPr lang="fr-FR" sz="1000" dirty="0">
                <a:solidFill>
                  <a:schemeClr val="accent6">
                    <a:lumMod val="75000"/>
                  </a:schemeClr>
                </a:solidFill>
              </a:rPr>
              <a:t>niveau 1 – version 2021 – Jean-Yves </a:t>
            </a:r>
            <a:r>
              <a:rPr lang="fr-FR" sz="1000" dirty="0" err="1">
                <a:solidFill>
                  <a:schemeClr val="accent6">
                    <a:lumMod val="75000"/>
                  </a:schemeClr>
                </a:solidFill>
              </a:rPr>
              <a:t>Barnagaud</a:t>
            </a:r>
            <a:endParaRPr lang="fr-FR" sz="1000" dirty="0">
              <a:solidFill>
                <a:schemeClr val="accent6">
                  <a:lumMod val="75000"/>
                </a:schemeClr>
              </a:solidFill>
            </a:endParaRPr>
          </a:p>
        </p:txBody>
      </p:sp>
      <p:pic>
        <p:nvPicPr>
          <p:cNvPr id="41" name="Image 40"/>
          <p:cNvPicPr>
            <a:picLocks noChangeAspect="1"/>
          </p:cNvPicPr>
          <p:nvPr/>
        </p:nvPicPr>
        <p:blipFill>
          <a:blip r:embed="rId3">
            <a:clrChange>
              <a:clrFrom>
                <a:srgbClr val="FFFFFF"/>
              </a:clrFrom>
              <a:clrTo>
                <a:srgbClr val="FFFFFF">
                  <a:alpha val="0"/>
                </a:srgbClr>
              </a:clrTo>
            </a:clrChange>
          </a:blip>
          <a:stretch>
            <a:fillRect/>
          </a:stretch>
        </p:blipFill>
        <p:spPr>
          <a:xfrm>
            <a:off x="1921934" y="-45775"/>
            <a:ext cx="420842" cy="447145"/>
          </a:xfrm>
          <a:prstGeom prst="rect">
            <a:avLst/>
          </a:prstGeom>
        </p:spPr>
      </p:pic>
      <p:pic>
        <p:nvPicPr>
          <p:cNvPr id="2" name="Imag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0393" y="1610931"/>
            <a:ext cx="567387" cy="793721"/>
          </a:xfrm>
          <a:prstGeom prst="rect">
            <a:avLst/>
          </a:prstGeom>
        </p:spPr>
      </p:pic>
      <p:sp>
        <p:nvSpPr>
          <p:cNvPr id="44" name="Rectangle 43"/>
          <p:cNvSpPr/>
          <p:nvPr/>
        </p:nvSpPr>
        <p:spPr>
          <a:xfrm>
            <a:off x="6502390" y="2189756"/>
            <a:ext cx="668866" cy="600853"/>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Rectangle 44"/>
          <p:cNvSpPr/>
          <p:nvPr/>
        </p:nvSpPr>
        <p:spPr>
          <a:xfrm>
            <a:off x="6669593" y="3161148"/>
            <a:ext cx="668866" cy="600853"/>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Rectangle 46"/>
          <p:cNvSpPr/>
          <p:nvPr/>
        </p:nvSpPr>
        <p:spPr>
          <a:xfrm>
            <a:off x="7721851" y="1706990"/>
            <a:ext cx="668866" cy="600853"/>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Rectangle 47"/>
          <p:cNvSpPr/>
          <p:nvPr/>
        </p:nvSpPr>
        <p:spPr>
          <a:xfrm>
            <a:off x="7770811" y="2655384"/>
            <a:ext cx="668866" cy="600853"/>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 name="Connecteur droit 5"/>
          <p:cNvCxnSpPr>
            <a:stCxn id="44" idx="2"/>
            <a:endCxn id="45" idx="0"/>
          </p:cNvCxnSpPr>
          <p:nvPr/>
        </p:nvCxnSpPr>
        <p:spPr>
          <a:xfrm>
            <a:off x="6836823" y="2790609"/>
            <a:ext cx="167203" cy="3705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Connecteur droit 49"/>
          <p:cNvCxnSpPr>
            <a:stCxn id="45" idx="3"/>
            <a:endCxn id="48" idx="2"/>
          </p:cNvCxnSpPr>
          <p:nvPr/>
        </p:nvCxnSpPr>
        <p:spPr>
          <a:xfrm flipV="1">
            <a:off x="7338459" y="3256237"/>
            <a:ext cx="766785" cy="2053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a:stCxn id="47" idx="2"/>
            <a:endCxn id="48" idx="0"/>
          </p:cNvCxnSpPr>
          <p:nvPr/>
        </p:nvCxnSpPr>
        <p:spPr>
          <a:xfrm>
            <a:off x="8056284" y="2307843"/>
            <a:ext cx="48960" cy="3475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Connecteur droit 59"/>
          <p:cNvCxnSpPr>
            <a:stCxn id="47" idx="1"/>
            <a:endCxn id="44" idx="3"/>
          </p:cNvCxnSpPr>
          <p:nvPr/>
        </p:nvCxnSpPr>
        <p:spPr>
          <a:xfrm flipH="1">
            <a:off x="7171256" y="2007417"/>
            <a:ext cx="550595" cy="4827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Connecteur droit 60"/>
          <p:cNvCxnSpPr>
            <a:stCxn id="48" idx="1"/>
            <a:endCxn id="44" idx="3"/>
          </p:cNvCxnSpPr>
          <p:nvPr/>
        </p:nvCxnSpPr>
        <p:spPr>
          <a:xfrm flipH="1" flipV="1">
            <a:off x="7171256" y="2490183"/>
            <a:ext cx="599555" cy="4656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Connecteur droit 67"/>
          <p:cNvCxnSpPr/>
          <p:nvPr/>
        </p:nvCxnSpPr>
        <p:spPr>
          <a:xfrm flipV="1">
            <a:off x="7321393" y="2279345"/>
            <a:ext cx="400459" cy="8818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Connecteur droit avec flèche 68"/>
          <p:cNvCxnSpPr/>
          <p:nvPr/>
        </p:nvCxnSpPr>
        <p:spPr>
          <a:xfrm>
            <a:off x="5044012" y="2738761"/>
            <a:ext cx="56567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eur droit avec flèche 70"/>
          <p:cNvCxnSpPr/>
          <p:nvPr/>
        </p:nvCxnSpPr>
        <p:spPr>
          <a:xfrm flipH="1">
            <a:off x="3564470" y="3203997"/>
            <a:ext cx="2648064" cy="8271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ZoneTexte 74"/>
          <p:cNvSpPr txBox="1"/>
          <p:nvPr/>
        </p:nvSpPr>
        <p:spPr>
          <a:xfrm>
            <a:off x="5694456" y="2515818"/>
            <a:ext cx="957799" cy="430887"/>
          </a:xfrm>
          <a:prstGeom prst="rect">
            <a:avLst/>
          </a:prstGeom>
          <a:noFill/>
        </p:spPr>
        <p:txBody>
          <a:bodyPr wrap="square" rtlCol="0">
            <a:spAutoFit/>
          </a:bodyPr>
          <a:lstStyle/>
          <a:p>
            <a:r>
              <a:rPr lang="fr-FR" sz="1100" dirty="0"/>
              <a:t>Bases de données</a:t>
            </a:r>
          </a:p>
        </p:txBody>
      </p:sp>
    </p:spTree>
    <p:extLst>
      <p:ext uri="{BB962C8B-B14F-4D97-AF65-F5344CB8AC3E}">
        <p14:creationId xmlns:p14="http://schemas.microsoft.com/office/powerpoint/2010/main" val="2535592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ZoneTexte 37"/>
          <p:cNvSpPr txBox="1"/>
          <p:nvPr/>
        </p:nvSpPr>
        <p:spPr>
          <a:xfrm>
            <a:off x="2960358" y="2230403"/>
            <a:ext cx="1990158" cy="707886"/>
          </a:xfrm>
          <a:prstGeom prst="rect">
            <a:avLst/>
          </a:prstGeom>
          <a:noFill/>
        </p:spPr>
        <p:txBody>
          <a:bodyPr wrap="square" rtlCol="0">
            <a:spAutoFit/>
          </a:bodyPr>
          <a:lstStyle/>
          <a:p>
            <a:r>
              <a:rPr lang="fr-FR" sz="1000" dirty="0"/>
              <a:t>La </a:t>
            </a:r>
            <a:r>
              <a:rPr lang="fr-FR" sz="1000" b="1" u="sng" dirty="0"/>
              <a:t>clé primaire </a:t>
            </a:r>
            <a:r>
              <a:rPr lang="fr-FR" sz="1000" dirty="0"/>
              <a:t>identifie chaque individu statistique par un code alphanumérique unique dans toute la base de données</a:t>
            </a:r>
          </a:p>
        </p:txBody>
      </p:sp>
      <p:sp>
        <p:nvSpPr>
          <p:cNvPr id="49" name="ZoneTexte 48"/>
          <p:cNvSpPr txBox="1"/>
          <p:nvPr/>
        </p:nvSpPr>
        <p:spPr>
          <a:xfrm>
            <a:off x="2928848" y="3582856"/>
            <a:ext cx="2369570" cy="707886"/>
          </a:xfrm>
          <a:prstGeom prst="rect">
            <a:avLst/>
          </a:prstGeom>
          <a:noFill/>
        </p:spPr>
        <p:txBody>
          <a:bodyPr wrap="square" rtlCol="0">
            <a:spAutoFit/>
          </a:bodyPr>
          <a:lstStyle/>
          <a:p>
            <a:r>
              <a:rPr lang="fr-FR" sz="1000" dirty="0"/>
              <a:t>La </a:t>
            </a:r>
            <a:r>
              <a:rPr lang="fr-FR" sz="1000" b="1" u="sng" dirty="0"/>
              <a:t>cellule</a:t>
            </a:r>
            <a:r>
              <a:rPr lang="fr-FR" sz="1000" b="1" dirty="0"/>
              <a:t> </a:t>
            </a:r>
            <a:r>
              <a:rPr lang="fr-FR" sz="1000" dirty="0"/>
              <a:t>contient une mesure (= une donnée unitaire). C’est le croisement d’une ligne et d’une colonne = d’un individu et d’une variable</a:t>
            </a:r>
          </a:p>
        </p:txBody>
      </p:sp>
      <p:sp>
        <p:nvSpPr>
          <p:cNvPr id="35" name="Rectangle 34"/>
          <p:cNvSpPr/>
          <p:nvPr/>
        </p:nvSpPr>
        <p:spPr>
          <a:xfrm>
            <a:off x="432277" y="2165302"/>
            <a:ext cx="2152146" cy="2195066"/>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440119" y="2172516"/>
            <a:ext cx="241039" cy="2175151"/>
          </a:xfrm>
          <a:prstGeom prst="rect">
            <a:avLst/>
          </a:prstGeom>
          <a:solidFill>
            <a:schemeClr val="accent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4" name="Connecteur droit 43"/>
          <p:cNvCxnSpPr/>
          <p:nvPr/>
        </p:nvCxnSpPr>
        <p:spPr>
          <a:xfrm>
            <a:off x="1201822" y="2165954"/>
            <a:ext cx="0" cy="21950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a:xfrm>
            <a:off x="1907199" y="2165302"/>
            <a:ext cx="0" cy="21950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713570" y="2172516"/>
            <a:ext cx="241039" cy="2175151"/>
          </a:xfrm>
          <a:prstGeom prst="rect">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428357" y="1938818"/>
            <a:ext cx="406188" cy="294157"/>
          </a:xfrm>
          <a:prstGeom prst="rect">
            <a:avLst/>
          </a:prstGeom>
          <a:noFill/>
        </p:spPr>
        <p:txBody>
          <a:bodyPr wrap="square" rtlCol="0">
            <a:spAutoFit/>
          </a:bodyPr>
          <a:lstStyle/>
          <a:p>
            <a:r>
              <a:rPr lang="fr-FR" sz="1400" b="1" dirty="0"/>
              <a:t>1</a:t>
            </a:r>
          </a:p>
        </p:txBody>
      </p:sp>
      <p:sp>
        <p:nvSpPr>
          <p:cNvPr id="53" name="ZoneTexte 52"/>
          <p:cNvSpPr txBox="1"/>
          <p:nvPr/>
        </p:nvSpPr>
        <p:spPr>
          <a:xfrm>
            <a:off x="709650" y="1940591"/>
            <a:ext cx="406188" cy="294157"/>
          </a:xfrm>
          <a:prstGeom prst="rect">
            <a:avLst/>
          </a:prstGeom>
          <a:noFill/>
        </p:spPr>
        <p:txBody>
          <a:bodyPr wrap="square" rtlCol="0">
            <a:spAutoFit/>
          </a:bodyPr>
          <a:lstStyle/>
          <a:p>
            <a:r>
              <a:rPr lang="fr-FR" sz="1400" b="1" dirty="0"/>
              <a:t>2</a:t>
            </a:r>
          </a:p>
        </p:txBody>
      </p:sp>
      <p:sp>
        <p:nvSpPr>
          <p:cNvPr id="54" name="ZoneTexte 53"/>
          <p:cNvSpPr txBox="1"/>
          <p:nvPr/>
        </p:nvSpPr>
        <p:spPr>
          <a:xfrm>
            <a:off x="957880" y="1938818"/>
            <a:ext cx="406188" cy="294157"/>
          </a:xfrm>
          <a:prstGeom prst="rect">
            <a:avLst/>
          </a:prstGeom>
          <a:noFill/>
        </p:spPr>
        <p:txBody>
          <a:bodyPr wrap="square" rtlCol="0">
            <a:spAutoFit/>
          </a:bodyPr>
          <a:lstStyle/>
          <a:p>
            <a:r>
              <a:rPr lang="fr-FR" sz="1400" b="1" dirty="0"/>
              <a:t>3</a:t>
            </a:r>
          </a:p>
        </p:txBody>
      </p:sp>
      <p:sp>
        <p:nvSpPr>
          <p:cNvPr id="57" name="ZoneTexte 56"/>
          <p:cNvSpPr txBox="1"/>
          <p:nvPr/>
        </p:nvSpPr>
        <p:spPr>
          <a:xfrm>
            <a:off x="206297" y="2145695"/>
            <a:ext cx="406188" cy="294157"/>
          </a:xfrm>
          <a:prstGeom prst="rect">
            <a:avLst/>
          </a:prstGeom>
          <a:noFill/>
        </p:spPr>
        <p:txBody>
          <a:bodyPr wrap="square" rtlCol="0">
            <a:spAutoFit/>
          </a:bodyPr>
          <a:lstStyle/>
          <a:p>
            <a:r>
              <a:rPr lang="fr-FR" sz="1400" b="1" dirty="0"/>
              <a:t>1</a:t>
            </a:r>
          </a:p>
        </p:txBody>
      </p:sp>
      <p:sp>
        <p:nvSpPr>
          <p:cNvPr id="58" name="ZoneTexte 57"/>
          <p:cNvSpPr txBox="1"/>
          <p:nvPr/>
        </p:nvSpPr>
        <p:spPr>
          <a:xfrm>
            <a:off x="212754" y="2367252"/>
            <a:ext cx="406188" cy="294157"/>
          </a:xfrm>
          <a:prstGeom prst="rect">
            <a:avLst/>
          </a:prstGeom>
          <a:noFill/>
        </p:spPr>
        <p:txBody>
          <a:bodyPr wrap="square" rtlCol="0">
            <a:spAutoFit/>
          </a:bodyPr>
          <a:lstStyle/>
          <a:p>
            <a:r>
              <a:rPr lang="fr-FR" sz="1400" b="1" dirty="0"/>
              <a:t>2</a:t>
            </a:r>
          </a:p>
        </p:txBody>
      </p:sp>
      <p:sp>
        <p:nvSpPr>
          <p:cNvPr id="59" name="ZoneTexte 58"/>
          <p:cNvSpPr txBox="1"/>
          <p:nvPr/>
        </p:nvSpPr>
        <p:spPr>
          <a:xfrm>
            <a:off x="219211" y="2602515"/>
            <a:ext cx="406188" cy="294157"/>
          </a:xfrm>
          <a:prstGeom prst="rect">
            <a:avLst/>
          </a:prstGeom>
          <a:noFill/>
        </p:spPr>
        <p:txBody>
          <a:bodyPr wrap="square" rtlCol="0">
            <a:spAutoFit/>
          </a:bodyPr>
          <a:lstStyle/>
          <a:p>
            <a:r>
              <a:rPr lang="fr-FR" sz="1400" b="1" dirty="0"/>
              <a:t>3</a:t>
            </a:r>
          </a:p>
        </p:txBody>
      </p:sp>
      <p:sp>
        <p:nvSpPr>
          <p:cNvPr id="60" name="ZoneTexte 59"/>
          <p:cNvSpPr txBox="1"/>
          <p:nvPr/>
        </p:nvSpPr>
        <p:spPr>
          <a:xfrm>
            <a:off x="219211" y="3417201"/>
            <a:ext cx="406188" cy="294157"/>
          </a:xfrm>
          <a:prstGeom prst="rect">
            <a:avLst/>
          </a:prstGeom>
          <a:noFill/>
        </p:spPr>
        <p:txBody>
          <a:bodyPr wrap="square" rtlCol="0">
            <a:spAutoFit/>
          </a:bodyPr>
          <a:lstStyle/>
          <a:p>
            <a:r>
              <a:rPr lang="fr-FR" sz="1400" b="1" dirty="0"/>
              <a:t>i</a:t>
            </a:r>
          </a:p>
        </p:txBody>
      </p:sp>
      <p:sp>
        <p:nvSpPr>
          <p:cNvPr id="61" name="ZoneTexte 60"/>
          <p:cNvSpPr txBox="1"/>
          <p:nvPr/>
        </p:nvSpPr>
        <p:spPr>
          <a:xfrm>
            <a:off x="1737951" y="1911569"/>
            <a:ext cx="406188" cy="294157"/>
          </a:xfrm>
          <a:prstGeom prst="rect">
            <a:avLst/>
          </a:prstGeom>
          <a:noFill/>
        </p:spPr>
        <p:txBody>
          <a:bodyPr wrap="square" rtlCol="0">
            <a:spAutoFit/>
          </a:bodyPr>
          <a:lstStyle/>
          <a:p>
            <a:r>
              <a:rPr lang="fr-FR" sz="1400" b="1" dirty="0"/>
              <a:t>j</a:t>
            </a:r>
          </a:p>
        </p:txBody>
      </p:sp>
      <p:cxnSp>
        <p:nvCxnSpPr>
          <p:cNvPr id="62" name="Connecteur droit 61"/>
          <p:cNvCxnSpPr/>
          <p:nvPr/>
        </p:nvCxnSpPr>
        <p:spPr>
          <a:xfrm>
            <a:off x="440119" y="2371536"/>
            <a:ext cx="21482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ZoneTexte 62"/>
          <p:cNvSpPr txBox="1"/>
          <p:nvPr/>
        </p:nvSpPr>
        <p:spPr>
          <a:xfrm>
            <a:off x="428357" y="1735162"/>
            <a:ext cx="406188" cy="294157"/>
          </a:xfrm>
          <a:prstGeom prst="rect">
            <a:avLst/>
          </a:prstGeom>
          <a:noFill/>
        </p:spPr>
        <p:txBody>
          <a:bodyPr wrap="square" rtlCol="0">
            <a:spAutoFit/>
          </a:bodyPr>
          <a:lstStyle/>
          <a:p>
            <a:r>
              <a:rPr lang="fr-FR" sz="1400" b="1" dirty="0"/>
              <a:t>A</a:t>
            </a:r>
          </a:p>
        </p:txBody>
      </p:sp>
      <p:sp>
        <p:nvSpPr>
          <p:cNvPr id="64" name="ZoneTexte 63"/>
          <p:cNvSpPr txBox="1"/>
          <p:nvPr/>
        </p:nvSpPr>
        <p:spPr>
          <a:xfrm>
            <a:off x="709650" y="1736935"/>
            <a:ext cx="406188" cy="294157"/>
          </a:xfrm>
          <a:prstGeom prst="rect">
            <a:avLst/>
          </a:prstGeom>
          <a:noFill/>
        </p:spPr>
        <p:txBody>
          <a:bodyPr wrap="square" rtlCol="0">
            <a:spAutoFit/>
          </a:bodyPr>
          <a:lstStyle/>
          <a:p>
            <a:r>
              <a:rPr lang="fr-FR" sz="1400" b="1" dirty="0"/>
              <a:t>B</a:t>
            </a:r>
          </a:p>
        </p:txBody>
      </p:sp>
      <p:sp>
        <p:nvSpPr>
          <p:cNvPr id="65" name="ZoneTexte 64"/>
          <p:cNvSpPr txBox="1"/>
          <p:nvPr/>
        </p:nvSpPr>
        <p:spPr>
          <a:xfrm>
            <a:off x="957880" y="1735162"/>
            <a:ext cx="406188" cy="294157"/>
          </a:xfrm>
          <a:prstGeom prst="rect">
            <a:avLst/>
          </a:prstGeom>
          <a:noFill/>
        </p:spPr>
        <p:txBody>
          <a:bodyPr wrap="square" rtlCol="0">
            <a:spAutoFit/>
          </a:bodyPr>
          <a:lstStyle/>
          <a:p>
            <a:r>
              <a:rPr lang="fr-FR" sz="1400" b="1" dirty="0"/>
              <a:t>C</a:t>
            </a:r>
          </a:p>
        </p:txBody>
      </p:sp>
      <p:sp>
        <p:nvSpPr>
          <p:cNvPr id="68" name="ZoneTexte 67"/>
          <p:cNvSpPr txBox="1"/>
          <p:nvPr/>
        </p:nvSpPr>
        <p:spPr>
          <a:xfrm>
            <a:off x="62092" y="2134886"/>
            <a:ext cx="406189" cy="294157"/>
          </a:xfrm>
          <a:prstGeom prst="rect">
            <a:avLst/>
          </a:prstGeom>
          <a:noFill/>
        </p:spPr>
        <p:txBody>
          <a:bodyPr wrap="square" rtlCol="0">
            <a:spAutoFit/>
          </a:bodyPr>
          <a:lstStyle/>
          <a:p>
            <a:r>
              <a:rPr lang="fr-FR" sz="1400" b="1" dirty="0"/>
              <a:t>A</a:t>
            </a:r>
          </a:p>
        </p:txBody>
      </p:sp>
      <p:sp>
        <p:nvSpPr>
          <p:cNvPr id="69" name="ZoneTexte 68"/>
          <p:cNvSpPr txBox="1"/>
          <p:nvPr/>
        </p:nvSpPr>
        <p:spPr>
          <a:xfrm>
            <a:off x="62092" y="2362984"/>
            <a:ext cx="406189" cy="294157"/>
          </a:xfrm>
          <a:prstGeom prst="rect">
            <a:avLst/>
          </a:prstGeom>
          <a:noFill/>
        </p:spPr>
        <p:txBody>
          <a:bodyPr wrap="square" rtlCol="0">
            <a:spAutoFit/>
          </a:bodyPr>
          <a:lstStyle/>
          <a:p>
            <a:r>
              <a:rPr lang="fr-FR" sz="1400" b="1" dirty="0"/>
              <a:t>B</a:t>
            </a:r>
          </a:p>
        </p:txBody>
      </p:sp>
      <p:sp>
        <p:nvSpPr>
          <p:cNvPr id="70" name="ZoneTexte 69"/>
          <p:cNvSpPr txBox="1"/>
          <p:nvPr/>
        </p:nvSpPr>
        <p:spPr>
          <a:xfrm>
            <a:off x="64729" y="2591989"/>
            <a:ext cx="406189" cy="294157"/>
          </a:xfrm>
          <a:prstGeom prst="rect">
            <a:avLst/>
          </a:prstGeom>
          <a:noFill/>
        </p:spPr>
        <p:txBody>
          <a:bodyPr wrap="square" rtlCol="0">
            <a:spAutoFit/>
          </a:bodyPr>
          <a:lstStyle/>
          <a:p>
            <a:r>
              <a:rPr lang="fr-FR" sz="1400" b="1" dirty="0"/>
              <a:t>C</a:t>
            </a:r>
          </a:p>
        </p:txBody>
      </p:sp>
      <p:cxnSp>
        <p:nvCxnSpPr>
          <p:cNvPr id="71" name="Connecteur droit 70"/>
          <p:cNvCxnSpPr/>
          <p:nvPr/>
        </p:nvCxnSpPr>
        <p:spPr>
          <a:xfrm>
            <a:off x="428357" y="2626434"/>
            <a:ext cx="21482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Connecteur droit 71"/>
          <p:cNvCxnSpPr/>
          <p:nvPr/>
        </p:nvCxnSpPr>
        <p:spPr>
          <a:xfrm>
            <a:off x="440118" y="2898709"/>
            <a:ext cx="21482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p:nvPr/>
        </p:nvCxnSpPr>
        <p:spPr>
          <a:xfrm flipH="1" flipV="1">
            <a:off x="577016" y="2547842"/>
            <a:ext cx="238488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ZoneTexte 73"/>
          <p:cNvSpPr txBox="1"/>
          <p:nvPr/>
        </p:nvSpPr>
        <p:spPr>
          <a:xfrm>
            <a:off x="2968959" y="2881414"/>
            <a:ext cx="1895004" cy="707886"/>
          </a:xfrm>
          <a:prstGeom prst="rect">
            <a:avLst/>
          </a:prstGeom>
          <a:noFill/>
        </p:spPr>
        <p:txBody>
          <a:bodyPr wrap="square" rtlCol="0">
            <a:spAutoFit/>
          </a:bodyPr>
          <a:lstStyle/>
          <a:p>
            <a:r>
              <a:rPr lang="fr-FR" sz="1000" dirty="0"/>
              <a:t>La ou les </a:t>
            </a:r>
            <a:r>
              <a:rPr lang="fr-FR" sz="1000" b="1" u="sng" dirty="0"/>
              <a:t>clé(s) étrangère(s)</a:t>
            </a:r>
            <a:r>
              <a:rPr lang="fr-FR" sz="1000" b="1" dirty="0"/>
              <a:t> </a:t>
            </a:r>
            <a:r>
              <a:rPr lang="fr-FR" sz="1000" dirty="0"/>
              <a:t>relie(nt) les différentes tables d’une base de données entre elles par un code commun</a:t>
            </a:r>
          </a:p>
        </p:txBody>
      </p:sp>
      <p:cxnSp>
        <p:nvCxnSpPr>
          <p:cNvPr id="42" name="Connecteur droit avec flèche 41"/>
          <p:cNvCxnSpPr>
            <a:stCxn id="74" idx="1"/>
          </p:cNvCxnSpPr>
          <p:nvPr/>
        </p:nvCxnSpPr>
        <p:spPr>
          <a:xfrm flipH="1" flipV="1">
            <a:off x="852007" y="3146123"/>
            <a:ext cx="211695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eur droit avec flèche 45"/>
          <p:cNvCxnSpPr/>
          <p:nvPr/>
        </p:nvCxnSpPr>
        <p:spPr>
          <a:xfrm flipH="1" flipV="1">
            <a:off x="1653684" y="3711358"/>
            <a:ext cx="129919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259715" y="5645114"/>
            <a:ext cx="721498" cy="683363"/>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Rectangle 84"/>
          <p:cNvSpPr/>
          <p:nvPr/>
        </p:nvSpPr>
        <p:spPr>
          <a:xfrm>
            <a:off x="268870" y="5653372"/>
            <a:ext cx="163663" cy="684997"/>
          </a:xfrm>
          <a:prstGeom prst="rect">
            <a:avLst/>
          </a:prstGeom>
          <a:solidFill>
            <a:schemeClr val="accent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 name="Rectangle 85"/>
          <p:cNvSpPr/>
          <p:nvPr/>
        </p:nvSpPr>
        <p:spPr>
          <a:xfrm>
            <a:off x="459257" y="5648581"/>
            <a:ext cx="125059" cy="688363"/>
          </a:xfrm>
          <a:prstGeom prst="rect">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 name="Rectangle 86"/>
          <p:cNvSpPr/>
          <p:nvPr/>
        </p:nvSpPr>
        <p:spPr>
          <a:xfrm>
            <a:off x="1354522" y="6019860"/>
            <a:ext cx="721498" cy="683363"/>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0" name="Rectangle 89"/>
          <p:cNvSpPr/>
          <p:nvPr/>
        </p:nvSpPr>
        <p:spPr>
          <a:xfrm>
            <a:off x="1354522" y="5239088"/>
            <a:ext cx="721498" cy="683363"/>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 name="Rectangle 91"/>
          <p:cNvSpPr/>
          <p:nvPr/>
        </p:nvSpPr>
        <p:spPr>
          <a:xfrm>
            <a:off x="1373396" y="5245063"/>
            <a:ext cx="125059" cy="688363"/>
          </a:xfrm>
          <a:prstGeom prst="rect">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Rectangle 92"/>
          <p:cNvSpPr/>
          <p:nvPr/>
        </p:nvSpPr>
        <p:spPr>
          <a:xfrm>
            <a:off x="611657" y="5640114"/>
            <a:ext cx="125059" cy="688363"/>
          </a:xfrm>
          <a:prstGeom prst="rect">
            <a:avLst/>
          </a:prstGeom>
          <a:solidFill>
            <a:schemeClr val="accent4">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Rectangle 93"/>
          <p:cNvSpPr/>
          <p:nvPr/>
        </p:nvSpPr>
        <p:spPr>
          <a:xfrm>
            <a:off x="1366863" y="6017352"/>
            <a:ext cx="125059" cy="688363"/>
          </a:xfrm>
          <a:prstGeom prst="rect">
            <a:avLst/>
          </a:prstGeom>
          <a:solidFill>
            <a:schemeClr val="accent4">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0" name="Connecteur droit avec flèche 99"/>
          <p:cNvCxnSpPr/>
          <p:nvPr/>
        </p:nvCxnSpPr>
        <p:spPr>
          <a:xfrm flipV="1">
            <a:off x="568320" y="5483111"/>
            <a:ext cx="758712" cy="335790"/>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Connecteur droit avec flèche 102"/>
          <p:cNvCxnSpPr/>
          <p:nvPr/>
        </p:nvCxnSpPr>
        <p:spPr>
          <a:xfrm>
            <a:off x="627653" y="6166290"/>
            <a:ext cx="711674" cy="284249"/>
          </a:xfrm>
          <a:prstGeom prst="straightConnector1">
            <a:avLst/>
          </a:prstGeom>
          <a:ln w="381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8" name="ZoneTexte 107"/>
          <p:cNvSpPr txBox="1"/>
          <p:nvPr/>
        </p:nvSpPr>
        <p:spPr>
          <a:xfrm>
            <a:off x="198327" y="4381339"/>
            <a:ext cx="3935042" cy="707886"/>
          </a:xfrm>
          <a:prstGeom prst="rect">
            <a:avLst/>
          </a:prstGeom>
          <a:noFill/>
        </p:spPr>
        <p:txBody>
          <a:bodyPr wrap="square" rtlCol="0">
            <a:spAutoFit/>
          </a:bodyPr>
          <a:lstStyle/>
          <a:p>
            <a:r>
              <a:rPr lang="fr-FR" sz="1000" dirty="0"/>
              <a:t>Une </a:t>
            </a:r>
            <a:r>
              <a:rPr lang="fr-FR" sz="1000" b="1" dirty="0"/>
              <a:t>table de données </a:t>
            </a:r>
            <a:r>
              <a:rPr lang="fr-FR" sz="1000" dirty="0"/>
              <a:t>est un ensemble de données organisées en un tableau. Elle est formée de colonnes (ou champs) qui décrivent des variables. Les lignes sont les relations entre les colonnes = les individus statistiques. </a:t>
            </a:r>
            <a:r>
              <a:rPr lang="fr-FR" sz="1000" b="1" dirty="0"/>
              <a:t>C’est le format classique d’import de données sous R</a:t>
            </a:r>
          </a:p>
        </p:txBody>
      </p:sp>
      <p:sp>
        <p:nvSpPr>
          <p:cNvPr id="109" name="ZoneTexte 108"/>
          <p:cNvSpPr txBox="1"/>
          <p:nvPr/>
        </p:nvSpPr>
        <p:spPr>
          <a:xfrm>
            <a:off x="2113209" y="5379140"/>
            <a:ext cx="2381558" cy="1323439"/>
          </a:xfrm>
          <a:prstGeom prst="rect">
            <a:avLst/>
          </a:prstGeom>
          <a:noFill/>
        </p:spPr>
        <p:txBody>
          <a:bodyPr wrap="square" rtlCol="0">
            <a:spAutoFit/>
          </a:bodyPr>
          <a:lstStyle/>
          <a:p>
            <a:r>
              <a:rPr lang="fr-FR" sz="1000" dirty="0"/>
              <a:t>Une </a:t>
            </a:r>
            <a:r>
              <a:rPr lang="fr-FR" sz="1000" b="1" dirty="0"/>
              <a:t>base de données </a:t>
            </a:r>
            <a:r>
              <a:rPr lang="fr-FR" sz="1000" dirty="0"/>
              <a:t>est un ensemble de tables de données reliées entre elles par des champs (variables) communs qui décrivent une architecture (structure) logique au regard de l’information contenue. R sait se connecter à des bases de données, mais c’est une utilisation avancée.</a:t>
            </a:r>
          </a:p>
        </p:txBody>
      </p:sp>
      <p:cxnSp>
        <p:nvCxnSpPr>
          <p:cNvPr id="118" name="Connecteur droit avec flèche 117"/>
          <p:cNvCxnSpPr/>
          <p:nvPr/>
        </p:nvCxnSpPr>
        <p:spPr>
          <a:xfrm flipV="1">
            <a:off x="459257" y="5189623"/>
            <a:ext cx="0" cy="4504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Connecteur droit avec flèche 118"/>
          <p:cNvCxnSpPr/>
          <p:nvPr/>
        </p:nvCxnSpPr>
        <p:spPr>
          <a:xfrm flipH="1">
            <a:off x="1944650" y="1844490"/>
            <a:ext cx="987804" cy="2250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2" name="ZoneTexte 121"/>
          <p:cNvSpPr txBox="1"/>
          <p:nvPr/>
        </p:nvSpPr>
        <p:spPr>
          <a:xfrm>
            <a:off x="2952882" y="1564355"/>
            <a:ext cx="3151042" cy="707886"/>
          </a:xfrm>
          <a:prstGeom prst="rect">
            <a:avLst/>
          </a:prstGeom>
          <a:noFill/>
        </p:spPr>
        <p:txBody>
          <a:bodyPr wrap="square" rtlCol="0">
            <a:spAutoFit/>
          </a:bodyPr>
          <a:lstStyle/>
          <a:p>
            <a:r>
              <a:rPr lang="fr-FR" sz="1000" b="1" u="sng" dirty="0"/>
              <a:t>L’indexation des lignes et des colonnes </a:t>
            </a:r>
            <a:r>
              <a:rPr lang="fr-FR" sz="1000" dirty="0"/>
              <a:t>permet d’identifier des cellules dans une table de données. Les lignes sont habituellement notées i et les colonnes j : chaque cellule est donc identifiée par un couple [</a:t>
            </a:r>
            <a:r>
              <a:rPr lang="fr-FR" sz="1000" dirty="0" err="1"/>
              <a:t>i,j</a:t>
            </a:r>
            <a:r>
              <a:rPr lang="fr-FR" sz="1000" dirty="0"/>
              <a:t>]</a:t>
            </a:r>
          </a:p>
        </p:txBody>
      </p:sp>
      <p:sp>
        <p:nvSpPr>
          <p:cNvPr id="123" name="ZoneTexte 122"/>
          <p:cNvSpPr txBox="1"/>
          <p:nvPr/>
        </p:nvSpPr>
        <p:spPr>
          <a:xfrm>
            <a:off x="2960358" y="616633"/>
            <a:ext cx="3143566" cy="1015663"/>
          </a:xfrm>
          <a:prstGeom prst="rect">
            <a:avLst/>
          </a:prstGeom>
          <a:noFill/>
        </p:spPr>
        <p:txBody>
          <a:bodyPr wrap="square" rtlCol="0">
            <a:spAutoFit/>
          </a:bodyPr>
          <a:lstStyle/>
          <a:p>
            <a:r>
              <a:rPr lang="fr-FR" sz="1000" b="1" u="sng" dirty="0"/>
              <a:t>Les étiquettes des lignes et des colonnes </a:t>
            </a:r>
            <a:r>
              <a:rPr lang="fr-FR" sz="1000" dirty="0"/>
              <a:t>sont des titres en toutes lettres qui facilitent l’interprétation du contenu de la table de données (par exemple : identité des individus, noms des variables). Ils sont purement esthétiques et ne font pas eux-mêmes partie des données</a:t>
            </a:r>
          </a:p>
        </p:txBody>
      </p:sp>
      <p:cxnSp>
        <p:nvCxnSpPr>
          <p:cNvPr id="124" name="Connecteur droit avec flèche 123"/>
          <p:cNvCxnSpPr>
            <a:stCxn id="123" idx="1"/>
          </p:cNvCxnSpPr>
          <p:nvPr/>
        </p:nvCxnSpPr>
        <p:spPr>
          <a:xfrm flipH="1">
            <a:off x="1201822" y="1124465"/>
            <a:ext cx="1758536" cy="7363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ZoneTexte 72"/>
          <p:cNvSpPr txBox="1"/>
          <p:nvPr/>
        </p:nvSpPr>
        <p:spPr>
          <a:xfrm>
            <a:off x="1" y="-7487"/>
            <a:ext cx="3149734" cy="369332"/>
          </a:xfrm>
          <a:prstGeom prst="rect">
            <a:avLst/>
          </a:prstGeom>
          <a:solidFill>
            <a:schemeClr val="accent6">
              <a:lumMod val="75000"/>
            </a:schemeClr>
          </a:solidFill>
        </p:spPr>
        <p:txBody>
          <a:bodyPr wrap="square" rtlCol="0">
            <a:spAutoFit/>
          </a:bodyPr>
          <a:lstStyle/>
          <a:p>
            <a:r>
              <a:rPr lang="fr-FR" b="1" u="sng" dirty="0">
                <a:solidFill>
                  <a:schemeClr val="bg1"/>
                </a:solidFill>
              </a:rPr>
              <a:t>ORGANISATION DES DONNEES</a:t>
            </a:r>
          </a:p>
        </p:txBody>
      </p:sp>
      <p:sp>
        <p:nvSpPr>
          <p:cNvPr id="75" name="ZoneTexte 74"/>
          <p:cNvSpPr txBox="1"/>
          <p:nvPr/>
        </p:nvSpPr>
        <p:spPr>
          <a:xfrm>
            <a:off x="0" y="377823"/>
            <a:ext cx="3149734" cy="400110"/>
          </a:xfrm>
          <a:prstGeom prst="rect">
            <a:avLst/>
          </a:prstGeom>
          <a:noFill/>
        </p:spPr>
        <p:txBody>
          <a:bodyPr wrap="square" rtlCol="0">
            <a:spAutoFit/>
          </a:bodyPr>
          <a:lstStyle/>
          <a:p>
            <a:r>
              <a:rPr lang="fr-FR" sz="1000" dirty="0">
                <a:solidFill>
                  <a:schemeClr val="accent6">
                    <a:lumMod val="75000"/>
                  </a:schemeClr>
                </a:solidFill>
              </a:rPr>
              <a:t>Certification statistiques pour les écologues – EPHE</a:t>
            </a:r>
          </a:p>
          <a:p>
            <a:r>
              <a:rPr lang="fr-FR" sz="1000" dirty="0">
                <a:solidFill>
                  <a:schemeClr val="accent6">
                    <a:lumMod val="75000"/>
                  </a:schemeClr>
                </a:solidFill>
              </a:rPr>
              <a:t>niveau 1 – version 2021 – Jean-Yves </a:t>
            </a:r>
            <a:r>
              <a:rPr lang="fr-FR" sz="1000" dirty="0" err="1">
                <a:solidFill>
                  <a:schemeClr val="accent6">
                    <a:lumMod val="75000"/>
                  </a:schemeClr>
                </a:solidFill>
              </a:rPr>
              <a:t>Barnagaud</a:t>
            </a:r>
            <a:endParaRPr lang="fr-FR" sz="1000" dirty="0">
              <a:solidFill>
                <a:schemeClr val="accent6">
                  <a:lumMod val="75000"/>
                </a:schemeClr>
              </a:solidFill>
            </a:endParaRPr>
          </a:p>
        </p:txBody>
      </p:sp>
      <p:pic>
        <p:nvPicPr>
          <p:cNvPr id="76" name="Image 75"/>
          <p:cNvPicPr>
            <a:picLocks noChangeAspect="1"/>
          </p:cNvPicPr>
          <p:nvPr/>
        </p:nvPicPr>
        <p:blipFill>
          <a:blip r:embed="rId2">
            <a:clrChange>
              <a:clrFrom>
                <a:srgbClr val="FFFFFF"/>
              </a:clrFrom>
              <a:clrTo>
                <a:srgbClr val="FFFFFF">
                  <a:alpha val="0"/>
                </a:srgbClr>
              </a:clrTo>
            </a:clrChange>
          </a:blip>
          <a:stretch>
            <a:fillRect/>
          </a:stretch>
        </p:blipFill>
        <p:spPr>
          <a:xfrm>
            <a:off x="3209482" y="-46394"/>
            <a:ext cx="420842" cy="447145"/>
          </a:xfrm>
          <a:prstGeom prst="rect">
            <a:avLst/>
          </a:prstGeom>
        </p:spPr>
      </p:pic>
      <p:sp>
        <p:nvSpPr>
          <p:cNvPr id="77" name="ZoneTexte 76"/>
          <p:cNvSpPr txBox="1"/>
          <p:nvPr/>
        </p:nvSpPr>
        <p:spPr>
          <a:xfrm>
            <a:off x="82082" y="889011"/>
            <a:ext cx="2514490" cy="369332"/>
          </a:xfrm>
          <a:prstGeom prst="rect">
            <a:avLst/>
          </a:prstGeom>
          <a:noFill/>
        </p:spPr>
        <p:txBody>
          <a:bodyPr wrap="square" rtlCol="0">
            <a:spAutoFit/>
          </a:bodyPr>
          <a:lstStyle/>
          <a:p>
            <a:r>
              <a:rPr lang="fr-FR" b="1" dirty="0"/>
              <a:t>Structures de données</a:t>
            </a:r>
          </a:p>
        </p:txBody>
      </p:sp>
      <p:sp>
        <p:nvSpPr>
          <p:cNvPr id="83" name="ZoneTexte 82"/>
          <p:cNvSpPr txBox="1"/>
          <p:nvPr/>
        </p:nvSpPr>
        <p:spPr>
          <a:xfrm>
            <a:off x="5028633" y="2371536"/>
            <a:ext cx="3400105" cy="369332"/>
          </a:xfrm>
          <a:prstGeom prst="rect">
            <a:avLst/>
          </a:prstGeom>
          <a:noFill/>
        </p:spPr>
        <p:txBody>
          <a:bodyPr wrap="square" rtlCol="0">
            <a:spAutoFit/>
          </a:bodyPr>
          <a:lstStyle/>
          <a:p>
            <a:r>
              <a:rPr lang="fr-FR" b="1" dirty="0"/>
              <a:t>Sauvegarde et </a:t>
            </a:r>
            <a:r>
              <a:rPr lang="fr-FR" b="1" dirty="0" err="1"/>
              <a:t>versionnement</a:t>
            </a:r>
            <a:endParaRPr lang="fr-FR" b="1" dirty="0"/>
          </a:p>
        </p:txBody>
      </p:sp>
      <p:sp>
        <p:nvSpPr>
          <p:cNvPr id="84" name="ZoneTexte 83"/>
          <p:cNvSpPr txBox="1"/>
          <p:nvPr/>
        </p:nvSpPr>
        <p:spPr>
          <a:xfrm>
            <a:off x="6858464" y="5979123"/>
            <a:ext cx="2156991" cy="861774"/>
          </a:xfrm>
          <a:prstGeom prst="rect">
            <a:avLst/>
          </a:prstGeom>
          <a:noFill/>
        </p:spPr>
        <p:txBody>
          <a:bodyPr wrap="square" rtlCol="0">
            <a:spAutoFit/>
          </a:bodyPr>
          <a:lstStyle/>
          <a:p>
            <a:r>
              <a:rPr lang="fr-FR" sz="1000" b="1" dirty="0"/>
              <a:t>Les saisies de terrain </a:t>
            </a:r>
            <a:r>
              <a:rPr lang="fr-FR" sz="1000" dirty="0"/>
              <a:t>(papier ou informatique) ne doivent jamais être modifiées. Elles doivent être stockées à part de votre dossier de travail pour éviter tout accident.</a:t>
            </a:r>
          </a:p>
        </p:txBody>
      </p:sp>
      <p:sp>
        <p:nvSpPr>
          <p:cNvPr id="88" name="Rectangle 87"/>
          <p:cNvSpPr/>
          <p:nvPr/>
        </p:nvSpPr>
        <p:spPr>
          <a:xfrm>
            <a:off x="5217517" y="4393611"/>
            <a:ext cx="3589002" cy="1612645"/>
          </a:xfrm>
          <a:prstGeom prst="rect">
            <a:avLst/>
          </a:prstGeom>
          <a:solidFill>
            <a:schemeClr val="accent4">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 name="Rectangle 88"/>
          <p:cNvSpPr/>
          <p:nvPr/>
        </p:nvSpPr>
        <p:spPr>
          <a:xfrm>
            <a:off x="5364247" y="4690832"/>
            <a:ext cx="3314568" cy="1182422"/>
          </a:xfrm>
          <a:prstGeom prst="rect">
            <a:avLst/>
          </a:prstGeom>
          <a:solidFill>
            <a:schemeClr val="accent4">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1" name="Rectangle 90"/>
          <p:cNvSpPr/>
          <p:nvPr/>
        </p:nvSpPr>
        <p:spPr>
          <a:xfrm>
            <a:off x="5446831" y="4944599"/>
            <a:ext cx="945644" cy="36732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 name="ZoneTexte 96"/>
          <p:cNvSpPr txBox="1"/>
          <p:nvPr/>
        </p:nvSpPr>
        <p:spPr>
          <a:xfrm>
            <a:off x="5210201" y="4404605"/>
            <a:ext cx="1399911" cy="246221"/>
          </a:xfrm>
          <a:prstGeom prst="rect">
            <a:avLst/>
          </a:prstGeom>
          <a:noFill/>
        </p:spPr>
        <p:txBody>
          <a:bodyPr wrap="square" rtlCol="0">
            <a:spAutoFit/>
          </a:bodyPr>
          <a:lstStyle/>
          <a:p>
            <a:r>
              <a:rPr lang="fr-FR" sz="1000" dirty="0"/>
              <a:t>D:\</a:t>
            </a:r>
          </a:p>
        </p:txBody>
      </p:sp>
      <p:sp>
        <p:nvSpPr>
          <p:cNvPr id="98" name="ZoneTexte 97"/>
          <p:cNvSpPr txBox="1"/>
          <p:nvPr/>
        </p:nvSpPr>
        <p:spPr>
          <a:xfrm>
            <a:off x="5364246" y="4698378"/>
            <a:ext cx="1399911" cy="246221"/>
          </a:xfrm>
          <a:prstGeom prst="rect">
            <a:avLst/>
          </a:prstGeom>
          <a:noFill/>
        </p:spPr>
        <p:txBody>
          <a:bodyPr wrap="square" rtlCol="0">
            <a:spAutoFit/>
          </a:bodyPr>
          <a:lstStyle/>
          <a:p>
            <a:r>
              <a:rPr lang="fr-FR" sz="1000" dirty="0"/>
              <a:t>D:\projet</a:t>
            </a:r>
          </a:p>
        </p:txBody>
      </p:sp>
      <p:sp>
        <p:nvSpPr>
          <p:cNvPr id="99" name="ZoneTexte 98"/>
          <p:cNvSpPr txBox="1"/>
          <p:nvPr/>
        </p:nvSpPr>
        <p:spPr>
          <a:xfrm>
            <a:off x="5446830" y="4895646"/>
            <a:ext cx="1399911" cy="246221"/>
          </a:xfrm>
          <a:prstGeom prst="rect">
            <a:avLst/>
          </a:prstGeom>
          <a:noFill/>
        </p:spPr>
        <p:txBody>
          <a:bodyPr wrap="square" rtlCol="0">
            <a:spAutoFit/>
          </a:bodyPr>
          <a:lstStyle/>
          <a:p>
            <a:r>
              <a:rPr lang="fr-FR" sz="1000" dirty="0"/>
              <a:t>D:\projet\data</a:t>
            </a:r>
          </a:p>
        </p:txBody>
      </p:sp>
      <p:sp>
        <p:nvSpPr>
          <p:cNvPr id="101" name="Rectangle 100"/>
          <p:cNvSpPr/>
          <p:nvPr/>
        </p:nvSpPr>
        <p:spPr>
          <a:xfrm>
            <a:off x="6453780" y="4944599"/>
            <a:ext cx="1017213" cy="36732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 name="Rectangle 101"/>
          <p:cNvSpPr/>
          <p:nvPr/>
        </p:nvSpPr>
        <p:spPr>
          <a:xfrm>
            <a:off x="6419102" y="4918729"/>
            <a:ext cx="1051891" cy="246221"/>
          </a:xfrm>
          <a:prstGeom prst="rect">
            <a:avLst/>
          </a:prstGeom>
        </p:spPr>
        <p:txBody>
          <a:bodyPr wrap="none">
            <a:spAutoFit/>
          </a:bodyPr>
          <a:lstStyle/>
          <a:p>
            <a:r>
              <a:rPr lang="fr-FR" sz="1000" dirty="0"/>
              <a:t>D:\projet\scripts</a:t>
            </a:r>
          </a:p>
        </p:txBody>
      </p:sp>
      <p:sp>
        <p:nvSpPr>
          <p:cNvPr id="104" name="Rectangle 103"/>
          <p:cNvSpPr/>
          <p:nvPr/>
        </p:nvSpPr>
        <p:spPr>
          <a:xfrm>
            <a:off x="7521237" y="4944599"/>
            <a:ext cx="1017213" cy="36732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 name="Rectangle 104"/>
          <p:cNvSpPr/>
          <p:nvPr/>
        </p:nvSpPr>
        <p:spPr>
          <a:xfrm>
            <a:off x="7486559" y="4918729"/>
            <a:ext cx="1061509" cy="246221"/>
          </a:xfrm>
          <a:prstGeom prst="rect">
            <a:avLst/>
          </a:prstGeom>
        </p:spPr>
        <p:txBody>
          <a:bodyPr wrap="none">
            <a:spAutoFit/>
          </a:bodyPr>
          <a:lstStyle/>
          <a:p>
            <a:r>
              <a:rPr lang="fr-FR" sz="1000" dirty="0"/>
              <a:t>D:\projet\sorties</a:t>
            </a:r>
          </a:p>
        </p:txBody>
      </p:sp>
      <p:sp>
        <p:nvSpPr>
          <p:cNvPr id="106" name="Rectangle 105"/>
          <p:cNvSpPr/>
          <p:nvPr/>
        </p:nvSpPr>
        <p:spPr>
          <a:xfrm>
            <a:off x="5955083" y="5360872"/>
            <a:ext cx="1172778" cy="37462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ZoneTexte 106"/>
          <p:cNvSpPr txBox="1"/>
          <p:nvPr/>
        </p:nvSpPr>
        <p:spPr>
          <a:xfrm>
            <a:off x="5926179" y="5388848"/>
            <a:ext cx="1399911" cy="246221"/>
          </a:xfrm>
          <a:prstGeom prst="rect">
            <a:avLst/>
          </a:prstGeom>
          <a:noFill/>
        </p:spPr>
        <p:txBody>
          <a:bodyPr wrap="square" rtlCol="0">
            <a:spAutoFit/>
          </a:bodyPr>
          <a:lstStyle/>
          <a:p>
            <a:r>
              <a:rPr lang="fr-FR" sz="1000" dirty="0"/>
              <a:t>D:\projet\data\brut</a:t>
            </a:r>
          </a:p>
        </p:txBody>
      </p:sp>
      <p:cxnSp>
        <p:nvCxnSpPr>
          <p:cNvPr id="110" name="Connecteur droit avec flèche 109"/>
          <p:cNvCxnSpPr/>
          <p:nvPr/>
        </p:nvCxnSpPr>
        <p:spPr>
          <a:xfrm flipH="1" flipV="1">
            <a:off x="6541472" y="5653431"/>
            <a:ext cx="374429" cy="4224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ZoneTexte 111"/>
          <p:cNvSpPr txBox="1"/>
          <p:nvPr/>
        </p:nvSpPr>
        <p:spPr>
          <a:xfrm>
            <a:off x="5159796" y="6036189"/>
            <a:ext cx="1785309" cy="553998"/>
          </a:xfrm>
          <a:prstGeom prst="rect">
            <a:avLst/>
          </a:prstGeom>
          <a:noFill/>
        </p:spPr>
        <p:txBody>
          <a:bodyPr wrap="square" rtlCol="0">
            <a:spAutoFit/>
          </a:bodyPr>
          <a:lstStyle/>
          <a:p>
            <a:r>
              <a:rPr lang="fr-FR" sz="1000" b="1" dirty="0"/>
              <a:t>Toutes les données de travail </a:t>
            </a:r>
            <a:r>
              <a:rPr lang="fr-FR" sz="1000" dirty="0"/>
              <a:t>à analyser sont stockées dans un unique dossier. </a:t>
            </a:r>
          </a:p>
        </p:txBody>
      </p:sp>
      <p:cxnSp>
        <p:nvCxnSpPr>
          <p:cNvPr id="113" name="Connecteur droit avec flèche 112"/>
          <p:cNvCxnSpPr/>
          <p:nvPr/>
        </p:nvCxnSpPr>
        <p:spPr>
          <a:xfrm flipV="1">
            <a:off x="5576597" y="5246729"/>
            <a:ext cx="156255" cy="8291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ZoneTexte 113"/>
          <p:cNvSpPr txBox="1"/>
          <p:nvPr/>
        </p:nvSpPr>
        <p:spPr>
          <a:xfrm>
            <a:off x="5087518" y="3771587"/>
            <a:ext cx="2017574" cy="553998"/>
          </a:xfrm>
          <a:prstGeom prst="rect">
            <a:avLst/>
          </a:prstGeom>
          <a:noFill/>
        </p:spPr>
        <p:txBody>
          <a:bodyPr wrap="square" rtlCol="0">
            <a:spAutoFit/>
          </a:bodyPr>
          <a:lstStyle/>
          <a:p>
            <a:r>
              <a:rPr lang="fr-FR" sz="1000" b="1" dirty="0"/>
              <a:t>Les analyses doivent être stockées sous forme de scripts </a:t>
            </a:r>
            <a:r>
              <a:rPr lang="fr-FR" sz="1000" dirty="0"/>
              <a:t>en vue de leur réplication / communication</a:t>
            </a:r>
          </a:p>
        </p:txBody>
      </p:sp>
      <p:cxnSp>
        <p:nvCxnSpPr>
          <p:cNvPr id="115" name="Connecteur droit avec flèche 114"/>
          <p:cNvCxnSpPr/>
          <p:nvPr/>
        </p:nvCxnSpPr>
        <p:spPr>
          <a:xfrm>
            <a:off x="6535594" y="4294903"/>
            <a:ext cx="136350" cy="6172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6" name="ZoneTexte 115"/>
          <p:cNvSpPr txBox="1"/>
          <p:nvPr/>
        </p:nvSpPr>
        <p:spPr>
          <a:xfrm>
            <a:off x="6998599" y="3758780"/>
            <a:ext cx="2166352" cy="553998"/>
          </a:xfrm>
          <a:prstGeom prst="rect">
            <a:avLst/>
          </a:prstGeom>
          <a:noFill/>
        </p:spPr>
        <p:txBody>
          <a:bodyPr wrap="square" rtlCol="0">
            <a:spAutoFit/>
          </a:bodyPr>
          <a:lstStyle/>
          <a:p>
            <a:r>
              <a:rPr lang="fr-FR" sz="1000" b="1" dirty="0"/>
              <a:t>Les sorties d’analyses </a:t>
            </a:r>
            <a:r>
              <a:rPr lang="fr-FR" sz="1000" dirty="0"/>
              <a:t>(texte rédigé, tableaux, graphiques) sont conservées en vue de leur réutilisation</a:t>
            </a:r>
          </a:p>
        </p:txBody>
      </p:sp>
      <p:cxnSp>
        <p:nvCxnSpPr>
          <p:cNvPr id="117" name="Connecteur droit avec flèche 116"/>
          <p:cNvCxnSpPr>
            <a:endCxn id="104" idx="0"/>
          </p:cNvCxnSpPr>
          <p:nvPr/>
        </p:nvCxnSpPr>
        <p:spPr>
          <a:xfrm flipH="1">
            <a:off x="8029844" y="4257369"/>
            <a:ext cx="103862" cy="6872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ZoneTexte 119"/>
          <p:cNvSpPr txBox="1"/>
          <p:nvPr/>
        </p:nvSpPr>
        <p:spPr>
          <a:xfrm>
            <a:off x="5078522" y="2646985"/>
            <a:ext cx="3975233" cy="1169551"/>
          </a:xfrm>
          <a:prstGeom prst="rect">
            <a:avLst/>
          </a:prstGeom>
          <a:noFill/>
        </p:spPr>
        <p:txBody>
          <a:bodyPr wrap="square" rtlCol="0">
            <a:spAutoFit/>
          </a:bodyPr>
          <a:lstStyle/>
          <a:p>
            <a:r>
              <a:rPr lang="fr-FR" sz="1000" b="1" dirty="0"/>
              <a:t>L’architecture par projets </a:t>
            </a:r>
            <a:r>
              <a:rPr lang="fr-FR" sz="1000" dirty="0"/>
              <a:t>est la manière la plus simple de structurer/archiver des données à analyser</a:t>
            </a:r>
          </a:p>
          <a:p>
            <a:r>
              <a:rPr lang="fr-FR" sz="1000" b="1" dirty="0"/>
              <a:t>Réalisez au moins 3 sauvegardes </a:t>
            </a:r>
            <a:r>
              <a:rPr lang="fr-FR" sz="1000" dirty="0"/>
              <a:t>de vos données sur des supports physiques différents. </a:t>
            </a:r>
          </a:p>
          <a:p>
            <a:r>
              <a:rPr lang="fr-FR" sz="1000" b="1" dirty="0"/>
              <a:t>Documentez et </a:t>
            </a:r>
            <a:r>
              <a:rPr lang="fr-FR" sz="1000" b="1" dirty="0" err="1"/>
              <a:t>versionnez</a:t>
            </a:r>
            <a:r>
              <a:rPr lang="fr-FR" sz="1000" b="1" dirty="0"/>
              <a:t> </a:t>
            </a:r>
            <a:r>
              <a:rPr lang="fr-FR" sz="1000" dirty="0"/>
              <a:t>vos données : métadonnées et fichiers descriptifs avec chronologie des modifications. </a:t>
            </a:r>
            <a:r>
              <a:rPr lang="fr-FR" sz="1000" dirty="0" err="1"/>
              <a:t>GitHub</a:t>
            </a:r>
            <a:r>
              <a:rPr lang="fr-FR" sz="1000" dirty="0"/>
              <a:t> et </a:t>
            </a:r>
            <a:r>
              <a:rPr lang="fr-FR" sz="1000" dirty="0" err="1"/>
              <a:t>GitLab</a:t>
            </a:r>
            <a:r>
              <a:rPr lang="fr-FR" sz="1000" dirty="0"/>
              <a:t> sont de bons outils d’archivage / </a:t>
            </a:r>
            <a:r>
              <a:rPr lang="fr-FR" sz="1000" dirty="0" err="1"/>
              <a:t>versionnement</a:t>
            </a:r>
            <a:r>
              <a:rPr lang="fr-FR" sz="1000" dirty="0"/>
              <a:t> pour du travail collaboratif</a:t>
            </a:r>
            <a:endParaRPr lang="fr-FR" sz="1000" b="1" dirty="0"/>
          </a:p>
        </p:txBody>
      </p:sp>
      <p:sp>
        <p:nvSpPr>
          <p:cNvPr id="121" name="ZoneTexte 120"/>
          <p:cNvSpPr txBox="1"/>
          <p:nvPr/>
        </p:nvSpPr>
        <p:spPr>
          <a:xfrm>
            <a:off x="6016050" y="394053"/>
            <a:ext cx="1684828" cy="369332"/>
          </a:xfrm>
          <a:prstGeom prst="rect">
            <a:avLst/>
          </a:prstGeom>
          <a:noFill/>
        </p:spPr>
        <p:txBody>
          <a:bodyPr wrap="square" rtlCol="0">
            <a:spAutoFit/>
          </a:bodyPr>
          <a:lstStyle/>
          <a:p>
            <a:r>
              <a:rPr lang="fr-FR" b="1" dirty="0"/>
              <a:t>Métadonnées</a:t>
            </a:r>
          </a:p>
        </p:txBody>
      </p:sp>
      <p:sp>
        <p:nvSpPr>
          <p:cNvPr id="125" name="ZoneTexte 124"/>
          <p:cNvSpPr txBox="1"/>
          <p:nvPr/>
        </p:nvSpPr>
        <p:spPr>
          <a:xfrm>
            <a:off x="6021385" y="698329"/>
            <a:ext cx="3143566" cy="1477328"/>
          </a:xfrm>
          <a:prstGeom prst="rect">
            <a:avLst/>
          </a:prstGeom>
          <a:noFill/>
        </p:spPr>
        <p:txBody>
          <a:bodyPr wrap="square" rtlCol="0">
            <a:spAutoFit/>
          </a:bodyPr>
          <a:lstStyle/>
          <a:p>
            <a:r>
              <a:rPr lang="fr-FR" sz="1000" b="1" u="sng" dirty="0"/>
              <a:t>L’origine, l’auteur, la date et les conditions d’acquisition </a:t>
            </a:r>
            <a:r>
              <a:rPr lang="fr-FR" sz="1000" dirty="0"/>
              <a:t>des données doivent être systématiquement conservées avec les données brutes. </a:t>
            </a:r>
          </a:p>
          <a:p>
            <a:r>
              <a:rPr lang="fr-FR" sz="1000" b="1" u="sng" dirty="0"/>
              <a:t>Pour les jeux de données formatés</a:t>
            </a:r>
            <a:r>
              <a:rPr lang="fr-FR" sz="1000" dirty="0"/>
              <a:t>, le jeu de données d’origine et l’ensemble des manipulations de formatage doivent être impérativement conservées</a:t>
            </a:r>
          </a:p>
          <a:p>
            <a:r>
              <a:rPr lang="fr-FR" sz="1000" b="1" u="sng" dirty="0"/>
              <a:t>Les conditions de propriété et d’usage des données</a:t>
            </a:r>
            <a:r>
              <a:rPr lang="fr-FR" sz="1000" dirty="0"/>
              <a:t> doivent être accessibles à tous les lecteurs et utilisateurs d’un jeu de données</a:t>
            </a:r>
          </a:p>
        </p:txBody>
      </p:sp>
    </p:spTree>
    <p:extLst>
      <p:ext uri="{BB962C8B-B14F-4D97-AF65-F5344CB8AC3E}">
        <p14:creationId xmlns:p14="http://schemas.microsoft.com/office/powerpoint/2010/main" val="172500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72357" y="1217363"/>
            <a:ext cx="4724273" cy="3109417"/>
          </a:xfrm>
          <a:prstGeom prst="rect">
            <a:avLst/>
          </a:prstGeom>
        </p:spPr>
      </p:pic>
      <p:sp>
        <p:nvSpPr>
          <p:cNvPr id="5" name="ZoneTexte 4"/>
          <p:cNvSpPr txBox="1"/>
          <p:nvPr/>
        </p:nvSpPr>
        <p:spPr>
          <a:xfrm>
            <a:off x="1" y="-7487"/>
            <a:ext cx="2180491" cy="369332"/>
          </a:xfrm>
          <a:prstGeom prst="rect">
            <a:avLst/>
          </a:prstGeom>
          <a:solidFill>
            <a:schemeClr val="accent6">
              <a:lumMod val="75000"/>
            </a:schemeClr>
          </a:solidFill>
        </p:spPr>
        <p:txBody>
          <a:bodyPr wrap="square" rtlCol="0">
            <a:spAutoFit/>
          </a:bodyPr>
          <a:lstStyle/>
          <a:p>
            <a:r>
              <a:rPr lang="fr-FR" b="1" u="sng" dirty="0">
                <a:solidFill>
                  <a:schemeClr val="bg1"/>
                </a:solidFill>
              </a:rPr>
              <a:t>SAISIE DE DONNEES</a:t>
            </a:r>
          </a:p>
        </p:txBody>
      </p:sp>
      <p:sp>
        <p:nvSpPr>
          <p:cNvPr id="6" name="Rectangle 5"/>
          <p:cNvSpPr/>
          <p:nvPr/>
        </p:nvSpPr>
        <p:spPr>
          <a:xfrm>
            <a:off x="5798791" y="1614446"/>
            <a:ext cx="505269" cy="19583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solidFill>
                  <a:schemeClr val="tx1"/>
                </a:solidFill>
              </a:rPr>
              <a:t>1,5</a:t>
            </a:r>
          </a:p>
        </p:txBody>
      </p:sp>
      <p:sp>
        <p:nvSpPr>
          <p:cNvPr id="7" name="Rectangle 6"/>
          <p:cNvSpPr/>
          <p:nvPr/>
        </p:nvSpPr>
        <p:spPr>
          <a:xfrm>
            <a:off x="5798791" y="1874438"/>
            <a:ext cx="505269" cy="20294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solidFill>
                  <a:schemeClr val="tx1"/>
                </a:solidFill>
              </a:rPr>
              <a:t>1.5</a:t>
            </a:r>
          </a:p>
        </p:txBody>
      </p:sp>
      <p:sp>
        <p:nvSpPr>
          <p:cNvPr id="8" name="Rectangle 7"/>
          <p:cNvSpPr/>
          <p:nvPr/>
        </p:nvSpPr>
        <p:spPr>
          <a:xfrm>
            <a:off x="5798791" y="2201426"/>
            <a:ext cx="755603" cy="19365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solidFill>
                  <a:schemeClr val="tx1"/>
                </a:solidFill>
              </a:rPr>
              <a:t>AEIOU</a:t>
            </a:r>
          </a:p>
        </p:txBody>
      </p:sp>
      <p:sp>
        <p:nvSpPr>
          <p:cNvPr id="9" name="Rectangle 8"/>
          <p:cNvSpPr/>
          <p:nvPr/>
        </p:nvSpPr>
        <p:spPr>
          <a:xfrm>
            <a:off x="5810459" y="2468533"/>
            <a:ext cx="743936" cy="2286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solidFill>
                  <a:schemeClr val="tx1"/>
                </a:solidFill>
              </a:rPr>
              <a:t>AABBBCC</a:t>
            </a:r>
          </a:p>
        </p:txBody>
      </p:sp>
      <p:sp>
        <p:nvSpPr>
          <p:cNvPr id="10" name="Rectangle 9"/>
          <p:cNvSpPr/>
          <p:nvPr/>
        </p:nvSpPr>
        <p:spPr>
          <a:xfrm>
            <a:off x="5724761" y="2824546"/>
            <a:ext cx="362182" cy="46379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solidFill>
                  <a:schemeClr val="tx1"/>
                </a:solidFill>
              </a:rPr>
              <a:t>A1</a:t>
            </a:r>
          </a:p>
        </p:txBody>
      </p:sp>
      <p:sp>
        <p:nvSpPr>
          <p:cNvPr id="11" name="Rectangle 10"/>
          <p:cNvSpPr/>
          <p:nvPr/>
        </p:nvSpPr>
        <p:spPr>
          <a:xfrm>
            <a:off x="6051426" y="3465006"/>
            <a:ext cx="493464" cy="246391"/>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solidFill>
                  <a:schemeClr val="tx1"/>
                </a:solidFill>
              </a:rPr>
              <a:t>0</a:t>
            </a:r>
            <a:endParaRPr lang="fr-FR" sz="1000" dirty="0">
              <a:solidFill>
                <a:schemeClr val="tx1"/>
              </a:solidFill>
            </a:endParaRPr>
          </a:p>
        </p:txBody>
      </p:sp>
      <p:sp>
        <p:nvSpPr>
          <p:cNvPr id="12" name="Rectangle 11"/>
          <p:cNvSpPr/>
          <p:nvPr/>
        </p:nvSpPr>
        <p:spPr>
          <a:xfrm>
            <a:off x="6051425" y="3785298"/>
            <a:ext cx="493465" cy="211699"/>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dirty="0">
              <a:solidFill>
                <a:schemeClr val="tx1"/>
              </a:solidFill>
            </a:endParaRPr>
          </a:p>
        </p:txBody>
      </p:sp>
      <p:sp>
        <p:nvSpPr>
          <p:cNvPr id="13" name="ZoneTexte 12"/>
          <p:cNvSpPr txBox="1"/>
          <p:nvPr/>
        </p:nvSpPr>
        <p:spPr>
          <a:xfrm>
            <a:off x="6304060" y="1571672"/>
            <a:ext cx="2683933" cy="553998"/>
          </a:xfrm>
          <a:prstGeom prst="rect">
            <a:avLst/>
          </a:prstGeom>
          <a:noFill/>
        </p:spPr>
        <p:txBody>
          <a:bodyPr wrap="square" rtlCol="0">
            <a:spAutoFit/>
          </a:bodyPr>
          <a:lstStyle/>
          <a:p>
            <a:r>
              <a:rPr lang="fr-FR" sz="1000" dirty="0"/>
              <a:t>Attention au </a:t>
            </a:r>
            <a:r>
              <a:rPr lang="fr-FR" sz="1000" b="1" dirty="0"/>
              <a:t>séparateur de décimales</a:t>
            </a:r>
          </a:p>
          <a:p>
            <a:r>
              <a:rPr lang="fr-FR" sz="1000" dirty="0"/>
              <a:t>Excel français = « , »</a:t>
            </a:r>
          </a:p>
          <a:p>
            <a:r>
              <a:rPr lang="fr-FR" sz="1000" dirty="0"/>
              <a:t>Tous autres logiciels : « . »</a:t>
            </a:r>
          </a:p>
        </p:txBody>
      </p:sp>
      <p:sp>
        <p:nvSpPr>
          <p:cNvPr id="14" name="ZoneTexte 13"/>
          <p:cNvSpPr txBox="1"/>
          <p:nvPr/>
        </p:nvSpPr>
        <p:spPr>
          <a:xfrm>
            <a:off x="6554394" y="2191534"/>
            <a:ext cx="2120900" cy="553998"/>
          </a:xfrm>
          <a:prstGeom prst="rect">
            <a:avLst/>
          </a:prstGeom>
          <a:noFill/>
        </p:spPr>
        <p:txBody>
          <a:bodyPr wrap="square" rtlCol="0">
            <a:spAutoFit/>
          </a:bodyPr>
          <a:lstStyle/>
          <a:p>
            <a:r>
              <a:rPr lang="fr-FR" sz="1000" dirty="0"/>
              <a:t>Lettres : quelles variables sont du </a:t>
            </a:r>
            <a:r>
              <a:rPr lang="fr-FR" sz="1000" b="1" dirty="0"/>
              <a:t>texte</a:t>
            </a:r>
            <a:r>
              <a:rPr lang="fr-FR" sz="1000" dirty="0"/>
              <a:t> vs des </a:t>
            </a:r>
            <a:r>
              <a:rPr lang="fr-FR" sz="1000" b="1" dirty="0"/>
              <a:t>variables catégoriques </a:t>
            </a:r>
            <a:r>
              <a:rPr lang="fr-FR" sz="1000" dirty="0"/>
              <a:t>(= « facteur »)</a:t>
            </a:r>
          </a:p>
        </p:txBody>
      </p:sp>
      <p:sp>
        <p:nvSpPr>
          <p:cNvPr id="15" name="Rectangle 14"/>
          <p:cNvSpPr/>
          <p:nvPr/>
        </p:nvSpPr>
        <p:spPr>
          <a:xfrm>
            <a:off x="6144322" y="2824546"/>
            <a:ext cx="400568" cy="20767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solidFill>
                  <a:schemeClr val="tx1"/>
                </a:solidFill>
              </a:rPr>
              <a:t>A</a:t>
            </a:r>
          </a:p>
        </p:txBody>
      </p:sp>
      <p:sp>
        <p:nvSpPr>
          <p:cNvPr id="16" name="Rectangle 15"/>
          <p:cNvSpPr/>
          <p:nvPr/>
        </p:nvSpPr>
        <p:spPr>
          <a:xfrm>
            <a:off x="6144322" y="3080675"/>
            <a:ext cx="400568" cy="20767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solidFill>
                  <a:schemeClr val="tx1"/>
                </a:solidFill>
              </a:rPr>
              <a:t>1</a:t>
            </a:r>
          </a:p>
        </p:txBody>
      </p:sp>
      <p:sp>
        <p:nvSpPr>
          <p:cNvPr id="17" name="ZoneTexte 16"/>
          <p:cNvSpPr txBox="1"/>
          <p:nvPr/>
        </p:nvSpPr>
        <p:spPr>
          <a:xfrm>
            <a:off x="6554394" y="2738697"/>
            <a:ext cx="2683933" cy="400110"/>
          </a:xfrm>
          <a:prstGeom prst="rect">
            <a:avLst/>
          </a:prstGeom>
          <a:noFill/>
        </p:spPr>
        <p:txBody>
          <a:bodyPr wrap="square" rtlCol="0">
            <a:spAutoFit/>
          </a:bodyPr>
          <a:lstStyle/>
          <a:p>
            <a:r>
              <a:rPr lang="fr-FR" sz="1000" dirty="0"/>
              <a:t>Deux types de variables dans une même colonne </a:t>
            </a:r>
            <a:r>
              <a:rPr lang="fr-FR" sz="1000" dirty="0">
                <a:sym typeface="Wingdings" panose="05000000000000000000" pitchFamily="2" charset="2"/>
              </a:rPr>
              <a:t> la colonne devient du </a:t>
            </a:r>
            <a:r>
              <a:rPr lang="fr-FR" sz="1000" b="1" dirty="0">
                <a:sym typeface="Wingdings" panose="05000000000000000000" pitchFamily="2" charset="2"/>
              </a:rPr>
              <a:t>texte</a:t>
            </a:r>
            <a:endParaRPr lang="fr-FR" sz="1000" b="1" dirty="0"/>
          </a:p>
        </p:txBody>
      </p:sp>
      <p:sp>
        <p:nvSpPr>
          <p:cNvPr id="18" name="Rectangle 17"/>
          <p:cNvSpPr/>
          <p:nvPr/>
        </p:nvSpPr>
        <p:spPr>
          <a:xfrm>
            <a:off x="6051425" y="4077488"/>
            <a:ext cx="493465" cy="225121"/>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solidFill>
                  <a:schemeClr val="tx1"/>
                </a:solidFill>
              </a:rPr>
              <a:t>NA</a:t>
            </a:r>
          </a:p>
        </p:txBody>
      </p:sp>
      <p:sp>
        <p:nvSpPr>
          <p:cNvPr id="19" name="ZoneTexte 18"/>
          <p:cNvSpPr txBox="1"/>
          <p:nvPr/>
        </p:nvSpPr>
        <p:spPr>
          <a:xfrm>
            <a:off x="6554394" y="3465006"/>
            <a:ext cx="2433599" cy="861774"/>
          </a:xfrm>
          <a:prstGeom prst="rect">
            <a:avLst/>
          </a:prstGeom>
          <a:noFill/>
        </p:spPr>
        <p:txBody>
          <a:bodyPr wrap="square" rtlCol="0">
            <a:spAutoFit/>
          </a:bodyPr>
          <a:lstStyle/>
          <a:p>
            <a:r>
              <a:rPr lang="fr-FR" sz="1000" dirty="0"/>
              <a:t>Un « </a:t>
            </a:r>
            <a:r>
              <a:rPr lang="fr-FR" sz="1000" b="1" dirty="0"/>
              <a:t>0</a:t>
            </a:r>
            <a:r>
              <a:rPr lang="fr-FR" sz="1000" dirty="0"/>
              <a:t> » et une </a:t>
            </a:r>
            <a:r>
              <a:rPr lang="fr-FR" sz="1000" b="1" dirty="0"/>
              <a:t>absence de données</a:t>
            </a:r>
            <a:r>
              <a:rPr lang="fr-FR" sz="1000" dirty="0"/>
              <a:t> sont des informations différentes.</a:t>
            </a:r>
          </a:p>
          <a:p>
            <a:endParaRPr lang="fr-FR" sz="1000" b="1" dirty="0"/>
          </a:p>
          <a:p>
            <a:r>
              <a:rPr lang="fr-FR" sz="1000" dirty="0"/>
              <a:t>Une cellule ne doit </a:t>
            </a:r>
            <a:r>
              <a:rPr lang="fr-FR" sz="1000" b="1" dirty="0"/>
              <a:t>jamais être vide.</a:t>
            </a:r>
            <a:r>
              <a:rPr lang="fr-FR" sz="1000" dirty="0"/>
              <a:t> Une absence de données se signale par NA</a:t>
            </a:r>
            <a:endParaRPr lang="fr-FR" sz="1000" b="1" dirty="0"/>
          </a:p>
        </p:txBody>
      </p:sp>
      <p:sp>
        <p:nvSpPr>
          <p:cNvPr id="20" name="ZoneTexte 19"/>
          <p:cNvSpPr txBox="1"/>
          <p:nvPr/>
        </p:nvSpPr>
        <p:spPr>
          <a:xfrm>
            <a:off x="5260750" y="678048"/>
            <a:ext cx="3785599" cy="861774"/>
          </a:xfrm>
          <a:prstGeom prst="rect">
            <a:avLst/>
          </a:prstGeom>
          <a:noFill/>
        </p:spPr>
        <p:txBody>
          <a:bodyPr wrap="square" rtlCol="0">
            <a:spAutoFit/>
          </a:bodyPr>
          <a:lstStyle/>
          <a:p>
            <a:r>
              <a:rPr lang="fr-FR" sz="1000" b="1" dirty="0"/>
              <a:t>À éviter : </a:t>
            </a:r>
            <a:r>
              <a:rPr lang="fr-FR" sz="1000" dirty="0"/>
              <a:t>é, è, ê, ë, à … </a:t>
            </a:r>
          </a:p>
          <a:p>
            <a:r>
              <a:rPr lang="fr-FR" sz="1000" b="1" dirty="0"/>
              <a:t>À</a:t>
            </a:r>
            <a:r>
              <a:rPr lang="fr-FR" sz="1000" dirty="0"/>
              <a:t> </a:t>
            </a:r>
            <a:r>
              <a:rPr lang="fr-FR" sz="1000" b="1" dirty="0"/>
              <a:t>proscrire : </a:t>
            </a:r>
            <a:r>
              <a:rPr lang="fr-FR" sz="1000" dirty="0"/>
              <a:t>/ \ ’ @ # -</a:t>
            </a:r>
          </a:p>
          <a:p>
            <a:r>
              <a:rPr lang="fr-FR" sz="1000" b="1" dirty="0"/>
              <a:t>Le formatage visuel est inutile </a:t>
            </a:r>
            <a:r>
              <a:rPr lang="fr-FR" sz="1000" dirty="0"/>
              <a:t>quel que soit le logiciel de statistiques</a:t>
            </a:r>
          </a:p>
          <a:p>
            <a:r>
              <a:rPr lang="fr-FR" sz="1000" dirty="0"/>
              <a:t>Tout formatage structurel (fusions / fractionnement de cellules) est à proscrire absolument quel que soit le logiciel utilisé (y compris Excel). </a:t>
            </a:r>
          </a:p>
        </p:txBody>
      </p:sp>
      <p:sp>
        <p:nvSpPr>
          <p:cNvPr id="21" name="ZoneTexte 20"/>
          <p:cNvSpPr txBox="1"/>
          <p:nvPr/>
        </p:nvSpPr>
        <p:spPr>
          <a:xfrm>
            <a:off x="5230338" y="119848"/>
            <a:ext cx="3996266" cy="369332"/>
          </a:xfrm>
          <a:prstGeom prst="rect">
            <a:avLst/>
          </a:prstGeom>
          <a:noFill/>
        </p:spPr>
        <p:txBody>
          <a:bodyPr wrap="square" rtlCol="0">
            <a:spAutoFit/>
          </a:bodyPr>
          <a:lstStyle/>
          <a:p>
            <a:r>
              <a:rPr lang="fr-FR" b="1" dirty="0"/>
              <a:t>Bonnes pratiques de saisie de données</a:t>
            </a:r>
          </a:p>
        </p:txBody>
      </p:sp>
      <p:sp>
        <p:nvSpPr>
          <p:cNvPr id="22" name="Rectangle 21"/>
          <p:cNvSpPr/>
          <p:nvPr/>
        </p:nvSpPr>
        <p:spPr>
          <a:xfrm>
            <a:off x="5700343" y="483218"/>
            <a:ext cx="753487" cy="19483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a:solidFill>
                  <a:schemeClr val="tx1"/>
                </a:solidFill>
              </a:rPr>
              <a:t>attention</a:t>
            </a:r>
          </a:p>
        </p:txBody>
      </p:sp>
      <p:sp>
        <p:nvSpPr>
          <p:cNvPr id="23" name="Rectangle 22"/>
          <p:cNvSpPr/>
          <p:nvPr/>
        </p:nvSpPr>
        <p:spPr>
          <a:xfrm>
            <a:off x="5317797" y="483219"/>
            <a:ext cx="382502" cy="19482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a:solidFill>
                  <a:schemeClr val="tx1"/>
                </a:solidFill>
              </a:rPr>
              <a:t>OK</a:t>
            </a:r>
          </a:p>
        </p:txBody>
      </p:sp>
      <p:sp>
        <p:nvSpPr>
          <p:cNvPr id="24" name="Rectangle 23"/>
          <p:cNvSpPr/>
          <p:nvPr/>
        </p:nvSpPr>
        <p:spPr>
          <a:xfrm>
            <a:off x="6453827" y="483218"/>
            <a:ext cx="651365" cy="19483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a:solidFill>
                  <a:schemeClr val="tx1"/>
                </a:solidFill>
              </a:rPr>
              <a:t>proscrire</a:t>
            </a:r>
          </a:p>
        </p:txBody>
      </p:sp>
      <p:sp>
        <p:nvSpPr>
          <p:cNvPr id="26" name="ZoneTexte 25"/>
          <p:cNvSpPr txBox="1"/>
          <p:nvPr/>
        </p:nvSpPr>
        <p:spPr>
          <a:xfrm>
            <a:off x="0" y="377823"/>
            <a:ext cx="3149734" cy="400110"/>
          </a:xfrm>
          <a:prstGeom prst="rect">
            <a:avLst/>
          </a:prstGeom>
          <a:noFill/>
        </p:spPr>
        <p:txBody>
          <a:bodyPr wrap="square" rtlCol="0">
            <a:spAutoFit/>
          </a:bodyPr>
          <a:lstStyle/>
          <a:p>
            <a:r>
              <a:rPr lang="fr-FR" sz="1000" dirty="0">
                <a:solidFill>
                  <a:schemeClr val="accent6">
                    <a:lumMod val="75000"/>
                  </a:schemeClr>
                </a:solidFill>
              </a:rPr>
              <a:t>Certification statistiques pour les écologues – EPHE</a:t>
            </a:r>
          </a:p>
          <a:p>
            <a:r>
              <a:rPr lang="fr-FR" sz="1000" dirty="0">
                <a:solidFill>
                  <a:schemeClr val="accent6">
                    <a:lumMod val="75000"/>
                  </a:schemeClr>
                </a:solidFill>
              </a:rPr>
              <a:t>niveau 1 – version 2021 – Jean-Yves </a:t>
            </a:r>
            <a:r>
              <a:rPr lang="fr-FR" sz="1000" dirty="0" err="1">
                <a:solidFill>
                  <a:schemeClr val="accent6">
                    <a:lumMod val="75000"/>
                  </a:schemeClr>
                </a:solidFill>
              </a:rPr>
              <a:t>Barnagaud</a:t>
            </a:r>
            <a:endParaRPr lang="fr-FR" sz="1000" dirty="0">
              <a:solidFill>
                <a:schemeClr val="accent6">
                  <a:lumMod val="75000"/>
                </a:schemeClr>
              </a:solidFill>
            </a:endParaRPr>
          </a:p>
        </p:txBody>
      </p:sp>
      <p:pic>
        <p:nvPicPr>
          <p:cNvPr id="27" name="Image 26"/>
          <p:cNvPicPr>
            <a:picLocks noChangeAspect="1"/>
          </p:cNvPicPr>
          <p:nvPr/>
        </p:nvPicPr>
        <p:blipFill>
          <a:blip r:embed="rId3">
            <a:clrChange>
              <a:clrFrom>
                <a:srgbClr val="FFFFFF"/>
              </a:clrFrom>
              <a:clrTo>
                <a:srgbClr val="FFFFFF">
                  <a:alpha val="0"/>
                </a:srgbClr>
              </a:clrTo>
            </a:clrChange>
          </a:blip>
          <a:stretch>
            <a:fillRect/>
          </a:stretch>
        </p:blipFill>
        <p:spPr>
          <a:xfrm>
            <a:off x="2295752" y="-46394"/>
            <a:ext cx="420842" cy="447145"/>
          </a:xfrm>
          <a:prstGeom prst="rect">
            <a:avLst/>
          </a:prstGeom>
        </p:spPr>
      </p:pic>
      <p:sp>
        <p:nvSpPr>
          <p:cNvPr id="28" name="ZoneTexte 27"/>
          <p:cNvSpPr txBox="1"/>
          <p:nvPr/>
        </p:nvSpPr>
        <p:spPr>
          <a:xfrm>
            <a:off x="0" y="832818"/>
            <a:ext cx="3996266" cy="369332"/>
          </a:xfrm>
          <a:prstGeom prst="rect">
            <a:avLst/>
          </a:prstGeom>
          <a:noFill/>
        </p:spPr>
        <p:txBody>
          <a:bodyPr wrap="square" rtlCol="0">
            <a:spAutoFit/>
          </a:bodyPr>
          <a:lstStyle/>
          <a:p>
            <a:r>
              <a:rPr lang="fr-FR" b="1" dirty="0"/>
              <a:t>Structure d’une table de données</a:t>
            </a:r>
          </a:p>
        </p:txBody>
      </p:sp>
      <p:sp>
        <p:nvSpPr>
          <p:cNvPr id="29" name="ZoneTexte 28"/>
          <p:cNvSpPr txBox="1"/>
          <p:nvPr/>
        </p:nvSpPr>
        <p:spPr>
          <a:xfrm>
            <a:off x="52934" y="4488186"/>
            <a:ext cx="4870757" cy="2092881"/>
          </a:xfrm>
          <a:prstGeom prst="rect">
            <a:avLst/>
          </a:prstGeom>
          <a:noFill/>
        </p:spPr>
        <p:txBody>
          <a:bodyPr wrap="square" rtlCol="0">
            <a:spAutoFit/>
          </a:bodyPr>
          <a:lstStyle/>
          <a:p>
            <a:r>
              <a:rPr lang="fr-FR" sz="1000" b="1" dirty="0"/>
              <a:t>Aucun formatage visuel : </a:t>
            </a:r>
            <a:r>
              <a:rPr lang="fr-FR" sz="1000" dirty="0"/>
              <a:t>il ne sera utilisé dans aucune analyse, par aucun logiciel</a:t>
            </a:r>
          </a:p>
          <a:p>
            <a:r>
              <a:rPr lang="fr-FR" sz="1000" b="1" dirty="0"/>
              <a:t>Pas de fusion / fractionnement de cellules : </a:t>
            </a:r>
            <a:r>
              <a:rPr lang="fr-FR" sz="1000" dirty="0"/>
              <a:t>toutes les variables doivent être renseignées pour tous les individus. Si données manquantes, indiquer NA (pas de cellules vides)</a:t>
            </a:r>
          </a:p>
          <a:p>
            <a:r>
              <a:rPr lang="fr-FR" sz="1000" b="1" dirty="0"/>
              <a:t>Si des individus partagent une même valeur de variable : </a:t>
            </a:r>
            <a:r>
              <a:rPr lang="fr-FR" sz="1000" dirty="0"/>
              <a:t>la répliquer pour tous les individus (ex : blocs, régions, dates)</a:t>
            </a:r>
          </a:p>
          <a:p>
            <a:r>
              <a:rPr lang="fr-FR" sz="1000" b="1" dirty="0"/>
              <a:t>Les commentaires sur les données </a:t>
            </a:r>
            <a:r>
              <a:rPr lang="fr-FR" sz="1000" dirty="0"/>
              <a:t>sont à conserver avec les données brutes mais ne seront d’aucune utilité pour les analyses. Ils n’ont pas besoin de figurer dans le jeu de données formaté</a:t>
            </a:r>
          </a:p>
          <a:p>
            <a:r>
              <a:rPr lang="fr-FR" sz="1000" b="1" dirty="0"/>
              <a:t>Il est recommandé de stocker chaque niveau de données dans une table différente</a:t>
            </a:r>
            <a:r>
              <a:rPr lang="fr-FR" sz="1000" dirty="0"/>
              <a:t>, et de joindre les tables au besoin dans le logiciel d’analyse. Dans cette organisation, il est impératif de bien identifier clé primaire et clés étrangères. Cette recommandation est surtout utile pour les gros jeux de données (centaines ou milliers de lignes). </a:t>
            </a:r>
          </a:p>
          <a:p>
            <a:endParaRPr lang="fr-FR" sz="1000" b="1" dirty="0"/>
          </a:p>
        </p:txBody>
      </p:sp>
      <p:sp>
        <p:nvSpPr>
          <p:cNvPr id="30" name="Rectangle 29"/>
          <p:cNvSpPr/>
          <p:nvPr/>
        </p:nvSpPr>
        <p:spPr>
          <a:xfrm>
            <a:off x="5256618" y="5535078"/>
            <a:ext cx="887704" cy="543298"/>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p:cNvSpPr/>
          <p:nvPr/>
        </p:nvSpPr>
        <p:spPr>
          <a:xfrm>
            <a:off x="5262966" y="6134581"/>
            <a:ext cx="881356" cy="557808"/>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p:cNvSpPr/>
          <p:nvPr/>
        </p:nvSpPr>
        <p:spPr>
          <a:xfrm>
            <a:off x="5256618" y="4903817"/>
            <a:ext cx="887704" cy="543298"/>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ZoneTexte 33"/>
          <p:cNvSpPr txBox="1"/>
          <p:nvPr/>
        </p:nvSpPr>
        <p:spPr>
          <a:xfrm>
            <a:off x="5448292" y="4973973"/>
            <a:ext cx="728300" cy="430887"/>
          </a:xfrm>
          <a:prstGeom prst="rect">
            <a:avLst/>
          </a:prstGeom>
          <a:noFill/>
        </p:spPr>
        <p:txBody>
          <a:bodyPr wrap="square" rtlCol="0">
            <a:spAutoFit/>
          </a:bodyPr>
          <a:lstStyle/>
          <a:p>
            <a:r>
              <a:rPr lang="fr-FR" sz="1100" dirty="0"/>
              <a:t>données individus</a:t>
            </a:r>
          </a:p>
        </p:txBody>
      </p:sp>
      <p:sp>
        <p:nvSpPr>
          <p:cNvPr id="35" name="ZoneTexte 34"/>
          <p:cNvSpPr txBox="1"/>
          <p:nvPr/>
        </p:nvSpPr>
        <p:spPr>
          <a:xfrm>
            <a:off x="5509048" y="5591283"/>
            <a:ext cx="728300" cy="430887"/>
          </a:xfrm>
          <a:prstGeom prst="rect">
            <a:avLst/>
          </a:prstGeom>
          <a:noFill/>
        </p:spPr>
        <p:txBody>
          <a:bodyPr wrap="square" rtlCol="0">
            <a:spAutoFit/>
          </a:bodyPr>
          <a:lstStyle/>
          <a:p>
            <a:r>
              <a:rPr lang="fr-FR" sz="1100" dirty="0"/>
              <a:t>données régions</a:t>
            </a:r>
          </a:p>
        </p:txBody>
      </p:sp>
      <p:sp>
        <p:nvSpPr>
          <p:cNvPr id="36" name="ZoneTexte 35"/>
          <p:cNvSpPr txBox="1"/>
          <p:nvPr/>
        </p:nvSpPr>
        <p:spPr>
          <a:xfrm>
            <a:off x="5509048" y="6208648"/>
            <a:ext cx="728300" cy="430887"/>
          </a:xfrm>
          <a:prstGeom prst="rect">
            <a:avLst/>
          </a:prstGeom>
          <a:noFill/>
        </p:spPr>
        <p:txBody>
          <a:bodyPr wrap="square" rtlCol="0">
            <a:spAutoFit/>
          </a:bodyPr>
          <a:lstStyle/>
          <a:p>
            <a:r>
              <a:rPr lang="fr-FR" sz="1100" dirty="0"/>
              <a:t>données dates</a:t>
            </a:r>
          </a:p>
        </p:txBody>
      </p:sp>
      <p:sp>
        <p:nvSpPr>
          <p:cNvPr id="37" name="Rectangle 36"/>
          <p:cNvSpPr/>
          <p:nvPr/>
        </p:nvSpPr>
        <p:spPr>
          <a:xfrm>
            <a:off x="5266142" y="4915722"/>
            <a:ext cx="51655" cy="523052"/>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p:nvSpPr>
        <p:spPr>
          <a:xfrm>
            <a:off x="5325673" y="4915718"/>
            <a:ext cx="51655" cy="52305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38"/>
          <p:cNvSpPr/>
          <p:nvPr/>
        </p:nvSpPr>
        <p:spPr>
          <a:xfrm>
            <a:off x="5385206" y="4915716"/>
            <a:ext cx="51655" cy="5230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39"/>
          <p:cNvSpPr/>
          <p:nvPr/>
        </p:nvSpPr>
        <p:spPr>
          <a:xfrm>
            <a:off x="5272105" y="5545800"/>
            <a:ext cx="51655" cy="52305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Rectangle 40"/>
          <p:cNvSpPr/>
          <p:nvPr/>
        </p:nvSpPr>
        <p:spPr>
          <a:xfrm>
            <a:off x="5272105" y="6151959"/>
            <a:ext cx="51655" cy="5230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3" name="Connecteur droit avec flèche 42"/>
          <p:cNvCxnSpPr/>
          <p:nvPr/>
        </p:nvCxnSpPr>
        <p:spPr>
          <a:xfrm flipV="1">
            <a:off x="4923691" y="5257800"/>
            <a:ext cx="306647" cy="7643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p:cNvCxnSpPr/>
          <p:nvPr/>
        </p:nvCxnSpPr>
        <p:spPr>
          <a:xfrm>
            <a:off x="4917196" y="6022170"/>
            <a:ext cx="343554" cy="5323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p:cNvCxnSpPr>
            <a:endCxn id="30" idx="1"/>
          </p:cNvCxnSpPr>
          <p:nvPr/>
        </p:nvCxnSpPr>
        <p:spPr>
          <a:xfrm flipV="1">
            <a:off x="4908485" y="5806727"/>
            <a:ext cx="348133" cy="2328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246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ZoneTexte 12"/>
          <p:cNvSpPr txBox="1"/>
          <p:nvPr/>
        </p:nvSpPr>
        <p:spPr>
          <a:xfrm>
            <a:off x="0" y="-7487"/>
            <a:ext cx="4182533" cy="369332"/>
          </a:xfrm>
          <a:prstGeom prst="rect">
            <a:avLst/>
          </a:prstGeom>
          <a:solidFill>
            <a:schemeClr val="accent6">
              <a:lumMod val="75000"/>
            </a:schemeClr>
          </a:solidFill>
        </p:spPr>
        <p:txBody>
          <a:bodyPr wrap="square" rtlCol="0">
            <a:spAutoFit/>
          </a:bodyPr>
          <a:lstStyle/>
          <a:p>
            <a:r>
              <a:rPr lang="fr-FR" b="1" u="sng" dirty="0">
                <a:solidFill>
                  <a:schemeClr val="bg1"/>
                </a:solidFill>
              </a:rPr>
              <a:t>JEU DE DONNÉES AVANT IMPORT SOUS R</a:t>
            </a:r>
          </a:p>
        </p:txBody>
      </p:sp>
      <p:sp>
        <p:nvSpPr>
          <p:cNvPr id="14" name="ZoneTexte 13"/>
          <p:cNvSpPr txBox="1"/>
          <p:nvPr/>
        </p:nvSpPr>
        <p:spPr>
          <a:xfrm>
            <a:off x="84660" y="1577004"/>
            <a:ext cx="2497668" cy="369332"/>
          </a:xfrm>
          <a:prstGeom prst="rect">
            <a:avLst/>
          </a:prstGeom>
          <a:noFill/>
        </p:spPr>
        <p:txBody>
          <a:bodyPr wrap="square" rtlCol="0">
            <a:spAutoFit/>
          </a:bodyPr>
          <a:lstStyle/>
          <a:p>
            <a:r>
              <a:rPr lang="fr-FR" b="1" dirty="0"/>
              <a:t>[1] Format du fichier</a:t>
            </a:r>
          </a:p>
        </p:txBody>
      </p:sp>
      <p:sp>
        <p:nvSpPr>
          <p:cNvPr id="16" name="ZoneTexte 15"/>
          <p:cNvSpPr txBox="1"/>
          <p:nvPr/>
        </p:nvSpPr>
        <p:spPr>
          <a:xfrm>
            <a:off x="152393" y="1877119"/>
            <a:ext cx="1837267" cy="738664"/>
          </a:xfrm>
          <a:prstGeom prst="rect">
            <a:avLst/>
          </a:prstGeom>
          <a:noFill/>
        </p:spPr>
        <p:txBody>
          <a:bodyPr wrap="square" rtlCol="0">
            <a:spAutoFit/>
          </a:bodyPr>
          <a:lstStyle/>
          <a:p>
            <a:r>
              <a:rPr lang="fr-FR" sz="1400" dirty="0"/>
              <a:t>Tableur Excel</a:t>
            </a:r>
          </a:p>
          <a:p>
            <a:r>
              <a:rPr lang="fr-FR" sz="1400" dirty="0"/>
              <a:t>Base Access</a:t>
            </a:r>
          </a:p>
          <a:p>
            <a:r>
              <a:rPr lang="fr-FR" sz="1400" dirty="0"/>
              <a:t>Tout autre format</a:t>
            </a:r>
          </a:p>
        </p:txBody>
      </p:sp>
      <p:cxnSp>
        <p:nvCxnSpPr>
          <p:cNvPr id="18" name="Connecteur droit avec flèche 17"/>
          <p:cNvCxnSpPr>
            <a:stCxn id="16" idx="3"/>
          </p:cNvCxnSpPr>
          <p:nvPr/>
        </p:nvCxnSpPr>
        <p:spPr>
          <a:xfrm>
            <a:off x="1989660" y="2246451"/>
            <a:ext cx="787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2777060" y="1979645"/>
            <a:ext cx="1837267" cy="523220"/>
          </a:xfrm>
          <a:prstGeom prst="rect">
            <a:avLst/>
          </a:prstGeom>
          <a:noFill/>
        </p:spPr>
        <p:txBody>
          <a:bodyPr wrap="square" rtlCol="0">
            <a:spAutoFit/>
          </a:bodyPr>
          <a:lstStyle/>
          <a:p>
            <a:r>
              <a:rPr lang="fr-FR" sz="1400" dirty="0"/>
              <a:t>Table de données</a:t>
            </a:r>
          </a:p>
          <a:p>
            <a:r>
              <a:rPr lang="fr-FR" sz="1400" dirty="0"/>
              <a:t>.csv ou .</a:t>
            </a:r>
            <a:r>
              <a:rPr lang="fr-FR" sz="1400" dirty="0" err="1"/>
              <a:t>txt</a:t>
            </a:r>
            <a:endParaRPr lang="fr-FR" sz="1400" dirty="0"/>
          </a:p>
        </p:txBody>
      </p:sp>
      <p:sp>
        <p:nvSpPr>
          <p:cNvPr id="20" name="ZoneTexte 19"/>
          <p:cNvSpPr txBox="1"/>
          <p:nvPr/>
        </p:nvSpPr>
        <p:spPr>
          <a:xfrm>
            <a:off x="84660" y="2567783"/>
            <a:ext cx="2400301" cy="600164"/>
          </a:xfrm>
          <a:prstGeom prst="rect">
            <a:avLst/>
          </a:prstGeom>
          <a:noFill/>
        </p:spPr>
        <p:txBody>
          <a:bodyPr wrap="square" rtlCol="0">
            <a:spAutoFit/>
          </a:bodyPr>
          <a:lstStyle/>
          <a:p>
            <a:r>
              <a:rPr lang="fr-FR" sz="1100" dirty="0"/>
              <a:t>R sait ouvrir des bases de données, tableurs Excel, projets SIG… usage avancé à réserver aux experts</a:t>
            </a:r>
          </a:p>
        </p:txBody>
      </p:sp>
      <p:sp>
        <p:nvSpPr>
          <p:cNvPr id="21" name="ZoneTexte 20"/>
          <p:cNvSpPr txBox="1"/>
          <p:nvPr/>
        </p:nvSpPr>
        <p:spPr>
          <a:xfrm>
            <a:off x="84659" y="3213587"/>
            <a:ext cx="3251201" cy="369332"/>
          </a:xfrm>
          <a:prstGeom prst="rect">
            <a:avLst/>
          </a:prstGeom>
          <a:noFill/>
        </p:spPr>
        <p:txBody>
          <a:bodyPr wrap="square" rtlCol="0">
            <a:spAutoFit/>
          </a:bodyPr>
          <a:lstStyle/>
          <a:p>
            <a:r>
              <a:rPr lang="fr-FR" b="1" dirty="0"/>
              <a:t>[2] Contenu du jeu de données</a:t>
            </a:r>
          </a:p>
        </p:txBody>
      </p:sp>
      <p:sp>
        <p:nvSpPr>
          <p:cNvPr id="22" name="ZoneTexte 21"/>
          <p:cNvSpPr txBox="1"/>
          <p:nvPr/>
        </p:nvSpPr>
        <p:spPr>
          <a:xfrm>
            <a:off x="105826" y="3513925"/>
            <a:ext cx="4597401" cy="1308050"/>
          </a:xfrm>
          <a:prstGeom prst="rect">
            <a:avLst/>
          </a:prstGeom>
          <a:noFill/>
        </p:spPr>
        <p:txBody>
          <a:bodyPr wrap="square" rtlCol="0">
            <a:spAutoFit/>
          </a:bodyPr>
          <a:lstStyle/>
          <a:p>
            <a:r>
              <a:rPr lang="fr-FR" sz="1400" dirty="0"/>
              <a:t>Structure cohérente avec la question posée et les éléments connus sur l’échantillonnage</a:t>
            </a:r>
          </a:p>
          <a:p>
            <a:pPr marL="285750" indent="-285750">
              <a:buFontTx/>
              <a:buChar char="-"/>
            </a:pPr>
            <a:r>
              <a:rPr lang="fr-FR" sz="1100" dirty="0"/>
              <a:t>Nombre d’individus</a:t>
            </a:r>
          </a:p>
          <a:p>
            <a:pPr marL="285750" indent="-285750">
              <a:buFontTx/>
              <a:buChar char="-"/>
            </a:pPr>
            <a:r>
              <a:rPr lang="fr-FR" sz="1100" dirty="0"/>
              <a:t>Nombre et nature des variables</a:t>
            </a:r>
          </a:p>
          <a:p>
            <a:pPr marL="285750" indent="-285750">
              <a:buFontTx/>
              <a:buChar char="-"/>
            </a:pPr>
            <a:r>
              <a:rPr lang="fr-FR" sz="1100" dirty="0"/>
              <a:t>Contenu des cellules (pas d’incohérence)</a:t>
            </a:r>
          </a:p>
          <a:p>
            <a:endParaRPr lang="fr-FR" dirty="0"/>
          </a:p>
        </p:txBody>
      </p:sp>
      <p:sp>
        <p:nvSpPr>
          <p:cNvPr id="23" name="ZoneTexte 22"/>
          <p:cNvSpPr txBox="1"/>
          <p:nvPr/>
        </p:nvSpPr>
        <p:spPr>
          <a:xfrm>
            <a:off x="2777060" y="2539041"/>
            <a:ext cx="2006600" cy="600164"/>
          </a:xfrm>
          <a:prstGeom prst="rect">
            <a:avLst/>
          </a:prstGeom>
          <a:noFill/>
        </p:spPr>
        <p:txBody>
          <a:bodyPr wrap="square" rtlCol="0">
            <a:spAutoFit/>
          </a:bodyPr>
          <a:lstStyle/>
          <a:p>
            <a:r>
              <a:rPr lang="fr-FR" sz="1100" dirty="0"/>
              <a:t>Si plusieurs tables : </a:t>
            </a:r>
          </a:p>
          <a:p>
            <a:r>
              <a:rPr lang="fr-FR" sz="1100" dirty="0"/>
              <a:t>présence d’une clé primaire</a:t>
            </a:r>
          </a:p>
          <a:p>
            <a:r>
              <a:rPr lang="fr-FR" sz="1100" dirty="0"/>
              <a:t>présence d’une clé étrangère</a:t>
            </a:r>
          </a:p>
        </p:txBody>
      </p:sp>
      <p:sp>
        <p:nvSpPr>
          <p:cNvPr id="24" name="ZoneTexte 23"/>
          <p:cNvSpPr txBox="1"/>
          <p:nvPr/>
        </p:nvSpPr>
        <p:spPr>
          <a:xfrm>
            <a:off x="84660" y="4547773"/>
            <a:ext cx="3251201" cy="369332"/>
          </a:xfrm>
          <a:prstGeom prst="rect">
            <a:avLst/>
          </a:prstGeom>
          <a:noFill/>
        </p:spPr>
        <p:txBody>
          <a:bodyPr wrap="square" rtlCol="0">
            <a:spAutoFit/>
          </a:bodyPr>
          <a:lstStyle/>
          <a:p>
            <a:r>
              <a:rPr lang="fr-FR" b="1" dirty="0"/>
              <a:t>[3] Format des données</a:t>
            </a:r>
          </a:p>
        </p:txBody>
      </p:sp>
      <p:sp>
        <p:nvSpPr>
          <p:cNvPr id="25" name="ZoneTexte 24"/>
          <p:cNvSpPr txBox="1"/>
          <p:nvPr/>
        </p:nvSpPr>
        <p:spPr>
          <a:xfrm>
            <a:off x="84660" y="4871474"/>
            <a:ext cx="5630334" cy="1677382"/>
          </a:xfrm>
          <a:prstGeom prst="rect">
            <a:avLst/>
          </a:prstGeom>
          <a:noFill/>
        </p:spPr>
        <p:txBody>
          <a:bodyPr wrap="square" rtlCol="0">
            <a:spAutoFit/>
          </a:bodyPr>
          <a:lstStyle/>
          <a:p>
            <a:r>
              <a:rPr lang="fr-FR" sz="1600" dirty="0"/>
              <a:t>un individu par ligne * une variable par colonne</a:t>
            </a:r>
          </a:p>
          <a:p>
            <a:r>
              <a:rPr lang="fr-FR" sz="1600" dirty="0"/>
              <a:t>Même nombre de lignes pour toutes les colonnes</a:t>
            </a:r>
          </a:p>
          <a:p>
            <a:r>
              <a:rPr lang="fr-FR" sz="1600" dirty="0"/>
              <a:t>Aucun élément esthétique / formatage visuel</a:t>
            </a:r>
          </a:p>
          <a:p>
            <a:pPr marL="171450" indent="-171450">
              <a:buFontTx/>
              <a:buChar char="-"/>
            </a:pPr>
            <a:r>
              <a:rPr lang="fr-FR" sz="1100" dirty="0"/>
              <a:t>Tous les individus renseignés pour toutes les colonnes (si absence de données : NA)</a:t>
            </a:r>
          </a:p>
          <a:p>
            <a:pPr marL="171450" indent="-171450">
              <a:buFontTx/>
              <a:buChar char="-"/>
            </a:pPr>
            <a:r>
              <a:rPr lang="fr-FR" sz="1100" dirty="0"/>
              <a:t>Une seule variable = un seul type d’information dans chaque colonne</a:t>
            </a:r>
          </a:p>
          <a:p>
            <a:pPr marL="171450" indent="-171450">
              <a:buFontTx/>
              <a:buChar char="-"/>
            </a:pPr>
            <a:r>
              <a:rPr lang="fr-FR" sz="1100" dirty="0"/>
              <a:t>Pas de cellules fusionnées ou fragmentées</a:t>
            </a:r>
          </a:p>
          <a:p>
            <a:pPr marL="171450" indent="-171450">
              <a:buFontTx/>
              <a:buChar char="-"/>
            </a:pPr>
            <a:r>
              <a:rPr lang="fr-FR" sz="1100" dirty="0"/>
              <a:t>Pas de chapeau introductif, objet image, graphique</a:t>
            </a:r>
          </a:p>
          <a:p>
            <a:pPr marL="171450" indent="-171450">
              <a:buFontTx/>
              <a:buChar char="-"/>
            </a:pPr>
            <a:r>
              <a:rPr lang="fr-FR" sz="1100" dirty="0"/>
              <a:t>Pas de formatage (couleurs, contours, polices)  nécessaire à la compréhension des données</a:t>
            </a:r>
          </a:p>
        </p:txBody>
      </p:sp>
      <p:sp>
        <p:nvSpPr>
          <p:cNvPr id="26" name="ZoneTexte 25"/>
          <p:cNvSpPr txBox="1"/>
          <p:nvPr/>
        </p:nvSpPr>
        <p:spPr>
          <a:xfrm>
            <a:off x="5816598" y="124585"/>
            <a:ext cx="3259667" cy="369332"/>
          </a:xfrm>
          <a:prstGeom prst="rect">
            <a:avLst/>
          </a:prstGeom>
          <a:noFill/>
        </p:spPr>
        <p:txBody>
          <a:bodyPr wrap="square" rtlCol="0">
            <a:spAutoFit/>
          </a:bodyPr>
          <a:lstStyle/>
          <a:p>
            <a:r>
              <a:rPr lang="fr-FR" b="1" dirty="0"/>
              <a:t>[4] Exactitude des données</a:t>
            </a:r>
          </a:p>
        </p:txBody>
      </p:sp>
      <p:sp>
        <p:nvSpPr>
          <p:cNvPr id="27" name="ZoneTexte 26"/>
          <p:cNvSpPr txBox="1"/>
          <p:nvPr/>
        </p:nvSpPr>
        <p:spPr>
          <a:xfrm>
            <a:off x="5837764" y="433237"/>
            <a:ext cx="3115731" cy="3462486"/>
          </a:xfrm>
          <a:prstGeom prst="rect">
            <a:avLst/>
          </a:prstGeom>
          <a:noFill/>
        </p:spPr>
        <p:txBody>
          <a:bodyPr wrap="square" rtlCol="0">
            <a:spAutoFit/>
          </a:bodyPr>
          <a:lstStyle/>
          <a:p>
            <a:r>
              <a:rPr lang="fr-FR" sz="1600" dirty="0"/>
              <a:t>Fautes de frappe, doublons, lignes ou colonnes vides, caractères spéciaux</a:t>
            </a:r>
          </a:p>
          <a:p>
            <a:pPr marL="285750" indent="-285750">
              <a:buFontTx/>
              <a:buChar char="-"/>
            </a:pPr>
            <a:r>
              <a:rPr lang="fr-FR" sz="1100" dirty="0"/>
              <a:t>Cohérence variable / type de variable</a:t>
            </a:r>
          </a:p>
          <a:p>
            <a:pPr marL="285750" indent="-285750">
              <a:buFontTx/>
              <a:buChar char="-"/>
            </a:pPr>
            <a:r>
              <a:rPr lang="fr-FR" sz="1100" dirty="0"/>
              <a:t>Présence d’étiquettes des noms de variables</a:t>
            </a:r>
          </a:p>
          <a:p>
            <a:pPr marL="285750" indent="-285750">
              <a:buFontTx/>
              <a:buChar char="-"/>
            </a:pPr>
            <a:r>
              <a:rPr lang="fr-FR" sz="1100" dirty="0"/>
              <a:t>Pas de caractères spéciaux ou d’espaces (remplacer par « _ »)</a:t>
            </a:r>
          </a:p>
          <a:p>
            <a:pPr marL="285750" indent="-285750">
              <a:buFontTx/>
              <a:buChar char="-"/>
            </a:pPr>
            <a:r>
              <a:rPr lang="fr-FR" sz="1100" dirty="0"/>
              <a:t>Pas de faute de frappe (se détecte facilement en déroulant les menus des filtres de colonne sous Excel. Classique : à pour 0, é pour 2 etc…)</a:t>
            </a:r>
          </a:p>
          <a:p>
            <a:pPr marL="285750" indent="-285750">
              <a:buFontTx/>
              <a:buChar char="-"/>
            </a:pPr>
            <a:r>
              <a:rPr lang="fr-FR" sz="1100" dirty="0"/>
              <a:t>Pas de cellule vide (remplacer par NA)</a:t>
            </a:r>
          </a:p>
          <a:p>
            <a:pPr marL="285750" indent="-285750">
              <a:buFontTx/>
              <a:buChar char="-"/>
            </a:pPr>
            <a:r>
              <a:rPr lang="fr-FR" sz="1100" dirty="0"/>
              <a:t>Pas de guillemets ou d’apostrophe</a:t>
            </a:r>
          </a:p>
          <a:p>
            <a:pPr marL="285750" indent="-285750">
              <a:buFontTx/>
              <a:buChar char="-"/>
            </a:pPr>
            <a:r>
              <a:rPr lang="fr-FR" sz="1100" dirty="0"/>
              <a:t>Pas de fonctions Excel (sinon copier / coller les valeurs)</a:t>
            </a:r>
          </a:p>
          <a:p>
            <a:pPr marL="285750" indent="-285750">
              <a:buFontTx/>
              <a:buChar char="-"/>
            </a:pPr>
            <a:r>
              <a:rPr lang="fr-FR" sz="1100" dirty="0"/>
              <a:t>Séparateur de décimales : préférer le « . » (par défaut sous la majorité des logiciels)</a:t>
            </a:r>
          </a:p>
          <a:p>
            <a:pPr marL="285750" indent="-285750">
              <a:buFontTx/>
              <a:buChar char="-"/>
            </a:pPr>
            <a:r>
              <a:rPr lang="fr-FR" sz="1100" dirty="0"/>
              <a:t>Séparateur de colonnes : tabulation ou « ; », éviter la virgule ou l’espace</a:t>
            </a:r>
          </a:p>
        </p:txBody>
      </p:sp>
      <p:sp>
        <p:nvSpPr>
          <p:cNvPr id="28" name="ZoneTexte 27"/>
          <p:cNvSpPr txBox="1"/>
          <p:nvPr/>
        </p:nvSpPr>
        <p:spPr>
          <a:xfrm>
            <a:off x="5837764" y="3835043"/>
            <a:ext cx="3259667" cy="369332"/>
          </a:xfrm>
          <a:prstGeom prst="rect">
            <a:avLst/>
          </a:prstGeom>
          <a:noFill/>
        </p:spPr>
        <p:txBody>
          <a:bodyPr wrap="square" rtlCol="0">
            <a:spAutoFit/>
          </a:bodyPr>
          <a:lstStyle/>
          <a:p>
            <a:r>
              <a:rPr lang="fr-FR" b="1" dirty="0"/>
              <a:t>[5] Identification du fichier</a:t>
            </a:r>
          </a:p>
        </p:txBody>
      </p:sp>
      <p:sp>
        <p:nvSpPr>
          <p:cNvPr id="29" name="ZoneTexte 28"/>
          <p:cNvSpPr txBox="1"/>
          <p:nvPr/>
        </p:nvSpPr>
        <p:spPr>
          <a:xfrm>
            <a:off x="5888565" y="4118590"/>
            <a:ext cx="3115731" cy="2523768"/>
          </a:xfrm>
          <a:prstGeom prst="rect">
            <a:avLst/>
          </a:prstGeom>
          <a:noFill/>
        </p:spPr>
        <p:txBody>
          <a:bodyPr wrap="square" rtlCol="0">
            <a:spAutoFit/>
          </a:bodyPr>
          <a:lstStyle/>
          <a:p>
            <a:r>
              <a:rPr lang="fr-FR" sz="1600" dirty="0"/>
              <a:t>Jamais sur le bureau ou dans « Documents ». Privilégier une architecture par projets. </a:t>
            </a:r>
          </a:p>
          <a:p>
            <a:pPr marL="171450" indent="-171450">
              <a:buFontTx/>
              <a:buChar char="-"/>
            </a:pPr>
            <a:r>
              <a:rPr lang="fr-FR" sz="1100" dirty="0"/>
              <a:t>Ex : D:/projets/statistiques/donnees</a:t>
            </a:r>
          </a:p>
          <a:p>
            <a:pPr marL="171450" indent="-171450">
              <a:buFontTx/>
              <a:buChar char="-"/>
            </a:pPr>
            <a:r>
              <a:rPr lang="fr-FR" sz="1100" dirty="0" err="1"/>
              <a:t>Versionner</a:t>
            </a:r>
            <a:r>
              <a:rPr lang="fr-FR" sz="1100" dirty="0"/>
              <a:t>: par ex. « data_05012020.txt »</a:t>
            </a:r>
          </a:p>
          <a:p>
            <a:pPr marL="171450" indent="-171450">
              <a:buFontTx/>
              <a:buChar char="-"/>
            </a:pPr>
            <a:r>
              <a:rPr lang="fr-FR" sz="1100" dirty="0"/>
              <a:t>Identifier les changements entre versions (</a:t>
            </a:r>
            <a:r>
              <a:rPr lang="fr-FR" sz="1100" dirty="0" err="1"/>
              <a:t>GitHub</a:t>
            </a:r>
            <a:r>
              <a:rPr lang="fr-FR" sz="1100" dirty="0"/>
              <a:t> ou </a:t>
            </a:r>
            <a:r>
              <a:rPr lang="fr-FR" sz="1100" dirty="0" err="1"/>
              <a:t>GitLab</a:t>
            </a:r>
            <a:r>
              <a:rPr lang="fr-FR" sz="1100" dirty="0"/>
              <a:t> peuvent aider)</a:t>
            </a:r>
          </a:p>
          <a:p>
            <a:pPr marL="171450" indent="-171450">
              <a:buFontTx/>
              <a:buChar char="-"/>
            </a:pPr>
            <a:r>
              <a:rPr lang="fr-FR" sz="1100" dirty="0"/>
              <a:t>Ne jamais écraser les anciennes versions</a:t>
            </a:r>
          </a:p>
          <a:p>
            <a:pPr marL="171450" indent="-171450">
              <a:buFontTx/>
              <a:buChar char="-"/>
            </a:pPr>
            <a:r>
              <a:rPr lang="fr-FR" sz="1100" dirty="0"/>
              <a:t>Au moins 2 sauvegardes, 3 préférables (1 locale, 1 sur DD externe, 1 en ligne)</a:t>
            </a:r>
          </a:p>
          <a:p>
            <a:pPr marL="171450" indent="-171450">
              <a:buFontTx/>
              <a:buChar char="-"/>
            </a:pPr>
            <a:r>
              <a:rPr lang="fr-FR" sz="1100" dirty="0"/>
              <a:t>Métadonnées stockées dans le même dossier</a:t>
            </a:r>
          </a:p>
          <a:p>
            <a:pPr marL="171450" indent="-171450">
              <a:buFontTx/>
              <a:buChar char="-"/>
            </a:pPr>
            <a:r>
              <a:rPr lang="fr-FR" sz="1100" dirty="0"/>
              <a:t>Un fichier indiquant l’origine et la chronologie du jeu de données est une bonne pratique.</a:t>
            </a:r>
          </a:p>
        </p:txBody>
      </p:sp>
      <p:sp>
        <p:nvSpPr>
          <p:cNvPr id="30" name="ZoneTexte 29"/>
          <p:cNvSpPr txBox="1"/>
          <p:nvPr/>
        </p:nvSpPr>
        <p:spPr>
          <a:xfrm>
            <a:off x="0" y="377823"/>
            <a:ext cx="3149734" cy="400110"/>
          </a:xfrm>
          <a:prstGeom prst="rect">
            <a:avLst/>
          </a:prstGeom>
          <a:noFill/>
        </p:spPr>
        <p:txBody>
          <a:bodyPr wrap="square" rtlCol="0">
            <a:spAutoFit/>
          </a:bodyPr>
          <a:lstStyle/>
          <a:p>
            <a:r>
              <a:rPr lang="fr-FR" sz="1000" dirty="0">
                <a:solidFill>
                  <a:schemeClr val="accent6">
                    <a:lumMod val="75000"/>
                  </a:schemeClr>
                </a:solidFill>
              </a:rPr>
              <a:t>Certification statistiques pour les écologues – EPHE</a:t>
            </a:r>
          </a:p>
          <a:p>
            <a:r>
              <a:rPr lang="fr-FR" sz="1000" dirty="0">
                <a:solidFill>
                  <a:schemeClr val="accent6">
                    <a:lumMod val="75000"/>
                  </a:schemeClr>
                </a:solidFill>
              </a:rPr>
              <a:t>niveau 1 – version 2021 – Jean-Yves </a:t>
            </a:r>
            <a:r>
              <a:rPr lang="fr-FR" sz="1000" dirty="0" err="1">
                <a:solidFill>
                  <a:schemeClr val="accent6">
                    <a:lumMod val="75000"/>
                  </a:schemeClr>
                </a:solidFill>
              </a:rPr>
              <a:t>Barnagaud</a:t>
            </a:r>
            <a:endParaRPr lang="fr-FR" sz="1000" dirty="0">
              <a:solidFill>
                <a:schemeClr val="accent6">
                  <a:lumMod val="75000"/>
                </a:schemeClr>
              </a:solidFill>
            </a:endParaRPr>
          </a:p>
        </p:txBody>
      </p:sp>
      <p:pic>
        <p:nvPicPr>
          <p:cNvPr id="31" name="Image 30"/>
          <p:cNvPicPr>
            <a:picLocks noChangeAspect="1"/>
          </p:cNvPicPr>
          <p:nvPr/>
        </p:nvPicPr>
        <p:blipFill>
          <a:blip r:embed="rId2">
            <a:clrChange>
              <a:clrFrom>
                <a:srgbClr val="FFFFFF"/>
              </a:clrFrom>
              <a:clrTo>
                <a:srgbClr val="FFFFFF">
                  <a:alpha val="0"/>
                </a:srgbClr>
              </a:clrTo>
            </a:clrChange>
          </a:blip>
          <a:stretch>
            <a:fillRect/>
          </a:stretch>
        </p:blipFill>
        <p:spPr>
          <a:xfrm>
            <a:off x="4176559" y="-46394"/>
            <a:ext cx="420842" cy="447145"/>
          </a:xfrm>
          <a:prstGeom prst="rect">
            <a:avLst/>
          </a:prstGeom>
        </p:spPr>
      </p:pic>
      <p:sp>
        <p:nvSpPr>
          <p:cNvPr id="3" name="ZoneTexte 2"/>
          <p:cNvSpPr txBox="1"/>
          <p:nvPr/>
        </p:nvSpPr>
        <p:spPr>
          <a:xfrm>
            <a:off x="84659" y="996273"/>
            <a:ext cx="5275066" cy="369332"/>
          </a:xfrm>
          <a:prstGeom prst="rect">
            <a:avLst/>
          </a:prstGeom>
          <a:noFill/>
        </p:spPr>
        <p:txBody>
          <a:bodyPr wrap="square" rtlCol="0">
            <a:spAutoFit/>
          </a:bodyPr>
          <a:lstStyle/>
          <a:p>
            <a:r>
              <a:rPr lang="fr-FR" dirty="0"/>
              <a:t>Vérifier de manière systématique les points suivants</a:t>
            </a:r>
          </a:p>
        </p:txBody>
      </p:sp>
    </p:spTree>
    <p:extLst>
      <p:ext uri="{BB962C8B-B14F-4D97-AF65-F5344CB8AC3E}">
        <p14:creationId xmlns:p14="http://schemas.microsoft.com/office/powerpoint/2010/main" val="1353814947"/>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TotalTime>
  <Words>1405</Words>
  <Application>Microsoft Office PowerPoint</Application>
  <PresentationFormat>Affichage à l'écran (4:3)</PresentationFormat>
  <Paragraphs>144</Paragraphs>
  <Slides>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Jean-Yves BARNAGAUD</dc:creator>
  <cp:lastModifiedBy>Jean-Yves Barnagaud</cp:lastModifiedBy>
  <cp:revision>3</cp:revision>
  <dcterms:created xsi:type="dcterms:W3CDTF">2021-01-19T15:59:43Z</dcterms:created>
  <dcterms:modified xsi:type="dcterms:W3CDTF">2022-03-07T05:41:06Z</dcterms:modified>
</cp:coreProperties>
</file>