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80" r:id="rId3"/>
    <p:sldId id="281" r:id="rId4"/>
    <p:sldId id="282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63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31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5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49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80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1377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1692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4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38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70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197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9171E-A5DC-4BD4-9632-04ED6C6D7965}" type="datetimeFigureOut">
              <a:rPr lang="fr-FR" smtClean="0"/>
              <a:t>11/03/2022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8A7B5-936D-401F-870A-4CCEEFB904B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 txBox="1">
            <a:spLocks/>
          </p:cNvSpPr>
          <p:nvPr/>
        </p:nvSpPr>
        <p:spPr>
          <a:xfrm>
            <a:off x="89209" y="6104094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mars 2022</a:t>
            </a:r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jean-yves.barnagaud@ephe.psl.eu</a:t>
            </a:r>
            <a:endParaRPr lang="fr-FR" sz="16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29" y="6161695"/>
            <a:ext cx="3188295" cy="54325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81095" y="3881508"/>
            <a:ext cx="6149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construire une analyse </a:t>
            </a:r>
            <a:r>
              <a:rPr lang="fr-FR" sz="3600" b="1" dirty="0" err="1"/>
              <a:t>inférentielle</a:t>
            </a:r>
            <a:r>
              <a:rPr lang="fr-FR" sz="3600" b="1" dirty="0"/>
              <a:t> sous R</a:t>
            </a:r>
            <a:r>
              <a:rPr lang="fr-FR" sz="3600" dirty="0"/>
              <a:t> </a:t>
            </a:r>
            <a:endParaRPr lang="fr-FR" sz="32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5076"/>
            <a:ext cx="9194274" cy="3048000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330" y="3559339"/>
            <a:ext cx="3116069" cy="209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2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95275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MOD</a:t>
            </a:r>
            <a:r>
              <a:rPr lang="az-Cyrl-AZ" b="1" u="sng" dirty="0">
                <a:solidFill>
                  <a:schemeClr val="bg1"/>
                </a:solidFill>
              </a:rPr>
              <a:t>Ѐ</a:t>
            </a:r>
            <a:r>
              <a:rPr lang="fr-FR" b="1" u="sng" dirty="0">
                <a:solidFill>
                  <a:schemeClr val="bg1"/>
                </a:solidFill>
              </a:rPr>
              <a:t>LES LINÉAIRES SOUS 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Niveaux 1 et 2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59" y="-58240"/>
            <a:ext cx="420842" cy="4471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4830817" y="1099794"/>
            <a:ext cx="26077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Partie déterministe: </a:t>
            </a:r>
          </a:p>
          <a:p>
            <a:r>
              <a:rPr lang="fr-FR" sz="900" dirty="0"/>
              <a:t>Décrit l’hypothèse biologique sous forme d’une équation reliant le paramètre de la distribution stochastique aux variables explicatives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313801" y="1125733"/>
            <a:ext cx="20828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Partie stochastique : </a:t>
            </a:r>
          </a:p>
          <a:p>
            <a:r>
              <a:rPr lang="fr-FR" sz="900" dirty="0"/>
              <a:t>Décrit la distribution de la variable de réponse comme un tirage dans une loi statistique connue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306707" y="693623"/>
            <a:ext cx="11806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100" b="1" dirty="0"/>
              <a:t>Échantillonnage</a:t>
            </a:r>
            <a:endParaRPr lang="fr-FR" sz="900" dirty="0"/>
          </a:p>
        </p:txBody>
      </p:sp>
      <p:sp>
        <p:nvSpPr>
          <p:cNvPr id="23" name="ZoneTexte 22"/>
          <p:cNvSpPr txBox="1"/>
          <p:nvPr/>
        </p:nvSpPr>
        <p:spPr>
          <a:xfrm>
            <a:off x="4761001" y="693623"/>
            <a:ext cx="13736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Question biologique</a:t>
            </a:r>
            <a:endParaRPr lang="fr-FR" sz="900" dirty="0"/>
          </a:p>
        </p:txBody>
      </p:sp>
      <p:cxnSp>
        <p:nvCxnSpPr>
          <p:cNvPr id="6" name="Connecteur droit avec flèche 5"/>
          <p:cNvCxnSpPr>
            <a:stCxn id="22" idx="2"/>
            <a:endCxn id="21" idx="0"/>
          </p:cNvCxnSpPr>
          <p:nvPr/>
        </p:nvCxnSpPr>
        <p:spPr>
          <a:xfrm flipH="1">
            <a:off x="2355201" y="955233"/>
            <a:ext cx="541817" cy="1705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23" idx="2"/>
            <a:endCxn id="11" idx="0"/>
          </p:cNvCxnSpPr>
          <p:nvPr/>
        </p:nvCxnSpPr>
        <p:spPr>
          <a:xfrm>
            <a:off x="5447842" y="955233"/>
            <a:ext cx="686841" cy="1445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>
            <a:stCxn id="22" idx="3"/>
            <a:endCxn id="23" idx="1"/>
          </p:cNvCxnSpPr>
          <p:nvPr/>
        </p:nvCxnSpPr>
        <p:spPr>
          <a:xfrm>
            <a:off x="3487328" y="824428"/>
            <a:ext cx="127367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1811866" y="1716748"/>
                <a:ext cx="646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866" y="1716748"/>
                <a:ext cx="646524" cy="184666"/>
              </a:xfrm>
              <a:prstGeom prst="rect">
                <a:avLst/>
              </a:prstGeom>
              <a:blipFill rotWithShape="0">
                <a:blip r:embed="rId3"/>
                <a:stretch>
                  <a:fillRect l="-5660" t="-6667" r="-8491" b="-3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Tableau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24774"/>
                  </p:ext>
                </p:extLst>
              </p:nvPr>
            </p:nvGraphicFramePr>
            <p:xfrm>
              <a:off x="80964" y="1917331"/>
              <a:ext cx="3623733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4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4322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4802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4103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fr-FR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b="0" dirty="0">
                              <a:solidFill>
                                <a:schemeClr val="tx1"/>
                              </a:solidFill>
                            </a:rPr>
                            <a:t> (loi normale)</a:t>
                          </a:r>
                        </a:p>
                        <a:p>
                          <a:r>
                            <a:rPr lang="fr-FR" sz="800" b="0" dirty="0">
                              <a:solidFill>
                                <a:schemeClr val="tx1"/>
                              </a:solidFill>
                            </a:rPr>
                            <a:t>lien unité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="0" dirty="0">
                              <a:solidFill>
                                <a:schemeClr val="tx1"/>
                              </a:solidFill>
                            </a:rPr>
                            <a:t>var. quant. continues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b="0" i="1" dirty="0">
                              <a:solidFill>
                                <a:schemeClr val="tx1"/>
                              </a:solidFill>
                            </a:rPr>
                            <a:t>distances, durées, températures…</a:t>
                          </a:r>
                          <a:r>
                            <a:rPr lang="fr-FR" sz="800" b="0" i="1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fr-FR" sz="800" b="0" i="1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b="0" i="1" dirty="0">
                              <a:solidFill>
                                <a:schemeClr val="tx1"/>
                              </a:solidFill>
                            </a:rPr>
                            <a:t>concentrations, tailles, </a:t>
                          </a:r>
                          <a:r>
                            <a:rPr lang="fr-FR" sz="800" b="0" i="1" baseline="0" dirty="0">
                              <a:solidFill>
                                <a:schemeClr val="tx1"/>
                              </a:solidFill>
                            </a:rPr>
                            <a:t>poids : envisager log-transformation ; fréquences, proportion : utiliser une régression beta ou autres méthodes</a:t>
                          </a:r>
                          <a:endParaRPr lang="fr-FR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1225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 de Poisson)</a:t>
                          </a:r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lien log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Var. quant. entières bornées sur</a:t>
                          </a:r>
                          <a:r>
                            <a:rPr lang="fr-FR" sz="800" baseline="0" dirty="0"/>
                            <a:t> [0,+∞[</a:t>
                          </a:r>
                          <a:endParaRPr lang="fr-FR" sz="800" dirty="0"/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toute</a:t>
                          </a:r>
                          <a:r>
                            <a:rPr lang="fr-FR" sz="800" i="1" baseline="0" dirty="0">
                              <a:solidFill>
                                <a:schemeClr val="tx1"/>
                              </a:solidFill>
                            </a:rPr>
                            <a:t> variable assimilable à un</a:t>
                          </a:r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 comptages, y compris richesse spécifique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29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 binomiale)</a:t>
                          </a:r>
                        </a:p>
                        <a:p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lien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logit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probit</a:t>
                          </a:r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succès/échecs sur n tirages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probabilité de survie</a:t>
                          </a:r>
                          <a:r>
                            <a:rPr lang="fr-FR" sz="800" i="1" baseline="0" dirty="0">
                              <a:solidFill>
                                <a:schemeClr val="tx1"/>
                              </a:solidFill>
                            </a:rPr>
                            <a:t> sur &gt;1 an, événements de capture-marquage-recapture, essais comportementaux, fréquences alléliques, taux d’infestation ou d’occupation d’un milieu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1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𝐵𝑒𝑟𝑛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 de Bernoulli)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lien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logit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probit</a:t>
                          </a:r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succès/échecs sur 1 tirage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occurrences d’espèces, de manière générale toute variable binaire. Cas particulier de la binomiale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𝑀𝑢𝑙𝑡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fr-FR" sz="900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fr-FR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fr-FR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sz="900" dirty="0"/>
                        </a:p>
                        <a:p>
                          <a:r>
                            <a:rPr lang="fr-FR" sz="800" dirty="0">
                              <a:solidFill>
                                <a:schemeClr val="tx1"/>
                              </a:solidFill>
                            </a:rPr>
                            <a:t>(loi multinomiale)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lien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logit</a:t>
                          </a:r>
                          <a:r>
                            <a:rPr lang="fr-FR" sz="800" baseline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fr-FR" sz="800" baseline="0" dirty="0" err="1">
                              <a:solidFill>
                                <a:schemeClr val="tx1"/>
                              </a:solidFill>
                            </a:rPr>
                            <a:t>probit</a:t>
                          </a:r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/>
                            <a:t>var. cat. à k niveaux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fr-FR" sz="800" i="1" baseline="0" dirty="0">
                              <a:solidFill>
                                <a:schemeClr val="tx1"/>
                              </a:solidFill>
                            </a:rPr>
                            <a:t> de tailles ou de distances, expériences comportementales à choix multiples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Tableau 3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924774"/>
                  </p:ext>
                </p:extLst>
              </p:nvPr>
            </p:nvGraphicFramePr>
            <p:xfrm>
              <a:off x="80964" y="1917331"/>
              <a:ext cx="3623733" cy="3703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32480"/>
                    <a:gridCol w="943227"/>
                    <a:gridCol w="2048026"/>
                  </a:tblGrid>
                  <a:tr h="7010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r="-473077" b="-432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b="0" dirty="0" smtClean="0">
                              <a:solidFill>
                                <a:schemeClr val="tx1"/>
                              </a:solidFill>
                            </a:rPr>
                            <a:t>var. quant. continues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b="0" i="1" dirty="0" smtClean="0">
                              <a:solidFill>
                                <a:schemeClr val="tx1"/>
                              </a:solidFill>
                            </a:rPr>
                            <a:t>distances, durées, températures…</a:t>
                          </a:r>
                          <a:r>
                            <a:rPr lang="fr-FR" sz="800" b="0" i="1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fr-FR" sz="800" b="0" i="1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fr-FR" sz="800" b="0" i="1" dirty="0" smtClean="0">
                              <a:solidFill>
                                <a:schemeClr val="tx1"/>
                              </a:solidFill>
                            </a:rPr>
                            <a:t>concentrations, tailles, </a:t>
                          </a:r>
                          <a:r>
                            <a:rPr lang="fr-FR" sz="800" b="0" i="1" baseline="0" dirty="0" smtClean="0">
                              <a:solidFill>
                                <a:schemeClr val="tx1"/>
                              </a:solidFill>
                            </a:rPr>
                            <a:t>poids : envisager log-transformation ; fréquences, proportion : utiliser une régression beta ou autres méthodes</a:t>
                          </a:r>
                          <a:endParaRPr lang="fr-FR" sz="800" b="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17347" r="-473077" b="-4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Var. quant. entières bornées sur</a:t>
                          </a:r>
                          <a:r>
                            <a:rPr lang="fr-FR" sz="800" baseline="0" dirty="0" smtClean="0"/>
                            <a:t> [0,+∞[</a:t>
                          </a:r>
                          <a:endParaRPr lang="fr-FR" sz="800" dirty="0" smtClean="0"/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toute</a:t>
                          </a:r>
                          <a:r>
                            <a:rPr lang="fr-FR" sz="800" i="1" baseline="0" dirty="0" smtClean="0">
                              <a:solidFill>
                                <a:schemeClr val="tx1"/>
                              </a:solidFill>
                            </a:rPr>
                            <a:t> variable assimilable à un</a:t>
                          </a:r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 comptages, y compris richesse spécifique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16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180508" r="-473077" b="-238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succès/échecs sur n tirages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probabilité de survie</a:t>
                          </a:r>
                          <a:r>
                            <a:rPr lang="fr-FR" sz="800" i="1" baseline="0" dirty="0" smtClean="0">
                              <a:solidFill>
                                <a:schemeClr val="tx1"/>
                              </a:solidFill>
                            </a:rPr>
                            <a:t> sur &gt;1 an, événements de capture-marquage-recapture, essais comportementaux, fréquences alléliques, taux d’infestation ou d’occupation d’un milieu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7162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280508" r="-473077" b="-138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succès/échecs sur 1 tirage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occurrences d’espèces, de manière générale toute variable binaire. Cas particulier de la binomiale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7536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4"/>
                          <a:stretch>
                            <a:fillRect t="-280625" r="-473077" b="-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800" dirty="0" smtClean="0"/>
                            <a:t>var. cat. à k niveaux</a:t>
                          </a:r>
                        </a:p>
                        <a:p>
                          <a:endParaRPr lang="fr-FR" sz="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800" i="1" dirty="0" smtClean="0">
                              <a:solidFill>
                                <a:schemeClr val="tx1"/>
                              </a:solidFill>
                            </a:rPr>
                            <a:t>classes</a:t>
                          </a:r>
                          <a:r>
                            <a:rPr lang="fr-FR" sz="800" i="1" baseline="0" dirty="0" smtClean="0">
                              <a:solidFill>
                                <a:schemeClr val="tx1"/>
                              </a:solidFill>
                            </a:rPr>
                            <a:t> de tailles ou de distances, expériences comportementales à choix multiples</a:t>
                          </a:r>
                          <a:endParaRPr lang="fr-FR" sz="800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>
                <a:off x="4042377" y="1724458"/>
                <a:ext cx="202972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77" y="1724458"/>
                <a:ext cx="2029722" cy="192873"/>
              </a:xfrm>
              <a:prstGeom prst="rect">
                <a:avLst/>
              </a:prstGeom>
              <a:blipFill rotWithShape="0">
                <a:blip r:embed="rId5"/>
                <a:stretch>
                  <a:fillRect l="-1502" t="-3125" r="-2402" b="-312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ZoneTexte 49"/>
          <p:cNvSpPr txBox="1"/>
          <p:nvPr/>
        </p:nvSpPr>
        <p:spPr>
          <a:xfrm>
            <a:off x="3808149" y="2481837"/>
            <a:ext cx="5232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g = fonction de lien. Linéarise la relation entre </a:t>
            </a:r>
            <a:r>
              <a:rPr lang="el-GR" sz="900" dirty="0"/>
              <a:t>θ</a:t>
            </a:r>
            <a:r>
              <a:rPr lang="fr-FR" sz="900" dirty="0"/>
              <a:t> et f()</a:t>
            </a:r>
          </a:p>
          <a:p>
            <a:r>
              <a:rPr lang="fr-FR" sz="900" dirty="0"/>
              <a:t>Si y est normalement distribuée, pas de fonction de lien (g=1), sinon GLM</a:t>
            </a:r>
          </a:p>
          <a:p>
            <a:r>
              <a:rPr lang="fr-FR" sz="900" dirty="0"/>
              <a:t>Si une seule variable explicative X</a:t>
            </a:r>
            <a:r>
              <a:rPr lang="fr-FR" sz="900" baseline="-25000" dirty="0"/>
              <a:t>i</a:t>
            </a:r>
            <a:r>
              <a:rPr lang="fr-FR" sz="900" dirty="0"/>
              <a:t>, régression linéaire simple</a:t>
            </a:r>
          </a:p>
          <a:p>
            <a:r>
              <a:rPr lang="fr-FR" sz="900" dirty="0"/>
              <a:t>Si &gt;1 variables explicatives </a:t>
            </a:r>
            <a:r>
              <a:rPr lang="fr-FR" sz="900" dirty="0" err="1"/>
              <a:t>X</a:t>
            </a:r>
            <a:r>
              <a:rPr lang="fr-FR" sz="900" baseline="-25000" dirty="0" err="1"/>
              <a:t>k,i</a:t>
            </a:r>
            <a:r>
              <a:rPr lang="fr-FR" sz="900" dirty="0"/>
              <a:t>, régression linéaire multiple. </a:t>
            </a:r>
          </a:p>
          <a:p>
            <a:r>
              <a:rPr lang="fr-FR" sz="900" dirty="0"/>
              <a:t>Les méthodes d’estimation sont les mêmes, mais les paramètres de pente s’interprètent « toutes choses étant égales par ailleurs », c’est-à-dire, pour chaque variable, les autres étant maintenues constantes.</a:t>
            </a:r>
          </a:p>
          <a:p>
            <a:endParaRPr lang="fr-FR" sz="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/>
              <p:cNvSpPr txBox="1"/>
              <p:nvPr/>
            </p:nvSpPr>
            <p:spPr>
              <a:xfrm>
                <a:off x="4029818" y="1972586"/>
                <a:ext cx="1761444" cy="519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fr-F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2" name="ZoneTexte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818" y="1972586"/>
                <a:ext cx="1761444" cy="51930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ZoneTexte 52"/>
          <p:cNvSpPr txBox="1"/>
          <p:nvPr/>
        </p:nvSpPr>
        <p:spPr>
          <a:xfrm>
            <a:off x="5791262" y="2131320"/>
            <a:ext cx="12118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/>
              <a:t>modèle linéaire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3736831" y="3308098"/>
            <a:ext cx="3422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Hypothèses à vérifier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3736831" y="3696509"/>
            <a:ext cx="54393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Si modèle linéaire : linéarité de la relation entre Y et X (ou absence d’hypothèse plus complexe) – vérifier sur données brutes – </a:t>
            </a:r>
            <a:r>
              <a:rPr lang="fr-FR" sz="900" dirty="0">
                <a:solidFill>
                  <a:srgbClr val="FF0000"/>
                </a:solidFill>
              </a:rPr>
              <a:t>défaut d’ajustement, </a:t>
            </a:r>
            <a:r>
              <a:rPr lang="fr-FR" sz="900" dirty="0" err="1">
                <a:solidFill>
                  <a:srgbClr val="FF0000"/>
                </a:solidFill>
              </a:rPr>
              <a:t>hétéroscédasticité</a:t>
            </a:r>
            <a:r>
              <a:rPr lang="fr-FR" sz="900" dirty="0">
                <a:solidFill>
                  <a:srgbClr val="FF0000"/>
                </a:solidFill>
              </a:rPr>
              <a:t>, structures résiduelles.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Structures quadratiques, modèle non-linéaire, transformer la variable de réponse </a:t>
            </a:r>
          </a:p>
          <a:p>
            <a:endParaRPr lang="fr-FR" sz="900" dirty="0"/>
          </a:p>
          <a:p>
            <a:r>
              <a:rPr lang="fr-FR" sz="900" dirty="0"/>
              <a:t>Indépendance des résidus : pas de patron apparent sur le graphique valeurs prédites vs résidus, pas de dépendance connue entre individus (blocs, régions, voisinage spatial, séries temporelles), pas d’effets d’</a:t>
            </a:r>
            <a:r>
              <a:rPr lang="fr-FR" sz="900" dirty="0" err="1"/>
              <a:t>aggrégation</a:t>
            </a:r>
            <a:r>
              <a:rPr lang="fr-FR" sz="900" dirty="0"/>
              <a:t> liés à la mesure. </a:t>
            </a:r>
            <a:r>
              <a:rPr lang="fr-FR" sz="900" dirty="0">
                <a:solidFill>
                  <a:srgbClr val="FF0000"/>
                </a:solidFill>
              </a:rPr>
              <a:t>Vraisemblance et intervalles de confiance incorrects, paramètres biaisés dans les cas sévères.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Représentation de la non-indépendance par un effet fixe (blocs, régions, périodes, date, coordonnées géographiques), un effet aléatoire (voir modèles mixtes)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/>
              <a:t>Normalité des résidus : seulement si y suit une loi normale (= pas en GLM), sinon tendance à la normalité – droite de Henry (« </a:t>
            </a:r>
            <a:r>
              <a:rPr lang="fr-FR" sz="900" dirty="0" err="1"/>
              <a:t>qqplot</a:t>
            </a:r>
            <a:r>
              <a:rPr lang="fr-FR" sz="900" dirty="0"/>
              <a:t> »). </a:t>
            </a:r>
            <a:r>
              <a:rPr lang="fr-FR" sz="900" dirty="0">
                <a:solidFill>
                  <a:srgbClr val="FF0000"/>
                </a:solidFill>
              </a:rPr>
              <a:t>Vraisemblance et intervalles de confiance incorrects, prédictions fausses si déviation à la normalité aux valeurs extrêmes.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Transformation de la variable de réponse, ajout de variables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/>
              <a:t>Résidus non biaisés : moyenne des résidus = 0, soit en moyenne pas d’erreur de prédiction. Graphique valeurs prédites vs résidus. </a:t>
            </a:r>
            <a:r>
              <a:rPr lang="fr-FR" sz="900" dirty="0">
                <a:solidFill>
                  <a:srgbClr val="FF0000"/>
                </a:solidFill>
              </a:rPr>
              <a:t>Paramètres incorrects.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Ajout de variable.</a:t>
            </a:r>
          </a:p>
          <a:p>
            <a:endParaRPr lang="fr-FR" sz="900" dirty="0">
              <a:solidFill>
                <a:srgbClr val="FF0000"/>
              </a:solidFill>
            </a:endParaRPr>
          </a:p>
          <a:p>
            <a:r>
              <a:rPr lang="fr-FR" sz="900" dirty="0" err="1"/>
              <a:t>Homoscédasticité</a:t>
            </a:r>
            <a:r>
              <a:rPr lang="fr-FR" sz="900" dirty="0"/>
              <a:t> : variance homogène sur le gradient de valeurs prédites – graphique valeurs prédites vs résidus et </a:t>
            </a:r>
            <a:r>
              <a:rPr lang="fr-FR" sz="900" dirty="0" err="1"/>
              <a:t>scale</a:t>
            </a:r>
            <a:r>
              <a:rPr lang="fr-FR" sz="900" dirty="0"/>
              <a:t>-location. </a:t>
            </a:r>
            <a:r>
              <a:rPr lang="fr-FR" sz="900" dirty="0">
                <a:solidFill>
                  <a:srgbClr val="FF0000"/>
                </a:solidFill>
              </a:rPr>
              <a:t>Vraisemblance et intervalles de confiance incorrects, tests et p-values faussés. 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Transformation de la variable de réponse, modélisation de la structure de variance en fonction de </a:t>
            </a:r>
            <a:r>
              <a:rPr lang="fr-FR" sz="900" dirty="0" err="1">
                <a:solidFill>
                  <a:schemeClr val="accent5">
                    <a:lumMod val="50000"/>
                  </a:schemeClr>
                </a:solidFill>
              </a:rPr>
              <a:t>covariables</a:t>
            </a:r>
            <a:r>
              <a:rPr lang="fr-FR" sz="900" dirty="0">
                <a:solidFill>
                  <a:schemeClr val="accent5">
                    <a:lumMod val="50000"/>
                  </a:schemeClr>
                </a:solidFill>
              </a:rPr>
              <a:t>, régression quantile.</a:t>
            </a:r>
          </a:p>
          <a:p>
            <a:endParaRPr lang="fr-FR" sz="900" dirty="0">
              <a:solidFill>
                <a:schemeClr val="accent5">
                  <a:lumMod val="50000"/>
                </a:schemeClr>
              </a:solidFill>
            </a:endParaRPr>
          </a:p>
          <a:p>
            <a:endParaRPr lang="fr-FR" sz="600" dirty="0"/>
          </a:p>
        </p:txBody>
      </p:sp>
      <p:cxnSp>
        <p:nvCxnSpPr>
          <p:cNvPr id="64" name="Connecteur droit avec flèche 63"/>
          <p:cNvCxnSpPr>
            <a:endCxn id="68" idx="1"/>
          </p:cNvCxnSpPr>
          <p:nvPr/>
        </p:nvCxnSpPr>
        <p:spPr>
          <a:xfrm flipV="1">
            <a:off x="6860539" y="1225515"/>
            <a:ext cx="514710" cy="104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/>
          <p:cNvCxnSpPr>
            <a:endCxn id="69" idx="1"/>
          </p:cNvCxnSpPr>
          <p:nvPr/>
        </p:nvCxnSpPr>
        <p:spPr>
          <a:xfrm flipV="1">
            <a:off x="6860539" y="1831006"/>
            <a:ext cx="514710" cy="452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ZoneTexte 67"/>
          <p:cNvSpPr txBox="1"/>
          <p:nvPr/>
        </p:nvSpPr>
        <p:spPr>
          <a:xfrm>
            <a:off x="7375249" y="948516"/>
            <a:ext cx="1522949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000" b="1" dirty="0"/>
              <a:t>α</a:t>
            </a:r>
            <a:r>
              <a:rPr lang="fr-FR" sz="1000" dirty="0"/>
              <a:t> : valeur de g(</a:t>
            </a:r>
            <a:r>
              <a:rPr lang="el-GR" sz="1000" dirty="0"/>
              <a:t>θ</a:t>
            </a:r>
            <a:r>
              <a:rPr lang="fr-FR" sz="1000" dirty="0"/>
              <a:t>) si tous les X à 0 (« </a:t>
            </a:r>
            <a:r>
              <a:rPr lang="fr-FR" sz="1000" dirty="0" err="1"/>
              <a:t>intercept</a:t>
            </a:r>
            <a:r>
              <a:rPr lang="fr-FR" sz="1000" dirty="0"/>
              <a:t> », « ordonnée à l’origine »)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7375249" y="1554007"/>
            <a:ext cx="1522949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000" b="1" dirty="0"/>
              <a:t>β</a:t>
            </a:r>
            <a:r>
              <a:rPr lang="fr-FR" sz="1000" dirty="0"/>
              <a:t> : si X var. quantitative, variation de g(</a:t>
            </a:r>
            <a:r>
              <a:rPr lang="el-GR" sz="1000" dirty="0"/>
              <a:t>θ</a:t>
            </a:r>
            <a:r>
              <a:rPr lang="fr-FR" sz="1000" dirty="0"/>
              <a:t>) pour 1 unité de variation de X</a:t>
            </a:r>
          </a:p>
        </p:txBody>
      </p:sp>
      <p:cxnSp>
        <p:nvCxnSpPr>
          <p:cNvPr id="72" name="Connecteur droit avec flèche 71"/>
          <p:cNvCxnSpPr>
            <a:endCxn id="75" idx="1"/>
          </p:cNvCxnSpPr>
          <p:nvPr/>
        </p:nvCxnSpPr>
        <p:spPr>
          <a:xfrm>
            <a:off x="6860539" y="2262125"/>
            <a:ext cx="512990" cy="2513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/>
          <p:cNvSpPr txBox="1"/>
          <p:nvPr/>
        </p:nvSpPr>
        <p:spPr>
          <a:xfrm>
            <a:off x="7373529" y="2159498"/>
            <a:ext cx="152294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000" b="1" dirty="0"/>
              <a:t>β</a:t>
            </a:r>
            <a:r>
              <a:rPr lang="fr-FR" sz="1000" b="1" baseline="-25000" dirty="0"/>
              <a:t>j</a:t>
            </a:r>
            <a:r>
              <a:rPr lang="fr-FR" sz="1000" b="1" dirty="0"/>
              <a:t> </a:t>
            </a:r>
            <a:r>
              <a:rPr lang="fr-FR" sz="1000" dirty="0"/>
              <a:t>: si X var. qualitative à j classes, contraste entre </a:t>
            </a:r>
            <a:r>
              <a:rPr lang="el-GR" sz="1000" dirty="0"/>
              <a:t>α</a:t>
            </a:r>
            <a:r>
              <a:rPr lang="fr-FR" sz="1000" dirty="0"/>
              <a:t> (classe de référence) et</a:t>
            </a:r>
            <a:r>
              <a:rPr lang="el-GR" sz="1000" dirty="0"/>
              <a:t> </a:t>
            </a:r>
            <a:r>
              <a:rPr lang="fr-FR" sz="1000" dirty="0"/>
              <a:t>g(</a:t>
            </a:r>
            <a:r>
              <a:rPr lang="el-GR" sz="1000" dirty="0"/>
              <a:t>θ</a:t>
            </a:r>
            <a:r>
              <a:rPr lang="fr-FR" sz="1000" dirty="0"/>
              <a:t>) pour la classe j</a:t>
            </a:r>
          </a:p>
        </p:txBody>
      </p:sp>
      <p:sp>
        <p:nvSpPr>
          <p:cNvPr id="82" name="ZoneTexte 81"/>
          <p:cNvSpPr txBox="1"/>
          <p:nvPr/>
        </p:nvSpPr>
        <p:spPr>
          <a:xfrm>
            <a:off x="7544262" y="585901"/>
            <a:ext cx="1101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Inférence</a:t>
            </a:r>
          </a:p>
        </p:txBody>
      </p:sp>
      <p:sp>
        <p:nvSpPr>
          <p:cNvPr id="83" name="ZoneTexte 82"/>
          <p:cNvSpPr txBox="1"/>
          <p:nvPr/>
        </p:nvSpPr>
        <p:spPr>
          <a:xfrm>
            <a:off x="4555873" y="-35543"/>
            <a:ext cx="47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https://pbil.univ-lyon1.fr/R/pdf/br4.pdf</a:t>
            </a:r>
          </a:p>
          <a:p>
            <a:r>
              <a:rPr lang="fr-FR" sz="900" dirty="0"/>
              <a:t>https://sites.google.com/site/rgraphiques/4--stat/r%C3%A9gressions-lin%C3%A9aires-avec-r</a:t>
            </a:r>
          </a:p>
          <a:p>
            <a:r>
              <a:rPr lang="fr-FR" sz="900" dirty="0"/>
              <a:t>http://perso.ens-lyon.fr/lise.vaudor/non-respect-des-hypotheses-du-modele-lineaire-anova-regression-cest-grave-docteur/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0964" y="5585392"/>
            <a:ext cx="378629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b="1" dirty="0"/>
              <a:t>L’adéquation hypothèse biologique – modèle prime sur l’ajustement. Un bon modèle est celui qui teste l’hypothèse formulée.</a:t>
            </a:r>
          </a:p>
          <a:p>
            <a:r>
              <a:rPr lang="fr-FR" sz="1050" b="1" dirty="0"/>
              <a:t>S’inquiéter du non respect des hypothèses si un patron net est visible graphiquement – tests formels inutiles, la régression linéaire tolère des écarts importants aux hypothèses si n est suffisant</a:t>
            </a:r>
          </a:p>
        </p:txBody>
      </p:sp>
    </p:spTree>
    <p:extLst>
      <p:ext uri="{BB962C8B-B14F-4D97-AF65-F5344CB8AC3E}">
        <p14:creationId xmlns:p14="http://schemas.microsoft.com/office/powerpoint/2010/main" val="130717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95275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MOD</a:t>
            </a:r>
            <a:r>
              <a:rPr lang="az-Cyrl-AZ" b="1" u="sng" dirty="0">
                <a:solidFill>
                  <a:schemeClr val="bg1"/>
                </a:solidFill>
              </a:rPr>
              <a:t>Ѐ</a:t>
            </a:r>
            <a:r>
              <a:rPr lang="fr-FR" b="1" u="sng" dirty="0">
                <a:solidFill>
                  <a:schemeClr val="bg1"/>
                </a:solidFill>
              </a:rPr>
              <a:t>LES LINÉAIRES SOUS R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Niveaux 1 et 2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59" y="-58240"/>
            <a:ext cx="420842" cy="447145"/>
          </a:xfrm>
          <a:prstGeom prst="rect">
            <a:avLst/>
          </a:prstGeom>
        </p:spPr>
      </p:pic>
      <p:sp>
        <p:nvSpPr>
          <p:cNvPr id="83" name="ZoneTexte 82"/>
          <p:cNvSpPr txBox="1"/>
          <p:nvPr/>
        </p:nvSpPr>
        <p:spPr>
          <a:xfrm>
            <a:off x="4555873" y="-35543"/>
            <a:ext cx="4767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https://pbil.univ-lyon1.fr/R/pdf/br4.pdf</a:t>
            </a:r>
          </a:p>
          <a:p>
            <a:r>
              <a:rPr lang="fr-FR" sz="900" dirty="0"/>
              <a:t>https://sites.google.com/site/rgraphiques/4--stat/r%C3%A9gressions-lin%C3%A9aires-avec-r</a:t>
            </a:r>
          </a:p>
          <a:p>
            <a:r>
              <a:rPr lang="fr-FR" sz="900" dirty="0"/>
              <a:t>http://perso.ens-lyon.fr/lise.vaudor/non-respect-des-hypotheses-du-modele-lineaire-anova-regression-cest-grave-docteur/</a:t>
            </a:r>
          </a:p>
        </p:txBody>
      </p:sp>
      <p:sp>
        <p:nvSpPr>
          <p:cNvPr id="3" name="Rectangle 2"/>
          <p:cNvSpPr/>
          <p:nvPr/>
        </p:nvSpPr>
        <p:spPr>
          <a:xfrm>
            <a:off x="5647267" y="777393"/>
            <a:ext cx="28846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corrélation simple </a:t>
            </a:r>
            <a:r>
              <a:rPr lang="fr-FR" sz="1100" dirty="0" err="1">
                <a:solidFill>
                  <a:srgbClr val="FF0000"/>
                </a:solidFill>
              </a:rPr>
              <a:t>cor.test</a:t>
            </a:r>
            <a:r>
              <a:rPr lang="fr-FR" sz="1100" dirty="0">
                <a:solidFill>
                  <a:srgbClr val="FF0000"/>
                </a:solidFill>
              </a:rPr>
              <a:t>(</a:t>
            </a:r>
            <a:r>
              <a:rPr lang="fr-FR" sz="1100" dirty="0" err="1">
                <a:solidFill>
                  <a:srgbClr val="FF0000"/>
                </a:solidFill>
              </a:rPr>
              <a:t>y,x,method</a:t>
            </a:r>
            <a:r>
              <a:rPr lang="fr-FR" sz="1100" dirty="0">
                <a:solidFill>
                  <a:srgbClr val="FF0000"/>
                </a:solidFill>
              </a:rPr>
              <a:t>=‘</a:t>
            </a:r>
            <a:r>
              <a:rPr lang="fr-FR" sz="1100" dirty="0" err="1">
                <a:solidFill>
                  <a:srgbClr val="FF0000"/>
                </a:solidFill>
              </a:rPr>
              <a:t>pearson</a:t>
            </a:r>
            <a:r>
              <a:rPr lang="fr-FR" sz="1100" dirty="0">
                <a:solidFill>
                  <a:srgbClr val="FF0000"/>
                </a:solidFill>
              </a:rPr>
              <a:t>’) </a:t>
            </a:r>
          </a:p>
          <a:p>
            <a:r>
              <a:rPr lang="fr-FR" sz="900" i="1" dirty="0" err="1"/>
              <a:t>method</a:t>
            </a:r>
            <a:r>
              <a:rPr lang="fr-FR" sz="900" i="1" dirty="0"/>
              <a:t>=‘</a:t>
            </a:r>
            <a:r>
              <a:rPr lang="fr-FR" sz="900" i="1" dirty="0" err="1"/>
              <a:t>spearman</a:t>
            </a:r>
            <a:r>
              <a:rPr lang="fr-FR" sz="900" i="1" dirty="0"/>
              <a:t>’ pour corrélation non paramétrique « des rangs » (y et x non normaux, petits échantillons, </a:t>
            </a:r>
            <a:r>
              <a:rPr lang="fr-FR" sz="900" i="1" dirty="0" err="1"/>
              <a:t>hétéroscédasticité</a:t>
            </a:r>
            <a:r>
              <a:rPr lang="fr-FR" sz="900" i="1" dirty="0"/>
              <a:t>…)</a:t>
            </a:r>
          </a:p>
        </p:txBody>
      </p:sp>
      <p:sp>
        <p:nvSpPr>
          <p:cNvPr id="8" name="Rectangle 7"/>
          <p:cNvSpPr/>
          <p:nvPr/>
        </p:nvSpPr>
        <p:spPr>
          <a:xfrm>
            <a:off x="5647267" y="1898105"/>
            <a:ext cx="2088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Petits échantillons 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42378"/>
              </p:ext>
            </p:extLst>
          </p:nvPr>
        </p:nvGraphicFramePr>
        <p:xfrm>
          <a:off x="32014" y="4507899"/>
          <a:ext cx="5598482" cy="2472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872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modèle linéaire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modele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=lm(y~x1+x2+x3,data=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mydata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  <a:p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72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modèle linéaire généralisé </a:t>
                      </a:r>
                    </a:p>
                    <a:p>
                      <a:endParaRPr lang="fr-FR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modele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glm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(y~x1+x2+x3,family=‘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binomial’,data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mydata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8723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modèles additifs généralisés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modele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gam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(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y~s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(x1)+s(x2)+s(x3,x4),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family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=‘binomial’, data=</a:t>
                      </a:r>
                      <a:r>
                        <a:rPr lang="fr-FR" sz="1100" b="0" dirty="0" err="1">
                          <a:solidFill>
                            <a:srgbClr val="FF0000"/>
                          </a:solidFill>
                          <a:latin typeface="+mn-lt"/>
                        </a:rPr>
                        <a:t>mydata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994">
                <a:tc gridSpan="2">
                  <a:txBody>
                    <a:bodyPr/>
                    <a:lstStyle/>
                    <a:p>
                      <a:r>
                        <a:rPr lang="fr-FR" sz="900" i="1" dirty="0"/>
                        <a:t>Autres </a:t>
                      </a:r>
                      <a:r>
                        <a:rPr lang="fr-FR" sz="900" i="1" dirty="0" err="1"/>
                        <a:t>family</a:t>
                      </a:r>
                      <a:r>
                        <a:rPr lang="fr-FR" sz="900" i="1" dirty="0"/>
                        <a:t> : poisson, </a:t>
                      </a:r>
                      <a:r>
                        <a:rPr lang="fr-FR" sz="900" i="1" dirty="0" err="1"/>
                        <a:t>gaussian</a:t>
                      </a:r>
                      <a:r>
                        <a:rPr lang="fr-FR" sz="900" i="1" dirty="0"/>
                        <a:t> (=lm), Gamma, </a:t>
                      </a:r>
                      <a:r>
                        <a:rPr lang="fr-FR" sz="900" i="1" dirty="0" err="1"/>
                        <a:t>inverse.gaussian</a:t>
                      </a:r>
                      <a:r>
                        <a:rPr lang="fr-FR" sz="900" i="1" dirty="0"/>
                        <a:t>, </a:t>
                      </a:r>
                      <a:r>
                        <a:rPr lang="fr-FR" sz="900" i="1" dirty="0" err="1"/>
                        <a:t>quasibinomial</a:t>
                      </a:r>
                      <a:r>
                        <a:rPr lang="fr-FR" sz="900" i="1" dirty="0"/>
                        <a:t>, </a:t>
                      </a:r>
                      <a:r>
                        <a:rPr lang="fr-FR" sz="900" i="1" dirty="0" err="1"/>
                        <a:t>quasipoisson</a:t>
                      </a:r>
                      <a:endParaRPr lang="fr-FR" sz="900" i="1" dirty="0"/>
                    </a:p>
                    <a:p>
                      <a:r>
                        <a:rPr lang="fr-FR" sz="900" i="1" dirty="0"/>
                        <a:t>+ supplémentaires via divers packages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b="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868">
                <a:tc>
                  <a:txBody>
                    <a:bodyPr/>
                    <a:lstStyle/>
                    <a:p>
                      <a:r>
                        <a:rPr lang="fr-FR" sz="1100" i="0" dirty="0"/>
                        <a:t>modèle non linéaire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nls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(formula=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y~exp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(x)+1,data=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mydata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endParaRPr lang="fr-FR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994">
                <a:tc gridSpan="2">
                  <a:txBody>
                    <a:bodyPr/>
                    <a:lstStyle/>
                    <a:p>
                      <a:r>
                        <a:rPr lang="fr-FR" sz="900" i="0" dirty="0"/>
                        <a:t>Fonctions pré-écrites (sigmoïdes, asymptotes…) : voir </a:t>
                      </a:r>
                      <a:r>
                        <a:rPr lang="fr-FR" sz="900" i="0" dirty="0">
                          <a:solidFill>
                            <a:srgbClr val="FF0000"/>
                          </a:solidFill>
                        </a:rPr>
                        <a:t>?</a:t>
                      </a:r>
                      <a:r>
                        <a:rPr lang="fr-FR" sz="900" i="0" dirty="0" err="1">
                          <a:solidFill>
                            <a:srgbClr val="FF0000"/>
                          </a:solidFill>
                        </a:rPr>
                        <a:t>selfstart</a:t>
                      </a:r>
                      <a:endParaRPr lang="fr-FR" sz="90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 sz="11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961845"/>
              </p:ext>
            </p:extLst>
          </p:nvPr>
        </p:nvGraphicFramePr>
        <p:xfrm>
          <a:off x="15242" y="976864"/>
          <a:ext cx="5539215" cy="354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3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étape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objectif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050" dirty="0">
                          <a:solidFill>
                            <a:schemeClr val="tx1"/>
                          </a:solidFill>
                        </a:rPr>
                        <a:t>code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Codage du modèle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Implémentation du modèle et estimation des paramètres en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moindres carrés (LM) ou maximum de vraisemblance (GLM)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lm()</a:t>
                      </a:r>
                    </a:p>
                    <a:p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glm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()</a:t>
                      </a:r>
                    </a:p>
                    <a:p>
                      <a:endParaRPr lang="fr-FR" sz="105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Vérification des hypothèses statistiques sur les résidus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Linéarité,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normalité (seulement lm), </a:t>
                      </a:r>
                      <a:r>
                        <a:rPr lang="fr-FR" sz="900" baseline="0" dirty="0" err="1">
                          <a:solidFill>
                            <a:schemeClr val="tx1"/>
                          </a:solidFill>
                        </a:rPr>
                        <a:t>homoscédasticité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, indépendance, absence de biais, impact des valeurs extrêmes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plot(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[Entrée] pour afficher les graphiques successivement, sinon</a:t>
                      </a:r>
                    </a:p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par(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mfrow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=c(2,2))</a:t>
                      </a:r>
                    </a:p>
                    <a:p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plot(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Inférence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Visualisation et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interprétation des paramètres, erreurs standards, variance expliquée ou R², tests de significativité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Test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F de l’analyse de variance</a:t>
                      </a:r>
                    </a:p>
                    <a:p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anova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Intervalles de confiance</a:t>
                      </a:r>
                    </a:p>
                    <a:p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confint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1100" baseline="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1100" baseline="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Représentations graphiques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Aide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à l’interprétation, rapportage, publication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voir en particulier packages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effects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sjPlot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, 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visreg</a:t>
                      </a: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sz="11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ZoneTexte 8"/>
          <p:cNvSpPr txBox="1"/>
          <p:nvPr/>
        </p:nvSpPr>
        <p:spPr>
          <a:xfrm>
            <a:off x="48785" y="4138567"/>
            <a:ext cx="3371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Principaux modèles de régression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116" y="685060"/>
            <a:ext cx="422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Implémentation d’un modèle sous R</a:t>
            </a:r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382556"/>
              </p:ext>
            </p:extLst>
          </p:nvPr>
        </p:nvGraphicFramePr>
        <p:xfrm>
          <a:off x="5630496" y="2749784"/>
          <a:ext cx="3533464" cy="406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des rangs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(échantillons non appariés = test de Mann Whitney)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 err="1">
                          <a:solidFill>
                            <a:srgbClr val="FF0000"/>
                          </a:solidFill>
                        </a:rPr>
                        <a:t>wilcox.test</a:t>
                      </a:r>
                      <a:r>
                        <a:rPr lang="fr-FR" sz="1100" b="0" dirty="0">
                          <a:solidFill>
                            <a:srgbClr val="FF0000"/>
                          </a:solidFill>
                        </a:rPr>
                        <a:t>(x1,x2,paired=F)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des rangs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(échantillons appariés = test de </a:t>
                      </a:r>
                      <a:r>
                        <a:rPr lang="fr-FR" sz="900" b="0" baseline="0" dirty="0" err="1">
                          <a:solidFill>
                            <a:schemeClr val="tx1"/>
                          </a:solidFill>
                        </a:rPr>
                        <a:t>Wilcoxon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wilcox.test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(x1,x2)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 fréquences</a:t>
                      </a:r>
                      <a:r>
                        <a:rPr lang="fr-F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(effectif observés &gt;5 dans tous les croisements de classes, pas de fréquence théorique à 1 ou 0)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chisq.test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(x1,x2)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0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b="0" dirty="0">
                          <a:solidFill>
                            <a:schemeClr val="tx1"/>
                          </a:solidFill>
                        </a:rPr>
                        <a:t>Comparaison</a:t>
                      </a:r>
                      <a:r>
                        <a:rPr lang="fr-FR" sz="1100" b="0" baseline="0" dirty="0">
                          <a:solidFill>
                            <a:schemeClr val="tx1"/>
                          </a:solidFill>
                        </a:rPr>
                        <a:t> de fréquences</a:t>
                      </a:r>
                      <a:r>
                        <a:rPr lang="fr-FR" sz="1600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900" b="0" baseline="0" dirty="0">
                          <a:solidFill>
                            <a:schemeClr val="tx1"/>
                          </a:solidFill>
                        </a:rPr>
                        <a:t>(effectif observés &lt;5 dans un croisement de classes, fréquences théoriques hétérogènes)</a:t>
                      </a:r>
                      <a:endParaRPr lang="fr-FR" sz="9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fisher.test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(x1,x2)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100" dirty="0"/>
                        <a:t>Comparaison</a:t>
                      </a:r>
                      <a:r>
                        <a:rPr lang="fr-FR" sz="1100" baseline="0" dirty="0"/>
                        <a:t> de k échantillons </a:t>
                      </a:r>
                      <a:r>
                        <a:rPr lang="fr-FR" sz="900" baseline="0" dirty="0"/>
                        <a:t>(= </a:t>
                      </a:r>
                      <a:r>
                        <a:rPr lang="fr-FR" sz="900" baseline="0" dirty="0" err="1"/>
                        <a:t>anova</a:t>
                      </a:r>
                      <a:r>
                        <a:rPr lang="fr-FR" sz="900" baseline="0" dirty="0"/>
                        <a:t> sur les rangs)</a:t>
                      </a:r>
                      <a:endParaRPr lang="fr-FR" sz="11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kruskal.test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(x1~x2,data=</a:t>
                      </a:r>
                      <a:r>
                        <a:rPr lang="fr-FR" sz="1100" dirty="0" err="1">
                          <a:solidFill>
                            <a:srgbClr val="FF0000"/>
                          </a:solidFill>
                        </a:rPr>
                        <a:t>mydata</a:t>
                      </a:r>
                      <a:r>
                        <a:rPr lang="fr-FR" sz="11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x2</a:t>
                      </a:r>
                      <a:r>
                        <a:rPr lang="fr-FR" sz="900" baseline="0" dirty="0">
                          <a:solidFill>
                            <a:schemeClr val="tx1"/>
                          </a:solidFill>
                        </a:rPr>
                        <a:t> étant une variable facteur</a:t>
                      </a:r>
                      <a:endParaRPr lang="fr-FR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5647267" y="2193120"/>
            <a:ext cx="317500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i="1" dirty="0"/>
              <a:t>Distributions non normales même après transformation, effectif faible (de 5 à ~30 individus) – sinon privilégier méthodes paramétriques. Si &lt;5 individus, pas de test</a:t>
            </a:r>
          </a:p>
        </p:txBody>
      </p:sp>
    </p:spTree>
    <p:extLst>
      <p:ext uri="{BB962C8B-B14F-4D97-AF65-F5344CB8AC3E}">
        <p14:creationId xmlns:p14="http://schemas.microsoft.com/office/powerpoint/2010/main" val="1937352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16" y="3502"/>
            <a:ext cx="2952751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u="sng" dirty="0">
                <a:solidFill>
                  <a:schemeClr val="bg1"/>
                </a:solidFill>
              </a:rPr>
              <a:t>MOD</a:t>
            </a:r>
            <a:r>
              <a:rPr lang="az-Cyrl-AZ" b="1" u="sng" dirty="0">
                <a:solidFill>
                  <a:schemeClr val="bg1"/>
                </a:solidFill>
              </a:rPr>
              <a:t>Ѐ</a:t>
            </a:r>
            <a:r>
              <a:rPr lang="fr-FR" b="1" u="sng" dirty="0">
                <a:solidFill>
                  <a:schemeClr val="bg1"/>
                </a:solidFill>
              </a:rPr>
              <a:t>LES LINÉAIRES SOUS R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18" y="377283"/>
            <a:ext cx="31497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Certification statistiques pour les écologues – EPHE</a:t>
            </a:r>
          </a:p>
          <a:p>
            <a:r>
              <a:rPr lang="fr-FR" sz="1000" dirty="0">
                <a:solidFill>
                  <a:schemeClr val="accent6">
                    <a:lumMod val="75000"/>
                  </a:schemeClr>
                </a:solidFill>
              </a:rPr>
              <a:t>Niveaux 1 et 2 – version 2021 – Jean-Yves </a:t>
            </a:r>
            <a:r>
              <a:rPr lang="fr-FR" sz="1000" dirty="0" err="1">
                <a:solidFill>
                  <a:schemeClr val="accent6">
                    <a:lumMod val="75000"/>
                  </a:schemeClr>
                </a:solidFill>
              </a:rPr>
              <a:t>Barnagaud</a:t>
            </a:r>
            <a:endParaRPr lang="fr-FR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759" y="-58240"/>
            <a:ext cx="420842" cy="44714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116" y="679129"/>
            <a:ext cx="513534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Construction et inférence sur modèles linéaires</a:t>
            </a:r>
          </a:p>
          <a:p>
            <a:r>
              <a:rPr lang="fr-FR" sz="900" i="1" dirty="0"/>
              <a:t>Nombreux packages redondants proposant les mêmes fonctions, cette fiche n’est pas exhaustive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037917" y="4066698"/>
            <a:ext cx="3390316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Représentations graphiques</a:t>
            </a:r>
          </a:p>
          <a:p>
            <a:pPr algn="ctr"/>
            <a:r>
              <a:rPr lang="fr-FR" sz="1100" i="1" dirty="0">
                <a:solidFill>
                  <a:srgbClr val="FF0000"/>
                </a:solidFill>
              </a:rPr>
              <a:t>Packages </a:t>
            </a:r>
            <a:r>
              <a:rPr lang="fr-FR" sz="1100" i="1" dirty="0" err="1">
                <a:solidFill>
                  <a:srgbClr val="FF0000"/>
                </a:solidFill>
              </a:rPr>
              <a:t>ggeffects</a:t>
            </a:r>
            <a:r>
              <a:rPr lang="fr-FR" sz="1100" i="1" dirty="0">
                <a:solidFill>
                  <a:srgbClr val="FF0000"/>
                </a:solidFill>
              </a:rPr>
              <a:t>, </a:t>
            </a:r>
            <a:r>
              <a:rPr lang="fr-FR" sz="1100" i="1" dirty="0" err="1">
                <a:solidFill>
                  <a:srgbClr val="FF0000"/>
                </a:solidFill>
              </a:rPr>
              <a:t>sjPlot</a:t>
            </a:r>
            <a:r>
              <a:rPr lang="fr-FR" sz="1100" i="1" dirty="0">
                <a:solidFill>
                  <a:srgbClr val="FF0000"/>
                </a:solidFill>
              </a:rPr>
              <a:t>, </a:t>
            </a:r>
            <a:r>
              <a:rPr lang="fr-FR" sz="1100" i="1" dirty="0" err="1">
                <a:solidFill>
                  <a:srgbClr val="FF0000"/>
                </a:solidFill>
              </a:rPr>
              <a:t>jtools</a:t>
            </a:r>
            <a:r>
              <a:rPr lang="fr-FR" sz="1100" i="1" dirty="0">
                <a:solidFill>
                  <a:srgbClr val="FF0000"/>
                </a:solidFill>
              </a:rPr>
              <a:t>, </a:t>
            </a:r>
            <a:r>
              <a:rPr lang="fr-FR" sz="1100" i="1" dirty="0" err="1">
                <a:solidFill>
                  <a:srgbClr val="FF0000"/>
                </a:solidFill>
              </a:rPr>
              <a:t>visreg</a:t>
            </a:r>
            <a:r>
              <a:rPr lang="fr-FR" sz="1100" i="1" dirty="0">
                <a:solidFill>
                  <a:srgbClr val="FF0000"/>
                </a:solidFill>
              </a:rPr>
              <a:t>, </a:t>
            </a:r>
            <a:r>
              <a:rPr lang="fr-FR" sz="1100" i="1" dirty="0" err="1">
                <a:solidFill>
                  <a:srgbClr val="FF0000"/>
                </a:solidFill>
              </a:rPr>
              <a:t>effects</a:t>
            </a:r>
            <a:endParaRPr lang="fr-FR" sz="1100" i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312728" y="4605307"/>
            <a:ext cx="24432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1 seule variable : prédiction du modèle sur l’échelle de la variable de réponse ou l’échelle du lien (préciser dans la légende), intervalle de confiance, données brutes </a:t>
            </a:r>
            <a:r>
              <a:rPr lang="fr-FR" sz="900" dirty="0">
                <a:solidFill>
                  <a:srgbClr val="FF0000"/>
                </a:solidFill>
              </a:rPr>
              <a:t>plot(</a:t>
            </a:r>
            <a:r>
              <a:rPr lang="fr-FR" sz="900" dirty="0" err="1">
                <a:solidFill>
                  <a:srgbClr val="FF0000"/>
                </a:solidFill>
              </a:rPr>
              <a:t>ggpredict</a:t>
            </a:r>
            <a:r>
              <a:rPr lang="fr-FR" sz="900" dirty="0">
                <a:solidFill>
                  <a:srgbClr val="FF0000"/>
                </a:solidFill>
              </a:rPr>
              <a:t>(</a:t>
            </a:r>
            <a:r>
              <a:rPr lang="fr-FR" sz="900" dirty="0" err="1">
                <a:solidFill>
                  <a:srgbClr val="FF0000"/>
                </a:solidFill>
              </a:rPr>
              <a:t>modele</a:t>
            </a:r>
            <a:r>
              <a:rPr lang="fr-FR" sz="900" dirty="0">
                <a:solidFill>
                  <a:srgbClr val="FF0000"/>
                </a:solidFill>
              </a:rPr>
              <a:t>),</a:t>
            </a:r>
            <a:r>
              <a:rPr lang="fr-FR" sz="900" dirty="0" err="1">
                <a:solidFill>
                  <a:srgbClr val="FF0000"/>
                </a:solidFill>
              </a:rPr>
              <a:t>add.data</a:t>
            </a:r>
            <a:r>
              <a:rPr lang="fr-FR" sz="900" dirty="0">
                <a:solidFill>
                  <a:srgbClr val="FF0000"/>
                </a:solidFill>
              </a:rPr>
              <a:t>=T)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12728" y="5396910"/>
            <a:ext cx="2443217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dirty="0"/>
              <a:t>plusieurs variables: prédiction du modèle sur l’échelle de la variable de réponse ou l’échelle du lien (préciser dans la légende), intervalle de confiance, résidus partiels</a:t>
            </a:r>
          </a:p>
          <a:p>
            <a:r>
              <a:rPr lang="fr-FR" sz="900" dirty="0">
                <a:solidFill>
                  <a:srgbClr val="FF0000"/>
                </a:solidFill>
              </a:rPr>
              <a:t>plot(</a:t>
            </a:r>
            <a:r>
              <a:rPr lang="fr-FR" sz="900" dirty="0" err="1">
                <a:solidFill>
                  <a:srgbClr val="FF0000"/>
                </a:solidFill>
              </a:rPr>
              <a:t>ggpredict</a:t>
            </a:r>
            <a:r>
              <a:rPr lang="fr-FR" sz="900" dirty="0">
                <a:solidFill>
                  <a:srgbClr val="FF0000"/>
                </a:solidFill>
              </a:rPr>
              <a:t>(</a:t>
            </a:r>
            <a:r>
              <a:rPr lang="fr-FR" sz="900" dirty="0" err="1">
                <a:solidFill>
                  <a:srgbClr val="FF0000"/>
                </a:solidFill>
              </a:rPr>
              <a:t>modele,terms</a:t>
            </a:r>
            <a:r>
              <a:rPr lang="fr-FR" sz="900" dirty="0">
                <a:solidFill>
                  <a:srgbClr val="FF0000"/>
                </a:solidFill>
              </a:rPr>
              <a:t>=xx),</a:t>
            </a:r>
            <a:r>
              <a:rPr lang="fr-FR" sz="900" dirty="0" err="1">
                <a:solidFill>
                  <a:srgbClr val="FF0000"/>
                </a:solidFill>
              </a:rPr>
              <a:t>residuals</a:t>
            </a:r>
            <a:r>
              <a:rPr lang="fr-FR" sz="900" dirty="0">
                <a:solidFill>
                  <a:srgbClr val="FF0000"/>
                </a:solidFill>
              </a:rPr>
              <a:t>=T)</a:t>
            </a:r>
            <a:endParaRPr lang="fr-FR" sz="900" dirty="0"/>
          </a:p>
        </p:txBody>
      </p:sp>
      <p:sp>
        <p:nvSpPr>
          <p:cNvPr id="22" name="Rectangle 21"/>
          <p:cNvSpPr/>
          <p:nvPr/>
        </p:nvSpPr>
        <p:spPr>
          <a:xfrm>
            <a:off x="4991158" y="188168"/>
            <a:ext cx="4152842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Points d’attention</a:t>
            </a:r>
            <a:endParaRPr lang="fr-FR" sz="1100" dirty="0">
              <a:solidFill>
                <a:srgbClr val="FF0000"/>
              </a:solidFill>
            </a:endParaRPr>
          </a:p>
          <a:p>
            <a:r>
              <a:rPr lang="fr-FR" sz="900" i="1" dirty="0"/>
              <a:t>Cette liste n’est pas exhaustive : ne sont reportés que les problèmes les plus fréquents. Les données doivent être soigneusement examinées avant toute modélisation – tout modèle doit faire l’objet d’une inspection soigneuse des résidus, des résidus partiels et de l’ensemble des effets et prédictions. Le soin apporté à la construction du modèle et de l’échantillonnage résout l’essentiel des problèmes. </a:t>
            </a:r>
          </a:p>
        </p:txBody>
      </p:sp>
      <p:graphicFrame>
        <p:nvGraphicFramePr>
          <p:cNvPr id="23" name="Tableau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63112"/>
              </p:ext>
            </p:extLst>
          </p:nvPr>
        </p:nvGraphicFramePr>
        <p:xfrm>
          <a:off x="80491" y="1268831"/>
          <a:ext cx="9063509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4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Colinéarité des variables : </a:t>
                      </a:r>
                    </a:p>
                    <a:p>
                      <a:pPr algn="l"/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risque d’inflation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 des intervalles de confiance, non </a:t>
                      </a:r>
                      <a:r>
                        <a:rPr lang="fr-FR" sz="800" b="0" baseline="0" dirty="0" err="1">
                          <a:solidFill>
                            <a:schemeClr val="tx1"/>
                          </a:solidFill>
                        </a:rPr>
                        <a:t>identifiabilité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 de paramètres, sur-ajustement, information biologique redondante</a:t>
                      </a:r>
                      <a:endParaRPr lang="fr-FR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variables corrélées r &gt; 0,3 (mais très contexte-dépendant), Variance Inflation </a:t>
                      </a:r>
                      <a:r>
                        <a:rPr lang="fr-FR" sz="800" b="0" dirty="0" err="1">
                          <a:solidFill>
                            <a:schemeClr val="tx1"/>
                          </a:solidFill>
                        </a:rPr>
                        <a:t>Factors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 (vif) &gt; 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Si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 hypothèses biologiques claires pour chaque variable et pas de corrélation par construction : insérer toutes les variables, attention aux résidus et ajustement</a:t>
                      </a:r>
                    </a:p>
                    <a:p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Sinon : choisir la variable la plus informative, ou synthèse des variables corrélées par ACP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800" b="1" dirty="0" err="1">
                          <a:solidFill>
                            <a:schemeClr val="tx1"/>
                          </a:solidFill>
                        </a:rPr>
                        <a:t>Surdispersion</a:t>
                      </a:r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 (en particulier, mais pas seulement, GLM</a:t>
                      </a:r>
                      <a:r>
                        <a:rPr lang="fr-FR" sz="800" b="1" baseline="0" dirty="0">
                          <a:solidFill>
                            <a:schemeClr val="tx1"/>
                          </a:solidFill>
                        </a:rPr>
                        <a:t> de Poisson)</a:t>
                      </a:r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  <a:p>
                      <a:pPr algn="l"/>
                      <a:r>
                        <a:rPr lang="fr-FR" sz="800" b="0" dirty="0">
                          <a:solidFill>
                            <a:schemeClr val="tx1"/>
                          </a:solidFill>
                        </a:rPr>
                        <a:t>Structures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 résiduelles, déficit d’information pour l’estimation, calcul de la vraisemblance et des intervalles de confiance incorrect</a:t>
                      </a:r>
                      <a:endParaRPr lang="fr-FR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Variable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de réponse très asymétrique, inflation de 0 dans une loi normale ou loi de Poisson, probabilité d’une binomiale très faible, somme² des résidus &gt;&gt; (effectif-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ddl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) (GLM de Poisson), paramètres et prédictions incohérents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En priorité, comprendre la source de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l’inflation et sa raison (biologique / échantillonnage). Outils de modélisation :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glm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négatif-binomial, ZIP,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hurdle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model (Poisson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surdispersées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) ; régression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tobit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(normale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surdispersée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), effets aléatoires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800" b="1" dirty="0" err="1">
                          <a:solidFill>
                            <a:schemeClr val="tx1"/>
                          </a:solidFill>
                        </a:rPr>
                        <a:t>Hétéroscédasticité</a:t>
                      </a:r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 résiduelle</a:t>
                      </a:r>
                      <a:r>
                        <a:rPr lang="fr-FR" sz="800" b="1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estimation des intervalles de confiance incorrecte, calcul de vraisemblance erroné. Il s’agit du défaut sur lequel les modèles linéaires sont le moins robustes -&gt; à prendre au sérieux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Augmentation directionnelle de la variance résiduelle avec les valeurs prédites (visible sur les graphiques de diagnostic), prédictions et intervalles de confiance manifestement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erronnés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Comprendre les raisons de l’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</a:rPr>
                        <a:t>hétéroscédasticité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 (biologique / échantillonnage)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. Outils : transformation var. réponse, effets aléatoires,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covariables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sur la matrice de variance-covariance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800" b="1" dirty="0">
                          <a:solidFill>
                            <a:schemeClr val="tx1"/>
                          </a:solidFill>
                        </a:rPr>
                        <a:t>Non-indépendance des résidus : 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estimation des intervalles de confiance incorrecte, calcul de vraisemblance erroné, confusion d’effets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Attention particulière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si 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tructure imposée par le plan d’échantillonnage.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Patrons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visibles dans les graphiques de diagnostic des résidus, mais ce n’est pas systématique. Selon contexte, vérifier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corrélogrammes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spatiaux / temporels, dépendance phylogénétique, impact des blocs d’échantillonnage.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Adaptation du dispositif d’échantillonnage. Modélisation de la structure par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</a:rPr>
                        <a:t>covariables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 (attention aux colinéarités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et effets confondants), effets aléatoires si blocs (attention à la capacité à estimer variances intra/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interblocs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), </a:t>
                      </a:r>
                      <a:r>
                        <a:rPr lang="fr-FR" sz="800" baseline="0" dirty="0" err="1">
                          <a:solidFill>
                            <a:schemeClr val="tx1"/>
                          </a:solidFill>
                        </a:rPr>
                        <a:t>covariables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spatiales, temporelles ou phylogénétiques sur la matrice de variance-covariance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80491" y="3592958"/>
            <a:ext cx="237867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Inférence</a:t>
            </a:r>
            <a:endParaRPr lang="fr-FR" sz="1100" dirty="0">
              <a:solidFill>
                <a:srgbClr val="FF0000"/>
              </a:solidFill>
            </a:endParaRPr>
          </a:p>
          <a:p>
            <a:r>
              <a:rPr lang="fr-FR" sz="900" i="1" dirty="0"/>
              <a:t>Outils dépendants des objectifs du modèle.</a:t>
            </a:r>
          </a:p>
        </p:txBody>
      </p:sp>
      <p:graphicFrame>
        <p:nvGraphicFramePr>
          <p:cNvPr id="28" name="Tableau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66492"/>
              </p:ext>
            </p:extLst>
          </p:nvPr>
        </p:nvGraphicFramePr>
        <p:xfrm>
          <a:off x="80491" y="4141412"/>
          <a:ext cx="6232237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2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900" dirty="0">
                          <a:solidFill>
                            <a:schemeClr val="tx1"/>
                          </a:solidFill>
                        </a:rPr>
                        <a:t>Estimation des paramètres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b="1" dirty="0" err="1">
                          <a:solidFill>
                            <a:schemeClr val="tx1"/>
                          </a:solidFill>
                        </a:rPr>
                        <a:t>Intercept</a:t>
                      </a:r>
                      <a:r>
                        <a:rPr lang="fr-FR" sz="800" b="1" baseline="0" dirty="0">
                          <a:solidFill>
                            <a:schemeClr val="tx1"/>
                          </a:solidFill>
                        </a:rPr>
                        <a:t> : 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moyenne du paramètre modélisé si toutes les variables = 0</a:t>
                      </a:r>
                    </a:p>
                    <a:p>
                      <a:r>
                        <a:rPr lang="fr-FR" sz="800" b="1" baseline="0" dirty="0">
                          <a:solidFill>
                            <a:schemeClr val="tx1"/>
                          </a:solidFill>
                        </a:rPr>
                        <a:t>Variables continues : 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augmentation du paramètre pour 1 unité d’augmentation de la variable explicative, toutes les autres variables étant maintenues constantes</a:t>
                      </a:r>
                    </a:p>
                    <a:p>
                      <a:r>
                        <a:rPr lang="fr-FR" sz="800" b="1" baseline="0" dirty="0">
                          <a:solidFill>
                            <a:schemeClr val="tx1"/>
                          </a:solidFill>
                        </a:rPr>
                        <a:t>Variables qualitatives : </a:t>
                      </a:r>
                      <a:r>
                        <a:rPr lang="fr-FR" sz="800" b="0" baseline="0" dirty="0">
                          <a:solidFill>
                            <a:schemeClr val="tx1"/>
                          </a:solidFill>
                        </a:rPr>
                        <a:t>contraste par rapport à la catégorie de référence</a:t>
                      </a:r>
                      <a:endParaRPr lang="fr-FR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b="0" dirty="0" err="1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fr-FR" sz="900" b="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b="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900" b="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tx1"/>
                          </a:solidFill>
                        </a:rPr>
                        <a:t>Intervalles de confiance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Gamme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de variation du paramètre sous l’effet des fluctuations de l’échantillonnage (! Forte sensibilité aux hypothèses – approximation normale pas systématiquement appropriée pour modèles complexes)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confint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tx1"/>
                          </a:solidFill>
                        </a:rPr>
                        <a:t>P-values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Probabilité que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paramètre 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≠ 0 sachant hypothèse sur les fluctuations aléatoires de l’échantillonnage. ! Non fiables pour certains GLMM)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b="1" dirty="0" err="1">
                          <a:solidFill>
                            <a:schemeClr val="tx1"/>
                          </a:solidFill>
                        </a:rPr>
                        <a:t>odds</a:t>
                      </a:r>
                      <a:r>
                        <a:rPr lang="fr-FR" sz="900" b="1" dirty="0">
                          <a:solidFill>
                            <a:schemeClr val="tx1"/>
                          </a:solidFill>
                        </a:rPr>
                        <a:t>-ratios (</a:t>
                      </a:r>
                      <a:r>
                        <a:rPr lang="fr-FR" sz="900" b="1" dirty="0" err="1">
                          <a:solidFill>
                            <a:schemeClr val="tx1"/>
                          </a:solidFill>
                        </a:rPr>
                        <a:t>glm</a:t>
                      </a:r>
                      <a:r>
                        <a:rPr lang="fr-FR" sz="900" b="1" dirty="0">
                          <a:solidFill>
                            <a:schemeClr val="tx1"/>
                          </a:solidFill>
                        </a:rPr>
                        <a:t> binomial), incidence rate ratios (</a:t>
                      </a:r>
                      <a:r>
                        <a:rPr lang="fr-FR" sz="900" b="1" dirty="0" err="1">
                          <a:solidFill>
                            <a:schemeClr val="tx1"/>
                          </a:solidFill>
                        </a:rPr>
                        <a:t>glm</a:t>
                      </a:r>
                      <a:r>
                        <a:rPr lang="fr-FR" sz="900" b="1" dirty="0">
                          <a:solidFill>
                            <a:schemeClr val="tx1"/>
                          </a:solidFill>
                        </a:rPr>
                        <a:t> poisson)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Expriment les paramètres de régression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sous forme 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d’effets multiplicatifs sur l’échelle de la variable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de réponse pour les GLM binomiaux ou Poisson. 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library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(biostat3)</a:t>
                      </a:r>
                    </a:p>
                    <a:p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eform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library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questionr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odds.ratio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9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900" b="1" dirty="0">
                          <a:solidFill>
                            <a:schemeClr val="tx1"/>
                          </a:solidFill>
                        </a:rPr>
                        <a:t>ajustement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>
                          <a:solidFill>
                            <a:schemeClr val="tx1"/>
                          </a:solidFill>
                        </a:rPr>
                        <a:t>Exprime la quantité de variabilité expliquée</a:t>
                      </a:r>
                      <a:r>
                        <a:rPr lang="fr-FR" sz="800" baseline="0" dirty="0">
                          <a:solidFill>
                            <a:schemeClr val="tx1"/>
                          </a:solidFill>
                        </a:rPr>
                        <a:t> par le modèle (! expliquée au sens statistique = proximité du modèle aux données). Multiples indicateurs – attention, ce n’est pas un indicateur de qualité prédictive</a:t>
                      </a:r>
                      <a:endParaRPr lang="fr-FR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summary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fr-FR" sz="800" dirty="0" err="1">
                          <a:solidFill>
                            <a:srgbClr val="FF0000"/>
                          </a:solidFill>
                        </a:rPr>
                        <a:t>modele</a:t>
                      </a:r>
                      <a:r>
                        <a:rPr lang="fr-FR" sz="800" dirty="0">
                          <a:solidFill>
                            <a:srgbClr val="FF0000"/>
                          </a:solidFill>
                        </a:rPr>
                        <a:t>) en première intention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31945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2203</Words>
  <Application>Microsoft Office PowerPoint</Application>
  <PresentationFormat>Affichage à l'écran (4:3)</PresentationFormat>
  <Paragraphs>173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Jean-Yves Barnagaud</cp:lastModifiedBy>
  <cp:revision>164</cp:revision>
  <dcterms:created xsi:type="dcterms:W3CDTF">2021-01-11T14:45:26Z</dcterms:created>
  <dcterms:modified xsi:type="dcterms:W3CDTF">2022-03-11T14:16:00Z</dcterms:modified>
</cp:coreProperties>
</file>