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7" r:id="rId2"/>
    <p:sldId id="268" r:id="rId3"/>
    <p:sldId id="346" r:id="rId4"/>
    <p:sldId id="256" r:id="rId5"/>
    <p:sldId id="359" r:id="rId6"/>
    <p:sldId id="356" r:id="rId7"/>
    <p:sldId id="394" r:id="rId8"/>
    <p:sldId id="362" r:id="rId9"/>
    <p:sldId id="360" r:id="rId10"/>
    <p:sldId id="363" r:id="rId11"/>
    <p:sldId id="364" r:id="rId12"/>
    <p:sldId id="365" r:id="rId13"/>
    <p:sldId id="366" r:id="rId14"/>
    <p:sldId id="367" r:id="rId15"/>
    <p:sldId id="368" r:id="rId16"/>
    <p:sldId id="370" r:id="rId17"/>
    <p:sldId id="371" r:id="rId18"/>
    <p:sldId id="372" r:id="rId19"/>
    <p:sldId id="373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4" r:id="rId29"/>
    <p:sldId id="385" r:id="rId30"/>
    <p:sldId id="387" r:id="rId31"/>
    <p:sldId id="386" r:id="rId32"/>
    <p:sldId id="388" r:id="rId33"/>
    <p:sldId id="390" r:id="rId34"/>
    <p:sldId id="391" r:id="rId35"/>
    <p:sldId id="392" r:id="rId36"/>
    <p:sldId id="383" r:id="rId37"/>
    <p:sldId id="393" r:id="rId3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C302-1352-4998-9C19-31178330138E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432A-814D-46C9-A02F-5339214A3E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42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C302-1352-4998-9C19-31178330138E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432A-814D-46C9-A02F-5339214A3E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59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C302-1352-4998-9C19-31178330138E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432A-814D-46C9-A02F-5339214A3E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48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C302-1352-4998-9C19-31178330138E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432A-814D-46C9-A02F-5339214A3E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93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C302-1352-4998-9C19-31178330138E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432A-814D-46C9-A02F-5339214A3E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42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C302-1352-4998-9C19-31178330138E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432A-814D-46C9-A02F-5339214A3E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96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C302-1352-4998-9C19-31178330138E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432A-814D-46C9-A02F-5339214A3E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07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C302-1352-4998-9C19-31178330138E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432A-814D-46C9-A02F-5339214A3E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93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C302-1352-4998-9C19-31178330138E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432A-814D-46C9-A02F-5339214A3E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83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C302-1352-4998-9C19-31178330138E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432A-814D-46C9-A02F-5339214A3E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23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C302-1352-4998-9C19-31178330138E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432A-814D-46C9-A02F-5339214A3E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94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CC302-1352-4998-9C19-31178330138E}" type="datetimeFigureOut">
              <a:rPr lang="fr-FR" smtClean="0"/>
              <a:t>18/03/2024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9432A-814D-46C9-A02F-5339214A3E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56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jpeg"/><Relationship Id="rId7" Type="http://schemas.openxmlformats.org/officeDocument/2006/relationships/image" Target="../media/image29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4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0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9194275" cy="304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324690" y="3448717"/>
            <a:ext cx="6321643" cy="1790700"/>
          </a:xfrm>
        </p:spPr>
        <p:txBody>
          <a:bodyPr>
            <a:normAutofit fontScale="90000"/>
          </a:bodyPr>
          <a:lstStyle/>
          <a:p>
            <a:pPr algn="l"/>
            <a:r>
              <a:rPr lang="fr-FR" sz="3600" dirty="0"/>
              <a:t>Analyse</a:t>
            </a:r>
            <a:br>
              <a:rPr lang="fr-FR" sz="3600" dirty="0"/>
            </a:br>
            <a:r>
              <a:rPr lang="fr-FR" sz="3600" dirty="0"/>
              <a:t>statistique </a:t>
            </a:r>
            <a:br>
              <a:rPr lang="fr-FR" sz="3600" dirty="0"/>
            </a:br>
            <a:r>
              <a:rPr lang="fr-FR" sz="3600" dirty="0"/>
              <a:t>de données pour les écologues</a:t>
            </a:r>
            <a:br>
              <a:rPr lang="fr-FR" sz="3600" dirty="0"/>
            </a:br>
            <a:r>
              <a:rPr lang="fr-FR" sz="3600" dirty="0"/>
              <a:t>niveau 2 – module de renforcement</a:t>
            </a: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89212" y="6104098"/>
            <a:ext cx="6007923" cy="931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Version </a:t>
            </a:r>
            <a:r>
              <a:rPr lang="fr-FR" sz="1600"/>
              <a:t>mars 2022</a:t>
            </a:r>
            <a:endParaRPr lang="fr-FR" sz="1600" dirty="0"/>
          </a:p>
          <a:p>
            <a:pPr marL="0" indent="0">
              <a:buNone/>
            </a:pPr>
            <a:r>
              <a:rPr lang="fr-FR" sz="1400" dirty="0"/>
              <a:t>Jean-Yves </a:t>
            </a:r>
            <a:r>
              <a:rPr lang="fr-FR" sz="1400" dirty="0" err="1"/>
              <a:t>Barnagaud</a:t>
            </a:r>
            <a:r>
              <a:rPr lang="fr-FR" sz="1400" dirty="0"/>
              <a:t> – EPHE : jean-yves.barnagaud@ephe.psl.eu</a:t>
            </a:r>
            <a:endParaRPr lang="fr-FR" sz="16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332" y="6161696"/>
            <a:ext cx="3188295" cy="54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2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3267" y="313267"/>
            <a:ext cx="646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Estimation d’une tendance </a:t>
            </a:r>
            <a:r>
              <a:rPr lang="fr-FR" dirty="0"/>
              <a:t>par modèle de régression linéaire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872661" y="1353777"/>
                <a:ext cx="16885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𝐷𝑎𝑡𝑒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61" y="1353777"/>
                <a:ext cx="168853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527" t="-8696" b="-217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872661" y="1700911"/>
                <a:ext cx="2106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𝑎𝑛𝑛𝑒𝑒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61" y="1700911"/>
                <a:ext cx="210641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023" t="-2222" r="-289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5098128" y="1353777"/>
                <a:ext cx="29320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𝐷𝑎𝑡𝑒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𝑎𝑛𝑛𝑒𝑒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128" y="1353777"/>
                <a:ext cx="293202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47" t="-2174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5098128" y="1695477"/>
                <a:ext cx="1217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128" y="1695477"/>
                <a:ext cx="1217128" cy="276999"/>
              </a:xfrm>
              <a:prstGeom prst="rect">
                <a:avLst/>
              </a:prstGeom>
              <a:blipFill>
                <a:blip r:embed="rId5"/>
                <a:stretch>
                  <a:fillRect l="-2500" t="-8696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uble flèche horizontale 8"/>
          <p:cNvSpPr/>
          <p:nvPr/>
        </p:nvSpPr>
        <p:spPr>
          <a:xfrm>
            <a:off x="3539066" y="1492277"/>
            <a:ext cx="999067" cy="4064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409381" y="4758266"/>
            <a:ext cx="4343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Hypothèses : </a:t>
            </a:r>
          </a:p>
          <a:p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Dates de sortie </a:t>
            </a:r>
            <a:r>
              <a:rPr lang="fr-FR" sz="1400" b="1" dirty="0"/>
              <a:t>normalement distribuées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Relation date – année </a:t>
            </a:r>
            <a:r>
              <a:rPr lang="fr-FR" sz="1400" b="1" dirty="0"/>
              <a:t>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Individus </a:t>
            </a:r>
            <a:r>
              <a:rPr lang="fr-FR" sz="1400" b="1" dirty="0"/>
              <a:t>indépendants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Résidus </a:t>
            </a:r>
            <a:r>
              <a:rPr lang="fr-FR" sz="1400" b="1" dirty="0"/>
              <a:t>normaux,</a:t>
            </a:r>
            <a:r>
              <a:rPr lang="fr-FR" sz="1400" dirty="0"/>
              <a:t> </a:t>
            </a:r>
            <a:r>
              <a:rPr lang="fr-FR" sz="1400" b="1" dirty="0" err="1"/>
              <a:t>homoscédastiques</a:t>
            </a:r>
            <a:r>
              <a:rPr lang="fr-FR" sz="1400" dirty="0"/>
              <a:t> et </a:t>
            </a:r>
            <a:r>
              <a:rPr lang="fr-FR" sz="1400" b="1" dirty="0"/>
              <a:t>sans biais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54625" y="2301954"/>
            <a:ext cx="4107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&gt; </a:t>
            </a:r>
            <a:r>
              <a:rPr lang="fr-FR" b="1" dirty="0" err="1">
                <a:solidFill>
                  <a:srgbClr val="0070C0"/>
                </a:solidFill>
              </a:rPr>
              <a:t>trimar.trend</a:t>
            </a:r>
            <a:r>
              <a:rPr lang="fr-FR" b="1" dirty="0">
                <a:solidFill>
                  <a:srgbClr val="0070C0"/>
                </a:solidFill>
              </a:rPr>
              <a:t>=lm(</a:t>
            </a:r>
            <a:r>
              <a:rPr lang="fr-FR" b="1" dirty="0" err="1">
                <a:solidFill>
                  <a:srgbClr val="0070C0"/>
                </a:solidFill>
              </a:rPr>
              <a:t>julian~an,data</a:t>
            </a:r>
            <a:r>
              <a:rPr lang="fr-FR" b="1" dirty="0">
                <a:solidFill>
                  <a:srgbClr val="0070C0"/>
                </a:solidFill>
              </a:rPr>
              <a:t>=</a:t>
            </a:r>
            <a:r>
              <a:rPr lang="fr-FR" b="1" dirty="0" err="1">
                <a:solidFill>
                  <a:srgbClr val="0070C0"/>
                </a:solidFill>
              </a:rPr>
              <a:t>trimar</a:t>
            </a:r>
            <a:r>
              <a:rPr lang="fr-FR" b="1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60" y="3074563"/>
            <a:ext cx="3674104" cy="358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33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4409381" y="4758266"/>
            <a:ext cx="4343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Hypothèses : </a:t>
            </a:r>
          </a:p>
          <a:p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Dates de sortie </a:t>
            </a:r>
            <a:r>
              <a:rPr lang="fr-FR" sz="1400" b="1" dirty="0"/>
              <a:t>normalement distribuées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Relation date – année </a:t>
            </a:r>
            <a:r>
              <a:rPr lang="fr-FR" sz="1400" b="1" dirty="0"/>
              <a:t>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Individus </a:t>
            </a:r>
            <a:r>
              <a:rPr lang="fr-FR" sz="1400" b="1" dirty="0"/>
              <a:t>indépendants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Résidus </a:t>
            </a:r>
            <a:r>
              <a:rPr lang="fr-FR" sz="1400" b="1" dirty="0"/>
              <a:t>normaux,</a:t>
            </a:r>
            <a:r>
              <a:rPr lang="fr-FR" sz="1400" dirty="0"/>
              <a:t> </a:t>
            </a:r>
            <a:r>
              <a:rPr lang="fr-FR" sz="1400" b="1" dirty="0" err="1"/>
              <a:t>homoscédastiques</a:t>
            </a:r>
            <a:r>
              <a:rPr lang="fr-FR" sz="1400" dirty="0"/>
              <a:t> et </a:t>
            </a:r>
            <a:r>
              <a:rPr lang="fr-FR" sz="1400" b="1" dirty="0"/>
              <a:t>sans biais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3" y="1"/>
            <a:ext cx="4786618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54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4" y="1507067"/>
            <a:ext cx="4403725" cy="15044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39" y="328558"/>
            <a:ext cx="4148298" cy="405035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84200" y="4766734"/>
            <a:ext cx="7967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sortie d’hibernation du triton marbré avance </a:t>
            </a:r>
            <a:r>
              <a:rPr lang="fr-FR" b="1" u="sng" dirty="0"/>
              <a:t>d’un jour et demi par an</a:t>
            </a:r>
            <a:r>
              <a:rPr lang="fr-FR" dirty="0"/>
              <a:t> sur  la période 1983-2014.</a:t>
            </a:r>
          </a:p>
          <a:p>
            <a:endParaRPr lang="fr-FR" b="1" u="sng" dirty="0"/>
          </a:p>
          <a:p>
            <a:r>
              <a:rPr lang="fr-FR" dirty="0"/>
              <a:t>Cette tendance interannuelle explique 20% de la variabilité totale des sorties d’hibernation</a:t>
            </a:r>
          </a:p>
        </p:txBody>
      </p:sp>
    </p:spTree>
    <p:extLst>
      <p:ext uri="{BB962C8B-B14F-4D97-AF65-F5344CB8AC3E}">
        <p14:creationId xmlns:p14="http://schemas.microsoft.com/office/powerpoint/2010/main" val="224710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10933" y="283926"/>
            <a:ext cx="59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Existe-t-il une tendance générale chez tous les amphibiens?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6" y="76200"/>
            <a:ext cx="1499603" cy="129487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6" y="1650678"/>
            <a:ext cx="1499603" cy="112064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17" y="3086294"/>
            <a:ext cx="1529639" cy="103128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6" y="4397184"/>
            <a:ext cx="1536310" cy="87477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58" y="5604932"/>
            <a:ext cx="1577430" cy="93373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31" y="1293314"/>
            <a:ext cx="4894040" cy="477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72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50532" y="2304627"/>
            <a:ext cx="74252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Problème 1 : </a:t>
            </a:r>
            <a:r>
              <a:rPr lang="fr-FR" sz="1600" dirty="0"/>
              <a:t>il y a des espèces d’amphibiens plus précoces que d’autres</a:t>
            </a:r>
          </a:p>
          <a:p>
            <a:endParaRPr lang="fr-FR" sz="1600" dirty="0"/>
          </a:p>
          <a:p>
            <a:r>
              <a:rPr lang="fr-FR" sz="1600" b="1" dirty="0"/>
              <a:t>Problème 2 : </a:t>
            </a:r>
            <a:r>
              <a:rPr lang="fr-FR" sz="1600" dirty="0"/>
              <a:t>la sortie d’hibernation dépend aussi probablement de l’altitude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810933" y="283926"/>
            <a:ext cx="59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Existe-t-il une tendance générale chez tous les amphibiens?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40001" y="1198326"/>
            <a:ext cx="619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Indépendamment des différences entre espèces</a:t>
            </a:r>
            <a:r>
              <a:rPr lang="fr-FR" dirty="0"/>
              <a:t>, est-ce que les amphibiens en général tendent à sortir d’hibernation plus tôt?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64" y="3482263"/>
            <a:ext cx="3454325" cy="318199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6" y="76200"/>
            <a:ext cx="1499603" cy="129487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6" y="1650678"/>
            <a:ext cx="1499603" cy="112064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17" y="3086294"/>
            <a:ext cx="1529639" cy="103128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6" y="4397184"/>
            <a:ext cx="1536310" cy="87477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58" y="5604932"/>
            <a:ext cx="1577430" cy="933737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65" y="3496026"/>
            <a:ext cx="3424444" cy="315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09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lipse 37"/>
          <p:cNvSpPr/>
          <p:nvPr/>
        </p:nvSpPr>
        <p:spPr>
          <a:xfrm>
            <a:off x="4859866" y="197914"/>
            <a:ext cx="3759200" cy="3810445"/>
          </a:xfrm>
          <a:prstGeom prst="ellipse">
            <a:avLst/>
          </a:prstGeom>
          <a:solidFill>
            <a:schemeClr val="accent5">
              <a:lumMod val="50000"/>
              <a:alpha val="3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371600" h="1371600"/>
            <a:bevelB w="1371600" h="137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872661" y="1353777"/>
                <a:ext cx="1905009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𝐷𝑎𝑡𝑒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61" y="1353777"/>
                <a:ext cx="1905009" cy="312650"/>
              </a:xfrm>
              <a:prstGeom prst="rect">
                <a:avLst/>
              </a:prstGeom>
              <a:blipFill>
                <a:blip r:embed="rId2"/>
                <a:stretch>
                  <a:fillRect l="-2236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872661" y="1700911"/>
                <a:ext cx="220675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𝑎𝑛𝑛𝑒𝑒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61" y="1700911"/>
                <a:ext cx="2206758" cy="289182"/>
              </a:xfrm>
              <a:prstGeom prst="rect">
                <a:avLst/>
              </a:prstGeom>
              <a:blipFill>
                <a:blip r:embed="rId3"/>
                <a:stretch>
                  <a:fillRect l="-1934" r="-552" b="-319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avec flèche 10"/>
          <p:cNvCxnSpPr/>
          <p:nvPr/>
        </p:nvCxnSpPr>
        <p:spPr>
          <a:xfrm>
            <a:off x="6681598" y="2201102"/>
            <a:ext cx="1937468" cy="2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872661" y="651933"/>
            <a:ext cx="310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Tendance interannuelle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744082" y="2257986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rgbClr val="FFFF00"/>
                </a:solidFill>
              </a:rPr>
              <a:t>années (t)</a:t>
            </a:r>
          </a:p>
        </p:txBody>
      </p:sp>
      <p:sp>
        <p:nvSpPr>
          <p:cNvPr id="21" name="ZoneTexte 20"/>
          <p:cNvSpPr txBox="1"/>
          <p:nvPr/>
        </p:nvSpPr>
        <p:spPr>
          <a:xfrm rot="16200000">
            <a:off x="6027906" y="531022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espèces (i)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508000" y="4297237"/>
            <a:ext cx="81110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Deux axes de variation </a:t>
            </a:r>
            <a:r>
              <a:rPr lang="fr-FR" b="1" u="sng" dirty="0"/>
              <a:t>orthogonaux</a:t>
            </a:r>
            <a:r>
              <a:rPr lang="fr-FR" dirty="0"/>
              <a:t> (indépendants) structurent ce jeu de données : </a:t>
            </a:r>
          </a:p>
          <a:p>
            <a:endParaRPr lang="fr-FR" dirty="0"/>
          </a:p>
          <a:p>
            <a:r>
              <a:rPr lang="fr-FR" dirty="0"/>
              <a:t>	* liée aux années (t)</a:t>
            </a:r>
          </a:p>
          <a:p>
            <a:r>
              <a:rPr lang="fr-FR" dirty="0"/>
              <a:t>	* liée aux multiples espèces (i) 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La variabilité des dates de sorties est donc à </a:t>
            </a:r>
            <a:r>
              <a:rPr lang="fr-FR" b="1" u="sng" dirty="0">
                <a:sym typeface="Wingdings" panose="05000000000000000000" pitchFamily="2" charset="2"/>
              </a:rPr>
              <a:t>deux dimensions</a:t>
            </a:r>
            <a:r>
              <a:rPr lang="fr-FR" b="1" dirty="0">
                <a:sym typeface="Wingdings" panose="05000000000000000000" pitchFamily="2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(i, t)</a:t>
            </a:r>
          </a:p>
        </p:txBody>
      </p:sp>
      <p:cxnSp>
        <p:nvCxnSpPr>
          <p:cNvPr id="40" name="Connecteur droit avec flèche 39"/>
          <p:cNvCxnSpPr>
            <a:endCxn id="38" idx="0"/>
          </p:cNvCxnSpPr>
          <p:nvPr/>
        </p:nvCxnSpPr>
        <p:spPr>
          <a:xfrm flipV="1">
            <a:off x="6704117" y="197914"/>
            <a:ext cx="0" cy="20031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53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lipse 37"/>
          <p:cNvSpPr/>
          <p:nvPr/>
        </p:nvSpPr>
        <p:spPr>
          <a:xfrm>
            <a:off x="4859866" y="197914"/>
            <a:ext cx="3759200" cy="3810445"/>
          </a:xfrm>
          <a:prstGeom prst="ellipse">
            <a:avLst/>
          </a:prstGeom>
          <a:solidFill>
            <a:schemeClr val="accent5">
              <a:lumMod val="50000"/>
              <a:alpha val="3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371600" h="1371600"/>
            <a:bevelB w="1371600" h="137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872661" y="1353777"/>
                <a:ext cx="1905009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𝐷𝑎𝑡𝑒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61" y="1353777"/>
                <a:ext cx="1905009" cy="312650"/>
              </a:xfrm>
              <a:prstGeom prst="rect">
                <a:avLst/>
              </a:prstGeom>
              <a:blipFill>
                <a:blip r:embed="rId2"/>
                <a:stretch>
                  <a:fillRect l="-2236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872661" y="1700911"/>
                <a:ext cx="220675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𝑎𝑛𝑛𝑒𝑒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61" y="1700911"/>
                <a:ext cx="2206758" cy="289182"/>
              </a:xfrm>
              <a:prstGeom prst="rect">
                <a:avLst/>
              </a:prstGeom>
              <a:blipFill>
                <a:blip r:embed="rId3"/>
                <a:stretch>
                  <a:fillRect l="-1934" r="-552" b="-319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avec flèche 10"/>
          <p:cNvCxnSpPr/>
          <p:nvPr/>
        </p:nvCxnSpPr>
        <p:spPr>
          <a:xfrm>
            <a:off x="6681598" y="2201102"/>
            <a:ext cx="1937468" cy="2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872661" y="651933"/>
            <a:ext cx="310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Tendance interannuelle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671989" y="2255255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rgbClr val="FFFF00"/>
                </a:solidFill>
              </a:rPr>
              <a:t>années (t)</a:t>
            </a:r>
          </a:p>
        </p:txBody>
      </p:sp>
      <p:sp>
        <p:nvSpPr>
          <p:cNvPr id="21" name="ZoneTexte 20"/>
          <p:cNvSpPr txBox="1"/>
          <p:nvPr/>
        </p:nvSpPr>
        <p:spPr>
          <a:xfrm rot="16200000">
            <a:off x="6027906" y="531022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rgbClr val="FFFF00"/>
                </a:solidFill>
              </a:rPr>
              <a:t>espèces (i)</a:t>
            </a:r>
          </a:p>
        </p:txBody>
      </p:sp>
      <p:cxnSp>
        <p:nvCxnSpPr>
          <p:cNvPr id="40" name="Connecteur droit avec flèche 39"/>
          <p:cNvCxnSpPr>
            <a:endCxn id="38" idx="0"/>
          </p:cNvCxnSpPr>
          <p:nvPr/>
        </p:nvCxnSpPr>
        <p:spPr>
          <a:xfrm flipV="1">
            <a:off x="6704117" y="197914"/>
            <a:ext cx="0" cy="200318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872661" y="2409143"/>
            <a:ext cx="310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Effet de l’altitude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930386" y="2891311"/>
                <a:ext cx="1940275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𝐷𝑎𝑡𝑒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86" y="2891311"/>
                <a:ext cx="1940275" cy="312650"/>
              </a:xfrm>
              <a:prstGeom prst="rect">
                <a:avLst/>
              </a:prstGeom>
              <a:blipFill>
                <a:blip r:embed="rId4"/>
                <a:stretch>
                  <a:fillRect l="-1572" b="-15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930386" y="3238445"/>
                <a:ext cx="250350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𝑎𝑙𝑡𝑖𝑡𝑢𝑑𝑒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86" y="3238445"/>
                <a:ext cx="2503506" cy="289182"/>
              </a:xfrm>
              <a:prstGeom prst="rect">
                <a:avLst/>
              </a:prstGeom>
              <a:blipFill>
                <a:blip r:embed="rId5"/>
                <a:stretch>
                  <a:fillRect l="-1951" r="-244" b="-18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708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lipse 37"/>
          <p:cNvSpPr/>
          <p:nvPr/>
        </p:nvSpPr>
        <p:spPr>
          <a:xfrm>
            <a:off x="4859866" y="197914"/>
            <a:ext cx="3759200" cy="3810445"/>
          </a:xfrm>
          <a:prstGeom prst="ellipse">
            <a:avLst/>
          </a:prstGeom>
          <a:solidFill>
            <a:schemeClr val="accent5">
              <a:lumMod val="50000"/>
              <a:alpha val="3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371600" h="1371600"/>
            <a:bevelB w="1371600" h="137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872661" y="1353777"/>
                <a:ext cx="1905009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𝐷𝑎𝑡𝑒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61" y="1353777"/>
                <a:ext cx="1905009" cy="312650"/>
              </a:xfrm>
              <a:prstGeom prst="rect">
                <a:avLst/>
              </a:prstGeom>
              <a:blipFill>
                <a:blip r:embed="rId2"/>
                <a:stretch>
                  <a:fillRect l="-2236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872661" y="1700911"/>
                <a:ext cx="220675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𝑎𝑛𝑛𝑒𝑒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61" y="1700911"/>
                <a:ext cx="2206758" cy="289182"/>
              </a:xfrm>
              <a:prstGeom prst="rect">
                <a:avLst/>
              </a:prstGeom>
              <a:blipFill>
                <a:blip r:embed="rId3"/>
                <a:stretch>
                  <a:fillRect l="-1934" r="-552" b="-319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avec flèche 10"/>
          <p:cNvCxnSpPr/>
          <p:nvPr/>
        </p:nvCxnSpPr>
        <p:spPr>
          <a:xfrm>
            <a:off x="6681598" y="2201102"/>
            <a:ext cx="1937468" cy="2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872661" y="651933"/>
            <a:ext cx="310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Tendance interannuelle</a:t>
            </a:r>
          </a:p>
        </p:txBody>
      </p:sp>
      <p:sp>
        <p:nvSpPr>
          <p:cNvPr id="21" name="ZoneTexte 20"/>
          <p:cNvSpPr txBox="1"/>
          <p:nvPr/>
        </p:nvSpPr>
        <p:spPr>
          <a:xfrm rot="16200000">
            <a:off x="6027906" y="531022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rgbClr val="FFFF00"/>
                </a:solidFill>
              </a:rPr>
              <a:t>espèces (i)</a:t>
            </a:r>
          </a:p>
        </p:txBody>
      </p:sp>
      <p:cxnSp>
        <p:nvCxnSpPr>
          <p:cNvPr id="40" name="Connecteur droit avec flèche 39"/>
          <p:cNvCxnSpPr>
            <a:cxnSpLocks/>
            <a:endCxn id="38" idx="0"/>
          </p:cNvCxnSpPr>
          <p:nvPr/>
        </p:nvCxnSpPr>
        <p:spPr>
          <a:xfrm flipV="1">
            <a:off x="6704117" y="197914"/>
            <a:ext cx="0" cy="200318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872661" y="2409143"/>
            <a:ext cx="310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Effet de l’altitude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930386" y="2891311"/>
                <a:ext cx="1905009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𝐷𝑎𝑡𝑒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86" y="2891311"/>
                <a:ext cx="1905009" cy="312650"/>
              </a:xfrm>
              <a:prstGeom prst="rect">
                <a:avLst/>
              </a:prstGeom>
              <a:blipFill>
                <a:blip r:embed="rId4"/>
                <a:stretch>
                  <a:fillRect l="-2564" b="-15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930386" y="3238445"/>
                <a:ext cx="250350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𝑎𝑙𝑡𝑖𝑡𝑢𝑑𝑒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86" y="3238445"/>
                <a:ext cx="2503506" cy="289182"/>
              </a:xfrm>
              <a:prstGeom prst="rect">
                <a:avLst/>
              </a:prstGeom>
              <a:blipFill>
                <a:blip r:embed="rId5"/>
                <a:stretch>
                  <a:fillRect l="-1951" r="-244" b="-18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/>
          <p:cNvSpPr txBox="1"/>
          <p:nvPr/>
        </p:nvSpPr>
        <p:spPr>
          <a:xfrm>
            <a:off x="930386" y="4085543"/>
            <a:ext cx="310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Différences entre espèces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988111" y="4567711"/>
                <a:ext cx="1905009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𝐷𝑎𝑡𝑒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11" y="4567711"/>
                <a:ext cx="1905009" cy="312650"/>
              </a:xfrm>
              <a:prstGeom prst="rect">
                <a:avLst/>
              </a:prstGeom>
              <a:blipFill>
                <a:blip r:embed="rId6"/>
                <a:stretch>
                  <a:fillRect l="-2236" b="-15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342616" y="5039456"/>
                <a:ext cx="3922029" cy="8032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𝑒𝑠𝑝𝑒𝑐𝑒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16" y="5039456"/>
                <a:ext cx="3922029" cy="8032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BF20A7AE-E00B-D2C4-C3F3-56670B9F558E}"/>
              </a:ext>
            </a:extLst>
          </p:cNvPr>
          <p:cNvSpPr txBox="1"/>
          <p:nvPr/>
        </p:nvSpPr>
        <p:spPr>
          <a:xfrm>
            <a:off x="7671989" y="2255255"/>
            <a:ext cx="948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années (t)</a:t>
            </a:r>
          </a:p>
        </p:txBody>
      </p:sp>
    </p:spTree>
    <p:extLst>
      <p:ext uri="{BB962C8B-B14F-4D97-AF65-F5344CB8AC3E}">
        <p14:creationId xmlns:p14="http://schemas.microsoft.com/office/powerpoint/2010/main" val="1361865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872661" y="1353777"/>
                <a:ext cx="1905009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𝐷𝑎𝑡𝑒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61" y="1353777"/>
                <a:ext cx="1905009" cy="312650"/>
              </a:xfrm>
              <a:prstGeom prst="rect">
                <a:avLst/>
              </a:prstGeom>
              <a:blipFill>
                <a:blip r:embed="rId2"/>
                <a:stretch>
                  <a:fillRect l="-2236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872661" y="1700911"/>
                <a:ext cx="220675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𝑎𝑛𝑛𝑒𝑒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61" y="1700911"/>
                <a:ext cx="2206758" cy="289182"/>
              </a:xfrm>
              <a:prstGeom prst="rect">
                <a:avLst/>
              </a:prstGeom>
              <a:blipFill>
                <a:blip r:embed="rId3"/>
                <a:stretch>
                  <a:fillRect l="-1934" r="-552" b="-319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/>
          <p:cNvSpPr txBox="1"/>
          <p:nvPr/>
        </p:nvSpPr>
        <p:spPr>
          <a:xfrm>
            <a:off x="872661" y="651933"/>
            <a:ext cx="310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Tendance interannuelle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72661" y="2409143"/>
            <a:ext cx="310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Effet de l’altitude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930386" y="2891311"/>
                <a:ext cx="1905009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𝐷𝑎𝑡𝑒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86" y="2891311"/>
                <a:ext cx="1905009" cy="312650"/>
              </a:xfrm>
              <a:prstGeom prst="rect">
                <a:avLst/>
              </a:prstGeom>
              <a:blipFill>
                <a:blip r:embed="rId4"/>
                <a:stretch>
                  <a:fillRect l="-2564" b="-15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930386" y="3238445"/>
                <a:ext cx="250350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𝑎𝑙𝑡𝑖𝑡𝑢𝑑𝑒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86" y="3238445"/>
                <a:ext cx="2503506" cy="289182"/>
              </a:xfrm>
              <a:prstGeom prst="rect">
                <a:avLst/>
              </a:prstGeom>
              <a:blipFill>
                <a:blip r:embed="rId5"/>
                <a:stretch>
                  <a:fillRect l="-1951" r="-244" b="-18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/>
          <p:cNvSpPr txBox="1"/>
          <p:nvPr/>
        </p:nvSpPr>
        <p:spPr>
          <a:xfrm>
            <a:off x="930386" y="4085543"/>
            <a:ext cx="310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Différences entre espèces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988111" y="4567711"/>
                <a:ext cx="1905009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𝐷𝑎𝑡𝑒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11" y="4567711"/>
                <a:ext cx="1905009" cy="312650"/>
              </a:xfrm>
              <a:prstGeom prst="rect">
                <a:avLst/>
              </a:prstGeom>
              <a:blipFill>
                <a:blip r:embed="rId6"/>
                <a:stretch>
                  <a:fillRect l="-2236" b="-15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24" y="629884"/>
            <a:ext cx="4287309" cy="147707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24" y="2246991"/>
            <a:ext cx="4497579" cy="165217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863" y="4039194"/>
            <a:ext cx="4633099" cy="2405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C5AFD6A-A59F-C5D0-5465-23DA5611D421}"/>
                  </a:ext>
                </a:extLst>
              </p:cNvPr>
              <p:cNvSpPr txBox="1"/>
              <p:nvPr/>
            </p:nvSpPr>
            <p:spPr>
              <a:xfrm>
                <a:off x="0" y="4912297"/>
                <a:ext cx="3922029" cy="8032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𝑒𝑠𝑝𝑒𝑐𝑒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C5AFD6A-A59F-C5D0-5465-23DA5611D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12297"/>
                <a:ext cx="3922029" cy="8032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157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872661" y="1353777"/>
                <a:ext cx="1905009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𝐷𝑎𝑡𝑒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61" y="1353777"/>
                <a:ext cx="1905009" cy="312650"/>
              </a:xfrm>
              <a:prstGeom prst="rect">
                <a:avLst/>
              </a:prstGeom>
              <a:blipFill>
                <a:blip r:embed="rId2"/>
                <a:stretch>
                  <a:fillRect l="-2236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872661" y="1700911"/>
                <a:ext cx="220675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𝑎𝑛𝑛𝑒𝑒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61" y="1700911"/>
                <a:ext cx="2206758" cy="289182"/>
              </a:xfrm>
              <a:prstGeom prst="rect">
                <a:avLst/>
              </a:prstGeom>
              <a:blipFill>
                <a:blip r:embed="rId3"/>
                <a:stretch>
                  <a:fillRect l="-1934" r="-552" b="-319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/>
          <p:cNvSpPr txBox="1"/>
          <p:nvPr/>
        </p:nvSpPr>
        <p:spPr>
          <a:xfrm>
            <a:off x="872661" y="651933"/>
            <a:ext cx="310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Tendance interannuelle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72661" y="2409143"/>
            <a:ext cx="310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Effet de l’altitude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930386" y="2891311"/>
                <a:ext cx="1905009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𝐷𝑎𝑡𝑒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86" y="2891311"/>
                <a:ext cx="1905009" cy="312650"/>
              </a:xfrm>
              <a:prstGeom prst="rect">
                <a:avLst/>
              </a:prstGeom>
              <a:blipFill>
                <a:blip r:embed="rId4"/>
                <a:stretch>
                  <a:fillRect l="-2564" b="-15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930386" y="3238445"/>
                <a:ext cx="250350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𝑎𝑙𝑡𝑖𝑡𝑢𝑑𝑒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86" y="3238445"/>
                <a:ext cx="2503506" cy="289182"/>
              </a:xfrm>
              <a:prstGeom prst="rect">
                <a:avLst/>
              </a:prstGeom>
              <a:blipFill>
                <a:blip r:embed="rId5"/>
                <a:stretch>
                  <a:fillRect l="-1951" r="-244" b="-18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/>
          <p:cNvSpPr txBox="1"/>
          <p:nvPr/>
        </p:nvSpPr>
        <p:spPr>
          <a:xfrm>
            <a:off x="930386" y="4085543"/>
            <a:ext cx="310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Différences entre espèces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988111" y="4567711"/>
                <a:ext cx="1940275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𝐷𝑎𝑡𝑒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11" y="4567711"/>
                <a:ext cx="1940275" cy="312650"/>
              </a:xfrm>
              <a:prstGeom prst="rect">
                <a:avLst/>
              </a:prstGeom>
              <a:blipFill>
                <a:blip r:embed="rId6"/>
                <a:stretch>
                  <a:fillRect l="-1258" b="-15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 flipV="1">
            <a:off x="3471333" y="3454400"/>
            <a:ext cx="1659467" cy="1566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471333" y="3218742"/>
            <a:ext cx="16594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3403599" y="1480850"/>
            <a:ext cx="1727201" cy="1474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413548" y="4085543"/>
            <a:ext cx="3513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variation résiduelle de la tendance interannuelle pourrait être structurée par les effets de l’altitude et des espèces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303198"/>
            <a:ext cx="3846296" cy="3543061"/>
          </a:xfrm>
          <a:prstGeom prst="rect">
            <a:avLst/>
          </a:prstGeom>
        </p:spPr>
      </p:pic>
      <p:sp>
        <p:nvSpPr>
          <p:cNvPr id="21" name="Flèche droite 20"/>
          <p:cNvSpPr/>
          <p:nvPr/>
        </p:nvSpPr>
        <p:spPr>
          <a:xfrm>
            <a:off x="4631266" y="5444067"/>
            <a:ext cx="592667" cy="3131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5413548" y="5444067"/>
            <a:ext cx="3513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Ré-estimer la tendance en tenant compte de ces </a:t>
            </a:r>
            <a:r>
              <a:rPr lang="fr-FR" b="1" u="sng" dirty="0"/>
              <a:t>sources de variations connues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04C9D51-E5BC-12D3-DB72-1E2E750A4A56}"/>
                  </a:ext>
                </a:extLst>
              </p:cNvPr>
              <p:cNvSpPr txBox="1"/>
              <p:nvPr/>
            </p:nvSpPr>
            <p:spPr>
              <a:xfrm>
                <a:off x="0" y="4912297"/>
                <a:ext cx="3922029" cy="8032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𝑒𝑠𝑝𝑒𝑐𝑒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i="1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04C9D51-E5BC-12D3-DB72-1E2E750A4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12297"/>
                <a:ext cx="3922029" cy="8032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14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35004" y="1245695"/>
            <a:ext cx="2795651" cy="5464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" y="-86614"/>
            <a:ext cx="10515600" cy="1325563"/>
          </a:xfrm>
        </p:spPr>
        <p:txBody>
          <a:bodyPr>
            <a:normAutofit/>
          </a:bodyPr>
          <a:lstStyle/>
          <a:p>
            <a:r>
              <a:rPr lang="fr-FR" sz="3200" dirty="0"/>
              <a:t>Ce qu’on va faire dans ce cours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35004" y="1325462"/>
            <a:ext cx="2827927" cy="4939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Estimer la tendance temporelle de la sortie d’hibernation chez le triton marbré</a:t>
            </a: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13" y="2743200"/>
            <a:ext cx="1499603" cy="129487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2" y="4252094"/>
            <a:ext cx="2438349" cy="238077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320050" y="1245695"/>
            <a:ext cx="2795651" cy="5464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3320050" y="1325462"/>
            <a:ext cx="2827927" cy="4939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Estimer la tendance temporelle de la sortie d’hibernation chez plusieurs espèces d’amphibiens, en tenant compte de plusieurs sources de variation</a:t>
            </a: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85" y="3002361"/>
            <a:ext cx="922608" cy="689458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759" y="2889963"/>
            <a:ext cx="793453" cy="534946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71" y="3377689"/>
            <a:ext cx="1159783" cy="660381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67" y="3591545"/>
            <a:ext cx="1286528" cy="761542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942" y="4287585"/>
            <a:ext cx="2193866" cy="2313161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363467" y="1245695"/>
            <a:ext cx="2795651" cy="5464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space réservé du contenu 2"/>
          <p:cNvSpPr txBox="1">
            <a:spLocks/>
          </p:cNvSpPr>
          <p:nvPr/>
        </p:nvSpPr>
        <p:spPr>
          <a:xfrm>
            <a:off x="6363467" y="1325462"/>
            <a:ext cx="2827927" cy="4939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Représenter et comparer les effets de plusieurs variables environnementales sur un patron écologique</a:t>
            </a: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661" y="4876274"/>
            <a:ext cx="2431537" cy="1611001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421" y="2528772"/>
            <a:ext cx="1713417" cy="212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08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991194" y="778044"/>
                <a:ext cx="1905009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𝐷𝑎𝑡𝑒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94" y="778044"/>
                <a:ext cx="1905009" cy="312650"/>
              </a:xfrm>
              <a:prstGeom prst="rect">
                <a:avLst/>
              </a:prstGeom>
              <a:blipFill>
                <a:blip r:embed="rId2"/>
                <a:stretch>
                  <a:fillRect l="-2564" t="-1961" b="-156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171" y="1914252"/>
            <a:ext cx="4688787" cy="49437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201460"/>
            <a:ext cx="4995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&gt;</a:t>
            </a:r>
            <a:r>
              <a:rPr lang="fr-FR" b="1" dirty="0" err="1">
                <a:solidFill>
                  <a:srgbClr val="0070C0"/>
                </a:solidFill>
              </a:rPr>
              <a:t>lm.mult</a:t>
            </a:r>
            <a:r>
              <a:rPr lang="fr-FR" b="1" dirty="0">
                <a:solidFill>
                  <a:srgbClr val="0070C0"/>
                </a:solidFill>
              </a:rPr>
              <a:t>=lm(</a:t>
            </a:r>
            <a:r>
              <a:rPr lang="fr-FR" b="1" dirty="0" err="1">
                <a:solidFill>
                  <a:srgbClr val="0070C0"/>
                </a:solidFill>
              </a:rPr>
              <a:t>julian~an+alt+codesp,data</a:t>
            </a:r>
            <a:r>
              <a:rPr lang="fr-FR" b="1" dirty="0">
                <a:solidFill>
                  <a:srgbClr val="0070C0"/>
                </a:solidFill>
              </a:rPr>
              <a:t>=amphi)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2188090" y="1079246"/>
                <a:ext cx="5641459" cy="778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𝑎𝑛𝑛𝑒𝑒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𝑎𝑙𝑡𝑖𝑡𝑢𝑑𝑒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𝑒𝑠𝑝𝑒𝑐𝑒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090" y="1079246"/>
                <a:ext cx="5641459" cy="778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605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6333" y="2021608"/>
            <a:ext cx="84751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&gt; summary(</a:t>
            </a:r>
            <a:r>
              <a:rPr lang="en-US" sz="1200" b="1" dirty="0" err="1">
                <a:solidFill>
                  <a:srgbClr val="0070C0"/>
                </a:solidFill>
              </a:rPr>
              <a:t>lm.mult</a:t>
            </a:r>
            <a:r>
              <a:rPr lang="en-US" sz="1200" b="1" dirty="0">
                <a:solidFill>
                  <a:srgbClr val="0070C0"/>
                </a:solidFill>
              </a:rPr>
              <a:t>)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FF0000"/>
                </a:solidFill>
              </a:rPr>
              <a:t>Call:</a:t>
            </a:r>
          </a:p>
          <a:p>
            <a:r>
              <a:rPr lang="en-US" sz="1200" dirty="0">
                <a:solidFill>
                  <a:srgbClr val="FF0000"/>
                </a:solidFill>
              </a:rPr>
              <a:t>lm(formula = </a:t>
            </a:r>
            <a:r>
              <a:rPr lang="en-US" sz="1200" dirty="0" err="1">
                <a:solidFill>
                  <a:srgbClr val="FF0000"/>
                </a:solidFill>
              </a:rPr>
              <a:t>julian</a:t>
            </a:r>
            <a:r>
              <a:rPr lang="en-US" sz="1200" dirty="0">
                <a:solidFill>
                  <a:srgbClr val="FF0000"/>
                </a:solidFill>
              </a:rPr>
              <a:t> ~ an + alt + </a:t>
            </a:r>
            <a:r>
              <a:rPr lang="en-US" sz="1200" dirty="0" err="1">
                <a:solidFill>
                  <a:srgbClr val="FF0000"/>
                </a:solidFill>
              </a:rPr>
              <a:t>codesp</a:t>
            </a:r>
            <a:r>
              <a:rPr lang="en-US" sz="1200" dirty="0">
                <a:solidFill>
                  <a:srgbClr val="FF0000"/>
                </a:solidFill>
              </a:rPr>
              <a:t>, data = </a:t>
            </a:r>
            <a:r>
              <a:rPr lang="en-US" sz="1200" dirty="0" err="1">
                <a:solidFill>
                  <a:srgbClr val="FF0000"/>
                </a:solidFill>
              </a:rPr>
              <a:t>amphi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Residuals: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Min      1Q  Median      3Q     Max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-61.654 -12.599   1.031  14.142  80.823 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Coefficients: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       Estimate Std. Error t value </a:t>
            </a:r>
            <a:r>
              <a:rPr lang="en-US" sz="1200" dirty="0" err="1">
                <a:solidFill>
                  <a:srgbClr val="FF0000"/>
                </a:solidFill>
              </a:rPr>
              <a:t>Pr</a:t>
            </a:r>
            <a:r>
              <a:rPr lang="en-US" sz="1200" dirty="0">
                <a:solidFill>
                  <a:srgbClr val="FF0000"/>
                </a:solidFill>
              </a:rPr>
              <a:t>(&gt;|t|)   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(Intercept)   1.353e+03  3.931e+02   3.443 0.000743 ***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an           -6.484e-01  1.966e-01  -3.299 0.001208 **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alt           2.039e-02  7.837e-03   2.601 0.010200 *  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codespBUFBUF</a:t>
            </a:r>
            <a:r>
              <a:rPr lang="en-US" sz="1200" dirty="0">
                <a:solidFill>
                  <a:srgbClr val="FF0000"/>
                </a:solidFill>
              </a:rPr>
              <a:t> -7.747e+00  5.746e+00  -1.348 0.179569    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codespHYLMER</a:t>
            </a:r>
            <a:r>
              <a:rPr lang="en-US" sz="1200" dirty="0">
                <a:solidFill>
                  <a:srgbClr val="FF0000"/>
                </a:solidFill>
              </a:rPr>
              <a:t> -5.170e+00  5.884e+00  -0.879 0.380968    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codespRANTEM</a:t>
            </a:r>
            <a:r>
              <a:rPr lang="en-US" sz="1200" dirty="0">
                <a:solidFill>
                  <a:srgbClr val="FF0000"/>
                </a:solidFill>
              </a:rPr>
              <a:t> -4.403e+00  7.450e+00  -0.591 0.555407    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codespTRIMAR</a:t>
            </a:r>
            <a:r>
              <a:rPr lang="en-US" sz="1200" dirty="0">
                <a:solidFill>
                  <a:srgbClr val="FF0000"/>
                </a:solidFill>
              </a:rPr>
              <a:t> -1.320e+01  5.715e+00  -2.310 0.022237 * 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---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Signif</a:t>
            </a:r>
            <a:r>
              <a:rPr lang="en-US" sz="1200" dirty="0">
                <a:solidFill>
                  <a:srgbClr val="FF0000"/>
                </a:solidFill>
              </a:rPr>
              <a:t>. codes:  0 ‘***’ 0.001 ‘**’ 0.01 ‘*’ 0.05 ‘.’ 0.1 ‘ ’ 1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Residual standard error: 22.86 on 153 degrees of freedom</a:t>
            </a:r>
          </a:p>
          <a:p>
            <a:r>
              <a:rPr lang="en-US" sz="1200" dirty="0">
                <a:solidFill>
                  <a:srgbClr val="FF0000"/>
                </a:solidFill>
              </a:rPr>
              <a:t>Multiple R-squared:  0.1955,	Adjusted R-squared:  0.1639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F-statistic: 6.196 on 6 and 153 DF,  p-value: 7.672e-06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938768" y="2887133"/>
            <a:ext cx="386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vraisemblance augmente avec le nombre de paramètres, même si on introduit des variables explicatives sans effet sur la variable de réponse</a:t>
            </a:r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b="1" u="sng" dirty="0"/>
              <a:t>R² ajusté </a:t>
            </a:r>
            <a:r>
              <a:rPr lang="fr-FR" dirty="0"/>
              <a:t>tient compte du nombre de paramètres</a:t>
            </a:r>
          </a:p>
        </p:txBody>
      </p:sp>
      <p:sp>
        <p:nvSpPr>
          <p:cNvPr id="9" name="Flèche angle droit à deux pointes 8"/>
          <p:cNvSpPr/>
          <p:nvPr/>
        </p:nvSpPr>
        <p:spPr>
          <a:xfrm>
            <a:off x="4329169" y="4988116"/>
            <a:ext cx="1515533" cy="1591734"/>
          </a:xfrm>
          <a:prstGeom prst="lef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2FE94CFF-7C46-5050-386B-9C985A7859BE}"/>
                  </a:ext>
                </a:extLst>
              </p:cNvPr>
              <p:cNvSpPr txBox="1"/>
              <p:nvPr/>
            </p:nvSpPr>
            <p:spPr>
              <a:xfrm>
                <a:off x="991194" y="778044"/>
                <a:ext cx="1905009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𝐷𝑎𝑡𝑒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2FE94CFF-7C46-5050-386B-9C985A785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94" y="778044"/>
                <a:ext cx="1905009" cy="312650"/>
              </a:xfrm>
              <a:prstGeom prst="rect">
                <a:avLst/>
              </a:prstGeom>
              <a:blipFill>
                <a:blip r:embed="rId2"/>
                <a:stretch>
                  <a:fillRect l="-2564" t="-1961" b="-156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52A7F53-E0E2-B874-2B50-FB88D19330D6}"/>
                  </a:ext>
                </a:extLst>
              </p:cNvPr>
              <p:cNvSpPr txBox="1"/>
              <p:nvPr/>
            </p:nvSpPr>
            <p:spPr>
              <a:xfrm>
                <a:off x="2188090" y="1079246"/>
                <a:ext cx="5641459" cy="778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𝑎𝑛𝑛𝑒𝑒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𝑎𝑙𝑡𝑖𝑡𝑢𝑑𝑒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𝑒𝑠𝑝𝑒𝑐𝑒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52A7F53-E0E2-B874-2B50-FB88D1933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090" y="1079246"/>
                <a:ext cx="5641459" cy="778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445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6333" y="2021608"/>
            <a:ext cx="84751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&gt; summary(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lm.mult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Call: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lm(formula =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julian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~ an + alt +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codesp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, data =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amphi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Residuals: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Min      1Q  Median      3Q     Max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-61.654 -12.599   1.031  14.142  80.823 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Coefficients: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            Estimate Std. Error t value </a:t>
            </a:r>
            <a:r>
              <a:rPr lang="en-US" sz="1200" dirty="0" err="1">
                <a:solidFill>
                  <a:srgbClr val="FF0000"/>
                </a:solidFill>
              </a:rPr>
              <a:t>Pr</a:t>
            </a:r>
            <a:r>
              <a:rPr lang="en-US" sz="1200" dirty="0">
                <a:solidFill>
                  <a:srgbClr val="FF0000"/>
                </a:solidFill>
              </a:rPr>
              <a:t>(&gt;|t|)   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(Intercept)   1.353e+03  3.931e+02   3.443 0.000743 ***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an           -6.484e-01  1.966e-01  -3.299 0.001208 **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alt           2.039e-02  7.837e-03   2.601 0.010200 *  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codespBUFBUF</a:t>
            </a:r>
            <a:r>
              <a:rPr lang="en-US" sz="1200" dirty="0">
                <a:solidFill>
                  <a:srgbClr val="FF0000"/>
                </a:solidFill>
              </a:rPr>
              <a:t> -7.747e+00  5.746e+00  -1.348 0.179569    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codespHYLMER</a:t>
            </a:r>
            <a:r>
              <a:rPr lang="en-US" sz="1200" dirty="0">
                <a:solidFill>
                  <a:srgbClr val="FF0000"/>
                </a:solidFill>
              </a:rPr>
              <a:t> -5.170e+00  5.884e+00  -0.879 0.380968    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codespRANTEM</a:t>
            </a:r>
            <a:r>
              <a:rPr lang="en-US" sz="1200" dirty="0">
                <a:solidFill>
                  <a:srgbClr val="FF0000"/>
                </a:solidFill>
              </a:rPr>
              <a:t> -4.403e+00  7.450e+00  -0.591 0.555407    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codespTRIMAR</a:t>
            </a:r>
            <a:r>
              <a:rPr lang="en-US" sz="1200" dirty="0">
                <a:solidFill>
                  <a:srgbClr val="FF0000"/>
                </a:solidFill>
              </a:rPr>
              <a:t> -1.320e+01  5.715e+00  -2.310 0.022237 * 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---</a:t>
            </a: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Signif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. codes:  0 ‘***’ 0.001 ‘**’ 0.01 ‘*’ 0.05 ‘.’ 0.1 ‘ ’ 1</a:t>
            </a:r>
          </a:p>
          <a:p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Residual standard error: 22.86 on 153 degrees of freedom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Multiple R-squared:  0.1955,	Adjusted R-squared:  0.1639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F-statistic: 6.196 on 6 and 153 DF,  p-value: 7.672e-06</a:t>
            </a:r>
            <a:endParaRPr lang="fr-F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326467" y="3801534"/>
            <a:ext cx="4690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paramètres sont estimés les uns par rapport aux autres &lt;=&gt; en annulant (</a:t>
            </a:r>
            <a:r>
              <a:rPr lang="fr-FR" b="1" u="sng" dirty="0"/>
              <a:t>= maintenant constantes</a:t>
            </a:r>
            <a:r>
              <a:rPr lang="fr-FR" dirty="0"/>
              <a:t>) les sources de variations extérieures connues</a:t>
            </a:r>
          </a:p>
          <a:p>
            <a:endParaRPr lang="fr-FR" dirty="0"/>
          </a:p>
          <a:p>
            <a:r>
              <a:rPr lang="fr-FR" dirty="0"/>
              <a:t>« toutes choses étant égales par ailleurs 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89AB041E-6D9A-4F41-1BAE-0428BD29EFFA}"/>
                  </a:ext>
                </a:extLst>
              </p:cNvPr>
              <p:cNvSpPr txBox="1"/>
              <p:nvPr/>
            </p:nvSpPr>
            <p:spPr>
              <a:xfrm>
                <a:off x="991194" y="778044"/>
                <a:ext cx="1905009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𝐷𝑎𝑡𝑒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89AB041E-6D9A-4F41-1BAE-0428BD29E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94" y="778044"/>
                <a:ext cx="1905009" cy="312650"/>
              </a:xfrm>
              <a:prstGeom prst="rect">
                <a:avLst/>
              </a:prstGeom>
              <a:blipFill>
                <a:blip r:embed="rId2"/>
                <a:stretch>
                  <a:fillRect l="-2564" t="-1961" b="-156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589D8C2-E29A-4B73-F0AE-FCC3CBFAFB2F}"/>
                  </a:ext>
                </a:extLst>
              </p:cNvPr>
              <p:cNvSpPr txBox="1"/>
              <p:nvPr/>
            </p:nvSpPr>
            <p:spPr>
              <a:xfrm>
                <a:off x="2188090" y="1079246"/>
                <a:ext cx="5641459" cy="778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𝑎𝑛𝑛𝑒𝑒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𝑎𝑙𝑡𝑖𝑡𝑢𝑑𝑒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𝑒𝑠𝑝𝑒𝑐𝑒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589D8C2-E29A-4B73-F0AE-FCC3CBFAF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090" y="1079246"/>
                <a:ext cx="5641459" cy="778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932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6333" y="2021608"/>
            <a:ext cx="84751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&gt; summary(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lm.mult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Call: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lm(formula =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julian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~ an + alt +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codesp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, data =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amphi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Residuals: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Min      1Q  Median      3Q     Max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-61.654 -12.599   1.031  14.142  80.823 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Coefficients: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           Estimate Std. Error t value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(&gt;|t|)   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(Intercept)   1.353e+03  3.931e+02   3.443 0.000743 ***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an           -6.484e-01  1.966e-01  -3.299 0.001208 **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alt           2.039e-02  7.837e-03   2.601 0.010200 *  </a:t>
            </a: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codespBUFBUF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-7.747e+00  5.746e+00  -1.348 0.179569    </a:t>
            </a: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codespHYLMER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-5.170e+00  5.884e+00  -0.879 0.380968    </a:t>
            </a: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codespRANTEM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-4.403e+00  7.450e+00  -0.591 0.555407    </a:t>
            </a: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codespTRIMAR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-1.320e+01  5.715e+00  -2.310 0.022237 * 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---</a:t>
            </a: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Signif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. codes:  0 ‘***’ 0.001 ‘**’ 0.01 ‘*’ 0.05 ‘.’ 0.1 ‘ ’ 1</a:t>
            </a:r>
          </a:p>
          <a:p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Residual standard error: 22.86 on 153 degrees of freedom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Multiple R-squared:  0.1955,	Adjusted R-squared:  0.1639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F-statistic: 6.196 on 6 and 153 DF,  p-value: 7.672e-06</a:t>
            </a:r>
            <a:endParaRPr lang="fr-F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487333" y="3776133"/>
            <a:ext cx="436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À </a:t>
            </a:r>
            <a:r>
              <a:rPr lang="fr-FR" b="1" u="sng" dirty="0"/>
              <a:t>altitude constante </a:t>
            </a:r>
            <a:r>
              <a:rPr lang="fr-FR" dirty="0"/>
              <a:t>et </a:t>
            </a:r>
            <a:r>
              <a:rPr lang="fr-FR" b="1" u="sng" dirty="0"/>
              <a:t>quelle que soit l’espèce</a:t>
            </a:r>
            <a:r>
              <a:rPr lang="fr-FR" dirty="0"/>
              <a:t>, la phénologie avance en moyenne de 6,5 jours/an (±0,2 jours/an S.E., intervalle de confiance de -1,04 à -0,26 jours/an)</a:t>
            </a:r>
          </a:p>
          <a:p>
            <a:endParaRPr lang="fr-FR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C28F1402-3E5B-62C9-5690-A6738ADAFE6A}"/>
                  </a:ext>
                </a:extLst>
              </p:cNvPr>
              <p:cNvSpPr txBox="1"/>
              <p:nvPr/>
            </p:nvSpPr>
            <p:spPr>
              <a:xfrm>
                <a:off x="991194" y="778044"/>
                <a:ext cx="1905009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𝐷𝑎𝑡𝑒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C28F1402-3E5B-62C9-5690-A6738ADAF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94" y="778044"/>
                <a:ext cx="1905009" cy="312650"/>
              </a:xfrm>
              <a:prstGeom prst="rect">
                <a:avLst/>
              </a:prstGeom>
              <a:blipFill>
                <a:blip r:embed="rId2"/>
                <a:stretch>
                  <a:fillRect l="-2564" t="-1961" b="-156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F45A83E9-9FAF-45D2-EF37-D23CACD304F8}"/>
                  </a:ext>
                </a:extLst>
              </p:cNvPr>
              <p:cNvSpPr txBox="1"/>
              <p:nvPr/>
            </p:nvSpPr>
            <p:spPr>
              <a:xfrm>
                <a:off x="2188090" y="1079246"/>
                <a:ext cx="5641459" cy="778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𝑎𝑛𝑛𝑒𝑒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𝑎𝑙𝑡𝑖𝑡𝑢𝑑𝑒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𝑒𝑠𝑝𝑒𝑐𝑒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F45A83E9-9FAF-45D2-EF37-D23CACD30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090" y="1079246"/>
                <a:ext cx="5641459" cy="778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681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6333" y="2021608"/>
            <a:ext cx="84751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&gt; summary(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lm.mult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Call: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lm(formula =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julian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~ an + alt +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codesp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, data =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amphi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Residuals: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Min      1Q  Median      3Q     Max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-61.654 -12.599   1.031  14.142  80.823 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Coefficients: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           Estimate Std. Error t value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(&gt;|t|)   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(Intercept)   1.353e+03  3.931e+02   3.443 0.000743 ***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an           -6.484e-01  1.966e-01  -3.299 0.001208 ** 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alt           2.039e-02  7.837e-03   2.601 0.010200 *  </a:t>
            </a: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codespBUFBUF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-7.747e+00  5.746e+00  -1.348 0.179569    </a:t>
            </a: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codespHYLMER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-5.170e+00  5.884e+00  -0.879 0.380968    </a:t>
            </a: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codespRANTEM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-4.403e+00  7.450e+00  -0.591 0.555407    </a:t>
            </a: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codespTRIMAR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-1.320e+01  5.715e+00  -2.310 0.022237 * 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---</a:t>
            </a: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Signif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. codes:  0 ‘***’ 0.001 ‘**’ 0.01 ‘*’ 0.05 ‘.’ 0.1 ‘ ’ 1</a:t>
            </a:r>
          </a:p>
          <a:p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Residual standard error: 22.86 on 153 degrees of freedom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Multiple R-squared:  0.1955,	Adjusted R-squared:  0.1639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F-statistic: 6.196 on 6 and 153 DF,  p-value: 7.672e-06</a:t>
            </a:r>
            <a:endParaRPr lang="fr-F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487333" y="3776133"/>
            <a:ext cx="436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Quelles que soient l’année et l’espèce</a:t>
            </a:r>
            <a:r>
              <a:rPr lang="fr-FR" dirty="0"/>
              <a:t>, la date de sortie recule en moyenne de 0.002 jours/m d’altitude (±0,0008 jours/m S.E.) – soit, 2 jours de différence entre le niveau de la mer et 1000 mètres d’altitude</a:t>
            </a:r>
          </a:p>
          <a:p>
            <a:endParaRPr lang="fr-FR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80D989D-0044-CFB5-4A9D-59D8C46944AC}"/>
                  </a:ext>
                </a:extLst>
              </p:cNvPr>
              <p:cNvSpPr txBox="1"/>
              <p:nvPr/>
            </p:nvSpPr>
            <p:spPr>
              <a:xfrm>
                <a:off x="991194" y="778044"/>
                <a:ext cx="1905009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𝐷𝑎𝑡𝑒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80D989D-0044-CFB5-4A9D-59D8C4694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94" y="778044"/>
                <a:ext cx="1905009" cy="312650"/>
              </a:xfrm>
              <a:prstGeom prst="rect">
                <a:avLst/>
              </a:prstGeom>
              <a:blipFill>
                <a:blip r:embed="rId2"/>
                <a:stretch>
                  <a:fillRect l="-2564" t="-1961" b="-156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8343AC1-E2EA-18C2-41FB-C9763AFB150A}"/>
                  </a:ext>
                </a:extLst>
              </p:cNvPr>
              <p:cNvSpPr txBox="1"/>
              <p:nvPr/>
            </p:nvSpPr>
            <p:spPr>
              <a:xfrm>
                <a:off x="2188090" y="1079246"/>
                <a:ext cx="5641459" cy="778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𝑎𝑛𝑛𝑒𝑒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𝑎𝑙𝑡𝑖𝑡𝑢𝑑𝑒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𝑒𝑠𝑝𝑒𝑐𝑒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8343AC1-E2EA-18C2-41FB-C9763AFB1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090" y="1079246"/>
                <a:ext cx="5641459" cy="778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480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6333" y="2021608"/>
            <a:ext cx="84751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&gt; summary(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lm.mult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Call: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lm(formula =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julian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~ an + alt +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codesp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, data =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amphi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Residuals: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Min      1Q  Median      3Q     Max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-61.654 -12.599   1.031  14.142  80.823 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Coefficients: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           Estimate Std. Error t value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(&gt;|t|)   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(Intercept)   1.353e+03  3.931e+02   3.443 0.000743 ***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an           -6.484e-01  1.966e-01  -3.299 0.001208 **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alt           2.039e-02  7.837e-03   2.601 0.010200 *  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codespBUFBUF</a:t>
            </a:r>
            <a:r>
              <a:rPr lang="en-US" sz="1200" dirty="0">
                <a:solidFill>
                  <a:srgbClr val="FF0000"/>
                </a:solidFill>
              </a:rPr>
              <a:t> -7.747e+00  5.746e+00  -1.348 0.179569    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codespHYLMER</a:t>
            </a:r>
            <a:r>
              <a:rPr lang="en-US" sz="1200" dirty="0">
                <a:solidFill>
                  <a:srgbClr val="FF0000"/>
                </a:solidFill>
              </a:rPr>
              <a:t> -5.170e+00  5.884e+00  -0.879 0.380968    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codespRANTEM</a:t>
            </a:r>
            <a:r>
              <a:rPr lang="en-US" sz="1200" dirty="0">
                <a:solidFill>
                  <a:srgbClr val="FF0000"/>
                </a:solidFill>
              </a:rPr>
              <a:t> -4.403e+00  7.450e+00  -0.591 0.555407    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codespTRIMAR</a:t>
            </a:r>
            <a:r>
              <a:rPr lang="en-US" sz="1200" dirty="0">
                <a:solidFill>
                  <a:srgbClr val="FF0000"/>
                </a:solidFill>
              </a:rPr>
              <a:t> -1.320e+01  5.715e+00  -2.310 0.022237 * 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---</a:t>
            </a: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Signif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. codes:  0 ‘***’ 0.001 ‘**’ 0.01 ‘*’ 0.05 ‘.’ 0.1 ‘ ’ 1</a:t>
            </a:r>
          </a:p>
          <a:p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Residual standard error: 22.86 on 153 degrees of freedom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Multiple R-squared:  0.1955,	Adjusted R-squared:  0.1639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F-statistic: 6.196 on 6 and 153 DF,  p-value: 7.672e-06</a:t>
            </a:r>
            <a:endParaRPr lang="fr-F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487333" y="3776133"/>
            <a:ext cx="436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Quelle que soit l’année et indépendamment de l’altitude</a:t>
            </a:r>
            <a:r>
              <a:rPr lang="fr-FR" dirty="0"/>
              <a:t>, le triton marbré sort en moyenne 13 jours plus tard que l’alyte accoucheur (espèce de référence) (±5 jours S.E., intervalle de confiance de 24,5 à 2 jours). En revanche, </a:t>
            </a:r>
            <a:r>
              <a:rPr lang="fr-FR" b="1" u="sng" dirty="0"/>
              <a:t>les autres espèces sortent en même temps que l’alyte.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F63591F-CBFE-8450-84D3-24C8D0E20499}"/>
                  </a:ext>
                </a:extLst>
              </p:cNvPr>
              <p:cNvSpPr txBox="1"/>
              <p:nvPr/>
            </p:nvSpPr>
            <p:spPr>
              <a:xfrm>
                <a:off x="991194" y="778044"/>
                <a:ext cx="1905009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𝐷𝑎𝑡𝑒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F63591F-CBFE-8450-84D3-24C8D0E20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94" y="778044"/>
                <a:ext cx="1905009" cy="312650"/>
              </a:xfrm>
              <a:prstGeom prst="rect">
                <a:avLst/>
              </a:prstGeom>
              <a:blipFill>
                <a:blip r:embed="rId2"/>
                <a:stretch>
                  <a:fillRect l="-2564" t="-1961" b="-156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0348685-39F8-5FE6-B6C4-5EE75A6B7EE4}"/>
                  </a:ext>
                </a:extLst>
              </p:cNvPr>
              <p:cNvSpPr txBox="1"/>
              <p:nvPr/>
            </p:nvSpPr>
            <p:spPr>
              <a:xfrm>
                <a:off x="2188090" y="1079246"/>
                <a:ext cx="5641459" cy="778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𝑎𝑛𝑛𝑒𝑒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𝑎𝑙𝑡𝑖𝑡𝑢𝑑𝑒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𝑒𝑠𝑝𝑒𝑐𝑒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0348685-39F8-5FE6-B6C4-5EE75A6B7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090" y="1079246"/>
                <a:ext cx="5641459" cy="778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876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4" y="2292349"/>
            <a:ext cx="4334488" cy="256751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62" y="815273"/>
            <a:ext cx="4287309" cy="147707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62" y="2534857"/>
            <a:ext cx="4497579" cy="165217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901" y="4327060"/>
            <a:ext cx="4633099" cy="24056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775200" y="168942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Régressions linéaires simples : </a:t>
            </a:r>
            <a:r>
              <a:rPr lang="fr-FR" i="1" dirty="0"/>
              <a:t>on ignore les autres sources de variation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92948" y="168942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Régressions linéaires multiples : </a:t>
            </a:r>
            <a:r>
              <a:rPr lang="fr-FR" i="1" dirty="0"/>
              <a:t>on modélise les sources de variations connues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4427092" y="168942"/>
            <a:ext cx="0" cy="6563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145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97933" y="296333"/>
            <a:ext cx="820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Régression linéaire simple : </a:t>
            </a:r>
            <a:r>
              <a:rPr lang="fr-FR" dirty="0"/>
              <a:t>on s’intéresse à l’effet d’une seule variable explicative, tout le reste est du bruit (= du résidu)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4" y="1348673"/>
            <a:ext cx="4287309" cy="147707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580466" y="1716731"/>
            <a:ext cx="439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date de sortie d’hibernation avance de 0,7 jour / an </a:t>
            </a:r>
            <a:r>
              <a:rPr lang="fr-FR" b="1" u="sng" dirty="0"/>
              <a:t>chez tous les amphibiens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4" y="4019549"/>
            <a:ext cx="4334488" cy="256751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580466" y="4478867"/>
            <a:ext cx="3953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Si on s’intéresse aux amphibiens d’une même espèce (quelle qu’elle soit), à une altitude donnée (quelle qu’elle soit), </a:t>
            </a:r>
            <a:r>
              <a:rPr lang="fr-FR" dirty="0"/>
              <a:t>la date de sortie d’hibernation avance de 0,65 jour/an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12724" y="3108537"/>
            <a:ext cx="847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Régression linéaire multiple : </a:t>
            </a:r>
            <a:r>
              <a:rPr lang="fr-FR" dirty="0"/>
              <a:t>on s’intéresse à l’effet d’une variable explicative lorsque toutes les autres sources de variation connues sont maintenues à une valeur constante</a:t>
            </a:r>
          </a:p>
        </p:txBody>
      </p:sp>
    </p:spTree>
    <p:extLst>
      <p:ext uri="{BB962C8B-B14F-4D97-AF65-F5344CB8AC3E}">
        <p14:creationId xmlns:p14="http://schemas.microsoft.com/office/powerpoint/2010/main" val="765368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97933" y="296333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Représentation graphique </a:t>
            </a:r>
            <a:r>
              <a:rPr lang="fr-FR" dirty="0"/>
              <a:t>de la régression multiple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4" y="1024467"/>
            <a:ext cx="4312121" cy="45466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018101" y="5929869"/>
            <a:ext cx="7590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 définition de la régression linéaire multiple, il est </a:t>
            </a:r>
            <a:r>
              <a:rPr lang="fr-FR" b="1" u="sng" dirty="0"/>
              <a:t>incorrect </a:t>
            </a:r>
            <a:r>
              <a:rPr lang="fr-FR" dirty="0"/>
              <a:t>de représenter sa prédiction en superposition des données brutes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284" y="1075267"/>
            <a:ext cx="4263941" cy="4495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12332" y="1334237"/>
            <a:ext cx="4572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100" b="1" dirty="0" err="1"/>
              <a:t>ggplot</a:t>
            </a:r>
            <a:r>
              <a:rPr lang="fr-FR" sz="1100" b="1" dirty="0"/>
              <a:t>(amphi)+</a:t>
            </a:r>
          </a:p>
          <a:p>
            <a:r>
              <a:rPr lang="fr-FR" sz="1100" b="1" dirty="0"/>
              <a:t>  </a:t>
            </a:r>
            <a:r>
              <a:rPr lang="fr-FR" sz="1100" b="1" dirty="0" err="1"/>
              <a:t>aes</a:t>
            </a:r>
            <a:r>
              <a:rPr lang="fr-FR" sz="1100" b="1" dirty="0"/>
              <a:t>(x=</a:t>
            </a:r>
            <a:r>
              <a:rPr lang="fr-FR" sz="1100" b="1" dirty="0" err="1"/>
              <a:t>an,y</a:t>
            </a:r>
            <a:r>
              <a:rPr lang="fr-FR" sz="1100" b="1" dirty="0"/>
              <a:t>=</a:t>
            </a:r>
            <a:r>
              <a:rPr lang="fr-FR" sz="1100" b="1" dirty="0" err="1"/>
              <a:t>julian</a:t>
            </a:r>
            <a:r>
              <a:rPr lang="fr-FR" sz="1100" b="1" dirty="0"/>
              <a:t>)+</a:t>
            </a:r>
          </a:p>
          <a:p>
            <a:r>
              <a:rPr lang="fr-FR" sz="1100" b="1" dirty="0"/>
              <a:t>     </a:t>
            </a:r>
            <a:r>
              <a:rPr lang="fr-FR" sz="1100" b="1" dirty="0" err="1"/>
              <a:t>geom_point</a:t>
            </a:r>
            <a:r>
              <a:rPr lang="fr-FR" sz="1100" b="1" dirty="0"/>
              <a:t>()+</a:t>
            </a:r>
          </a:p>
          <a:p>
            <a:r>
              <a:rPr lang="fr-FR" sz="1100" b="1" dirty="0"/>
              <a:t>         </a:t>
            </a:r>
            <a:r>
              <a:rPr lang="fr-FR" sz="1100" b="1" dirty="0" err="1"/>
              <a:t>geom_abline</a:t>
            </a:r>
            <a:r>
              <a:rPr lang="fr-FR" sz="1100" b="1" dirty="0"/>
              <a:t>(</a:t>
            </a:r>
            <a:r>
              <a:rPr lang="fr-FR" sz="1100" b="1" dirty="0" err="1"/>
              <a:t>intercept</a:t>
            </a:r>
            <a:r>
              <a:rPr lang="fr-FR" sz="1100" b="1" dirty="0"/>
              <a:t>=</a:t>
            </a:r>
            <a:r>
              <a:rPr lang="fr-FR" sz="1100" b="1" dirty="0" err="1"/>
              <a:t>coef</a:t>
            </a:r>
            <a:r>
              <a:rPr lang="fr-FR" sz="1100" b="1" dirty="0"/>
              <a:t>(</a:t>
            </a:r>
            <a:r>
              <a:rPr lang="fr-FR" sz="1100" b="1" dirty="0" err="1"/>
              <a:t>lm.mult</a:t>
            </a:r>
            <a:r>
              <a:rPr lang="fr-FR" sz="1100" b="1" dirty="0"/>
              <a:t>)[1],</a:t>
            </a:r>
          </a:p>
          <a:p>
            <a:r>
              <a:rPr lang="fr-FR" sz="1100" b="1" dirty="0"/>
              <a:t>	                  </a:t>
            </a:r>
            <a:r>
              <a:rPr lang="fr-FR" sz="1100" b="1" dirty="0" err="1"/>
              <a:t>slope</a:t>
            </a:r>
            <a:r>
              <a:rPr lang="fr-FR" sz="1100" b="1" dirty="0"/>
              <a:t>=</a:t>
            </a:r>
            <a:r>
              <a:rPr lang="fr-FR" sz="1100" b="1" dirty="0" err="1"/>
              <a:t>coef</a:t>
            </a:r>
            <a:r>
              <a:rPr lang="fr-FR" sz="1100" b="1" dirty="0"/>
              <a:t>(</a:t>
            </a:r>
            <a:r>
              <a:rPr lang="fr-FR" sz="1100" b="1" dirty="0" err="1"/>
              <a:t>lm.mult</a:t>
            </a:r>
            <a:r>
              <a:rPr lang="fr-FR" sz="1100" b="1" dirty="0"/>
              <a:t>)[2])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39266" y="1334238"/>
            <a:ext cx="4572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100" b="1" dirty="0" err="1"/>
              <a:t>ggplot</a:t>
            </a:r>
            <a:r>
              <a:rPr lang="fr-FR" sz="1100" b="1" dirty="0"/>
              <a:t>(amphi)+</a:t>
            </a:r>
          </a:p>
          <a:p>
            <a:r>
              <a:rPr lang="fr-FR" sz="1100" b="1" dirty="0"/>
              <a:t>  </a:t>
            </a:r>
            <a:r>
              <a:rPr lang="fr-FR" sz="1100" b="1" dirty="0" err="1"/>
              <a:t>aes</a:t>
            </a:r>
            <a:r>
              <a:rPr lang="fr-FR" sz="1100" b="1" dirty="0"/>
              <a:t>(x=</a:t>
            </a:r>
            <a:r>
              <a:rPr lang="fr-FR" sz="1100" b="1" dirty="0" err="1"/>
              <a:t>alt,y</a:t>
            </a:r>
            <a:r>
              <a:rPr lang="fr-FR" sz="1100" b="1" dirty="0"/>
              <a:t>=</a:t>
            </a:r>
            <a:r>
              <a:rPr lang="fr-FR" sz="1100" b="1" dirty="0" err="1"/>
              <a:t>julian</a:t>
            </a:r>
            <a:r>
              <a:rPr lang="fr-FR" sz="1100" b="1" dirty="0"/>
              <a:t>)+</a:t>
            </a:r>
          </a:p>
          <a:p>
            <a:r>
              <a:rPr lang="fr-FR" sz="1100" b="1" dirty="0"/>
              <a:t>     </a:t>
            </a:r>
            <a:r>
              <a:rPr lang="fr-FR" sz="1100" b="1" dirty="0" err="1"/>
              <a:t>geom_point</a:t>
            </a:r>
            <a:r>
              <a:rPr lang="fr-FR" sz="1100" b="1" dirty="0"/>
              <a:t>()+</a:t>
            </a:r>
          </a:p>
          <a:p>
            <a:r>
              <a:rPr lang="fr-FR" sz="1100" b="1" dirty="0"/>
              <a:t>         </a:t>
            </a:r>
            <a:r>
              <a:rPr lang="fr-FR" sz="1100" b="1" dirty="0" err="1"/>
              <a:t>geom_abline</a:t>
            </a:r>
            <a:r>
              <a:rPr lang="fr-FR" sz="1100" b="1" dirty="0"/>
              <a:t>(</a:t>
            </a:r>
            <a:r>
              <a:rPr lang="fr-FR" sz="1100" b="1" dirty="0" err="1"/>
              <a:t>intercept</a:t>
            </a:r>
            <a:r>
              <a:rPr lang="fr-FR" sz="1100" b="1" dirty="0"/>
              <a:t>=</a:t>
            </a:r>
            <a:r>
              <a:rPr lang="fr-FR" sz="1100" b="1" dirty="0" err="1"/>
              <a:t>coef</a:t>
            </a:r>
            <a:r>
              <a:rPr lang="fr-FR" sz="1100" b="1" dirty="0"/>
              <a:t>(</a:t>
            </a:r>
            <a:r>
              <a:rPr lang="fr-FR" sz="1100" b="1" dirty="0" err="1"/>
              <a:t>lm.mult</a:t>
            </a:r>
            <a:r>
              <a:rPr lang="fr-FR" sz="1100" b="1" dirty="0"/>
              <a:t>)[1],</a:t>
            </a:r>
          </a:p>
          <a:p>
            <a:r>
              <a:rPr lang="fr-FR" sz="1100" b="1" dirty="0"/>
              <a:t>	                  </a:t>
            </a:r>
            <a:r>
              <a:rPr lang="fr-FR" sz="1100" b="1" dirty="0" err="1"/>
              <a:t>slope</a:t>
            </a:r>
            <a:r>
              <a:rPr lang="fr-FR" sz="1100" b="1" dirty="0"/>
              <a:t>=</a:t>
            </a:r>
            <a:r>
              <a:rPr lang="fr-FR" sz="1100" b="1" dirty="0" err="1"/>
              <a:t>coef</a:t>
            </a:r>
            <a:r>
              <a:rPr lang="fr-FR" sz="1100" b="1" dirty="0"/>
              <a:t>(</a:t>
            </a:r>
            <a:r>
              <a:rPr lang="fr-FR" sz="1100" b="1" dirty="0" err="1"/>
              <a:t>lm.mult</a:t>
            </a:r>
            <a:r>
              <a:rPr lang="fr-FR" sz="1100" b="1" dirty="0"/>
              <a:t>)[3])</a:t>
            </a:r>
          </a:p>
        </p:txBody>
      </p:sp>
      <p:sp>
        <p:nvSpPr>
          <p:cNvPr id="13" name="Multiplier 12"/>
          <p:cNvSpPr/>
          <p:nvPr/>
        </p:nvSpPr>
        <p:spPr>
          <a:xfrm>
            <a:off x="7865533" y="93133"/>
            <a:ext cx="1346200" cy="163406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023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96983" y="4406538"/>
            <a:ext cx="6775268" cy="2246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97933" y="296333"/>
            <a:ext cx="820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Représentation graphique </a:t>
            </a:r>
            <a:r>
              <a:rPr lang="fr-FR" dirty="0"/>
              <a:t>de la régression multiple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03234" y="1366336"/>
            <a:ext cx="75903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paramètres d’une régression linéaire multiple s’entendent </a:t>
            </a:r>
            <a:r>
              <a:rPr lang="fr-FR" b="1" u="sng" dirty="0"/>
              <a:t>« toutes choses étant égales par ailleurs »</a:t>
            </a:r>
          </a:p>
          <a:p>
            <a:endParaRPr lang="fr-FR" b="1" u="sng" dirty="0"/>
          </a:p>
          <a:p>
            <a:r>
              <a:rPr lang="fr-FR" dirty="0"/>
              <a:t>Pour représenter correctement l’effet d’une variable, il faut donc </a:t>
            </a:r>
            <a:r>
              <a:rPr lang="fr-FR" b="1" u="sng" dirty="0"/>
              <a:t>retrancher au nuage de points la variabilité attribuable aux autres variables </a:t>
            </a:r>
            <a:r>
              <a:rPr lang="fr-FR" dirty="0"/>
              <a:t>présentes dans le modèle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56611" y="3636667"/>
            <a:ext cx="396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Résidus partiels</a:t>
            </a:r>
            <a:r>
              <a:rPr lang="fr-FR" dirty="0"/>
              <a:t> pour l’effet « année »</a:t>
            </a:r>
            <a:endParaRPr lang="fr-FR" b="1" u="sng" dirty="0"/>
          </a:p>
        </p:txBody>
      </p:sp>
      <p:sp>
        <p:nvSpPr>
          <p:cNvPr id="6" name="Flèche courbée vers la droite 5"/>
          <p:cNvSpPr/>
          <p:nvPr/>
        </p:nvSpPr>
        <p:spPr>
          <a:xfrm>
            <a:off x="156754" y="2769326"/>
            <a:ext cx="446480" cy="1149531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4758350" y="3671676"/>
                <a:ext cx="240136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𝜗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350" y="3671676"/>
                <a:ext cx="2401363" cy="289182"/>
              </a:xfrm>
              <a:prstGeom prst="rect">
                <a:avLst/>
              </a:prstGeom>
              <a:blipFill>
                <a:blip r:embed="rId2"/>
                <a:stretch>
                  <a:fillRect l="-2036" r="-509" b="-29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/>
          <p:cNvSpPr txBox="1"/>
          <p:nvPr/>
        </p:nvSpPr>
        <p:spPr>
          <a:xfrm>
            <a:off x="1186708" y="4522003"/>
            <a:ext cx="663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Résidus partiels</a:t>
            </a:r>
            <a:r>
              <a:rPr lang="fr-FR" dirty="0"/>
              <a:t> pour un modèle de régression linéaire multiple : </a:t>
            </a:r>
            <a:endParaRPr lang="fr-FR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1240085" y="5118158"/>
                <a:ext cx="3271152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085" y="5118158"/>
                <a:ext cx="3271152" cy="289182"/>
              </a:xfrm>
              <a:prstGeom prst="rect">
                <a:avLst/>
              </a:prstGeom>
              <a:blipFill rotWithShape="0">
                <a:blip r:embed="rId3"/>
                <a:stretch>
                  <a:fillRect t="-2128" b="-319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4828018" y="5654802"/>
                <a:ext cx="1942005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𝜗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018" y="5654802"/>
                <a:ext cx="1942005" cy="289182"/>
              </a:xfrm>
              <a:prstGeom prst="rect">
                <a:avLst/>
              </a:prstGeom>
              <a:blipFill rotWithShape="0">
                <a:blip r:embed="rId4"/>
                <a:stretch>
                  <a:fillRect l="-2508" t="-2128" r="-627" b="-319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4835776" y="6124362"/>
                <a:ext cx="193424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𝜗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776" y="6124362"/>
                <a:ext cx="1934247" cy="289182"/>
              </a:xfrm>
              <a:prstGeom prst="rect">
                <a:avLst/>
              </a:prstGeom>
              <a:blipFill rotWithShape="0">
                <a:blip r:embed="rId5"/>
                <a:stretch>
                  <a:fillRect l="-2201" r="-943" b="-191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/>
          <p:cNvSpPr txBox="1"/>
          <p:nvPr/>
        </p:nvSpPr>
        <p:spPr>
          <a:xfrm>
            <a:off x="1541417" y="5594169"/>
            <a:ext cx="32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Résidus partiels par rapport à X</a:t>
            </a:r>
            <a:r>
              <a:rPr lang="fr-FR" baseline="-25000" dirty="0"/>
              <a:t>1</a:t>
            </a:r>
            <a:r>
              <a:rPr lang="fr-FR" dirty="0"/>
              <a:t> : 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541416" y="6084287"/>
            <a:ext cx="32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Résidus partiels par rapport à X</a:t>
            </a:r>
            <a:r>
              <a:rPr lang="fr-FR" baseline="-25000" dirty="0"/>
              <a:t>2</a:t>
            </a:r>
            <a:r>
              <a:rPr lang="fr-FR" dirty="0"/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161641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270000" y="3840482"/>
            <a:ext cx="10414000" cy="28898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" y="142344"/>
            <a:ext cx="9144000" cy="3616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0" y="-72824"/>
            <a:ext cx="6612467" cy="1325563"/>
          </a:xfrm>
        </p:spPr>
        <p:txBody>
          <a:bodyPr>
            <a:normAutofit/>
          </a:bodyPr>
          <a:lstStyle/>
          <a:p>
            <a:r>
              <a:rPr lang="fr-FR" sz="3200" dirty="0"/>
              <a:t>Pourquoi ce cours est utile?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33604" y="1069508"/>
            <a:ext cx="44105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fr-FR" dirty="0"/>
              <a:t>Les méthodes abordées dans ce cours (régression linéaire simple et multiples) sont probablement les plus courantes et les plus abordables de toute la boite à outils statistiques de l’écologue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fr-FR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fr-FR" dirty="0"/>
              <a:t>La construction d’un modèle et le choix de ses représentations conditionnent la pertinence et la crédibilité de vos résultats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765456" y="5833657"/>
            <a:ext cx="9525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Qu’est-ce que vous saurez en sortant?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655031" y="3963448"/>
            <a:ext cx="5503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fr-FR" dirty="0"/>
              <a:t>Traduire une question écologique en un modèle</a:t>
            </a:r>
          </a:p>
          <a:p>
            <a:endParaRPr lang="fr-FR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fr-FR" dirty="0"/>
              <a:t>Construire un modèle statistique simple pour traiter des questions classiques en écologie et gestion des espaces naturels</a:t>
            </a:r>
          </a:p>
          <a:p>
            <a:endParaRPr lang="fr-FR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fr-FR" dirty="0"/>
              <a:t>Interpréter et représenter les résultats issus d’un modèle linéaire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2" y="4013845"/>
            <a:ext cx="3336465" cy="224867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167" y="590285"/>
            <a:ext cx="4075263" cy="272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30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401"/>
            <a:ext cx="4263941" cy="4495800"/>
          </a:xfrm>
          <a:prstGeom prst="rect">
            <a:avLst/>
          </a:prstGeom>
        </p:spPr>
      </p:pic>
      <p:sp>
        <p:nvSpPr>
          <p:cNvPr id="5" name="Multiplier 4"/>
          <p:cNvSpPr/>
          <p:nvPr/>
        </p:nvSpPr>
        <p:spPr>
          <a:xfrm>
            <a:off x="3052249" y="186267"/>
            <a:ext cx="1346200" cy="163406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48733" y="660400"/>
            <a:ext cx="230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brutes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523" y="1029732"/>
            <a:ext cx="4401677" cy="464102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066800" y="6163733"/>
            <a:ext cx="737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Comparez la position des points de données brutes vs des résidus partiels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754033" y="597933"/>
            <a:ext cx="230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résidus partiels</a:t>
            </a:r>
          </a:p>
        </p:txBody>
      </p:sp>
      <p:sp>
        <p:nvSpPr>
          <p:cNvPr id="10" name="Émoticône 9"/>
          <p:cNvSpPr/>
          <p:nvPr/>
        </p:nvSpPr>
        <p:spPr>
          <a:xfrm>
            <a:off x="7730067" y="345533"/>
            <a:ext cx="1032933" cy="999066"/>
          </a:xfrm>
          <a:prstGeom prst="smileyFace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987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218" y="762000"/>
            <a:ext cx="3942740" cy="415713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97932" y="296333"/>
            <a:ext cx="859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Représentation graphique </a:t>
            </a:r>
            <a:r>
              <a:rPr lang="fr-FR" dirty="0"/>
              <a:t>de résidus partiels : de nombreuses possibilités sous R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32" y="990599"/>
            <a:ext cx="3645630" cy="384386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599267" y="3344333"/>
            <a:ext cx="1202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package </a:t>
            </a:r>
            <a:r>
              <a:rPr lang="fr-FR" i="1" dirty="0" err="1">
                <a:solidFill>
                  <a:srgbClr val="0070C0"/>
                </a:solidFill>
              </a:rPr>
              <a:t>jtools</a:t>
            </a:r>
            <a:endParaRPr lang="fr-FR" i="1" dirty="0">
              <a:solidFill>
                <a:srgbClr val="0070C0"/>
              </a:solidFill>
            </a:endParaRPr>
          </a:p>
          <a:p>
            <a:r>
              <a:rPr lang="fr-FR" i="1" dirty="0">
                <a:solidFill>
                  <a:srgbClr val="0070C0"/>
                </a:solidFill>
              </a:rPr>
              <a:t>(avec </a:t>
            </a:r>
            <a:r>
              <a:rPr lang="fr-FR" i="1" dirty="0" err="1">
                <a:solidFill>
                  <a:srgbClr val="0070C0"/>
                </a:solidFill>
              </a:rPr>
              <a:t>ggplot</a:t>
            </a:r>
            <a:r>
              <a:rPr lang="fr-FR" i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086601" y="3335866"/>
            <a:ext cx="1202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package </a:t>
            </a:r>
            <a:r>
              <a:rPr lang="fr-FR" i="1" dirty="0" err="1">
                <a:solidFill>
                  <a:srgbClr val="0070C0"/>
                </a:solidFill>
              </a:rPr>
              <a:t>visreg</a:t>
            </a:r>
            <a:endParaRPr lang="fr-FR" i="1" dirty="0">
              <a:solidFill>
                <a:srgbClr val="0070C0"/>
              </a:solidFill>
            </a:endParaRPr>
          </a:p>
          <a:p>
            <a:r>
              <a:rPr lang="fr-FR" i="1" dirty="0">
                <a:solidFill>
                  <a:srgbClr val="0070C0"/>
                </a:solidFill>
              </a:rPr>
              <a:t>(R base)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35000" y="5317067"/>
            <a:ext cx="7874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D’autres solutions sont possibles </a:t>
            </a:r>
            <a:r>
              <a:rPr lang="fr-FR" i="1" dirty="0"/>
              <a:t>(voir script du cours)</a:t>
            </a:r>
            <a:r>
              <a:rPr lang="fr-FR" dirty="0"/>
              <a:t> selon besoins du moment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2970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97932" y="296333"/>
            <a:ext cx="859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Comparer les magnitudes </a:t>
            </a:r>
            <a:r>
              <a:rPr lang="fr-FR" dirty="0"/>
              <a:t>de coefficients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97932" y="1066800"/>
            <a:ext cx="7653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</a:t>
            </a:r>
            <a:r>
              <a:rPr lang="fr-FR" b="1" u="sng" dirty="0"/>
              <a:t>ne peut pas comparer les magnitudes </a:t>
            </a:r>
            <a:r>
              <a:rPr lang="fr-FR" dirty="0"/>
              <a:t>des effets </a:t>
            </a:r>
            <a:r>
              <a:rPr lang="fr-FR" b="1" u="sng" dirty="0"/>
              <a:t>entre deux régressions simples </a:t>
            </a:r>
            <a:r>
              <a:rPr lang="fr-FR" dirty="0"/>
              <a:t>sans passer par une standardisation </a:t>
            </a:r>
            <a:r>
              <a:rPr lang="fr-FR" dirty="0" err="1"/>
              <a:t>a-posteriori</a:t>
            </a:r>
            <a:r>
              <a:rPr lang="fr-FR" dirty="0"/>
              <a:t> (« </a:t>
            </a:r>
            <a:r>
              <a:rPr lang="fr-FR" b="1" u="sng" dirty="0" err="1"/>
              <a:t>effect</a:t>
            </a:r>
            <a:r>
              <a:rPr lang="fr-FR" b="1" u="sng" dirty="0"/>
              <a:t> size </a:t>
            </a:r>
            <a:r>
              <a:rPr lang="fr-FR" dirty="0"/>
              <a:t>» ou « taille d’effet » ajustée au nombre d’observations)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32" y="2313873"/>
            <a:ext cx="4287309" cy="147707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32" y="4033457"/>
            <a:ext cx="4497579" cy="165217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782733" y="3259667"/>
            <a:ext cx="287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ne peut pas dire que l’effet année est plus fort que l’effet altitude!</a:t>
            </a:r>
          </a:p>
        </p:txBody>
      </p:sp>
      <p:sp>
        <p:nvSpPr>
          <p:cNvPr id="10" name="Flèche courbée vers la gauche 9"/>
          <p:cNvSpPr/>
          <p:nvPr/>
        </p:nvSpPr>
        <p:spPr>
          <a:xfrm>
            <a:off x="4895511" y="3175000"/>
            <a:ext cx="506222" cy="1193800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Flèche courbée vers le haut 11"/>
          <p:cNvSpPr/>
          <p:nvPr/>
        </p:nvSpPr>
        <p:spPr>
          <a:xfrm rot="15993611">
            <a:off x="4610874" y="2986705"/>
            <a:ext cx="1185334" cy="545922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640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97932" y="296333"/>
            <a:ext cx="859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Comparer les magnitudes </a:t>
            </a:r>
            <a:r>
              <a:rPr lang="fr-FR" dirty="0"/>
              <a:t>de coefficients dans une régression multiple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97932" y="1066800"/>
            <a:ext cx="7653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</a:t>
            </a:r>
            <a:r>
              <a:rPr lang="fr-FR" b="1" u="sng" dirty="0"/>
              <a:t>peut comparer les magnitudes </a:t>
            </a:r>
            <a:r>
              <a:rPr lang="fr-FR" dirty="0"/>
              <a:t>d’ effets </a:t>
            </a:r>
            <a:r>
              <a:rPr lang="fr-FR" b="1" u="sng" dirty="0"/>
              <a:t>dans une régression multiple</a:t>
            </a:r>
            <a:r>
              <a:rPr lang="fr-FR" b="1" dirty="0"/>
              <a:t> </a:t>
            </a:r>
            <a:r>
              <a:rPr lang="fr-FR" dirty="0"/>
              <a:t>uniquement si les variables explicatives ont été </a:t>
            </a:r>
            <a:r>
              <a:rPr lang="fr-FR" b="1" u="sng" dirty="0"/>
              <a:t>centrées-réduites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931333" y="2114266"/>
            <a:ext cx="6798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&gt; lm.mult.sc=lm(</a:t>
            </a:r>
            <a:r>
              <a:rPr lang="fr-FR" dirty="0" err="1">
                <a:solidFill>
                  <a:srgbClr val="0070C0"/>
                </a:solidFill>
              </a:rPr>
              <a:t>julian~</a:t>
            </a:r>
            <a:r>
              <a:rPr lang="fr-FR" b="1" dirty="0" err="1">
                <a:solidFill>
                  <a:srgbClr val="0070C0"/>
                </a:solidFill>
              </a:rPr>
              <a:t>scale</a:t>
            </a:r>
            <a:r>
              <a:rPr lang="fr-FR" b="1" dirty="0">
                <a:solidFill>
                  <a:srgbClr val="0070C0"/>
                </a:solidFill>
              </a:rPr>
              <a:t>(an)+</a:t>
            </a:r>
            <a:r>
              <a:rPr lang="fr-FR" b="1" dirty="0" err="1">
                <a:solidFill>
                  <a:srgbClr val="0070C0"/>
                </a:solidFill>
              </a:rPr>
              <a:t>scale</a:t>
            </a:r>
            <a:r>
              <a:rPr lang="fr-FR" b="1" dirty="0">
                <a:solidFill>
                  <a:srgbClr val="0070C0"/>
                </a:solidFill>
              </a:rPr>
              <a:t>(</a:t>
            </a:r>
            <a:r>
              <a:rPr lang="fr-FR" b="1" dirty="0" err="1">
                <a:solidFill>
                  <a:srgbClr val="0070C0"/>
                </a:solidFill>
              </a:rPr>
              <a:t>alt</a:t>
            </a:r>
            <a:r>
              <a:rPr lang="fr-FR" b="1" dirty="0">
                <a:solidFill>
                  <a:srgbClr val="0070C0"/>
                </a:solidFill>
              </a:rPr>
              <a:t>)</a:t>
            </a:r>
            <a:r>
              <a:rPr lang="fr-FR" dirty="0">
                <a:solidFill>
                  <a:srgbClr val="0070C0"/>
                </a:solidFill>
              </a:rPr>
              <a:t>+</a:t>
            </a:r>
            <a:r>
              <a:rPr lang="fr-FR" dirty="0" err="1">
                <a:solidFill>
                  <a:srgbClr val="0070C0"/>
                </a:solidFill>
              </a:rPr>
              <a:t>codesp,data</a:t>
            </a:r>
            <a:r>
              <a:rPr lang="fr-FR" dirty="0">
                <a:solidFill>
                  <a:srgbClr val="0070C0"/>
                </a:solidFill>
              </a:rPr>
              <a:t>=amphi)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34" y="3513667"/>
            <a:ext cx="4054472" cy="268626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38" y="3513667"/>
            <a:ext cx="4334488" cy="256751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45533" y="2743200"/>
            <a:ext cx="401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/>
              <a:t>an et </a:t>
            </a:r>
            <a:r>
              <a:rPr lang="fr-FR" sz="1400" b="1" u="sng" dirty="0" err="1"/>
              <a:t>alt</a:t>
            </a:r>
            <a:r>
              <a:rPr lang="fr-FR" sz="1400" b="1" u="sng" dirty="0"/>
              <a:t> non centrées-réduites : </a:t>
            </a:r>
            <a:r>
              <a:rPr lang="fr-FR" sz="1400" dirty="0"/>
              <a:t>on ne peut pas comparer leurs magnitudes, les échelles de variation ne sont pas commensurables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634970" y="2775003"/>
            <a:ext cx="401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/>
              <a:t>an et </a:t>
            </a:r>
            <a:r>
              <a:rPr lang="fr-FR" sz="1400" b="1" u="sng" dirty="0" err="1"/>
              <a:t>alt</a:t>
            </a:r>
            <a:r>
              <a:rPr lang="fr-FR" sz="1400" b="1" u="sng" dirty="0"/>
              <a:t> centrées-réduites : </a:t>
            </a:r>
            <a:r>
              <a:rPr lang="fr-FR" sz="1400" dirty="0"/>
              <a:t>on peut comparer leurs magnitudes, les échelles de variation sont de moyenne nulle et d’écart-type 1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821764" y="6199934"/>
            <a:ext cx="416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L’effet altitude est plus fort que l’effet années</a:t>
            </a:r>
          </a:p>
        </p:txBody>
      </p:sp>
    </p:spTree>
    <p:extLst>
      <p:ext uri="{BB962C8B-B14F-4D97-AF65-F5344CB8AC3E}">
        <p14:creationId xmlns:p14="http://schemas.microsoft.com/office/powerpoint/2010/main" val="1839301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97932" y="296333"/>
            <a:ext cx="859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Comparer les magnitudes </a:t>
            </a:r>
            <a:r>
              <a:rPr lang="fr-FR" dirty="0"/>
              <a:t>de coefficients dans une régression multiple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97932" y="942664"/>
            <a:ext cx="7653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Compromis entre </a:t>
            </a:r>
            <a:r>
              <a:rPr lang="fr-FR" b="1" u="sng" dirty="0" err="1"/>
              <a:t>interprétabilité</a:t>
            </a:r>
            <a:r>
              <a:rPr lang="fr-FR" b="1" u="sng" dirty="0"/>
              <a:t> sur l’échelle naturelle </a:t>
            </a:r>
            <a:r>
              <a:rPr lang="fr-FR" dirty="0"/>
              <a:t>des variables explicatives vs possibilité de </a:t>
            </a:r>
            <a:r>
              <a:rPr lang="fr-FR" b="1" u="sng" dirty="0"/>
              <a:t>comparer des magnitudes </a:t>
            </a:r>
            <a:r>
              <a:rPr lang="fr-FR" dirty="0"/>
              <a:t>de paramètres sur des variables centrées réduites : à vous de savoir quel est l’objectif!</a:t>
            </a:r>
            <a:endParaRPr lang="fr-FR" b="1" u="sng" dirty="0"/>
          </a:p>
        </p:txBody>
      </p:sp>
      <p:sp>
        <p:nvSpPr>
          <p:cNvPr id="2" name="Rectangle 1"/>
          <p:cNvSpPr/>
          <p:nvPr/>
        </p:nvSpPr>
        <p:spPr>
          <a:xfrm>
            <a:off x="931333" y="2114266"/>
            <a:ext cx="6798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&gt; lm.mult.sc=lm(</a:t>
            </a:r>
            <a:r>
              <a:rPr lang="fr-FR" dirty="0" err="1">
                <a:solidFill>
                  <a:srgbClr val="0070C0"/>
                </a:solidFill>
              </a:rPr>
              <a:t>julian~</a:t>
            </a:r>
            <a:r>
              <a:rPr lang="fr-FR" b="1" dirty="0" err="1">
                <a:solidFill>
                  <a:srgbClr val="0070C0"/>
                </a:solidFill>
              </a:rPr>
              <a:t>scale</a:t>
            </a:r>
            <a:r>
              <a:rPr lang="fr-FR" b="1" dirty="0">
                <a:solidFill>
                  <a:srgbClr val="0070C0"/>
                </a:solidFill>
              </a:rPr>
              <a:t>(an)+</a:t>
            </a:r>
            <a:r>
              <a:rPr lang="fr-FR" b="1" dirty="0" err="1">
                <a:solidFill>
                  <a:srgbClr val="0070C0"/>
                </a:solidFill>
              </a:rPr>
              <a:t>scale</a:t>
            </a:r>
            <a:r>
              <a:rPr lang="fr-FR" b="1" dirty="0">
                <a:solidFill>
                  <a:srgbClr val="0070C0"/>
                </a:solidFill>
              </a:rPr>
              <a:t>(</a:t>
            </a:r>
            <a:r>
              <a:rPr lang="fr-FR" b="1" dirty="0" err="1">
                <a:solidFill>
                  <a:srgbClr val="0070C0"/>
                </a:solidFill>
              </a:rPr>
              <a:t>alt</a:t>
            </a:r>
            <a:r>
              <a:rPr lang="fr-FR" b="1" dirty="0">
                <a:solidFill>
                  <a:srgbClr val="0070C0"/>
                </a:solidFill>
              </a:rPr>
              <a:t>)</a:t>
            </a:r>
            <a:r>
              <a:rPr lang="fr-FR" dirty="0">
                <a:solidFill>
                  <a:srgbClr val="0070C0"/>
                </a:solidFill>
              </a:rPr>
              <a:t>+</a:t>
            </a:r>
            <a:r>
              <a:rPr lang="fr-FR" dirty="0" err="1">
                <a:solidFill>
                  <a:srgbClr val="0070C0"/>
                </a:solidFill>
              </a:rPr>
              <a:t>codesp,data</a:t>
            </a:r>
            <a:r>
              <a:rPr lang="fr-FR" dirty="0">
                <a:solidFill>
                  <a:srgbClr val="0070C0"/>
                </a:solidFill>
              </a:rPr>
              <a:t>=amphi)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34" y="3513667"/>
            <a:ext cx="4054472" cy="2686267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634970" y="2775003"/>
            <a:ext cx="401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/>
              <a:t>an et </a:t>
            </a:r>
            <a:r>
              <a:rPr lang="fr-FR" sz="1400" b="1" u="sng" dirty="0" err="1"/>
              <a:t>alt</a:t>
            </a:r>
            <a:r>
              <a:rPr lang="fr-FR" sz="1400" b="1" u="sng" dirty="0"/>
              <a:t> centrées-réduites : </a:t>
            </a:r>
            <a:r>
              <a:rPr lang="fr-FR" sz="1400" dirty="0"/>
              <a:t>on peut comparer leurs magnitudes, les échelles de variation sont de moyenne nulle et d’écart-type 1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821764" y="6199934"/>
            <a:ext cx="416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L’effet altitude est plus fort que l’effet années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82" y="2607734"/>
            <a:ext cx="3005352" cy="372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19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97932" y="296333"/>
            <a:ext cx="859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Ce qu’il faut retenir </a:t>
            </a:r>
            <a:r>
              <a:rPr lang="fr-FR" dirty="0">
                <a:solidFill>
                  <a:schemeClr val="bg1"/>
                </a:solidFill>
              </a:rPr>
              <a:t>de la régression multiple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2142067" y="1473344"/>
                <a:ext cx="12091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067" y="1473344"/>
                <a:ext cx="120917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523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2142067" y="1939012"/>
                <a:ext cx="452515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F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067" y="1939012"/>
                <a:ext cx="4525150" cy="289182"/>
              </a:xfrm>
              <a:prstGeom prst="rect">
                <a:avLst/>
              </a:prstGeom>
              <a:blipFill rotWithShape="0">
                <a:blip r:embed="rId3"/>
                <a:stretch>
                  <a:fillRect l="-808" r="-135" b="-29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838199" y="956732"/>
            <a:ext cx="770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régression multiple est une régression linéaire à k variables explicatives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38199" y="2506935"/>
            <a:ext cx="77046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La méthode d’estimation est la même que pour la régression linéaire simple</a:t>
            </a:r>
          </a:p>
          <a:p>
            <a:r>
              <a:rPr lang="fr-FR" i="1" dirty="0">
                <a:solidFill>
                  <a:schemeClr val="bg1"/>
                </a:solidFill>
              </a:rPr>
              <a:t>Maximum de vraisemblance ou moindres carrés</a:t>
            </a:r>
          </a:p>
          <a:p>
            <a:endParaRPr lang="fr-FR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>
                <a:solidFill>
                  <a:schemeClr val="bg1"/>
                </a:solidFill>
              </a:rPr>
              <a:t>Les conditions d’application sont les mêmes </a:t>
            </a:r>
            <a:r>
              <a:rPr lang="fr-FR" dirty="0">
                <a:solidFill>
                  <a:schemeClr val="bg1"/>
                </a:solidFill>
              </a:rPr>
              <a:t>que pour la régression linéaire simple : linéarité de la relation entre Y et chacun des X, résidus normalement distribués de moyenne nulle et de variance homogène, individus indépendants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>
                <a:solidFill>
                  <a:schemeClr val="bg1"/>
                </a:solidFill>
              </a:rPr>
              <a:t>L’interprétation diffère </a:t>
            </a:r>
            <a:r>
              <a:rPr lang="fr-FR" dirty="0">
                <a:solidFill>
                  <a:schemeClr val="bg1"/>
                </a:solidFill>
              </a:rPr>
              <a:t>de la régression linéaire simple : chaque paramètre s’entend conditionnellement à tous les autres = toutes les autres variables étant maintenues constantes.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>
                <a:solidFill>
                  <a:schemeClr val="bg1"/>
                </a:solidFill>
              </a:rPr>
              <a:t>Le choix </a:t>
            </a:r>
            <a:r>
              <a:rPr lang="fr-FR" dirty="0">
                <a:solidFill>
                  <a:schemeClr val="bg1"/>
                </a:solidFill>
              </a:rPr>
              <a:t>entre régression linéaire multiple ou régression linéaire simple est défini par la / les hypothèse(s) et l’objectif de l’analyse</a:t>
            </a:r>
          </a:p>
        </p:txBody>
      </p:sp>
    </p:spTree>
    <p:extLst>
      <p:ext uri="{BB962C8B-B14F-4D97-AF65-F5344CB8AC3E}">
        <p14:creationId xmlns:p14="http://schemas.microsoft.com/office/powerpoint/2010/main" val="505795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oneTexte 26"/>
          <p:cNvSpPr txBox="1"/>
          <p:nvPr/>
        </p:nvSpPr>
        <p:spPr>
          <a:xfrm>
            <a:off x="321733" y="338667"/>
            <a:ext cx="691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Points d’attention lors de la construction d’un modèle de régression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041400" y="1185334"/>
            <a:ext cx="69172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>
                <a:solidFill>
                  <a:schemeClr val="bg1"/>
                </a:solidFill>
              </a:rPr>
              <a:t>Normalité de la variable de réponse </a:t>
            </a:r>
            <a:r>
              <a:rPr lang="fr-FR" dirty="0">
                <a:solidFill>
                  <a:schemeClr val="bg1"/>
                </a:solidFill>
              </a:rPr>
              <a:t>et des résidus : sinon, passer à d’autres types de modèles linéaires </a:t>
            </a:r>
            <a:r>
              <a:rPr lang="fr-FR" i="1" dirty="0">
                <a:solidFill>
                  <a:schemeClr val="bg1"/>
                </a:solidFill>
              </a:rPr>
              <a:t>(mardi)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>
                <a:solidFill>
                  <a:schemeClr val="bg1"/>
                </a:solidFill>
              </a:rPr>
              <a:t>Linéarité des relations </a:t>
            </a:r>
            <a:r>
              <a:rPr lang="fr-FR" dirty="0">
                <a:solidFill>
                  <a:schemeClr val="bg1"/>
                </a:solidFill>
              </a:rPr>
              <a:t>entre la variable de réponse et les variables explicatives : sinon, passer à des modèles non linéaires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>
                <a:solidFill>
                  <a:schemeClr val="bg1"/>
                </a:solidFill>
              </a:rPr>
              <a:t>Colinéarité des variables explicatives : </a:t>
            </a:r>
            <a:r>
              <a:rPr lang="fr-FR" dirty="0">
                <a:solidFill>
                  <a:schemeClr val="bg1"/>
                </a:solidFill>
              </a:rPr>
              <a:t>l’introduction de variables corrélées entre elles dans un même modèle peut conduire à des problèmes de calcul (paramètres non séparables), une estimation inadéquate de leurs effets et des difficultés d’interprétation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>
                <a:solidFill>
                  <a:schemeClr val="bg1"/>
                </a:solidFill>
              </a:rPr>
              <a:t>Nombre de variables : </a:t>
            </a:r>
            <a:r>
              <a:rPr lang="fr-FR" dirty="0">
                <a:solidFill>
                  <a:schemeClr val="bg1"/>
                </a:solidFill>
              </a:rPr>
              <a:t>par habitude, éviter d’avoir plus d’un paramètre (= une variable, mais attention aux variables catégoriques) pour une dizaine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>
                <a:solidFill>
                  <a:schemeClr val="bg1"/>
                </a:solidFill>
              </a:rPr>
              <a:t>Dimensionnalité : </a:t>
            </a:r>
            <a:r>
              <a:rPr lang="fr-FR" dirty="0">
                <a:solidFill>
                  <a:schemeClr val="bg1"/>
                </a:solidFill>
              </a:rPr>
              <a:t>s’assurer d’avoir suffisamment de variabilité sur chacun des axes de variation indépendants représentés dans le modèle (sinon : problèmes d’estimation, confusion d’effets)</a:t>
            </a:r>
          </a:p>
        </p:txBody>
      </p:sp>
    </p:spTree>
    <p:extLst>
      <p:ext uri="{BB962C8B-B14F-4D97-AF65-F5344CB8AC3E}">
        <p14:creationId xmlns:p14="http://schemas.microsoft.com/office/powerpoint/2010/main" val="3543857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452650"/>
            <a:ext cx="4114801" cy="43385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461933" y="1790430"/>
            <a:ext cx="419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l’instant, on a estimé les différents effets (année, altitude) pour tous les amphibiens confondus, sans prendre en compte la possibilité que les espèces diffèrent dans leurs réponses aux variables étudiées</a:t>
            </a:r>
          </a:p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b="1" dirty="0">
                <a:sym typeface="Wingdings" panose="05000000000000000000" pitchFamily="2" charset="2"/>
              </a:rPr>
              <a:t>jeudi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4461933" y="159439"/>
            <a:ext cx="436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variable de réponse étudiée est normale, mais c’est loin d’être toujours le cas en écologie : on a souvent affaire à des probabilités (fréquences) ou des comptages</a:t>
            </a:r>
          </a:p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b="1" dirty="0">
                <a:sym typeface="Wingdings" panose="05000000000000000000" pitchFamily="2" charset="2"/>
              </a:rPr>
              <a:t>mercredi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4461933" y="4296901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fait l’hypothèse que les relations entre variable de réponse et variables explicatives sont linéaires, mais il existe de nombreuses situations où ce n’est pas pertinent</a:t>
            </a:r>
          </a:p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b="1" dirty="0">
                <a:sym typeface="Wingdings" panose="05000000000000000000" pitchFamily="2" charset="2"/>
              </a:rPr>
              <a:t>jeudi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21535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82600" y="2110269"/>
            <a:ext cx="4273490" cy="1198563"/>
          </a:xfrm>
        </p:spPr>
        <p:txBody>
          <a:bodyPr>
            <a:noAutofit/>
          </a:bodyPr>
          <a:lstStyle/>
          <a:p>
            <a:pPr algn="l"/>
            <a:r>
              <a:rPr lang="fr-FR" sz="3600" u="sng" dirty="0"/>
              <a:t>Modéliser </a:t>
            </a:r>
          </a:p>
          <a:p>
            <a:pPr algn="l"/>
            <a:r>
              <a:rPr lang="fr-FR" sz="3600" u="sng" dirty="0"/>
              <a:t>des hypothèses à plusieurs variables</a:t>
            </a:r>
          </a:p>
        </p:txBody>
      </p:sp>
    </p:spTree>
    <p:extLst>
      <p:ext uri="{BB962C8B-B14F-4D97-AF65-F5344CB8AC3E}">
        <p14:creationId xmlns:p14="http://schemas.microsoft.com/office/powerpoint/2010/main" val="189816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3467"/>
            <a:ext cx="4917128" cy="367453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87867" y="855133"/>
            <a:ext cx="7552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Influence du réchauffement climatique </a:t>
            </a:r>
          </a:p>
          <a:p>
            <a:r>
              <a:rPr lang="fr-FR" sz="3600" dirty="0"/>
              <a:t>sur la phénologie des amphibiens</a:t>
            </a:r>
          </a:p>
        </p:txBody>
      </p:sp>
    </p:spTree>
    <p:extLst>
      <p:ext uri="{BB962C8B-B14F-4D97-AF65-F5344CB8AC3E}">
        <p14:creationId xmlns:p14="http://schemas.microsoft.com/office/powerpoint/2010/main" val="365004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03767" y="330201"/>
            <a:ext cx="751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Y-a-t-il une tendance temporelle dans la phénologie des amphibiens?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03767" y="1756150"/>
            <a:ext cx="683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Hypothèse : les sorties d’hibernation des amphibiens deviennent de plus en plus précoces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3004115"/>
            <a:ext cx="9017000" cy="39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9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60EDF10B-DD9B-3831-CBC5-50056BD43A1B}"/>
              </a:ext>
            </a:extLst>
          </p:cNvPr>
          <p:cNvSpPr txBox="1"/>
          <p:nvPr/>
        </p:nvSpPr>
        <p:spPr>
          <a:xfrm>
            <a:off x="725798" y="2598366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+mj-lt"/>
              </a:rPr>
              <a:t>température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3147E0E-A67F-B4B3-D2AD-5CC29AEFC266}"/>
              </a:ext>
            </a:extLst>
          </p:cNvPr>
          <p:cNvSpPr txBox="1"/>
          <p:nvPr/>
        </p:nvSpPr>
        <p:spPr>
          <a:xfrm>
            <a:off x="3529282" y="2476375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+mj-lt"/>
              </a:rPr>
              <a:t>processus hormonaux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3F3118F-15ED-2073-91FA-833726A67902}"/>
              </a:ext>
            </a:extLst>
          </p:cNvPr>
          <p:cNvSpPr txBox="1"/>
          <p:nvPr/>
        </p:nvSpPr>
        <p:spPr>
          <a:xfrm>
            <a:off x="6508170" y="2476374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+mj-lt"/>
              </a:rPr>
              <a:t>sortie d’hibernation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DFE93A-0708-C767-19A1-9016DD40E963}"/>
              </a:ext>
            </a:extLst>
          </p:cNvPr>
          <p:cNvSpPr/>
          <p:nvPr/>
        </p:nvSpPr>
        <p:spPr>
          <a:xfrm>
            <a:off x="6151913" y="2323975"/>
            <a:ext cx="2410691" cy="99752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A948951-F98E-376E-D52F-57905CEF5A19}"/>
              </a:ext>
            </a:extLst>
          </p:cNvPr>
          <p:cNvSpPr/>
          <p:nvPr/>
        </p:nvSpPr>
        <p:spPr>
          <a:xfrm>
            <a:off x="6151909" y="4187066"/>
            <a:ext cx="2410691" cy="997528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07A9B3C-C619-B014-0B78-34AC850E1FDB}"/>
              </a:ext>
            </a:extLst>
          </p:cNvPr>
          <p:cNvSpPr txBox="1"/>
          <p:nvPr/>
        </p:nvSpPr>
        <p:spPr>
          <a:xfrm>
            <a:off x="6508170" y="4362664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+mj-lt"/>
              </a:rPr>
              <a:t>observation de crapauds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64E860-2D1B-C2D6-C46E-B681E2834CD4}"/>
              </a:ext>
            </a:extLst>
          </p:cNvPr>
          <p:cNvSpPr/>
          <p:nvPr/>
        </p:nvSpPr>
        <p:spPr>
          <a:xfrm>
            <a:off x="3325585" y="2323975"/>
            <a:ext cx="2196936" cy="9975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584A58-D994-3F3C-F926-68B678AA3D8F}"/>
              </a:ext>
            </a:extLst>
          </p:cNvPr>
          <p:cNvSpPr/>
          <p:nvPr/>
        </p:nvSpPr>
        <p:spPr>
          <a:xfrm>
            <a:off x="582385" y="2333869"/>
            <a:ext cx="2078183" cy="99752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80CFD5C-033C-D8DD-EC16-A88D4AD873C4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 flipV="1">
            <a:off x="2660568" y="2822739"/>
            <a:ext cx="66501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843C50C-5A37-68A7-8247-22F13BC271F3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5522521" y="2822739"/>
            <a:ext cx="62939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EE7C9C4-0401-7C72-FCAB-F3B570BE457F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7357255" y="3321503"/>
            <a:ext cx="4" cy="865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023310CE-7025-B48D-6068-DB83C864C6A4}"/>
              </a:ext>
            </a:extLst>
          </p:cNvPr>
          <p:cNvGrpSpPr/>
          <p:nvPr/>
        </p:nvGrpSpPr>
        <p:grpSpPr>
          <a:xfrm>
            <a:off x="1573977" y="3346768"/>
            <a:ext cx="4577932" cy="2157973"/>
            <a:chOff x="1573977" y="3346768"/>
            <a:chExt cx="4577932" cy="2157973"/>
          </a:xfrm>
        </p:grpSpPr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67F6D912-CAD9-A4BB-5735-E49337A846CB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1573977" y="3346768"/>
              <a:ext cx="4577932" cy="13390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98616B25-4D84-1E2B-AB9D-6A4148760B31}"/>
                </a:ext>
              </a:extLst>
            </p:cNvPr>
            <p:cNvSpPr txBox="1"/>
            <p:nvPr/>
          </p:nvSpPr>
          <p:spPr>
            <a:xfrm>
              <a:off x="3706916" y="5135409"/>
              <a:ext cx="961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+</a:t>
              </a: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E0A1EE46-129C-D95B-3995-0791BB5DEFD3}"/>
              </a:ext>
            </a:extLst>
          </p:cNvPr>
          <p:cNvSpPr txBox="1"/>
          <p:nvPr/>
        </p:nvSpPr>
        <p:spPr>
          <a:xfrm>
            <a:off x="2844634" y="2431169"/>
            <a:ext cx="96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3D28039-CFE8-3E13-FF99-52EB8CAF5568}"/>
              </a:ext>
            </a:extLst>
          </p:cNvPr>
          <p:cNvSpPr txBox="1"/>
          <p:nvPr/>
        </p:nvSpPr>
        <p:spPr>
          <a:xfrm>
            <a:off x="5670956" y="2450583"/>
            <a:ext cx="96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DA58303-18B3-F7DB-10A1-F606FB60B81F}"/>
              </a:ext>
            </a:extLst>
          </p:cNvPr>
          <p:cNvSpPr txBox="1"/>
          <p:nvPr/>
        </p:nvSpPr>
        <p:spPr>
          <a:xfrm>
            <a:off x="7394282" y="3581349"/>
            <a:ext cx="96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7489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144" y="2458992"/>
            <a:ext cx="3120055" cy="238076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6" y="76200"/>
            <a:ext cx="1499603" cy="129487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31829" y="1371070"/>
            <a:ext cx="1565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Triton marbré (TRIMAR)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6" y="1632680"/>
            <a:ext cx="1499603" cy="112064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31828" y="2753322"/>
            <a:ext cx="1800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Crapaud commun (BUFBUF)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6" y="3014932"/>
            <a:ext cx="1529639" cy="103128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31828" y="4050055"/>
            <a:ext cx="1800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Grenouille rousse (RANTEM)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57" y="4307824"/>
            <a:ext cx="1536310" cy="874776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31828" y="5215745"/>
            <a:ext cx="2011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Rainette méridionale (HYLMER)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57" y="5510500"/>
            <a:ext cx="1736963" cy="102817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231828" y="6538670"/>
            <a:ext cx="20118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/>
              <a:t>Crapaud accoucheur (ALYOBS)</a:t>
            </a:r>
          </a:p>
        </p:txBody>
      </p:sp>
      <p:cxnSp>
        <p:nvCxnSpPr>
          <p:cNvPr id="16" name="Connecteur droit 15"/>
          <p:cNvCxnSpPr>
            <a:stCxn id="5" idx="3"/>
            <a:endCxn id="4" idx="1"/>
          </p:cNvCxnSpPr>
          <p:nvPr/>
        </p:nvCxnSpPr>
        <p:spPr>
          <a:xfrm>
            <a:off x="1797049" y="723635"/>
            <a:ext cx="1128095" cy="292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3"/>
            <a:endCxn id="4" idx="1"/>
          </p:cNvCxnSpPr>
          <p:nvPr/>
        </p:nvCxnSpPr>
        <p:spPr>
          <a:xfrm>
            <a:off x="1797049" y="2193001"/>
            <a:ext cx="1128095" cy="1456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9" idx="3"/>
            <a:endCxn id="4" idx="1"/>
          </p:cNvCxnSpPr>
          <p:nvPr/>
        </p:nvCxnSpPr>
        <p:spPr>
          <a:xfrm>
            <a:off x="1827085" y="3530573"/>
            <a:ext cx="1098059" cy="118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1" idx="3"/>
            <a:endCxn id="4" idx="1"/>
          </p:cNvCxnSpPr>
          <p:nvPr/>
        </p:nvCxnSpPr>
        <p:spPr>
          <a:xfrm flipV="1">
            <a:off x="1849867" y="3649375"/>
            <a:ext cx="1075277" cy="1095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3" idx="3"/>
            <a:endCxn id="4" idx="1"/>
          </p:cNvCxnSpPr>
          <p:nvPr/>
        </p:nvCxnSpPr>
        <p:spPr>
          <a:xfrm flipV="1">
            <a:off x="2050520" y="3649375"/>
            <a:ext cx="874624" cy="2375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BD6CF36A-129C-CFB9-2B67-D05774D932F1}"/>
              </a:ext>
            </a:extLst>
          </p:cNvPr>
          <p:cNvSpPr txBox="1"/>
          <p:nvPr/>
        </p:nvSpPr>
        <p:spPr>
          <a:xfrm>
            <a:off x="6108754" y="1632680"/>
            <a:ext cx="30352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Date de sortie d’hibernation = date à laquelle 5% des données annuelles de l’espèce ont été observées</a:t>
            </a:r>
          </a:p>
        </p:txBody>
      </p:sp>
    </p:spTree>
    <p:extLst>
      <p:ext uri="{BB962C8B-B14F-4D97-AF65-F5344CB8AC3E}">
        <p14:creationId xmlns:p14="http://schemas.microsoft.com/office/powerpoint/2010/main" val="66638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3589867" y="868126"/>
            <a:ext cx="545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On se concentre d’abord sur le Triton marbré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149600" cy="279964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99" y="1508255"/>
            <a:ext cx="5366384" cy="523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981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2248</TotalTime>
  <Words>2956</Words>
  <Application>Microsoft Office PowerPoint</Application>
  <PresentationFormat>Affichage à l'écran (4:3)</PresentationFormat>
  <Paragraphs>338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Wingdings</vt:lpstr>
      <vt:lpstr>Thème Office</vt:lpstr>
      <vt:lpstr>Analyse statistique  de données pour les écologues niveau 2 – module de renforcement</vt:lpstr>
      <vt:lpstr>Ce qu’on va faire dans ce cours</vt:lpstr>
      <vt:lpstr>Pourquoi ce cours est utile?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Statistiques 2</dc:title>
  <dc:creator>Jean-Yves BARNAGAUD</dc:creator>
  <cp:lastModifiedBy>Jean-Yves Barnagaud</cp:lastModifiedBy>
  <cp:revision>379</cp:revision>
  <dcterms:created xsi:type="dcterms:W3CDTF">2019-07-19T13:33:31Z</dcterms:created>
  <dcterms:modified xsi:type="dcterms:W3CDTF">2024-03-18T15:48:38Z</dcterms:modified>
</cp:coreProperties>
</file>